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0" r:id="rId3"/>
    <p:sldId id="257" r:id="rId4"/>
    <p:sldId id="384" r:id="rId5"/>
    <p:sldId id="385" r:id="rId6"/>
    <p:sldId id="344" r:id="rId7"/>
    <p:sldId id="458" r:id="rId8"/>
    <p:sldId id="443" r:id="rId9"/>
    <p:sldId id="449" r:id="rId10"/>
    <p:sldId id="446" r:id="rId11"/>
    <p:sldId id="447" r:id="rId12"/>
    <p:sldId id="448" r:id="rId13"/>
    <p:sldId id="450" r:id="rId14"/>
    <p:sldId id="444" r:id="rId15"/>
    <p:sldId id="452" r:id="rId16"/>
    <p:sldId id="453" r:id="rId17"/>
    <p:sldId id="451" r:id="rId18"/>
    <p:sldId id="268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0489B-7159-4F4A-9A06-487091C9392A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30E74-68FD-414E-9EB6-06B6292C9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9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>
            <a:extLst>
              <a:ext uri="{FF2B5EF4-FFF2-40B4-BE49-F238E27FC236}">
                <a16:creationId xmlns:a16="http://schemas.microsoft.com/office/drawing/2014/main" id="{8789A459-AA39-4572-8961-D776B2F2E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4579" name="文本占位符 2">
            <a:extLst>
              <a:ext uri="{FF2B5EF4-FFF2-40B4-BE49-F238E27FC236}">
                <a16:creationId xmlns:a16="http://schemas.microsoft.com/office/drawing/2014/main" id="{2E0BA55E-0BD4-48CF-BA65-F22DE9023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7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2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0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5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73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0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78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0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70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68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91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17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3073">
            <a:extLst>
              <a:ext uri="{FF2B5EF4-FFF2-40B4-BE49-F238E27FC236}">
                <a16:creationId xmlns:a16="http://schemas.microsoft.com/office/drawing/2014/main" id="{E3AC64D8-CF1A-433C-BDE8-72707C35E9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57350" y="1597819"/>
            <a:ext cx="5829300" cy="1102519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r>
              <a:rPr lang="zh-CN" altLang="en-US" sz="3300" b="1"/>
              <a:t>第四章</a:t>
            </a:r>
            <a:r>
              <a:rPr lang="en-US" altLang="zh-CN" sz="3300" b="1"/>
              <a:t>   </a:t>
            </a:r>
            <a:r>
              <a:rPr lang="zh-CN" altLang="en-US" sz="3300" b="1"/>
              <a:t>光的折射</a:t>
            </a:r>
            <a:r>
              <a:rPr lang="en-US" altLang="zh-CN" sz="3300" b="1"/>
              <a:t>  </a:t>
            </a:r>
            <a:r>
              <a:rPr lang="zh-CN" altLang="en-US" sz="3300" b="1"/>
              <a:t>透镜</a:t>
            </a:r>
          </a:p>
        </p:txBody>
      </p:sp>
      <p:sp>
        <p:nvSpPr>
          <p:cNvPr id="5123" name="副标题 3074">
            <a:extLst>
              <a:ext uri="{FF2B5EF4-FFF2-40B4-BE49-F238E27FC236}">
                <a16:creationId xmlns:a16="http://schemas.microsoft.com/office/drawing/2014/main" id="{1BCDBC40-0184-400C-BC5B-4AFC23AAED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71700" y="2914650"/>
            <a:ext cx="4800600" cy="58936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4.1 </a:t>
            </a:r>
            <a:r>
              <a:rPr lang="zh-CN" altLang="en-US" sz="2400" b="1" dirty="0">
                <a:solidFill>
                  <a:srgbClr val="FF0000"/>
                </a:solidFill>
              </a:rPr>
              <a:t>光的折射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内容占位符 2">
            <a:extLst>
              <a:ext uri="{FF2B5EF4-FFF2-40B4-BE49-F238E27FC236}">
                <a16:creationId xmlns:a16="http://schemas.microsoft.com/office/drawing/2014/main" id="{358FA77E-2FD9-4A86-85DD-18C4223FA3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3957638" cy="391716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【三、光的折射现象】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339" name="Picture 16">
            <a:extLst>
              <a:ext uri="{FF2B5EF4-FFF2-40B4-BE49-F238E27FC236}">
                <a16:creationId xmlns:a16="http://schemas.microsoft.com/office/drawing/2014/main" id="{3D942B2F-6ABB-4831-9E47-FECCFA32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1544242"/>
            <a:ext cx="3929063" cy="340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图片 1">
            <a:extLst>
              <a:ext uri="{FF2B5EF4-FFF2-40B4-BE49-F238E27FC236}">
                <a16:creationId xmlns:a16="http://schemas.microsoft.com/office/drawing/2014/main" id="{8F114024-452C-47E9-B4F8-3A025B4C9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41" y="2605088"/>
            <a:ext cx="2160984" cy="1279922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内容占位符 2">
            <a:extLst>
              <a:ext uri="{FF2B5EF4-FFF2-40B4-BE49-F238E27FC236}">
                <a16:creationId xmlns:a16="http://schemas.microsoft.com/office/drawing/2014/main" id="{2A154D32-CD9B-4D2A-8F75-D76E0E02188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32310" y="1004888"/>
            <a:ext cx="6221015" cy="316706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想一想：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为什么看上去筷子向上弯折了（水底变浅了）？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5">
            <a:extLst>
              <a:ext uri="{FF2B5EF4-FFF2-40B4-BE49-F238E27FC236}">
                <a16:creationId xmlns:a16="http://schemas.microsoft.com/office/drawing/2014/main" id="{13E15CCE-8492-4573-9AE9-6B7539E74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2509" r="3448" b="7210"/>
          <a:stretch>
            <a:fillRect/>
          </a:stretch>
        </p:blipFill>
        <p:spPr bwMode="auto">
          <a:xfrm>
            <a:off x="1332310" y="1760935"/>
            <a:ext cx="3549253" cy="3086100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内容占位符 2">
            <a:extLst>
              <a:ext uri="{FF2B5EF4-FFF2-40B4-BE49-F238E27FC236}">
                <a16:creationId xmlns:a16="http://schemas.microsoft.com/office/drawing/2014/main" id="{9128351C-D0E3-43EE-8252-5D761717DB0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32310" y="1004888"/>
            <a:ext cx="5273278" cy="316706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想一想：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捕鱼时，为什么要向看到的鱼的下方叉？</a:t>
            </a:r>
          </a:p>
        </p:txBody>
      </p:sp>
      <p:pic>
        <p:nvPicPr>
          <p:cNvPr id="15364" name="图片 3">
            <a:extLst>
              <a:ext uri="{FF2B5EF4-FFF2-40B4-BE49-F238E27FC236}">
                <a16:creationId xmlns:a16="http://schemas.microsoft.com/office/drawing/2014/main" id="{3C6738AB-A2B0-4972-97BE-9E9550F67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1984772"/>
            <a:ext cx="2126456" cy="1560909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内容占位符 2">
            <a:extLst>
              <a:ext uri="{FF2B5EF4-FFF2-40B4-BE49-F238E27FC236}">
                <a16:creationId xmlns:a16="http://schemas.microsoft.com/office/drawing/2014/main" id="{C5980E3B-330D-43C6-A9BA-D30A1A864DA2}"/>
              </a:ext>
            </a:extLst>
          </p:cNvPr>
          <p:cNvSpPr>
            <a:spLocks noGrp="1"/>
          </p:cNvSpPr>
          <p:nvPr/>
        </p:nvSpPr>
        <p:spPr>
          <a:xfrm>
            <a:off x="5329238" y="3960019"/>
            <a:ext cx="2126456" cy="617935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如果用激光照射鱼，又如何做？</a:t>
            </a:r>
            <a:endParaRPr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0F762500-651E-47F5-9134-6DF490B85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10" y="1869281"/>
            <a:ext cx="377547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内容占位符 2">
            <a:extLst>
              <a:ext uri="{FF2B5EF4-FFF2-40B4-BE49-F238E27FC236}">
                <a16:creationId xmlns:a16="http://schemas.microsoft.com/office/drawing/2014/main" id="{6C698FDB-7D58-4F77-9642-3097FC59603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32310" y="1004888"/>
            <a:ext cx="5273278" cy="316706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想一想：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在水下看岸上的物体为什么会觉得更高？</a:t>
            </a:r>
          </a:p>
        </p:txBody>
      </p:sp>
      <p:pic>
        <p:nvPicPr>
          <p:cNvPr id="16388" name="图片 3">
            <a:extLst>
              <a:ext uri="{FF2B5EF4-FFF2-40B4-BE49-F238E27FC236}">
                <a16:creationId xmlns:a16="http://schemas.microsoft.com/office/drawing/2014/main" id="{90B17BFF-5FA4-4C52-A15F-FCFCA4073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47" y="2108598"/>
            <a:ext cx="2400300" cy="2606278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2">
            <a:extLst>
              <a:ext uri="{FF2B5EF4-FFF2-40B4-BE49-F238E27FC236}">
                <a16:creationId xmlns:a16="http://schemas.microsoft.com/office/drawing/2014/main" id="{CC6DFD2A-6F8D-499B-9FD4-4897DB48F68F}"/>
              </a:ext>
            </a:extLst>
          </p:cNvPr>
          <p:cNvSpPr>
            <a:spLocks noGrp="1"/>
          </p:cNvSpPr>
          <p:nvPr/>
        </p:nvSpPr>
        <p:spPr>
          <a:xfrm>
            <a:off x="1169194" y="682229"/>
            <a:ext cx="6549629" cy="64412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【读一读】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阅读课本</a:t>
            </a:r>
            <a:r>
              <a:rPr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（生活•物理•社会），</a:t>
            </a: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 </a:t>
            </a:r>
          </a:p>
          <a:p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                </a:t>
            </a:r>
            <a:r>
              <a:rPr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了解</a:t>
            </a: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在不均匀空气中的光的折射</a:t>
            </a: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”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。</a:t>
            </a:r>
            <a:endParaRPr sz="1500" b="1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411" name="组合 3">
            <a:extLst>
              <a:ext uri="{FF2B5EF4-FFF2-40B4-BE49-F238E27FC236}">
                <a16:creationId xmlns:a16="http://schemas.microsoft.com/office/drawing/2014/main" id="{5F0CB18A-AEF0-4514-A2E9-82285691A4A1}"/>
              </a:ext>
            </a:extLst>
          </p:cNvPr>
          <p:cNvGrpSpPr>
            <a:grpSpLocks/>
          </p:cNvGrpSpPr>
          <p:nvPr/>
        </p:nvGrpSpPr>
        <p:grpSpPr bwMode="auto">
          <a:xfrm>
            <a:off x="5761435" y="1437085"/>
            <a:ext cx="1981200" cy="3518297"/>
            <a:chOff x="9698" y="3018"/>
            <a:chExt cx="4160" cy="7386"/>
          </a:xfrm>
        </p:grpSpPr>
        <p:pic>
          <p:nvPicPr>
            <p:cNvPr id="17412" name="Picture 4" descr="u=1055937302,1195467305&amp;fm=23&amp;gp=0">
              <a:extLst>
                <a:ext uri="{FF2B5EF4-FFF2-40B4-BE49-F238E27FC236}">
                  <a16:creationId xmlns:a16="http://schemas.microsoft.com/office/drawing/2014/main" id="{40C984BF-1151-42C7-9FEA-43483CACB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82"/>
            <a:stretch>
              <a:fillRect/>
            </a:stretch>
          </p:blipFill>
          <p:spPr bwMode="auto">
            <a:xfrm>
              <a:off x="9698" y="3018"/>
              <a:ext cx="4160" cy="3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3" name="Picture 7" descr="u=1792998711,3264568004&amp;fm=29&amp;gp=0">
              <a:extLst>
                <a:ext uri="{FF2B5EF4-FFF2-40B4-BE49-F238E27FC236}">
                  <a16:creationId xmlns:a16="http://schemas.microsoft.com/office/drawing/2014/main" id="{3D648708-A1E5-4563-A805-D30F707D9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5" r="17931" b="16243"/>
            <a:stretch>
              <a:fillRect/>
            </a:stretch>
          </p:blipFill>
          <p:spPr bwMode="auto">
            <a:xfrm>
              <a:off x="9698" y="6760"/>
              <a:ext cx="4160" cy="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4" name="组合 2">
            <a:extLst>
              <a:ext uri="{FF2B5EF4-FFF2-40B4-BE49-F238E27FC236}">
                <a16:creationId xmlns:a16="http://schemas.microsoft.com/office/drawing/2014/main" id="{DBB1EE1C-BDBC-4B6E-AD17-68F4B5FD199F}"/>
              </a:ext>
            </a:extLst>
          </p:cNvPr>
          <p:cNvGrpSpPr>
            <a:grpSpLocks/>
          </p:cNvGrpSpPr>
          <p:nvPr/>
        </p:nvGrpSpPr>
        <p:grpSpPr bwMode="auto">
          <a:xfrm>
            <a:off x="1385888" y="1437085"/>
            <a:ext cx="4106466" cy="3542109"/>
            <a:chOff x="510" y="3018"/>
            <a:chExt cx="8622" cy="7436"/>
          </a:xfrm>
        </p:grpSpPr>
        <p:pic>
          <p:nvPicPr>
            <p:cNvPr id="17415" name="图片 1">
              <a:extLst>
                <a:ext uri="{FF2B5EF4-FFF2-40B4-BE49-F238E27FC236}">
                  <a16:creationId xmlns:a16="http://schemas.microsoft.com/office/drawing/2014/main" id="{86DA9F40-7981-4799-A48D-22C198A19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" y="3018"/>
              <a:ext cx="8622" cy="5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6" name="内容占位符 2">
            <a:extLst>
              <a:ext uri="{FF2B5EF4-FFF2-40B4-BE49-F238E27FC236}">
                <a16:creationId xmlns:a16="http://schemas.microsoft.com/office/drawing/2014/main" id="{70400B8C-AFB2-456E-A642-A05FDECA05C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750219" y="10884694"/>
            <a:ext cx="10265569" cy="1562100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我们看到的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日出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和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日落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，都是由于光经过不均匀的空气发生的折射现象。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256F0E8B-B283-467F-B6AD-E09258D00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673" y="3423940"/>
            <a:ext cx="64162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9999"/>
              </a:buClr>
            </a:pP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当光从空气斜射入水（或玻璃）时，折射光线</a:t>
            </a:r>
            <a:r>
              <a:rPr lang="zh-CN" altLang="en-US" b="1" u="sng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法线方向，即折射角</a:t>
            </a:r>
            <a:r>
              <a:rPr lang="zh-CN" altLang="en-US" b="1" u="sng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入射角；当光从水（或玻璃）斜射入空气中时，折射光线</a:t>
            </a:r>
            <a:r>
              <a:rPr lang="zh-CN" altLang="en-US" b="1" u="sng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b="1" u="sng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 u="sng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法线方向，即折射角</a:t>
            </a:r>
            <a:r>
              <a:rPr lang="zh-CN" altLang="en-US" b="1" u="sng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b="1" u="sng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入射角。</a:t>
            </a: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7BD9A43C-C0BB-4033-B96B-631E24A65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1327548"/>
            <a:ext cx="6447235" cy="173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706"/>
              </a:lnSpc>
            </a:pP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下列说法正确的有（      ）</a:t>
            </a:r>
          </a:p>
          <a:p>
            <a:pPr>
              <a:lnSpc>
                <a:spcPts val="1706"/>
              </a:lnSpc>
              <a:spcBef>
                <a:spcPct val="50000"/>
              </a:spcBef>
            </a:pP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、光从一种介质射入另一种介质，其传播方向都会改变。</a:t>
            </a:r>
          </a:p>
          <a:p>
            <a:pPr>
              <a:lnSpc>
                <a:spcPts val="1706"/>
              </a:lnSpc>
              <a:spcBef>
                <a:spcPct val="50000"/>
              </a:spcBef>
            </a:pP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、光从空气垂直射向水面后，反射角和折射角都为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度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</a:p>
          <a:p>
            <a:pPr>
              <a:lnSpc>
                <a:spcPts val="1706"/>
              </a:lnSpc>
              <a:spcBef>
                <a:spcPct val="50000"/>
              </a:spcBef>
            </a:pP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、光从空气垂直射向水中后，传播方向和传播速度都不变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</a:p>
          <a:p>
            <a:pPr>
              <a:lnSpc>
                <a:spcPts val="1706"/>
              </a:lnSpc>
              <a:spcBef>
                <a:spcPct val="50000"/>
              </a:spcBef>
            </a:pP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、光在水面发生折射时，折射光线一定偏向法线。</a:t>
            </a:r>
          </a:p>
        </p:txBody>
      </p:sp>
      <p:sp>
        <p:nvSpPr>
          <p:cNvPr id="18436" name="TextBox 5">
            <a:extLst>
              <a:ext uri="{FF2B5EF4-FFF2-40B4-BE49-F238E27FC236}">
                <a16:creationId xmlns:a16="http://schemas.microsoft.com/office/drawing/2014/main" id="{50D7E4FE-E89F-4AB9-B477-BDF8B0024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673" y="33338"/>
            <a:ext cx="1930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随堂练习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</p:txBody>
      </p:sp>
      <p:sp>
        <p:nvSpPr>
          <p:cNvPr id="20485" name="Text Box 6">
            <a:extLst>
              <a:ext uri="{FF2B5EF4-FFF2-40B4-BE49-F238E27FC236}">
                <a16:creationId xmlns:a16="http://schemas.microsoft.com/office/drawing/2014/main" id="{BB6C387F-6C58-40DE-AC35-967FB694FD80}"/>
              </a:ext>
            </a:extLst>
          </p:cNvPr>
          <p:cNvSpPr/>
          <p:nvPr/>
        </p:nvSpPr>
        <p:spPr>
          <a:xfrm>
            <a:off x="3707606" y="1166813"/>
            <a:ext cx="486966" cy="507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B</a:t>
            </a:r>
            <a:endParaRPr lang="en-US" altLang="zh-CN" sz="2700" b="1">
              <a:solidFill>
                <a:srgbClr val="FF0000"/>
              </a:solidFill>
            </a:endParaRP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8495088B-4B68-49EF-BD49-A04AD403E2C0}"/>
              </a:ext>
            </a:extLst>
          </p:cNvPr>
          <p:cNvSpPr/>
          <p:nvPr/>
        </p:nvSpPr>
        <p:spPr>
          <a:xfrm>
            <a:off x="6030517" y="3488531"/>
            <a:ext cx="486965" cy="507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135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偏向</a:t>
            </a:r>
            <a:endParaRPr sz="1350" b="1">
              <a:solidFill>
                <a:srgbClr val="FF0000"/>
              </a:solidFill>
            </a:endParaRPr>
          </a:p>
        </p:txBody>
      </p:sp>
      <p:sp>
        <p:nvSpPr>
          <p:cNvPr id="20487" name="Text Box 6">
            <a:extLst>
              <a:ext uri="{FF2B5EF4-FFF2-40B4-BE49-F238E27FC236}">
                <a16:creationId xmlns:a16="http://schemas.microsoft.com/office/drawing/2014/main" id="{ED3630EB-5DB0-4E7D-A468-ED3D2F5D4CDC}"/>
              </a:ext>
            </a:extLst>
          </p:cNvPr>
          <p:cNvSpPr/>
          <p:nvPr/>
        </p:nvSpPr>
        <p:spPr>
          <a:xfrm>
            <a:off x="2412206" y="3705225"/>
            <a:ext cx="486966" cy="507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135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小于</a:t>
            </a:r>
            <a:endParaRPr sz="1350" b="1">
              <a:solidFill>
                <a:srgbClr val="FF0000"/>
              </a:solidFill>
            </a:endParaRPr>
          </a:p>
        </p:txBody>
      </p:sp>
      <p:sp>
        <p:nvSpPr>
          <p:cNvPr id="20488" name="Text Box 6">
            <a:extLst>
              <a:ext uri="{FF2B5EF4-FFF2-40B4-BE49-F238E27FC236}">
                <a16:creationId xmlns:a16="http://schemas.microsoft.com/office/drawing/2014/main" id="{583C7133-D089-4F03-98F6-0D64F91CE048}"/>
              </a:ext>
            </a:extLst>
          </p:cNvPr>
          <p:cNvSpPr/>
          <p:nvPr/>
        </p:nvSpPr>
        <p:spPr>
          <a:xfrm>
            <a:off x="2465785" y="4029075"/>
            <a:ext cx="486965" cy="507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135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偏离</a:t>
            </a:r>
            <a:endParaRPr sz="1350" b="1">
              <a:solidFill>
                <a:srgbClr val="FF0000"/>
              </a:solidFill>
            </a:endParaRPr>
          </a:p>
        </p:txBody>
      </p:sp>
      <p:sp>
        <p:nvSpPr>
          <p:cNvPr id="20489" name="Text Box 6">
            <a:extLst>
              <a:ext uri="{FF2B5EF4-FFF2-40B4-BE49-F238E27FC236}">
                <a16:creationId xmlns:a16="http://schemas.microsoft.com/office/drawing/2014/main" id="{FD796FED-EBF1-44A7-8258-4B9070438C9C}"/>
              </a:ext>
            </a:extLst>
          </p:cNvPr>
          <p:cNvSpPr/>
          <p:nvPr/>
        </p:nvSpPr>
        <p:spPr>
          <a:xfrm>
            <a:off x="5112544" y="4029075"/>
            <a:ext cx="486966" cy="507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135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大于</a:t>
            </a:r>
            <a:endParaRPr sz="135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20487" grpId="0" animBg="1"/>
      <p:bldP spid="20488" grpId="0" animBg="1"/>
      <p:bldP spid="204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2F19DACD-CD13-486B-A39A-D69C75CF65A4}"/>
              </a:ext>
            </a:extLst>
          </p:cNvPr>
          <p:cNvSpPr/>
          <p:nvPr/>
        </p:nvSpPr>
        <p:spPr>
          <a:xfrm>
            <a:off x="1260872" y="1053704"/>
            <a:ext cx="6629400" cy="7386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3.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观赏水面风景照片时，总发现景物的“倒影”比本身暗一些，这是由于（    ）</a:t>
            </a:r>
            <a:endParaRPr sz="21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214C33F6-8ADC-4A92-BB01-A5F9556D77C5}"/>
              </a:ext>
            </a:extLst>
          </p:cNvPr>
          <p:cNvSpPr/>
          <p:nvPr/>
        </p:nvSpPr>
        <p:spPr>
          <a:xfrm>
            <a:off x="1771650" y="1738313"/>
            <a:ext cx="4824413" cy="120032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A. 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倒影”比真实景物的清晰度差  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B.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射入水面的光有一部分折射入水中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C.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入射光被反射掉一部分           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D.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冲洗照片质量有问题</a:t>
            </a:r>
            <a:endParaRPr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DAC32094-A4DB-4E43-AF1F-2F1A24D3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3005137"/>
            <a:ext cx="6629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一束光由空气斜射入水中，当入射角逐渐增大时，折射角（    ）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756EA09A-2B8E-4745-BA4A-04FEBE19E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078" y="3690938"/>
            <a:ext cx="48244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A.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逐渐减小 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B.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不变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C.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逐渐增大，但总小于入射角 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D.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逐渐增大，可能大于入射角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037E7986-D191-4F62-BFE4-841AE798BFB5}"/>
              </a:ext>
            </a:extLst>
          </p:cNvPr>
          <p:cNvSpPr/>
          <p:nvPr/>
        </p:nvSpPr>
        <p:spPr>
          <a:xfrm>
            <a:off x="3815954" y="1288257"/>
            <a:ext cx="486965" cy="507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B</a:t>
            </a:r>
            <a:endParaRPr lang="en-US" altLang="zh-CN" sz="2700" b="1">
              <a:solidFill>
                <a:srgbClr val="FF0000"/>
              </a:solidFill>
            </a:endParaRP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9C1D73E8-8BB6-4515-946E-8ABA6992C5AD}"/>
              </a:ext>
            </a:extLst>
          </p:cNvPr>
          <p:cNvSpPr/>
          <p:nvPr/>
        </p:nvSpPr>
        <p:spPr>
          <a:xfrm>
            <a:off x="2195513" y="3239692"/>
            <a:ext cx="486966" cy="507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C</a:t>
            </a:r>
            <a:endParaRPr lang="en-US" altLang="zh-CN" sz="27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287FA405-DEC8-4565-BED8-6D8F6250C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1538288"/>
            <a:ext cx="662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5.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你在湖边漫步，你同时能看到水中的白云和鱼，前者是由光的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_________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形成，后者是由光的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________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形成。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304D2CFC-A7FE-4AF8-A092-A00E5315344D}"/>
              </a:ext>
            </a:extLst>
          </p:cNvPr>
          <p:cNvSpPr/>
          <p:nvPr/>
        </p:nvSpPr>
        <p:spPr>
          <a:xfrm>
            <a:off x="1277541" y="3751660"/>
            <a:ext cx="6629400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7.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潜水员在水中观察岸边的景物时，所看到的景物比实际景物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________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（填“高”或“低”），这是由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____________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造成的。</a:t>
            </a:r>
            <a:endParaRPr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203E6D66-61A2-48C7-A7E5-10549E7B9DA8}"/>
              </a:ext>
            </a:extLst>
          </p:cNvPr>
          <p:cNvSpPr/>
          <p:nvPr/>
        </p:nvSpPr>
        <p:spPr>
          <a:xfrm>
            <a:off x="1277541" y="2352675"/>
            <a:ext cx="6629400" cy="120032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6.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小华在岸边观看水中的鱼时，所看到的鱼是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_____(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填“真实的鱼”或“虚像”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)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，它的位置比真实鱼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________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（填“高”或“低”），这是由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__________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造成的，因此在叉鱼的时候，我们应该向看到的鱼的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______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（填“上”或“下”）方叉去。</a:t>
            </a:r>
            <a:endParaRPr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7E435599-B424-48F3-8D0B-CB64D2F81E24}"/>
              </a:ext>
            </a:extLst>
          </p:cNvPr>
          <p:cNvSpPr/>
          <p:nvPr/>
        </p:nvSpPr>
        <p:spPr>
          <a:xfrm>
            <a:off x="1885950" y="1762125"/>
            <a:ext cx="85725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反射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EE67B434-9DEA-4C8C-A790-1A1C8647F0E3}"/>
              </a:ext>
            </a:extLst>
          </p:cNvPr>
          <p:cNvSpPr/>
          <p:nvPr/>
        </p:nvSpPr>
        <p:spPr>
          <a:xfrm>
            <a:off x="4895850" y="1785938"/>
            <a:ext cx="85725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折射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6655850B-7BC8-4032-A81A-F53746C7805E}"/>
              </a:ext>
            </a:extLst>
          </p:cNvPr>
          <p:cNvSpPr/>
          <p:nvPr/>
        </p:nvSpPr>
        <p:spPr>
          <a:xfrm>
            <a:off x="6084094" y="2345531"/>
            <a:ext cx="85725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虚像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9944FE76-3552-4185-B3BA-48B846AF6C79}"/>
              </a:ext>
            </a:extLst>
          </p:cNvPr>
          <p:cNvSpPr/>
          <p:nvPr/>
        </p:nvSpPr>
        <p:spPr>
          <a:xfrm>
            <a:off x="5584031" y="2625329"/>
            <a:ext cx="500063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高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0A041E17-8F46-467D-9FC8-8BEF17637EF2}"/>
              </a:ext>
            </a:extLst>
          </p:cNvPr>
          <p:cNvSpPr/>
          <p:nvPr/>
        </p:nvSpPr>
        <p:spPr>
          <a:xfrm>
            <a:off x="3167062" y="2895600"/>
            <a:ext cx="1329929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光的折射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43E8EF9E-F76D-4037-8F85-FE670F044105}"/>
              </a:ext>
            </a:extLst>
          </p:cNvPr>
          <p:cNvSpPr/>
          <p:nvPr/>
        </p:nvSpPr>
        <p:spPr>
          <a:xfrm>
            <a:off x="3383756" y="3187304"/>
            <a:ext cx="51435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下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2BE35591-BDD1-40BD-AEFA-9390BD25B270}"/>
              </a:ext>
            </a:extLst>
          </p:cNvPr>
          <p:cNvSpPr/>
          <p:nvPr/>
        </p:nvSpPr>
        <p:spPr>
          <a:xfrm>
            <a:off x="1547813" y="4029075"/>
            <a:ext cx="51435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高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2540" name="Text Box 12">
            <a:extLst>
              <a:ext uri="{FF2B5EF4-FFF2-40B4-BE49-F238E27FC236}">
                <a16:creationId xmlns:a16="http://schemas.microsoft.com/office/drawing/2014/main" id="{DB2344BE-C6A7-4A64-9A9E-20D886888B4D}"/>
              </a:ext>
            </a:extLst>
          </p:cNvPr>
          <p:cNvSpPr/>
          <p:nvPr/>
        </p:nvSpPr>
        <p:spPr>
          <a:xfrm>
            <a:off x="5597129" y="4029075"/>
            <a:ext cx="1427559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光的折射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0725D7A3-39A6-4DFD-9806-CD3D5A528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1143000"/>
            <a:ext cx="3456385" cy="289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．如图所示，是光在空气和玻璃两种介质中传播的路线，其中________是入射光线，________是反射光线，________是折射光线，反射角为________，折射角为________，_____边是空气,_____边是玻璃。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BE147204-19E1-4BC8-BDB6-1C803019D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00150"/>
            <a:ext cx="2600325" cy="2738438"/>
          </a:xfrm>
          <a:prstGeom prst="rect">
            <a:avLst/>
          </a:prstGeom>
          <a:solidFill>
            <a:srgbClr val="00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556" name="Text Box 4">
            <a:extLst>
              <a:ext uri="{FF2B5EF4-FFF2-40B4-BE49-F238E27FC236}">
                <a16:creationId xmlns:a16="http://schemas.microsoft.com/office/drawing/2014/main" id="{915D91AC-1FFB-42F3-806C-B6DDBED8DC22}"/>
              </a:ext>
            </a:extLst>
          </p:cNvPr>
          <p:cNvSpPr/>
          <p:nvPr/>
        </p:nvSpPr>
        <p:spPr>
          <a:xfrm>
            <a:off x="3028950" y="1828800"/>
            <a:ext cx="6286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40C0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"/>
              </a:rPr>
              <a:t>BO</a:t>
            </a:r>
            <a:endParaRPr lang="en-US" altLang="zh-CN" sz="2400" b="1">
              <a:solidFill>
                <a:srgbClr val="F40C0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859B63A4-7899-43E1-92C7-317872A9E545}"/>
              </a:ext>
            </a:extLst>
          </p:cNvPr>
          <p:cNvSpPr/>
          <p:nvPr/>
        </p:nvSpPr>
        <p:spPr>
          <a:xfrm>
            <a:off x="2400300" y="2171700"/>
            <a:ext cx="9144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40C0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"/>
              </a:rPr>
              <a:t>OA</a:t>
            </a:r>
            <a:endParaRPr lang="en-US" altLang="zh-CN" sz="2400" b="1">
              <a:solidFill>
                <a:srgbClr val="F40C0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9BC3012F-708D-4B1E-9C06-D976E11958DC}"/>
              </a:ext>
            </a:extLst>
          </p:cNvPr>
          <p:cNvSpPr/>
          <p:nvPr/>
        </p:nvSpPr>
        <p:spPr>
          <a:xfrm>
            <a:off x="1885950" y="2514600"/>
            <a:ext cx="7429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40C0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"/>
              </a:rPr>
              <a:t>OC</a:t>
            </a:r>
            <a:endParaRPr lang="en-US" altLang="zh-CN" sz="2400" b="1">
              <a:solidFill>
                <a:srgbClr val="F40C0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8798EB5E-D5B1-4887-B972-3CBB47BBD065}"/>
              </a:ext>
            </a:extLst>
          </p:cNvPr>
          <p:cNvSpPr/>
          <p:nvPr/>
        </p:nvSpPr>
        <p:spPr>
          <a:xfrm>
            <a:off x="2857500" y="3257550"/>
            <a:ext cx="685800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0" hangingPunct="0">
              <a:spcBef>
                <a:spcPct val="50000"/>
              </a:spcBef>
            </a:pP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40C0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"/>
              </a:rPr>
              <a:t>左</a:t>
            </a:r>
            <a:endParaRPr sz="2100" b="1">
              <a:solidFill>
                <a:srgbClr val="F40C0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68820A62-4E07-4A3F-ABD4-4E96D6467434}"/>
              </a:ext>
            </a:extLst>
          </p:cNvPr>
          <p:cNvSpPr/>
          <p:nvPr/>
        </p:nvSpPr>
        <p:spPr>
          <a:xfrm>
            <a:off x="1771650" y="3600450"/>
            <a:ext cx="685800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0" hangingPunct="0">
              <a:spcBef>
                <a:spcPct val="50000"/>
              </a:spcBef>
            </a:pP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40C0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"/>
              </a:rPr>
              <a:t>右</a:t>
            </a:r>
            <a:endParaRPr sz="2100" b="1">
              <a:solidFill>
                <a:srgbClr val="F40C0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0148991B-15F9-4005-B136-8AF7F7C1A288}"/>
              </a:ext>
            </a:extLst>
          </p:cNvPr>
          <p:cNvSpPr/>
          <p:nvPr/>
        </p:nvSpPr>
        <p:spPr>
          <a:xfrm>
            <a:off x="2571751" y="2857501"/>
            <a:ext cx="794147" cy="507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40C01"/>
                </a:solidFill>
                <a:latin typeface="Times New Roman" panose="02020603050405020304" pitchFamily="18" charset="0"/>
                <a:sym typeface="Wingdings"/>
              </a:rPr>
              <a:t>60</a:t>
            </a:r>
            <a:r>
              <a:rPr lang="en-US" altLang="zh-CN" sz="27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40C01"/>
                </a:solidFill>
                <a:latin typeface="Times New Roman" panose="02020603050405020304" pitchFamily="18" charset="0"/>
                <a:sym typeface="Wingdings"/>
              </a:rPr>
              <a:t>0</a:t>
            </a:r>
            <a:endParaRPr lang="en-US" altLang="zh-CN" sz="2700" b="1" baseline="30000">
              <a:solidFill>
                <a:srgbClr val="F40C0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2" name="Text Box 10">
            <a:extLst>
              <a:ext uri="{FF2B5EF4-FFF2-40B4-BE49-F238E27FC236}">
                <a16:creationId xmlns:a16="http://schemas.microsoft.com/office/drawing/2014/main" id="{C55FD22E-78B1-43F9-AEA1-9692505D75AA}"/>
              </a:ext>
            </a:extLst>
          </p:cNvPr>
          <p:cNvSpPr/>
          <p:nvPr/>
        </p:nvSpPr>
        <p:spPr>
          <a:xfrm>
            <a:off x="1771651" y="3257551"/>
            <a:ext cx="794147" cy="507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40C01"/>
                </a:solidFill>
                <a:latin typeface="Times New Roman" panose="02020603050405020304" pitchFamily="18" charset="0"/>
                <a:sym typeface="Wingdings"/>
              </a:rPr>
              <a:t>35</a:t>
            </a:r>
            <a:r>
              <a:rPr lang="en-US" altLang="zh-CN" sz="27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40C01"/>
                </a:solidFill>
                <a:latin typeface="Times New Roman" panose="02020603050405020304" pitchFamily="18" charset="0"/>
                <a:sym typeface="Wingdings"/>
              </a:rPr>
              <a:t>0</a:t>
            </a:r>
            <a:endParaRPr lang="en-US" altLang="zh-CN" sz="2700" b="1" baseline="30000">
              <a:solidFill>
                <a:srgbClr val="F40C0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  <p:bldP spid="235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>
            <a:extLst>
              <a:ext uri="{FF2B5EF4-FFF2-40B4-BE49-F238E27FC236}">
                <a16:creationId xmlns:a16="http://schemas.microsoft.com/office/drawing/2014/main" id="{12193944-4B55-4323-9F77-3002FD0F2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1175757"/>
            <a:ext cx="533519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_GB2312" charset="-122"/>
                <a:ea typeface="楷体_GB2312" charset="-122"/>
              </a:rPr>
              <a:t>9.</a:t>
            </a:r>
            <a:r>
              <a:rPr lang="zh-CN" altLang="en-US" sz="2100" b="1">
                <a:latin typeface="楷体_GB2312" charset="-122"/>
                <a:ea typeface="楷体_GB2312" charset="-122"/>
              </a:rPr>
              <a:t>完成课本【</a:t>
            </a:r>
            <a:r>
              <a:rPr lang="en-US" altLang="zh-CN" sz="2100" b="1">
                <a:latin typeface="楷体_GB2312" charset="-122"/>
                <a:ea typeface="楷体_GB2312" charset="-122"/>
              </a:rPr>
              <a:t>www</a:t>
            </a:r>
            <a:r>
              <a:rPr lang="zh-CN" altLang="en-US" sz="2100" b="1">
                <a:latin typeface="楷体_GB2312" charset="-122"/>
                <a:ea typeface="楷体_GB2312" charset="-122"/>
              </a:rPr>
              <a:t>】</a:t>
            </a:r>
            <a:r>
              <a:rPr lang="en-US" altLang="zh-CN" sz="2100" b="1">
                <a:latin typeface="楷体_GB2312" charset="-122"/>
                <a:ea typeface="楷体_GB2312" charset="-122"/>
              </a:rPr>
              <a:t>1-4</a:t>
            </a:r>
            <a:r>
              <a:rPr lang="zh-CN" altLang="en-US" sz="2100" b="1">
                <a:latin typeface="楷体_GB2312" charset="-122"/>
                <a:ea typeface="楷体_GB2312" charset="-122"/>
              </a:rPr>
              <a:t>题。</a:t>
            </a:r>
          </a:p>
        </p:txBody>
      </p:sp>
      <p:pic>
        <p:nvPicPr>
          <p:cNvPr id="22531" name="New picture">
            <a:extLst>
              <a:ext uri="{FF2B5EF4-FFF2-40B4-BE49-F238E27FC236}">
                <a16:creationId xmlns:a16="http://schemas.microsoft.com/office/drawing/2014/main" id="{14E92EDD-178B-40F1-926F-520193EA0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925" y="8334375"/>
            <a:ext cx="2381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3073">
            <a:extLst>
              <a:ext uri="{FF2B5EF4-FFF2-40B4-BE49-F238E27FC236}">
                <a16:creationId xmlns:a16="http://schemas.microsoft.com/office/drawing/2014/main" id="{2538E40A-D096-4987-B44F-E6FC0F952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19" y="904875"/>
            <a:ext cx="6660356" cy="3538538"/>
          </a:xfrm>
        </p:spPr>
        <p:txBody>
          <a:bodyPr anchor="ctr"/>
          <a:lstStyle/>
          <a:p>
            <a:pPr algn="l">
              <a:buSzTx/>
            </a:pP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   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通过前面的学习，我们知道光在均匀介质中沿直线传播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（光的直线传播）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；光射到物体表面时，有一部分会被表面反射出来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（光的反射）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；</a:t>
            </a:r>
            <a:b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</a:b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</a:t>
            </a: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  那么，光还有其他的传播现象吗？</a:t>
            </a:r>
            <a:b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</a:b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   当光从一种介质斜射入另一种介质时，传播方向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会</a:t>
            </a: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发生偏折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，这种现象叫作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光的折射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；本节我们就来学习光的折射现象。</a:t>
            </a:r>
            <a:endParaRPr lang="en-US" altLang="zh-CN" sz="2700" b="1" noProof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>
            <a:extLst>
              <a:ext uri="{FF2B5EF4-FFF2-40B4-BE49-F238E27FC236}">
                <a16:creationId xmlns:a16="http://schemas.microsoft.com/office/drawing/2014/main" id="{AFB06320-731C-4509-8A28-9AD99923ED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5163" y="1221582"/>
            <a:ext cx="3355181" cy="2474119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zh-CN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【学习目标】</a:t>
            </a:r>
          </a:p>
          <a:p>
            <a:pPr marL="0" indent="0">
              <a:buNone/>
            </a:pPr>
            <a:endParaRPr lang="zh-CN" altLang="en-US" b="1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  <a:sym typeface="宋体" panose="02010600030101010101" pitchFamily="2" charset="-122"/>
              </a:rPr>
              <a:t> 1.</a:t>
            </a:r>
            <a:r>
              <a:rPr lang="zh-CN" altLang="en-US" b="1">
                <a:solidFill>
                  <a:srgbClr val="FF0000"/>
                </a:solidFill>
                <a:sym typeface="宋体" panose="02010600030101010101" pitchFamily="2" charset="-122"/>
              </a:rPr>
              <a:t>光的折射</a:t>
            </a:r>
            <a:r>
              <a:rPr lang="zh-CN" altLang="en-US" b="1">
                <a:solidFill>
                  <a:srgbClr val="00B050"/>
                </a:solidFill>
                <a:sym typeface="宋体" panose="02010600030101010101" pitchFamily="2" charset="-122"/>
              </a:rPr>
              <a:t>规律</a:t>
            </a:r>
            <a:endParaRPr lang="zh-CN" alt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</a:rPr>
              <a:t> 2.</a:t>
            </a:r>
            <a:r>
              <a:rPr lang="zh-CN" altLang="en-US" b="1">
                <a:solidFill>
                  <a:srgbClr val="FF0000"/>
                </a:solidFill>
                <a:sym typeface="宋体" panose="02010600030101010101" pitchFamily="2" charset="-122"/>
              </a:rPr>
              <a:t>光的折射</a:t>
            </a:r>
            <a:r>
              <a:rPr lang="zh-CN" altLang="en-US" b="1">
                <a:solidFill>
                  <a:srgbClr val="00B050"/>
                </a:solidFill>
                <a:sym typeface="宋体" panose="02010600030101010101" pitchFamily="2" charset="-122"/>
              </a:rPr>
              <a:t>作图</a:t>
            </a:r>
            <a:endParaRPr lang="en-US" altLang="zh-CN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</a:rPr>
              <a:t> 3.</a:t>
            </a:r>
            <a:r>
              <a:rPr lang="zh-CN" altLang="en-US" b="1">
                <a:solidFill>
                  <a:srgbClr val="FF0000"/>
                </a:solidFill>
                <a:sym typeface="宋体" panose="02010600030101010101" pitchFamily="2" charset="-122"/>
              </a:rPr>
              <a:t>光的折射</a:t>
            </a:r>
            <a:r>
              <a:rPr lang="zh-CN" altLang="en-US" b="1">
                <a:solidFill>
                  <a:srgbClr val="00B050"/>
                </a:solidFill>
                <a:sym typeface="宋体" panose="02010600030101010101" pitchFamily="2" charset="-122"/>
              </a:rPr>
              <a:t>现象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>
            <a:extLst>
              <a:ext uri="{FF2B5EF4-FFF2-40B4-BE49-F238E27FC236}">
                <a16:creationId xmlns:a16="http://schemas.microsoft.com/office/drawing/2014/main" id="{DFF9744B-6539-4279-B9BA-6C028100C1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3957638" cy="391716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【一、光的折射规律】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3" name="内容占位符 2">
            <a:extLst>
              <a:ext uri="{FF2B5EF4-FFF2-40B4-BE49-F238E27FC236}">
                <a16:creationId xmlns:a16="http://schemas.microsoft.com/office/drawing/2014/main" id="{DF356747-249D-4BA5-B44E-280DCEE3BFC2}"/>
              </a:ext>
            </a:extLst>
          </p:cNvPr>
          <p:cNvSpPr>
            <a:spLocks noGrp="1"/>
          </p:cNvSpPr>
          <p:nvPr/>
        </p:nvSpPr>
        <p:spPr>
          <a:xfrm>
            <a:off x="1169194" y="682229"/>
            <a:ext cx="3895725" cy="9453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【记一记】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阅读课本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P81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信息快递，</a:t>
            </a:r>
          </a:p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 掌握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光的折射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”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相关的几个名称。</a:t>
            </a:r>
            <a:endParaRPr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196" name="组合 1">
            <a:extLst>
              <a:ext uri="{FF2B5EF4-FFF2-40B4-BE49-F238E27FC236}">
                <a16:creationId xmlns:a16="http://schemas.microsoft.com/office/drawing/2014/main" id="{D77255BF-FB38-48F1-AC06-BF4A3D9C65E5}"/>
              </a:ext>
            </a:extLst>
          </p:cNvPr>
          <p:cNvGrpSpPr>
            <a:grpSpLocks/>
          </p:cNvGrpSpPr>
          <p:nvPr/>
        </p:nvGrpSpPr>
        <p:grpSpPr bwMode="auto">
          <a:xfrm>
            <a:off x="1439467" y="2031206"/>
            <a:ext cx="4374356" cy="2828925"/>
            <a:chOff x="623" y="4266"/>
            <a:chExt cx="9184" cy="5940"/>
          </a:xfrm>
        </p:grpSpPr>
        <p:pic>
          <p:nvPicPr>
            <p:cNvPr id="8197" name="图片 2">
              <a:extLst>
                <a:ext uri="{FF2B5EF4-FFF2-40B4-BE49-F238E27FC236}">
                  <a16:creationId xmlns:a16="http://schemas.microsoft.com/office/drawing/2014/main" id="{6CA27E67-E430-4D76-9A34-3B730557ED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" y="4266"/>
              <a:ext cx="4776" cy="5940"/>
            </a:xfrm>
            <a:prstGeom prst="rect">
              <a:avLst/>
            </a:prstGeom>
            <a:noFill/>
            <a:ln w="9525" algn="ctr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8" name="Picture 6" descr="image134">
            <a:extLst>
              <a:ext uri="{FF2B5EF4-FFF2-40B4-BE49-F238E27FC236}">
                <a16:creationId xmlns:a16="http://schemas.microsoft.com/office/drawing/2014/main" id="{D72B88FC-5005-49B7-BA52-E4DA09976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44" y="682229"/>
            <a:ext cx="2671763" cy="199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内容占位符 2">
            <a:extLst>
              <a:ext uri="{FF2B5EF4-FFF2-40B4-BE49-F238E27FC236}">
                <a16:creationId xmlns:a16="http://schemas.microsoft.com/office/drawing/2014/main" id="{E3B16DAF-F827-4AAC-94D6-EE53BC9EB0D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9642872" y="7945041"/>
            <a:ext cx="4320778" cy="4206478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入射光线</a:t>
            </a:r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AO</a:t>
            </a:r>
          </a:p>
          <a:p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入射点</a:t>
            </a:r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O</a:t>
            </a:r>
          </a:p>
          <a:p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折射光线</a:t>
            </a:r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OC</a:t>
            </a:r>
          </a:p>
          <a:p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4.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法线</a:t>
            </a:r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NN</a:t>
            </a:r>
            <a:r>
              <a:rPr lang="en-US" altLang="zh-CN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/</a:t>
            </a:r>
            <a:endParaRPr lang="en-US" altLang="zh-CN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5.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入射角</a:t>
            </a:r>
          </a:p>
          <a:p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6.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折射角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内容占位符 2">
            <a:extLst>
              <a:ext uri="{FF2B5EF4-FFF2-40B4-BE49-F238E27FC236}">
                <a16:creationId xmlns:a16="http://schemas.microsoft.com/office/drawing/2014/main" id="{374A2EE5-4FC1-45F3-9E7F-A4C81267B6D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8"/>
            <a:ext cx="6655594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【做一做】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1.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器材：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激光笔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白纸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玻璃砖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、直尺、铅笔等等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2.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操作：让光从空气中斜射入玻璃砖；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在白纸上标记玻璃砖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两个面、入射光线、折射光线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画出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法线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，标出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折射角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入射角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，并比较其关系；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改变入射光线的方向，再做几次。</a:t>
            </a:r>
          </a:p>
        </p:txBody>
      </p:sp>
      <p:grpSp>
        <p:nvGrpSpPr>
          <p:cNvPr id="9219" name="组合 1">
            <a:extLst>
              <a:ext uri="{FF2B5EF4-FFF2-40B4-BE49-F238E27FC236}">
                <a16:creationId xmlns:a16="http://schemas.microsoft.com/office/drawing/2014/main" id="{3AEAAD82-EBFF-4938-A4F2-615F7A853510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2571751"/>
            <a:ext cx="5947172" cy="2327672"/>
            <a:chOff x="850" y="5400"/>
            <a:chExt cx="12488" cy="4887"/>
          </a:xfrm>
        </p:grpSpPr>
        <p:pic>
          <p:nvPicPr>
            <p:cNvPr id="9220" name="图片 3">
              <a:extLst>
                <a:ext uri="{FF2B5EF4-FFF2-40B4-BE49-F238E27FC236}">
                  <a16:creationId xmlns:a16="http://schemas.microsoft.com/office/drawing/2014/main" id="{E64BF8B8-0D34-43D9-AC89-A1EF56C4A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24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9"/>
            <a:stretch>
              <a:fillRect/>
            </a:stretch>
          </p:blipFill>
          <p:spPr bwMode="auto">
            <a:xfrm>
              <a:off x="850" y="5400"/>
              <a:ext cx="5280" cy="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1" name="内容占位符 2">
            <a:extLst>
              <a:ext uri="{FF2B5EF4-FFF2-40B4-BE49-F238E27FC236}">
                <a16:creationId xmlns:a16="http://schemas.microsoft.com/office/drawing/2014/main" id="{B5029E84-0FF1-4A5C-A39D-FE81DE85E73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263313" y="7883129"/>
            <a:ext cx="6903244" cy="2911078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想一想：</a:t>
            </a:r>
          </a:p>
          <a:p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实验中，光发生了几次折射？你能归纳出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光的折射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的规律吗？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2">
            <a:extLst>
              <a:ext uri="{FF2B5EF4-FFF2-40B4-BE49-F238E27FC236}">
                <a16:creationId xmlns:a16="http://schemas.microsoft.com/office/drawing/2014/main" id="{7C6DCB18-849A-4EAF-A4C3-EA7D169C39F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2595563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【结</a:t>
            </a:r>
            <a:r>
              <a:rPr lang="en-US" altLang="zh-CN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论】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1" name="内容占位符 2">
            <a:extLst>
              <a:ext uri="{FF2B5EF4-FFF2-40B4-BE49-F238E27FC236}">
                <a16:creationId xmlns:a16="http://schemas.microsoft.com/office/drawing/2014/main" id="{729F5586-B90F-4706-AD0B-F9DDE89A1296}"/>
              </a:ext>
            </a:extLst>
          </p:cNvPr>
          <p:cNvSpPr>
            <a:spLocks noGrp="1"/>
          </p:cNvSpPr>
          <p:nvPr/>
        </p:nvSpPr>
        <p:spPr>
          <a:xfrm>
            <a:off x="1385888" y="2786063"/>
            <a:ext cx="6221016" cy="2152650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光的折射规律：</a:t>
            </a:r>
          </a:p>
          <a:p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1.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折射光线、入射光线和法线在同一平面内；</a:t>
            </a:r>
          </a:p>
          <a:p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2.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折射光线、入射光线分居在法线两侧；</a:t>
            </a:r>
          </a:p>
          <a:p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3.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当光从空气斜射入玻璃时，折射角小于入射角；</a:t>
            </a:r>
          </a:p>
          <a:p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当光从玻璃斜射入空气时，折射角大于入射角；</a:t>
            </a:r>
            <a:endParaRPr lang="en-US" altLang="zh-CN" sz="15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（即：空气中的角较大！）</a:t>
            </a:r>
          </a:p>
          <a:p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4.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折射角随着入射角的变化而变化，</a:t>
            </a:r>
          </a:p>
          <a:p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5.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当光垂直射入介质表面时，光的传播方向不改变；</a:t>
            </a:r>
          </a:p>
          <a:p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6.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光路时可逆的。</a:t>
            </a:r>
            <a:endParaRPr sz="1500" b="1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0244" name="图片 3">
            <a:extLst>
              <a:ext uri="{FF2B5EF4-FFF2-40B4-BE49-F238E27FC236}">
                <a16:creationId xmlns:a16="http://schemas.microsoft.com/office/drawing/2014/main" id="{A1B77072-8918-4586-9B95-FF90CDC6D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73" y="681037"/>
            <a:ext cx="2116931" cy="19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2">
            <a:extLst>
              <a:ext uri="{FF2B5EF4-FFF2-40B4-BE49-F238E27FC236}">
                <a16:creationId xmlns:a16="http://schemas.microsoft.com/office/drawing/2014/main" id="{B3FB0997-7446-4A4D-BC30-F9E0A6D160F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6197204" cy="85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【画一画】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如图，请分别画出下图中折射光线的大致方向。</a:t>
            </a:r>
          </a:p>
        </p:txBody>
      </p:sp>
      <p:sp>
        <p:nvSpPr>
          <p:cNvPr id="11267" name="内容占位符 2">
            <a:extLst>
              <a:ext uri="{FF2B5EF4-FFF2-40B4-BE49-F238E27FC236}">
                <a16:creationId xmlns:a16="http://schemas.microsoft.com/office/drawing/2014/main" id="{B3D0AD8B-C812-4BC4-A5E4-527B6FA48A4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85888" y="4314825"/>
            <a:ext cx="5848350" cy="378619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21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思路：</a:t>
            </a:r>
            <a:r>
              <a:rPr lang="zh-CN" altLang="en-US" sz="21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空气中的角较大</a:t>
            </a:r>
          </a:p>
        </p:txBody>
      </p:sp>
      <p:pic>
        <p:nvPicPr>
          <p:cNvPr id="11268" name="图片 1">
            <a:extLst>
              <a:ext uri="{FF2B5EF4-FFF2-40B4-BE49-F238E27FC236}">
                <a16:creationId xmlns:a16="http://schemas.microsoft.com/office/drawing/2014/main" id="{6F23A67F-EA11-49E3-ABA8-AEEE9A622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72" y="1924050"/>
            <a:ext cx="1870472" cy="1719263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内容占位符 2">
            <a:extLst>
              <a:ext uri="{FF2B5EF4-FFF2-40B4-BE49-F238E27FC236}">
                <a16:creationId xmlns:a16="http://schemas.microsoft.com/office/drawing/2014/main" id="{6554F063-4128-425E-A83D-E288461B47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3957638" cy="391716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【二、光的折射作图】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270" name="图片 2">
            <a:extLst>
              <a:ext uri="{FF2B5EF4-FFF2-40B4-BE49-F238E27FC236}">
                <a16:creationId xmlns:a16="http://schemas.microsoft.com/office/drawing/2014/main" id="{76B5C4BF-AA66-41DB-9CE4-DFB31C946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24050"/>
            <a:ext cx="1799035" cy="1719263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图片 5">
            <a:extLst>
              <a:ext uri="{FF2B5EF4-FFF2-40B4-BE49-F238E27FC236}">
                <a16:creationId xmlns:a16="http://schemas.microsoft.com/office/drawing/2014/main" id="{D573C009-D813-476D-ADFE-0D6E04E44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007" y="1922860"/>
            <a:ext cx="1850231" cy="1720453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内容占位符 2">
            <a:extLst>
              <a:ext uri="{FF2B5EF4-FFF2-40B4-BE49-F238E27FC236}">
                <a16:creationId xmlns:a16="http://schemas.microsoft.com/office/drawing/2014/main" id="{EFA797B9-6989-44AF-B1AB-E9EAE675DF3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6317456" cy="74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【画一画】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如图，请补全光经过三棱镜，再射向空气中的光路。</a:t>
            </a:r>
          </a:p>
        </p:txBody>
      </p:sp>
      <p:pic>
        <p:nvPicPr>
          <p:cNvPr id="12291" name="Picture 3" descr="2007年扬州市中考物理试卷_06">
            <a:extLst>
              <a:ext uri="{FF2B5EF4-FFF2-40B4-BE49-F238E27FC236}">
                <a16:creationId xmlns:a16="http://schemas.microsoft.com/office/drawing/2014/main" id="{BA0A1781-4D16-4D0A-BAAB-99A482475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1" t="18474" r="64098" b="21439"/>
          <a:stretch>
            <a:fillRect/>
          </a:stretch>
        </p:blipFill>
        <p:spPr bwMode="auto">
          <a:xfrm>
            <a:off x="2599135" y="1545431"/>
            <a:ext cx="3415903" cy="236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内容占位符 2">
            <a:extLst>
              <a:ext uri="{FF2B5EF4-FFF2-40B4-BE49-F238E27FC236}">
                <a16:creationId xmlns:a16="http://schemas.microsoft.com/office/drawing/2014/main" id="{18328552-5BCC-465F-A7E8-79973ABAF1B7}"/>
              </a:ext>
            </a:extLst>
          </p:cNvPr>
          <p:cNvSpPr>
            <a:spLocks noGrp="1"/>
          </p:cNvSpPr>
          <p:nvPr/>
        </p:nvSpPr>
        <p:spPr>
          <a:xfrm>
            <a:off x="1385887" y="4314825"/>
            <a:ext cx="5062538" cy="378619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思路：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介质表面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楷体" panose="02010609060101010101" pitchFamily="49" charset="-122"/>
                <a:sym typeface="宋体" panose="02010600030101010101" pitchFamily="2" charset="-122"/>
              </a:rPr>
              <a:t>→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法线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楷体" panose="02010609060101010101" pitchFamily="49" charset="-122"/>
                <a:sym typeface="宋体" panose="02010600030101010101" pitchFamily="2" charset="-122"/>
              </a:rPr>
              <a:t>→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折射光线</a:t>
            </a:r>
            <a:endParaRPr sz="21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3">
            <a:extLst>
              <a:ext uri="{FF2B5EF4-FFF2-40B4-BE49-F238E27FC236}">
                <a16:creationId xmlns:a16="http://schemas.microsoft.com/office/drawing/2014/main" id="{AC7E4D24-247C-4EB1-B538-F30DCC50B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44" y="1707357"/>
            <a:ext cx="3033713" cy="2445544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内容占位符 2">
            <a:extLst>
              <a:ext uri="{FF2B5EF4-FFF2-40B4-BE49-F238E27FC236}">
                <a16:creationId xmlns:a16="http://schemas.microsoft.com/office/drawing/2014/main" id="{0BE81B8F-745E-48B6-85E4-1F519968C10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6317456" cy="97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【画一画】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如图，岸上的小明看到路灯的水中倒影与看到的河底石头刚好重合在一起，请画出完整的光路图。</a:t>
            </a:r>
          </a:p>
        </p:txBody>
      </p:sp>
      <p:sp>
        <p:nvSpPr>
          <p:cNvPr id="13316" name="内容占位符 2">
            <a:extLst>
              <a:ext uri="{FF2B5EF4-FFF2-40B4-BE49-F238E27FC236}">
                <a16:creationId xmlns:a16="http://schemas.microsoft.com/office/drawing/2014/main" id="{F9970760-F343-4818-A5CA-0DA6CF7B152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85887" y="4314825"/>
            <a:ext cx="5824538" cy="378619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21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思路：</a:t>
            </a:r>
            <a:r>
              <a:rPr lang="zh-CN" altLang="en-US" sz="21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水中，路灯的像与石头的像</a:t>
            </a:r>
            <a:r>
              <a:rPr lang="zh-CN" altLang="en-US" sz="21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重合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870</Words>
  <Application>Microsoft Office PowerPoint</Application>
  <PresentationFormat>全屏显示(16:9)</PresentationFormat>
  <Paragraphs>98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等线</vt:lpstr>
      <vt:lpstr>黑体</vt:lpstr>
      <vt:lpstr>楷体</vt:lpstr>
      <vt:lpstr>楷体_GB2312</vt:lpstr>
      <vt:lpstr>Arial</vt:lpstr>
      <vt:lpstr>Calibri</vt:lpstr>
      <vt:lpstr>Calibri Light</vt:lpstr>
      <vt:lpstr>Times New Roman</vt:lpstr>
      <vt:lpstr>Office 主题​​</vt:lpstr>
      <vt:lpstr>第四章   光的折射  透镜</vt:lpstr>
      <vt:lpstr>    通过前面的学习，我们知道光在均匀介质中沿直线传播（光的直线传播）；光射到物体表面时，有一部分会被表面反射出来（光的反射）；     那么，光还有其他的传播现象吗？     当光从一种介质斜射入另一种介质时，传播方向会发生偏折，这种现象叫作光的折射；本节我们就来学习光的折射现象。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  声现象</dc:title>
  <dc:creator>lenovo07</dc:creator>
  <cp:lastModifiedBy>lenovo07</cp:lastModifiedBy>
  <cp:revision>3</cp:revision>
  <dcterms:created xsi:type="dcterms:W3CDTF">2021-09-03T05:57:51Z</dcterms:created>
  <dcterms:modified xsi:type="dcterms:W3CDTF">2021-09-03T06:06:42Z</dcterms:modified>
</cp:coreProperties>
</file>