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307" r:id="rId11"/>
    <p:sldId id="311" r:id="rId12"/>
    <p:sldId id="308" r:id="rId13"/>
    <p:sldId id="309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custDataLst>
    <p:tags r:id="rId22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94" y="-264"/>
      </p:cViewPr>
      <p:guideLst>
        <p:guide orient="horz" pos="21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tags" Target="tags/tag63.xml" /><Relationship Id="rId23" Type="http://schemas.openxmlformats.org/officeDocument/2006/relationships/presProps" Target="presProps.xml" /><Relationship Id="rId24" Type="http://schemas.openxmlformats.org/officeDocument/2006/relationships/viewProps" Target="viewProps.xml" /><Relationship Id="rId25" Type="http://schemas.openxmlformats.org/officeDocument/2006/relationships/theme" Target="theme/theme1.xml" /><Relationship Id="rId26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6.wmf" /><Relationship Id="rId2" Type="http://schemas.openxmlformats.org/officeDocument/2006/relationships/image" Target="../media/image7.w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6.wmf" /><Relationship Id="rId2" Type="http://schemas.openxmlformats.org/officeDocument/2006/relationships/image" Target="../media/image8.wmf" /><Relationship Id="rId3" Type="http://schemas.openxmlformats.org/officeDocument/2006/relationships/image" Target="../media/image9.w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1.w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2.wmf" /><Relationship Id="rId2" Type="http://schemas.openxmlformats.org/officeDocument/2006/relationships/image" Target="../media/image13.wmf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FB2D0FEE-A5A9-4053-8649-DEEFB7526B11}" type="slidenum">
              <a:rPr lang="en-US" altLang="zh-CN"/>
              <a:t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A477686-7FDD-4B2D-8EE8-FEB49D0CEA2C}" type="slidenum">
              <a:rPr lang="en-US" altLang="zh-CN"/>
              <a:t>1</a:t>
            </a:fld>
            <a:endParaRPr lang="en-US" altLang="zh-CN"/>
          </a:p>
        </p:txBody>
      </p:sp>
      <p:sp>
        <p:nvSpPr>
          <p:cNvPr id="4096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4096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A0E3FCB1-67A0-47CB-8AEA-41CA0465CCE0}" type="slidenum">
              <a:rPr kumimoji="1" lang="en-US" altLang="zh-CN" sz="1200">
                <a:latin typeface="Times New Roman" panose="02020603050405020304" pitchFamily="18" charset="0"/>
              </a:rPr>
              <a:t>1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4435D31-F37C-40E9-BA69-E54EFE41139A}" type="slidenum">
              <a:rPr lang="en-US" altLang="zh-CN"/>
              <a:t>14</a:t>
            </a:fld>
            <a:endParaRPr lang="en-US" altLang="zh-CN"/>
          </a:p>
        </p:txBody>
      </p:sp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5939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71FA3428-638A-49F7-B8B9-47B499B2D223}" type="slidenum">
              <a:rPr kumimoji="1" lang="en-US" altLang="zh-CN" sz="1200">
                <a:latin typeface="Times New Roman" panose="02020603050405020304" pitchFamily="18" charset="0"/>
              </a:rPr>
              <a:t>14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E6544BD-6211-4587-AA20-EB223D466518}" type="slidenum">
              <a:rPr lang="en-US" altLang="zh-CN"/>
              <a:t>15</a:t>
            </a:fld>
            <a:endParaRPr lang="en-US" altLang="zh-CN"/>
          </a:p>
        </p:txBody>
      </p:sp>
      <p:sp>
        <p:nvSpPr>
          <p:cNvPr id="6144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2B0552A6-81CA-44A0-ADBC-74F147F6BD21}" type="slidenum">
              <a:rPr kumimoji="1" lang="en-US" altLang="zh-CN" sz="1200">
                <a:latin typeface="Times New Roman" panose="02020603050405020304" pitchFamily="18" charset="0"/>
              </a:rPr>
              <a:t>15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18048A0-E048-4262-8066-A9CA61CAA8CA}" type="slidenum">
              <a:rPr lang="en-US" altLang="zh-CN"/>
              <a:t>16</a:t>
            </a:fld>
            <a:endParaRPr lang="en-US" altLang="zh-CN"/>
          </a:p>
        </p:txBody>
      </p:sp>
      <p:sp>
        <p:nvSpPr>
          <p:cNvPr id="6349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349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6349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6A3DFE0-1381-49B3-BAC2-134713083C7B}" type="slidenum">
              <a:rPr kumimoji="1" lang="en-US" altLang="zh-CN" sz="1200">
                <a:latin typeface="Times New Roman" panose="02020603050405020304" pitchFamily="18" charset="0"/>
              </a:rPr>
              <a:t>16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B7CCCD-3D78-4714-8DE4-8F5811E99EFC}" type="slidenum">
              <a:rPr lang="en-US" altLang="zh-CN"/>
              <a:t>17</a:t>
            </a:fld>
            <a:endParaRPr lang="en-US" altLang="zh-CN"/>
          </a:p>
        </p:txBody>
      </p:sp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65540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06FD761F-D829-4D5D-883B-623E2E85DA9A}" type="slidenum">
              <a:rPr kumimoji="1" lang="en-US" altLang="zh-CN" sz="1200">
                <a:latin typeface="Times New Roman" panose="02020603050405020304" pitchFamily="18" charset="0"/>
              </a:rPr>
              <a:t>17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71B526-4A32-477F-A233-1F5545D10607}" type="slidenum">
              <a:rPr lang="en-US" altLang="zh-CN"/>
              <a:t>18</a:t>
            </a:fld>
            <a:endParaRPr lang="en-US" altLang="zh-CN"/>
          </a:p>
        </p:txBody>
      </p:sp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675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1599D663-91B0-413B-9C35-C2F2DDB56099}" type="slidenum">
              <a:rPr kumimoji="1" lang="en-US" altLang="zh-CN" sz="1200">
                <a:latin typeface="Times New Roman" panose="02020603050405020304" pitchFamily="18" charset="0"/>
              </a:rPr>
              <a:t>18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410CF7-1126-428E-9082-13BA699E8C23}" type="slidenum">
              <a:rPr lang="en-US" altLang="zh-CN"/>
              <a:t>19</a:t>
            </a:fld>
            <a:endParaRPr lang="en-US" altLang="zh-CN"/>
          </a:p>
        </p:txBody>
      </p:sp>
      <p:sp>
        <p:nvSpPr>
          <p:cNvPr id="6963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963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6963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BAF63E18-A60D-416C-AE0E-8BE700C76B0B}" type="slidenum">
              <a:rPr kumimoji="1" lang="en-US" altLang="zh-CN" sz="1200">
                <a:latin typeface="Times New Roman" panose="02020603050405020304" pitchFamily="18" charset="0"/>
              </a:rPr>
              <a:t>19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9C9D2A5-EEB3-40A4-B2A9-BE1DDDEA159A}" type="slidenum">
              <a:rPr lang="en-US" altLang="zh-CN"/>
              <a:t>2</a:t>
            </a:fld>
            <a:endParaRPr lang="en-US" altLang="zh-CN"/>
          </a:p>
        </p:txBody>
      </p:sp>
      <p:sp>
        <p:nvSpPr>
          <p:cNvPr id="430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4301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19008477-2164-4943-9CE4-43DC593ABC8A}" type="slidenum">
              <a:rPr kumimoji="1" lang="en-US" altLang="zh-CN" sz="1200">
                <a:latin typeface="Times New Roman" panose="02020603050405020304" pitchFamily="18" charset="0"/>
              </a:rPr>
              <a:t>2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D889921-43A8-4CC6-AAC0-907766B64368}" type="slidenum">
              <a:rPr lang="en-US" altLang="zh-CN"/>
              <a:t>3</a:t>
            </a:fld>
            <a:endParaRPr lang="en-US" altLang="zh-CN"/>
          </a:p>
        </p:txBody>
      </p:sp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45060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92D34A95-E1C0-435C-8BB4-2E22C9E83C58}" type="slidenum">
              <a:rPr kumimoji="1" lang="en-US" altLang="zh-CN" sz="1200">
                <a:latin typeface="Times New Roman" panose="02020603050405020304" pitchFamily="18" charset="0"/>
              </a:rPr>
              <a:t>3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C7AAEA0-D554-42D0-B3CF-7917677948DD}" type="slidenum">
              <a:rPr lang="en-US" altLang="zh-CN"/>
              <a:t>4</a:t>
            </a:fld>
            <a:endParaRPr lang="en-US" altLang="zh-CN"/>
          </a:p>
        </p:txBody>
      </p:sp>
      <p:sp>
        <p:nvSpPr>
          <p:cNvPr id="4710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710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4710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03AA9284-617A-4B7B-BDF9-5F2108E4AEB8}" type="slidenum">
              <a:rPr kumimoji="1" lang="en-US" altLang="zh-CN" sz="1200">
                <a:latin typeface="Times New Roman" panose="02020603050405020304" pitchFamily="18" charset="0"/>
              </a:rPr>
              <a:t>4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CD705C-E73B-44F7-BF43-5D2BC235193C}" type="slidenum">
              <a:rPr lang="en-US" altLang="zh-CN"/>
              <a:t>5</a:t>
            </a:fld>
            <a:endParaRPr lang="en-US" altLang="zh-CN"/>
          </a:p>
        </p:txBody>
      </p:sp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4915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F600EBF2-2368-4BD3-81B0-E2EDD7BB05F4}" type="slidenum">
              <a:rPr kumimoji="1" lang="en-US" altLang="zh-CN" sz="1200">
                <a:latin typeface="Times New Roman" panose="02020603050405020304" pitchFamily="18" charset="0"/>
              </a:rPr>
              <a:t>5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3FC9D4E-A598-4381-8932-8DC95C6E1733}" type="slidenum">
              <a:rPr lang="en-US" altLang="zh-CN"/>
              <a:t>6</a:t>
            </a:fld>
            <a:endParaRPr lang="en-US" altLang="zh-CN"/>
          </a:p>
        </p:txBody>
      </p:sp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5120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33AB694E-4239-4863-A662-9E8270857C8F}" type="slidenum">
              <a:rPr kumimoji="1" lang="en-US" altLang="zh-CN" sz="1200">
                <a:latin typeface="Times New Roman" panose="02020603050405020304" pitchFamily="18" charset="0"/>
              </a:rPr>
              <a:t>6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29EA740-AEDC-48FB-8FAD-E896250F7A95}" type="slidenum">
              <a:rPr lang="en-US" altLang="zh-CN"/>
              <a:t>7</a:t>
            </a:fld>
            <a:endParaRPr lang="en-US" altLang="zh-CN"/>
          </a:p>
        </p:txBody>
      </p:sp>
      <p:sp>
        <p:nvSpPr>
          <p:cNvPr id="5325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5325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B3FC67C-0931-4B7B-B446-5916C5B03EA4}" type="slidenum">
              <a:rPr kumimoji="1" lang="en-US" altLang="zh-CN" sz="1200">
                <a:latin typeface="Times New Roman" panose="02020603050405020304" pitchFamily="18" charset="0"/>
              </a:rPr>
              <a:t>7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F178906-FD10-4E13-B603-7A28EBCD9110}" type="slidenum">
              <a:rPr lang="en-US" altLang="zh-CN"/>
              <a:t>8</a:t>
            </a:fld>
            <a:endParaRPr lang="en-US" altLang="zh-CN"/>
          </a:p>
        </p:txBody>
      </p:sp>
      <p:sp>
        <p:nvSpPr>
          <p:cNvPr id="5529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529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55300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0F9DC103-BB30-4265-A75E-2ED997520037}" type="slidenum">
              <a:rPr kumimoji="1" lang="en-US" altLang="zh-CN" sz="1200">
                <a:latin typeface="Times New Roman" panose="02020603050405020304" pitchFamily="18" charset="0"/>
              </a:rPr>
              <a:t>8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EC6471D-8936-4DDB-A2A3-C3565B2C0D88}" type="slidenum">
              <a:rPr lang="en-US" altLang="zh-CN"/>
              <a:t>13</a:t>
            </a:fld>
            <a:endParaRPr lang="en-US" altLang="zh-CN"/>
          </a:p>
        </p:txBody>
      </p:sp>
      <p:sp>
        <p:nvSpPr>
          <p:cNvPr id="573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734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573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470F27A5-5D1D-4972-8DA0-57C92A74D26E}" type="slidenum">
              <a:rPr kumimoji="1" lang="en-US" altLang="zh-CN" sz="1200">
                <a:latin typeface="Times New Roman" panose="02020603050405020304" pitchFamily="18" charset="0"/>
              </a:rPr>
              <a:t>13</a:t>
            </a:fld>
            <a:endParaRPr kumimoji="1" lang="en-US" altLang="zh-CN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57.xml" /><Relationship Id="rId13" Type="http://schemas.openxmlformats.org/officeDocument/2006/relationships/tags" Target="../tags/tag58.xml" /><Relationship Id="rId14" Type="http://schemas.openxmlformats.org/officeDocument/2006/relationships/tags" Target="../tags/tag59.xml" /><Relationship Id="rId15" Type="http://schemas.openxmlformats.org/officeDocument/2006/relationships/tags" Target="../tags/tag60.xml" /><Relationship Id="rId16" Type="http://schemas.openxmlformats.org/officeDocument/2006/relationships/tags" Target="../tags/tag61.xml" /><Relationship Id="rId17" Type="http://schemas.openxmlformats.org/officeDocument/2006/relationships/tags" Target="../tags/tag62.xml" /><Relationship Id="rId18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png" /><Relationship Id="rId3" Type="http://schemas.openxmlformats.org/officeDocument/2006/relationships/oleObject" Target="../embeddings/oleObject4.bin" TargetMode="Internal" /><Relationship Id="rId4" Type="http://schemas.openxmlformats.org/officeDocument/2006/relationships/image" Target="../media/image6.wmf" /><Relationship Id="rId5" Type="http://schemas.openxmlformats.org/officeDocument/2006/relationships/oleObject" Target="../embeddings/oleObject5.bin" TargetMode="Internal" /><Relationship Id="rId6" Type="http://schemas.openxmlformats.org/officeDocument/2006/relationships/image" Target="../media/image8.wmf" /><Relationship Id="rId7" Type="http://schemas.openxmlformats.org/officeDocument/2006/relationships/oleObject" Target="../embeddings/oleObject6.bin" TargetMode="Internal" /><Relationship Id="rId8" Type="http://schemas.openxmlformats.org/officeDocument/2006/relationships/image" Target="../media/image9.wmf" /><Relationship Id="rId9" Type="http://schemas.openxmlformats.org/officeDocument/2006/relationships/vmlDrawing" Target="../drawings/vmlDrawing3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png" /><Relationship Id="rId3" Type="http://schemas.openxmlformats.org/officeDocument/2006/relationships/oleObject" Target="../embeddings/oleObject7.bin" TargetMode="Internal" /><Relationship Id="rId4" Type="http://schemas.openxmlformats.org/officeDocument/2006/relationships/image" Target="../media/image11.wmf" /><Relationship Id="rId5" Type="http://schemas.openxmlformats.org/officeDocument/2006/relationships/vmlDrawing" Target="../drawings/vmlDrawing4.v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8.bin" TargetMode="Internal" /><Relationship Id="rId3" Type="http://schemas.openxmlformats.org/officeDocument/2006/relationships/image" Target="../media/image12.wmf" /><Relationship Id="rId4" Type="http://schemas.openxmlformats.org/officeDocument/2006/relationships/oleObject" Target="../embeddings/oleObject9.bin" TargetMode="Internal" /><Relationship Id="rId5" Type="http://schemas.openxmlformats.org/officeDocument/2006/relationships/image" Target="../media/image13.wmf" /><Relationship Id="rId6" Type="http://schemas.openxmlformats.org/officeDocument/2006/relationships/vmlDrawing" Target="../drawings/vmlDrawing5.v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9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0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3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4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4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jpeg" /><Relationship Id="rId4" Type="http://schemas.openxmlformats.org/officeDocument/2006/relationships/oleObject" Target="../embeddings/oleObject1.bin" TargetMode="Internal" /><Relationship Id="rId5" Type="http://schemas.openxmlformats.org/officeDocument/2006/relationships/image" Target="../media/image2.wmf" /><Relationship Id="rId6" Type="http://schemas.openxmlformats.org/officeDocument/2006/relationships/vmlDrawing" Target="../drawings/vmlDrawing1.v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1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3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4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png" /><Relationship Id="rId3" Type="http://schemas.openxmlformats.org/officeDocument/2006/relationships/oleObject" Target="../embeddings/oleObject2.bin" TargetMode="Internal" /><Relationship Id="rId4" Type="http://schemas.openxmlformats.org/officeDocument/2006/relationships/image" Target="../media/image6.wmf" /><Relationship Id="rId5" Type="http://schemas.openxmlformats.org/officeDocument/2006/relationships/oleObject" Target="../embeddings/oleObject3.bin" TargetMode="Internal" /><Relationship Id="rId6" Type="http://schemas.openxmlformats.org/officeDocument/2006/relationships/image" Target="../media/image7.wmf" /><Relationship Id="rId7" Type="http://schemas.openxmlformats.org/officeDocument/2006/relationships/vmlDrawing" Target="../drawings/vmlDrawing2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914" name="标题 1"/>
          <p:cNvSpPr>
            <a:spLocks noGrp="1"/>
          </p:cNvSpPr>
          <p:nvPr>
            <p:ph type="ctrTitle" idx="4294967295"/>
          </p:nvPr>
        </p:nvSpPr>
        <p:spPr>
          <a:xfrm>
            <a:off x="1295400" y="914400"/>
            <a:ext cx="6651625" cy="1076325"/>
          </a:xfrm>
        </p:spPr>
        <p:txBody>
          <a:bodyPr/>
          <a:lstStyle/>
          <a:p>
            <a:r>
              <a:rPr lang="zh-CN" altLang="en-US">
                <a:latin typeface="华文楷体" panose="02010600040101010101" pitchFamily="2" charset="-122"/>
                <a:ea typeface="华文楷体" panose="02010600040101010101" pitchFamily="2" charset="-122"/>
              </a:rPr>
              <a:t>第九章 机械和功</a:t>
            </a:r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1371600" y="2514600"/>
            <a:ext cx="6400800" cy="1462405"/>
          </a:xfrm>
        </p:spPr>
        <p:txBody>
          <a:bodyPr>
            <a:normAutofit fontScale="50000"/>
          </a:bodyPr>
          <a:lstStyle/>
          <a:p>
            <a:pPr marL="0" indent="0" algn="ctr">
              <a:buFontTx/>
              <a:buNone/>
            </a:pPr>
            <a:r>
              <a:rPr lang="zh-CN" altLang="en-US" sz="5400" b="1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第六节</a:t>
            </a:r>
            <a:endParaRPr lang="zh-CN" altLang="en-US" sz="5400" b="1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 algn="ctr">
              <a:buFontTx/>
              <a:buNone/>
            </a:pPr>
            <a:r>
              <a:rPr lang="zh-CN" altLang="en-US" sz="5400" b="1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测</a:t>
            </a:r>
            <a:r>
              <a:rPr lang="zh-CN" altLang="en-US" sz="5400" b="1">
                <a:latin typeface="华文中宋" panose="02010600040101010101" pitchFamily="2" charset="-122"/>
                <a:ea typeface="华文中宋" panose="02010600040101010101" pitchFamily="2" charset="-122"/>
              </a:rPr>
              <a:t>滑轮组的机械效率</a:t>
            </a:r>
            <a:endParaRPr lang="zh-CN" altLang="en-US" sz="5400" b="1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460375" y="441325"/>
            <a:ext cx="41154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常见简单机械的机械效率</a:t>
            </a:r>
            <a:endParaRPr lang="zh-CN" altLang="en-US" sz="2800" b="1"/>
          </a:p>
        </p:txBody>
      </p:sp>
      <p:pic>
        <p:nvPicPr>
          <p:cNvPr id="8263" name="Picture 7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527040" y="441325"/>
            <a:ext cx="2145665" cy="368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6390005" y="2878455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</a:rPr>
              <a:t>G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26605" y="3211830"/>
            <a:ext cx="4000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h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34250" y="1747520"/>
            <a:ext cx="338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F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7386320" y="2269490"/>
            <a:ext cx="286385" cy="69596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526655" y="2356485"/>
            <a:ext cx="3803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s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graphicFrame>
        <p:nvGraphicFramePr>
          <p:cNvPr id="9" name="对象 8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8914130" y="2299335"/>
          <a:ext cx="914400" cy="2159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r:id="rId3" imgW="914400" imgH="215900" progId="Equation.KSEE3">
                  <p:embed/>
                </p:oleObj>
              </mc:Choice>
              <mc:Fallback>
                <p:oleObj r:id="rId3" imgW="9144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14130" y="2299335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679450" y="1248410"/>
          <a:ext cx="3256915" cy="472186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r:id="rId5" imgW="1130300" imgH="1638300" progId="Equation.KSEE3">
                  <p:embed/>
                </p:oleObj>
              </mc:Choice>
              <mc:Fallback>
                <p:oleObj r:id="rId5" imgW="1130300" imgH="16383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9450" y="1248410"/>
                        <a:ext cx="3256915" cy="4721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4974590" y="4265930"/>
            <a:ext cx="32505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2.</a:t>
            </a:r>
            <a:r>
              <a:rPr lang="zh-CN" altLang="en-US" sz="2800" b="1">
                <a:solidFill>
                  <a:srgbClr val="FF0000"/>
                </a:solidFill>
              </a:rPr>
              <a:t>水中使用动滑轮（忽略绳重及摩擦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H="1">
            <a:off x="5638800" y="27432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5638800" y="3733800"/>
            <a:ext cx="19812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7672705" y="27432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5706110" y="2872740"/>
            <a:ext cx="1913890" cy="228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5791200" y="3022600"/>
            <a:ext cx="1955800" cy="25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5758815" y="3211830"/>
            <a:ext cx="1913890" cy="228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5758815" y="3461385"/>
            <a:ext cx="1913890" cy="228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5003800" y="5518150"/>
          <a:ext cx="3250565" cy="5746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r:id="rId7" imgW="1002665" imgH="177165" progId="Equation.KSEE3">
                  <p:embed/>
                </p:oleObj>
              </mc:Choice>
              <mc:Fallback>
                <p:oleObj r:id="rId7" imgW="1002665" imgH="177165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03800" y="5518150"/>
                        <a:ext cx="325056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452245" y="724535"/>
            <a:ext cx="14820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/>
              <a:t>3.</a:t>
            </a:r>
            <a:r>
              <a:rPr lang="zh-CN" altLang="en-US" sz="3600" b="1"/>
              <a:t>斜面</a:t>
            </a:r>
            <a:endParaRPr lang="zh-CN" altLang="en-US" sz="3600" b="1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733800" y="914400"/>
            <a:ext cx="51816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对象 2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2227580" y="3642995"/>
          <a:ext cx="4817745" cy="179959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r:id="rId3" imgW="1054100" imgH="393700" progId="Equation.KSEE3">
                  <p:embed/>
                </p:oleObj>
              </mc:Choice>
              <mc:Fallback>
                <p:oleObj r:id="rId3" imgW="10541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27580" y="3642995"/>
                        <a:ext cx="4817745" cy="1799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846455" y="873125"/>
            <a:ext cx="240030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/>
              <a:t>4.</a:t>
            </a:r>
            <a:r>
              <a:rPr lang="zh-CN" altLang="en-US" sz="3600" b="1"/>
              <a:t>水平拉动</a:t>
            </a:r>
            <a:endParaRPr lang="zh-CN" altLang="en-US" sz="3600" b="1"/>
          </a:p>
        </p:txBody>
      </p:sp>
      <p:grpSp>
        <p:nvGrpSpPr>
          <p:cNvPr id="3" name="Group 2"/>
          <p:cNvGrpSpPr/>
          <p:nvPr/>
        </p:nvGrpSpPr>
        <p:grpSpPr>
          <a:xfrm>
            <a:off x="1235541" y="2404080"/>
            <a:ext cx="5029200" cy="1524000"/>
            <a:chExt cx="3168" cy="960"/>
          </a:xfrm>
        </p:grpSpPr>
        <p:sp>
          <p:nvSpPr>
            <p:cNvPr id="108547" name="Line 3"/>
            <p:cNvSpPr>
              <a:spLocks noChangeShapeType="1"/>
            </p:cNvSpPr>
            <p:nvPr/>
          </p:nvSpPr>
          <p:spPr bwMode="auto">
            <a:xfrm>
              <a:off x="96" y="8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08548" name="Group 4"/>
            <p:cNvGrpSpPr/>
            <p:nvPr/>
          </p:nvGrpSpPr>
          <p:grpSpPr>
            <a:xfrm>
              <a:off x="0" y="0"/>
              <a:ext cx="3168" cy="960"/>
              <a:chExt cx="3168" cy="960"/>
            </a:xfrm>
          </p:grpSpPr>
          <p:sp>
            <p:nvSpPr>
              <p:cNvPr id="108549" name="Line 5"/>
              <p:cNvSpPr>
                <a:spLocks noChangeShapeType="1"/>
              </p:cNvSpPr>
              <p:nvPr/>
            </p:nvSpPr>
            <p:spPr bwMode="auto">
              <a:xfrm flipH="1">
                <a:off x="96" y="1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08550" name="Group 6"/>
              <p:cNvGrpSpPr/>
              <p:nvPr/>
            </p:nvGrpSpPr>
            <p:grpSpPr>
              <a:xfrm>
                <a:off x="0" y="0"/>
                <a:ext cx="3168" cy="960"/>
                <a:chExt cx="3168" cy="960"/>
              </a:xfrm>
            </p:grpSpPr>
            <p:sp>
              <p:nvSpPr>
                <p:cNvPr id="108551" name="Rectangle 7"/>
                <p:cNvSpPr>
                  <a:spLocks noChangeArrowheads="1"/>
                </p:cNvSpPr>
                <p:nvPr/>
              </p:nvSpPr>
              <p:spPr bwMode="auto">
                <a:xfrm>
                  <a:off x="2736" y="384"/>
                  <a:ext cx="432" cy="480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endParaRPr lang="zh-CN" altLang="zh-CN" sz="3600" b="1">
                    <a:latin typeface="幼圆" panose="02010509060101010101" charset="-122"/>
                    <a:ea typeface="幼圆" panose="02010509060101010101" charset="-122"/>
                  </a:endParaRPr>
                </a:p>
              </p:txBody>
            </p:sp>
            <p:grpSp>
              <p:nvGrpSpPr>
                <p:cNvPr id="108552" name="Group 8"/>
                <p:cNvGrpSpPr/>
                <p:nvPr/>
              </p:nvGrpSpPr>
              <p:grpSpPr>
                <a:xfrm>
                  <a:off x="0" y="0"/>
                  <a:ext cx="3168" cy="960"/>
                  <a:chExt cx="3168" cy="960"/>
                </a:xfrm>
              </p:grpSpPr>
              <p:grpSp>
                <p:nvGrpSpPr>
                  <p:cNvPr id="108553" name="Group 9"/>
                  <p:cNvGrpSpPr/>
                  <p:nvPr/>
                </p:nvGrpSpPr>
                <p:grpSpPr>
                  <a:xfrm rot="-5400000">
                    <a:off x="1811" y="205"/>
                    <a:ext cx="340" cy="794"/>
                    <a:chExt cx="340" cy="794"/>
                  </a:xfrm>
                </p:grpSpPr>
                <p:grpSp>
                  <p:nvGrpSpPr>
                    <p:cNvPr id="108554" name="Group 10"/>
                    <p:cNvGrpSpPr/>
                    <p:nvPr/>
                  </p:nvGrpSpPr>
                  <p:grpSpPr>
                    <a:xfrm>
                      <a:off x="0" y="231"/>
                      <a:ext cx="340" cy="340"/>
                      <a:chExt cx="680" cy="681"/>
                    </a:xfrm>
                  </p:grpSpPr>
                  <p:grpSp>
                    <p:nvGrpSpPr>
                      <p:cNvPr id="108555" name="Group 11"/>
                      <p:cNvGrpSpPr/>
                      <p:nvPr/>
                    </p:nvGrpSpPr>
                    <p:grpSpPr>
                      <a:xfrm>
                        <a:off x="0" y="0"/>
                        <a:ext cx="680" cy="680"/>
                        <a:chExt cx="680" cy="680"/>
                      </a:xfrm>
                    </p:grpSpPr>
                    <p:sp>
                      <p:nvSpPr>
                        <p:cNvPr id="108556" name="Oval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0" y="0"/>
                          <a:ext cx="680" cy="680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zh-CN" sz="3600" b="1">
                            <a:latin typeface="幼圆" panose="02010509060101010101" charset="-122"/>
                            <a:ea typeface="幼圆" panose="02010509060101010101" charset="-122"/>
                          </a:endParaRPr>
                        </a:p>
                      </p:txBody>
                    </p:sp>
                    <p:sp>
                      <p:nvSpPr>
                        <p:cNvPr id="108557" name="Oval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" y="57"/>
                          <a:ext cx="576" cy="576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zh-CN" sz="3600" b="1">
                            <a:latin typeface="幼圆" panose="02010509060101010101" charset="-122"/>
                            <a:ea typeface="幼圆" panose="02010509060101010101" charset="-122"/>
                          </a:endParaRPr>
                        </a:p>
                      </p:txBody>
                    </p:sp>
                  </p:grpSp>
                  <p:sp>
                    <p:nvSpPr>
                      <p:cNvPr id="108558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" y="243"/>
                        <a:ext cx="192" cy="192"/>
                      </a:xfrm>
                      <a:prstGeom prst="ellipse">
                        <a:avLst/>
                      </a:prstGeom>
                      <a:solidFill>
                        <a:schemeClr val="tx2"/>
                      </a:solidFill>
                      <a:ln w="9525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59" name="AutoShap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" y="9"/>
                        <a:ext cx="96" cy="672"/>
                      </a:xfrm>
                      <a:prstGeom prst="diamond">
                        <a:avLst/>
                      </a:prstGeom>
                      <a:solidFill>
                        <a:srgbClr val="663300"/>
                      </a:solidFill>
                      <a:ln w="9525">
                        <a:solidFill>
                          <a:schemeClr val="tx1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  <p:grpSp>
                  <p:nvGrpSpPr>
                    <p:cNvPr id="108560" name="Group 16"/>
                    <p:cNvGrpSpPr/>
                    <p:nvPr/>
                  </p:nvGrpSpPr>
                  <p:grpSpPr>
                    <a:xfrm>
                      <a:off x="114" y="567"/>
                      <a:ext cx="102" cy="227"/>
                      <a:chExt cx="148" cy="320"/>
                    </a:xfrm>
                  </p:grpSpPr>
                  <p:sp>
                    <p:nvSpPr>
                      <p:cNvPr id="108561" name="Oval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" y="0"/>
                        <a:ext cx="48" cy="4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38100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62" name="未知"/>
                      <p:cNvSpPr/>
                      <p:nvPr/>
                    </p:nvSpPr>
                    <p:spPr bwMode="auto">
                      <a:xfrm>
                        <a:off x="0" y="46"/>
                        <a:ext cx="148" cy="274"/>
                      </a:xfrm>
                      <a:custGeom>
                        <a:gdLst>
                          <a:gd name="T0" fmla="*/ 64 w 148"/>
                          <a:gd name="T1" fmla="*/ 0 h 274"/>
                          <a:gd name="T2" fmla="*/ 100 w 148"/>
                          <a:gd name="T3" fmla="*/ 119 h 274"/>
                          <a:gd name="T4" fmla="*/ 73 w 148"/>
                          <a:gd name="T5" fmla="*/ 274 h 274"/>
                          <a:gd name="T6" fmla="*/ 0 w 148"/>
                          <a:gd name="T7" fmla="*/ 210 h 27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8"/>
                          <a:gd name="T13" fmla="*/ 0 h 274"/>
                          <a:gd name="T14" fmla="*/ 148 w 148"/>
                          <a:gd name="T15" fmla="*/ 274 h 274"/>
                        </a:gdLst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8" h="274">
                            <a:moveTo>
                              <a:pt x="64" y="0"/>
                            </a:moveTo>
                            <a:cubicBezTo>
                              <a:pt x="55" y="62"/>
                              <a:pt x="31" y="100"/>
                              <a:pt x="100" y="119"/>
                            </a:cubicBezTo>
                            <a:cubicBezTo>
                              <a:pt x="148" y="164"/>
                              <a:pt x="138" y="252"/>
                              <a:pt x="73" y="274"/>
                            </a:cubicBezTo>
                            <a:cubicBezTo>
                              <a:pt x="39" y="263"/>
                              <a:pt x="16" y="243"/>
                              <a:pt x="0" y="210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  <p:grpSp>
                  <p:nvGrpSpPr>
                    <p:cNvPr id="108563" name="Group 19"/>
                    <p:cNvGrpSpPr/>
                    <p:nvPr/>
                  </p:nvGrpSpPr>
                  <p:grpSpPr>
                    <a:xfrm flipH="1" flipV="1">
                      <a:off x="105" y="0"/>
                      <a:ext cx="102" cy="227"/>
                      <a:chExt cx="148" cy="320"/>
                    </a:xfrm>
                  </p:grpSpPr>
                  <p:sp>
                    <p:nvSpPr>
                      <p:cNvPr id="108564" name="Oval 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" y="0"/>
                        <a:ext cx="48" cy="4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38100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65" name="未知"/>
                      <p:cNvSpPr/>
                      <p:nvPr/>
                    </p:nvSpPr>
                    <p:spPr bwMode="auto">
                      <a:xfrm>
                        <a:off x="0" y="46"/>
                        <a:ext cx="148" cy="274"/>
                      </a:xfrm>
                      <a:custGeom>
                        <a:gdLst>
                          <a:gd name="T0" fmla="*/ 64 w 148"/>
                          <a:gd name="T1" fmla="*/ 0 h 274"/>
                          <a:gd name="T2" fmla="*/ 100 w 148"/>
                          <a:gd name="T3" fmla="*/ 119 h 274"/>
                          <a:gd name="T4" fmla="*/ 73 w 148"/>
                          <a:gd name="T5" fmla="*/ 274 h 274"/>
                          <a:gd name="T6" fmla="*/ 0 w 148"/>
                          <a:gd name="T7" fmla="*/ 210 h 27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8"/>
                          <a:gd name="T13" fmla="*/ 0 h 274"/>
                          <a:gd name="T14" fmla="*/ 148 w 148"/>
                          <a:gd name="T15" fmla="*/ 274 h 274"/>
                        </a:gdLst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8" h="274">
                            <a:moveTo>
                              <a:pt x="64" y="0"/>
                            </a:moveTo>
                            <a:cubicBezTo>
                              <a:pt x="55" y="62"/>
                              <a:pt x="31" y="100"/>
                              <a:pt x="100" y="119"/>
                            </a:cubicBezTo>
                            <a:cubicBezTo>
                              <a:pt x="148" y="164"/>
                              <a:pt x="138" y="252"/>
                              <a:pt x="73" y="274"/>
                            </a:cubicBezTo>
                            <a:cubicBezTo>
                              <a:pt x="39" y="263"/>
                              <a:pt x="16" y="243"/>
                              <a:pt x="0" y="210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</p:grpSp>
              <p:grpSp>
                <p:nvGrpSpPr>
                  <p:cNvPr id="108566" name="Group 22"/>
                  <p:cNvGrpSpPr/>
                  <p:nvPr/>
                </p:nvGrpSpPr>
                <p:grpSpPr>
                  <a:xfrm rot="-5400000">
                    <a:off x="611" y="205"/>
                    <a:ext cx="340" cy="794"/>
                    <a:chExt cx="340" cy="794"/>
                  </a:xfrm>
                </p:grpSpPr>
                <p:grpSp>
                  <p:nvGrpSpPr>
                    <p:cNvPr id="108567" name="Group 23"/>
                    <p:cNvGrpSpPr/>
                    <p:nvPr/>
                  </p:nvGrpSpPr>
                  <p:grpSpPr>
                    <a:xfrm>
                      <a:off x="0" y="231"/>
                      <a:ext cx="340" cy="340"/>
                      <a:chExt cx="680" cy="681"/>
                    </a:xfrm>
                  </p:grpSpPr>
                  <p:grpSp>
                    <p:nvGrpSpPr>
                      <p:cNvPr id="108568" name="Group 24"/>
                      <p:cNvGrpSpPr/>
                      <p:nvPr/>
                    </p:nvGrpSpPr>
                    <p:grpSpPr>
                      <a:xfrm>
                        <a:off x="0" y="0"/>
                        <a:ext cx="680" cy="680"/>
                        <a:chExt cx="680" cy="680"/>
                      </a:xfrm>
                    </p:grpSpPr>
                    <p:sp>
                      <p:nvSpPr>
                        <p:cNvPr id="108569" name="Oval 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0" y="0"/>
                          <a:ext cx="680" cy="680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zh-CN" sz="3600" b="1">
                            <a:latin typeface="幼圆" panose="02010509060101010101" charset="-122"/>
                            <a:ea typeface="幼圆" panose="02010509060101010101" charset="-122"/>
                          </a:endParaRPr>
                        </a:p>
                      </p:txBody>
                    </p:sp>
                    <p:sp>
                      <p:nvSpPr>
                        <p:cNvPr id="108570" name="Oval 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" y="57"/>
                          <a:ext cx="576" cy="576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zh-CN" sz="3600" b="1">
                            <a:latin typeface="幼圆" panose="02010509060101010101" charset="-122"/>
                            <a:ea typeface="幼圆" panose="02010509060101010101" charset="-122"/>
                          </a:endParaRPr>
                        </a:p>
                      </p:txBody>
                    </p:sp>
                  </p:grpSp>
                  <p:sp>
                    <p:nvSpPr>
                      <p:cNvPr id="108571" name="Oval 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" y="243"/>
                        <a:ext cx="192" cy="192"/>
                      </a:xfrm>
                      <a:prstGeom prst="ellipse">
                        <a:avLst/>
                      </a:prstGeom>
                      <a:solidFill>
                        <a:schemeClr val="tx2"/>
                      </a:solidFill>
                      <a:ln w="9525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72" name="AutoShape 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" y="9"/>
                        <a:ext cx="96" cy="672"/>
                      </a:xfrm>
                      <a:prstGeom prst="diamond">
                        <a:avLst/>
                      </a:prstGeom>
                      <a:solidFill>
                        <a:srgbClr val="663300"/>
                      </a:solidFill>
                      <a:ln w="9525">
                        <a:solidFill>
                          <a:schemeClr val="tx1"/>
                        </a:solidFill>
                        <a:miter lim="800000"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  <p:grpSp>
                  <p:nvGrpSpPr>
                    <p:cNvPr id="108573" name="Group 29"/>
                    <p:cNvGrpSpPr/>
                    <p:nvPr/>
                  </p:nvGrpSpPr>
                  <p:grpSpPr>
                    <a:xfrm>
                      <a:off x="114" y="567"/>
                      <a:ext cx="102" cy="227"/>
                      <a:chExt cx="148" cy="320"/>
                    </a:xfrm>
                  </p:grpSpPr>
                  <p:sp>
                    <p:nvSpPr>
                      <p:cNvPr id="108574" name="Oval 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" y="0"/>
                        <a:ext cx="48" cy="4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38100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75" name="未知"/>
                      <p:cNvSpPr/>
                      <p:nvPr/>
                    </p:nvSpPr>
                    <p:spPr bwMode="auto">
                      <a:xfrm>
                        <a:off x="0" y="46"/>
                        <a:ext cx="148" cy="274"/>
                      </a:xfrm>
                      <a:custGeom>
                        <a:gdLst>
                          <a:gd name="T0" fmla="*/ 64 w 148"/>
                          <a:gd name="T1" fmla="*/ 0 h 274"/>
                          <a:gd name="T2" fmla="*/ 100 w 148"/>
                          <a:gd name="T3" fmla="*/ 119 h 274"/>
                          <a:gd name="T4" fmla="*/ 73 w 148"/>
                          <a:gd name="T5" fmla="*/ 274 h 274"/>
                          <a:gd name="T6" fmla="*/ 0 w 148"/>
                          <a:gd name="T7" fmla="*/ 210 h 27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8"/>
                          <a:gd name="T13" fmla="*/ 0 h 274"/>
                          <a:gd name="T14" fmla="*/ 148 w 148"/>
                          <a:gd name="T15" fmla="*/ 274 h 274"/>
                        </a:gdLst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8" h="274">
                            <a:moveTo>
                              <a:pt x="64" y="0"/>
                            </a:moveTo>
                            <a:cubicBezTo>
                              <a:pt x="55" y="62"/>
                              <a:pt x="31" y="100"/>
                              <a:pt x="100" y="119"/>
                            </a:cubicBezTo>
                            <a:cubicBezTo>
                              <a:pt x="148" y="164"/>
                              <a:pt x="138" y="252"/>
                              <a:pt x="73" y="274"/>
                            </a:cubicBezTo>
                            <a:cubicBezTo>
                              <a:pt x="39" y="263"/>
                              <a:pt x="16" y="243"/>
                              <a:pt x="0" y="210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  <p:grpSp>
                  <p:nvGrpSpPr>
                    <p:cNvPr id="108576" name="Group 32"/>
                    <p:cNvGrpSpPr/>
                    <p:nvPr/>
                  </p:nvGrpSpPr>
                  <p:grpSpPr>
                    <a:xfrm flipH="1" flipV="1">
                      <a:off x="105" y="0"/>
                      <a:ext cx="102" cy="227"/>
                      <a:chExt cx="148" cy="320"/>
                    </a:xfrm>
                  </p:grpSpPr>
                  <p:sp>
                    <p:nvSpPr>
                      <p:cNvPr id="108577" name="Oval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" y="0"/>
                        <a:ext cx="48" cy="4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38100">
                        <a:solidFill>
                          <a:schemeClr val="tx1"/>
                        </a:solidFill>
                        <a:round/>
                      </a:ln>
                    </p:spPr>
                    <p:txBody>
                      <a:bodyPr wrap="none" anchor="ctr"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  <p:sp>
                    <p:nvSpPr>
                      <p:cNvPr id="108578" name="未知"/>
                      <p:cNvSpPr/>
                      <p:nvPr/>
                    </p:nvSpPr>
                    <p:spPr bwMode="auto">
                      <a:xfrm>
                        <a:off x="0" y="46"/>
                        <a:ext cx="148" cy="274"/>
                      </a:xfrm>
                      <a:custGeom>
                        <a:gdLst>
                          <a:gd name="T0" fmla="*/ 64 w 148"/>
                          <a:gd name="T1" fmla="*/ 0 h 274"/>
                          <a:gd name="T2" fmla="*/ 100 w 148"/>
                          <a:gd name="T3" fmla="*/ 119 h 274"/>
                          <a:gd name="T4" fmla="*/ 73 w 148"/>
                          <a:gd name="T5" fmla="*/ 274 h 274"/>
                          <a:gd name="T6" fmla="*/ 0 w 148"/>
                          <a:gd name="T7" fmla="*/ 210 h 27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8"/>
                          <a:gd name="T13" fmla="*/ 0 h 274"/>
                          <a:gd name="T14" fmla="*/ 148 w 148"/>
                          <a:gd name="T15" fmla="*/ 274 h 274"/>
                        </a:gdLst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8" h="274">
                            <a:moveTo>
                              <a:pt x="64" y="0"/>
                            </a:moveTo>
                            <a:cubicBezTo>
                              <a:pt x="55" y="62"/>
                              <a:pt x="31" y="100"/>
                              <a:pt x="100" y="119"/>
                            </a:cubicBezTo>
                            <a:cubicBezTo>
                              <a:pt x="148" y="164"/>
                              <a:pt x="138" y="252"/>
                              <a:pt x="73" y="274"/>
                            </a:cubicBezTo>
                            <a:cubicBezTo>
                              <a:pt x="39" y="263"/>
                              <a:pt x="16" y="243"/>
                              <a:pt x="0" y="210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zh-CN" sz="3600" b="1">
                          <a:latin typeface="幼圆" panose="02010509060101010101" charset="-122"/>
                          <a:ea typeface="幼圆" panose="02010509060101010101" charset="-122"/>
                        </a:endParaRPr>
                      </a:p>
                    </p:txBody>
                  </p:sp>
                </p:grpSp>
              </p:grpSp>
              <p:sp>
                <p:nvSpPr>
                  <p:cNvPr id="108579" name="Line 35"/>
                  <p:cNvSpPr>
                    <a:spLocks noChangeShapeType="1"/>
                  </p:cNvSpPr>
                  <p:nvPr/>
                </p:nvSpPr>
                <p:spPr bwMode="auto">
                  <a:xfrm rot="16200000" flipH="1" flipV="1">
                    <a:off x="1368" y="177"/>
                    <a:ext cx="0" cy="120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580" name="Line 3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816" y="432"/>
                    <a:ext cx="768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581" name="Line 3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056" y="240"/>
                    <a:ext cx="1008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08582" name="Group 38"/>
                  <p:cNvGrpSpPr/>
                  <p:nvPr/>
                </p:nvGrpSpPr>
                <p:grpSpPr>
                  <a:xfrm>
                    <a:off x="0" y="192"/>
                    <a:ext cx="3168" cy="768"/>
                    <a:chExt cx="3168" cy="768"/>
                  </a:xfrm>
                </p:grpSpPr>
                <p:sp>
                  <p:nvSpPr>
                    <p:cNvPr id="108583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96" cy="672"/>
                    </a:xfrm>
                    <a:prstGeom prst="rect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zh-CN" sz="3600" b="1">
                        <a:latin typeface="幼圆" panose="02010509060101010101" charset="-122"/>
                        <a:ea typeface="幼圆" panose="02010509060101010101" charset="-122"/>
                      </a:endParaRPr>
                    </a:p>
                  </p:txBody>
                </p:sp>
                <p:sp>
                  <p:nvSpPr>
                    <p:cNvPr id="108584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672"/>
                      <a:ext cx="3168" cy="96"/>
                    </a:xfrm>
                    <a:prstGeom prst="rect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zh-CN" sz="3600" b="1">
                        <a:latin typeface="幼圆" panose="02010509060101010101" charset="-122"/>
                        <a:ea typeface="幼圆" panose="02010509060101010101" charset="-122"/>
                      </a:endParaRPr>
                    </a:p>
                  </p:txBody>
                </p:sp>
              </p:grpSp>
              <p:sp>
                <p:nvSpPr>
                  <p:cNvPr id="108585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99" y="603"/>
                    <a:ext cx="297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586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361" y="615"/>
                    <a:ext cx="38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587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08" y="0"/>
                    <a:ext cx="33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2400">
                        <a:latin typeface="Times New Roman" panose="02020603050405020304" pitchFamily="18" charset="0"/>
                      </a:rPr>
                      <a:t>F</a:t>
                    </a:r>
                    <a:endParaRPr lang="en-US" altLang="zh-CN" sz="240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8588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32" y="192"/>
                    <a:ext cx="288" cy="5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algn="l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5400">
                        <a:latin typeface="Times New Roman" panose="02020603050405020304" pitchFamily="18" charset="0"/>
                      </a:rPr>
                      <a:t>.</a:t>
                    </a:r>
                    <a:endParaRPr lang="en-US" altLang="zh-CN" sz="5400"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</p:grpSp>
      </p:grpSp>
      <p:cxnSp>
        <p:nvCxnSpPr>
          <p:cNvPr id="4" name="直接箭头连接符 3"/>
          <p:cNvCxnSpPr/>
          <p:nvPr/>
        </p:nvCxnSpPr>
        <p:spPr>
          <a:xfrm flipV="1">
            <a:off x="5562600" y="3775710"/>
            <a:ext cx="1295400" cy="3429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858000" y="3559810"/>
            <a:ext cx="3651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/>
              <a:t>f</a:t>
            </a:r>
            <a:endParaRPr lang="en-US" altLang="zh-CN" sz="3200"/>
          </a:p>
        </p:txBody>
      </p:sp>
      <p:graphicFrame>
        <p:nvGraphicFramePr>
          <p:cNvPr id="6" name="对象 5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4445000" y="3346450"/>
          <a:ext cx="254000" cy="1651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r:id="rId2" imgW="254000" imgH="165100" progId="Equation.KSEE3">
                  <p:embed/>
                </p:oleObj>
              </mc:Choice>
              <mc:Fallback>
                <p:oleObj r:id="rId2" imgW="254000" imgH="165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45000" y="3346450"/>
                        <a:ext cx="2540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1600835" y="4864735"/>
          <a:ext cx="4588510" cy="117538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r:id="rId4" imgW="1320165" imgH="393700" progId="Equation.KSEE3">
                  <p:embed/>
                </p:oleObj>
              </mc:Choice>
              <mc:Fallback>
                <p:oleObj r:id="rId4" imgW="1320165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0835" y="4864735"/>
                        <a:ext cx="4588510" cy="1175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830263" y="928688"/>
            <a:ext cx="223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实验结论：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730250" y="1465263"/>
            <a:ext cx="75565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、用不同的滑轮组提升同一重物时，机      械效率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，动滑轮多的做的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功多，机械效率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（填高或低）     </a:t>
            </a:r>
            <a:endParaRPr lang="zh-CN" altLang="en-US" sz="3200" b="1">
              <a:solidFill>
                <a:srgbClr val="0070C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719138" y="3141663"/>
            <a:ext cx="75326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、用同一滑轮组提升不同重物时，机械效率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，重物越重做的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功多，机械效率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（填高或低）。     </a:t>
            </a:r>
            <a:endParaRPr lang="zh-CN" altLang="en-US" sz="3200" b="1">
              <a:solidFill>
                <a:srgbClr val="0070C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739775" y="4735513"/>
            <a:ext cx="77501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、滑轮组提升重物时，机械效率的高低与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   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、以及</a:t>
            </a:r>
            <a:endParaRPr lang="zh-CN" altLang="en-US" sz="3200" b="1">
              <a:solidFill>
                <a:srgbClr val="0070C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u="sng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    	                </a:t>
            </a: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有关。</a:t>
            </a:r>
            <a:endParaRPr lang="zh-CN" altLang="en-US" sz="3200" b="1">
              <a:solidFill>
                <a:srgbClr val="0070C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198" name="Rectangle 6"/>
          <p:cNvSpPr>
            <a:spLocks noChangeArrowheads="1"/>
          </p:cNvSpPr>
          <p:nvPr/>
        </p:nvSpPr>
        <p:spPr bwMode="auto">
          <a:xfrm>
            <a:off x="2000250" y="1876425"/>
            <a:ext cx="1006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不同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199" name="Rectangle 7"/>
          <p:cNvSpPr>
            <a:spLocks noChangeArrowheads="1"/>
          </p:cNvSpPr>
          <p:nvPr/>
        </p:nvSpPr>
        <p:spPr bwMode="auto">
          <a:xfrm>
            <a:off x="6321425" y="1862138"/>
            <a:ext cx="10064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额外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0" name="Rectangle 8"/>
          <p:cNvSpPr>
            <a:spLocks noChangeArrowheads="1"/>
          </p:cNvSpPr>
          <p:nvPr/>
        </p:nvSpPr>
        <p:spPr bwMode="auto">
          <a:xfrm>
            <a:off x="2535555" y="2447925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低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1" name="Rectangle 9"/>
          <p:cNvSpPr>
            <a:spLocks noChangeArrowheads="1"/>
          </p:cNvSpPr>
          <p:nvPr/>
        </p:nvSpPr>
        <p:spPr bwMode="auto">
          <a:xfrm>
            <a:off x="1530350" y="3543300"/>
            <a:ext cx="10048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不同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2" name="Rectangle 10"/>
          <p:cNvSpPr>
            <a:spLocks noChangeArrowheads="1"/>
          </p:cNvSpPr>
          <p:nvPr/>
        </p:nvSpPr>
        <p:spPr bwMode="auto">
          <a:xfrm>
            <a:off x="5246688" y="3563938"/>
            <a:ext cx="1004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有用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3" name="Rectangle 11"/>
          <p:cNvSpPr>
            <a:spLocks noChangeArrowheads="1"/>
          </p:cNvSpPr>
          <p:nvPr/>
        </p:nvSpPr>
        <p:spPr bwMode="auto">
          <a:xfrm>
            <a:off x="2085975" y="4064000"/>
            <a:ext cx="595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高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4" name="Rectangle 12"/>
          <p:cNvSpPr>
            <a:spLocks noChangeArrowheads="1"/>
          </p:cNvSpPr>
          <p:nvPr/>
        </p:nvSpPr>
        <p:spPr bwMode="auto">
          <a:xfrm>
            <a:off x="1143000" y="5181600"/>
            <a:ext cx="2236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动滑轮重力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5" name="Rectangle 13"/>
          <p:cNvSpPr>
            <a:spLocks noChangeArrowheads="1"/>
          </p:cNvSpPr>
          <p:nvPr/>
        </p:nvSpPr>
        <p:spPr bwMode="auto">
          <a:xfrm>
            <a:off x="3767138" y="5156200"/>
            <a:ext cx="1416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摩擦力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4206" name="Rectangle 14"/>
          <p:cNvSpPr>
            <a:spLocks noChangeArrowheads="1"/>
          </p:cNvSpPr>
          <p:nvPr/>
        </p:nvSpPr>
        <p:spPr bwMode="auto">
          <a:xfrm>
            <a:off x="1028700" y="5810250"/>
            <a:ext cx="3057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提升物体的重力</a:t>
            </a:r>
            <a:endParaRPr kumimoji="1"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8" grpId="0"/>
      <p:bldP spid="264199" grpId="0"/>
      <p:bldP spid="264200" grpId="0"/>
      <p:bldP spid="264201" grpId="0"/>
      <p:bldP spid="264202" grpId="0"/>
      <p:bldP spid="264203" grpId="0"/>
      <p:bldP spid="264204" grpId="0"/>
      <p:bldP spid="264205" grpId="0"/>
      <p:bldP spid="2642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63600" y="928688"/>
            <a:ext cx="7253288" cy="31797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如图为测量滑轮组机械效率的实验装置，每个钩码重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1N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）实验时要竖直向上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拉动弹簧测力计，由图可知拉力大小为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_______N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。若弹簧测力计向上移动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15cm,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该滑轮组的机械效率为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_________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）若仅增加钩码的个数，该滑轮组的机械效率将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（选填：“增大”、“减小”或“不变”）。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58371" name="组合 101"/>
          <p:cNvGrpSpPr/>
          <p:nvPr/>
        </p:nvGrpSpPr>
        <p:grpSpPr>
          <a:xfrm>
            <a:off x="6124575" y="4379913"/>
            <a:ext cx="1766888" cy="1817687"/>
            <a:chOff x="6248400" y="3962400"/>
            <a:chExt cx="2895600" cy="2667000"/>
          </a:xfrm>
        </p:grpSpPr>
        <p:grpSp>
          <p:nvGrpSpPr>
            <p:cNvPr id="58372" name="Group 3"/>
            <p:cNvGrpSpPr/>
            <p:nvPr/>
          </p:nvGrpSpPr>
          <p:grpSpPr>
            <a:xfrm>
              <a:off x="6248400" y="3962400"/>
              <a:ext cx="2895600" cy="2667000"/>
              <a:chExt cx="2192" cy="2158"/>
            </a:xfrm>
          </p:grpSpPr>
          <p:grpSp>
            <p:nvGrpSpPr>
              <p:cNvPr id="58373" name="Group 4"/>
              <p:cNvGrpSpPr/>
              <p:nvPr/>
            </p:nvGrpSpPr>
            <p:grpSpPr>
              <a:xfrm>
                <a:off x="0" y="0"/>
                <a:ext cx="705" cy="2158"/>
                <a:chExt cx="705" cy="2158"/>
              </a:xfrm>
            </p:grpSpPr>
            <p:sp>
              <p:nvSpPr>
                <p:cNvPr id="58374" name="Line 5"/>
                <p:cNvSpPr>
                  <a:spLocks noChangeShapeType="1"/>
                </p:cNvSpPr>
                <p:nvPr/>
              </p:nvSpPr>
              <p:spPr bwMode="auto">
                <a:xfrm flipH="1">
                  <a:off x="330" y="1500"/>
                  <a:ext cx="0" cy="52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58375" name="Group 6"/>
                <p:cNvGrpSpPr>
                  <a:grpSpLocks noChangeAspect="1"/>
                </p:cNvGrpSpPr>
                <p:nvPr/>
              </p:nvGrpSpPr>
              <p:grpSpPr>
                <a:xfrm flipH="1" flipV="1">
                  <a:off x="0" y="0"/>
                  <a:ext cx="646" cy="68"/>
                  <a:chExt cx="969" cy="102"/>
                </a:xfrm>
              </p:grpSpPr>
              <p:grpSp>
                <p:nvGrpSpPr>
                  <p:cNvPr id="58376" name="Group 7"/>
                  <p:cNvGrpSpPr>
                    <a:grpSpLocks noChangeAspect="1"/>
                  </p:cNvGrpSpPr>
                  <p:nvPr/>
                </p:nvGrpSpPr>
                <p:grpSpPr>
                  <a:xfrm>
                    <a:off x="0" y="0"/>
                    <a:ext cx="900" cy="102"/>
                    <a:chExt cx="900" cy="156"/>
                  </a:xfrm>
                </p:grpSpPr>
                <p:sp>
                  <p:nvSpPr>
                    <p:cNvPr id="58377" name="Line 8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0" y="0"/>
                      <a:ext cx="180" cy="15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378" name="Line 9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80" y="0"/>
                      <a:ext cx="180" cy="15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379" name="Line 10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360" y="0"/>
                      <a:ext cx="180" cy="15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380" name="Line 1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540" y="0"/>
                      <a:ext cx="180" cy="15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381" name="Line 1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720" y="0"/>
                      <a:ext cx="180" cy="15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58382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0"/>
                    <a:ext cx="96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383" name="Group 14"/>
                <p:cNvGrpSpPr>
                  <a:grpSpLocks noChangeAspect="1"/>
                </p:cNvGrpSpPr>
                <p:nvPr/>
              </p:nvGrpSpPr>
              <p:grpSpPr>
                <a:xfrm>
                  <a:off x="163" y="37"/>
                  <a:ext cx="314" cy="564"/>
                  <a:chExt cx="540" cy="970"/>
                </a:xfrm>
              </p:grpSpPr>
              <p:sp>
                <p:nvSpPr>
                  <p:cNvPr id="58384" name="Oval 1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208"/>
                    <a:ext cx="540" cy="54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85" name="Line 1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" y="92"/>
                    <a:ext cx="0" cy="7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386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10" y="0"/>
                    <a:ext cx="90" cy="107"/>
                  </a:xfrm>
                  <a:custGeom>
                    <a:gdLst>
                      <a:gd name="T0" fmla="*/ 60 w 90"/>
                      <a:gd name="T1" fmla="*/ 90 h 107"/>
                      <a:gd name="T2" fmla="*/ 0 w 90"/>
                      <a:gd name="T3" fmla="*/ 40 h 107"/>
                      <a:gd name="T4" fmla="*/ 40 w 90"/>
                      <a:gd name="T5" fmla="*/ 0 h 107"/>
                      <a:gd name="T6" fmla="*/ 90 w 90"/>
                      <a:gd name="T7" fmla="*/ 10 h 10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90"/>
                      <a:gd name="T13" fmla="*/ 0 h 107"/>
                      <a:gd name="T14" fmla="*/ 90 w 90"/>
                      <a:gd name="T15" fmla="*/ 107 h 107"/>
                    </a:gdLst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90" h="107">
                        <a:moveTo>
                          <a:pt x="60" y="90"/>
                        </a:moveTo>
                        <a:cubicBezTo>
                          <a:pt x="8" y="107"/>
                          <a:pt x="15" y="85"/>
                          <a:pt x="0" y="40"/>
                        </a:cubicBezTo>
                        <a:cubicBezTo>
                          <a:pt x="9" y="13"/>
                          <a:pt x="4" y="0"/>
                          <a:pt x="40" y="0"/>
                        </a:cubicBezTo>
                        <a:cubicBezTo>
                          <a:pt x="57" y="0"/>
                          <a:pt x="90" y="10"/>
                          <a:pt x="90" y="1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87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00" y="860"/>
                    <a:ext cx="139" cy="110"/>
                  </a:xfrm>
                  <a:custGeom>
                    <a:gdLst>
                      <a:gd name="T0" fmla="*/ 70 w 139"/>
                      <a:gd name="T1" fmla="*/ 0 h 110"/>
                      <a:gd name="T2" fmla="*/ 100 w 139"/>
                      <a:gd name="T3" fmla="*/ 90 h 110"/>
                      <a:gd name="T4" fmla="*/ 40 w 139"/>
                      <a:gd name="T5" fmla="*/ 110 h 110"/>
                      <a:gd name="T6" fmla="*/ 10 w 139"/>
                      <a:gd name="T7" fmla="*/ 80 h 110"/>
                      <a:gd name="T8" fmla="*/ 0 w 139"/>
                      <a:gd name="T9" fmla="*/ 50 h 11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"/>
                      <a:gd name="T16" fmla="*/ 0 h 110"/>
                      <a:gd name="T17" fmla="*/ 139 w 139"/>
                      <a:gd name="T18" fmla="*/ 110 h 110"/>
                    </a:gdLst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" h="110">
                        <a:moveTo>
                          <a:pt x="70" y="0"/>
                        </a:moveTo>
                        <a:cubicBezTo>
                          <a:pt x="92" y="15"/>
                          <a:pt x="139" y="57"/>
                          <a:pt x="100" y="90"/>
                        </a:cubicBezTo>
                        <a:cubicBezTo>
                          <a:pt x="84" y="104"/>
                          <a:pt x="40" y="110"/>
                          <a:pt x="40" y="110"/>
                        </a:cubicBezTo>
                        <a:cubicBezTo>
                          <a:pt x="30" y="100"/>
                          <a:pt x="18" y="92"/>
                          <a:pt x="10" y="80"/>
                        </a:cubicBezTo>
                        <a:cubicBezTo>
                          <a:pt x="4" y="71"/>
                          <a:pt x="0" y="50"/>
                          <a:pt x="0" y="5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88" name="Rectangle 1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07" y="168"/>
                    <a:ext cx="125" cy="62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89" name="Oval 2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0" y="424"/>
                    <a:ext cx="91" cy="9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58390" name="Group 21"/>
                <p:cNvGrpSpPr>
                  <a:grpSpLocks noChangeAspect="1"/>
                </p:cNvGrpSpPr>
                <p:nvPr/>
              </p:nvGrpSpPr>
              <p:grpSpPr>
                <a:xfrm>
                  <a:off x="180" y="936"/>
                  <a:ext cx="314" cy="563"/>
                  <a:chExt cx="540" cy="970"/>
                </a:xfrm>
              </p:grpSpPr>
              <p:sp>
                <p:nvSpPr>
                  <p:cNvPr id="58391" name="Oval 2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208"/>
                    <a:ext cx="540" cy="54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92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" y="92"/>
                    <a:ext cx="0" cy="7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39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10" y="0"/>
                    <a:ext cx="90" cy="107"/>
                  </a:xfrm>
                  <a:custGeom>
                    <a:gdLst>
                      <a:gd name="T0" fmla="*/ 60 w 90"/>
                      <a:gd name="T1" fmla="*/ 90 h 107"/>
                      <a:gd name="T2" fmla="*/ 0 w 90"/>
                      <a:gd name="T3" fmla="*/ 40 h 107"/>
                      <a:gd name="T4" fmla="*/ 40 w 90"/>
                      <a:gd name="T5" fmla="*/ 0 h 107"/>
                      <a:gd name="T6" fmla="*/ 90 w 90"/>
                      <a:gd name="T7" fmla="*/ 10 h 10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90"/>
                      <a:gd name="T13" fmla="*/ 0 h 107"/>
                      <a:gd name="T14" fmla="*/ 90 w 90"/>
                      <a:gd name="T15" fmla="*/ 107 h 107"/>
                    </a:gdLst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90" h="107">
                        <a:moveTo>
                          <a:pt x="60" y="90"/>
                        </a:moveTo>
                        <a:cubicBezTo>
                          <a:pt x="8" y="107"/>
                          <a:pt x="15" y="85"/>
                          <a:pt x="0" y="40"/>
                        </a:cubicBezTo>
                        <a:cubicBezTo>
                          <a:pt x="9" y="13"/>
                          <a:pt x="4" y="0"/>
                          <a:pt x="40" y="0"/>
                        </a:cubicBezTo>
                        <a:cubicBezTo>
                          <a:pt x="57" y="0"/>
                          <a:pt x="90" y="10"/>
                          <a:pt x="90" y="1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94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00" y="860"/>
                    <a:ext cx="139" cy="110"/>
                  </a:xfrm>
                  <a:custGeom>
                    <a:gdLst>
                      <a:gd name="T0" fmla="*/ 70 w 139"/>
                      <a:gd name="T1" fmla="*/ 0 h 110"/>
                      <a:gd name="T2" fmla="*/ 100 w 139"/>
                      <a:gd name="T3" fmla="*/ 90 h 110"/>
                      <a:gd name="T4" fmla="*/ 40 w 139"/>
                      <a:gd name="T5" fmla="*/ 110 h 110"/>
                      <a:gd name="T6" fmla="*/ 10 w 139"/>
                      <a:gd name="T7" fmla="*/ 80 h 110"/>
                      <a:gd name="T8" fmla="*/ 0 w 139"/>
                      <a:gd name="T9" fmla="*/ 50 h 11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9"/>
                      <a:gd name="T16" fmla="*/ 0 h 110"/>
                      <a:gd name="T17" fmla="*/ 139 w 139"/>
                      <a:gd name="T18" fmla="*/ 110 h 110"/>
                    </a:gdLst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9" h="110">
                        <a:moveTo>
                          <a:pt x="70" y="0"/>
                        </a:moveTo>
                        <a:cubicBezTo>
                          <a:pt x="92" y="15"/>
                          <a:pt x="139" y="57"/>
                          <a:pt x="100" y="90"/>
                        </a:cubicBezTo>
                        <a:cubicBezTo>
                          <a:pt x="84" y="104"/>
                          <a:pt x="40" y="110"/>
                          <a:pt x="40" y="110"/>
                        </a:cubicBezTo>
                        <a:cubicBezTo>
                          <a:pt x="30" y="100"/>
                          <a:pt x="18" y="92"/>
                          <a:pt x="10" y="80"/>
                        </a:cubicBezTo>
                        <a:cubicBezTo>
                          <a:pt x="4" y="71"/>
                          <a:pt x="0" y="50"/>
                          <a:pt x="0" y="5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95" name="Rectangle 2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07" y="168"/>
                    <a:ext cx="125" cy="62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396" name="Oval 2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0" y="424"/>
                    <a:ext cx="91" cy="9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397" name="Rectangle 28"/>
                <p:cNvSpPr>
                  <a:spLocks noChangeArrowheads="1"/>
                </p:cNvSpPr>
                <p:nvPr/>
              </p:nvSpPr>
              <p:spPr bwMode="auto">
                <a:xfrm>
                  <a:off x="190" y="1653"/>
                  <a:ext cx="280" cy="130"/>
                </a:xfrm>
                <a:prstGeom prst="rect">
                  <a:avLst/>
                </a:prstGeom>
                <a:gradFill rotWithShape="0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398" name="Line 2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60" y="312"/>
                  <a:ext cx="120" cy="62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8399" name="未知"/>
                <p:cNvSpPr>
                  <a:spLocks noChangeAspect="1"/>
                </p:cNvSpPr>
                <p:nvPr/>
              </p:nvSpPr>
              <p:spPr bwMode="auto">
                <a:xfrm>
                  <a:off x="170" y="298"/>
                  <a:ext cx="1" cy="930"/>
                </a:xfrm>
                <a:custGeom>
                  <a:gdLst>
                    <a:gd name="T0" fmla="*/ 0 w 1"/>
                    <a:gd name="T1" fmla="*/ 0 h 1395"/>
                    <a:gd name="T2" fmla="*/ 0 w 1"/>
                    <a:gd name="T3" fmla="*/ 1395 h 1395"/>
                    <a:gd name="T4" fmla="*/ 0 60000 65536"/>
                    <a:gd name="T5" fmla="*/ 0 60000 65536"/>
                    <a:gd name="T6" fmla="*/ 0 w 1"/>
                    <a:gd name="T7" fmla="*/ 0 h 1395"/>
                    <a:gd name="T8" fmla="*/ 1 w 1"/>
                    <a:gd name="T9" fmla="*/ 1395 h 1395"/>
                  </a:gdLst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1395">
                      <a:moveTo>
                        <a:pt x="0" y="0"/>
                      </a:moveTo>
                      <a:lnTo>
                        <a:pt x="0" y="1395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400" name="未知"/>
                <p:cNvSpPr>
                  <a:spLocks noChangeAspect="1"/>
                </p:cNvSpPr>
                <p:nvPr/>
              </p:nvSpPr>
              <p:spPr bwMode="auto">
                <a:xfrm>
                  <a:off x="488" y="909"/>
                  <a:ext cx="37" cy="348"/>
                </a:xfrm>
                <a:custGeom>
                  <a:gdLst>
                    <a:gd name="T0" fmla="*/ 0 w 37"/>
                    <a:gd name="T1" fmla="*/ 348 h 348"/>
                    <a:gd name="T2" fmla="*/ 37 w 37"/>
                    <a:gd name="T3" fmla="*/ 0 h 348"/>
                    <a:gd name="T4" fmla="*/ 0 60000 65536"/>
                    <a:gd name="T5" fmla="*/ 0 60000 65536"/>
                    <a:gd name="T6" fmla="*/ 0 w 37"/>
                    <a:gd name="T7" fmla="*/ 0 h 348"/>
                    <a:gd name="T8" fmla="*/ 37 w 37"/>
                    <a:gd name="T9" fmla="*/ 348 h 348"/>
                  </a:gdLst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7" h="348">
                      <a:moveTo>
                        <a:pt x="0" y="348"/>
                      </a:moveTo>
                      <a:lnTo>
                        <a:pt x="37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8401" name="Group 32"/>
                <p:cNvGrpSpPr/>
                <p:nvPr/>
              </p:nvGrpSpPr>
              <p:grpSpPr>
                <a:xfrm rot="-4704903">
                  <a:off x="214" y="455"/>
                  <a:ext cx="802" cy="180"/>
                  <a:chExt cx="802" cy="180"/>
                </a:xfrm>
              </p:grpSpPr>
              <p:sp>
                <p:nvSpPr>
                  <p:cNvPr id="58402" name="AutoShape 33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64" y="-144"/>
                    <a:ext cx="180" cy="46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58403" name="Group 34"/>
                  <p:cNvGrpSpPr/>
                  <p:nvPr/>
                </p:nvGrpSpPr>
                <p:grpSpPr>
                  <a:xfrm rot="5400000">
                    <a:off x="699" y="28"/>
                    <a:ext cx="85" cy="112"/>
                    <a:chExt cx="85" cy="112"/>
                  </a:xfrm>
                </p:grpSpPr>
                <p:sp>
                  <p:nvSpPr>
                    <p:cNvPr id="58404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85" cy="8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endParaRPr lang="zh-CN" altLang="zh-CN" sz="2800">
                        <a:solidFill>
                          <a:srgbClr val="8E163E"/>
                        </a:solidFill>
                        <a:latin typeface="Times New Roman" panose="02020603050405020304" pitchFamily="18" charset="0"/>
                        <a:ea typeface="华文楷体" panose="02010600040101010101" pitchFamily="2" charset="-122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8405" name="Line 36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38" y="83"/>
                      <a:ext cx="0" cy="2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58406" name="Group 37"/>
                  <p:cNvGrpSpPr/>
                  <p:nvPr/>
                </p:nvGrpSpPr>
                <p:grpSpPr>
                  <a:xfrm rot="5400000">
                    <a:off x="414" y="-140"/>
                    <a:ext cx="102" cy="457"/>
                    <a:chExt cx="362" cy="1764"/>
                  </a:xfrm>
                </p:grpSpPr>
                <p:sp>
                  <p:nvSpPr>
                    <p:cNvPr id="58407" name="Rectangle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" y="0"/>
                      <a:ext cx="9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endParaRPr lang="zh-CN" altLang="zh-CN" sz="2800">
                        <a:solidFill>
                          <a:srgbClr val="8E163E"/>
                        </a:solidFill>
                        <a:latin typeface="Times New Roman" panose="02020603050405020304" pitchFamily="18" charset="0"/>
                        <a:ea typeface="华文楷体" panose="02010600040101010101" pitchFamily="2" charset="-122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58408" name="Group 39"/>
                    <p:cNvGrpSpPr/>
                    <p:nvPr/>
                  </p:nvGrpSpPr>
                  <p:grpSpPr>
                    <a:xfrm rot="5400000">
                      <a:off x="-575" y="804"/>
                      <a:ext cx="1731" cy="142"/>
                      <a:chExt cx="1600" cy="240"/>
                    </a:xfrm>
                  </p:grpSpPr>
                  <p:sp>
                    <p:nvSpPr>
                      <p:cNvPr id="58409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0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1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2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3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4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5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6" name="Line 4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7" name="Line 4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8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19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58420" name="Group 51"/>
                    <p:cNvGrpSpPr/>
                    <p:nvPr/>
                  </p:nvGrpSpPr>
                  <p:grpSpPr>
                    <a:xfrm rot="16200000" flipH="1">
                      <a:off x="-795" y="804"/>
                      <a:ext cx="1731" cy="142"/>
                      <a:chExt cx="1600" cy="240"/>
                    </a:xfrm>
                  </p:grpSpPr>
                  <p:sp>
                    <p:nvSpPr>
                      <p:cNvPr id="58421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2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3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4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5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6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7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8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29" name="Line 6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30" name="Line 6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8431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58432" name="未知"/>
                  <p:cNvSpPr/>
                  <p:nvPr/>
                </p:nvSpPr>
                <p:spPr bwMode="auto">
                  <a:xfrm rot="5400000">
                    <a:off x="40" y="-14"/>
                    <a:ext cx="146" cy="225"/>
                  </a:xfrm>
                  <a:custGeom>
                    <a:gdLst>
                      <a:gd name="T0" fmla="*/ 61 w 146"/>
                      <a:gd name="T1" fmla="*/ 0 h 225"/>
                      <a:gd name="T2" fmla="*/ 76 w 146"/>
                      <a:gd name="T3" fmla="*/ 120 h 225"/>
                      <a:gd name="T4" fmla="*/ 121 w 146"/>
                      <a:gd name="T5" fmla="*/ 135 h 225"/>
                      <a:gd name="T6" fmla="*/ 61 w 146"/>
                      <a:gd name="T7" fmla="*/ 225 h 225"/>
                      <a:gd name="T8" fmla="*/ 31 w 146"/>
                      <a:gd name="T9" fmla="*/ 210 h 22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6"/>
                      <a:gd name="T16" fmla="*/ 0 h 225"/>
                      <a:gd name="T17" fmla="*/ 146 w 146"/>
                      <a:gd name="T18" fmla="*/ 225 h 225"/>
                    </a:gdLst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6" h="225">
                        <a:moveTo>
                          <a:pt x="61" y="0"/>
                        </a:moveTo>
                        <a:cubicBezTo>
                          <a:pt x="66" y="40"/>
                          <a:pt x="60" y="83"/>
                          <a:pt x="76" y="120"/>
                        </a:cubicBezTo>
                        <a:cubicBezTo>
                          <a:pt x="82" y="134"/>
                          <a:pt x="116" y="120"/>
                          <a:pt x="121" y="135"/>
                        </a:cubicBezTo>
                        <a:cubicBezTo>
                          <a:pt x="146" y="211"/>
                          <a:pt x="103" y="211"/>
                          <a:pt x="61" y="225"/>
                        </a:cubicBezTo>
                        <a:cubicBezTo>
                          <a:pt x="11" y="208"/>
                          <a:pt x="0" y="210"/>
                          <a:pt x="31" y="210"/>
                        </a:cubicBezTo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zh-CN" altLang="zh-CN" sz="2800">
                      <a:solidFill>
                        <a:srgbClr val="8E163E"/>
                      </a:solidFill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433" name="Rectangle 64"/>
                <p:cNvSpPr>
                  <a:spLocks noChangeArrowheads="1"/>
                </p:cNvSpPr>
                <p:nvPr/>
              </p:nvSpPr>
              <p:spPr bwMode="auto">
                <a:xfrm>
                  <a:off x="180" y="1842"/>
                  <a:ext cx="280" cy="130"/>
                </a:xfrm>
                <a:prstGeom prst="rect">
                  <a:avLst/>
                </a:prstGeom>
                <a:gradFill rotWithShape="0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434" name="Rectangle 65"/>
                <p:cNvSpPr>
                  <a:spLocks noChangeArrowheads="1"/>
                </p:cNvSpPr>
                <p:nvPr/>
              </p:nvSpPr>
              <p:spPr bwMode="auto">
                <a:xfrm>
                  <a:off x="180" y="2028"/>
                  <a:ext cx="280" cy="130"/>
                </a:xfrm>
                <a:prstGeom prst="rect">
                  <a:avLst/>
                </a:prstGeom>
                <a:gradFill rotWithShape="0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58435" name="AutoShape 66"/>
              <p:cNvSpPr>
                <a:spLocks noChangeArrowheads="1"/>
              </p:cNvSpPr>
              <p:nvPr/>
            </p:nvSpPr>
            <p:spPr bwMode="auto">
              <a:xfrm>
                <a:off x="1080" y="0"/>
                <a:ext cx="900" cy="936"/>
              </a:xfrm>
              <a:prstGeom prst="wedgeEllipseCallout">
                <a:avLst>
                  <a:gd name="adj1" fmla="val -92111"/>
                  <a:gd name="adj2" fmla="val 747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pPr algn="just" eaLnBrk="0" hangingPunct="0"/>
                <a:endParaRPr lang="zh-CN" altLang="zh-CN" sz="2800" b="1"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8436" name="Group 67"/>
              <p:cNvGrpSpPr/>
              <p:nvPr/>
            </p:nvGrpSpPr>
            <p:grpSpPr>
              <a:xfrm>
                <a:off x="1200" y="15"/>
                <a:ext cx="992" cy="882"/>
                <a:chExt cx="992" cy="882"/>
              </a:xfrm>
            </p:grpSpPr>
            <p:sp>
              <p:nvSpPr>
                <p:cNvPr id="58437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510" y="72"/>
                  <a:ext cx="48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0" hangingPunct="0">
                    <a:lnSpc>
                      <a:spcPct val="96000"/>
                    </a:lnSpc>
                  </a:pPr>
                  <a:r>
                    <a:rPr lang="en-US" altLang="zh-CN" sz="2800" b="1"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rPr>
                    <a:t>1</a:t>
                  </a:r>
                  <a:endParaRPr lang="en-US" altLang="zh-CN" sz="2800" b="1"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8438" name="Group 69"/>
                <p:cNvGrpSpPr/>
                <p:nvPr/>
              </p:nvGrpSpPr>
              <p:grpSpPr>
                <a:xfrm>
                  <a:off x="150" y="3"/>
                  <a:ext cx="125" cy="879"/>
                  <a:chExt cx="125" cy="879"/>
                </a:xfrm>
              </p:grpSpPr>
              <p:sp>
                <p:nvSpPr>
                  <p:cNvPr id="58439" name="Line 70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63" y="112"/>
                    <a:ext cx="0" cy="125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0" name="Line 71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254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1" name="Line 72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359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2" name="Line 73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465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3" name="Line 74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571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4" name="Line 7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78" y="660"/>
                    <a:ext cx="0" cy="94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5" name="Line 76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782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6" name="Line 77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-315" y="440"/>
                    <a:ext cx="87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47" name="Line 78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82" y="50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448" name="Group 79"/>
                <p:cNvGrpSpPr/>
                <p:nvPr/>
              </p:nvGrpSpPr>
              <p:grpSpPr>
                <a:xfrm flipH="1">
                  <a:off x="375" y="0"/>
                  <a:ext cx="125" cy="879"/>
                  <a:chExt cx="125" cy="879"/>
                </a:xfrm>
              </p:grpSpPr>
              <p:sp>
                <p:nvSpPr>
                  <p:cNvPr id="58449" name="Line 80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63" y="112"/>
                    <a:ext cx="0" cy="125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0" name="Line 81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254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1" name="Line 82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359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2" name="Line 83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465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3" name="Line 84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571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4" name="Line 8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78" y="660"/>
                    <a:ext cx="0" cy="94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5" name="Line 86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4" y="782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6" name="Line 87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-315" y="440"/>
                    <a:ext cx="87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8457" name="Line 88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82" y="50"/>
                    <a:ext cx="0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8458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480" y="585"/>
                  <a:ext cx="48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0" hangingPunct="0">
                    <a:lnSpc>
                      <a:spcPct val="96000"/>
                    </a:lnSpc>
                  </a:pPr>
                  <a:r>
                    <a:rPr lang="en-US" altLang="zh-CN" sz="2800" b="1"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rPr>
                    <a:t>2</a:t>
                  </a:r>
                  <a:endParaRPr lang="en-US" altLang="zh-CN" sz="2800" b="1"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459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0" y="72"/>
                  <a:ext cx="48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0" hangingPunct="0">
                    <a:lnSpc>
                      <a:spcPct val="96000"/>
                    </a:lnSpc>
                  </a:pPr>
                  <a:r>
                    <a:rPr lang="en-US" altLang="zh-CN" sz="2800" b="1"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rPr>
                    <a:t>1</a:t>
                  </a:r>
                  <a:endParaRPr lang="en-US" altLang="zh-CN" sz="2800" b="1"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460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0" y="570"/>
                  <a:ext cx="48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0" hangingPunct="0">
                    <a:lnSpc>
                      <a:spcPct val="96000"/>
                    </a:lnSpc>
                  </a:pPr>
                  <a:r>
                    <a:rPr lang="en-US" altLang="zh-CN" sz="2800" b="1">
                      <a:latin typeface="Times New Roman" panose="02020603050405020304" pitchFamily="18" charset="0"/>
                      <a:ea typeface="华文楷体" panose="02010600040101010101" pitchFamily="2" charset="-122"/>
                      <a:cs typeface="Times New Roman" panose="02020603050405020304" pitchFamily="18" charset="0"/>
                    </a:rPr>
                    <a:t>2</a:t>
                  </a:r>
                  <a:endParaRPr lang="en-US" altLang="zh-CN" sz="2800" b="1"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461" name="AutoShape 92"/>
                <p:cNvSpPr>
                  <a:spLocks noChangeAspect="1" noChangeArrowheads="1"/>
                </p:cNvSpPr>
                <p:nvPr/>
              </p:nvSpPr>
              <p:spPr bwMode="auto">
                <a:xfrm>
                  <a:off x="261" y="273"/>
                  <a:ext cx="130" cy="28"/>
                </a:xfrm>
                <a:prstGeom prst="diamond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</a:gradFill>
                <a:ln w="635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 sz="2800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58462" name="Line 93"/>
              <p:cNvSpPr>
                <a:spLocks noChangeShapeType="1"/>
              </p:cNvSpPr>
              <p:nvPr/>
            </p:nvSpPr>
            <p:spPr bwMode="auto">
              <a:xfrm flipH="1">
                <a:off x="1185" y="156"/>
                <a:ext cx="0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8463" name="Line 94"/>
              <p:cNvSpPr>
                <a:spLocks noChangeShapeType="1"/>
              </p:cNvSpPr>
              <p:nvPr/>
            </p:nvSpPr>
            <p:spPr bwMode="auto">
              <a:xfrm flipH="1">
                <a:off x="1860" y="156"/>
                <a:ext cx="0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58464" name="Line 95"/>
            <p:cNvSpPr>
              <a:spLocks noChangeShapeType="1"/>
            </p:cNvSpPr>
            <p:nvPr/>
          </p:nvSpPr>
          <p:spPr bwMode="auto">
            <a:xfrm>
              <a:off x="8077200" y="4343400"/>
              <a:ext cx="381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71456" name="Text Box 96"/>
          <p:cNvSpPr txBox="1">
            <a:spLocks noChangeArrowheads="1"/>
          </p:cNvSpPr>
          <p:nvPr/>
        </p:nvSpPr>
        <p:spPr bwMode="auto">
          <a:xfrm>
            <a:off x="4897438" y="1638300"/>
            <a:ext cx="9953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匀速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1457" name="Text Box 97"/>
          <p:cNvSpPr txBox="1">
            <a:spLocks noChangeArrowheads="1"/>
          </p:cNvSpPr>
          <p:nvPr/>
        </p:nvSpPr>
        <p:spPr bwMode="auto">
          <a:xfrm>
            <a:off x="5834063" y="2071688"/>
            <a:ext cx="758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1.2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1458" name="Text Box 98"/>
          <p:cNvSpPr txBox="1">
            <a:spLocks noChangeArrowheads="1"/>
          </p:cNvSpPr>
          <p:nvPr/>
        </p:nvSpPr>
        <p:spPr bwMode="auto">
          <a:xfrm>
            <a:off x="2546350" y="2870200"/>
            <a:ext cx="12350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83.3%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1459" name="Text Box 99"/>
          <p:cNvSpPr txBox="1">
            <a:spLocks noChangeArrowheads="1"/>
          </p:cNvSpPr>
          <p:nvPr/>
        </p:nvSpPr>
        <p:spPr bwMode="auto">
          <a:xfrm>
            <a:off x="2384425" y="3717925"/>
            <a:ext cx="9001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增大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1460" name="Text Box 100"/>
          <p:cNvSpPr txBox="1">
            <a:spLocks noChangeArrowheads="1"/>
          </p:cNvSpPr>
          <p:nvPr/>
        </p:nvSpPr>
        <p:spPr bwMode="auto">
          <a:xfrm>
            <a:off x="1168400" y="4799013"/>
            <a:ext cx="4492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讨论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：如何提高滑轮组的机械效率？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1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1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1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1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1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1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1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1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457" grpId="0"/>
      <p:bldP spid="271458" grpId="0"/>
      <p:bldP spid="271459" grpId="0"/>
      <p:bldP spid="2714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098800" y="1462088"/>
            <a:ext cx="3054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机械效率及计算</a:t>
            </a:r>
            <a:endParaRPr lang="zh-CN" altLang="en-US" sz="320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809625" y="2525713"/>
            <a:ext cx="737552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例一：甲机械的机械效率比乙机械的机械效率高，表明 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(        )</a:t>
            </a:r>
            <a:endParaRPr lang="en-US" altLang="zh-CN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A.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甲的有用功比乙的有用功多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B.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做相同的总功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甲的有用功比乙的有用功少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C.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甲的总功比乙的总功少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D.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做相同的总功</a:t>
            </a: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甲的有用功比乙的有用功多</a:t>
            </a:r>
            <a:endParaRPr lang="zh-CN" altLang="en-US" sz="28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2678113" y="297815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877888" y="2119313"/>
            <a:ext cx="714851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/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例二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用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10N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的水平拉力拉着重为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60N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的小车在水平路面上前进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3.5m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，拉力做的功为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______J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，重力对小车做的功是  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_____J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6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6243" name="Text Box 3"/>
          <p:cNvSpPr txBox="1">
            <a:spLocks noChangeArrowheads="1"/>
          </p:cNvSpPr>
          <p:nvPr/>
        </p:nvSpPr>
        <p:spPr bwMode="auto">
          <a:xfrm>
            <a:off x="4198620" y="3092450"/>
            <a:ext cx="8302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35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3814445" y="3733800"/>
            <a:ext cx="623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0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798513" y="1473200"/>
            <a:ext cx="7475537" cy="234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	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如图所示，用水平力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拉着重为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100N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的物体在水平地面上向左匀速移动了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5m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，物体所受地面的摩擦力大小为</a:t>
            </a:r>
            <a:r>
              <a:rPr lang="en-US" altLang="zh-CN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20N</a:t>
            </a:r>
            <a:r>
              <a:rPr lang="zh-CN" altLang="en-US" sz="36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，则（        ）  </a:t>
            </a:r>
            <a:endParaRPr lang="zh-CN" altLang="en-US" sz="3600" b="1">
              <a:solidFill>
                <a:schemeClr val="hlink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165475" y="876300"/>
            <a:ext cx="2320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变式训练</a:t>
            </a:r>
            <a:endParaRPr lang="zh-CN" altLang="en-US" sz="40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977900" y="3908425"/>
            <a:ext cx="4486275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/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、重力做的功是</a:t>
            </a:r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500J               </a:t>
            </a:r>
            <a:endParaRPr lang="en-US" altLang="zh-CN" sz="32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、拉力大小为</a:t>
            </a:r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100N </a:t>
            </a:r>
            <a:endParaRPr lang="en-US" altLang="zh-CN" sz="32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、拉力大小为</a:t>
            </a:r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120N                 </a:t>
            </a:r>
            <a:endParaRPr lang="en-US" altLang="zh-CN" sz="32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、拉力做的功为</a:t>
            </a:r>
            <a:r>
              <a:rPr lang="en-US" altLang="zh-CN" sz="32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100J</a:t>
            </a:r>
            <a:endParaRPr lang="en-US" altLang="zh-CN" sz="32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5989638" y="4175125"/>
            <a:ext cx="2239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zh-CN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64518" name="Group 6"/>
          <p:cNvGrpSpPr/>
          <p:nvPr/>
        </p:nvGrpSpPr>
        <p:grpSpPr>
          <a:xfrm>
            <a:off x="5616575" y="4270375"/>
            <a:ext cx="2438400" cy="1371600"/>
            <a:chExt cx="1900" cy="1248"/>
          </a:xfrm>
        </p:grpSpPr>
        <p:grpSp>
          <p:nvGrpSpPr>
            <p:cNvPr id="64519" name="Group 7"/>
            <p:cNvGrpSpPr/>
            <p:nvPr/>
          </p:nvGrpSpPr>
          <p:grpSpPr>
            <a:xfrm>
              <a:off x="0" y="0"/>
              <a:ext cx="1900" cy="780"/>
              <a:chExt cx="2185" cy="780"/>
            </a:xfrm>
          </p:grpSpPr>
          <p:sp>
            <p:nvSpPr>
              <p:cNvPr id="64520" name="Text Box 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570" cy="6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r>
                  <a:rPr lang="en-US" altLang="zh-CN" sz="3200" b="1"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rPr>
                  <a:t>F</a:t>
                </a:r>
                <a:endParaRPr lang="en-US" altLang="zh-CN" sz="3200" b="1"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  <a:p>
                <a:endParaRPr lang="en-US" altLang="zh-CN" b="1"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64521" name="Group 9"/>
              <p:cNvGrpSpPr/>
              <p:nvPr/>
            </p:nvGrpSpPr>
            <p:grpSpPr>
              <a:xfrm>
                <a:off x="190" y="156"/>
                <a:ext cx="1995" cy="624"/>
                <a:chExt cx="1995" cy="624"/>
              </a:xfrm>
            </p:grpSpPr>
            <p:grpSp>
              <p:nvGrpSpPr>
                <p:cNvPr id="64522" name="Group 10"/>
                <p:cNvGrpSpPr/>
                <p:nvPr/>
              </p:nvGrpSpPr>
              <p:grpSpPr>
                <a:xfrm>
                  <a:off x="0" y="468"/>
                  <a:ext cx="1995" cy="156"/>
                  <a:chExt cx="1338" cy="130"/>
                </a:xfrm>
              </p:grpSpPr>
              <p:sp>
                <p:nvSpPr>
                  <p:cNvPr id="64523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4" name="Line 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5" name="Line 1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6" name="Line 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7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8" name="Line 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29" name="Line 1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30" name="Line 1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31" name="Line 1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32" name="Line 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33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4534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4535" name="Rectangle 23"/>
                <p:cNvSpPr>
                  <a:spLocks noChangeArrowheads="1"/>
                </p:cNvSpPr>
                <p:nvPr/>
              </p:nvSpPr>
              <p:spPr bwMode="auto">
                <a:xfrm>
                  <a:off x="760" y="0"/>
                  <a:ext cx="760" cy="4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pPr algn="ctr">
                    <a:spcBef>
                      <a:spcPct val="50000"/>
                    </a:spcBef>
                  </a:pPr>
                  <a:endParaRPr lang="zh-CN" altLang="zh-CN">
                    <a:solidFill>
                      <a:srgbClr val="8E163E"/>
                    </a:solidFill>
                    <a:latin typeface="Times New Roman" panose="02020603050405020304" pitchFamily="18" charset="0"/>
                    <a:ea typeface="华文楷体" panose="0201060004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453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0" y="256"/>
                  <a:ext cx="7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64537" name="Text Box 25"/>
            <p:cNvSpPr txBox="1">
              <a:spLocks noChangeArrowheads="1"/>
            </p:cNvSpPr>
            <p:nvPr/>
          </p:nvSpPr>
          <p:spPr bwMode="auto">
            <a:xfrm>
              <a:off x="475" y="780"/>
              <a:ext cx="1045" cy="4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en-US" altLang="zh-CN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endParaRPr>
            </a:p>
            <a:p>
              <a:endParaRPr lang="en-US" altLang="zh-CN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67290" name="Text Box 26"/>
          <p:cNvSpPr txBox="1">
            <a:spLocks noChangeArrowheads="1"/>
          </p:cNvSpPr>
          <p:nvPr/>
        </p:nvSpPr>
        <p:spPr bwMode="auto">
          <a:xfrm>
            <a:off x="5503863" y="3149600"/>
            <a:ext cx="6143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40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765175" y="1404938"/>
            <a:ext cx="74755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	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、小晗从学校一楼打水匀速走上三楼．每层楼的高度为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4m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．水和桶的总重为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l0N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．上三楼后又水平匀速走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100m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到达班级．那么小晗在这个过程中对水桶做功为  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____ J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40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3248025" y="4408488"/>
            <a:ext cx="7715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80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641350" y="1766888"/>
            <a:ext cx="7802563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	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、某人用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100N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的力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沿竖直方向将杠杆动力臂的端点压下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米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杠杆的另一端把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320N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的重物举高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0.5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米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则他做的有用功是</a:t>
            </a:r>
            <a:r>
              <a:rPr lang="zh-CN" altLang="en-US" sz="4000" b="1" u="sng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J,</a:t>
            </a:r>
            <a:r>
              <a:rPr lang="zh-CN" altLang="en-US" sz="4000" b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杠杆的机械效率是</a:t>
            </a:r>
            <a:r>
              <a:rPr lang="zh-CN" altLang="en-US" sz="4000" b="1" u="sng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b="1" u="sng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  </a:t>
            </a:r>
            <a:r>
              <a:rPr lang="zh-CN" altLang="en-US" sz="4000" b="1" u="sng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4000" b="1" smtClean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. </a:t>
            </a:r>
            <a:endParaRPr lang="en-US" altLang="zh-CN" sz="4000" b="1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0341" name="Text Box 5"/>
          <p:cNvSpPr txBox="1">
            <a:spLocks noChangeArrowheads="1"/>
          </p:cNvSpPr>
          <p:nvPr/>
        </p:nvSpPr>
        <p:spPr bwMode="auto">
          <a:xfrm>
            <a:off x="5740400" y="3559175"/>
            <a:ext cx="885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160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0342" name="Text Box 6"/>
          <p:cNvSpPr txBox="1">
            <a:spLocks noChangeArrowheads="1"/>
          </p:cNvSpPr>
          <p:nvPr/>
        </p:nvSpPr>
        <p:spPr bwMode="auto">
          <a:xfrm>
            <a:off x="3776663" y="414655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80%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70343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0680700" y="118999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1" grpId="0"/>
      <p:bldP spid="2703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911225" y="1276350"/>
            <a:ext cx="144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zh-CN" altLang="en-US" sz="40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讨论：</a:t>
            </a:r>
            <a:endParaRPr kumimoji="1" lang="zh-CN" altLang="en-US" sz="40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4983" name="Text Box 7"/>
          <p:cNvSpPr txBox="1">
            <a:spLocks noChangeArrowheads="1"/>
          </p:cNvSpPr>
          <p:nvPr/>
        </p:nvSpPr>
        <p:spPr bwMode="auto">
          <a:xfrm>
            <a:off x="573088" y="2216150"/>
            <a:ext cx="80629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、测量滑轮组机械效率的原理是什么？</a:t>
            </a:r>
            <a:endParaRPr lang="zh-CN" altLang="en-US" sz="3600" b="1">
              <a:solidFill>
                <a:srgbClr val="0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54984" name="Picture 3" descr="D:\D29滑轮轮轴\媒体素材\tp\滑轮组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964363" y="3549650"/>
            <a:ext cx="1071562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对象 3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1945640" y="3549650"/>
          <a:ext cx="4032250" cy="20796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4" imgW="952500" imgH="393700" progId="Equation.KSEE3">
                  <p:embed/>
                </p:oleObj>
              </mc:Choice>
              <mc:Fallback>
                <p:oleObj r:id="rId4" imgW="952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45640" y="3549650"/>
                        <a:ext cx="4032250" cy="207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498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498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  <p:cond evt="onBegin" delay="0">
                          <p:tn val="11"/>
                        </p:cond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034" name="Text Box 11"/>
          <p:cNvSpPr txBox="1">
            <a:spLocks noChangeArrowheads="1"/>
          </p:cNvSpPr>
          <p:nvPr/>
        </p:nvSpPr>
        <p:spPr bwMode="auto">
          <a:xfrm>
            <a:off x="1058863" y="1457325"/>
            <a:ext cx="68881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、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测量滑轮组机械效率需要测量的物理量有哪些？</a:t>
            </a:r>
            <a:endParaRPr lang="zh-CN" altLang="en-US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58060" name="Text Box 12"/>
          <p:cNvSpPr txBox="1">
            <a:spLocks noChangeArrowheads="1"/>
          </p:cNvSpPr>
          <p:nvPr/>
        </p:nvSpPr>
        <p:spPr bwMode="auto">
          <a:xfrm>
            <a:off x="1347788" y="2735263"/>
            <a:ext cx="29003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8E163E"/>
                </a:solidFill>
                <a:latin typeface="Times New Roman" panose="02020603050405020304" pitchFamily="18" charset="0"/>
              </a:rPr>
              <a:t>G ---- </a:t>
            </a:r>
            <a:r>
              <a:rPr lang="zh-CN" altLang="en-US" sz="2800" b="1">
                <a:solidFill>
                  <a:srgbClr val="8E163E"/>
                </a:solidFill>
                <a:latin typeface="Times New Roman" panose="02020603050405020304" pitchFamily="18" charset="0"/>
                <a:ea typeface="楷体_GB2312" pitchFamily="49" charset="-122"/>
              </a:rPr>
              <a:t>物体的重力</a:t>
            </a:r>
            <a:endParaRPr lang="zh-CN" altLang="en-US" sz="2800" b="1">
              <a:solidFill>
                <a:srgbClr val="8E163E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8061" name="Text Box 13"/>
          <p:cNvSpPr txBox="1">
            <a:spLocks noChangeArrowheads="1"/>
          </p:cNvSpPr>
          <p:nvPr/>
        </p:nvSpPr>
        <p:spPr bwMode="auto">
          <a:xfrm>
            <a:off x="1392238" y="3311525"/>
            <a:ext cx="353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8E163E"/>
                </a:solidFill>
                <a:latin typeface="Times New Roman" panose="02020603050405020304" pitchFamily="18" charset="0"/>
              </a:rPr>
              <a:t>h ---- </a:t>
            </a:r>
            <a:r>
              <a:rPr lang="zh-CN" altLang="en-US" sz="2800" b="1">
                <a:solidFill>
                  <a:srgbClr val="8E163E"/>
                </a:solidFill>
                <a:latin typeface="Times New Roman" panose="02020603050405020304" pitchFamily="18" charset="0"/>
                <a:ea typeface="楷体_GB2312" pitchFamily="49" charset="-122"/>
              </a:rPr>
              <a:t>物体升高的高度</a:t>
            </a:r>
            <a:endParaRPr lang="zh-CN" altLang="en-US" sz="2800" b="1">
              <a:solidFill>
                <a:srgbClr val="8E163E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8062" name="Text Box 14"/>
          <p:cNvSpPr txBox="1">
            <a:spLocks noChangeArrowheads="1"/>
          </p:cNvSpPr>
          <p:nvPr/>
        </p:nvSpPr>
        <p:spPr bwMode="auto">
          <a:xfrm>
            <a:off x="1377950" y="3917950"/>
            <a:ext cx="3913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8E163E"/>
                </a:solidFill>
                <a:latin typeface="Times New Roman" panose="02020603050405020304" pitchFamily="18" charset="0"/>
              </a:rPr>
              <a:t>F ---- </a:t>
            </a:r>
            <a:r>
              <a:rPr lang="zh-CN" altLang="en-US" sz="2800" b="1">
                <a:solidFill>
                  <a:srgbClr val="8E163E"/>
                </a:solidFill>
                <a:latin typeface="Times New Roman" panose="02020603050405020304" pitchFamily="18" charset="0"/>
                <a:ea typeface="楷体_GB2312" pitchFamily="49" charset="-122"/>
              </a:rPr>
              <a:t>绳子自由端的拉力</a:t>
            </a:r>
            <a:endParaRPr lang="zh-CN" altLang="en-US" sz="2800" b="1">
              <a:solidFill>
                <a:srgbClr val="8E163E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8063" name="Text Box 15"/>
          <p:cNvSpPr txBox="1">
            <a:spLocks noChangeArrowheads="1"/>
          </p:cNvSpPr>
          <p:nvPr/>
        </p:nvSpPr>
        <p:spPr bwMode="auto">
          <a:xfrm>
            <a:off x="1395413" y="4511675"/>
            <a:ext cx="51752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8E163E"/>
                </a:solidFill>
                <a:latin typeface="Times New Roman" panose="02020603050405020304" pitchFamily="18" charset="0"/>
              </a:rPr>
              <a:t>s ---- </a:t>
            </a:r>
            <a:r>
              <a:rPr lang="zh-CN" altLang="en-US" sz="2800" b="1">
                <a:solidFill>
                  <a:srgbClr val="8E163E"/>
                </a:solidFill>
                <a:latin typeface="Times New Roman" panose="02020603050405020304" pitchFamily="18" charset="0"/>
              </a:rPr>
              <a:t>绳子</a:t>
            </a:r>
            <a:r>
              <a:rPr lang="zh-CN" altLang="en-US" sz="2800" b="1">
                <a:solidFill>
                  <a:srgbClr val="8E163E"/>
                </a:solidFill>
                <a:latin typeface="Times New Roman" panose="02020603050405020304" pitchFamily="18" charset="0"/>
                <a:ea typeface="楷体_GB2312" pitchFamily="49" charset="-122"/>
              </a:rPr>
              <a:t>自由端移动的距离</a:t>
            </a:r>
            <a:endParaRPr lang="zh-CN" altLang="en-US" sz="2800" b="1">
              <a:solidFill>
                <a:srgbClr val="8E163E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pic>
        <p:nvPicPr>
          <p:cNvPr id="258064" name="Picture 3" descr="D:\D29滑轮轮轴\媒体素材\tp\滑轮组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791325" y="2805113"/>
            <a:ext cx="1071563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806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5806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5806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58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5806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60" grpId="0"/>
      <p:bldP spid="258061" grpId="0"/>
      <p:bldP spid="2580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6082" name="Text Box 17"/>
          <p:cNvSpPr txBox="1">
            <a:spLocks noChangeArrowheads="1"/>
          </p:cNvSpPr>
          <p:nvPr/>
        </p:nvSpPr>
        <p:spPr bwMode="auto">
          <a:xfrm>
            <a:off x="1001713" y="1728788"/>
            <a:ext cx="71104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、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测量滑轮组机械效率需要用到的器材有哪些？</a:t>
            </a:r>
            <a:endParaRPr lang="zh-CN" altLang="en-US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44575" y="3116263"/>
            <a:ext cx="69230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276225" algn="just"/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 </a:t>
            </a:r>
            <a:r>
              <a:rPr kumimoji="1"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刻度尺、钩码、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弹簧测力计</a:t>
            </a:r>
            <a:r>
              <a:rPr kumimoji="1"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、滑轮组、铁架台等</a:t>
            </a:r>
            <a:endParaRPr kumimoji="1"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8130" name="Rectangle 11"/>
          <p:cNvSpPr>
            <a:spLocks noChangeArrowheads="1"/>
          </p:cNvSpPr>
          <p:nvPr/>
        </p:nvSpPr>
        <p:spPr bwMode="auto">
          <a:xfrm>
            <a:off x="761048" y="5644833"/>
            <a:ext cx="7027862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ct val="50000"/>
              </a:spcBef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4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、算出总功、有用功和机械效率</a:t>
            </a: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48131" name="Group 12"/>
          <p:cNvGrpSpPr/>
          <p:nvPr/>
        </p:nvGrpSpPr>
        <p:grpSpPr>
          <a:xfrm>
            <a:off x="471170" y="529908"/>
            <a:ext cx="2254250" cy="720725"/>
            <a:chOff x="1001" y="633"/>
            <a:chExt cx="1367" cy="454"/>
          </a:xfrm>
        </p:grpSpPr>
        <p:grpSp>
          <p:nvGrpSpPr>
            <p:cNvPr id="48132" name="Group 13"/>
            <p:cNvGrpSpPr/>
            <p:nvPr/>
          </p:nvGrpSpPr>
          <p:grpSpPr>
            <a:xfrm>
              <a:off x="1088" y="633"/>
              <a:ext cx="1213" cy="454"/>
              <a:chOff x="2971" y="753"/>
              <a:chExt cx="2177" cy="454"/>
            </a:xfrm>
          </p:grpSpPr>
          <p:sp>
            <p:nvSpPr>
              <p:cNvPr id="260110" name="AutoShape 14"/>
              <p:cNvSpPr>
                <a:spLocks noChangeArrowheads="1"/>
              </p:cNvSpPr>
              <p:nvPr/>
            </p:nvSpPr>
            <p:spPr bwMode="auto">
              <a:xfrm>
                <a:off x="2970" y="753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zh-CN" altLang="en-US">
                  <a:solidFill>
                    <a:srgbClr val="8E163E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48134" name="AutoShape 15"/>
              <p:cNvSpPr>
                <a:spLocks noChangeArrowheads="1"/>
              </p:cNvSpPr>
              <p:nvPr/>
            </p:nvSpPr>
            <p:spPr bwMode="auto">
              <a:xfrm>
                <a:off x="2971" y="754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/>
              </a:solidFill>
              <a:ln w="9525">
                <a:solidFill>
                  <a:srgbClr val="99CC00"/>
                </a:solidFill>
                <a:miter lim="800000"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</a:endParaRPr>
              </a:p>
            </p:txBody>
          </p:sp>
          <p:sp>
            <p:nvSpPr>
              <p:cNvPr id="48135" name="AutoShape 16"/>
              <p:cNvSpPr>
                <a:spLocks noChangeArrowheads="1"/>
              </p:cNvSpPr>
              <p:nvPr/>
            </p:nvSpPr>
            <p:spPr bwMode="auto">
              <a:xfrm rot="10800000">
                <a:off x="2971" y="98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</a:endParaRPr>
              </a:p>
            </p:txBody>
          </p:sp>
          <p:sp>
            <p:nvSpPr>
              <p:cNvPr id="48136" name="AutoShape 17"/>
              <p:cNvSpPr>
                <a:spLocks noChangeArrowheads="1"/>
              </p:cNvSpPr>
              <p:nvPr/>
            </p:nvSpPr>
            <p:spPr bwMode="auto">
              <a:xfrm>
                <a:off x="2971" y="754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</a:endParaRPr>
              </a:p>
            </p:txBody>
          </p:sp>
        </p:grpSp>
        <p:sp>
          <p:nvSpPr>
            <p:cNvPr id="48137" name="Rectangle 18"/>
            <p:cNvSpPr>
              <a:spLocks noChangeArrowheads="1"/>
            </p:cNvSpPr>
            <p:nvPr/>
          </p:nvSpPr>
          <p:spPr bwMode="auto">
            <a:xfrm>
              <a:off x="1001" y="671"/>
              <a:ext cx="136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32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实验步骤</a:t>
              </a:r>
              <a:endParaRPr kumimoji="1"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711200" y="1354455"/>
            <a:ext cx="564261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ct val="50000"/>
              </a:spcBef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1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、测出钩码的重力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G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，并记录表中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711200" y="2162175"/>
            <a:ext cx="807085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ct val="50000"/>
              </a:spcBef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2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、如图，把滑轮组和刻度尺安装好，从刻度尺读出钩码和弹簧测力计 的位置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711200" y="3286760"/>
            <a:ext cx="7971155" cy="21583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ct val="50000"/>
              </a:spcBef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3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、匀速拉动弹簧测力计，使钩码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G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匀速上升，读出弹簧测力计所示拉力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F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的值 ，从刻度尺读出钩码升高的距离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h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和绳子自由端移动的距离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S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+mn-ea"/>
              </a:rPr>
              <a:t>，记录数据在表格中。</a:t>
            </a:r>
            <a:endParaRPr lang="zh-CN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6006" name="Picture 6" descr="ccwl9page18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9545" y="92075"/>
            <a:ext cx="8875395" cy="678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0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灯片编号占位符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spcBef>
                <a:spcPct val="50000"/>
              </a:spcBef>
              <a:defRPr/>
            </a:pPr>
            <a:fld id="{D5AA4052-AD61-43A0-A2A2-E392319A7FD0}" type="slidenum">
              <a:rPr lang="en-US" altLang="zh-CN"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rPr>
              <a:t>7</a:t>
            </a:fld>
            <a:endParaRPr lang="en-US" altLang="zh-CN" sz="1200">
              <a:solidFill>
                <a:schemeClr val="tx1">
                  <a:tint val="75000"/>
                </a:schemeClr>
              </a:solidFill>
              <a:ea typeface="宋体" panose="02010600030101010101" pitchFamily="2" charset="-122"/>
            </a:endParaRPr>
          </a:p>
        </p:txBody>
      </p:sp>
      <p:pic>
        <p:nvPicPr>
          <p:cNvPr id="52227" name="Picture 4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28270" y="771525"/>
            <a:ext cx="8887460" cy="594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2492375" y="28575"/>
            <a:ext cx="4429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zh-CN" altLang="en-US" sz="40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滑轮组的机械效率</a:t>
            </a:r>
            <a:endParaRPr kumimoji="1" lang="zh-CN" altLang="en-US" sz="40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4274" name="Group 10"/>
          <p:cNvGrpSpPr/>
          <p:nvPr/>
        </p:nvGrpSpPr>
        <p:grpSpPr>
          <a:xfrm>
            <a:off x="793750" y="1041400"/>
            <a:ext cx="2170113" cy="720725"/>
            <a:chOff x="1001" y="633"/>
            <a:chExt cx="1367" cy="454"/>
          </a:xfrm>
        </p:grpSpPr>
        <p:grpSp>
          <p:nvGrpSpPr>
            <p:cNvPr id="54275" name="Group 11"/>
            <p:cNvGrpSpPr/>
            <p:nvPr/>
          </p:nvGrpSpPr>
          <p:grpSpPr>
            <a:xfrm>
              <a:off x="1088" y="633"/>
              <a:ext cx="1213" cy="454"/>
              <a:chOff x="2971" y="753"/>
              <a:chExt cx="2177" cy="454"/>
            </a:xfrm>
          </p:grpSpPr>
          <p:sp>
            <p:nvSpPr>
              <p:cNvPr id="243724" name="AutoShape 12"/>
              <p:cNvSpPr>
                <a:spLocks noChangeArrowheads="1"/>
              </p:cNvSpPr>
              <p:nvPr/>
            </p:nvSpPr>
            <p:spPr bwMode="auto">
              <a:xfrm>
                <a:off x="2971" y="753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zh-CN" altLang="en-US">
                  <a:solidFill>
                    <a:srgbClr val="8E163E"/>
                  </a:solidFill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277" name="AutoShape 13"/>
              <p:cNvSpPr>
                <a:spLocks noChangeArrowheads="1"/>
              </p:cNvSpPr>
              <p:nvPr/>
            </p:nvSpPr>
            <p:spPr bwMode="auto">
              <a:xfrm>
                <a:off x="2971" y="754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/>
              </a:solidFill>
              <a:ln w="9525">
                <a:solidFill>
                  <a:srgbClr val="99CC00"/>
                </a:solidFill>
                <a:miter lim="800000"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278" name="AutoShape 14"/>
              <p:cNvSpPr>
                <a:spLocks noChangeArrowheads="1"/>
              </p:cNvSpPr>
              <p:nvPr/>
            </p:nvSpPr>
            <p:spPr bwMode="auto">
              <a:xfrm rot="10800000">
                <a:off x="2971" y="98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279" name="AutoShape 15"/>
              <p:cNvSpPr>
                <a:spLocks noChangeArrowheads="1"/>
              </p:cNvSpPr>
              <p:nvPr/>
            </p:nvSpPr>
            <p:spPr bwMode="auto">
              <a:xfrm>
                <a:off x="2971" y="754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zh-CN" altLang="zh-CN">
                  <a:solidFill>
                    <a:srgbClr val="8E163E"/>
                  </a:solidFill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4280" name="Rectangle 16"/>
            <p:cNvSpPr>
              <a:spLocks noChangeArrowheads="1"/>
            </p:cNvSpPr>
            <p:nvPr/>
          </p:nvSpPr>
          <p:spPr bwMode="auto">
            <a:xfrm>
              <a:off x="1001" y="671"/>
              <a:ext cx="136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华文楷体" panose="02010600040101010101" pitchFamily="2" charset="-122"/>
                  <a:cs typeface="Times New Roman" panose="02020603050405020304" pitchFamily="18" charset="0"/>
                </a:rPr>
                <a:t>交流讨论</a:t>
              </a:r>
              <a:endParaRPr kumimoji="1"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54281" name="Text Box 18"/>
          <p:cNvSpPr txBox="1">
            <a:spLocks noChangeArrowheads="1"/>
          </p:cNvSpPr>
          <p:nvPr/>
        </p:nvSpPr>
        <p:spPr bwMode="auto">
          <a:xfrm>
            <a:off x="1081088" y="2014538"/>
            <a:ext cx="5545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、在提升钩码的过程中，应注意什么？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4282" name="Text Box 19"/>
          <p:cNvSpPr txBox="1">
            <a:spLocks noChangeArrowheads="1"/>
          </p:cNvSpPr>
          <p:nvPr/>
        </p:nvSpPr>
        <p:spPr bwMode="auto">
          <a:xfrm>
            <a:off x="1085850" y="3032125"/>
            <a:ext cx="657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、同一个滑轮组挂不同质量的钩码时，机械效率相同吗？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4283" name="Text Box 20"/>
          <p:cNvSpPr txBox="1">
            <a:spLocks noChangeArrowheads="1"/>
          </p:cNvSpPr>
          <p:nvPr/>
        </p:nvSpPr>
        <p:spPr bwMode="auto">
          <a:xfrm>
            <a:off x="1117600" y="4459288"/>
            <a:ext cx="657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、甲、丙两个滑轮组都挂相同的钩码时，机械效率是否相同？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3733" name="Text Box 21"/>
          <p:cNvSpPr txBox="1">
            <a:spLocks noChangeArrowheads="1"/>
          </p:cNvSpPr>
          <p:nvPr/>
        </p:nvSpPr>
        <p:spPr bwMode="auto">
          <a:xfrm>
            <a:off x="1593850" y="2524125"/>
            <a:ext cx="2328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要匀速提升钩码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3734" name="Text Box 22"/>
          <p:cNvSpPr txBox="1">
            <a:spLocks noChangeArrowheads="1"/>
          </p:cNvSpPr>
          <p:nvPr/>
        </p:nvSpPr>
        <p:spPr bwMode="auto">
          <a:xfrm>
            <a:off x="1562100" y="3870325"/>
            <a:ext cx="5392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不相同，钩码质量越大，机械效率越高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3735" name="Text Box 23"/>
          <p:cNvSpPr txBox="1">
            <a:spLocks noChangeArrowheads="1"/>
          </p:cNvSpPr>
          <p:nvPr/>
        </p:nvSpPr>
        <p:spPr bwMode="auto">
          <a:xfrm>
            <a:off x="1543050" y="5359400"/>
            <a:ext cx="508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不相同，动滑轮越多，机械效率越低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373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373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37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33" grpId="0"/>
      <p:bldP spid="243734" grpId="0"/>
      <p:bldP spid="2437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682625" y="958850"/>
            <a:ext cx="41154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常见简单机械的机械效率</a:t>
            </a:r>
            <a:endParaRPr lang="zh-CN" altLang="en-US" sz="2800" b="1"/>
          </a:p>
        </p:txBody>
      </p:sp>
      <p:pic>
        <p:nvPicPr>
          <p:cNvPr id="8263" name="Picture 7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527040" y="441325"/>
            <a:ext cx="2145665" cy="368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6390005" y="2878455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</a:rPr>
              <a:t>G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26605" y="3338830"/>
            <a:ext cx="4000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h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34250" y="1747520"/>
            <a:ext cx="338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F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7386320" y="2269490"/>
            <a:ext cx="286385" cy="69596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526655" y="2356485"/>
            <a:ext cx="3803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s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graphicFrame>
        <p:nvGraphicFramePr>
          <p:cNvPr id="9" name="对象 8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8914130" y="2299335"/>
          <a:ext cx="914400" cy="2159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3" imgW="914400" imgH="215900" progId="Equation.KSEE3">
                  <p:embed/>
                </p:oleObj>
              </mc:Choice>
              <mc:Fallback>
                <p:oleObj r:id="rId3" imgW="9144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14130" y="2299335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815975" y="4245293"/>
          <a:ext cx="7091045" cy="147129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5" imgW="1955800" imgH="405765" progId="Equation.KSEE3">
                  <p:embed/>
                </p:oleObj>
              </mc:Choice>
              <mc:Fallback>
                <p:oleObj r:id="rId5" imgW="1955800" imgH="405765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5975" y="4245293"/>
                        <a:ext cx="7091045" cy="1471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1115060" y="2269490"/>
            <a:ext cx="36836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1.</a:t>
            </a:r>
            <a:r>
              <a:rPr lang="zh-CN" altLang="en-US" sz="2800" b="1">
                <a:solidFill>
                  <a:srgbClr val="FF0000"/>
                </a:solidFill>
              </a:rPr>
              <a:t>空气中使用动滑轮（忽略绳重及摩擦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647190" y="5716905"/>
            <a:ext cx="6025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1               2           3                  4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11" grpId="0"/>
      <p:bldP spid="12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1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resentationFormat>On-screen Show (4:3)</PresentationFormat>
  <Paragraphs>93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微软雅黑</vt:lpstr>
      <vt:lpstr>Wingdings</vt:lpstr>
      <vt:lpstr>宋体</vt:lpstr>
      <vt:lpstr>Calibri</vt:lpstr>
      <vt:lpstr>华文楷体</vt:lpstr>
      <vt:lpstr>华文中宋</vt:lpstr>
      <vt:lpstr>Times New Roman</vt:lpstr>
      <vt:lpstr>楷体_GB2312</vt:lpstr>
      <vt:lpstr>幼圆</vt:lpstr>
      <vt:lpstr>1_自定义设计方案</vt:lpstr>
      <vt:lpstr>第九章 机械和功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2021-03-02T18:27:03Z</cp:lastPrinted>
  <dcterms:created xsi:type="dcterms:W3CDTF">2021-03-02T18:27:03Z</dcterms:created>
  <dcterms:modified xsi:type="dcterms:W3CDTF">2021-03-02T10:27:06Z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