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258" r:id="rId3"/>
    <p:sldId id="259" r:id="rId4"/>
    <p:sldId id="272" r:id="rId5"/>
    <p:sldId id="273" r:id="rId6"/>
    <p:sldId id="279" r:id="rId7"/>
    <p:sldId id="274" r:id="rId8"/>
    <p:sldId id="275" r:id="rId9"/>
    <p:sldId id="276" r:id="rId10"/>
    <p:sldId id="262" r:id="rId11"/>
    <p:sldId id="263" r:id="rId12"/>
    <p:sldId id="264" r:id="rId13"/>
    <p:sldId id="280" r:id="rId14"/>
    <p:sldId id="265" r:id="rId15"/>
    <p:sldId id="266" r:id="rId16"/>
    <p:sldId id="267" r:id="rId17"/>
    <p:sldId id="268" r:id="rId18"/>
    <p:sldId id="269" r:id="rId19"/>
    <p:sldId id="270" r:id="rId20"/>
  </p:sldIdLst>
  <p:sldSz cx="9144000" cy="6858000" type="screen4x3"/>
  <p:notesSz cx="6858000" cy="9144000"/>
  <p:custDataLst>
    <p:tags r:id="rId21"/>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00" d="100"/>
          <a:sy n="100" d="100"/>
        </p:scale>
        <p:origin x="-294" y="-264"/>
      </p:cViewPr>
      <p:guideLst>
        <p:guide orient="horz" pos="2122"/>
        <p:guide pos="2918"/>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tags" Target="tags/tag63.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heme" Target="theme/theme1.xml" /><Relationship Id="rId25"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1.w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3.wmf" /><Relationship Id="rId2" Type="http://schemas.openxmlformats.org/officeDocument/2006/relationships/image" Target="../media/image4.wmf" /><Relationship Id="rId3" Type="http://schemas.openxmlformats.org/officeDocument/2006/relationships/image" Target="../media/image5.wmf" /><Relationship Id="rId4" Type="http://schemas.openxmlformats.org/officeDocument/2006/relationships/image" Target="../media/image6.wmf" /><Relationship Id="rId5" Type="http://schemas.openxmlformats.org/officeDocument/2006/relationships/image" Target="../media/image7.w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15.wmf" /><Relationship Id="rId2" Type="http://schemas.openxmlformats.org/officeDocument/2006/relationships/image" Target="../media/image16.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EE9CA2-83A7-4582-8ED5-DC85BBCF7BE6}"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329529-41F9-4302-AABD-1A7568C44706}"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16F52FC-C5C5-49FD-9FDA-A0941F775973}" type="slidenum">
              <a:rPr lang="zh-CN" altLang="en-US" smtClean="0"/>
              <a:t>6</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8" name="Rectangle 7"/>
          <p:cNvSpPr>
            <a:spLocks noGrp="1" noChangeArrowheads="1"/>
          </p:cNvSpPr>
          <p:nvPr>
            <p:ph type="sldNum" sz="quarter" idx="5"/>
          </p:nvPr>
        </p:nvSpPr>
        <p:spPr/>
        <p:txBody>
          <a:bodyPr/>
          <a:lstStyle/>
          <a:p>
            <a:fld id="{F51046D2-745A-44B9-B590-4AC2C1DE7D6B}" type="slidenum">
              <a:rPr lang="en-US" altLang="zh-CN"/>
              <a:t>12</a:t>
            </a:fld>
            <a:endParaRPr lang="en-US" altLang="zh-CN"/>
          </a:p>
        </p:txBody>
      </p:sp>
      <p:sp>
        <p:nvSpPr>
          <p:cNvPr id="48130" name="幻灯片图像占位符 1"/>
          <p:cNvSpPr>
            <a:spLocks noGrp="1" noRot="1" noChangeAspect="1" noTextEdit="1"/>
          </p:cNvSpPr>
          <p:nvPr>
            <p:ph type="sldImg"/>
          </p:nvPr>
        </p:nvSpPr>
        <p:spPr>
          <a:extLst>
            <a:ext uri="{909E8E84-426E-40DD-AFC4-6F175D3DCCD1}">
              <a14:hiddenFill xmlns:a14="http://schemas.microsoft.com/office/drawing/2010/main">
                <a:noFill/>
              </a14:hiddenFill>
            </a:ext>
          </a:extLst>
        </p:spPr>
      </p:sp>
      <p:sp>
        <p:nvSpPr>
          <p:cNvPr id="48131" name="备注占位符 2"/>
          <p:cNvSpPr>
            <a:spLocks noGrp="1"/>
          </p:cNvSpPr>
          <p:nvPr>
            <p:ph type="body" idx="1"/>
          </p:nvPr>
        </p:nvSpPr>
        <p:spPr/>
        <p:txBody>
          <a:bodyPr/>
          <a:lstStyle/>
          <a:p>
            <a:pPr>
              <a:spcBef>
                <a:spcPct val="0"/>
              </a:spcBef>
            </a:pPr>
            <a:endParaRPr lang="zh-CN" altLang="zh-CN"/>
          </a:p>
        </p:txBody>
      </p:sp>
      <p:sp>
        <p:nvSpPr>
          <p:cNvPr id="48132" name="灯片编号占位符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fld id="{3CCE3A2B-99B1-4871-BB87-13E2612B599D}" type="slidenum">
              <a:rPr kumimoji="1" lang="en-US" altLang="zh-CN" sz="1200">
                <a:solidFill>
                  <a:srgbClr val="FFFFFF"/>
                </a:solidFill>
                <a:ea typeface="黑体" panose="02010609060101010101" pitchFamily="49" charset="-122"/>
              </a:rPr>
              <a:t>12</a:t>
            </a:fld>
            <a:endParaRPr kumimoji="1" lang="en-US" altLang="zh-CN" sz="1200">
              <a:solidFill>
                <a:srgbClr val="FFFFFF"/>
              </a:solidFill>
              <a:ea typeface="黑体" panose="02010609060101010101" pitchFamily="49" charset="-122"/>
            </a:endParaRPr>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899100" y="914400"/>
            <a:ext cx="7349400" cy="2570400"/>
          </a:xfrm>
        </p:spPr>
        <p:txBody>
          <a:bodyPr lIns="90000" tIns="46800" rIns="90000" bIns="46800" anchor="b" anchorCtr="0">
            <a:normAutofit/>
          </a:bodyPr>
          <a:lstStyle>
            <a:lvl1pPr algn="ctr">
              <a:defRPr sz="45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899100" y="3560400"/>
            <a:ext cx="7349400" cy="1472400"/>
          </a:xfrm>
        </p:spPr>
        <p:txBody>
          <a:bodyPr lIns="90000" tIns="46800" rIns="90000" bIns="46800">
            <a:normAutofit/>
          </a:bodyPr>
          <a:lstStyle>
            <a:lvl1pPr marL="0" indent="0" algn="ctr">
              <a:lnSpc>
                <a:spcPct val="110000"/>
              </a:lnSpc>
              <a:buNone/>
              <a:defRPr sz="1800" spc="2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456300" y="774000"/>
            <a:ext cx="82296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899100" y="2484000"/>
            <a:ext cx="7349400" cy="1018800"/>
          </a:xfrm>
        </p:spPr>
        <p:txBody>
          <a:bodyPr vert="horz" lIns="90000" tIns="46800" rIns="90000" bIns="46800" rtlCol="0" anchor="t" anchorCtr="0">
            <a:normAutofit/>
          </a:bodyPr>
          <a:lstStyle>
            <a:lvl1pPr algn="ctr">
              <a:defRPr sz="45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899100" y="3560400"/>
            <a:ext cx="7349400" cy="471600"/>
          </a:xfrm>
        </p:spPr>
        <p:txBody>
          <a:bodyPr lIns="90000" tIns="46800" rIns="90000" bIns="46800">
            <a:normAutofit/>
          </a:bodyPr>
          <a:lstStyle>
            <a:lvl1pPr algn="ctr">
              <a:lnSpc>
                <a:spcPct val="110000"/>
              </a:lnSpc>
              <a:buNone/>
              <a:defRPr sz="18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456300" y="608400"/>
            <a:ext cx="82269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456300" y="1490400"/>
            <a:ext cx="8226900" cy="47592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493100" y="3848400"/>
            <a:ext cx="5826600" cy="766800"/>
          </a:xfrm>
        </p:spPr>
        <p:txBody>
          <a:bodyPr lIns="90000" tIns="46800" rIns="90000" bIns="46800" anchor="b" anchorCtr="0">
            <a:normAutofit/>
          </a:bodyPr>
          <a:lstStyle>
            <a:lvl1pPr>
              <a:defRPr sz="33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493100" y="4615200"/>
            <a:ext cx="5826600" cy="867600"/>
          </a:xfrm>
        </p:spPr>
        <p:txBody>
          <a:bodyPr lIns="90000" tIns="46800" rIns="90000" bIns="46800">
            <a:normAutofit/>
          </a:bodyPr>
          <a:lstStyle>
            <a:lvl1pPr marL="0" indent="0">
              <a:buNone/>
              <a:defRPr sz="1350">
                <a:solidFill>
                  <a:schemeClr val="tx1">
                    <a:lumMod val="65000"/>
                    <a:lumOff val="35000"/>
                  </a:schemeClr>
                </a:solidFill>
              </a:defRPr>
            </a:lvl1pPr>
            <a:lvl2pPr marL="342900" indent="0">
              <a:buNone/>
              <a:defRPr sz="1200">
                <a:solidFill>
                  <a:schemeClr val="tx1">
                    <a:tint val="75000"/>
                  </a:schemeClr>
                </a:solidFill>
              </a:defRPr>
            </a:lvl2pPr>
            <a:lvl3pPr marL="685800" indent="0">
              <a:buNone/>
              <a:defRPr sz="12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456300" y="608400"/>
            <a:ext cx="82269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456300" y="1501200"/>
            <a:ext cx="3882600" cy="47484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4808700" y="1501200"/>
            <a:ext cx="38826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456300" y="608400"/>
            <a:ext cx="82269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456300" y="1429200"/>
            <a:ext cx="4006800" cy="381600"/>
          </a:xfrm>
        </p:spPr>
        <p:txBody>
          <a:bodyPr lIns="101600" tIns="38100" rIns="76200" bIns="38100" anchor="t" anchorCtr="0">
            <a:normAutofit/>
          </a:bodyPr>
          <a:lstStyle>
            <a:lvl1pPr marL="0" indent="0">
              <a:lnSpc>
                <a:spcPct val="100000"/>
              </a:lnSpc>
              <a:buNone/>
              <a:defRPr sz="1500" b="1" spc="20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456300" y="1854000"/>
            <a:ext cx="40068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4676813" y="1421729"/>
            <a:ext cx="4006800" cy="381600"/>
          </a:xfrm>
        </p:spPr>
        <p:txBody>
          <a:bodyPr vert="horz" lIns="101600" tIns="38100" rIns="76200" bIns="38100" rtlCol="0" anchor="t" anchorCtr="0">
            <a:normAutofit/>
          </a:bodyPr>
          <a:lstStyle>
            <a:lvl1pPr marL="0" indent="0">
              <a:lnSpc>
                <a:spcPct val="100000"/>
              </a:lnSpc>
              <a:buNone/>
              <a:defRPr sz="1500" b="1" spc="200">
                <a:solidFill>
                  <a:schemeClr val="tx1">
                    <a:lumMod val="75000"/>
                    <a:lumOff val="2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4676813" y="1854000"/>
            <a:ext cx="40068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456300" y="608400"/>
            <a:ext cx="82269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456300" y="1555200"/>
            <a:ext cx="3924808" cy="4608000"/>
          </a:xfrm>
        </p:spPr>
        <p:txBody>
          <a:bodyPr vert="horz" lIns="90000" tIns="46800" rIns="90000" bIns="46800" rtlCol="0">
            <a:normAutofit/>
          </a:bodyPr>
          <a:lstStyle>
            <a:lvl1pPr>
              <a:buNone/>
              <a:defRPr sz="1200"/>
            </a:lvl1pPr>
          </a:lstStyle>
          <a:p>
            <a:pPr lvl="0"/>
            <a:endParaRPr>
              <a:sym typeface="+mn-ea"/>
            </a:endParaRPr>
          </a:p>
        </p:txBody>
      </p:sp>
      <p:sp>
        <p:nvSpPr>
          <p:cNvPr id="4" name="文本占位符 3"/>
          <p:cNvSpPr>
            <a:spLocks noGrp="1"/>
          </p:cNvSpPr>
          <p:nvPr>
            <p:ph type="body" sz="half" idx="2"/>
            <p:custDataLst>
              <p:tags r:id="rId2"/>
            </p:custDataLst>
          </p:nvPr>
        </p:nvSpPr>
        <p:spPr>
          <a:xfrm>
            <a:off x="4762800" y="1555200"/>
            <a:ext cx="3920400" cy="4608000"/>
          </a:xfrm>
        </p:spPr>
        <p:txBody>
          <a:bodyPr vert="horz" lIns="90000" tIns="46800" rIns="90000" bIns="46800" rtlCol="0">
            <a:normAutofit/>
          </a:bodyPr>
          <a:lstStyle>
            <a:lvl1pPr>
              <a:buNone/>
              <a:defRPr sz="12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7676100" y="914400"/>
            <a:ext cx="783000" cy="5029200"/>
          </a:xfrm>
        </p:spPr>
        <p:txBody>
          <a:bodyPr vert="eaVert" lIns="90000" tIns="46800" rIns="90000" bIns="46800" rtlCol="0" anchor="ctr" anchorCtr="0">
            <a:normAutofit/>
          </a:bodyPr>
          <a:lstStyle>
            <a:lvl1pPr>
              <a:buNone/>
              <a:defRPr sz="21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685800" y="914400"/>
            <a:ext cx="6876900" cy="5029200"/>
          </a:xfrm>
        </p:spPr>
        <p:txBody>
          <a:bodyPr vert="eaVert" lIns="46800" tIns="46800" rIns="46800" bIns="46800"/>
          <a:lstStyle>
            <a:lvl1pPr marL="171450" indent="-171450">
              <a:spcAft>
                <a:spcPts val="1000"/>
              </a:spcAft>
              <a:defRPr spc="300"/>
            </a:lvl1pPr>
            <a:lvl2pPr marL="514350" indent="-171450">
              <a:defRPr spc="300"/>
            </a:lvl2pPr>
            <a:lvl3pPr marL="857250" indent="-171450">
              <a:defRPr spc="300"/>
            </a:lvl3pPr>
            <a:lvl4pPr marL="1200150" indent="-171450">
              <a:defRPr spc="300"/>
            </a:lvl4pPr>
            <a:lvl5pPr marL="1543050" indent="-17145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ags" Target="../tags/tag57.xml" /><Relationship Id="rId13" Type="http://schemas.openxmlformats.org/officeDocument/2006/relationships/tags" Target="../tags/tag58.xml" /><Relationship Id="rId14" Type="http://schemas.openxmlformats.org/officeDocument/2006/relationships/tags" Target="../tags/tag59.xml" /><Relationship Id="rId15" Type="http://schemas.openxmlformats.org/officeDocument/2006/relationships/tags" Target="../tags/tag60.xml" /><Relationship Id="rId16" Type="http://schemas.openxmlformats.org/officeDocument/2006/relationships/tags" Target="../tags/tag61.xml" /><Relationship Id="rId17" Type="http://schemas.openxmlformats.org/officeDocument/2006/relationships/tags" Target="../tags/tag62.xml" /><Relationship Id="rId18"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custDataLst>
              <p:tags r:id="rId12"/>
            </p:custDataLst>
          </p:nvPr>
        </p:nvSpPr>
        <p:spPr>
          <a:xfrm>
            <a:off x="456300" y="608400"/>
            <a:ext cx="82269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456300" y="1490400"/>
            <a:ext cx="82269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459000" y="6314400"/>
            <a:ext cx="2025000" cy="316800"/>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15"/>
            </p:custDataLst>
          </p:nvPr>
        </p:nvSpPr>
        <p:spPr>
          <a:xfrm>
            <a:off x="3087000" y="6314400"/>
            <a:ext cx="2970000" cy="316800"/>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a:defRPr>
            </a:lvl1pPr>
          </a:lstStyle>
          <a:p>
            <a:endParaRPr lang="zh-CN" altLang="en-US"/>
          </a:p>
        </p:txBody>
      </p:sp>
      <p:sp>
        <p:nvSpPr>
          <p:cNvPr id="6" name="灯片编号占位符 5"/>
          <p:cNvSpPr>
            <a:spLocks noGrp="1"/>
          </p:cNvSpPr>
          <p:nvPr>
            <p:ph type="sldNum" sz="quarter" idx="4"/>
            <p:custDataLst>
              <p:tags r:id="rId16"/>
            </p:custDataLst>
          </p:nvPr>
        </p:nvSpPr>
        <p:spPr>
          <a:xfrm>
            <a:off x="6658200" y="6314400"/>
            <a:ext cx="2025000" cy="316800"/>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a:defRPr>
            </a:lvl1pPr>
          </a:lstStyle>
          <a:p>
            <a:fld id="{49AE70B2-8BF9-45C0-BB95-33D1B9D3A854}" type="slidenum">
              <a:rPr lang="zh-CN" altLang="en-US" smtClean="0"/>
              <a:t>0</a:t>
            </a:fld>
            <a:endParaRPr lang="zh-CN" altLang="en-US"/>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a:cs typeface="+mj-cs"/>
        </a:defRPr>
      </a:lvl1pPr>
    </p:titleStyle>
    <p:bodyStyle>
      <a:lvl1pPr marL="171450" indent="-171450" algn="l" defTabSz="685800" rtl="0" eaLnBrk="1" fontAlgn="auto" latinLnBrk="0" hangingPunct="1">
        <a:lnSpc>
          <a:spcPct val="130000"/>
        </a:lnSpc>
        <a:spcBef>
          <a:spcPct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a:cs typeface="+mn-cs"/>
        </a:defRPr>
      </a:lvl1pPr>
      <a:lvl2pPr marL="514350" indent="-171450" algn="l" defTabSz="685800" rtl="0" eaLnBrk="1" fontAlgn="auto" latinLnBrk="0" hangingPunct="1">
        <a:lnSpc>
          <a:spcPct val="120000"/>
        </a:lnSpc>
        <a:spcBef>
          <a:spcPct val="0"/>
        </a:spcBef>
        <a:spcAft>
          <a:spcPts val="600"/>
        </a:spcAft>
        <a:buFont typeface="Arial" panose="020b0604020202020204" pitchFamily="34" charset="0"/>
        <a:buChar char="●"/>
        <a:tabLst>
          <a:tab pos="1207135"/>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a:cs typeface="+mn-cs"/>
        </a:defRPr>
      </a:lvl2pPr>
      <a:lvl3pPr marL="857250" indent="-171450" algn="l" defTabSz="685800" rtl="0" eaLnBrk="1" fontAlgn="auto" latinLnBrk="0" hangingPunct="1">
        <a:lnSpc>
          <a:spcPct val="120000"/>
        </a:lnSpc>
        <a:spcBef>
          <a:spcPct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a:cs typeface="+mn-cs"/>
        </a:defRPr>
      </a:lvl3pPr>
      <a:lvl4pPr marL="1200150" indent="-171450" algn="l" defTabSz="685800" rtl="0" eaLnBrk="1" fontAlgn="auto" latinLnBrk="0" hangingPunct="1">
        <a:lnSpc>
          <a:spcPct val="120000"/>
        </a:lnSpc>
        <a:spcBef>
          <a:spcPct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a:cs typeface="+mn-cs"/>
        </a:defRPr>
      </a:lvl4pPr>
      <a:lvl5pPr marL="1543050" indent="-171450" algn="l" defTabSz="685800" rtl="0" eaLnBrk="1" fontAlgn="auto" latinLnBrk="0" hangingPunct="1">
        <a:lnSpc>
          <a:spcPct val="120000"/>
        </a:lnSpc>
        <a:spcBef>
          <a:spcPct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1.jpeg" /><Relationship Id="rId3" Type="http://schemas.openxmlformats.org/officeDocument/2006/relationships/image" Target="../media/image12.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3.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vmlDrawing" Target="../drawings/vmlDrawing3.vml" /><Relationship Id="rId2" Type="http://schemas.openxmlformats.org/officeDocument/2006/relationships/image" Target="../media/image14.png" /><Relationship Id="rId3" Type="http://schemas.openxmlformats.org/officeDocument/2006/relationships/oleObject" Target="../embeddings/oleObject7.bin" TargetMode="Internal" /><Relationship Id="rId4" Type="http://schemas.openxmlformats.org/officeDocument/2006/relationships/image" Target="../media/image15.wmf" /><Relationship Id="rId5" Type="http://schemas.openxmlformats.org/officeDocument/2006/relationships/oleObject" Target="../embeddings/oleObject8.bin" TargetMode="Internal" /><Relationship Id="rId6" Type="http://schemas.openxmlformats.org/officeDocument/2006/relationships/image" Target="../media/image16.wmf" /><Relationship Id="rId7" Type="http://schemas.openxmlformats.org/officeDocument/2006/relationships/image" Target="../media/image17.png" /><Relationship Id="rId8" Type="http://schemas.openxmlformats.org/officeDocument/2006/relationships/image" Target="../media/image10.png" /><Relationship Id="rId9" Type="http://schemas.openxmlformats.org/officeDocument/2006/relationships/hyperlink" Target="http://www.zzstep.com/" TargetMode="Externa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8.jpeg" /><Relationship Id="rId3" Type="http://schemas.openxmlformats.org/officeDocument/2006/relationships/image" Target="../media/image19.jpeg" /><Relationship Id="rId4" Type="http://schemas.openxmlformats.org/officeDocument/2006/relationships/image" Target="../media/image20.jpeg" /><Relationship Id="rId5" Type="http://schemas.openxmlformats.org/officeDocument/2006/relationships/image" Target="../media/image21.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2.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3.jpeg" /><Relationship Id="rId3" Type="http://schemas.openxmlformats.org/officeDocument/2006/relationships/image" Target="../media/image24.jpeg" /><Relationship Id="rId4" Type="http://schemas.openxmlformats.org/officeDocument/2006/relationships/image" Target="../media/image25.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oleObject" Target="../embeddings/oleObject1.bin" TargetMode="Internal" /><Relationship Id="rId3" Type="http://schemas.openxmlformats.org/officeDocument/2006/relationships/image" Target="../media/image1.wmf" /><Relationship Id="rId4" Type="http://schemas.openxmlformats.org/officeDocument/2006/relationships/vmlDrawing" Target="../drawings/vmlDrawing1.v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2.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oleObject" Target="../embeddings/oleObject6.bin" TargetMode="Internal" /><Relationship Id="rId11" Type="http://schemas.openxmlformats.org/officeDocument/2006/relationships/image" Target="../media/image7.wmf" /><Relationship Id="rId12" Type="http://schemas.openxmlformats.org/officeDocument/2006/relationships/vmlDrawing" Target="../drawings/vmlDrawing2.vml" /><Relationship Id="rId2" Type="http://schemas.openxmlformats.org/officeDocument/2006/relationships/oleObject" Target="../embeddings/oleObject2.bin" TargetMode="Internal" /><Relationship Id="rId3" Type="http://schemas.openxmlformats.org/officeDocument/2006/relationships/image" Target="../media/image3.wmf" /><Relationship Id="rId4" Type="http://schemas.openxmlformats.org/officeDocument/2006/relationships/oleObject" Target="../embeddings/oleObject3.bin" TargetMode="Internal" /><Relationship Id="rId5" Type="http://schemas.openxmlformats.org/officeDocument/2006/relationships/image" Target="../media/image4.wmf" /><Relationship Id="rId6" Type="http://schemas.openxmlformats.org/officeDocument/2006/relationships/oleObject" Target="../embeddings/oleObject4.bin" TargetMode="Internal" /><Relationship Id="rId7" Type="http://schemas.openxmlformats.org/officeDocument/2006/relationships/image" Target="../media/image5.wmf" /><Relationship Id="rId8" Type="http://schemas.openxmlformats.org/officeDocument/2006/relationships/oleObject" Target="../embeddings/oleObject5.bin" TargetMode="Internal" /><Relationship Id="rId9" Type="http://schemas.openxmlformats.org/officeDocument/2006/relationships/image" Target="../media/image6.wmf"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2.jpe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2.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8.png" /><Relationship Id="rId3" Type="http://schemas.openxmlformats.org/officeDocument/2006/relationships/image" Target="../media/image9.png" /><Relationship Id="rId4" Type="http://schemas.openxmlformats.org/officeDocument/2006/relationships/image" Target="../media/image10.png" /><Relationship Id="rId5" Type="http://schemas.openxmlformats.org/officeDocument/2006/relationships/hyperlink" Target="http://www.zzstep.com/" TargetMode="Externa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sp>
        <p:nvSpPr>
          <p:cNvPr id="4098" name="Text Box 2"/>
          <p:cNvSpPr txBox="1">
            <a:spLocks noChangeArrowheads="1"/>
          </p:cNvSpPr>
          <p:nvPr/>
        </p:nvSpPr>
        <p:spPr bwMode="auto">
          <a:xfrm>
            <a:off x="0" y="1772816"/>
            <a:ext cx="9144000" cy="216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zh-CN" altLang="en-US" sz="5400" b="1" smtClean="0">
                <a:solidFill>
                  <a:srgbClr val="FF0000"/>
                </a:solidFill>
                <a:latin typeface="华文中宋" panose="02010600040101010101" pitchFamily="2" charset="-122"/>
                <a:ea typeface="华文中宋" panose="02010600040101010101" pitchFamily="2" charset="-122"/>
              </a:rPr>
              <a:t>第五节</a:t>
            </a:r>
            <a:endParaRPr lang="zh-CN" altLang="en-US" sz="5400" b="1" smtClean="0">
              <a:solidFill>
                <a:srgbClr val="FF0000"/>
              </a:solidFill>
              <a:latin typeface="华文中宋" panose="02010600040101010101" pitchFamily="2" charset="-122"/>
              <a:ea typeface="华文中宋" panose="02010600040101010101" pitchFamily="2" charset="-122"/>
            </a:endParaRPr>
          </a:p>
          <a:p>
            <a:pPr algn="ctr">
              <a:spcBef>
                <a:spcPct val="50000"/>
              </a:spcBef>
            </a:pPr>
            <a:r>
              <a:rPr lang="zh-CN" altLang="en-US" sz="5400" b="1" smtClean="0">
                <a:solidFill>
                  <a:srgbClr val="FF0000"/>
                </a:solidFill>
                <a:latin typeface="华文中宋" panose="02010600040101010101" pitchFamily="2" charset="-122"/>
                <a:ea typeface="华文中宋" panose="02010600040101010101" pitchFamily="2" charset="-122"/>
              </a:rPr>
              <a:t>探</a:t>
            </a:r>
            <a:r>
              <a:rPr lang="zh-CN" altLang="en-US" sz="5400" b="1">
                <a:solidFill>
                  <a:srgbClr val="FF0000"/>
                </a:solidFill>
                <a:latin typeface="华文中宋" panose="02010600040101010101" pitchFamily="2" charset="-122"/>
                <a:ea typeface="华文中宋" panose="02010600040101010101" pitchFamily="2" charset="-122"/>
              </a:rPr>
              <a:t>究</a:t>
            </a:r>
            <a:r>
              <a:rPr lang="en-US" altLang="zh-CN" sz="5400" b="1" smtClean="0">
                <a:solidFill>
                  <a:srgbClr val="FF0000"/>
                </a:solidFill>
                <a:latin typeface="华文中宋" panose="02010600040101010101" pitchFamily="2" charset="-122"/>
                <a:ea typeface="华文中宋" panose="02010600040101010101" pitchFamily="2" charset="-122"/>
              </a:rPr>
              <a:t>—</a:t>
            </a:r>
            <a:r>
              <a:rPr lang="zh-CN" altLang="en-US" sz="5400" b="1" smtClean="0">
                <a:solidFill>
                  <a:srgbClr val="FF0000"/>
                </a:solidFill>
                <a:latin typeface="华文中宋" panose="02010600040101010101" pitchFamily="2" charset="-122"/>
                <a:ea typeface="华文中宋" panose="02010600040101010101" pitchFamily="2" charset="-122"/>
              </a:rPr>
              <a:t>使</a:t>
            </a:r>
            <a:r>
              <a:rPr lang="zh-CN" altLang="en-US" sz="5400" b="1">
                <a:solidFill>
                  <a:srgbClr val="FF0000"/>
                </a:solidFill>
                <a:latin typeface="华文中宋" panose="02010600040101010101" pitchFamily="2" charset="-122"/>
                <a:ea typeface="华文中宋" panose="02010600040101010101" pitchFamily="2" charset="-122"/>
              </a:rPr>
              <a:t>用机械是否省功</a:t>
            </a:r>
            <a:endParaRPr lang="zh-CN" altLang="en-US" sz="5400" b="1">
              <a:solidFill>
                <a:srgbClr val="FF0000"/>
              </a:solidFill>
              <a:latin typeface="华文中宋" panose="02010600040101010101" pitchFamily="2" charset="-122"/>
              <a:ea typeface="华文中宋" panose="02010600040101010101" pitchFamily="2" charset="-122"/>
            </a:endParaRP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sp>
        <p:nvSpPr>
          <p:cNvPr id="9218" name="Rectangle 2"/>
          <p:cNvSpPr>
            <a:spLocks noChangeArrowheads="1"/>
          </p:cNvSpPr>
          <p:nvPr/>
        </p:nvSpPr>
        <p:spPr bwMode="auto">
          <a:xfrm>
            <a:off x="0" y="533400"/>
            <a:ext cx="914400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indent="276225" algn="just"/>
            <a:r>
              <a:rPr lang="zh-CN" altLang="en-US" sz="3200">
                <a:latin typeface="Times New Roman" panose="02020603050405020304" pitchFamily="18" charset="0"/>
              </a:rPr>
              <a:t>    </a:t>
            </a:r>
            <a:r>
              <a:rPr lang="en-US" altLang="zh-CN" sz="3200">
                <a:latin typeface="Times New Roman" panose="02020603050405020304" pitchFamily="18" charset="0"/>
              </a:rPr>
              <a:t>1</a:t>
            </a:r>
            <a:r>
              <a:rPr lang="zh-CN" altLang="en-US" sz="3200">
                <a:latin typeface="Times New Roman" panose="02020603050405020304" pitchFamily="18" charset="0"/>
              </a:rPr>
              <a:t>．省力机械还是费力机械能够省功？</a:t>
            </a:r>
            <a:endParaRPr lang="zh-CN" altLang="en-US" sz="3200">
              <a:latin typeface="Times New Roman" panose="02020603050405020304" pitchFamily="18" charset="0"/>
            </a:endParaRPr>
          </a:p>
          <a:p>
            <a:pPr indent="276225" algn="just" eaLnBrk="0" hangingPunct="0"/>
            <a:r>
              <a:rPr lang="zh-CN" altLang="en-US" sz="3200">
                <a:latin typeface="Times New Roman" panose="02020603050405020304" pitchFamily="18" charset="0"/>
              </a:rPr>
              <a:t> </a:t>
            </a:r>
            <a:endParaRPr lang="zh-CN" altLang="en-US" sz="3200">
              <a:latin typeface="Times New Roman" panose="02020603050405020304" pitchFamily="18" charset="0"/>
            </a:endParaRPr>
          </a:p>
          <a:p>
            <a:pPr indent="276225" algn="just" eaLnBrk="0" hangingPunct="0"/>
            <a:r>
              <a:rPr lang="zh-CN" altLang="en-US" sz="3200">
                <a:latin typeface="Times New Roman" panose="02020603050405020304" pitchFamily="18" charset="0"/>
              </a:rPr>
              <a:t>    </a:t>
            </a:r>
            <a:r>
              <a:rPr lang="en-US" altLang="zh-CN" sz="3200">
                <a:latin typeface="Times New Roman" panose="02020603050405020304" pitchFamily="18" charset="0"/>
              </a:rPr>
              <a:t>2</a:t>
            </a:r>
            <a:r>
              <a:rPr lang="zh-CN" altLang="en-US" sz="3200">
                <a:latin typeface="Times New Roman" panose="02020603050405020304" pitchFamily="18" charset="0"/>
              </a:rPr>
              <a:t>．自重和摩擦力大的机械还是自重和摩擦力小到可忽略不计的机械能够省功？    </a:t>
            </a:r>
            <a:endParaRPr lang="zh-CN" altLang="en-US" sz="3200">
              <a:latin typeface="Times New Roman" panose="02020603050405020304" pitchFamily="18" charset="0"/>
            </a:endParaRPr>
          </a:p>
        </p:txBody>
      </p:sp>
      <p:sp>
        <p:nvSpPr>
          <p:cNvPr id="9219" name="Rectangle 3"/>
          <p:cNvSpPr>
            <a:spLocks noChangeArrowheads="1"/>
          </p:cNvSpPr>
          <p:nvPr/>
        </p:nvSpPr>
        <p:spPr bwMode="auto">
          <a:xfrm>
            <a:off x="1752600" y="4310063"/>
            <a:ext cx="506095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zh-CN" altLang="en-US" sz="3200" b="1">
                <a:solidFill>
                  <a:srgbClr val="FF0000"/>
                </a:solidFill>
                <a:latin typeface="Times New Roman" panose="02020603050405020304" pitchFamily="18" charset="0"/>
                <a:ea typeface="华文琥珀" panose="02010800040101010101" pitchFamily="2" charset="-122"/>
              </a:rPr>
              <a:t>使用任何机械都不能省功．</a:t>
            </a:r>
            <a:endParaRPr lang="zh-CN" altLang="en-US" sz="3200" b="1">
              <a:solidFill>
                <a:srgbClr val="FF0000"/>
              </a:solidFill>
              <a:latin typeface="Times New Roman" panose="02020603050405020304" pitchFamily="18" charset="0"/>
              <a:ea typeface="华文琥珀" panose="02010800040101010101" pitchFamily="2" charset="-122"/>
            </a:endParaRPr>
          </a:p>
        </p:txBody>
      </p:sp>
      <p:grpSp>
        <p:nvGrpSpPr>
          <p:cNvPr id="9220" name="Group 4"/>
          <p:cNvGrpSpPr/>
          <p:nvPr/>
        </p:nvGrpSpPr>
        <p:grpSpPr>
          <a:xfrm>
            <a:off x="685800" y="3276600"/>
            <a:ext cx="3733800" cy="641350"/>
            <a:chExt cx="2352" cy="404"/>
          </a:xfrm>
        </p:grpSpPr>
        <p:sp>
          <p:nvSpPr>
            <p:cNvPr id="9221" name="Text Box 5"/>
            <p:cNvSpPr txBox="1">
              <a:spLocks noChangeArrowheads="1"/>
            </p:cNvSpPr>
            <p:nvPr/>
          </p:nvSpPr>
          <p:spPr bwMode="auto">
            <a:xfrm>
              <a:off x="0" y="0"/>
              <a:ext cx="235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3600" b="1">
                  <a:solidFill>
                    <a:schemeClr val="tx2"/>
                  </a:solidFill>
                  <a:latin typeface="Times"/>
                  <a:ea typeface="华文琥珀" panose="02010800040101010101" pitchFamily="2" charset="-122"/>
                </a:rPr>
                <a:t>功的原理</a:t>
              </a:r>
              <a:endParaRPr lang="zh-CN" altLang="en-US" sz="3600" b="1">
                <a:solidFill>
                  <a:schemeClr val="tx2"/>
                </a:solidFill>
                <a:latin typeface="Times"/>
                <a:ea typeface="华文琥珀" panose="02010800040101010101" pitchFamily="2" charset="-122"/>
              </a:endParaRPr>
            </a:p>
          </p:txBody>
        </p:sp>
        <p:sp>
          <p:nvSpPr>
            <p:cNvPr id="9222" name="Line 6"/>
            <p:cNvSpPr>
              <a:spLocks noChangeShapeType="1"/>
            </p:cNvSpPr>
            <p:nvPr/>
          </p:nvSpPr>
          <p:spPr bwMode="auto">
            <a:xfrm>
              <a:off x="1296" y="192"/>
              <a:ext cx="864" cy="0"/>
            </a:xfrm>
            <a:prstGeom prst="line">
              <a:avLst/>
            </a:prstGeom>
            <a:noFill/>
            <a:ln w="44450">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9218">
                                            <p:txEl>
                                              <p:pRg st="0" end="0"/>
                                            </p:txEl>
                                          </p:spTgt>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9218">
                                            <p:txEl>
                                              <p:pRg st="1" end="1"/>
                                            </p:txEl>
                                          </p:spTgt>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9218">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23" presetClass="entr" presetSubtype="32" fill="hold" grpId="0" nodeType="clickEffect">
                                  <p:stCondLst>
                                    <p:cond delay="0"/>
                                  </p:stCondLst>
                                  <p:childTnLst>
                                    <p:set>
                                      <p:cBhvr>
                                        <p:cTn id="16" dur="1" fill="hold">
                                          <p:stCondLst>
                                            <p:cond delay="0"/>
                                          </p:stCondLst>
                                        </p:cTn>
                                        <p:tgtEl>
                                          <p:spTgt spid="9219"/>
                                        </p:tgtEl>
                                        <p:attrNameLst>
                                          <p:attrName>style.visibility</p:attrName>
                                        </p:attrNameLst>
                                      </p:cBhvr>
                                      <p:to>
                                        <p:strVal val="visible"/>
                                      </p:to>
                                    </p:set>
                                    <p:anim calcmode="lin" valueType="num">
                                      <p:cBhvr>
                                        <p:cTn id="17" dur="500" fill="hold"/>
                                        <p:tgtEl>
                                          <p:spTgt spid="9219"/>
                                        </p:tgtEl>
                                        <p:attrNameLst>
                                          <p:attrName>ppt_w</p:attrName>
                                        </p:attrNameLst>
                                      </p:cBhvr>
                                      <p:tavLst>
                                        <p:tav tm="0">
                                          <p:val>
                                            <p:strVal val="4*#ppt_w"/>
                                          </p:val>
                                        </p:tav>
                                        <p:tav tm="100000">
                                          <p:val>
                                            <p:strVal val="#ppt_w"/>
                                          </p:val>
                                        </p:tav>
                                      </p:tavLst>
                                    </p:anim>
                                    <p:anim calcmode="lin" valueType="num">
                                      <p:cBhvr>
                                        <p:cTn id="18" dur="500" fill="hold"/>
                                        <p:tgtEl>
                                          <p:spTgt spid="9219"/>
                                        </p:tgtEl>
                                        <p:attrNameLst>
                                          <p:attrName>ppt_h</p:attrName>
                                        </p:attrNameLst>
                                      </p:cBhvr>
                                      <p:tavLst>
                                        <p:tav tm="0">
                                          <p:val>
                                            <p:strVal val="4*#ppt_h"/>
                                          </p:val>
                                        </p:tav>
                                        <p:tav tm="100000">
                                          <p:val>
                                            <p:strVal val="#ppt_h"/>
                                          </p:val>
                                        </p:tav>
                                      </p:tavLst>
                                    </p:anim>
                                  </p:childTnLst>
                                </p:cTn>
                              </p:par>
                            </p:childTnLst>
                          </p:cTn>
                        </p:par>
                      </p:childTnLst>
                    </p:cTn>
                  </p:par>
                  <p:par>
                    <p:cTn id="19" fill="hold" nodeType="clickPar">
                      <p:stCondLst>
                        <p:cond delay="indefinite"/>
                        <p:cond evt="onBegin" delay="0">
                          <p:tn val="18"/>
                        </p:cond>
                      </p:stCondLst>
                      <p:childTnLst>
                        <p:par>
                          <p:cTn id="20" fill="hold" nodeType="afterGroup">
                            <p:stCondLst>
                              <p:cond delay="0"/>
                            </p:stCondLst>
                            <p:childTnLst>
                              <p:par>
                                <p:cTn id="21" presetID="23" presetClass="entr" presetSubtype="32" fill="hold" nodeType="clickEffect">
                                  <p:stCondLst>
                                    <p:cond delay="0"/>
                                  </p:stCondLst>
                                  <p:childTnLst>
                                    <p:set>
                                      <p:cBhvr>
                                        <p:cTn id="22" dur="1" fill="hold">
                                          <p:stCondLst>
                                            <p:cond delay="0"/>
                                          </p:stCondLst>
                                        </p:cTn>
                                        <p:tgtEl>
                                          <p:spTgt spid="9220"/>
                                        </p:tgtEl>
                                        <p:attrNameLst>
                                          <p:attrName>style.visibility</p:attrName>
                                        </p:attrNameLst>
                                      </p:cBhvr>
                                      <p:to>
                                        <p:strVal val="visible"/>
                                      </p:to>
                                    </p:set>
                                    <p:anim calcmode="lin" valueType="num">
                                      <p:cBhvr>
                                        <p:cTn id="23" dur="500" fill="hold"/>
                                        <p:tgtEl>
                                          <p:spTgt spid="9220"/>
                                        </p:tgtEl>
                                        <p:attrNameLst>
                                          <p:attrName>ppt_w</p:attrName>
                                        </p:attrNameLst>
                                      </p:cBhvr>
                                      <p:tavLst>
                                        <p:tav tm="0">
                                          <p:val>
                                            <p:strVal val="4*#ppt_w"/>
                                          </p:val>
                                        </p:tav>
                                        <p:tav tm="100000">
                                          <p:val>
                                            <p:strVal val="#ppt_w"/>
                                          </p:val>
                                        </p:tav>
                                      </p:tavLst>
                                    </p:anim>
                                    <p:anim calcmode="lin" valueType="num">
                                      <p:cBhvr>
                                        <p:cTn id="24" dur="500" fill="hold"/>
                                        <p:tgtEl>
                                          <p:spTgt spid="9220"/>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uiExpand="1" build="p" advAuto="0"/>
      <p:bldP spid="9219"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sp>
        <p:nvSpPr>
          <p:cNvPr id="10242" name="Rectangle 2"/>
          <p:cNvSpPr>
            <a:spLocks noChangeArrowheads="1"/>
          </p:cNvSpPr>
          <p:nvPr/>
        </p:nvSpPr>
        <p:spPr bwMode="auto">
          <a:xfrm>
            <a:off x="533400" y="1219200"/>
            <a:ext cx="8153400" cy="448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3200" b="1">
                <a:latin typeface="Times New Roman" panose="02020603050405020304" pitchFamily="18" charset="0"/>
              </a:rPr>
              <a:t>   不省功的原因是什么？</a:t>
            </a:r>
            <a:endParaRPr lang="zh-CN" altLang="en-US" sz="3200" b="1">
              <a:latin typeface="Times New Roman" panose="02020603050405020304" pitchFamily="18" charset="0"/>
            </a:endParaRPr>
          </a:p>
          <a:p>
            <a:pPr eaLnBrk="0" hangingPunct="0">
              <a:spcBef>
                <a:spcPct val="50000"/>
              </a:spcBef>
            </a:pPr>
            <a:r>
              <a:rPr lang="zh-CN" altLang="en-US" sz="3200">
                <a:latin typeface="Times New Roman" panose="02020603050405020304" pitchFamily="18" charset="0"/>
              </a:rPr>
              <a:t>    因省力的机械必费距离，省距离的机械一定费力，而</a:t>
            </a:r>
            <a:r>
              <a:rPr lang="zh-CN" altLang="en-US" sz="3200" b="1">
                <a:solidFill>
                  <a:schemeClr val="tx2"/>
                </a:solidFill>
                <a:latin typeface="Times New Roman" panose="02020603050405020304" pitchFamily="18" charset="0"/>
              </a:rPr>
              <a:t>功</a:t>
            </a:r>
            <a:r>
              <a:rPr lang="en-US" altLang="zh-CN" sz="3200" b="1" i="1">
                <a:solidFill>
                  <a:schemeClr val="tx2"/>
                </a:solidFill>
                <a:latin typeface="Times New Roman" panose="02020603050405020304" pitchFamily="18" charset="0"/>
              </a:rPr>
              <a:t>=</a:t>
            </a:r>
            <a:r>
              <a:rPr lang="zh-CN" altLang="en-US" sz="3200" b="1">
                <a:solidFill>
                  <a:schemeClr val="tx2"/>
                </a:solidFill>
                <a:latin typeface="Times New Roman" panose="02020603050405020304" pitchFamily="18" charset="0"/>
              </a:rPr>
              <a:t>力</a:t>
            </a:r>
            <a:r>
              <a:rPr lang="en-US" altLang="zh-CN" sz="3200" b="1">
                <a:solidFill>
                  <a:schemeClr val="tx2"/>
                </a:solidFill>
                <a:latin typeface="Times New Roman" panose="02020603050405020304" pitchFamily="18" charset="0"/>
              </a:rPr>
              <a:t>×</a:t>
            </a:r>
            <a:r>
              <a:rPr lang="zh-CN" altLang="en-US" sz="3200" b="1">
                <a:solidFill>
                  <a:schemeClr val="tx2"/>
                </a:solidFill>
                <a:latin typeface="Times New Roman" panose="02020603050405020304" pitchFamily="18" charset="0"/>
              </a:rPr>
              <a:t>距离</a:t>
            </a:r>
            <a:r>
              <a:rPr lang="zh-CN" altLang="en-US" sz="3200">
                <a:latin typeface="Times New Roman" panose="02020603050405020304" pitchFamily="18" charset="0"/>
              </a:rPr>
              <a:t>，所以不能省功．</a:t>
            </a:r>
            <a:endParaRPr lang="zh-CN" altLang="en-US" sz="3200">
              <a:latin typeface="Times New Roman" panose="02020603050405020304" pitchFamily="18" charset="0"/>
            </a:endParaRPr>
          </a:p>
          <a:p>
            <a:pPr eaLnBrk="0" hangingPunct="0">
              <a:spcBef>
                <a:spcPct val="50000"/>
              </a:spcBef>
            </a:pPr>
            <a:endParaRPr lang="zh-CN" altLang="en-US" sz="3200">
              <a:latin typeface="Times New Roman" panose="02020603050405020304" pitchFamily="18" charset="0"/>
            </a:endParaRPr>
          </a:p>
          <a:p>
            <a:pPr eaLnBrk="0" hangingPunct="0">
              <a:spcBef>
                <a:spcPct val="50000"/>
              </a:spcBef>
            </a:pPr>
            <a:r>
              <a:rPr lang="zh-CN" altLang="en-US" sz="3200">
                <a:latin typeface="Times New Roman" panose="02020603050405020304" pitchFamily="18" charset="0"/>
              </a:rPr>
              <a:t>    </a:t>
            </a:r>
            <a:r>
              <a:rPr lang="zh-CN" altLang="en-US" sz="3200" b="1">
                <a:latin typeface="Times New Roman" panose="02020603050405020304" pitchFamily="18" charset="0"/>
              </a:rPr>
              <a:t>我们的结论是利用简单机械研究的结果，能适用于复杂机械吗？</a:t>
            </a:r>
            <a:endParaRPr lang="zh-CN" altLang="en-US" sz="3200" b="1">
              <a:latin typeface="Times New Roman" panose="02020603050405020304" pitchFamily="18" charset="0"/>
            </a:endParaRPr>
          </a:p>
          <a:p>
            <a:pPr eaLnBrk="0" hangingPunct="0">
              <a:spcBef>
                <a:spcPct val="50000"/>
              </a:spcBef>
            </a:pPr>
            <a:r>
              <a:rPr lang="zh-CN" altLang="en-US" sz="3200">
                <a:latin typeface="Times New Roman" panose="02020603050405020304" pitchFamily="18" charset="0"/>
              </a:rPr>
              <a:t> </a:t>
            </a:r>
            <a:endParaRPr lang="zh-CN" altLang="en-US" sz="3200">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24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uiExpand="1" build="p"/>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7106" name="Text Box 4"/>
          <p:cNvSpPr txBox="1">
            <a:spLocks noChangeArrowheads="1"/>
          </p:cNvSpPr>
          <p:nvPr/>
        </p:nvSpPr>
        <p:spPr bwMode="auto">
          <a:xfrm>
            <a:off x="1014413" y="1295400"/>
            <a:ext cx="2895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机械效率：“</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ŋ”</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1" name="Text Box 5"/>
          <p:cNvSpPr txBox="1">
            <a:spLocks noChangeArrowheads="1"/>
          </p:cNvSpPr>
          <p:nvPr/>
        </p:nvSpPr>
        <p:spPr bwMode="auto">
          <a:xfrm>
            <a:off x="571500" y="19288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1</a:t>
            </a: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）概念：</a:t>
            </a:r>
            <a:endPar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2" name="Text Box 6"/>
          <p:cNvSpPr txBox="1">
            <a:spLocks noChangeArrowheads="1"/>
          </p:cNvSpPr>
          <p:nvPr/>
        </p:nvSpPr>
        <p:spPr bwMode="auto">
          <a:xfrm>
            <a:off x="2714625" y="1928813"/>
            <a:ext cx="5791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有用功与总功的比值叫做机械效率</a:t>
            </a:r>
            <a:endPar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3" name="Text Box 7"/>
          <p:cNvSpPr txBox="1">
            <a:spLocks noChangeArrowheads="1"/>
          </p:cNvSpPr>
          <p:nvPr/>
        </p:nvSpPr>
        <p:spPr bwMode="auto">
          <a:xfrm>
            <a:off x="709613" y="2717800"/>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2</a:t>
            </a: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）表达式：</a:t>
            </a:r>
            <a:endPar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4" name="Text Box 8"/>
          <p:cNvSpPr txBox="1">
            <a:spLocks noChangeArrowheads="1"/>
          </p:cNvSpPr>
          <p:nvPr/>
        </p:nvSpPr>
        <p:spPr bwMode="auto">
          <a:xfrm>
            <a:off x="3071813" y="2703513"/>
            <a:ext cx="990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ŋ = </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5" name="Text Box 9"/>
          <p:cNvSpPr txBox="1">
            <a:spLocks noChangeArrowheads="1"/>
          </p:cNvSpPr>
          <p:nvPr/>
        </p:nvSpPr>
        <p:spPr bwMode="auto">
          <a:xfrm>
            <a:off x="3924300" y="2398713"/>
            <a:ext cx="1219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W</a:t>
            </a:r>
            <a:r>
              <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rPr>
              <a:t>有用</a:t>
            </a:r>
            <a:endPar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6" name="Line 10"/>
          <p:cNvSpPr>
            <a:spLocks noChangeShapeType="1"/>
          </p:cNvSpPr>
          <p:nvPr/>
        </p:nvSpPr>
        <p:spPr bwMode="auto">
          <a:xfrm>
            <a:off x="4067175" y="3000375"/>
            <a:ext cx="1219200" cy="0"/>
          </a:xfrm>
          <a:prstGeom prst="line">
            <a:avLst/>
          </a:prstGeom>
          <a:noFill/>
          <a:ln w="28575">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9227" name="Text Box 11"/>
          <p:cNvSpPr txBox="1">
            <a:spLocks noChangeArrowheads="1"/>
          </p:cNvSpPr>
          <p:nvPr/>
        </p:nvSpPr>
        <p:spPr bwMode="auto">
          <a:xfrm>
            <a:off x="4071938" y="3000375"/>
            <a:ext cx="83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W</a:t>
            </a:r>
            <a:r>
              <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rPr>
              <a:t>总</a:t>
            </a:r>
            <a:endPar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8" name="Text Box 12"/>
          <p:cNvSpPr txBox="1">
            <a:spLocks noChangeArrowheads="1"/>
          </p:cNvSpPr>
          <p:nvPr/>
        </p:nvSpPr>
        <p:spPr bwMode="auto">
          <a:xfrm>
            <a:off x="5129213" y="2779713"/>
            <a:ext cx="167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×100 %</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29" name="Text Box 13"/>
          <p:cNvSpPr txBox="1">
            <a:spLocks noChangeArrowheads="1"/>
          </p:cNvSpPr>
          <p:nvPr/>
        </p:nvSpPr>
        <p:spPr bwMode="auto">
          <a:xfrm>
            <a:off x="709613" y="3617913"/>
            <a:ext cx="403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3</a:t>
            </a: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）因为 </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W</a:t>
            </a:r>
            <a:r>
              <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rPr>
              <a:t>有用 </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&lt; W</a:t>
            </a:r>
            <a:r>
              <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rPr>
              <a:t>总</a:t>
            </a:r>
            <a:endParaRPr kumimoji="1" lang="zh-CN" altLang="en-US" sz="2800" b="1" baseline="-25000">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30" name="Text Box 14"/>
          <p:cNvSpPr txBox="1">
            <a:spLocks noChangeArrowheads="1"/>
          </p:cNvSpPr>
          <p:nvPr/>
        </p:nvSpPr>
        <p:spPr bwMode="auto">
          <a:xfrm>
            <a:off x="1547813" y="4227513"/>
            <a:ext cx="2819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所以，</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ŋ &lt; 1</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31" name="Text Box 15"/>
          <p:cNvSpPr txBox="1">
            <a:spLocks noChangeArrowheads="1"/>
          </p:cNvSpPr>
          <p:nvPr/>
        </p:nvSpPr>
        <p:spPr bwMode="auto">
          <a:xfrm>
            <a:off x="1357313" y="4929188"/>
            <a:ext cx="5105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起重机的机械效率是</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40%~50%</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9232" name="Text Box 16"/>
          <p:cNvSpPr txBox="1">
            <a:spLocks noChangeArrowheads="1"/>
          </p:cNvSpPr>
          <p:nvPr/>
        </p:nvSpPr>
        <p:spPr bwMode="auto">
          <a:xfrm>
            <a:off x="1166813" y="5599113"/>
            <a:ext cx="5257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2800" b="1">
                <a:latin typeface="Times New Roman" panose="02020603050405020304" pitchFamily="18" charset="0"/>
                <a:ea typeface="华文楷体" panose="02010600040101010101" pitchFamily="2" charset="-122"/>
                <a:cs typeface="Times New Roman" panose="02020603050405020304" pitchFamily="18" charset="0"/>
              </a:rPr>
              <a:t>滑轮组的机械效率是</a:t>
            </a:r>
            <a:r>
              <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rPr>
              <a:t>60%~80%</a:t>
            </a:r>
            <a:endParaRPr kumimoji="1" lang="en-US" altLang="zh-CN" sz="2800" b="1">
              <a:latin typeface="Times New Roman" panose="02020603050405020304" pitchFamily="18" charset="0"/>
              <a:ea typeface="华文楷体" panose="02010600040101010101" pitchFamily="2" charset="-122"/>
              <a:cs typeface="Times New Roman" panose="02020603050405020304" pitchFamily="18" charset="0"/>
            </a:endParaRPr>
          </a:p>
        </p:txBody>
      </p:sp>
      <p:sp>
        <p:nvSpPr>
          <p:cNvPr id="47119" name="Text Box 6"/>
          <p:cNvSpPr txBox="1">
            <a:spLocks noChangeArrowheads="1"/>
          </p:cNvSpPr>
          <p:nvPr/>
        </p:nvSpPr>
        <p:spPr bwMode="auto">
          <a:xfrm>
            <a:off x="571500" y="714375"/>
            <a:ext cx="3124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spcBef>
                <a:spcPct val="50000"/>
              </a:spcBef>
            </a:pPr>
            <a:r>
              <a:rPr kumimoji="1" lang="zh-CN" altLang="en-US" sz="3600" b="1">
                <a:solidFill>
                  <a:srgbClr val="0070C0"/>
                </a:solidFill>
                <a:latin typeface="Times New Roman" panose="02020603050405020304" pitchFamily="18" charset="0"/>
                <a:ea typeface="华文楷体" panose="02010600040101010101" pitchFamily="2" charset="-122"/>
                <a:cs typeface="Times New Roman" panose="02020603050405020304" pitchFamily="18" charset="0"/>
              </a:rPr>
              <a:t>二、机械效率</a:t>
            </a:r>
            <a:endParaRPr kumimoji="1" lang="zh-CN" altLang="en-US" sz="3600" b="1">
              <a:solidFill>
                <a:srgbClr val="0070C0"/>
              </a:solidFill>
              <a:latin typeface="Times New Roman" panose="02020603050405020304" pitchFamily="18" charset="0"/>
              <a:ea typeface="华文楷体" panose="02010600040101010101" pitchFamily="2"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2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2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2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2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22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22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23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after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231"/>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after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2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P spid="9223" grpId="0"/>
      <p:bldP spid="9224" grpId="0"/>
      <p:bldP spid="9225" grpId="0"/>
      <p:bldP spid="9226" grpId="0"/>
      <p:bldP spid="9227" grpId="0"/>
      <p:bldP spid="9228" grpId="0"/>
      <p:bldP spid="9229" grpId="0"/>
      <p:bldP spid="9230" grpId="0"/>
      <p:bldP spid="9231" grpId="0"/>
      <p:bldP spid="9232"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11266" name="Picture 2" descr="搬运物体使用斜面"/>
          <p:cNvPicPr>
            <a:picLocks noChangeAspect="1" noChangeArrowheads="1"/>
          </p:cNvPicPr>
          <p:nvPr/>
        </p:nvPicPr>
        <p:blipFill>
          <a:blip r:embed="rId2">
            <a:clrChange>
              <a:clrFrom>
                <a:srgbClr val="F4FDF6"/>
              </a:clrFrom>
              <a:clrTo>
                <a:srgbClr val="F4FDF6">
                  <a:alpha val="0"/>
                </a:srgbClr>
              </a:clrTo>
            </a:clrChange>
          </a:blip>
          <a:stretch>
            <a:fillRect/>
          </a:stretch>
        </p:blipFill>
        <p:spPr bwMode="auto">
          <a:xfrm>
            <a:off x="4800600" y="3886200"/>
            <a:ext cx="38100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3" descr="利用斜面搬酒桶"/>
          <p:cNvPicPr>
            <a:picLocks noChangeAspect="1" noChangeArrowheads="1"/>
          </p:cNvPicPr>
          <p:nvPr/>
        </p:nvPicPr>
        <p:blipFill>
          <a:blip r:embed="rId3">
            <a:clrChange>
              <a:clrFrom>
                <a:srgbClr val="F4FDF6"/>
              </a:clrFrom>
              <a:clrTo>
                <a:srgbClr val="F4FDF6">
                  <a:alpha val="0"/>
                </a:srgbClr>
              </a:clrTo>
            </a:clrChange>
          </a:blip>
          <a:stretch>
            <a:fillRect/>
          </a:stretch>
        </p:blipFill>
        <p:spPr bwMode="auto">
          <a:xfrm>
            <a:off x="685800" y="1524000"/>
            <a:ext cx="5080000"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4"/>
          <p:cNvSpPr txBox="1">
            <a:spLocks noChangeArrowheads="1"/>
          </p:cNvSpPr>
          <p:nvPr/>
        </p:nvSpPr>
        <p:spPr bwMode="auto">
          <a:xfrm>
            <a:off x="762000" y="533400"/>
            <a:ext cx="38862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4800" b="1">
                <a:solidFill>
                  <a:srgbClr val="660066"/>
                </a:solidFill>
                <a:latin typeface="Times"/>
                <a:ea typeface="华文彩云" panose="02010800040101010101" pitchFamily="2" charset="-122"/>
              </a:rPr>
              <a:t>斜面</a:t>
            </a:r>
            <a:endParaRPr lang="zh-CN" altLang="en-US" sz="4800" b="1">
              <a:solidFill>
                <a:srgbClr val="660066"/>
              </a:solidFill>
              <a:latin typeface="Times"/>
              <a:ea typeface="华文彩云"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5"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blinds(vertical)">
                                      <p:cBhvr>
                                        <p:cTn id="7" dur="500"/>
                                        <p:tgtEl>
                                          <p:spTgt spid="1126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blinds(horizontal)">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12290" name="Picture 2" descr="关于“斜面省力”的实验"/>
          <p:cNvPicPr>
            <a:picLocks noChangeAspect="1" noChangeArrowheads="1"/>
          </p:cNvPicPr>
          <p:nvPr/>
        </p:nvPicPr>
        <p:blipFill>
          <a:blip r:embed="rId2">
            <a:clrChange>
              <a:clrFrom>
                <a:srgbClr val="FFFFFF"/>
              </a:clrFrom>
              <a:clrTo>
                <a:srgbClr val="FFFFFF">
                  <a:alpha val="0"/>
                </a:srgbClr>
              </a:clrTo>
            </a:clrChange>
          </a:blip>
          <a:stretch>
            <a:fillRect/>
          </a:stretch>
        </p:blipFill>
        <p:spPr bwMode="auto">
          <a:xfrm>
            <a:off x="990600" y="2362200"/>
            <a:ext cx="7391400"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 Box 3"/>
          <p:cNvSpPr txBox="1">
            <a:spLocks noChangeArrowheads="1"/>
          </p:cNvSpPr>
          <p:nvPr/>
        </p:nvSpPr>
        <p:spPr bwMode="auto">
          <a:xfrm>
            <a:off x="762000" y="685800"/>
            <a:ext cx="6096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4000" b="1">
                <a:solidFill>
                  <a:srgbClr val="660066"/>
                </a:solidFill>
                <a:latin typeface="Times"/>
                <a:ea typeface="华文彩云" panose="02010800040101010101" pitchFamily="2" charset="-122"/>
              </a:rPr>
              <a:t>斜面是一种省力机械</a:t>
            </a:r>
            <a:endParaRPr lang="zh-CN" altLang="en-US" sz="4000" b="1">
              <a:solidFill>
                <a:srgbClr val="660066"/>
              </a:solidFill>
              <a:latin typeface="Times"/>
              <a:ea typeface="华文彩云"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2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sp>
        <p:nvSpPr>
          <p:cNvPr id="13314" name="Rectangle 2"/>
          <p:cNvSpPr>
            <a:spLocks noChangeArrowheads="1"/>
          </p:cNvSpPr>
          <p:nvPr/>
        </p:nvSpPr>
        <p:spPr bwMode="auto">
          <a:xfrm>
            <a:off x="2195513" y="404813"/>
            <a:ext cx="533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indent="266700" algn="just"/>
            <a:r>
              <a:rPr lang="zh-CN" altLang="en-US" sz="2400" b="1">
                <a:solidFill>
                  <a:srgbClr val="660066"/>
                </a:solidFill>
                <a:latin typeface="宋体" panose="02010600030101010101" pitchFamily="2" charset="-122"/>
              </a:rPr>
              <a:t>假设斜面很光滑，无摩擦．</a:t>
            </a:r>
            <a:endParaRPr lang="zh-CN" altLang="en-US" sz="2400" b="1">
              <a:solidFill>
                <a:srgbClr val="660066"/>
              </a:solidFill>
              <a:latin typeface="Times New Roman" panose="02020603050405020304" pitchFamily="18" charset="0"/>
              <a:cs typeface="Times New Roman" panose="02020603050405020304" pitchFamily="18" charset="0"/>
            </a:endParaRPr>
          </a:p>
        </p:txBody>
      </p:sp>
      <p:pic>
        <p:nvPicPr>
          <p:cNvPr id="13315" name="Picture 3"/>
          <p:cNvPicPr>
            <a:picLocks noChangeAspect="1" noChangeArrowheads="1"/>
          </p:cNvPicPr>
          <p:nvPr/>
        </p:nvPicPr>
        <p:blipFill>
          <a:blip r:embed="rId2">
            <a:clrChange>
              <a:clrFrom>
                <a:srgbClr val="FFFFFF"/>
              </a:clrFrom>
              <a:clrTo>
                <a:srgbClr val="FFFFFF">
                  <a:alpha val="0"/>
                </a:srgbClr>
              </a:clrTo>
            </a:clrChange>
          </a:blip>
          <a:stretch>
            <a:fillRect/>
          </a:stretch>
        </p:blipFill>
        <p:spPr bwMode="auto">
          <a:xfrm>
            <a:off x="3733800" y="914400"/>
            <a:ext cx="5181600" cy="189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316" name="Object 4"/>
          <p:cNvGraphicFramePr>
            <a:graphicFrameLocks noChangeAspect="1"/>
          </p:cNvGraphicFramePr>
          <p:nvPr/>
        </p:nvGraphicFramePr>
        <p:xfrm>
          <a:off x="1109028" y="1828800"/>
          <a:ext cx="1363345" cy="584200"/>
        </p:xfrm>
        <a:graphic>
          <a:graphicData uri="http://schemas.openxmlformats.org/presentationml/2006/ole">
            <mc:AlternateContent>
              <mc:Choice xmlns:v="urn:schemas-microsoft-com:vml" Requires="v">
                <p:oleObj spid="_x0000_s1044" r:id="rId3" imgW="533400" imgH="228600" progId="Equation.3">
                  <p:embed/>
                </p:oleObj>
              </mc:Choice>
              <mc:Fallback>
                <p:oleObj r:id="rId3" imgW="533400" imgH="228600" progId="Equation.3">
                  <p:embed/>
                  <p:pic>
                    <p:nvPicPr>
                      <p:cNvPr id="0" name="OLE substitute image"/>
                      <p:cNvPicPr/>
                      <p:nvPr/>
                    </p:nvPicPr>
                    <p:blipFill>
                      <a:blip r:embed="rId4"/>
                      <a:stretch>
                        <a:fillRect/>
                      </a:stretch>
                    </p:blipFill>
                    <p:spPr>
                      <a:xfrm>
                        <a:off x="1109028" y="1828800"/>
                        <a:ext cx="1363345" cy="584200"/>
                      </a:xfrm>
                      <a:prstGeom prst="rect">
                        <a:avLst/>
                      </a:prstGeom>
                      <a:noFill/>
                      <a:ln>
                        <a:noFill/>
                      </a:ln>
                    </p:spPr>
                  </p:pic>
                </p:oleObj>
              </mc:Fallback>
            </mc:AlternateContent>
          </a:graphicData>
        </a:graphic>
      </p:graphicFrame>
      <p:graphicFrame>
        <p:nvGraphicFramePr>
          <p:cNvPr id="13317" name="Object 5"/>
          <p:cNvGraphicFramePr>
            <a:graphicFrameLocks noChangeAspect="1"/>
          </p:cNvGraphicFramePr>
          <p:nvPr/>
        </p:nvGraphicFramePr>
        <p:xfrm>
          <a:off x="838200" y="2743042"/>
          <a:ext cx="1828800" cy="1697355"/>
        </p:xfrm>
        <a:graphic>
          <a:graphicData uri="http://schemas.openxmlformats.org/presentationml/2006/ole">
            <mc:AlternateContent>
              <mc:Choice xmlns:v="urn:schemas-microsoft-com:vml" Requires="v">
                <p:oleObj spid="_x0000_s1045" r:id="rId5" imgW="660400" imgH="609600" progId="Equation.3">
                  <p:embed/>
                </p:oleObj>
              </mc:Choice>
              <mc:Fallback>
                <p:oleObj r:id="rId5" imgW="660400" imgH="609600" progId="Equation.3">
                  <p:embed/>
                  <p:pic>
                    <p:nvPicPr>
                      <p:cNvPr id="0" name="OLE substitute image"/>
                      <p:cNvPicPr/>
                      <p:nvPr/>
                    </p:nvPicPr>
                    <p:blipFill>
                      <a:blip r:embed="rId6"/>
                      <a:stretch>
                        <a:fillRect/>
                      </a:stretch>
                    </p:blipFill>
                    <p:spPr>
                      <a:xfrm>
                        <a:off x="838200" y="2743042"/>
                        <a:ext cx="1828800" cy="1697355"/>
                      </a:xfrm>
                      <a:prstGeom prst="rect">
                        <a:avLst/>
                      </a:prstGeom>
                      <a:noFill/>
                      <a:ln>
                        <a:noFill/>
                      </a:ln>
                    </p:spPr>
                  </p:pic>
                </p:oleObj>
              </mc:Fallback>
            </mc:AlternateContent>
          </a:graphicData>
        </a:graphic>
      </p:graphicFrame>
      <p:pic>
        <p:nvPicPr>
          <p:cNvPr id="13318" name="Picture 6"/>
          <p:cNvPicPr>
            <a:picLocks noChangeAspect="1" noChangeArrowheads="1"/>
          </p:cNvPicPr>
          <p:nvPr/>
        </p:nvPicPr>
        <p:blipFill>
          <a:blip r:embed="rId7">
            <a:clrChange>
              <a:clrFrom>
                <a:srgbClr val="FFFFFF"/>
              </a:clrFrom>
              <a:clrTo>
                <a:srgbClr val="FFFFFF">
                  <a:alpha val="0"/>
                </a:srgbClr>
              </a:clrTo>
            </a:clrChange>
          </a:blip>
          <a:stretch>
            <a:fillRect/>
          </a:stretch>
        </p:blipFill>
        <p:spPr bwMode="auto">
          <a:xfrm>
            <a:off x="304800" y="4856163"/>
            <a:ext cx="4648200" cy="215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Rectangle 7"/>
          <p:cNvSpPr>
            <a:spLocks noChangeArrowheads="1"/>
          </p:cNvSpPr>
          <p:nvPr/>
        </p:nvSpPr>
        <p:spPr bwMode="auto">
          <a:xfrm>
            <a:off x="4876800" y="5029200"/>
            <a:ext cx="3962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2400" b="1">
                <a:solidFill>
                  <a:srgbClr val="660066"/>
                </a:solidFill>
                <a:latin typeface="宋体" panose="02010600030101010101" pitchFamily="2" charset="-122"/>
              </a:rPr>
              <a:t>要使物作升高相同的高度，斜面越长越省力．</a:t>
            </a:r>
            <a:endParaRPr lang="zh-CN" altLang="en-US" sz="2400" b="1">
              <a:solidFill>
                <a:srgbClr val="660066"/>
              </a:solidFill>
              <a:latin typeface="Times"/>
            </a:endParaRPr>
          </a:p>
        </p:txBody>
      </p:sp>
      <p:sp>
        <p:nvSpPr>
          <p:cNvPr id="13320" name="Rectangle 8"/>
          <p:cNvSpPr>
            <a:spLocks noChangeArrowheads="1"/>
          </p:cNvSpPr>
          <p:nvPr/>
        </p:nvSpPr>
        <p:spPr bwMode="auto">
          <a:xfrm>
            <a:off x="3962400" y="3124200"/>
            <a:ext cx="388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zh-CN" altLang="en-US" sz="2400" b="1">
                <a:solidFill>
                  <a:srgbClr val="660066"/>
                </a:solidFill>
                <a:latin typeface="宋体" panose="02010600030101010101" pitchFamily="2" charset="-122"/>
              </a:rPr>
              <a:t>斜面长是斜面高的几倍，推力就是物重的几分之一．</a:t>
            </a:r>
            <a:endParaRPr lang="zh-CN" altLang="en-US" sz="2400" b="1">
              <a:solidFill>
                <a:srgbClr val="660066"/>
              </a:solidFill>
              <a:latin typeface="宋体" panose="02010600030101010101" pitchFamily="2" charset="-122"/>
            </a:endParaRPr>
          </a:p>
        </p:txBody>
      </p:sp>
      <p:sp>
        <p:nvSpPr>
          <p:cNvPr id="13321" name="Text Box 9"/>
          <p:cNvSpPr txBox="1">
            <a:spLocks noChangeArrowheads="1"/>
          </p:cNvSpPr>
          <p:nvPr/>
        </p:nvSpPr>
        <p:spPr bwMode="auto">
          <a:xfrm>
            <a:off x="685800" y="1143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2400" b="1">
                <a:solidFill>
                  <a:srgbClr val="660066"/>
                </a:solidFill>
                <a:latin typeface="Times"/>
              </a:rPr>
              <a:t>根据功的原理：</a:t>
            </a:r>
            <a:endParaRPr lang="zh-CN" altLang="en-US" sz="2400" b="1">
              <a:solidFill>
                <a:srgbClr val="660066"/>
              </a:solidFill>
              <a:latin typeface="Times"/>
            </a:endParaRPr>
          </a:p>
        </p:txBody>
      </p:sp>
      <p:pic>
        <p:nvPicPr>
          <p:cNvPr id="13322" name="Picture 10" descr="图标副本">
            <a:hlinkClick r:id="rId9"/>
          </p:cNvPr>
          <p:cNvPicPr>
            <a:picLocks noChangeAspect="1" noChangeArrowheads="1"/>
          </p:cNvPicPr>
          <p:nvPr/>
        </p:nvPicPr>
        <p:blipFill>
          <a:blip r:embed="rId8"/>
          <a:stretch>
            <a:fillRect/>
          </a:stretch>
        </p:blipFill>
        <p:spPr bwMode="auto">
          <a:xfrm>
            <a:off x="0" y="-1249363"/>
            <a:ext cx="201612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2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33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33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20"/>
                                        </p:tgtEl>
                                        <p:attrNameLst>
                                          <p:attrName>style.visibility</p:attrName>
                                        </p:attrNameLst>
                                      </p:cBhvr>
                                      <p:to>
                                        <p:strVal val="visible"/>
                                      </p:to>
                                    </p:set>
                                    <p:anim calcmode="lin" valueType="num">
                                      <p:cBhvr additive="base">
                                        <p:cTn id="19" dur="500" fill="hold"/>
                                        <p:tgtEl>
                                          <p:spTgt spid="13320"/>
                                        </p:tgtEl>
                                        <p:attrNameLst>
                                          <p:attrName>ppt_x</p:attrName>
                                        </p:attrNameLst>
                                      </p:cBhvr>
                                      <p:tavLst>
                                        <p:tav tm="0">
                                          <p:val>
                                            <p:strVal val="0-#ppt_w/2"/>
                                          </p:val>
                                        </p:tav>
                                        <p:tav tm="100000">
                                          <p:val>
                                            <p:strVal val="#ppt_x"/>
                                          </p:val>
                                        </p:tav>
                                      </p:tavLst>
                                    </p:anim>
                                    <p:anim calcmode="lin" valueType="num">
                                      <p:cBhvr additive="base">
                                        <p:cTn id="20" dur="500" fill="hold"/>
                                        <p:tgtEl>
                                          <p:spTgt spid="1332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1331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after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3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0" grpId="0"/>
      <p:bldP spid="13321"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14338" name="Picture 2" descr="盘山公路"/>
          <p:cNvPicPr>
            <a:picLocks noChangeAspect="1" noChangeArrowheads="1"/>
          </p:cNvPicPr>
          <p:nvPr/>
        </p:nvPicPr>
        <p:blipFill>
          <a:blip r:embed="rId2"/>
          <a:stretch>
            <a:fillRect/>
          </a:stretch>
        </p:blipFill>
        <p:spPr bwMode="auto">
          <a:xfrm>
            <a:off x="0" y="0"/>
            <a:ext cx="4038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3" descr="桂西的七百弄盘山公路"/>
          <p:cNvPicPr>
            <a:picLocks noChangeAspect="1" noChangeArrowheads="1"/>
          </p:cNvPicPr>
          <p:nvPr/>
        </p:nvPicPr>
        <p:blipFill>
          <a:blip r:embed="rId3"/>
          <a:stretch>
            <a:fillRect/>
          </a:stretch>
        </p:blipFill>
        <p:spPr bwMode="auto">
          <a:xfrm>
            <a:off x="5562600" y="0"/>
            <a:ext cx="3581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4" descr="阶梯"/>
          <p:cNvPicPr>
            <a:picLocks noChangeAspect="1" noChangeArrowheads="1"/>
          </p:cNvPicPr>
          <p:nvPr/>
        </p:nvPicPr>
        <p:blipFill>
          <a:blip r:embed="rId4"/>
          <a:stretch>
            <a:fillRect/>
          </a:stretch>
        </p:blipFill>
        <p:spPr bwMode="auto">
          <a:xfrm>
            <a:off x="0" y="3581400"/>
            <a:ext cx="4038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5" descr="楼梯"/>
          <p:cNvPicPr>
            <a:picLocks noChangeAspect="1" noChangeArrowheads="1"/>
          </p:cNvPicPr>
          <p:nvPr/>
        </p:nvPicPr>
        <p:blipFill>
          <a:blip r:embed="rId5"/>
          <a:stretch>
            <a:fillRect/>
          </a:stretch>
        </p:blipFill>
        <p:spPr bwMode="auto">
          <a:xfrm>
            <a:off x="5638800" y="3781425"/>
            <a:ext cx="3505200" cy="307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Text Box 6"/>
          <p:cNvSpPr txBox="1">
            <a:spLocks noChangeArrowheads="1"/>
          </p:cNvSpPr>
          <p:nvPr/>
        </p:nvSpPr>
        <p:spPr bwMode="auto">
          <a:xfrm>
            <a:off x="4419600" y="1828800"/>
            <a:ext cx="854075" cy="298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pPr eaLnBrk="0" hangingPunct="0"/>
            <a:r>
              <a:rPr lang="zh-CN" altLang="en-US" sz="4400">
                <a:latin typeface="Times"/>
                <a:ea typeface="华文彩云" panose="02010800040101010101" pitchFamily="2" charset="-122"/>
              </a:rPr>
              <a:t>斜面的应用</a:t>
            </a:r>
            <a:endParaRPr lang="zh-CN" altLang="en-US" sz="4400">
              <a:latin typeface="Times"/>
              <a:ea typeface="华文彩云"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linds(horizontal)">
                                      <p:cBhvr>
                                        <p:cTn id="7" dur="500"/>
                                        <p:tgtEl>
                                          <p:spTgt spid="1433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39"/>
                                        </p:tgtEl>
                                        <p:attrNameLst>
                                          <p:attrName>style.visibility</p:attrName>
                                        </p:attrNameLst>
                                      </p:cBhvr>
                                      <p:to>
                                        <p:strVal val="visible"/>
                                      </p:to>
                                    </p:set>
                                    <p:animEffect transition="in" filter="blinds(horizontal)">
                                      <p:cBhvr>
                                        <p:cTn id="12" dur="500"/>
                                        <p:tgtEl>
                                          <p:spTgt spid="1433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5" fill="hold" nodeType="clickEffect">
                                  <p:stCondLst>
                                    <p:cond delay="0"/>
                                  </p:stCondLst>
                                  <p:childTnLst>
                                    <p:set>
                                      <p:cBhvr>
                                        <p:cTn id="16" dur="1" fill="hold">
                                          <p:stCondLst>
                                            <p:cond delay="0"/>
                                          </p:stCondLst>
                                        </p:cTn>
                                        <p:tgtEl>
                                          <p:spTgt spid="14340"/>
                                        </p:tgtEl>
                                        <p:attrNameLst>
                                          <p:attrName>style.visibility</p:attrName>
                                        </p:attrNameLst>
                                      </p:cBhvr>
                                      <p:to>
                                        <p:strVal val="visible"/>
                                      </p:to>
                                    </p:set>
                                    <p:animEffect transition="in" filter="blinds(vertical)">
                                      <p:cBhvr>
                                        <p:cTn id="17" dur="500"/>
                                        <p:tgtEl>
                                          <p:spTgt spid="1434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5" fill="hold" nodeType="clickEffect">
                                  <p:stCondLst>
                                    <p:cond delay="0"/>
                                  </p:stCondLst>
                                  <p:childTnLst>
                                    <p:set>
                                      <p:cBhvr>
                                        <p:cTn id="21" dur="1" fill="hold">
                                          <p:stCondLst>
                                            <p:cond delay="0"/>
                                          </p:stCondLst>
                                        </p:cTn>
                                        <p:tgtEl>
                                          <p:spTgt spid="14341"/>
                                        </p:tgtEl>
                                        <p:attrNameLst>
                                          <p:attrName>style.visibility</p:attrName>
                                        </p:attrNameLst>
                                      </p:cBhvr>
                                      <p:to>
                                        <p:strVal val="visible"/>
                                      </p:to>
                                    </p:set>
                                    <p:animEffect transition="in" filter="blinds(vertical)">
                                      <p:cBhvr>
                                        <p:cTn id="22"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15362" name="Picture 2" descr="螺丝钉上的纹路"/>
          <p:cNvPicPr>
            <a:picLocks noChangeAspect="1" noChangeArrowheads="1"/>
          </p:cNvPicPr>
          <p:nvPr/>
        </p:nvPicPr>
        <p:blipFill>
          <a:blip r:embed="rId2"/>
          <a:stretch>
            <a:fillRect/>
          </a:stretch>
        </p:blipFill>
        <p:spPr bwMode="auto">
          <a:xfrm>
            <a:off x="1066800" y="2057400"/>
            <a:ext cx="7413625"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3"/>
          <p:cNvSpPr txBox="1">
            <a:spLocks noChangeArrowheads="1"/>
          </p:cNvSpPr>
          <p:nvPr/>
        </p:nvSpPr>
        <p:spPr bwMode="auto">
          <a:xfrm>
            <a:off x="1066800" y="685800"/>
            <a:ext cx="6781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zh-CN" altLang="en-US" sz="4000" b="1">
                <a:latin typeface="Times"/>
                <a:ea typeface="华文彩云" panose="02010800040101010101" pitchFamily="2" charset="-122"/>
              </a:rPr>
              <a:t>螺旋是也是斜面的一种应用</a:t>
            </a:r>
            <a:endParaRPr lang="zh-CN" altLang="en-US" sz="4000" b="1">
              <a:latin typeface="Times"/>
              <a:ea typeface="华文彩云"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additive="base">
                                        <p:cTn id="7" dur="500" fill="hold"/>
                                        <p:tgtEl>
                                          <p:spTgt spid="15363"/>
                                        </p:tgtEl>
                                        <p:attrNameLst>
                                          <p:attrName>ppt_x</p:attrName>
                                        </p:attrNameLst>
                                      </p:cBhvr>
                                      <p:tavLst>
                                        <p:tav tm="0">
                                          <p:val>
                                            <p:strVal val="0-#ppt_w/2"/>
                                          </p:val>
                                        </p:tav>
                                        <p:tav tm="100000">
                                          <p:val>
                                            <p:strVal val="#ppt_x"/>
                                          </p:val>
                                        </p:tav>
                                      </p:tavLst>
                                    </p:anim>
                                    <p:anim calcmode="lin" valueType="num">
                                      <p:cBhvr additive="base">
                                        <p:cTn id="8" dur="500" fill="hold"/>
                                        <p:tgtEl>
                                          <p:spTgt spid="153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16386" name="Picture 2" descr="上海南浦大桥的引桥"/>
          <p:cNvPicPr>
            <a:picLocks noChangeAspect="1" noChangeArrowheads="1"/>
          </p:cNvPicPr>
          <p:nvPr/>
        </p:nvPicPr>
        <p:blipFill>
          <a:blip r:embed="rId2"/>
          <a:stretch>
            <a:fillRect/>
          </a:stretch>
        </p:blipFill>
        <p:spPr bwMode="auto">
          <a:xfrm>
            <a:off x="5410200" y="1676400"/>
            <a:ext cx="2878138" cy="433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3" descr="斜度小的道路"/>
          <p:cNvPicPr>
            <a:picLocks noChangeAspect="1" noChangeArrowheads="1"/>
          </p:cNvPicPr>
          <p:nvPr/>
        </p:nvPicPr>
        <p:blipFill>
          <a:blip r:embed="rId3"/>
          <a:stretch>
            <a:fillRect/>
          </a:stretch>
        </p:blipFill>
        <p:spPr bwMode="auto">
          <a:xfrm>
            <a:off x="755650" y="1412875"/>
            <a:ext cx="3276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New picture"/>
          <p:cNvPicPr/>
          <p:nvPr/>
        </p:nvPicPr>
        <p:blipFill>
          <a:blip r:embed="rId4"/>
          <a:stretch>
            <a:fillRect/>
          </a:stretch>
        </p:blipFill>
        <p:spPr>
          <a:xfrm>
            <a:off x="11823700" y="10312400"/>
            <a:ext cx="355600" cy="266700"/>
          </a:xfrm>
          <a:prstGeom prst="cube">
            <a:avLst/>
          </a:prstGeom>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sp>
        <p:nvSpPr>
          <p:cNvPr id="5122" name="Rectangle 2"/>
          <p:cNvSpPr>
            <a:spLocks noChangeArrowheads="1"/>
          </p:cNvSpPr>
          <p:nvPr/>
        </p:nvSpPr>
        <p:spPr bwMode="auto">
          <a:xfrm>
            <a:off x="395288" y="692150"/>
            <a:ext cx="8915400" cy="302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indent="276225" algn="just"/>
            <a:r>
              <a:rPr lang="zh-CN" altLang="en-US" sz="3600" b="1">
                <a:latin typeface="Times New Roman" panose="02020603050405020304" pitchFamily="18" charset="0"/>
              </a:rPr>
              <a:t>做功的两个必要因素是什么？</a:t>
            </a:r>
            <a:endParaRPr lang="zh-CN" altLang="en-US" sz="3600" b="1">
              <a:latin typeface="Times New Roman" panose="02020603050405020304" pitchFamily="18" charset="0"/>
            </a:endParaRPr>
          </a:p>
          <a:p>
            <a:pPr indent="276225" algn="just"/>
            <a:endParaRPr lang="zh-CN" altLang="en-US" sz="2800" b="1">
              <a:latin typeface="Times New Roman" panose="02020603050405020304" pitchFamily="18" charset="0"/>
            </a:endParaRPr>
          </a:p>
          <a:p>
            <a:pPr indent="276225" algn="just" eaLnBrk="0" hangingPunct="0"/>
            <a:r>
              <a:rPr lang="zh-CN" altLang="en-US" sz="2800">
                <a:latin typeface="Times New Roman" panose="02020603050405020304" pitchFamily="18" charset="0"/>
              </a:rPr>
              <a:t>作用在物体上的力  、物体在力的方向上通过的距离</a:t>
            </a:r>
            <a:endParaRPr lang="zh-CN" altLang="en-US" sz="2800">
              <a:latin typeface="Times New Roman" panose="02020603050405020304" pitchFamily="18" charset="0"/>
            </a:endParaRPr>
          </a:p>
          <a:p>
            <a:pPr indent="276225" algn="just" eaLnBrk="0" hangingPunct="0"/>
            <a:endParaRPr lang="zh-CN" altLang="en-US" sz="2800">
              <a:latin typeface="Times New Roman" panose="02020603050405020304" pitchFamily="18" charset="0"/>
            </a:endParaRPr>
          </a:p>
          <a:p>
            <a:pPr indent="276225" algn="just" eaLnBrk="0" hangingPunct="0"/>
            <a:r>
              <a:rPr lang="zh-CN" altLang="en-US" sz="3600" b="1">
                <a:latin typeface="Times New Roman" panose="02020603050405020304" pitchFamily="18" charset="0"/>
              </a:rPr>
              <a:t>简单机械的作用是什么？</a:t>
            </a:r>
            <a:endParaRPr lang="zh-CN" altLang="en-US" sz="3600" b="1">
              <a:latin typeface="Times New Roman" panose="02020603050405020304" pitchFamily="18" charset="0"/>
            </a:endParaRPr>
          </a:p>
          <a:p>
            <a:pPr indent="276225" algn="just" eaLnBrk="0" hangingPunct="0"/>
            <a:endParaRPr lang="zh-CN" altLang="en-US" sz="3600" b="1">
              <a:latin typeface="Times New Roman" panose="02020603050405020304" pitchFamily="18" charset="0"/>
            </a:endParaRPr>
          </a:p>
        </p:txBody>
      </p:sp>
      <p:graphicFrame>
        <p:nvGraphicFramePr>
          <p:cNvPr id="5123" name="Object 3"/>
          <p:cNvGraphicFramePr>
            <a:graphicFrameLocks noChangeAspect="1"/>
          </p:cNvGraphicFramePr>
          <p:nvPr/>
        </p:nvGraphicFramePr>
        <p:xfrm>
          <a:off x="1600200" y="3124200"/>
          <a:ext cx="6096000" cy="1881188"/>
        </p:xfrm>
        <a:graphic>
          <a:graphicData uri="http://schemas.openxmlformats.org/presentationml/2006/ole">
            <mc:AlternateContent>
              <mc:Choice xmlns:v="urn:schemas-microsoft-com:vml" Requires="v">
                <p:oleObj spid="_x0000_s1038" r:id="rId2" imgW="2374900" imgH="736600" progId="Equation.3">
                  <p:embed/>
                </p:oleObj>
              </mc:Choice>
              <mc:Fallback>
                <p:oleObj r:id="rId2" imgW="2374900" imgH="736600" progId="Equation.3">
                  <p:embed/>
                  <p:pic>
                    <p:nvPicPr>
                      <p:cNvPr id="0" name="OLE substitute image"/>
                      <p:cNvPicPr/>
                      <p:nvPr/>
                    </p:nvPicPr>
                    <p:blipFill>
                      <a:blip r:embed="rId3">
                        <a:extLst>
                          <a:ext uri="{28A0092B-C50C-407E-A947-70E740481C1C}">
                            <a14:useLocalDpi xmlns:a14="http://schemas.microsoft.com/office/drawing/2010/main" val="0"/>
                          </a:ext>
                        </a:extLst>
                      </a:blip>
                      <a:stretch>
                        <a:fillRect/>
                      </a:stretch>
                    </p:blipFill>
                    <p:spPr>
                      <a:xfrm>
                        <a:off x="1600200" y="3124200"/>
                        <a:ext cx="6096000" cy="1881188"/>
                      </a:xfrm>
                      <a:prstGeom prst="rect">
                        <a:avLst/>
                      </a:prstGeom>
                      <a:noFill/>
                      <a:ln>
                        <a:noFill/>
                      </a:ln>
                    </p:spPr>
                  </p:pic>
                </p:oleObj>
              </mc:Fallback>
            </mc:AlternateContent>
          </a:graphicData>
        </a:graphic>
      </p:graphicFrame>
      <p:sp>
        <p:nvSpPr>
          <p:cNvPr id="5124" name="Rectangle 4"/>
          <p:cNvSpPr>
            <a:spLocks noChangeArrowheads="1"/>
          </p:cNvSpPr>
          <p:nvPr/>
        </p:nvSpPr>
        <p:spPr bwMode="auto">
          <a:xfrm>
            <a:off x="215900" y="5410200"/>
            <a:ext cx="8928100" cy="56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zh-CN" altLang="en-US" sz="3100" b="1">
                <a:latin typeface="Times New Roman" panose="02020603050405020304" pitchFamily="18" charset="0"/>
                <a:ea typeface="华文隶书" panose="02010800040101010101" pitchFamily="2" charset="-122"/>
              </a:rPr>
              <a:t>使用简单机械可以省力，或者省距离，</a:t>
            </a:r>
            <a:r>
              <a:rPr lang="zh-CN" altLang="en-US" sz="3100" b="1">
                <a:solidFill>
                  <a:srgbClr val="FF0000"/>
                </a:solidFill>
                <a:latin typeface="Times New Roman" panose="02020603050405020304" pitchFamily="18" charset="0"/>
                <a:ea typeface="华文隶书" panose="02010800040101010101" pitchFamily="2" charset="-122"/>
              </a:rPr>
              <a:t>能省功吗</a:t>
            </a:r>
            <a:r>
              <a:rPr lang="zh-CN" altLang="en-US" sz="3100" b="1">
                <a:latin typeface="Times New Roman" panose="02020603050405020304" pitchFamily="18" charset="0"/>
                <a:ea typeface="华文隶书" panose="02010800040101010101" pitchFamily="2" charset="-122"/>
              </a:rPr>
              <a:t>？</a:t>
            </a:r>
            <a:r>
              <a:rPr lang="zh-CN" altLang="en-US" sz="2600">
                <a:latin typeface="Times New Roman" panose="02020603050405020304" pitchFamily="18" charset="0"/>
              </a:rPr>
              <a:t> </a:t>
            </a:r>
            <a:endParaRPr lang="zh-CN" altLang="en-US" sz="2600">
              <a:latin typeface="Times New Roman" panose="02020603050405020304" pitchFamily="18" charset="0"/>
            </a:endParaRPr>
          </a:p>
        </p:txBody>
      </p:sp>
      <p:sp>
        <p:nvSpPr>
          <p:cNvPr id="3" name="文本框 2"/>
          <p:cNvSpPr txBox="1"/>
          <p:nvPr/>
        </p:nvSpPr>
        <p:spPr>
          <a:xfrm>
            <a:off x="55880" y="108585"/>
            <a:ext cx="999490" cy="583565"/>
          </a:xfrm>
          <a:prstGeom prst="rect">
            <a:avLst/>
          </a:prstGeom>
          <a:noFill/>
        </p:spPr>
        <p:txBody>
          <a:bodyPr wrap="none" rtlCol="0">
            <a:spAutoFit/>
          </a:bodyPr>
          <a:lstStyle/>
          <a:p>
            <a:pPr algn="l"/>
            <a:r>
              <a:rPr lang="zh-CN" altLang="en-US" sz="3200" b="1">
                <a:sym typeface="+mn-ea"/>
              </a:rPr>
              <a:t>回忆</a:t>
            </a:r>
            <a:endParaRPr lang="zh-CN" altLang="en-US" sz="32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2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51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23" presetClass="entr" presetSubtype="32" fill="hold" grpId="0" nodeType="clickEffect">
                                  <p:stCondLst>
                                    <p:cond delay="0"/>
                                  </p:stCondLst>
                                  <p:childTnLst>
                                    <p:set>
                                      <p:cBhvr>
                                        <p:cTn id="22" dur="1" fill="hold">
                                          <p:stCondLst>
                                            <p:cond delay="0"/>
                                          </p:stCondLst>
                                        </p:cTn>
                                        <p:tgtEl>
                                          <p:spTgt spid="5124"/>
                                        </p:tgtEl>
                                        <p:attrNameLst>
                                          <p:attrName>style.visibility</p:attrName>
                                        </p:attrNameLst>
                                      </p:cBhvr>
                                      <p:to>
                                        <p:strVal val="visible"/>
                                      </p:to>
                                    </p:set>
                                    <p:anim calcmode="lin" valueType="num">
                                      <p:cBhvr>
                                        <p:cTn id="23" dur="500" fill="hold"/>
                                        <p:tgtEl>
                                          <p:spTgt spid="5124"/>
                                        </p:tgtEl>
                                        <p:attrNameLst>
                                          <p:attrName>ppt_w</p:attrName>
                                        </p:attrNameLst>
                                      </p:cBhvr>
                                      <p:tavLst>
                                        <p:tav tm="0">
                                          <p:val>
                                            <p:strVal val="4*#ppt_w"/>
                                          </p:val>
                                        </p:tav>
                                        <p:tav tm="100000">
                                          <p:val>
                                            <p:strVal val="#ppt_w"/>
                                          </p:val>
                                        </p:tav>
                                      </p:tavLst>
                                    </p:anim>
                                    <p:anim calcmode="lin" valueType="num">
                                      <p:cBhvr>
                                        <p:cTn id="24" dur="500" fill="hold"/>
                                        <p:tgtEl>
                                          <p:spTgt spid="5124"/>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uiExpand="1" build="p"/>
      <p:bldP spid="5124"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146" name="Text Box 2"/>
          <p:cNvSpPr txBox="1">
            <a:spLocks noChangeArrowheads="1"/>
          </p:cNvSpPr>
          <p:nvPr/>
        </p:nvSpPr>
        <p:spPr bwMode="auto">
          <a:xfrm>
            <a:off x="609600" y="428550"/>
            <a:ext cx="7010400" cy="2553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通过一动滑轮用</a:t>
            </a:r>
            <a:r>
              <a:rPr lang="zh-CN" altLang="zh-CN" sz="3200">
                <a:solidFill>
                  <a:srgbClr val="FF0000"/>
                </a:solidFill>
                <a:latin typeface="Times New Roman" panose="02020603050405020304" pitchFamily="18" charset="0"/>
              </a:rPr>
              <a:t>60 </a:t>
            </a:r>
            <a:r>
              <a:rPr lang="en-US" altLang="zh-CN" sz="3200">
                <a:solidFill>
                  <a:srgbClr val="FF0000"/>
                </a:solidFill>
                <a:latin typeface="Times New Roman" panose="02020603050405020304" pitchFamily="18" charset="0"/>
              </a:rPr>
              <a:t>N</a:t>
            </a:r>
            <a:r>
              <a:rPr lang="zh-CN" sz="3200">
                <a:solidFill>
                  <a:srgbClr val="FF0000"/>
                </a:solidFill>
                <a:latin typeface="Times New Roman" panose="02020603050405020304" pitchFamily="18" charset="0"/>
              </a:rPr>
              <a:t>的拉力提起重为</a:t>
            </a:r>
            <a:r>
              <a:rPr lang="zh-CN" altLang="zh-CN" sz="3200">
                <a:solidFill>
                  <a:srgbClr val="FF0000"/>
                </a:solidFill>
                <a:latin typeface="Times New Roman" panose="02020603050405020304" pitchFamily="18" charset="0"/>
              </a:rPr>
              <a:t>100</a:t>
            </a:r>
            <a:r>
              <a:rPr lang="en-US" altLang="zh-CN" sz="3200">
                <a:solidFill>
                  <a:srgbClr val="FF0000"/>
                </a:solidFill>
                <a:latin typeface="Times New Roman" panose="02020603050405020304" pitchFamily="18" charset="0"/>
              </a:rPr>
              <a:t>N</a:t>
            </a:r>
            <a:r>
              <a:rPr lang="zh-CN" sz="3200">
                <a:solidFill>
                  <a:srgbClr val="FF0000"/>
                </a:solidFill>
                <a:latin typeface="Times New Roman" panose="02020603050405020304" pitchFamily="18" charset="0"/>
              </a:rPr>
              <a:t>的重物，使重物提高</a:t>
            </a:r>
            <a:r>
              <a:rPr lang="zh-CN" altLang="zh-CN" sz="3200">
                <a:solidFill>
                  <a:srgbClr val="FF0000"/>
                </a:solidFill>
                <a:latin typeface="Times New Roman" panose="02020603050405020304" pitchFamily="18" charset="0"/>
              </a:rPr>
              <a:t>2</a:t>
            </a:r>
            <a:r>
              <a:rPr lang="en-US" altLang="zh-CN" sz="3200">
                <a:solidFill>
                  <a:srgbClr val="FF0000"/>
                </a:solidFill>
                <a:latin typeface="Times New Roman" panose="02020603050405020304" pitchFamily="18" charset="0"/>
              </a:rPr>
              <a:t>m</a:t>
            </a:r>
            <a:r>
              <a:rPr lang="zh-CN" sz="3200">
                <a:solidFill>
                  <a:srgbClr val="FF0000"/>
                </a:solidFill>
                <a:latin typeface="Times New Roman" panose="02020603050405020304" pitchFamily="18" charset="0"/>
              </a:rPr>
              <a:t>。</a:t>
            </a:r>
            <a:endParaRPr lang="zh-CN" sz="3200">
              <a:solidFill>
                <a:srgbClr val="FF0000"/>
              </a:solidFill>
              <a:latin typeface="Times New Roman" panose="02020603050405020304" pitchFamily="18" charset="0"/>
            </a:endParaRPr>
          </a:p>
          <a:p>
            <a:pPr>
              <a:spcBef>
                <a:spcPct val="50000"/>
              </a:spcBef>
            </a:pPr>
            <a:r>
              <a:rPr lang="zh-CN" sz="3200">
                <a:solidFill>
                  <a:srgbClr val="FF0000"/>
                </a:solidFill>
                <a:latin typeface="Times New Roman" panose="02020603050405020304" pitchFamily="18" charset="0"/>
              </a:rPr>
              <a:t>（</a:t>
            </a:r>
            <a:r>
              <a:rPr lang="zh-CN" altLang="zh-CN" sz="3200">
                <a:solidFill>
                  <a:srgbClr val="FF0000"/>
                </a:solidFill>
                <a:latin typeface="Times New Roman" panose="02020603050405020304" pitchFamily="18" charset="0"/>
              </a:rPr>
              <a:t>1</a:t>
            </a:r>
            <a:r>
              <a:rPr lang="zh-CN" sz="3200">
                <a:solidFill>
                  <a:srgbClr val="FF0000"/>
                </a:solidFill>
                <a:latin typeface="Times New Roman" panose="02020603050405020304" pitchFamily="18" charset="0"/>
              </a:rPr>
              <a:t>）拉力做多少功？</a:t>
            </a:r>
            <a:endParaRPr lang="zh-CN" sz="3200">
              <a:solidFill>
                <a:srgbClr val="FF0000"/>
              </a:solidFill>
              <a:latin typeface="Times New Roman" panose="02020603050405020304" pitchFamily="18" charset="0"/>
            </a:endParaRPr>
          </a:p>
          <a:p>
            <a:pPr>
              <a:spcBef>
                <a:spcPct val="50000"/>
              </a:spcBef>
            </a:pPr>
            <a:r>
              <a:rPr lang="zh-CN" sz="3200">
                <a:solidFill>
                  <a:srgbClr val="FF0000"/>
                </a:solidFill>
                <a:latin typeface="Times New Roman" panose="02020603050405020304" pitchFamily="18" charset="0"/>
              </a:rPr>
              <a:t>（</a:t>
            </a:r>
            <a:r>
              <a:rPr lang="zh-CN" altLang="zh-CN" sz="3200">
                <a:solidFill>
                  <a:srgbClr val="FF0000"/>
                </a:solidFill>
                <a:latin typeface="Times New Roman" panose="02020603050405020304" pitchFamily="18" charset="0"/>
              </a:rPr>
              <a:t>2</a:t>
            </a:r>
            <a:r>
              <a:rPr lang="zh-CN" sz="3200">
                <a:solidFill>
                  <a:srgbClr val="FF0000"/>
                </a:solidFill>
                <a:latin typeface="Times New Roman" panose="02020603050405020304" pitchFamily="18" charset="0"/>
              </a:rPr>
              <a:t>）如用手直接提起做功多少</a:t>
            </a:r>
            <a:r>
              <a:rPr lang="zh-CN" sz="3200" smtClean="0">
                <a:solidFill>
                  <a:srgbClr val="FF0000"/>
                </a:solidFill>
                <a:latin typeface="Times New Roman" panose="02020603050405020304" pitchFamily="18" charset="0"/>
              </a:rPr>
              <a:t>？</a:t>
            </a:r>
            <a:endParaRPr lang="zh-CN" sz="3200">
              <a:solidFill>
                <a:srgbClr val="FF0000"/>
              </a:solidFill>
              <a:latin typeface="Times New Roman" panose="02020603050405020304" pitchFamily="18" charset="0"/>
            </a:endParaRPr>
          </a:p>
        </p:txBody>
      </p:sp>
      <p:sp>
        <p:nvSpPr>
          <p:cNvPr id="6147" name="Text Box 3"/>
          <p:cNvSpPr txBox="1">
            <a:spLocks noChangeArrowheads="1"/>
          </p:cNvSpPr>
          <p:nvPr/>
        </p:nvSpPr>
        <p:spPr bwMode="auto">
          <a:xfrm>
            <a:off x="1159446" y="4763219"/>
            <a:ext cx="6248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3200">
                <a:solidFill>
                  <a:srgbClr val="FF0000"/>
                </a:solidFill>
                <a:latin typeface="Times New Roman" panose="02020603050405020304" pitchFamily="18" charset="0"/>
              </a:rPr>
              <a:t>W</a:t>
            </a:r>
            <a:r>
              <a:rPr lang="zh-CN" sz="3200" baseline="-25000">
                <a:solidFill>
                  <a:srgbClr val="FF0000"/>
                </a:solidFill>
                <a:latin typeface="Times New Roman" panose="02020603050405020304" pitchFamily="18" charset="0"/>
              </a:rPr>
              <a:t>手</a:t>
            </a:r>
            <a:r>
              <a:rPr lang="zh-CN" altLang="zh-CN" sz="3200">
                <a:solidFill>
                  <a:srgbClr val="FF0000"/>
                </a:solidFill>
                <a:latin typeface="Times New Roman" panose="02020603050405020304" pitchFamily="18" charset="0"/>
              </a:rPr>
              <a:t>=Gh=100N×2m=200J</a:t>
            </a:r>
            <a:endParaRPr lang="zh-CN" altLang="zh-CN" sz="3200">
              <a:solidFill>
                <a:srgbClr val="FF0000"/>
              </a:solidFill>
              <a:latin typeface="Times New Roman" panose="02020603050405020304" pitchFamily="18" charset="0"/>
            </a:endParaRPr>
          </a:p>
        </p:txBody>
      </p:sp>
      <p:sp>
        <p:nvSpPr>
          <p:cNvPr id="6148" name="Text Box 4"/>
          <p:cNvSpPr txBox="1">
            <a:spLocks noChangeArrowheads="1"/>
          </p:cNvSpPr>
          <p:nvPr/>
        </p:nvSpPr>
        <p:spPr bwMode="auto">
          <a:xfrm>
            <a:off x="1111027" y="3960440"/>
            <a:ext cx="495300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3200">
                <a:solidFill>
                  <a:srgbClr val="FF0000"/>
                </a:solidFill>
                <a:latin typeface="Times New Roman" panose="02020603050405020304" pitchFamily="18" charset="0"/>
              </a:rPr>
              <a:t>W=FS=60N×4m=240J</a:t>
            </a:r>
            <a:endParaRPr lang="zh-CN" altLang="zh-CN" sz="3200">
              <a:solidFill>
                <a:srgbClr val="FF0000"/>
              </a:solidFill>
              <a:latin typeface="Times New Roman" panose="02020603050405020304" pitchFamily="18" charset="0"/>
            </a:endParaRPr>
          </a:p>
        </p:txBody>
      </p:sp>
      <p:sp>
        <p:nvSpPr>
          <p:cNvPr id="6149" name="Rectangle 5"/>
          <p:cNvSpPr>
            <a:spLocks noChangeArrowheads="1"/>
          </p:cNvSpPr>
          <p:nvPr/>
        </p:nvSpPr>
        <p:spPr bwMode="auto">
          <a:xfrm>
            <a:off x="533400" y="5458544"/>
            <a:ext cx="8077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sz="3200" b="1">
                <a:solidFill>
                  <a:srgbClr val="FF0000"/>
                </a:solidFill>
                <a:latin typeface="宋体" panose="02010600030101010101" pitchFamily="2" charset="-122"/>
              </a:rPr>
              <a:t>为什么利用实际机械做的功大于不用机械直接用手做的功呢</a:t>
            </a:r>
            <a:r>
              <a:rPr lang="zh-CN" sz="3200" b="1">
                <a:solidFill>
                  <a:srgbClr val="FF0000"/>
                </a:solidFill>
                <a:latin typeface="Times New Roman" panose="02020603050405020304" pitchFamily="18" charset="0"/>
              </a:rPr>
              <a:t> ？</a:t>
            </a:r>
            <a:endParaRPr lang="zh-CN" sz="3200" b="1">
              <a:solidFill>
                <a:srgbClr val="FF0000"/>
              </a:solidFill>
              <a:latin typeface="Times New Roman" panose="02020603050405020304" pitchFamily="18" charset="0"/>
            </a:endParaRPr>
          </a:p>
        </p:txBody>
      </p:sp>
      <p:sp>
        <p:nvSpPr>
          <p:cNvPr id="6150" name="Line 6"/>
          <p:cNvSpPr>
            <a:spLocks noChangeShapeType="1"/>
          </p:cNvSpPr>
          <p:nvPr/>
        </p:nvSpPr>
        <p:spPr bwMode="auto">
          <a:xfrm>
            <a:off x="7315200" y="1877144"/>
            <a:ext cx="990600" cy="0"/>
          </a:xfrm>
          <a:prstGeom prst="line">
            <a:avLst/>
          </a:prstGeom>
          <a:noFill/>
          <a:ln w="28575" cmpd="sng">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solidFill>
                <a:srgbClr val="FF0000"/>
              </a:solidFill>
            </a:endParaRPr>
          </a:p>
        </p:txBody>
      </p:sp>
      <p:sp>
        <p:nvSpPr>
          <p:cNvPr id="6151" name="Oval 7"/>
          <p:cNvSpPr>
            <a:spLocks noChangeArrowheads="1"/>
          </p:cNvSpPr>
          <p:nvPr/>
        </p:nvSpPr>
        <p:spPr bwMode="auto">
          <a:xfrm>
            <a:off x="7620000" y="3020144"/>
            <a:ext cx="304800" cy="304800"/>
          </a:xfrm>
          <a:prstGeom prst="ellipse">
            <a:avLst/>
          </a:prstGeom>
          <a:solidFill>
            <a:schemeClr val="accent1"/>
          </a:solidFill>
          <a:ln w="9525" cmpd="sng">
            <a:solidFill>
              <a:schemeClr val="tx1"/>
            </a:solidFill>
            <a:round/>
          </a:ln>
        </p:spPr>
        <p:txBody>
          <a:bodyPr wrap="none" anchor="ctr"/>
          <a:lstStyle/>
          <a:p>
            <a:pPr eaLnBrk="0" hangingPunct="0"/>
            <a:endParaRPr lang="zh-CN" altLang="zh-CN">
              <a:solidFill>
                <a:srgbClr val="FF0000"/>
              </a:solidFill>
            </a:endParaRPr>
          </a:p>
        </p:txBody>
      </p:sp>
      <p:sp>
        <p:nvSpPr>
          <p:cNvPr id="6152" name="Line 8"/>
          <p:cNvSpPr>
            <a:spLocks noChangeShapeType="1"/>
          </p:cNvSpPr>
          <p:nvPr/>
        </p:nvSpPr>
        <p:spPr bwMode="auto">
          <a:xfrm flipH="1" flipV="1">
            <a:off x="7620000" y="1877144"/>
            <a:ext cx="0" cy="1295400"/>
          </a:xfrm>
          <a:prstGeom prst="line">
            <a:avLst/>
          </a:prstGeom>
          <a:noFill/>
          <a:ln w="9525" cmpd="sng">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solidFill>
                <a:srgbClr val="FF0000"/>
              </a:solidFill>
            </a:endParaRPr>
          </a:p>
        </p:txBody>
      </p:sp>
      <p:sp>
        <p:nvSpPr>
          <p:cNvPr id="6153" name="Line 9"/>
          <p:cNvSpPr>
            <a:spLocks noChangeShapeType="1"/>
          </p:cNvSpPr>
          <p:nvPr/>
        </p:nvSpPr>
        <p:spPr bwMode="auto">
          <a:xfrm flipH="1" flipV="1">
            <a:off x="7924800" y="2410544"/>
            <a:ext cx="0" cy="762000"/>
          </a:xfrm>
          <a:prstGeom prst="line">
            <a:avLst/>
          </a:prstGeom>
          <a:noFill/>
          <a:ln w="9525" cmpd="sng">
            <a:solidFill>
              <a:schemeClr val="tx1"/>
            </a:solidFill>
            <a:round/>
            <a:tailEnd type="triangle" w="med" len="med"/>
          </a:ln>
          <a:extLst>
            <a:ext uri="{909E8E84-426E-40DD-AFC4-6F175D3DCCD1}">
              <a14:hiddenFill xmlns:a14="http://schemas.microsoft.com/office/drawing/2010/main">
                <a:noFill/>
              </a14:hiddenFill>
            </a:ext>
          </a:extLst>
        </p:spPr>
        <p:txBody>
          <a:bodyPr wrap="none"/>
          <a:lstStyle/>
          <a:p>
            <a:endParaRPr lang="zh-CN" altLang="en-US">
              <a:solidFill>
                <a:srgbClr val="FF0000"/>
              </a:solidFill>
            </a:endParaRPr>
          </a:p>
        </p:txBody>
      </p:sp>
      <p:sp>
        <p:nvSpPr>
          <p:cNvPr id="6154" name="Rectangle 10"/>
          <p:cNvSpPr>
            <a:spLocks noChangeArrowheads="1"/>
          </p:cNvSpPr>
          <p:nvPr/>
        </p:nvSpPr>
        <p:spPr bwMode="auto">
          <a:xfrm>
            <a:off x="7620000" y="3477344"/>
            <a:ext cx="304800" cy="381000"/>
          </a:xfrm>
          <a:prstGeom prst="rect">
            <a:avLst/>
          </a:prstGeom>
          <a:solidFill>
            <a:srgbClr val="122C46"/>
          </a:solidFill>
          <a:ln w="9525" cmpd="sng">
            <a:solidFill>
              <a:schemeClr val="tx1"/>
            </a:solidFill>
            <a:miter lim="800000"/>
          </a:ln>
        </p:spPr>
        <p:txBody>
          <a:bodyPr wrap="none" anchor="ctr"/>
          <a:lstStyle/>
          <a:p>
            <a:pPr eaLnBrk="0" hangingPunct="0"/>
            <a:endParaRPr lang="zh-CN" altLang="zh-CN">
              <a:solidFill>
                <a:srgbClr val="FF0000"/>
              </a:solidFill>
            </a:endParaRPr>
          </a:p>
        </p:txBody>
      </p:sp>
      <p:sp>
        <p:nvSpPr>
          <p:cNvPr id="6155" name="Line 11"/>
          <p:cNvSpPr>
            <a:spLocks noChangeShapeType="1"/>
          </p:cNvSpPr>
          <p:nvPr/>
        </p:nvSpPr>
        <p:spPr bwMode="auto">
          <a:xfrm flipH="1">
            <a:off x="7772400" y="3172544"/>
            <a:ext cx="0" cy="304800"/>
          </a:xfrm>
          <a:prstGeom prst="line">
            <a:avLst/>
          </a:prstGeom>
          <a:noFill/>
          <a:ln w="9525" cmpd="sng">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solidFill>
                <a:srgbClr val="FF0000"/>
              </a:solidFill>
            </a:endParaRPr>
          </a:p>
        </p:txBody>
      </p:sp>
      <p:sp>
        <p:nvSpPr>
          <p:cNvPr id="6156" name="Text Box 12"/>
          <p:cNvSpPr txBox="1">
            <a:spLocks noChangeArrowheads="1"/>
          </p:cNvSpPr>
          <p:nvPr/>
        </p:nvSpPr>
        <p:spPr bwMode="auto">
          <a:xfrm>
            <a:off x="7848600" y="2181944"/>
            <a:ext cx="60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3200">
                <a:solidFill>
                  <a:srgbClr val="FF0000"/>
                </a:solidFill>
                <a:latin typeface="Times New Roman" panose="02020603050405020304" pitchFamily="18" charset="0"/>
              </a:rPr>
              <a:t>F</a:t>
            </a:r>
            <a:endParaRPr lang="zh-CN" altLang="zh-CN" sz="3200">
              <a:solidFill>
                <a:srgbClr val="FF0000"/>
              </a:solidFill>
              <a:latin typeface="Times New Roman" panose="02020603050405020304" pitchFamily="18" charset="0"/>
            </a:endParaRPr>
          </a:p>
        </p:txBody>
      </p:sp>
      <p:sp>
        <p:nvSpPr>
          <p:cNvPr id="6157" name="Text Box 13"/>
          <p:cNvSpPr txBox="1">
            <a:spLocks noChangeArrowheads="1"/>
          </p:cNvSpPr>
          <p:nvPr/>
        </p:nvSpPr>
        <p:spPr bwMode="auto">
          <a:xfrm>
            <a:off x="1157958" y="3178249"/>
            <a:ext cx="4800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3200">
                <a:solidFill>
                  <a:srgbClr val="FF0000"/>
                </a:solidFill>
                <a:latin typeface="Times New Roman" panose="02020603050405020304" pitchFamily="18" charset="0"/>
              </a:rPr>
              <a:t>S=2h=2×2m=4m</a:t>
            </a:r>
            <a:endParaRPr lang="zh-CN" altLang="zh-CN" sz="3200">
              <a:solidFill>
                <a:srgbClr val="FF0000"/>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157"/>
                                        </p:tgtEl>
                                        <p:attrNameLst>
                                          <p:attrName>style.visibility</p:attrName>
                                        </p:attrNameLst>
                                      </p:cBhvr>
                                      <p:to>
                                        <p:strVal val="visible"/>
                                      </p:to>
                                    </p:set>
                                    <p:animEffect transition="in" filter="slide(fromBottom)">
                                      <p:cBhvr>
                                        <p:cTn id="7" dur="500"/>
                                        <p:tgtEl>
                                          <p:spTgt spid="615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slide(fromBottom)">
                                      <p:cBhvr>
                                        <p:cTn id="12" dur="500"/>
                                        <p:tgtEl>
                                          <p:spTgt spid="614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147"/>
                                        </p:tgtEl>
                                        <p:attrNameLst>
                                          <p:attrName>style.visibility</p:attrName>
                                        </p:attrNameLst>
                                      </p:cBhvr>
                                      <p:to>
                                        <p:strVal val="visible"/>
                                      </p:to>
                                    </p:set>
                                    <p:animEffect transition="in" filter="barn(inHorizontal)">
                                      <p:cBhvr>
                                        <p:cTn id="17" dur="500"/>
                                        <p:tgtEl>
                                          <p:spTgt spid="614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slide(fromBottom)">
                                      <p:cBhvr>
                                        <p:cTn id="22"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p:bldP spid="6148" grpId="0"/>
      <p:bldP spid="6149" grpId="0"/>
      <p:bldP spid="6157"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170" name="AutoShape 2"/>
          <p:cNvSpPr/>
          <p:nvPr/>
        </p:nvSpPr>
        <p:spPr bwMode="auto">
          <a:xfrm>
            <a:off x="1042988" y="4149725"/>
            <a:ext cx="228600" cy="2438400"/>
          </a:xfrm>
          <a:prstGeom prst="leftBrace">
            <a:avLst>
              <a:gd name="adj1" fmla="val 88889"/>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pic>
        <p:nvPicPr>
          <p:cNvPr id="7171" name="Picture 3" descr="搬沙子上楼漫画"/>
          <p:cNvPicPr>
            <a:picLocks noChangeAspect="1" noChangeArrowheads="1"/>
          </p:cNvPicPr>
          <p:nvPr/>
        </p:nvPicPr>
        <p:blipFill>
          <a:blip r:embed="rId3"/>
          <a:stretch>
            <a:fillRect/>
          </a:stretch>
        </p:blipFill>
        <p:spPr bwMode="auto">
          <a:xfrm>
            <a:off x="0" y="0"/>
            <a:ext cx="8534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 Box 4"/>
          <p:cNvSpPr txBox="1">
            <a:spLocks noChangeArrowheads="1"/>
          </p:cNvSpPr>
          <p:nvPr/>
        </p:nvSpPr>
        <p:spPr bwMode="auto">
          <a:xfrm>
            <a:off x="1403350" y="4149725"/>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a:solidFill>
                  <a:srgbClr val="FF0000"/>
                </a:solidFill>
                <a:latin typeface="Times New Roman" panose="02020603050405020304" pitchFamily="18" charset="0"/>
              </a:rPr>
              <a:t>1</a:t>
            </a:r>
            <a:r>
              <a:rPr lang="zh-CN">
                <a:solidFill>
                  <a:srgbClr val="FF0000"/>
                </a:solidFill>
                <a:latin typeface="Times New Roman" panose="02020603050405020304" pitchFamily="18" charset="0"/>
              </a:rPr>
              <a:t>对砂子做功</a:t>
            </a:r>
            <a:endParaRPr lang="zh-CN">
              <a:solidFill>
                <a:srgbClr val="FF0000"/>
              </a:solidFill>
              <a:latin typeface="Times New Roman" panose="02020603050405020304" pitchFamily="18" charset="0"/>
            </a:endParaRPr>
          </a:p>
        </p:txBody>
      </p:sp>
      <p:sp>
        <p:nvSpPr>
          <p:cNvPr id="7173" name="Text Box 5"/>
          <p:cNvSpPr txBox="1">
            <a:spLocks noChangeArrowheads="1"/>
          </p:cNvSpPr>
          <p:nvPr/>
        </p:nvSpPr>
        <p:spPr bwMode="auto">
          <a:xfrm>
            <a:off x="294442" y="4221163"/>
            <a:ext cx="677108" cy="263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人提沙子做功</a:t>
            </a:r>
            <a:endParaRPr lang="zh-CN" sz="3200">
              <a:solidFill>
                <a:srgbClr val="FF0000"/>
              </a:solidFill>
              <a:latin typeface="Times New Roman" panose="02020603050405020304" pitchFamily="18" charset="0"/>
            </a:endParaRPr>
          </a:p>
        </p:txBody>
      </p:sp>
      <p:sp>
        <p:nvSpPr>
          <p:cNvPr id="7174" name="Text Box 6"/>
          <p:cNvSpPr txBox="1">
            <a:spLocks noChangeArrowheads="1"/>
          </p:cNvSpPr>
          <p:nvPr/>
        </p:nvSpPr>
        <p:spPr bwMode="auto">
          <a:xfrm>
            <a:off x="1371600" y="4953000"/>
            <a:ext cx="2819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对桶做功</a:t>
            </a:r>
            <a:endParaRPr lang="zh-CN" sz="2000">
              <a:solidFill>
                <a:srgbClr val="FF0000"/>
              </a:solidFill>
              <a:latin typeface="Times New Roman" panose="02020603050405020304" pitchFamily="18" charset="0"/>
            </a:endParaRPr>
          </a:p>
        </p:txBody>
      </p:sp>
      <p:sp>
        <p:nvSpPr>
          <p:cNvPr id="7175" name="Text Box 7"/>
          <p:cNvSpPr txBox="1">
            <a:spLocks noChangeArrowheads="1"/>
          </p:cNvSpPr>
          <p:nvPr/>
        </p:nvSpPr>
        <p:spPr bwMode="auto">
          <a:xfrm>
            <a:off x="1371600" y="5486400"/>
            <a:ext cx="22860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克服自重</a:t>
            </a:r>
            <a:endParaRPr lang="zh-CN" sz="2000">
              <a:solidFill>
                <a:srgbClr val="FF0000"/>
              </a:solidFill>
              <a:latin typeface="Times New Roman" panose="02020603050405020304" pitchFamily="18" charset="0"/>
            </a:endParaRPr>
          </a:p>
          <a:p>
            <a:pPr>
              <a:spcBef>
                <a:spcPct val="50000"/>
              </a:spcBef>
            </a:pPr>
            <a:r>
              <a:rPr lang="zh-CN" sz="2000">
                <a:solidFill>
                  <a:srgbClr val="FF0000"/>
                </a:solidFill>
                <a:latin typeface="Times New Roman" panose="02020603050405020304" pitchFamily="18" charset="0"/>
              </a:rPr>
              <a:t>做功</a:t>
            </a:r>
            <a:endParaRPr lang="zh-CN" sz="2000">
              <a:solidFill>
                <a:srgbClr val="FF0000"/>
              </a:solidFill>
              <a:latin typeface="Times New Roman" panose="02020603050405020304" pitchFamily="18" charset="0"/>
            </a:endParaRPr>
          </a:p>
        </p:txBody>
      </p:sp>
      <p:sp>
        <p:nvSpPr>
          <p:cNvPr id="7176" name="Text Box 8"/>
          <p:cNvSpPr txBox="1">
            <a:spLocks noChangeArrowheads="1"/>
          </p:cNvSpPr>
          <p:nvPr/>
        </p:nvSpPr>
        <p:spPr bwMode="auto">
          <a:xfrm>
            <a:off x="3652005" y="4191000"/>
            <a:ext cx="677108"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人拉滑轮做功</a:t>
            </a:r>
            <a:endParaRPr lang="zh-CN" sz="3200">
              <a:solidFill>
                <a:srgbClr val="FF0000"/>
              </a:solidFill>
              <a:latin typeface="Times New Roman" panose="02020603050405020304" pitchFamily="18" charset="0"/>
            </a:endParaRPr>
          </a:p>
        </p:txBody>
      </p:sp>
      <p:sp>
        <p:nvSpPr>
          <p:cNvPr id="7177" name="AutoShape 9"/>
          <p:cNvSpPr/>
          <p:nvPr/>
        </p:nvSpPr>
        <p:spPr bwMode="auto">
          <a:xfrm>
            <a:off x="4191000" y="4267200"/>
            <a:ext cx="228600" cy="2362200"/>
          </a:xfrm>
          <a:prstGeom prst="leftBrace">
            <a:avLst>
              <a:gd name="adj1" fmla="val 86111"/>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7178" name="Text Box 10"/>
          <p:cNvSpPr txBox="1">
            <a:spLocks noChangeArrowheads="1"/>
          </p:cNvSpPr>
          <p:nvPr/>
        </p:nvSpPr>
        <p:spPr bwMode="auto">
          <a:xfrm>
            <a:off x="4343400" y="4114800"/>
            <a:ext cx="1581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zh-CN" sz="2000">
                <a:solidFill>
                  <a:srgbClr val="FF0000"/>
                </a:solidFill>
                <a:latin typeface="Times New Roman" panose="02020603050405020304" pitchFamily="18" charset="0"/>
              </a:rPr>
              <a:t>1</a:t>
            </a:r>
            <a:r>
              <a:rPr lang="zh-CN" sz="2000">
                <a:solidFill>
                  <a:srgbClr val="FF0000"/>
                </a:solidFill>
                <a:latin typeface="Times New Roman" panose="02020603050405020304" pitchFamily="18" charset="0"/>
              </a:rPr>
              <a:t>对砂子做功</a:t>
            </a:r>
            <a:endParaRPr lang="zh-CN" sz="2000">
              <a:solidFill>
                <a:srgbClr val="FF0000"/>
              </a:solidFill>
              <a:latin typeface="Times New Roman" panose="02020603050405020304" pitchFamily="18" charset="0"/>
            </a:endParaRPr>
          </a:p>
        </p:txBody>
      </p:sp>
      <p:sp>
        <p:nvSpPr>
          <p:cNvPr id="7179" name="Text Box 11"/>
          <p:cNvSpPr txBox="1">
            <a:spLocks noChangeArrowheads="1"/>
          </p:cNvSpPr>
          <p:nvPr/>
        </p:nvSpPr>
        <p:spPr bwMode="auto">
          <a:xfrm>
            <a:off x="4191000" y="5181600"/>
            <a:ext cx="2667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对桶做功</a:t>
            </a:r>
            <a:endParaRPr lang="zh-CN" sz="2000">
              <a:solidFill>
                <a:srgbClr val="FF0000"/>
              </a:solidFill>
              <a:latin typeface="Times New Roman" panose="02020603050405020304" pitchFamily="18" charset="0"/>
            </a:endParaRPr>
          </a:p>
        </p:txBody>
      </p:sp>
      <p:sp>
        <p:nvSpPr>
          <p:cNvPr id="7180" name="Text Box 12"/>
          <p:cNvSpPr txBox="1">
            <a:spLocks noChangeArrowheads="1"/>
          </p:cNvSpPr>
          <p:nvPr/>
        </p:nvSpPr>
        <p:spPr bwMode="auto">
          <a:xfrm>
            <a:off x="4191000" y="6096000"/>
            <a:ext cx="3124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对动滑轮做功</a:t>
            </a:r>
            <a:endParaRPr lang="zh-CN" sz="2000">
              <a:solidFill>
                <a:srgbClr val="FF0000"/>
              </a:solidFill>
              <a:latin typeface="Times New Roman" panose="02020603050405020304" pitchFamily="18" charset="0"/>
            </a:endParaRPr>
          </a:p>
        </p:txBody>
      </p:sp>
      <p:sp>
        <p:nvSpPr>
          <p:cNvPr id="7181" name="Text Box 13"/>
          <p:cNvSpPr txBox="1">
            <a:spLocks noChangeArrowheads="1"/>
          </p:cNvSpPr>
          <p:nvPr/>
        </p:nvSpPr>
        <p:spPr bwMode="auto">
          <a:xfrm>
            <a:off x="6333292" y="4114800"/>
            <a:ext cx="677108"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人拉滑轮做功</a:t>
            </a:r>
            <a:endParaRPr lang="zh-CN" sz="3200">
              <a:solidFill>
                <a:srgbClr val="FF0000"/>
              </a:solidFill>
              <a:latin typeface="Times New Roman" panose="02020603050405020304" pitchFamily="18" charset="0"/>
            </a:endParaRPr>
          </a:p>
        </p:txBody>
      </p:sp>
      <p:sp>
        <p:nvSpPr>
          <p:cNvPr id="7182" name="AutoShape 14"/>
          <p:cNvSpPr/>
          <p:nvPr/>
        </p:nvSpPr>
        <p:spPr bwMode="auto">
          <a:xfrm>
            <a:off x="6858000" y="4114800"/>
            <a:ext cx="152400" cy="2438400"/>
          </a:xfrm>
          <a:prstGeom prst="leftBrace">
            <a:avLst>
              <a:gd name="adj1" fmla="val 133333"/>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7183" name="Text Box 15"/>
          <p:cNvSpPr txBox="1">
            <a:spLocks noChangeArrowheads="1"/>
          </p:cNvSpPr>
          <p:nvPr/>
        </p:nvSpPr>
        <p:spPr bwMode="auto">
          <a:xfrm>
            <a:off x="7032625" y="4183063"/>
            <a:ext cx="2111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1</a:t>
            </a:r>
            <a:r>
              <a:rPr lang="zh-CN" sz="2000">
                <a:solidFill>
                  <a:srgbClr val="FF0000"/>
                </a:solidFill>
                <a:latin typeface="Times New Roman" panose="02020603050405020304" pitchFamily="18" charset="0"/>
              </a:rPr>
              <a:t>对砂子做功</a:t>
            </a:r>
            <a:endParaRPr lang="zh-CN" sz="2000">
              <a:solidFill>
                <a:srgbClr val="FF0000"/>
              </a:solidFill>
              <a:latin typeface="Times New Roman" panose="02020603050405020304" pitchFamily="18" charset="0"/>
            </a:endParaRPr>
          </a:p>
        </p:txBody>
      </p:sp>
      <p:sp>
        <p:nvSpPr>
          <p:cNvPr id="7184" name="Text Box 16"/>
          <p:cNvSpPr txBox="1">
            <a:spLocks noChangeArrowheads="1"/>
          </p:cNvSpPr>
          <p:nvPr/>
        </p:nvSpPr>
        <p:spPr bwMode="auto">
          <a:xfrm>
            <a:off x="7086600" y="5029200"/>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对口袋做功</a:t>
            </a:r>
            <a:endParaRPr lang="zh-CN" sz="2000">
              <a:solidFill>
                <a:srgbClr val="FF0000"/>
              </a:solidFill>
              <a:latin typeface="Times New Roman" panose="02020603050405020304" pitchFamily="18" charset="0"/>
            </a:endParaRPr>
          </a:p>
        </p:txBody>
      </p:sp>
      <p:sp>
        <p:nvSpPr>
          <p:cNvPr id="7185" name="Text Box 17"/>
          <p:cNvSpPr txBox="1">
            <a:spLocks noChangeArrowheads="1"/>
          </p:cNvSpPr>
          <p:nvPr/>
        </p:nvSpPr>
        <p:spPr bwMode="auto">
          <a:xfrm>
            <a:off x="7086600" y="6172200"/>
            <a:ext cx="2057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对动滑轮做功</a:t>
            </a:r>
            <a:endParaRPr lang="zh-CN" sz="2000">
              <a:solidFill>
                <a:srgbClr val="FF0000"/>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nodeType="after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slide(fromBottom)">
                                      <p:cBhvr>
                                        <p:cTn id="12" dur="500"/>
                                        <p:tgtEl>
                                          <p:spTgt spid="7173"/>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70"/>
                                        </p:tgtEl>
                                        <p:attrNameLst>
                                          <p:attrName>style.visibility</p:attrName>
                                        </p:attrNameLst>
                                      </p:cBhvr>
                                      <p:to>
                                        <p:strVal val="visible"/>
                                      </p:to>
                                    </p:set>
                                    <p:animEffect transition="in" filter="blinds(horizontal)">
                                      <p:cBhvr>
                                        <p:cTn id="17" dur="500"/>
                                        <p:tgtEl>
                                          <p:spTgt spid="7170"/>
                                        </p:tgtEl>
                                      </p:cBhvr>
                                    </p:animEffect>
                                  </p:childTnLst>
                                </p:cTn>
                              </p:par>
                            </p:childTnLst>
                          </p:cTn>
                        </p:par>
                      </p:childTnLst>
                    </p:cTn>
                  </p:par>
                  <p:par>
                    <p:cTn id="18" fill="hold" nodeType="clickPar">
                      <p:stCondLst>
                        <p:cond delay="indefinite"/>
                        <p:cond evt="onBegin" delay="0">
                          <p:tn val="17"/>
                        </p:cond>
                      </p:stCondLst>
                      <p:childTnLst>
                        <p:par>
                          <p:cTn id="19" fill="hold" nodeType="after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7172"/>
                                        </p:tgtEl>
                                        <p:attrNameLst>
                                          <p:attrName>style.visibility</p:attrName>
                                        </p:attrNameLst>
                                      </p:cBhvr>
                                      <p:to>
                                        <p:strVal val="visible"/>
                                      </p:to>
                                    </p:set>
                                    <p:animEffect transition="in" filter="slide(fromBottom)">
                                      <p:cBhvr>
                                        <p:cTn id="22" dur="500"/>
                                        <p:tgtEl>
                                          <p:spTgt spid="7172"/>
                                        </p:tgtEl>
                                      </p:cBhvr>
                                    </p:animEffect>
                                  </p:childTnLst>
                                </p:cTn>
                              </p:par>
                            </p:childTnLst>
                          </p:cTn>
                        </p:par>
                      </p:childTnLst>
                    </p:cTn>
                  </p:par>
                  <p:par>
                    <p:cTn id="23" fill="hold" nodeType="clickPar">
                      <p:stCondLst>
                        <p:cond delay="indefinite"/>
                        <p:cond evt="onBegin" delay="0">
                          <p:tn val="22"/>
                        </p:cond>
                      </p:stCondLst>
                      <p:childTnLst>
                        <p:par>
                          <p:cTn id="24" fill="hold" nodeType="after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7174"/>
                                        </p:tgtEl>
                                        <p:attrNameLst>
                                          <p:attrName>style.visibility</p:attrName>
                                        </p:attrNameLst>
                                      </p:cBhvr>
                                      <p:to>
                                        <p:strVal val="visible"/>
                                      </p:to>
                                    </p:set>
                                    <p:animEffect transition="in" filter="slide(fromBottom)">
                                      <p:cBhvr>
                                        <p:cTn id="27" dur="500"/>
                                        <p:tgtEl>
                                          <p:spTgt spid="7174"/>
                                        </p:tgtEl>
                                      </p:cBhvr>
                                    </p:animEffect>
                                  </p:childTnLst>
                                </p:cTn>
                              </p:par>
                            </p:childTnLst>
                          </p:cTn>
                        </p:par>
                      </p:childTnLst>
                    </p:cTn>
                  </p:par>
                  <p:par>
                    <p:cTn id="28" fill="hold" nodeType="clickPar">
                      <p:stCondLst>
                        <p:cond delay="indefinite"/>
                        <p:cond evt="onBegin" delay="0">
                          <p:tn val="27"/>
                        </p:cond>
                      </p:stCondLst>
                      <p:childTnLst>
                        <p:par>
                          <p:cTn id="29" fill="hold" nodeType="afterGroup">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7175"/>
                                        </p:tgtEl>
                                        <p:attrNameLst>
                                          <p:attrName>style.visibility</p:attrName>
                                        </p:attrNameLst>
                                      </p:cBhvr>
                                      <p:to>
                                        <p:strVal val="visible"/>
                                      </p:to>
                                    </p:set>
                                    <p:animEffect transition="in" filter="slide(fromBottom)">
                                      <p:cBhvr>
                                        <p:cTn id="32" dur="500"/>
                                        <p:tgtEl>
                                          <p:spTgt spid="7175"/>
                                        </p:tgtEl>
                                      </p:cBhvr>
                                    </p:animEffect>
                                  </p:childTnLst>
                                </p:cTn>
                              </p:par>
                            </p:childTnLst>
                          </p:cTn>
                        </p:par>
                      </p:childTnLst>
                    </p:cTn>
                  </p:par>
                  <p:par>
                    <p:cTn id="33" fill="hold" nodeType="clickPar">
                      <p:stCondLst>
                        <p:cond delay="indefinite"/>
                        <p:cond evt="onBegin" delay="0">
                          <p:tn val="32"/>
                        </p:cond>
                      </p:stCondLst>
                      <p:childTnLst>
                        <p:par>
                          <p:cTn id="34" fill="hold" nodeType="after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7176"/>
                                        </p:tgtEl>
                                        <p:attrNameLst>
                                          <p:attrName>style.visibility</p:attrName>
                                        </p:attrNameLst>
                                      </p:cBhvr>
                                      <p:to>
                                        <p:strVal val="visible"/>
                                      </p:to>
                                    </p:set>
                                    <p:animEffect transition="in" filter="slide(fromBottom)">
                                      <p:cBhvr>
                                        <p:cTn id="37" dur="500"/>
                                        <p:tgtEl>
                                          <p:spTgt spid="7176"/>
                                        </p:tgtEl>
                                      </p:cBhvr>
                                    </p:animEffect>
                                  </p:childTnLst>
                                </p:cTn>
                              </p:par>
                            </p:childTnLst>
                          </p:cTn>
                        </p:par>
                      </p:childTnLst>
                    </p:cTn>
                  </p:par>
                  <p:par>
                    <p:cTn id="38" fill="hold" nodeType="clickPar">
                      <p:stCondLst>
                        <p:cond delay="indefinite"/>
                        <p:cond evt="onBegin" delay="0">
                          <p:tn val="37"/>
                        </p:cond>
                      </p:stCondLst>
                      <p:childTnLst>
                        <p:par>
                          <p:cTn id="39" fill="hold" nodeType="afterGroup">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7177"/>
                                        </p:tgtEl>
                                        <p:attrNameLst>
                                          <p:attrName>style.visibility</p:attrName>
                                        </p:attrNameLst>
                                      </p:cBhvr>
                                      <p:to>
                                        <p:strVal val="visible"/>
                                      </p:to>
                                    </p:set>
                                  </p:childTnLst>
                                </p:cTn>
                              </p:par>
                            </p:childTnLst>
                          </p:cTn>
                        </p:par>
                      </p:childTnLst>
                    </p:cTn>
                  </p:par>
                  <p:par>
                    <p:cTn id="42" fill="hold" nodeType="clickPar">
                      <p:stCondLst>
                        <p:cond delay="indefinite"/>
                        <p:cond evt="onBegin" delay="0">
                          <p:tn val="41"/>
                        </p:cond>
                      </p:stCondLst>
                      <p:childTnLst>
                        <p:par>
                          <p:cTn id="43" fill="hold" nodeType="afterGroup">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7178"/>
                                        </p:tgtEl>
                                        <p:attrNameLst>
                                          <p:attrName>style.visibility</p:attrName>
                                        </p:attrNameLst>
                                      </p:cBhvr>
                                      <p:to>
                                        <p:strVal val="visible"/>
                                      </p:to>
                                    </p:set>
                                    <p:animEffect transition="in" filter="slide(fromBottom)">
                                      <p:cBhvr>
                                        <p:cTn id="46" dur="500"/>
                                        <p:tgtEl>
                                          <p:spTgt spid="7178"/>
                                        </p:tgtEl>
                                      </p:cBhvr>
                                    </p:animEffect>
                                  </p:childTnLst>
                                </p:cTn>
                              </p:par>
                            </p:childTnLst>
                          </p:cTn>
                        </p:par>
                      </p:childTnLst>
                    </p:cTn>
                  </p:par>
                  <p:par>
                    <p:cTn id="47" fill="hold" nodeType="clickPar">
                      <p:stCondLst>
                        <p:cond delay="indefinite"/>
                        <p:cond evt="onBegin" delay="0">
                          <p:tn val="46"/>
                        </p:cond>
                      </p:stCondLst>
                      <p:childTnLst>
                        <p:par>
                          <p:cTn id="48" fill="hold" nodeType="afterGroup">
                            <p:stCondLst>
                              <p:cond delay="0"/>
                            </p:stCondLst>
                            <p:childTnLst>
                              <p:par>
                                <p:cTn id="49" presetID="12" presetClass="entr" presetSubtype="4" fill="hold" grpId="0" nodeType="clickEffect">
                                  <p:stCondLst>
                                    <p:cond delay="0"/>
                                  </p:stCondLst>
                                  <p:childTnLst>
                                    <p:set>
                                      <p:cBhvr>
                                        <p:cTn id="50" dur="1" fill="hold">
                                          <p:stCondLst>
                                            <p:cond delay="0"/>
                                          </p:stCondLst>
                                        </p:cTn>
                                        <p:tgtEl>
                                          <p:spTgt spid="7179"/>
                                        </p:tgtEl>
                                        <p:attrNameLst>
                                          <p:attrName>style.visibility</p:attrName>
                                        </p:attrNameLst>
                                      </p:cBhvr>
                                      <p:to>
                                        <p:strVal val="visible"/>
                                      </p:to>
                                    </p:set>
                                    <p:animEffect transition="in" filter="slide(fromBottom)">
                                      <p:cBhvr>
                                        <p:cTn id="51" dur="500"/>
                                        <p:tgtEl>
                                          <p:spTgt spid="7179"/>
                                        </p:tgtEl>
                                      </p:cBhvr>
                                    </p:animEffect>
                                  </p:childTnLst>
                                </p:cTn>
                              </p:par>
                            </p:childTnLst>
                          </p:cTn>
                        </p:par>
                      </p:childTnLst>
                    </p:cTn>
                  </p:par>
                  <p:par>
                    <p:cTn id="52" fill="hold" nodeType="clickPar">
                      <p:stCondLst>
                        <p:cond delay="indefinite"/>
                        <p:cond evt="onBegin" delay="0">
                          <p:tn val="51"/>
                        </p:cond>
                      </p:stCondLst>
                      <p:childTnLst>
                        <p:par>
                          <p:cTn id="53" fill="hold" nodeType="afterGroup">
                            <p:stCondLst>
                              <p:cond delay="0"/>
                            </p:stCondLst>
                            <p:childTnLst>
                              <p:par>
                                <p:cTn id="54" presetID="12" presetClass="entr" presetSubtype="4" fill="hold" grpId="0" nodeType="clickEffect">
                                  <p:stCondLst>
                                    <p:cond delay="0"/>
                                  </p:stCondLst>
                                  <p:childTnLst>
                                    <p:set>
                                      <p:cBhvr>
                                        <p:cTn id="55" dur="1" fill="hold">
                                          <p:stCondLst>
                                            <p:cond delay="0"/>
                                          </p:stCondLst>
                                        </p:cTn>
                                        <p:tgtEl>
                                          <p:spTgt spid="7180"/>
                                        </p:tgtEl>
                                        <p:attrNameLst>
                                          <p:attrName>style.visibility</p:attrName>
                                        </p:attrNameLst>
                                      </p:cBhvr>
                                      <p:to>
                                        <p:strVal val="visible"/>
                                      </p:to>
                                    </p:set>
                                    <p:animEffect transition="in" filter="slide(fromBottom)">
                                      <p:cBhvr>
                                        <p:cTn id="56" dur="500"/>
                                        <p:tgtEl>
                                          <p:spTgt spid="7180"/>
                                        </p:tgtEl>
                                      </p:cBhvr>
                                    </p:animEffect>
                                  </p:childTnLst>
                                </p:cTn>
                              </p:par>
                            </p:childTnLst>
                          </p:cTn>
                        </p:par>
                      </p:childTnLst>
                    </p:cTn>
                  </p:par>
                  <p:par>
                    <p:cTn id="57" fill="hold" nodeType="clickPar">
                      <p:stCondLst>
                        <p:cond delay="indefinite"/>
                        <p:cond evt="onBegin" delay="0">
                          <p:tn val="56"/>
                        </p:cond>
                      </p:stCondLst>
                      <p:childTnLst>
                        <p:par>
                          <p:cTn id="58" fill="hold" nodeType="afterGroup">
                            <p:stCondLst>
                              <p:cond delay="0"/>
                            </p:stCondLst>
                            <p:childTnLst>
                              <p:par>
                                <p:cTn id="59" presetID="12" presetClass="entr" presetSubtype="4" fill="hold" grpId="0" nodeType="clickEffect">
                                  <p:stCondLst>
                                    <p:cond delay="0"/>
                                  </p:stCondLst>
                                  <p:childTnLst>
                                    <p:set>
                                      <p:cBhvr>
                                        <p:cTn id="60" dur="1" fill="hold">
                                          <p:stCondLst>
                                            <p:cond delay="0"/>
                                          </p:stCondLst>
                                        </p:cTn>
                                        <p:tgtEl>
                                          <p:spTgt spid="7181"/>
                                        </p:tgtEl>
                                        <p:attrNameLst>
                                          <p:attrName>style.visibility</p:attrName>
                                        </p:attrNameLst>
                                      </p:cBhvr>
                                      <p:to>
                                        <p:strVal val="visible"/>
                                      </p:to>
                                    </p:set>
                                    <p:animEffect transition="in" filter="slide(fromBottom)">
                                      <p:cBhvr>
                                        <p:cTn id="61" dur="500"/>
                                        <p:tgtEl>
                                          <p:spTgt spid="7181"/>
                                        </p:tgtEl>
                                      </p:cBhvr>
                                    </p:animEffect>
                                  </p:childTnLst>
                                </p:cTn>
                              </p:par>
                            </p:childTnLst>
                          </p:cTn>
                        </p:par>
                      </p:childTnLst>
                    </p:cTn>
                  </p:par>
                  <p:par>
                    <p:cTn id="62" fill="hold" nodeType="clickPar">
                      <p:stCondLst>
                        <p:cond delay="indefinite"/>
                        <p:cond evt="onBegin" delay="0">
                          <p:tn val="61"/>
                        </p:cond>
                      </p:stCondLst>
                      <p:childTnLst>
                        <p:par>
                          <p:cTn id="63" fill="hold" nodeType="afterGroup">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7182"/>
                                        </p:tgtEl>
                                        <p:attrNameLst>
                                          <p:attrName>style.visibility</p:attrName>
                                        </p:attrNameLst>
                                      </p:cBhvr>
                                      <p:to>
                                        <p:strVal val="visible"/>
                                      </p:to>
                                    </p:set>
                                  </p:childTnLst>
                                </p:cTn>
                              </p:par>
                            </p:childTnLst>
                          </p:cTn>
                        </p:par>
                      </p:childTnLst>
                    </p:cTn>
                  </p:par>
                  <p:par>
                    <p:cTn id="66" fill="hold" nodeType="clickPar">
                      <p:stCondLst>
                        <p:cond delay="indefinite"/>
                        <p:cond evt="onBegin" delay="0">
                          <p:tn val="65"/>
                        </p:cond>
                      </p:stCondLst>
                      <p:childTnLst>
                        <p:par>
                          <p:cTn id="67" fill="hold" nodeType="afterGroup">
                            <p:stCondLst>
                              <p:cond delay="0"/>
                            </p:stCondLst>
                            <p:childTnLst>
                              <p:par>
                                <p:cTn id="68" presetID="12" presetClass="entr" presetSubtype="4" fill="hold" grpId="0" nodeType="clickEffect">
                                  <p:stCondLst>
                                    <p:cond delay="0"/>
                                  </p:stCondLst>
                                  <p:childTnLst>
                                    <p:set>
                                      <p:cBhvr>
                                        <p:cTn id="69" dur="1" fill="hold">
                                          <p:stCondLst>
                                            <p:cond delay="0"/>
                                          </p:stCondLst>
                                        </p:cTn>
                                        <p:tgtEl>
                                          <p:spTgt spid="7183"/>
                                        </p:tgtEl>
                                        <p:attrNameLst>
                                          <p:attrName>style.visibility</p:attrName>
                                        </p:attrNameLst>
                                      </p:cBhvr>
                                      <p:to>
                                        <p:strVal val="visible"/>
                                      </p:to>
                                    </p:set>
                                    <p:animEffect transition="in" filter="slide(fromBottom)">
                                      <p:cBhvr>
                                        <p:cTn id="70" dur="500"/>
                                        <p:tgtEl>
                                          <p:spTgt spid="7183"/>
                                        </p:tgtEl>
                                      </p:cBhvr>
                                    </p:animEffect>
                                  </p:childTnLst>
                                </p:cTn>
                              </p:par>
                            </p:childTnLst>
                          </p:cTn>
                        </p:par>
                      </p:childTnLst>
                    </p:cTn>
                  </p:par>
                  <p:par>
                    <p:cTn id="71" fill="hold" nodeType="clickPar">
                      <p:stCondLst>
                        <p:cond delay="indefinite"/>
                        <p:cond evt="onBegin" delay="0">
                          <p:tn val="70"/>
                        </p:cond>
                      </p:stCondLst>
                      <p:childTnLst>
                        <p:par>
                          <p:cTn id="72" fill="hold" nodeType="afterGroup">
                            <p:stCondLst>
                              <p:cond delay="0"/>
                            </p:stCondLst>
                            <p:childTnLst>
                              <p:par>
                                <p:cTn id="73" presetID="12" presetClass="entr" presetSubtype="4" fill="hold" grpId="0" nodeType="clickEffect">
                                  <p:stCondLst>
                                    <p:cond delay="0"/>
                                  </p:stCondLst>
                                  <p:childTnLst>
                                    <p:set>
                                      <p:cBhvr>
                                        <p:cTn id="74" dur="1" fill="hold">
                                          <p:stCondLst>
                                            <p:cond delay="0"/>
                                          </p:stCondLst>
                                        </p:cTn>
                                        <p:tgtEl>
                                          <p:spTgt spid="7184"/>
                                        </p:tgtEl>
                                        <p:attrNameLst>
                                          <p:attrName>style.visibility</p:attrName>
                                        </p:attrNameLst>
                                      </p:cBhvr>
                                      <p:to>
                                        <p:strVal val="visible"/>
                                      </p:to>
                                    </p:set>
                                    <p:animEffect transition="in" filter="slide(fromBottom)">
                                      <p:cBhvr>
                                        <p:cTn id="75" dur="500"/>
                                        <p:tgtEl>
                                          <p:spTgt spid="7184"/>
                                        </p:tgtEl>
                                      </p:cBhvr>
                                    </p:animEffect>
                                  </p:childTnLst>
                                </p:cTn>
                              </p:par>
                            </p:childTnLst>
                          </p:cTn>
                        </p:par>
                      </p:childTnLst>
                    </p:cTn>
                  </p:par>
                  <p:par>
                    <p:cTn id="76" fill="hold" nodeType="clickPar">
                      <p:stCondLst>
                        <p:cond delay="indefinite"/>
                        <p:cond evt="onBegin" delay="0">
                          <p:tn val="75"/>
                        </p:cond>
                      </p:stCondLst>
                      <p:childTnLst>
                        <p:par>
                          <p:cTn id="77" fill="hold" nodeType="afterGroup">
                            <p:stCondLst>
                              <p:cond delay="0"/>
                            </p:stCondLst>
                            <p:childTnLst>
                              <p:par>
                                <p:cTn id="78" presetID="12" presetClass="entr" presetSubtype="4" fill="hold" grpId="0" nodeType="clickEffect">
                                  <p:stCondLst>
                                    <p:cond delay="0"/>
                                  </p:stCondLst>
                                  <p:childTnLst>
                                    <p:set>
                                      <p:cBhvr>
                                        <p:cTn id="79" dur="1" fill="hold">
                                          <p:stCondLst>
                                            <p:cond delay="0"/>
                                          </p:stCondLst>
                                        </p:cTn>
                                        <p:tgtEl>
                                          <p:spTgt spid="7185"/>
                                        </p:tgtEl>
                                        <p:attrNameLst>
                                          <p:attrName>style.visibility</p:attrName>
                                        </p:attrNameLst>
                                      </p:cBhvr>
                                      <p:to>
                                        <p:strVal val="visible"/>
                                      </p:to>
                                    </p:set>
                                    <p:animEffect transition="in" filter="slide(fromBottom)">
                                      <p:cBhvr>
                                        <p:cTn id="80" dur="500"/>
                                        <p:tgtEl>
                                          <p:spTgt spid="7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2" grpId="0"/>
      <p:bldP spid="7173" grpId="0"/>
      <p:bldP spid="7174" grpId="0"/>
      <p:bldP spid="7175" grpId="0"/>
      <p:bldP spid="7176" grpId="0"/>
      <p:bldP spid="7177" grpId="0"/>
      <p:bldP spid="7178" grpId="0"/>
      <p:bldP spid="7179" grpId="0"/>
      <p:bldP spid="7180" grpId="0"/>
      <p:bldP spid="7181" grpId="0"/>
      <p:bldP spid="7182" grpId="0"/>
      <p:bldP spid="7183" grpId="0"/>
      <p:bldP spid="7184" grpId="0"/>
      <p:bldP spid="7185"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17413" name="Object 5"/>
          <p:cNvGraphicFramePr>
            <a:graphicFrameLocks noChangeAspect="1"/>
          </p:cNvGraphicFramePr>
          <p:nvPr/>
        </p:nvGraphicFramePr>
        <p:xfrm>
          <a:off x="586105" y="4549775"/>
          <a:ext cx="3124200" cy="781050"/>
        </p:xfrm>
        <a:graphic>
          <a:graphicData uri="http://schemas.openxmlformats.org/presentationml/2006/ole">
            <mc:AlternateContent>
              <mc:Choice xmlns:v="urn:schemas-microsoft-com:vml" Requires="v">
                <p:oleObj spid="_x0000_s1039" r:id="rId2" imgW="952500" imgH="241300" progId="Equation.3">
                  <p:embed/>
                </p:oleObj>
              </mc:Choice>
              <mc:Fallback>
                <p:oleObj r:id="rId2" imgW="952500" imgH="241300" progId="Equation.3">
                  <p:embed/>
                  <p:pic>
                    <p:nvPicPr>
                      <p:cNvPr id="0" name="OLE substitute image"/>
                      <p:cNvPicPr/>
                      <p:nvPr/>
                    </p:nvPicPr>
                    <p:blipFill>
                      <a:blip r:embed="rId3">
                        <a:extLst>
                          <a:ext uri="{28A0092B-C50C-407E-A947-70E740481C1C}">
                            <a14:useLocalDpi xmlns:a14="http://schemas.microsoft.com/office/drawing/2010/main" val="0"/>
                          </a:ext>
                        </a:extLst>
                      </a:blip>
                      <a:stretch>
                        <a:fillRect/>
                      </a:stretch>
                    </p:blipFill>
                    <p:spPr>
                      <a:xfrm>
                        <a:off x="586105" y="4549775"/>
                        <a:ext cx="3124200" cy="781050"/>
                      </a:xfrm>
                      <a:prstGeom prst="rect">
                        <a:avLst/>
                      </a:prstGeom>
                      <a:noFill/>
                      <a:ln>
                        <a:noFill/>
                      </a:ln>
                    </p:spPr>
                  </p:pic>
                </p:oleObj>
              </mc:Fallback>
            </mc:AlternateContent>
          </a:graphicData>
        </a:graphic>
      </p:graphicFrame>
      <p:sp>
        <p:nvSpPr>
          <p:cNvPr id="17417" name="Rectangle 9"/>
          <p:cNvSpPr>
            <a:spLocks noChangeArrowheads="1"/>
          </p:cNvSpPr>
          <p:nvPr/>
        </p:nvSpPr>
        <p:spPr bwMode="auto">
          <a:xfrm>
            <a:off x="118745" y="643255"/>
            <a:ext cx="9029700"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sz="2800" b="1">
                <a:solidFill>
                  <a:srgbClr val="FF0000"/>
                </a:solidFill>
                <a:latin typeface="Times New Roman" panose="02020603050405020304" pitchFamily="18" charset="0"/>
              </a:rPr>
              <a:t>1.</a:t>
            </a:r>
            <a:r>
              <a:rPr lang="zh-CN" sz="2800" b="1">
                <a:solidFill>
                  <a:srgbClr val="FF0000"/>
                </a:solidFill>
                <a:latin typeface="Times New Roman" panose="02020603050405020304" pitchFamily="18" charset="0"/>
              </a:rPr>
              <a:t>有用功：为了完成直接目的所做的功（对物体做的功）</a:t>
            </a:r>
            <a:endParaRPr lang="zh-CN" sz="2800" b="1">
              <a:solidFill>
                <a:srgbClr val="FF0000"/>
              </a:solidFill>
              <a:latin typeface="Times New Roman" panose="02020603050405020304" pitchFamily="18" charset="0"/>
            </a:endParaRPr>
          </a:p>
        </p:txBody>
      </p:sp>
      <p:sp>
        <p:nvSpPr>
          <p:cNvPr id="17420" name="Rectangle 12"/>
          <p:cNvSpPr>
            <a:spLocks noChangeArrowheads="1"/>
          </p:cNvSpPr>
          <p:nvPr/>
        </p:nvSpPr>
        <p:spPr bwMode="auto">
          <a:xfrm>
            <a:off x="118745" y="1983740"/>
            <a:ext cx="9067800" cy="953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sz="2800" b="1">
                <a:solidFill>
                  <a:srgbClr val="FF0000"/>
                </a:solidFill>
                <a:latin typeface="Times New Roman" panose="02020603050405020304" pitchFamily="18" charset="0"/>
              </a:rPr>
              <a:t>2.</a:t>
            </a:r>
            <a:r>
              <a:rPr lang="zh-CN" sz="2800" b="1">
                <a:solidFill>
                  <a:srgbClr val="FF0000"/>
                </a:solidFill>
                <a:latin typeface="Times New Roman" panose="02020603050405020304" pitchFamily="18" charset="0"/>
              </a:rPr>
              <a:t>额外功：人们不需要但又不得不做的功</a:t>
            </a:r>
            <a:endParaRPr lang="zh-CN" sz="2800" b="1">
              <a:solidFill>
                <a:srgbClr val="FF0000"/>
              </a:solidFill>
              <a:latin typeface="Times New Roman" panose="02020603050405020304" pitchFamily="18" charset="0"/>
            </a:endParaRPr>
          </a:p>
          <a:p>
            <a:r>
              <a:rPr lang="zh-CN" sz="2800" b="1">
                <a:solidFill>
                  <a:srgbClr val="FF0000"/>
                </a:solidFill>
                <a:latin typeface="Times New Roman" panose="02020603050405020304" pitchFamily="18" charset="0"/>
              </a:rPr>
              <a:t>                  （对滑轮做的功）</a:t>
            </a:r>
            <a:endParaRPr lang="zh-CN" sz="2800" b="1">
              <a:solidFill>
                <a:srgbClr val="FF0000"/>
              </a:solidFill>
              <a:latin typeface="Times New Roman" panose="02020603050405020304" pitchFamily="18" charset="0"/>
            </a:endParaRPr>
          </a:p>
        </p:txBody>
      </p:sp>
      <p:sp>
        <p:nvSpPr>
          <p:cNvPr id="17423" name="Rectangle 15"/>
          <p:cNvSpPr>
            <a:spLocks noChangeArrowheads="1"/>
          </p:cNvSpPr>
          <p:nvPr/>
        </p:nvSpPr>
        <p:spPr bwMode="auto">
          <a:xfrm>
            <a:off x="231140" y="3787140"/>
            <a:ext cx="7957185" cy="52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sz="2800" b="1">
                <a:solidFill>
                  <a:srgbClr val="FF0000"/>
                </a:solidFill>
                <a:latin typeface="Times New Roman" panose="02020603050405020304" pitchFamily="18" charset="0"/>
              </a:rPr>
              <a:t>3.</a:t>
            </a:r>
            <a:r>
              <a:rPr lang="zh-CN" sz="2800" b="1">
                <a:solidFill>
                  <a:srgbClr val="FF0000"/>
                </a:solidFill>
                <a:latin typeface="Times New Roman" panose="02020603050405020304" pitchFamily="18" charset="0"/>
              </a:rPr>
              <a:t>总功：有用功与额外功的总和（人做的一切功）</a:t>
            </a:r>
            <a:endParaRPr lang="zh-CN" sz="2800" b="1">
              <a:solidFill>
                <a:srgbClr val="FF0000"/>
              </a:solidFill>
              <a:latin typeface="Times New Roman" panose="02020603050405020304" pitchFamily="18" charset="0"/>
            </a:endParaRPr>
          </a:p>
        </p:txBody>
      </p:sp>
      <p:graphicFrame>
        <p:nvGraphicFramePr>
          <p:cNvPr id="4" name="Object 10"/>
          <p:cNvGraphicFramePr>
            <a:graphicFrameLocks noChangeAspect="1"/>
          </p:cNvGraphicFramePr>
          <p:nvPr/>
        </p:nvGraphicFramePr>
        <p:xfrm>
          <a:off x="586105" y="1313180"/>
          <a:ext cx="2526030" cy="532765"/>
        </p:xfrm>
        <a:graphic>
          <a:graphicData uri="http://schemas.openxmlformats.org/presentationml/2006/ole">
            <mc:AlternateContent>
              <mc:Choice xmlns:v="urn:schemas-microsoft-com:vml" Requires="v">
                <p:oleObj spid="_x0000_s1040" name="公式" r:id="rId4" imgW="889000" imgH="228600" progId="Equation.3">
                  <p:embed/>
                </p:oleObj>
              </mc:Choice>
              <mc:Fallback>
                <p:oleObj name="公式" r:id="rId4" imgW="889000" imgH="228600" progId="Equation.3">
                  <p:embed/>
                  <p:pic>
                    <p:nvPicPr>
                      <p:cNvPr id="0" name="OLE substitute image"/>
                      <p:cNvPicPr/>
                      <p:nvPr/>
                    </p:nvPicPr>
                    <p:blipFill>
                      <a:blip r:embed="rId5"/>
                      <a:stretch>
                        <a:fillRect/>
                      </a:stretch>
                    </p:blipFill>
                    <p:spPr>
                      <a:xfrm>
                        <a:off x="586105" y="1313180"/>
                        <a:ext cx="2526030" cy="532765"/>
                      </a:xfrm>
                      <a:prstGeom prst="rect">
                        <a:avLst/>
                      </a:prstGeom>
                      <a:noFill/>
                      <a:ln>
                        <a:noFill/>
                      </a:ln>
                    </p:spPr>
                  </p:pic>
                </p:oleObj>
              </mc:Fallback>
            </mc:AlternateContent>
          </a:graphicData>
        </a:graphic>
      </p:graphicFrame>
      <p:graphicFrame>
        <p:nvGraphicFramePr>
          <p:cNvPr id="8" name="对象 7"/>
          <p:cNvGraphicFramePr>
            <a:graphicFrameLocks noChangeAspect="1"/>
          </p:cNvGraphicFramePr>
          <p:nvPr/>
        </p:nvGraphicFramePr>
        <p:xfrm>
          <a:off x="586105" y="2936875"/>
          <a:ext cx="2724150" cy="624840"/>
        </p:xfrm>
        <a:graphic>
          <a:graphicData uri="http://schemas.openxmlformats.org/presentationml/2006/ole">
            <mc:AlternateContent>
              <mc:Choice xmlns:v="urn:schemas-microsoft-com:vml" Requires="v">
                <p:oleObj spid="_x0000_s1041" r:id="rId6" imgW="2684145" imgH="744855" progId="Equation.KSEE3">
                  <p:embed/>
                </p:oleObj>
              </mc:Choice>
              <mc:Fallback>
                <p:oleObj r:id="rId6" imgW="2684145" imgH="744855" progId="Equation.KSEE3">
                  <p:embed/>
                  <p:pic>
                    <p:nvPicPr>
                      <p:cNvPr id="0" name="OLE substitute image"/>
                      <p:cNvPicPr/>
                      <p:nvPr/>
                    </p:nvPicPr>
                    <p:blipFill>
                      <a:blip r:embed="rId7"/>
                      <a:stretch>
                        <a:fillRect/>
                      </a:stretch>
                    </p:blipFill>
                    <p:spPr>
                      <a:xfrm>
                        <a:off x="586105" y="2936875"/>
                        <a:ext cx="2724150" cy="624840"/>
                      </a:xfrm>
                      <a:prstGeom prst="rect">
                        <a:avLst/>
                      </a:prstGeom>
                    </p:spPr>
                  </p:pic>
                </p:oleObj>
              </mc:Fallback>
            </mc:AlternateContent>
          </a:graphicData>
        </a:graphic>
      </p:graphicFrame>
      <p:graphicFrame>
        <p:nvGraphicFramePr>
          <p:cNvPr id="11" name="对象 10"/>
          <p:cNvGraphicFramePr>
            <a:graphicFrameLocks noChangeAspect="1"/>
          </p:cNvGraphicFramePr>
          <p:nvPr/>
        </p:nvGraphicFramePr>
        <p:xfrm>
          <a:off x="586105" y="5629910"/>
          <a:ext cx="2202815" cy="523240"/>
        </p:xfrm>
        <a:graphic>
          <a:graphicData uri="http://schemas.openxmlformats.org/presentationml/2006/ole">
            <mc:AlternateContent>
              <mc:Choice xmlns:v="urn:schemas-microsoft-com:vml" Requires="v">
                <p:oleObj spid="_x0000_s1042" r:id="rId8" imgW="698500" imgH="177165" progId="Equation.KSEE3">
                  <p:embed/>
                </p:oleObj>
              </mc:Choice>
              <mc:Fallback>
                <p:oleObj r:id="rId8" imgW="698500" imgH="177165" progId="Equation.KSEE3">
                  <p:embed/>
                  <p:pic>
                    <p:nvPicPr>
                      <p:cNvPr id="0" name="OLE substitute image"/>
                      <p:cNvPicPr/>
                      <p:nvPr/>
                    </p:nvPicPr>
                    <p:blipFill>
                      <a:blip r:embed="rId9"/>
                      <a:stretch>
                        <a:fillRect/>
                      </a:stretch>
                    </p:blipFill>
                    <p:spPr>
                      <a:xfrm>
                        <a:off x="586105" y="5629910"/>
                        <a:ext cx="2202815" cy="523240"/>
                      </a:xfrm>
                      <a:prstGeom prst="rect">
                        <a:avLst/>
                      </a:prstGeom>
                    </p:spPr>
                  </p:pic>
                </p:oleObj>
              </mc:Fallback>
            </mc:AlternateContent>
          </a:graphicData>
        </a:graphic>
      </p:graphicFrame>
      <p:graphicFrame>
        <p:nvGraphicFramePr>
          <p:cNvPr id="14" name="对象 13"/>
          <p:cNvGraphicFramePr>
            <a:graphicFrameLocks noChangeAspect="1"/>
          </p:cNvGraphicFramePr>
          <p:nvPr/>
        </p:nvGraphicFramePr>
        <p:xfrm>
          <a:off x="3418205" y="5579745"/>
          <a:ext cx="2468245" cy="622935"/>
        </p:xfrm>
        <a:graphic>
          <a:graphicData uri="http://schemas.openxmlformats.org/presentationml/2006/ole">
            <mc:AlternateContent>
              <mc:Choice xmlns:v="urn:schemas-microsoft-com:vml" Requires="v">
                <p:oleObj spid="_x0000_s1043" r:id="rId10" imgW="1675765" imgH="538480" progId="Equation.KSEE3">
                  <p:embed/>
                </p:oleObj>
              </mc:Choice>
              <mc:Fallback>
                <p:oleObj r:id="rId10" imgW="1675765" imgH="538480" progId="Equation.KSEE3">
                  <p:embed/>
                  <p:pic>
                    <p:nvPicPr>
                      <p:cNvPr id="0" name="OLE substitute image"/>
                      <p:cNvPicPr/>
                      <p:nvPr/>
                    </p:nvPicPr>
                    <p:blipFill>
                      <a:blip r:embed="rId11"/>
                      <a:stretch>
                        <a:fillRect/>
                      </a:stretch>
                    </p:blipFill>
                    <p:spPr>
                      <a:xfrm>
                        <a:off x="3418205" y="5579745"/>
                        <a:ext cx="2468245" cy="622935"/>
                      </a:xfrm>
                      <a:prstGeom prst="rect">
                        <a:avLst/>
                      </a:prstGeom>
                    </p:spPr>
                  </p:pic>
                </p:oleObj>
              </mc:Fallback>
            </mc:AlternateContent>
          </a:graphicData>
        </a:graphic>
      </p:graphicFrame>
      <p:sp>
        <p:nvSpPr>
          <p:cNvPr id="2" name="文本框 1"/>
          <p:cNvSpPr txBox="1"/>
          <p:nvPr/>
        </p:nvSpPr>
        <p:spPr>
          <a:xfrm>
            <a:off x="5179695" y="2847975"/>
            <a:ext cx="3400425" cy="521970"/>
          </a:xfrm>
          <a:prstGeom prst="rect">
            <a:avLst/>
          </a:prstGeom>
          <a:noFill/>
        </p:spPr>
        <p:txBody>
          <a:bodyPr wrap="none" rtlCol="0" anchor="t">
            <a:spAutoFit/>
          </a:bodyPr>
          <a:lstStyle/>
          <a:p>
            <a:r>
              <a:rPr lang="zh-CN" altLang="en-US" sz="2800" b="1">
                <a:solidFill>
                  <a:schemeClr val="tx1"/>
                </a:solidFill>
                <a:sym typeface="+mn-ea"/>
              </a:rPr>
              <a:t>（忽略绳重及摩擦）</a:t>
            </a:r>
            <a:endParaRPr lang="zh-CN" altLang="en-US" sz="2800" b="1">
              <a:solidFill>
                <a:schemeClr val="tx1"/>
              </a:solidFill>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2" presetClass="entr" presetSubtype="4"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after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420"/>
                                        </p:tgtEl>
                                        <p:attrNameLst>
                                          <p:attrName>style.visibility</p:attrName>
                                        </p:attrNameLst>
                                      </p:cBhvr>
                                      <p:to>
                                        <p:strVal val="visible"/>
                                      </p:to>
                                    </p:set>
                                    <p:anim calcmode="lin" valueType="num">
                                      <p:cBhvr additive="base">
                                        <p:cTn id="17" dur="500" fill="hold"/>
                                        <p:tgtEl>
                                          <p:spTgt spid="17420"/>
                                        </p:tgtEl>
                                        <p:attrNameLst>
                                          <p:attrName>ppt_x</p:attrName>
                                        </p:attrNameLst>
                                      </p:cBhvr>
                                      <p:tavLst>
                                        <p:tav tm="0">
                                          <p:val>
                                            <p:strVal val="#ppt_x"/>
                                          </p:val>
                                        </p:tav>
                                        <p:tav tm="100000">
                                          <p:val>
                                            <p:strVal val="#ppt_x"/>
                                          </p:val>
                                        </p:tav>
                                      </p:tavLst>
                                    </p:anim>
                                    <p:anim calcmode="lin" valueType="num">
                                      <p:cBhvr additive="base">
                                        <p:cTn id="18" dur="500" fill="hold"/>
                                        <p:tgtEl>
                                          <p:spTgt spid="17420"/>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after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 calcmode="lin" valueType="num">
                                      <p:cBhvr additive="base">
                                        <p:cTn id="2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afterGroup">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after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7423"/>
                                        </p:tgtEl>
                                        <p:attrNameLst>
                                          <p:attrName>style.visibility</p:attrName>
                                        </p:attrNameLst>
                                      </p:cBhvr>
                                      <p:to>
                                        <p:strVal val="visible"/>
                                      </p:to>
                                    </p:set>
                                    <p:anim calcmode="lin" valueType="num">
                                      <p:cBhvr additive="base">
                                        <p:cTn id="35" dur="500" fill="hold"/>
                                        <p:tgtEl>
                                          <p:spTgt spid="17423"/>
                                        </p:tgtEl>
                                        <p:attrNameLst>
                                          <p:attrName>ppt_x</p:attrName>
                                        </p:attrNameLst>
                                      </p:cBhvr>
                                      <p:tavLst>
                                        <p:tav tm="0">
                                          <p:val>
                                            <p:strVal val="#ppt_x"/>
                                          </p:val>
                                        </p:tav>
                                        <p:tav tm="100000">
                                          <p:val>
                                            <p:strVal val="#ppt_x"/>
                                          </p:val>
                                        </p:tav>
                                      </p:tavLst>
                                    </p:anim>
                                    <p:anim calcmode="lin" valueType="num">
                                      <p:cBhvr additive="base">
                                        <p:cTn id="36" dur="500" fill="hold"/>
                                        <p:tgtEl>
                                          <p:spTgt spid="17423"/>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afterGroup">
                            <p:stCondLst>
                              <p:cond delay="0"/>
                            </p:stCondLst>
                            <p:childTnLst>
                              <p:par>
                                <p:cTn id="39" presetID="1" presetClass="entr" presetSubtype="0" fill="hold" nodeType="clickEffect">
                                  <p:stCondLst>
                                    <p:cond delay="0"/>
                                  </p:stCondLst>
                                  <p:childTnLst>
                                    <p:set>
                                      <p:cBhvr>
                                        <p:cTn id="40" dur="1" fill="hold">
                                          <p:stCondLst>
                                            <p:cond delay="499"/>
                                          </p:stCondLst>
                                        </p:cTn>
                                        <p:tgtEl>
                                          <p:spTgt spid="17413"/>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afterGroup">
                            <p:stCondLst>
                              <p:cond delay="0"/>
                            </p:stCondLst>
                            <p:childTnLst>
                              <p:par>
                                <p:cTn id="43" presetID="2" presetClass="entr" presetSubtype="4"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additive="base">
                                        <p:cTn id="45" dur="500" fill="hold"/>
                                        <p:tgtEl>
                                          <p:spTgt spid="11"/>
                                        </p:tgtEl>
                                        <p:attrNameLst>
                                          <p:attrName>ppt_x</p:attrName>
                                        </p:attrNameLst>
                                      </p:cBhvr>
                                      <p:tavLst>
                                        <p:tav tm="0">
                                          <p:val>
                                            <p:strVal val="#ppt_x"/>
                                          </p:val>
                                        </p:tav>
                                        <p:tav tm="100000">
                                          <p:val>
                                            <p:strVal val="#ppt_x"/>
                                          </p:val>
                                        </p:tav>
                                      </p:tavLst>
                                    </p:anim>
                                    <p:anim calcmode="lin" valueType="num">
                                      <p:cBhvr additive="base">
                                        <p:cTn id="4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afterGroup">
                            <p:stCondLst>
                              <p:cond delay="0"/>
                            </p:stCondLst>
                            <p:childTnLst>
                              <p:par>
                                <p:cTn id="49" presetID="2" presetClass="entr" presetSubtype="4"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7" grpId="0"/>
      <p:bldP spid="17420" grpId="0"/>
      <p:bldP spid="17423"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8194" name="Picture 2" descr="搬沙子上楼漫画"/>
          <p:cNvPicPr>
            <a:picLocks noChangeAspect="1" noChangeArrowheads="1"/>
          </p:cNvPicPr>
          <p:nvPr/>
        </p:nvPicPr>
        <p:blipFill>
          <a:blip r:embed="rId3"/>
          <a:stretch>
            <a:fillRect/>
          </a:stretch>
        </p:blipFill>
        <p:spPr bwMode="auto">
          <a:xfrm>
            <a:off x="228600" y="838200"/>
            <a:ext cx="89154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 Box 3"/>
          <p:cNvSpPr txBox="1">
            <a:spLocks noChangeArrowheads="1"/>
          </p:cNvSpPr>
          <p:nvPr/>
        </p:nvSpPr>
        <p:spPr bwMode="auto">
          <a:xfrm>
            <a:off x="1219200" y="260350"/>
            <a:ext cx="7924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spcBef>
                <a:spcPct val="50000"/>
              </a:spcBef>
            </a:pPr>
            <a:r>
              <a:rPr lang="zh-CN" sz="2400" b="1">
                <a:solidFill>
                  <a:srgbClr val="FF0000"/>
                </a:solidFill>
                <a:latin typeface="Times New Roman" panose="02020603050405020304" pitchFamily="18" charset="0"/>
              </a:rPr>
              <a:t>请计算出有用功、额外功和总功分别是多少？</a:t>
            </a:r>
            <a:endParaRPr lang="zh-CN" sz="2400" b="1">
              <a:solidFill>
                <a:srgbClr val="FF0000"/>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wipe(up)">
                                      <p:cBhvr>
                                        <p:cTn id="7" dur="500"/>
                                        <p:tgtEl>
                                          <p:spTgt spid="8194"/>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195"/>
                                        </p:tgtEl>
                                        <p:attrNameLst>
                                          <p:attrName>style.visibility</p:attrName>
                                        </p:attrNameLst>
                                      </p:cBhvr>
                                      <p:to>
                                        <p:strVal val="visible"/>
                                      </p:to>
                                    </p:set>
                                    <p:anim calcmode="lin" valueType="num">
                                      <p:cBhvr additive="base">
                                        <p:cTn id="12" dur="500" fill="hold"/>
                                        <p:tgtEl>
                                          <p:spTgt spid="8195"/>
                                        </p:tgtEl>
                                        <p:attrNameLst>
                                          <p:attrName>ppt_x</p:attrName>
                                        </p:attrNameLst>
                                      </p:cBhvr>
                                      <p:tavLst>
                                        <p:tav tm="0">
                                          <p:val>
                                            <p:strVal val="#ppt_x"/>
                                          </p:val>
                                        </p:tav>
                                        <p:tav tm="100000">
                                          <p:val>
                                            <p:strVal val="#ppt_x"/>
                                          </p:val>
                                        </p:tav>
                                      </p:tavLst>
                                    </p:anim>
                                    <p:anim calcmode="lin" valueType="num">
                                      <p:cBhvr additive="base">
                                        <p:cTn id="13" dur="500" fill="hold"/>
                                        <p:tgtEl>
                                          <p:spTgt spid="81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218" name="AutoShape 2"/>
          <p:cNvSpPr/>
          <p:nvPr/>
        </p:nvSpPr>
        <p:spPr bwMode="auto">
          <a:xfrm>
            <a:off x="990600" y="1597496"/>
            <a:ext cx="152400" cy="4191000"/>
          </a:xfrm>
          <a:prstGeom prst="leftBrace">
            <a:avLst>
              <a:gd name="adj1" fmla="val 229167"/>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19" name="Text Box 3"/>
          <p:cNvSpPr txBox="1">
            <a:spLocks noChangeArrowheads="1"/>
          </p:cNvSpPr>
          <p:nvPr/>
        </p:nvSpPr>
        <p:spPr bwMode="auto">
          <a:xfrm>
            <a:off x="375405" y="1524000"/>
            <a:ext cx="67710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人提沙子做功</a:t>
            </a:r>
            <a:endParaRPr lang="zh-CN" sz="3200">
              <a:solidFill>
                <a:srgbClr val="FF0000"/>
              </a:solidFill>
              <a:latin typeface="Times New Roman" panose="02020603050405020304" pitchFamily="18" charset="0"/>
            </a:endParaRPr>
          </a:p>
        </p:txBody>
      </p:sp>
      <p:sp>
        <p:nvSpPr>
          <p:cNvPr id="9220" name="Text Box 4"/>
          <p:cNvSpPr txBox="1">
            <a:spLocks noChangeArrowheads="1"/>
          </p:cNvSpPr>
          <p:nvPr/>
        </p:nvSpPr>
        <p:spPr bwMode="auto">
          <a:xfrm>
            <a:off x="1295400" y="1445096"/>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a:solidFill>
                  <a:srgbClr val="FF0000"/>
                </a:solidFill>
                <a:latin typeface="Times New Roman" panose="02020603050405020304" pitchFamily="18" charset="0"/>
              </a:rPr>
              <a:t>1</a:t>
            </a:r>
            <a:r>
              <a:rPr lang="zh-CN">
                <a:solidFill>
                  <a:srgbClr val="FF0000"/>
                </a:solidFill>
                <a:latin typeface="Times New Roman" panose="02020603050405020304" pitchFamily="18" charset="0"/>
              </a:rPr>
              <a:t>对砂子做功</a:t>
            </a:r>
            <a:endParaRPr lang="zh-CN">
              <a:solidFill>
                <a:srgbClr val="FF0000"/>
              </a:solidFill>
              <a:latin typeface="Times New Roman" panose="02020603050405020304" pitchFamily="18" charset="0"/>
            </a:endParaRPr>
          </a:p>
        </p:txBody>
      </p:sp>
      <p:sp>
        <p:nvSpPr>
          <p:cNvPr id="9221" name="Text Box 5"/>
          <p:cNvSpPr txBox="1">
            <a:spLocks noChangeArrowheads="1"/>
          </p:cNvSpPr>
          <p:nvPr/>
        </p:nvSpPr>
        <p:spPr bwMode="auto">
          <a:xfrm>
            <a:off x="1066800" y="3121496"/>
            <a:ext cx="2819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对桶做功</a:t>
            </a:r>
            <a:endParaRPr lang="zh-CN" sz="2000">
              <a:solidFill>
                <a:srgbClr val="FF0000"/>
              </a:solidFill>
              <a:latin typeface="Times New Roman" panose="02020603050405020304" pitchFamily="18" charset="0"/>
            </a:endParaRPr>
          </a:p>
        </p:txBody>
      </p:sp>
      <p:sp>
        <p:nvSpPr>
          <p:cNvPr id="9222" name="Text Box 6"/>
          <p:cNvSpPr txBox="1">
            <a:spLocks noChangeArrowheads="1"/>
          </p:cNvSpPr>
          <p:nvPr/>
        </p:nvSpPr>
        <p:spPr bwMode="auto">
          <a:xfrm>
            <a:off x="1066800" y="4934421"/>
            <a:ext cx="22860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克服自重</a:t>
            </a:r>
            <a:endParaRPr lang="zh-CN" sz="2000">
              <a:solidFill>
                <a:srgbClr val="FF0000"/>
              </a:solidFill>
              <a:latin typeface="Times New Roman" panose="02020603050405020304" pitchFamily="18" charset="0"/>
            </a:endParaRPr>
          </a:p>
          <a:p>
            <a:pPr>
              <a:spcBef>
                <a:spcPct val="50000"/>
              </a:spcBef>
            </a:pPr>
            <a:r>
              <a:rPr lang="zh-CN" sz="2000">
                <a:solidFill>
                  <a:srgbClr val="FF0000"/>
                </a:solidFill>
                <a:latin typeface="Times New Roman" panose="02020603050405020304" pitchFamily="18" charset="0"/>
              </a:rPr>
              <a:t>做功</a:t>
            </a:r>
            <a:endParaRPr lang="zh-CN" sz="2000">
              <a:solidFill>
                <a:srgbClr val="FF0000"/>
              </a:solidFill>
              <a:latin typeface="Times New Roman" panose="02020603050405020304" pitchFamily="18" charset="0"/>
            </a:endParaRPr>
          </a:p>
        </p:txBody>
      </p:sp>
      <p:sp>
        <p:nvSpPr>
          <p:cNvPr id="9223" name="Text Box 7"/>
          <p:cNvSpPr txBox="1">
            <a:spLocks noChangeArrowheads="1"/>
          </p:cNvSpPr>
          <p:nvPr/>
        </p:nvSpPr>
        <p:spPr bwMode="auto">
          <a:xfrm>
            <a:off x="3042405" y="1902296"/>
            <a:ext cx="677108"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人拉滑轮做功</a:t>
            </a:r>
            <a:endParaRPr lang="zh-CN" sz="3200">
              <a:solidFill>
                <a:srgbClr val="FF0000"/>
              </a:solidFill>
              <a:latin typeface="Times New Roman" panose="02020603050405020304" pitchFamily="18" charset="0"/>
            </a:endParaRPr>
          </a:p>
        </p:txBody>
      </p:sp>
      <p:sp>
        <p:nvSpPr>
          <p:cNvPr id="9224" name="AutoShape 8"/>
          <p:cNvSpPr/>
          <p:nvPr/>
        </p:nvSpPr>
        <p:spPr bwMode="auto">
          <a:xfrm>
            <a:off x="3810000" y="1445096"/>
            <a:ext cx="304800" cy="4648200"/>
          </a:xfrm>
          <a:prstGeom prst="leftBrace">
            <a:avLst>
              <a:gd name="adj1" fmla="val 127083"/>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25" name="Text Box 9"/>
          <p:cNvSpPr txBox="1">
            <a:spLocks noChangeArrowheads="1"/>
          </p:cNvSpPr>
          <p:nvPr/>
        </p:nvSpPr>
        <p:spPr bwMode="auto">
          <a:xfrm>
            <a:off x="4114800" y="1368896"/>
            <a:ext cx="16573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zh-CN" sz="2000">
                <a:solidFill>
                  <a:srgbClr val="FF0000"/>
                </a:solidFill>
                <a:latin typeface="Times New Roman" panose="02020603050405020304" pitchFamily="18" charset="0"/>
              </a:rPr>
              <a:t>1</a:t>
            </a:r>
            <a:r>
              <a:rPr lang="zh-CN" sz="2000">
                <a:solidFill>
                  <a:srgbClr val="FF0000"/>
                </a:solidFill>
                <a:latin typeface="Times New Roman" panose="02020603050405020304" pitchFamily="18" charset="0"/>
              </a:rPr>
              <a:t>对砂子做功</a:t>
            </a:r>
            <a:endParaRPr lang="zh-CN" sz="2000">
              <a:solidFill>
                <a:srgbClr val="FF0000"/>
              </a:solidFill>
              <a:latin typeface="Times New Roman" panose="02020603050405020304" pitchFamily="18" charset="0"/>
            </a:endParaRPr>
          </a:p>
        </p:txBody>
      </p:sp>
      <p:sp>
        <p:nvSpPr>
          <p:cNvPr id="9226" name="Text Box 10"/>
          <p:cNvSpPr txBox="1">
            <a:spLocks noChangeArrowheads="1"/>
          </p:cNvSpPr>
          <p:nvPr/>
        </p:nvSpPr>
        <p:spPr bwMode="auto">
          <a:xfrm>
            <a:off x="3962400" y="3350096"/>
            <a:ext cx="2667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对桶做功</a:t>
            </a:r>
            <a:endParaRPr lang="zh-CN" sz="2000">
              <a:solidFill>
                <a:srgbClr val="FF0000"/>
              </a:solidFill>
              <a:latin typeface="Times New Roman" panose="02020603050405020304" pitchFamily="18" charset="0"/>
            </a:endParaRPr>
          </a:p>
        </p:txBody>
      </p:sp>
      <p:sp>
        <p:nvSpPr>
          <p:cNvPr id="9227" name="Text Box 11"/>
          <p:cNvSpPr txBox="1">
            <a:spLocks noChangeArrowheads="1"/>
          </p:cNvSpPr>
          <p:nvPr/>
        </p:nvSpPr>
        <p:spPr bwMode="auto">
          <a:xfrm>
            <a:off x="3886200" y="5178896"/>
            <a:ext cx="31242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对动滑轮</a:t>
            </a:r>
            <a:endParaRPr lang="zh-CN" sz="2000">
              <a:solidFill>
                <a:srgbClr val="FF0000"/>
              </a:solidFill>
              <a:latin typeface="Times New Roman" panose="02020603050405020304" pitchFamily="18" charset="0"/>
            </a:endParaRPr>
          </a:p>
          <a:p>
            <a:pPr>
              <a:spcBef>
                <a:spcPct val="50000"/>
              </a:spcBef>
            </a:pPr>
            <a:r>
              <a:rPr lang="zh-CN" sz="2000">
                <a:solidFill>
                  <a:srgbClr val="FF0000"/>
                </a:solidFill>
                <a:latin typeface="Times New Roman" panose="02020603050405020304" pitchFamily="18" charset="0"/>
              </a:rPr>
              <a:t>做功</a:t>
            </a:r>
            <a:endParaRPr lang="zh-CN" sz="2000">
              <a:solidFill>
                <a:srgbClr val="FF0000"/>
              </a:solidFill>
              <a:latin typeface="Times New Roman" panose="02020603050405020304" pitchFamily="18" charset="0"/>
            </a:endParaRPr>
          </a:p>
        </p:txBody>
      </p:sp>
      <p:sp>
        <p:nvSpPr>
          <p:cNvPr id="9228" name="Text Box 12"/>
          <p:cNvSpPr txBox="1">
            <a:spLocks noChangeArrowheads="1"/>
          </p:cNvSpPr>
          <p:nvPr/>
        </p:nvSpPr>
        <p:spPr bwMode="auto">
          <a:xfrm>
            <a:off x="6242805" y="1749896"/>
            <a:ext cx="677108"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3200">
                <a:solidFill>
                  <a:srgbClr val="FF0000"/>
                </a:solidFill>
                <a:latin typeface="Times New Roman" panose="02020603050405020304" pitchFamily="18" charset="0"/>
              </a:rPr>
              <a:t>人拉滑轮做功</a:t>
            </a:r>
            <a:endParaRPr lang="zh-CN" sz="3200">
              <a:solidFill>
                <a:srgbClr val="FF0000"/>
              </a:solidFill>
              <a:latin typeface="Times New Roman" panose="02020603050405020304" pitchFamily="18" charset="0"/>
            </a:endParaRPr>
          </a:p>
        </p:txBody>
      </p:sp>
      <p:sp>
        <p:nvSpPr>
          <p:cNvPr id="9229" name="AutoShape 13"/>
          <p:cNvSpPr/>
          <p:nvPr/>
        </p:nvSpPr>
        <p:spPr bwMode="auto">
          <a:xfrm>
            <a:off x="6858000" y="1521296"/>
            <a:ext cx="76200" cy="4495800"/>
          </a:xfrm>
          <a:prstGeom prst="leftBrace">
            <a:avLst>
              <a:gd name="adj1" fmla="val 491667"/>
              <a:gd name="adj2" fmla="val 50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30" name="Text Box 14"/>
          <p:cNvSpPr txBox="1">
            <a:spLocks noChangeArrowheads="1"/>
          </p:cNvSpPr>
          <p:nvPr/>
        </p:nvSpPr>
        <p:spPr bwMode="auto">
          <a:xfrm>
            <a:off x="7032625" y="1368896"/>
            <a:ext cx="2111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1</a:t>
            </a:r>
            <a:r>
              <a:rPr lang="zh-CN" sz="2000">
                <a:solidFill>
                  <a:srgbClr val="FF0000"/>
                </a:solidFill>
                <a:latin typeface="Times New Roman" panose="02020603050405020304" pitchFamily="18" charset="0"/>
              </a:rPr>
              <a:t>对砂子做功</a:t>
            </a:r>
            <a:endParaRPr lang="zh-CN" sz="2000">
              <a:solidFill>
                <a:srgbClr val="FF0000"/>
              </a:solidFill>
              <a:latin typeface="Times New Roman" panose="02020603050405020304" pitchFamily="18" charset="0"/>
            </a:endParaRPr>
          </a:p>
        </p:txBody>
      </p:sp>
      <p:sp>
        <p:nvSpPr>
          <p:cNvPr id="9231" name="Text Box 15"/>
          <p:cNvSpPr txBox="1">
            <a:spLocks noChangeArrowheads="1"/>
          </p:cNvSpPr>
          <p:nvPr/>
        </p:nvSpPr>
        <p:spPr bwMode="auto">
          <a:xfrm>
            <a:off x="6919595" y="3197696"/>
            <a:ext cx="1752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2</a:t>
            </a:r>
            <a:r>
              <a:rPr lang="zh-CN" sz="2000">
                <a:solidFill>
                  <a:srgbClr val="FF0000"/>
                </a:solidFill>
                <a:latin typeface="Times New Roman" panose="02020603050405020304" pitchFamily="18" charset="0"/>
              </a:rPr>
              <a:t>对口袋做功</a:t>
            </a:r>
            <a:endParaRPr lang="zh-CN" sz="2000">
              <a:solidFill>
                <a:srgbClr val="FF0000"/>
              </a:solidFill>
              <a:latin typeface="Times New Roman" panose="02020603050405020304" pitchFamily="18" charset="0"/>
            </a:endParaRPr>
          </a:p>
        </p:txBody>
      </p:sp>
      <p:sp>
        <p:nvSpPr>
          <p:cNvPr id="9232" name="Text Box 16"/>
          <p:cNvSpPr txBox="1">
            <a:spLocks noChangeArrowheads="1"/>
          </p:cNvSpPr>
          <p:nvPr/>
        </p:nvSpPr>
        <p:spPr bwMode="auto">
          <a:xfrm>
            <a:off x="6858000" y="4950296"/>
            <a:ext cx="20574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3</a:t>
            </a:r>
            <a:r>
              <a:rPr lang="zh-CN" sz="2000">
                <a:solidFill>
                  <a:srgbClr val="FF0000"/>
                </a:solidFill>
                <a:latin typeface="Times New Roman" panose="02020603050405020304" pitchFamily="18" charset="0"/>
              </a:rPr>
              <a:t>对动滑轮</a:t>
            </a:r>
            <a:endParaRPr lang="zh-CN" sz="2000">
              <a:solidFill>
                <a:srgbClr val="FF0000"/>
              </a:solidFill>
              <a:latin typeface="Times New Roman" panose="02020603050405020304" pitchFamily="18" charset="0"/>
            </a:endParaRPr>
          </a:p>
          <a:p>
            <a:pPr>
              <a:spcBef>
                <a:spcPct val="50000"/>
              </a:spcBef>
            </a:pPr>
            <a:r>
              <a:rPr lang="zh-CN" sz="2000">
                <a:solidFill>
                  <a:srgbClr val="FF0000"/>
                </a:solidFill>
                <a:latin typeface="Times New Roman" panose="02020603050405020304" pitchFamily="18" charset="0"/>
              </a:rPr>
              <a:t>做功</a:t>
            </a:r>
            <a:endParaRPr lang="zh-CN" sz="2000">
              <a:solidFill>
                <a:srgbClr val="FF0000"/>
              </a:solidFill>
              <a:latin typeface="Times New Roman" panose="02020603050405020304" pitchFamily="18" charset="0"/>
            </a:endParaRPr>
          </a:p>
        </p:txBody>
      </p:sp>
      <p:sp>
        <p:nvSpPr>
          <p:cNvPr id="9233" name="Text Box 17"/>
          <p:cNvSpPr txBox="1">
            <a:spLocks noChangeArrowheads="1"/>
          </p:cNvSpPr>
          <p:nvPr/>
        </p:nvSpPr>
        <p:spPr bwMode="auto">
          <a:xfrm>
            <a:off x="1371600" y="1521296"/>
            <a:ext cx="152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endParaRPr lang="zh-CN" altLang="en-US" sz="3200">
              <a:solidFill>
                <a:srgbClr val="FF0000"/>
              </a:solidFill>
              <a:latin typeface="Times New Roman" panose="02020603050405020304" pitchFamily="18" charset="0"/>
            </a:endParaRPr>
          </a:p>
        </p:txBody>
      </p:sp>
      <p:sp>
        <p:nvSpPr>
          <p:cNvPr id="9234" name="Text Box 18"/>
          <p:cNvSpPr txBox="1">
            <a:spLocks noChangeArrowheads="1"/>
          </p:cNvSpPr>
          <p:nvPr/>
        </p:nvSpPr>
        <p:spPr bwMode="auto">
          <a:xfrm>
            <a:off x="1219200" y="1749896"/>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600J</a:t>
            </a:r>
            <a:endParaRPr lang="zh-CN" altLang="zh-CN" sz="2000">
              <a:solidFill>
                <a:srgbClr val="FF0000"/>
              </a:solidFill>
              <a:latin typeface="Times New Roman" panose="02020603050405020304" pitchFamily="18" charset="0"/>
            </a:endParaRPr>
          </a:p>
        </p:txBody>
      </p:sp>
      <p:sp>
        <p:nvSpPr>
          <p:cNvPr id="9235" name="AutoShape 19"/>
          <p:cNvSpPr/>
          <p:nvPr/>
        </p:nvSpPr>
        <p:spPr bwMode="auto">
          <a:xfrm>
            <a:off x="2362200" y="3197696"/>
            <a:ext cx="76200" cy="2514600"/>
          </a:xfrm>
          <a:prstGeom prst="rightBracket">
            <a:avLst>
              <a:gd name="adj" fmla="val 275000"/>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36" name="Text Box 20"/>
          <p:cNvSpPr txBox="1">
            <a:spLocks noChangeArrowheads="1"/>
          </p:cNvSpPr>
          <p:nvPr/>
        </p:nvSpPr>
        <p:spPr bwMode="auto">
          <a:xfrm>
            <a:off x="1295400" y="3594571"/>
            <a:ext cx="99060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en-US" altLang="zh-CN" sz="2000">
                <a:solidFill>
                  <a:srgbClr val="FF0000"/>
                </a:solidFill>
                <a:latin typeface="Times New Roman" panose="02020603050405020304" pitchFamily="18" charset="0"/>
              </a:rPr>
              <a:t>1</a:t>
            </a:r>
            <a:r>
              <a:rPr lang="zh-CN" altLang="zh-CN" sz="2000">
                <a:solidFill>
                  <a:srgbClr val="FF0000"/>
                </a:solidFill>
                <a:latin typeface="Times New Roman" panose="02020603050405020304" pitchFamily="18" charset="0"/>
              </a:rPr>
              <a:t>20J</a:t>
            </a:r>
            <a:endParaRPr lang="zh-CN" altLang="zh-CN" sz="2000">
              <a:solidFill>
                <a:srgbClr val="FF0000"/>
              </a:solidFill>
              <a:latin typeface="Times New Roman" panose="02020603050405020304" pitchFamily="18" charset="0"/>
            </a:endParaRPr>
          </a:p>
        </p:txBody>
      </p:sp>
      <p:sp>
        <p:nvSpPr>
          <p:cNvPr id="9237" name="Text Box 21"/>
          <p:cNvSpPr txBox="1">
            <a:spLocks noChangeArrowheads="1"/>
          </p:cNvSpPr>
          <p:nvPr/>
        </p:nvSpPr>
        <p:spPr bwMode="auto">
          <a:xfrm>
            <a:off x="4114800" y="1826096"/>
            <a:ext cx="1219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600J</a:t>
            </a:r>
            <a:endParaRPr lang="zh-CN" altLang="zh-CN" sz="2000">
              <a:solidFill>
                <a:srgbClr val="FF0000"/>
              </a:solidFill>
              <a:latin typeface="Times New Roman" panose="02020603050405020304" pitchFamily="18" charset="0"/>
            </a:endParaRPr>
          </a:p>
        </p:txBody>
      </p:sp>
      <p:sp>
        <p:nvSpPr>
          <p:cNvPr id="9238" name="AutoShape 22"/>
          <p:cNvSpPr/>
          <p:nvPr/>
        </p:nvSpPr>
        <p:spPr bwMode="auto">
          <a:xfrm>
            <a:off x="5181600" y="3350096"/>
            <a:ext cx="76200" cy="2590800"/>
          </a:xfrm>
          <a:prstGeom prst="rightBracket">
            <a:avLst>
              <a:gd name="adj" fmla="val 283333"/>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39" name="Text Box 23"/>
          <p:cNvSpPr txBox="1">
            <a:spLocks noChangeArrowheads="1"/>
          </p:cNvSpPr>
          <p:nvPr/>
        </p:nvSpPr>
        <p:spPr bwMode="auto">
          <a:xfrm>
            <a:off x="4335145" y="3839999"/>
            <a:ext cx="77787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zh-CN" sz="2000">
                <a:solidFill>
                  <a:srgbClr val="FF0000"/>
                </a:solidFill>
                <a:latin typeface="Times New Roman" panose="02020603050405020304" pitchFamily="18" charset="0"/>
              </a:rPr>
              <a:t>1</a:t>
            </a:r>
            <a:r>
              <a:rPr lang="en-US" altLang="zh-CN" sz="2000">
                <a:solidFill>
                  <a:srgbClr val="FF0000"/>
                </a:solidFill>
                <a:latin typeface="Times New Roman" panose="02020603050405020304" pitchFamily="18" charset="0"/>
              </a:rPr>
              <a:t>2</a:t>
            </a:r>
            <a:r>
              <a:rPr lang="zh-CN" altLang="zh-CN" sz="2000">
                <a:solidFill>
                  <a:srgbClr val="FF0000"/>
                </a:solidFill>
                <a:latin typeface="Times New Roman" panose="02020603050405020304" pitchFamily="18" charset="0"/>
              </a:rPr>
              <a:t>0J</a:t>
            </a:r>
            <a:endParaRPr lang="zh-CN" altLang="zh-CN" sz="2000">
              <a:solidFill>
                <a:srgbClr val="FF0000"/>
              </a:solidFill>
              <a:latin typeface="Times New Roman" panose="02020603050405020304" pitchFamily="18" charset="0"/>
            </a:endParaRPr>
          </a:p>
        </p:txBody>
      </p:sp>
      <p:sp>
        <p:nvSpPr>
          <p:cNvPr id="9240" name="Text Box 24"/>
          <p:cNvSpPr txBox="1">
            <a:spLocks noChangeArrowheads="1"/>
          </p:cNvSpPr>
          <p:nvPr/>
        </p:nvSpPr>
        <p:spPr bwMode="auto">
          <a:xfrm>
            <a:off x="7239000" y="1673696"/>
            <a:ext cx="1371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600J</a:t>
            </a:r>
            <a:endParaRPr lang="zh-CN" altLang="zh-CN" sz="2000">
              <a:solidFill>
                <a:srgbClr val="FF0000"/>
              </a:solidFill>
              <a:latin typeface="Times New Roman" panose="02020603050405020304" pitchFamily="18" charset="0"/>
            </a:endParaRPr>
          </a:p>
        </p:txBody>
      </p:sp>
      <p:sp>
        <p:nvSpPr>
          <p:cNvPr id="9241" name="AutoShape 25"/>
          <p:cNvSpPr/>
          <p:nvPr/>
        </p:nvSpPr>
        <p:spPr bwMode="auto">
          <a:xfrm>
            <a:off x="8528248" y="3273896"/>
            <a:ext cx="76200" cy="2590800"/>
          </a:xfrm>
          <a:prstGeom prst="rightBracket">
            <a:avLst>
              <a:gd name="adj" fmla="val 283333"/>
            </a:avLst>
          </a:prstGeom>
          <a:noFill/>
          <a:ln w="9525" cmpd="sng">
            <a:solidFill>
              <a:schemeClr val="tx1"/>
            </a:solidFill>
            <a:round/>
          </a:ln>
          <a:extLst>
            <a:ext uri="{909E8E84-426E-40DD-AFC4-6F175D3DCCD1}">
              <a14:hiddenFill xmlns:a14="http://schemas.microsoft.com/office/drawing/2010/main">
                <a:solidFill>
                  <a:srgbClr val="FFFFFF"/>
                </a:solidFill>
              </a14:hiddenFill>
            </a:ext>
          </a:extLst>
        </p:spPr>
        <p:txBody>
          <a:bodyPr wrap="none" anchor="ctr"/>
          <a:lstStyle/>
          <a:p>
            <a:pPr eaLnBrk="0" hangingPunct="0"/>
            <a:endParaRPr lang="zh-CN" altLang="zh-CN">
              <a:solidFill>
                <a:srgbClr val="FF0000"/>
              </a:solidFill>
            </a:endParaRPr>
          </a:p>
        </p:txBody>
      </p:sp>
      <p:sp>
        <p:nvSpPr>
          <p:cNvPr id="9242" name="Text Box 26"/>
          <p:cNvSpPr txBox="1">
            <a:spLocks noChangeArrowheads="1"/>
          </p:cNvSpPr>
          <p:nvPr/>
        </p:nvSpPr>
        <p:spPr bwMode="auto">
          <a:xfrm>
            <a:off x="7426325" y="3562985"/>
            <a:ext cx="80391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en-US" altLang="zh-CN" sz="2000">
                <a:solidFill>
                  <a:srgbClr val="FF0000"/>
                </a:solidFill>
                <a:latin typeface="Times New Roman" panose="02020603050405020304" pitchFamily="18" charset="0"/>
              </a:rPr>
              <a:t>3</a:t>
            </a:r>
            <a:r>
              <a:rPr lang="zh-CN" altLang="zh-CN" sz="2000">
                <a:solidFill>
                  <a:srgbClr val="FF0000"/>
                </a:solidFill>
                <a:latin typeface="Times New Roman" panose="02020603050405020304" pitchFamily="18" charset="0"/>
              </a:rPr>
              <a:t>0J</a:t>
            </a:r>
            <a:endParaRPr lang="zh-CN" altLang="zh-CN" sz="2000">
              <a:solidFill>
                <a:srgbClr val="FF0000"/>
              </a:solidFill>
              <a:latin typeface="Times New Roman" panose="02020603050405020304" pitchFamily="18" charset="0"/>
            </a:endParaRPr>
          </a:p>
        </p:txBody>
      </p:sp>
      <p:sp>
        <p:nvSpPr>
          <p:cNvPr id="9243" name="Text Box 27"/>
          <p:cNvSpPr txBox="1">
            <a:spLocks noChangeArrowheads="1"/>
          </p:cNvSpPr>
          <p:nvPr/>
        </p:nvSpPr>
        <p:spPr bwMode="auto">
          <a:xfrm>
            <a:off x="1295207" y="4569296"/>
            <a:ext cx="887288"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en-US" altLang="zh-CN" sz="2000">
                <a:solidFill>
                  <a:srgbClr val="FF0000"/>
                </a:solidFill>
                <a:latin typeface="Times New Roman" panose="02020603050405020304" pitchFamily="18" charset="0"/>
              </a:rPr>
              <a:t>24</a:t>
            </a:r>
            <a:r>
              <a:rPr lang="zh-CN" altLang="zh-CN" sz="2000">
                <a:solidFill>
                  <a:srgbClr val="FF0000"/>
                </a:solidFill>
                <a:latin typeface="Times New Roman" panose="02020603050405020304" pitchFamily="18" charset="0"/>
              </a:rPr>
              <a:t>0J</a:t>
            </a:r>
            <a:endParaRPr lang="zh-CN" altLang="zh-CN" sz="2000">
              <a:solidFill>
                <a:srgbClr val="FF0000"/>
              </a:solidFill>
              <a:latin typeface="Times New Roman" panose="02020603050405020304" pitchFamily="18" charset="0"/>
            </a:endParaRPr>
          </a:p>
        </p:txBody>
      </p:sp>
      <p:sp>
        <p:nvSpPr>
          <p:cNvPr id="9244" name="Text Box 28"/>
          <p:cNvSpPr txBox="1">
            <a:spLocks noChangeArrowheads="1"/>
          </p:cNvSpPr>
          <p:nvPr/>
        </p:nvSpPr>
        <p:spPr bwMode="auto">
          <a:xfrm>
            <a:off x="4114800" y="4874096"/>
            <a:ext cx="762000"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en-US" altLang="zh-CN" sz="2000">
                <a:solidFill>
                  <a:srgbClr val="FF0000"/>
                </a:solidFill>
                <a:latin typeface="Times New Roman" panose="02020603050405020304" pitchFamily="18" charset="0"/>
              </a:rPr>
              <a:t>6</a:t>
            </a:r>
            <a:r>
              <a:rPr lang="zh-CN" altLang="zh-CN" sz="2000">
                <a:solidFill>
                  <a:srgbClr val="FF0000"/>
                </a:solidFill>
                <a:latin typeface="Times New Roman" panose="02020603050405020304" pitchFamily="18" charset="0"/>
              </a:rPr>
              <a:t>0J</a:t>
            </a:r>
            <a:endParaRPr lang="zh-CN" altLang="zh-CN" sz="2000">
              <a:solidFill>
                <a:srgbClr val="FF0000"/>
              </a:solidFill>
              <a:latin typeface="Times New Roman" panose="02020603050405020304" pitchFamily="18" charset="0"/>
            </a:endParaRPr>
          </a:p>
        </p:txBody>
      </p:sp>
      <p:sp>
        <p:nvSpPr>
          <p:cNvPr id="9245" name="Text Box 29"/>
          <p:cNvSpPr txBox="1">
            <a:spLocks noChangeArrowheads="1"/>
          </p:cNvSpPr>
          <p:nvPr/>
        </p:nvSpPr>
        <p:spPr bwMode="auto">
          <a:xfrm>
            <a:off x="7124065" y="4475480"/>
            <a:ext cx="879475" cy="39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altLang="zh-CN" sz="2000">
                <a:solidFill>
                  <a:srgbClr val="FF0000"/>
                </a:solidFill>
                <a:latin typeface="Times New Roman" panose="02020603050405020304" pitchFamily="18" charset="0"/>
              </a:rPr>
              <a:t>60J</a:t>
            </a:r>
            <a:endParaRPr lang="zh-CN" altLang="zh-CN" sz="2000">
              <a:solidFill>
                <a:srgbClr val="FF0000"/>
              </a:solidFill>
              <a:latin typeface="Times New Roman" panose="02020603050405020304" pitchFamily="18" charset="0"/>
            </a:endParaRPr>
          </a:p>
        </p:txBody>
      </p:sp>
      <p:sp>
        <p:nvSpPr>
          <p:cNvPr id="9246" name="Rectangle 30"/>
          <p:cNvSpPr>
            <a:spLocks noChangeArrowheads="1"/>
          </p:cNvSpPr>
          <p:nvPr/>
        </p:nvSpPr>
        <p:spPr bwMode="auto">
          <a:xfrm>
            <a:off x="1403648" y="6140152"/>
            <a:ext cx="693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zh-CN" sz="2400" b="1">
                <a:solidFill>
                  <a:srgbClr val="FF0000"/>
                </a:solidFill>
                <a:latin typeface="Times New Roman" panose="02020603050405020304" pitchFamily="18" charset="0"/>
              </a:rPr>
              <a:t>你希望额外功多些还是少些呢？</a:t>
            </a:r>
            <a:endParaRPr lang="zh-CN" sz="2400" b="1">
              <a:solidFill>
                <a:srgbClr val="FF0000"/>
              </a:solidFill>
              <a:latin typeface="Times New Roman" panose="02020603050405020304" pitchFamily="18" charset="0"/>
            </a:endParaRPr>
          </a:p>
        </p:txBody>
      </p:sp>
      <p:sp>
        <p:nvSpPr>
          <p:cNvPr id="9247" name="Text Box 31"/>
          <p:cNvSpPr txBox="1">
            <a:spLocks noChangeArrowheads="1"/>
          </p:cNvSpPr>
          <p:nvPr/>
        </p:nvSpPr>
        <p:spPr bwMode="auto">
          <a:xfrm>
            <a:off x="1019200" y="230123"/>
            <a:ext cx="7451725"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spcBef>
                <a:spcPct val="50000"/>
              </a:spcBef>
            </a:pPr>
            <a:r>
              <a:rPr lang="zh-CN" sz="2800">
                <a:solidFill>
                  <a:srgbClr val="FF0000"/>
                </a:solidFill>
                <a:latin typeface="Times New Roman" panose="02020603050405020304" pitchFamily="18" charset="0"/>
              </a:rPr>
              <a:t>砂子重</a:t>
            </a:r>
            <a:r>
              <a:rPr lang="zh-CN" altLang="zh-CN" sz="2800">
                <a:solidFill>
                  <a:srgbClr val="FF0000"/>
                </a:solidFill>
                <a:latin typeface="Times New Roman" panose="02020603050405020304" pitchFamily="18" charset="0"/>
              </a:rPr>
              <a:t>100N     </a:t>
            </a:r>
            <a:r>
              <a:rPr lang="zh-CN" sz="2800">
                <a:solidFill>
                  <a:srgbClr val="FF0000"/>
                </a:solidFill>
                <a:latin typeface="Times New Roman" panose="02020603050405020304" pitchFamily="18" charset="0"/>
              </a:rPr>
              <a:t>人重</a:t>
            </a:r>
            <a:r>
              <a:rPr lang="zh-CN" altLang="zh-CN" sz="2800">
                <a:solidFill>
                  <a:srgbClr val="FF0000"/>
                </a:solidFill>
                <a:latin typeface="Times New Roman" panose="02020603050405020304" pitchFamily="18" charset="0"/>
              </a:rPr>
              <a:t>400N       </a:t>
            </a:r>
            <a:r>
              <a:rPr lang="zh-CN" sz="2800">
                <a:solidFill>
                  <a:srgbClr val="FF0000"/>
                </a:solidFill>
                <a:latin typeface="Times New Roman" panose="02020603050405020304" pitchFamily="18" charset="0"/>
              </a:rPr>
              <a:t>桶重</a:t>
            </a:r>
            <a:r>
              <a:rPr lang="zh-CN" altLang="zh-CN" sz="2800">
                <a:solidFill>
                  <a:srgbClr val="FF0000"/>
                </a:solidFill>
                <a:latin typeface="Times New Roman" panose="02020603050405020304" pitchFamily="18" charset="0"/>
              </a:rPr>
              <a:t>20N      </a:t>
            </a:r>
            <a:r>
              <a:rPr lang="zh-CN" sz="2800">
                <a:solidFill>
                  <a:srgbClr val="FF0000"/>
                </a:solidFill>
                <a:latin typeface="Times New Roman" panose="02020603050405020304" pitchFamily="18" charset="0"/>
              </a:rPr>
              <a:t>动滑轮重</a:t>
            </a:r>
            <a:r>
              <a:rPr lang="zh-CN" altLang="zh-CN" sz="2800">
                <a:solidFill>
                  <a:srgbClr val="FF0000"/>
                </a:solidFill>
                <a:latin typeface="Times New Roman" panose="02020603050405020304" pitchFamily="18" charset="0"/>
              </a:rPr>
              <a:t>10N  </a:t>
            </a:r>
            <a:r>
              <a:rPr lang="zh-CN" sz="2800">
                <a:solidFill>
                  <a:srgbClr val="FF0000"/>
                </a:solidFill>
                <a:latin typeface="Times New Roman" panose="02020603050405020304" pitchFamily="18" charset="0"/>
              </a:rPr>
              <a:t>口袋重</a:t>
            </a:r>
            <a:r>
              <a:rPr lang="zh-CN" altLang="zh-CN" sz="2800">
                <a:solidFill>
                  <a:srgbClr val="FF0000"/>
                </a:solidFill>
                <a:latin typeface="Times New Roman" panose="02020603050405020304" pitchFamily="18" charset="0"/>
              </a:rPr>
              <a:t>5N              </a:t>
            </a:r>
            <a:r>
              <a:rPr lang="zh-CN" sz="2800">
                <a:solidFill>
                  <a:srgbClr val="FF0000"/>
                </a:solidFill>
                <a:latin typeface="Times New Roman" panose="02020603050405020304" pitchFamily="18" charset="0"/>
              </a:rPr>
              <a:t>地面到三楼高</a:t>
            </a:r>
            <a:r>
              <a:rPr lang="zh-CN" altLang="zh-CN" sz="2800">
                <a:solidFill>
                  <a:srgbClr val="FF0000"/>
                </a:solidFill>
                <a:latin typeface="Times New Roman" panose="02020603050405020304" pitchFamily="18" charset="0"/>
              </a:rPr>
              <a:t>6 m</a:t>
            </a:r>
            <a:r>
              <a:rPr lang="zh-CN" altLang="zh-CN" sz="4000">
                <a:solidFill>
                  <a:srgbClr val="FF0000"/>
                </a:solidFill>
                <a:latin typeface="Times New Roman" panose="02020603050405020304" pitchFamily="18" charset="0"/>
              </a:rPr>
              <a:t> </a:t>
            </a:r>
            <a:endParaRPr lang="zh-CN" altLang="zh-CN" sz="4000">
              <a:solidFill>
                <a:srgbClr val="FF0000"/>
              </a:solidFill>
              <a:latin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3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3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4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3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23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24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924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924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after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924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afterGroup">
                            <p:stCondLst>
                              <p:cond delay="0"/>
                            </p:stCondLst>
                            <p:childTnLst>
                              <p:par>
                                <p:cTn id="41" presetID="16" presetClass="entr" presetSubtype="42" fill="hold" grpId="0" nodeType="clickEffect">
                                  <p:stCondLst>
                                    <p:cond delay="0"/>
                                  </p:stCondLst>
                                  <p:childTnLst>
                                    <p:set>
                                      <p:cBhvr>
                                        <p:cTn id="42" dur="1" fill="hold">
                                          <p:stCondLst>
                                            <p:cond delay="0"/>
                                          </p:stCondLst>
                                        </p:cTn>
                                        <p:tgtEl>
                                          <p:spTgt spid="9246"/>
                                        </p:tgtEl>
                                        <p:attrNameLst>
                                          <p:attrName>style.visibility</p:attrName>
                                        </p:attrNameLst>
                                      </p:cBhvr>
                                      <p:to>
                                        <p:strVal val="visible"/>
                                      </p:to>
                                    </p:set>
                                    <p:animEffect transition="in" filter="barn(outHorizontal)">
                                      <p:cBhvr>
                                        <p:cTn id="43" dur="500"/>
                                        <p:tgtEl>
                                          <p:spTgt spid="9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4" grpId="0"/>
      <p:bldP spid="9236" grpId="0"/>
      <p:bldP spid="9237" grpId="0"/>
      <p:bldP spid="9239" grpId="0"/>
      <p:bldP spid="9240" grpId="0"/>
      <p:bldP spid="9242" grpId="0"/>
      <p:bldP spid="9243" grpId="0"/>
      <p:bldP spid="9244" grpId="0"/>
      <p:bldP spid="9245" grpId="0"/>
      <p:bldP spid="9246"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242" name="Rectangle 2"/>
          <p:cNvSpPr>
            <a:spLocks noChangeArrowheads="1"/>
          </p:cNvSpPr>
          <p:nvPr/>
        </p:nvSpPr>
        <p:spPr bwMode="auto">
          <a:xfrm>
            <a:off x="323528" y="620688"/>
            <a:ext cx="8458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sz="2800" b="1">
                <a:solidFill>
                  <a:srgbClr val="FF0000"/>
                </a:solidFill>
                <a:latin typeface="宋体" panose="02010600030101010101" pitchFamily="2" charset="-122"/>
              </a:rPr>
              <a:t>请算出刚才的三种办法中有用功在总功中占的百分比。</a:t>
            </a:r>
            <a:endParaRPr lang="zh-CN" sz="2400" b="1">
              <a:solidFill>
                <a:srgbClr val="FF0000"/>
              </a:solidFill>
              <a:latin typeface="Times New Roman" panose="02020603050405020304" pitchFamily="18" charset="0"/>
            </a:endParaRPr>
          </a:p>
        </p:txBody>
      </p:sp>
      <p:pic>
        <p:nvPicPr>
          <p:cNvPr id="10243" name="Picture 3" descr="搬沙子上楼漫画"/>
          <p:cNvPicPr>
            <a:picLocks noChangeAspect="1" noChangeArrowheads="1"/>
          </p:cNvPicPr>
          <p:nvPr/>
        </p:nvPicPr>
        <p:blipFill>
          <a:blip r:embed="rId2"/>
          <a:stretch>
            <a:fillRect/>
          </a:stretch>
        </p:blipFill>
        <p:spPr bwMode="auto">
          <a:xfrm>
            <a:off x="899592" y="1600200"/>
            <a:ext cx="64008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4"/>
          <p:cNvSpPr>
            <a:spLocks noChangeArrowheads="1"/>
          </p:cNvSpPr>
          <p:nvPr/>
        </p:nvSpPr>
        <p:spPr bwMode="auto">
          <a:xfrm>
            <a:off x="4262438" y="33289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endParaRPr lang="zh-CN" altLang="zh-CN"/>
          </a:p>
        </p:txBody>
      </p:sp>
      <p:sp>
        <p:nvSpPr>
          <p:cNvPr id="10245" name="Text Box 5"/>
          <p:cNvSpPr txBox="1">
            <a:spLocks noChangeArrowheads="1"/>
          </p:cNvSpPr>
          <p:nvPr/>
        </p:nvSpPr>
        <p:spPr bwMode="auto">
          <a:xfrm>
            <a:off x="7991751" y="2285999"/>
            <a:ext cx="677108" cy="3166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sz="3200" b="1">
                <a:solidFill>
                  <a:srgbClr val="FF0000"/>
                </a:solidFill>
                <a:latin typeface="Times New Roman" panose="02020603050405020304" pitchFamily="18" charset="0"/>
                <a:ea typeface="华文行楷" panose="02010800040101010101" pitchFamily="2" charset="-122"/>
              </a:rPr>
              <a:t>用哪种方法好？</a:t>
            </a:r>
            <a:endParaRPr lang="zh-CN" sz="3200" b="1">
              <a:solidFill>
                <a:srgbClr val="FF0000"/>
              </a:solidFill>
              <a:latin typeface="Times New Roman" panose="02020603050405020304" pitchFamily="18" charset="0"/>
              <a:ea typeface="华文行楷" panose="0201080004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1" fill="hold" nodeType="after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wipe(up)">
                                      <p:cBhvr>
                                        <p:cTn id="7" dur="500"/>
                                        <p:tgtEl>
                                          <p:spTgt spid="10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p:cSld>
    <p:spTree>
      <p:nvGrpSpPr>
        <p:cNvPr id="1" name=""/>
        <p:cNvGrpSpPr/>
        <p:nvPr/>
      </p:nvGrpSpPr>
      <p:grpSpPr>
        <a:xfrm>
          <a:off x="0" y="0"/>
          <a:ext cx="0" cy="0"/>
        </a:xfrm>
      </p:grpSpPr>
      <p:pic>
        <p:nvPicPr>
          <p:cNvPr id="8194" name="Picture 2"/>
          <p:cNvPicPr>
            <a:picLocks noChangeAspect="1" noChangeArrowheads="1"/>
          </p:cNvPicPr>
          <p:nvPr/>
        </p:nvPicPr>
        <p:blipFill>
          <a:blip r:embed="rId2">
            <a:clrChange>
              <a:clrFrom>
                <a:srgbClr val="FFFFFF"/>
              </a:clrFrom>
              <a:clrTo>
                <a:srgbClr val="FFFFFF">
                  <a:alpha val="0"/>
                </a:srgbClr>
              </a:clrTo>
            </a:clrChange>
          </a:blip>
          <a:stretch>
            <a:fillRect/>
          </a:stretch>
        </p:blipFill>
        <p:spPr bwMode="auto">
          <a:xfrm>
            <a:off x="7375525" y="0"/>
            <a:ext cx="17684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ChangeArrowheads="1"/>
          </p:cNvSpPr>
          <p:nvPr/>
        </p:nvSpPr>
        <p:spPr bwMode="auto">
          <a:xfrm>
            <a:off x="990600" y="914400"/>
            <a:ext cx="4876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200" b="1">
                <a:solidFill>
                  <a:srgbClr val="660066"/>
                </a:solidFill>
                <a:latin typeface="宋体" panose="02010600030101010101" pitchFamily="2" charset="-122"/>
              </a:rPr>
              <a:t>使用动滑轮或滑轮组将重</a:t>
            </a:r>
            <a:r>
              <a:rPr lang="en-US" altLang="zh-CN" sz="3200" b="1">
                <a:solidFill>
                  <a:srgbClr val="660066"/>
                </a:solidFill>
                <a:latin typeface="Times New Roman" panose="02020603050405020304" pitchFamily="18" charset="0"/>
              </a:rPr>
              <a:t>2N</a:t>
            </a:r>
            <a:r>
              <a:rPr lang="zh-CN" altLang="en-US" sz="3200" b="1">
                <a:solidFill>
                  <a:srgbClr val="660066"/>
                </a:solidFill>
                <a:latin typeface="宋体" panose="02010600030101010101" pitchFamily="2" charset="-122"/>
              </a:rPr>
              <a:t>的物体匀速提升</a:t>
            </a:r>
            <a:r>
              <a:rPr lang="en-US" altLang="zh-CN" sz="3200" b="1">
                <a:solidFill>
                  <a:srgbClr val="660066"/>
                </a:solidFill>
                <a:latin typeface="Times New Roman" panose="02020603050405020304" pitchFamily="18" charset="0"/>
              </a:rPr>
              <a:t>0.2m</a:t>
            </a:r>
            <a:r>
              <a:rPr lang="zh-CN" altLang="en-US" sz="3200" b="1">
                <a:solidFill>
                  <a:srgbClr val="660066"/>
                </a:solidFill>
                <a:latin typeface="宋体" panose="02010600030101010101" pitchFamily="2" charset="-122"/>
              </a:rPr>
              <a:t>．</a:t>
            </a:r>
            <a:r>
              <a:rPr lang="zh-CN" altLang="en-US" sz="1400" b="1">
                <a:solidFill>
                  <a:srgbClr val="660066"/>
                </a:solidFill>
                <a:latin typeface="Times New Roman" panose="02020603050405020304" pitchFamily="18" charset="0"/>
              </a:rPr>
              <a:t> </a:t>
            </a:r>
            <a:endParaRPr lang="zh-CN" altLang="en-US" sz="2400" b="1">
              <a:solidFill>
                <a:srgbClr val="660066"/>
              </a:solidFill>
              <a:latin typeface="Times New Roman" panose="02020603050405020304" pitchFamily="18" charset="0"/>
            </a:endParaRPr>
          </a:p>
        </p:txBody>
      </p:sp>
      <p:sp>
        <p:nvSpPr>
          <p:cNvPr id="8196" name="WordArt 4"/>
          <p:cNvSpPr>
            <a:spLocks noChangeArrowheads="1" noChangeShapeType="1"/>
          </p:cNvSpPr>
          <p:nvPr/>
        </p:nvSpPr>
        <p:spPr bwMode="auto">
          <a:xfrm rot="5400000">
            <a:off x="-735012" y="1606550"/>
            <a:ext cx="2286000" cy="457200"/>
          </a:xfrm>
          <a:prstGeom prst="rect">
            <a:avLst/>
          </a:prstGeom>
          <a:extLst>
            <a:ext uri="{AF507438-7753-43E0-B8FC-AC1667EBCBE1}">
              <a14:hiddenEffects xmlns:a14="http://schemas.microsoft.com/office/drawing/2010/main">
                <a:effectLst/>
              </a14:hiddenEffects>
            </a:ext>
          </a:extLst>
        </p:spPr>
        <p:txBody>
          <a:bodyPr vert="eaVert" wrap="none" fromWordArt="1">
            <a:prstTxWarp prst="textPlain">
              <a:avLst>
                <a:gd name="adj" fmla="val 50000"/>
              </a:avLst>
            </a:prstTxWarp>
            <a:scene3d>
              <a:camera prst="legacyPerspectiveFront">
                <a:rot lat="20640000" lon="20700000" rev="0"/>
              </a:camera>
              <a:lightRig rig="legacyNormal3" dir="l"/>
            </a:scene3d>
            <a:sp3d extrusionH="201600" prstMaterial="legacyPlastic">
              <a:extrusionClr>
                <a:srgbClr val="FF9966"/>
              </a:extrusionClr>
            </a:sp3d>
          </a:bodyPr>
          <a:lstStyle/>
          <a:p>
            <a:pPr algn="ctr" fontAlgn="auto"/>
            <a:r>
              <a:rPr lang="zh-CN" altLang="en-US" sz="3600">
                <a:ln w="9525">
                  <a:round/>
                </a:ln>
                <a:solidFill>
                  <a:srgbClr val="CC0000"/>
                </a:solidFill>
                <a:latin typeface="宋体" panose="02010600030101010101" pitchFamily="2" charset="-122"/>
                <a:ea typeface="宋体" panose="02010600030101010101" pitchFamily="2" charset="-122"/>
              </a:rPr>
              <a:t>动手实验：</a:t>
            </a:r>
            <a:endParaRPr lang="zh-CN" altLang="en-US" sz="3600">
              <a:ln w="9525">
                <a:round/>
              </a:ln>
              <a:solidFill>
                <a:srgbClr val="CC0000"/>
              </a:solidFill>
              <a:latin typeface="宋体" panose="02010600030101010101" pitchFamily="2" charset="-122"/>
              <a:ea typeface="宋体" panose="02010600030101010101" pitchFamily="2" charset="-122"/>
            </a:endParaRPr>
          </a:p>
        </p:txBody>
      </p:sp>
      <p:grpSp>
        <p:nvGrpSpPr>
          <p:cNvPr id="8197" name="Group 5"/>
          <p:cNvGrpSpPr/>
          <p:nvPr/>
        </p:nvGrpSpPr>
        <p:grpSpPr>
          <a:xfrm>
            <a:off x="-7530" y="3179253"/>
            <a:ext cx="9144000" cy="3429000"/>
            <a:chExt cx="3643" cy="1254"/>
          </a:xfrm>
        </p:grpSpPr>
        <p:grpSp>
          <p:nvGrpSpPr>
            <p:cNvPr id="8198" name="Group 6"/>
            <p:cNvGrpSpPr/>
            <p:nvPr/>
          </p:nvGrpSpPr>
          <p:grpSpPr>
            <a:xfrm>
              <a:off x="3" y="3"/>
              <a:ext cx="3637" cy="1248"/>
              <a:chExt cx="3637" cy="1248"/>
            </a:xfrm>
          </p:grpSpPr>
          <p:grpSp>
            <p:nvGrpSpPr>
              <p:cNvPr id="8199" name="Group 7"/>
              <p:cNvGrpSpPr/>
              <p:nvPr/>
            </p:nvGrpSpPr>
            <p:grpSpPr>
              <a:xfrm>
                <a:off x="0" y="0"/>
                <a:ext cx="522" cy="480"/>
                <a:chExt cx="522" cy="480"/>
              </a:xfrm>
            </p:grpSpPr>
            <p:sp>
              <p:nvSpPr>
                <p:cNvPr id="8200" name="Rectangle 8"/>
                <p:cNvSpPr>
                  <a:spLocks noChangeArrowheads="1"/>
                </p:cNvSpPr>
                <p:nvPr/>
              </p:nvSpPr>
              <p:spPr bwMode="auto">
                <a:xfrm>
                  <a:off x="0" y="0"/>
                  <a:ext cx="522"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实验内</a:t>
                  </a:r>
                  <a:r>
                    <a:rPr lang="zh-CN" altLang="en-US" b="1" smtClean="0">
                      <a:solidFill>
                        <a:srgbClr val="660066"/>
                      </a:solidFill>
                      <a:latin typeface="宋体" panose="02010600030101010101" pitchFamily="2" charset="-122"/>
                    </a:rPr>
                    <a:t>容</a:t>
                  </a:r>
                  <a:endParaRPr lang="zh-CN" altLang="en-US" b="1">
                    <a:solidFill>
                      <a:srgbClr val="660066"/>
                    </a:solidFill>
                    <a:latin typeface="Times New Roman" panose="02020603050405020304" pitchFamily="18" charset="0"/>
                  </a:endParaRPr>
                </a:p>
              </p:txBody>
            </p:sp>
            <p:sp>
              <p:nvSpPr>
                <p:cNvPr id="8201" name="Rectangle 9"/>
                <p:cNvSpPr>
                  <a:spLocks noChangeArrowheads="1"/>
                </p:cNvSpPr>
                <p:nvPr/>
              </p:nvSpPr>
              <p:spPr bwMode="auto">
                <a:xfrm>
                  <a:off x="0" y="0"/>
                  <a:ext cx="522"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02" name="Group 10"/>
              <p:cNvGrpSpPr/>
              <p:nvPr/>
            </p:nvGrpSpPr>
            <p:grpSpPr>
              <a:xfrm>
                <a:off x="522" y="0"/>
                <a:ext cx="478" cy="480"/>
                <a:chExt cx="478" cy="480"/>
              </a:xfrm>
            </p:grpSpPr>
            <p:sp>
              <p:nvSpPr>
                <p:cNvPr id="8203" name="Rectangle 11"/>
                <p:cNvSpPr>
                  <a:spLocks noChangeArrowheads="1"/>
                </p:cNvSpPr>
                <p:nvPr/>
              </p:nvSpPr>
              <p:spPr bwMode="auto">
                <a:xfrm>
                  <a:off x="43" y="0"/>
                  <a:ext cx="392"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物重</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Times New Roman" panose="02020603050405020304" pitchFamily="18" charset="0"/>
                      <a:cs typeface="Times New Roman" panose="02020603050405020304" pitchFamily="18" charset="0"/>
                    </a:rPr>
                    <a:t>G</a:t>
                  </a:r>
                  <a:r>
                    <a:rPr lang="zh-CN" altLang="en-US" b="1">
                      <a:solidFill>
                        <a:srgbClr val="660066"/>
                      </a:solidFill>
                      <a:latin typeface="宋体" panose="02010600030101010101" pitchFamily="2" charset="-122"/>
                    </a:rPr>
                    <a:t>（</a:t>
                  </a:r>
                  <a:r>
                    <a:rPr lang="en-US" altLang="zh-CN" b="1">
                      <a:solidFill>
                        <a:srgbClr val="660066"/>
                      </a:solidFill>
                      <a:latin typeface="Times New Roman" panose="02020603050405020304" pitchFamily="18" charset="0"/>
                    </a:rPr>
                    <a:t>N</a:t>
                  </a:r>
                  <a:r>
                    <a:rPr lang="zh-CN" altLang="en-US"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04" name="Rectangle 12"/>
                <p:cNvSpPr>
                  <a:spLocks noChangeArrowheads="1"/>
                </p:cNvSpPr>
                <p:nvPr/>
              </p:nvSpPr>
              <p:spPr bwMode="auto">
                <a:xfrm>
                  <a:off x="0" y="0"/>
                  <a:ext cx="478"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05" name="Group 13"/>
              <p:cNvGrpSpPr/>
              <p:nvPr/>
            </p:nvGrpSpPr>
            <p:grpSpPr>
              <a:xfrm>
                <a:off x="1000" y="0"/>
                <a:ext cx="522" cy="480"/>
                <a:chExt cx="522" cy="480"/>
              </a:xfrm>
            </p:grpSpPr>
            <p:sp>
              <p:nvSpPr>
                <p:cNvPr id="8206" name="Rectangle 14"/>
                <p:cNvSpPr>
                  <a:spLocks noChangeArrowheads="1"/>
                </p:cNvSpPr>
                <p:nvPr/>
              </p:nvSpPr>
              <p:spPr bwMode="auto">
                <a:xfrm>
                  <a:off x="43" y="0"/>
                  <a:ext cx="436"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提升高度</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Times New Roman" panose="02020603050405020304" pitchFamily="18" charset="0"/>
                      <a:cs typeface="Times New Roman" panose="02020603050405020304" pitchFamily="18" charset="0"/>
                    </a:rPr>
                    <a:t>h</a:t>
                  </a:r>
                  <a:r>
                    <a:rPr lang="zh-CN" altLang="en-US" b="1">
                      <a:solidFill>
                        <a:srgbClr val="660066"/>
                      </a:solidFill>
                      <a:latin typeface="宋体" panose="02010600030101010101" pitchFamily="2" charset="-122"/>
                    </a:rPr>
                    <a:t>（</a:t>
                  </a:r>
                  <a:r>
                    <a:rPr lang="en-US" altLang="zh-CN" b="1">
                      <a:solidFill>
                        <a:srgbClr val="660066"/>
                      </a:solidFill>
                      <a:latin typeface="Times New Roman" panose="02020603050405020304" pitchFamily="18" charset="0"/>
                    </a:rPr>
                    <a:t>m</a:t>
                  </a:r>
                  <a:r>
                    <a:rPr lang="zh-CN" altLang="en-US"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07" name="Rectangle 15"/>
                <p:cNvSpPr>
                  <a:spLocks noChangeArrowheads="1"/>
                </p:cNvSpPr>
                <p:nvPr/>
              </p:nvSpPr>
              <p:spPr bwMode="auto">
                <a:xfrm>
                  <a:off x="0" y="0"/>
                  <a:ext cx="522"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08" name="Group 16"/>
              <p:cNvGrpSpPr/>
              <p:nvPr/>
            </p:nvGrpSpPr>
            <p:grpSpPr>
              <a:xfrm>
                <a:off x="1522" y="0"/>
                <a:ext cx="469" cy="480"/>
                <a:chExt cx="469" cy="480"/>
              </a:xfrm>
            </p:grpSpPr>
            <p:sp>
              <p:nvSpPr>
                <p:cNvPr id="8209" name="Rectangle 17"/>
                <p:cNvSpPr>
                  <a:spLocks noChangeArrowheads="1"/>
                </p:cNvSpPr>
                <p:nvPr/>
              </p:nvSpPr>
              <p:spPr bwMode="auto">
                <a:xfrm>
                  <a:off x="43" y="88"/>
                  <a:ext cx="383"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zh-CN" altLang="en-US" b="1">
                      <a:solidFill>
                        <a:srgbClr val="660066"/>
                      </a:solidFill>
                      <a:latin typeface="宋体" panose="02010600030101010101" pitchFamily="2" charset="-122"/>
                    </a:rPr>
                    <a:t>拉力</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Times New Roman" panose="02020603050405020304" pitchFamily="18" charset="0"/>
                      <a:cs typeface="Times New Roman" panose="02020603050405020304" pitchFamily="18" charset="0"/>
                    </a:rPr>
                    <a:t>F</a:t>
                  </a:r>
                  <a:r>
                    <a:rPr lang="zh-CN" altLang="en-US" b="1">
                      <a:solidFill>
                        <a:srgbClr val="660066"/>
                      </a:solidFill>
                      <a:latin typeface="宋体" panose="02010600030101010101" pitchFamily="2" charset="-122"/>
                    </a:rPr>
                    <a:t>（</a:t>
                  </a:r>
                  <a:r>
                    <a:rPr lang="en-US" altLang="zh-CN" b="1">
                      <a:solidFill>
                        <a:srgbClr val="660066"/>
                      </a:solidFill>
                      <a:latin typeface="Times New Roman" panose="02020603050405020304" pitchFamily="18" charset="0"/>
                    </a:rPr>
                    <a:t>N</a:t>
                  </a:r>
                  <a:r>
                    <a:rPr lang="zh-CN" altLang="en-US"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10" name="Rectangle 18"/>
                <p:cNvSpPr>
                  <a:spLocks noChangeArrowheads="1"/>
                </p:cNvSpPr>
                <p:nvPr/>
              </p:nvSpPr>
              <p:spPr bwMode="auto">
                <a:xfrm>
                  <a:off x="0" y="0"/>
                  <a:ext cx="469"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11" name="Group 19"/>
              <p:cNvGrpSpPr/>
              <p:nvPr/>
            </p:nvGrpSpPr>
            <p:grpSpPr>
              <a:xfrm>
                <a:off x="1991" y="0"/>
                <a:ext cx="522" cy="480"/>
                <a:chExt cx="522" cy="480"/>
              </a:xfrm>
            </p:grpSpPr>
            <p:sp>
              <p:nvSpPr>
                <p:cNvPr id="8212" name="Rectangle 20"/>
                <p:cNvSpPr>
                  <a:spLocks noChangeArrowheads="1"/>
                </p:cNvSpPr>
                <p:nvPr/>
              </p:nvSpPr>
              <p:spPr bwMode="auto">
                <a:xfrm>
                  <a:off x="43" y="0"/>
                  <a:ext cx="436"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实移距离</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Times New Roman" panose="02020603050405020304" pitchFamily="18" charset="0"/>
                      <a:cs typeface="Times New Roman" panose="02020603050405020304" pitchFamily="18" charset="0"/>
                    </a:rPr>
                    <a:t>S</a:t>
                  </a:r>
                  <a:r>
                    <a:rPr lang="zh-CN" altLang="en-US" b="1">
                      <a:solidFill>
                        <a:srgbClr val="660066"/>
                      </a:solidFill>
                      <a:latin typeface="宋体" panose="02010600030101010101" pitchFamily="2" charset="-122"/>
                    </a:rPr>
                    <a:t>（</a:t>
                  </a:r>
                  <a:r>
                    <a:rPr lang="en-US" altLang="zh-CN" b="1">
                      <a:solidFill>
                        <a:srgbClr val="660066"/>
                      </a:solidFill>
                      <a:latin typeface="Times New Roman" panose="02020603050405020304" pitchFamily="18" charset="0"/>
                    </a:rPr>
                    <a:t>m</a:t>
                  </a:r>
                  <a:r>
                    <a:rPr lang="zh-CN" altLang="en-US"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13" name="Rectangle 21"/>
                <p:cNvSpPr>
                  <a:spLocks noChangeArrowheads="1"/>
                </p:cNvSpPr>
                <p:nvPr/>
              </p:nvSpPr>
              <p:spPr bwMode="auto">
                <a:xfrm>
                  <a:off x="0" y="0"/>
                  <a:ext cx="522"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14" name="Group 22"/>
              <p:cNvGrpSpPr/>
              <p:nvPr/>
            </p:nvGrpSpPr>
            <p:grpSpPr>
              <a:xfrm>
                <a:off x="2513" y="0"/>
                <a:ext cx="602" cy="480"/>
                <a:chExt cx="602" cy="480"/>
              </a:xfrm>
            </p:grpSpPr>
            <p:sp>
              <p:nvSpPr>
                <p:cNvPr id="8215" name="Rectangle 23"/>
                <p:cNvSpPr>
                  <a:spLocks noChangeArrowheads="1"/>
                </p:cNvSpPr>
                <p:nvPr/>
              </p:nvSpPr>
              <p:spPr bwMode="auto">
                <a:xfrm>
                  <a:off x="43" y="0"/>
                  <a:ext cx="559"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用滑轮做功</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宋体" panose="02010600030101010101" pitchFamily="2" charset="-122"/>
                    </a:rPr>
                    <a:t>W</a:t>
                  </a:r>
                  <a:r>
                    <a:rPr lang="zh-CN" altLang="en-US" sz="1600" b="1" baseline="-30000">
                      <a:solidFill>
                        <a:srgbClr val="660066"/>
                      </a:solidFill>
                      <a:latin typeface="宋体" panose="02010600030101010101" pitchFamily="2" charset="-122"/>
                    </a:rPr>
                    <a:t>用机</a:t>
                  </a:r>
                  <a:r>
                    <a:rPr lang="zh-CN" altLang="en-US" sz="1600" b="1" baseline="-30000" smtClean="0">
                      <a:solidFill>
                        <a:srgbClr val="660066"/>
                      </a:solidFill>
                      <a:latin typeface="宋体" panose="02010600030101010101" pitchFamily="2" charset="-122"/>
                    </a:rPr>
                    <a:t>械</a:t>
                  </a:r>
                  <a:r>
                    <a:rPr lang="zh-CN" altLang="en-US" b="1" smtClean="0">
                      <a:solidFill>
                        <a:srgbClr val="660066"/>
                      </a:solidFill>
                      <a:latin typeface="宋体" panose="02010600030101010101" pitchFamily="2" charset="-122"/>
                    </a:rPr>
                    <a:t>（</a:t>
                  </a:r>
                  <a:r>
                    <a:rPr lang="en-US" altLang="zh-CN" b="1">
                      <a:solidFill>
                        <a:srgbClr val="660066"/>
                      </a:solidFill>
                      <a:latin typeface="Times New Roman" panose="02020603050405020304" pitchFamily="18" charset="0"/>
                    </a:rPr>
                    <a:t>J</a:t>
                  </a:r>
                  <a:r>
                    <a:rPr lang="zh-CN" altLang="en-US"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16" name="Rectangle 24"/>
                <p:cNvSpPr>
                  <a:spLocks noChangeArrowheads="1"/>
                </p:cNvSpPr>
                <p:nvPr/>
              </p:nvSpPr>
              <p:spPr bwMode="auto">
                <a:xfrm>
                  <a:off x="0" y="0"/>
                  <a:ext cx="602"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17" name="Group 25"/>
              <p:cNvGrpSpPr/>
              <p:nvPr/>
            </p:nvGrpSpPr>
            <p:grpSpPr>
              <a:xfrm>
                <a:off x="3115" y="0"/>
                <a:ext cx="522" cy="480"/>
                <a:chExt cx="522" cy="480"/>
              </a:xfrm>
            </p:grpSpPr>
            <p:sp>
              <p:nvSpPr>
                <p:cNvPr id="8218" name="Rectangle 26"/>
                <p:cNvSpPr>
                  <a:spLocks noChangeArrowheads="1"/>
                </p:cNvSpPr>
                <p:nvPr/>
              </p:nvSpPr>
              <p:spPr bwMode="auto">
                <a:xfrm>
                  <a:off x="0" y="0"/>
                  <a:ext cx="522"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zh-CN" altLang="en-US" b="1">
                      <a:solidFill>
                        <a:srgbClr val="660066"/>
                      </a:solidFill>
                      <a:latin typeface="宋体" panose="02010600030101010101" pitchFamily="2" charset="-122"/>
                    </a:rPr>
                    <a:t>不用滑轮</a:t>
                  </a:r>
                  <a:endParaRPr lang="zh-CN" altLang="en-US" b="1">
                    <a:solidFill>
                      <a:srgbClr val="660066"/>
                    </a:solidFill>
                    <a:latin typeface="Times New Roman" panose="02020603050405020304" pitchFamily="18" charset="0"/>
                  </a:endParaRPr>
                </a:p>
                <a:p>
                  <a:pPr algn="ctr" eaLnBrk="0" hangingPunct="0"/>
                  <a:r>
                    <a:rPr lang="en-US" altLang="zh-CN" b="1" i="1">
                      <a:solidFill>
                        <a:srgbClr val="660066"/>
                      </a:solidFill>
                      <a:latin typeface="宋体" panose="02010600030101010101" pitchFamily="2" charset="-122"/>
                    </a:rPr>
                    <a:t>W</a:t>
                  </a:r>
                  <a:r>
                    <a:rPr lang="zh-CN" altLang="en-US" sz="1600" b="1" baseline="-30000">
                      <a:solidFill>
                        <a:srgbClr val="660066"/>
                      </a:solidFill>
                      <a:latin typeface="宋体" panose="02010600030101010101" pitchFamily="2" charset="-122"/>
                    </a:rPr>
                    <a:t>不用机</a:t>
                  </a:r>
                  <a:r>
                    <a:rPr lang="zh-CN" altLang="en-US" sz="1600" b="1" baseline="-30000" smtClean="0">
                      <a:solidFill>
                        <a:srgbClr val="660066"/>
                      </a:solidFill>
                      <a:latin typeface="宋体" panose="02010600030101010101" pitchFamily="2" charset="-122"/>
                    </a:rPr>
                    <a:t>械</a:t>
                  </a:r>
                  <a:r>
                    <a:rPr lang="en-US" altLang="zh-CN" b="1" smtClean="0">
                      <a:solidFill>
                        <a:srgbClr val="660066"/>
                      </a:solidFill>
                      <a:latin typeface="Times New Roman" panose="02020603050405020304" pitchFamily="18" charset="0"/>
                    </a:rPr>
                    <a:t>(J</a:t>
                  </a:r>
                  <a:r>
                    <a:rPr lang="en-US" altLang="zh-CN" b="1" smtClean="0">
                      <a:solidFill>
                        <a:srgbClr val="660066"/>
                      </a:solidFill>
                      <a:latin typeface="宋体" panose="02010600030101010101" pitchFamily="2" charset="-122"/>
                    </a:rPr>
                    <a:t>)</a:t>
                  </a:r>
                  <a:endParaRPr lang="zh-CN" altLang="en-US" b="1">
                    <a:solidFill>
                      <a:srgbClr val="660066"/>
                    </a:solidFill>
                    <a:latin typeface="Times New Roman" panose="02020603050405020304" pitchFamily="18" charset="0"/>
                  </a:endParaRPr>
                </a:p>
              </p:txBody>
            </p:sp>
            <p:sp>
              <p:nvSpPr>
                <p:cNvPr id="8219" name="Rectangle 27"/>
                <p:cNvSpPr>
                  <a:spLocks noChangeArrowheads="1"/>
                </p:cNvSpPr>
                <p:nvPr/>
              </p:nvSpPr>
              <p:spPr bwMode="auto">
                <a:xfrm>
                  <a:off x="0" y="0"/>
                  <a:ext cx="522" cy="480"/>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20" name="Group 28"/>
              <p:cNvGrpSpPr/>
              <p:nvPr/>
            </p:nvGrpSpPr>
            <p:grpSpPr>
              <a:xfrm>
                <a:off x="0" y="480"/>
                <a:ext cx="522" cy="384"/>
                <a:chExt cx="522" cy="384"/>
              </a:xfrm>
            </p:grpSpPr>
            <p:sp>
              <p:nvSpPr>
                <p:cNvPr id="8221" name="Rectangle 29"/>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zh-CN" b="1">
                      <a:solidFill>
                        <a:srgbClr val="660066"/>
                      </a:solidFill>
                      <a:latin typeface="Times New Roman" panose="02020603050405020304" pitchFamily="18" charset="0"/>
                      <a:cs typeface="Times New Roman" panose="02020603050405020304" pitchFamily="18" charset="0"/>
                    </a:rPr>
                    <a:t>1</a:t>
                  </a:r>
                  <a:endParaRPr lang="en-US" altLang="zh-CN"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22" name="Rectangle 30"/>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23" name="Group 31"/>
              <p:cNvGrpSpPr/>
              <p:nvPr/>
            </p:nvGrpSpPr>
            <p:grpSpPr>
              <a:xfrm>
                <a:off x="522" y="480"/>
                <a:ext cx="478" cy="384"/>
                <a:chExt cx="478" cy="384"/>
              </a:xfrm>
            </p:grpSpPr>
            <p:sp>
              <p:nvSpPr>
                <p:cNvPr id="8224" name="Rectangle 32"/>
                <p:cNvSpPr>
                  <a:spLocks noChangeArrowheads="1"/>
                </p:cNvSpPr>
                <p:nvPr/>
              </p:nvSpPr>
              <p:spPr bwMode="auto">
                <a:xfrm>
                  <a:off x="43" y="0"/>
                  <a:ext cx="392"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25" name="Rectangle 33"/>
                <p:cNvSpPr>
                  <a:spLocks noChangeArrowheads="1"/>
                </p:cNvSpPr>
                <p:nvPr/>
              </p:nvSpPr>
              <p:spPr bwMode="auto">
                <a:xfrm>
                  <a:off x="0" y="0"/>
                  <a:ext cx="478"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26" name="Group 34"/>
              <p:cNvGrpSpPr/>
              <p:nvPr/>
            </p:nvGrpSpPr>
            <p:grpSpPr>
              <a:xfrm>
                <a:off x="1000" y="480"/>
                <a:ext cx="522" cy="384"/>
                <a:chExt cx="522" cy="384"/>
              </a:xfrm>
            </p:grpSpPr>
            <p:sp>
              <p:nvSpPr>
                <p:cNvPr id="8227" name="Rectangle 35"/>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28" name="Rectangle 36"/>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29" name="Group 37"/>
              <p:cNvGrpSpPr/>
              <p:nvPr/>
            </p:nvGrpSpPr>
            <p:grpSpPr>
              <a:xfrm>
                <a:off x="1522" y="480"/>
                <a:ext cx="469" cy="384"/>
                <a:chExt cx="469" cy="384"/>
              </a:xfrm>
            </p:grpSpPr>
            <p:sp>
              <p:nvSpPr>
                <p:cNvPr id="8230" name="Rectangle 38"/>
                <p:cNvSpPr>
                  <a:spLocks noChangeArrowheads="1"/>
                </p:cNvSpPr>
                <p:nvPr/>
              </p:nvSpPr>
              <p:spPr bwMode="auto">
                <a:xfrm>
                  <a:off x="43" y="0"/>
                  <a:ext cx="383"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zh-CN" altLang="en-US" b="1">
                    <a:solidFill>
                      <a:srgbClr val="660066"/>
                    </a:solidFill>
                    <a:latin typeface="Times New Roman" panose="02020603050405020304" pitchFamily="18" charset="0"/>
                    <a:cs typeface="Times New Roman" panose="02020603050405020304" pitchFamily="18" charset="0"/>
                  </a:endParaRPr>
                </a:p>
                <a:p>
                  <a:pPr algn="just" eaLnBrk="0" hangingPunct="0"/>
                  <a:endParaRPr lang="zh-CN" altLang="en-US" b="1">
                    <a:solidFill>
                      <a:srgbClr val="660066"/>
                    </a:solidFill>
                    <a:latin typeface="Times New Roman" panose="02020603050405020304" pitchFamily="18" charset="0"/>
                  </a:endParaRPr>
                </a:p>
              </p:txBody>
            </p:sp>
            <p:sp>
              <p:nvSpPr>
                <p:cNvPr id="8231" name="Rectangle 39"/>
                <p:cNvSpPr>
                  <a:spLocks noChangeArrowheads="1"/>
                </p:cNvSpPr>
                <p:nvPr/>
              </p:nvSpPr>
              <p:spPr bwMode="auto">
                <a:xfrm>
                  <a:off x="0" y="0"/>
                  <a:ext cx="469"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32" name="Group 40"/>
              <p:cNvGrpSpPr/>
              <p:nvPr/>
            </p:nvGrpSpPr>
            <p:grpSpPr>
              <a:xfrm>
                <a:off x="1991" y="480"/>
                <a:ext cx="522" cy="384"/>
                <a:chExt cx="522" cy="384"/>
              </a:xfrm>
            </p:grpSpPr>
            <p:sp>
              <p:nvSpPr>
                <p:cNvPr id="8233" name="Rectangle 41"/>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endParaRPr lang="zh-CN" altLang="en-US" b="1">
                    <a:solidFill>
                      <a:srgbClr val="660066"/>
                    </a:solidFill>
                    <a:latin typeface="Times New Roman" panose="02020603050405020304" pitchFamily="18" charset="0"/>
                    <a:cs typeface="Times New Roman" panose="02020603050405020304" pitchFamily="18" charset="0"/>
                  </a:endParaRPr>
                </a:p>
                <a:p>
                  <a:pPr algn="just" eaLnBrk="0" hangingPunct="0"/>
                  <a:endParaRPr lang="zh-CN" altLang="en-US" b="1">
                    <a:solidFill>
                      <a:srgbClr val="660066"/>
                    </a:solidFill>
                    <a:latin typeface="Times New Roman" panose="02020603050405020304" pitchFamily="18" charset="0"/>
                  </a:endParaRPr>
                </a:p>
              </p:txBody>
            </p:sp>
            <p:sp>
              <p:nvSpPr>
                <p:cNvPr id="8234" name="Rectangle 42"/>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35" name="Group 43"/>
              <p:cNvGrpSpPr/>
              <p:nvPr/>
            </p:nvGrpSpPr>
            <p:grpSpPr>
              <a:xfrm>
                <a:off x="2513" y="480"/>
                <a:ext cx="602" cy="384"/>
                <a:chExt cx="602" cy="384"/>
              </a:xfrm>
            </p:grpSpPr>
            <p:sp>
              <p:nvSpPr>
                <p:cNvPr id="8236" name="Rectangle 44"/>
                <p:cNvSpPr>
                  <a:spLocks noChangeArrowheads="1"/>
                </p:cNvSpPr>
                <p:nvPr/>
              </p:nvSpPr>
              <p:spPr bwMode="auto">
                <a:xfrm>
                  <a:off x="43" y="0"/>
                  <a:ext cx="51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37" name="Rectangle 45"/>
                <p:cNvSpPr>
                  <a:spLocks noChangeArrowheads="1"/>
                </p:cNvSpPr>
                <p:nvPr/>
              </p:nvSpPr>
              <p:spPr bwMode="auto">
                <a:xfrm>
                  <a:off x="0" y="0"/>
                  <a:ext cx="60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38" name="Group 46"/>
              <p:cNvGrpSpPr/>
              <p:nvPr/>
            </p:nvGrpSpPr>
            <p:grpSpPr>
              <a:xfrm>
                <a:off x="3115" y="480"/>
                <a:ext cx="522" cy="384"/>
                <a:chExt cx="522" cy="384"/>
              </a:xfrm>
            </p:grpSpPr>
            <p:sp>
              <p:nvSpPr>
                <p:cNvPr id="8239" name="Rectangle 47"/>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40" name="Rectangle 48"/>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41" name="Group 49"/>
              <p:cNvGrpSpPr/>
              <p:nvPr/>
            </p:nvGrpSpPr>
            <p:grpSpPr>
              <a:xfrm>
                <a:off x="0" y="864"/>
                <a:ext cx="522" cy="384"/>
                <a:chExt cx="522" cy="384"/>
              </a:xfrm>
            </p:grpSpPr>
            <p:sp>
              <p:nvSpPr>
                <p:cNvPr id="8242" name="Rectangle 50"/>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zh-CN" b="1">
                      <a:solidFill>
                        <a:srgbClr val="660066"/>
                      </a:solidFill>
                      <a:latin typeface="Times New Roman" panose="02020603050405020304" pitchFamily="18" charset="0"/>
                      <a:cs typeface="Times New Roman" panose="02020603050405020304" pitchFamily="18" charset="0"/>
                    </a:rPr>
                    <a:t>2</a:t>
                  </a:r>
                  <a:endParaRPr lang="en-US" altLang="zh-CN"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43" name="Rectangle 51"/>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44" name="Group 52"/>
              <p:cNvGrpSpPr/>
              <p:nvPr/>
            </p:nvGrpSpPr>
            <p:grpSpPr>
              <a:xfrm>
                <a:off x="522" y="864"/>
                <a:ext cx="478" cy="384"/>
                <a:chExt cx="478" cy="384"/>
              </a:xfrm>
            </p:grpSpPr>
            <p:sp>
              <p:nvSpPr>
                <p:cNvPr id="8245" name="Rectangle 53"/>
                <p:cNvSpPr>
                  <a:spLocks noChangeArrowheads="1"/>
                </p:cNvSpPr>
                <p:nvPr/>
              </p:nvSpPr>
              <p:spPr bwMode="auto">
                <a:xfrm>
                  <a:off x="43" y="0"/>
                  <a:ext cx="392"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46" name="Rectangle 54"/>
                <p:cNvSpPr>
                  <a:spLocks noChangeArrowheads="1"/>
                </p:cNvSpPr>
                <p:nvPr/>
              </p:nvSpPr>
              <p:spPr bwMode="auto">
                <a:xfrm>
                  <a:off x="0" y="0"/>
                  <a:ext cx="478"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47" name="Group 55"/>
              <p:cNvGrpSpPr/>
              <p:nvPr/>
            </p:nvGrpSpPr>
            <p:grpSpPr>
              <a:xfrm>
                <a:off x="1000" y="864"/>
                <a:ext cx="522" cy="384"/>
                <a:chExt cx="522" cy="384"/>
              </a:xfrm>
            </p:grpSpPr>
            <p:sp>
              <p:nvSpPr>
                <p:cNvPr id="8248" name="Rectangle 56"/>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hangingPunct="0"/>
                  <a:endParaRPr lang="zh-CN" altLang="en-US" b="1">
                    <a:solidFill>
                      <a:srgbClr val="660066"/>
                    </a:solidFill>
                    <a:latin typeface="Times New Roman" panose="02020603050405020304" pitchFamily="18" charset="0"/>
                  </a:endParaRPr>
                </a:p>
              </p:txBody>
            </p:sp>
            <p:sp>
              <p:nvSpPr>
                <p:cNvPr id="8249" name="Rectangle 57"/>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50" name="Group 58"/>
              <p:cNvGrpSpPr/>
              <p:nvPr/>
            </p:nvGrpSpPr>
            <p:grpSpPr>
              <a:xfrm>
                <a:off x="1522" y="864"/>
                <a:ext cx="469" cy="384"/>
                <a:chExt cx="469" cy="384"/>
              </a:xfrm>
            </p:grpSpPr>
            <p:sp>
              <p:nvSpPr>
                <p:cNvPr id="8251" name="Rectangle 59"/>
                <p:cNvSpPr>
                  <a:spLocks noChangeArrowheads="1"/>
                </p:cNvSpPr>
                <p:nvPr/>
              </p:nvSpPr>
              <p:spPr bwMode="auto">
                <a:xfrm>
                  <a:off x="43" y="0"/>
                  <a:ext cx="383"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endParaRPr lang="zh-CN" altLang="en-US" b="1">
                    <a:solidFill>
                      <a:srgbClr val="660066"/>
                    </a:solidFill>
                    <a:latin typeface="Times New Roman" panose="02020603050405020304" pitchFamily="18" charset="0"/>
                    <a:cs typeface="Times New Roman" panose="02020603050405020304" pitchFamily="18" charset="0"/>
                  </a:endParaRPr>
                </a:p>
                <a:p>
                  <a:pPr algn="just" eaLnBrk="0" hangingPunct="0"/>
                  <a:endParaRPr lang="zh-CN" altLang="en-US" b="1">
                    <a:solidFill>
                      <a:srgbClr val="660066"/>
                    </a:solidFill>
                    <a:latin typeface="Times New Roman" panose="02020603050405020304" pitchFamily="18" charset="0"/>
                  </a:endParaRPr>
                </a:p>
              </p:txBody>
            </p:sp>
            <p:sp>
              <p:nvSpPr>
                <p:cNvPr id="8252" name="Rectangle 60"/>
                <p:cNvSpPr>
                  <a:spLocks noChangeArrowheads="1"/>
                </p:cNvSpPr>
                <p:nvPr/>
              </p:nvSpPr>
              <p:spPr bwMode="auto">
                <a:xfrm>
                  <a:off x="0" y="0"/>
                  <a:ext cx="469"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53" name="Group 61"/>
              <p:cNvGrpSpPr/>
              <p:nvPr/>
            </p:nvGrpSpPr>
            <p:grpSpPr>
              <a:xfrm>
                <a:off x="1991" y="864"/>
                <a:ext cx="522" cy="384"/>
                <a:chExt cx="522" cy="384"/>
              </a:xfrm>
            </p:grpSpPr>
            <p:sp>
              <p:nvSpPr>
                <p:cNvPr id="8254" name="Rectangle 62"/>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zh-CN" altLang="en-US" b="1">
                      <a:solidFill>
                        <a:srgbClr val="660066"/>
                      </a:solidFill>
                      <a:latin typeface="Times New Roman" panose="02020603050405020304" pitchFamily="18" charset="0"/>
                      <a:cs typeface="Times New Roman" panose="02020603050405020304" pitchFamily="18" charset="0"/>
                    </a:rPr>
                    <a:t>  </a:t>
                  </a:r>
                  <a:endParaRPr lang="zh-CN" altLang="en-US" b="1">
                    <a:solidFill>
                      <a:srgbClr val="660066"/>
                    </a:solidFill>
                    <a:latin typeface="Times New Roman" panose="02020603050405020304" pitchFamily="18" charset="0"/>
                    <a:cs typeface="Times New Roman" panose="02020603050405020304" pitchFamily="18" charset="0"/>
                  </a:endParaRPr>
                </a:p>
                <a:p>
                  <a:pPr algn="just" eaLnBrk="0" hangingPunct="0"/>
                  <a:endParaRPr lang="zh-CN" altLang="en-US" b="1">
                    <a:solidFill>
                      <a:srgbClr val="660066"/>
                    </a:solidFill>
                    <a:latin typeface="Times New Roman" panose="02020603050405020304" pitchFamily="18" charset="0"/>
                  </a:endParaRPr>
                </a:p>
              </p:txBody>
            </p:sp>
            <p:sp>
              <p:nvSpPr>
                <p:cNvPr id="8255" name="Rectangle 63"/>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56" name="Group 64"/>
              <p:cNvGrpSpPr/>
              <p:nvPr/>
            </p:nvGrpSpPr>
            <p:grpSpPr>
              <a:xfrm>
                <a:off x="2513" y="864"/>
                <a:ext cx="602" cy="384"/>
                <a:chExt cx="602" cy="384"/>
              </a:xfrm>
            </p:grpSpPr>
            <p:sp>
              <p:nvSpPr>
                <p:cNvPr id="8257" name="Rectangle 65"/>
                <p:cNvSpPr>
                  <a:spLocks noChangeArrowheads="1"/>
                </p:cNvSpPr>
                <p:nvPr/>
              </p:nvSpPr>
              <p:spPr bwMode="auto">
                <a:xfrm>
                  <a:off x="43" y="0"/>
                  <a:ext cx="51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58" name="Rectangle 66"/>
                <p:cNvSpPr>
                  <a:spLocks noChangeArrowheads="1"/>
                </p:cNvSpPr>
                <p:nvPr/>
              </p:nvSpPr>
              <p:spPr bwMode="auto">
                <a:xfrm>
                  <a:off x="0" y="0"/>
                  <a:ext cx="60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nvGrpSpPr>
              <p:cNvPr id="8259" name="Group 67"/>
              <p:cNvGrpSpPr/>
              <p:nvPr/>
            </p:nvGrpSpPr>
            <p:grpSpPr>
              <a:xfrm>
                <a:off x="3115" y="864"/>
                <a:ext cx="522" cy="384"/>
                <a:chExt cx="522" cy="384"/>
              </a:xfrm>
            </p:grpSpPr>
            <p:sp>
              <p:nvSpPr>
                <p:cNvPr id="8260" name="Rectangle 68"/>
                <p:cNvSpPr>
                  <a:spLocks noChangeArrowheads="1"/>
                </p:cNvSpPr>
                <p:nvPr/>
              </p:nvSpPr>
              <p:spPr bwMode="auto">
                <a:xfrm>
                  <a:off x="43" y="0"/>
                  <a:ext cx="436"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endParaRPr lang="zh-CN" altLang="en-US" b="1">
                    <a:solidFill>
                      <a:srgbClr val="660066"/>
                    </a:solidFill>
                    <a:latin typeface="Times New Roman" panose="02020603050405020304" pitchFamily="18" charset="0"/>
                    <a:cs typeface="Times New Roman" panose="02020603050405020304" pitchFamily="18" charset="0"/>
                  </a:endParaRPr>
                </a:p>
                <a:p>
                  <a:pPr algn="ctr" eaLnBrk="0" hangingPunct="0"/>
                  <a:endParaRPr lang="zh-CN" altLang="en-US" b="1">
                    <a:solidFill>
                      <a:srgbClr val="660066"/>
                    </a:solidFill>
                    <a:latin typeface="Times New Roman" panose="02020603050405020304" pitchFamily="18" charset="0"/>
                  </a:endParaRPr>
                </a:p>
              </p:txBody>
            </p:sp>
            <p:sp>
              <p:nvSpPr>
                <p:cNvPr id="8261" name="Rectangle 69"/>
                <p:cNvSpPr>
                  <a:spLocks noChangeArrowheads="1"/>
                </p:cNvSpPr>
                <p:nvPr/>
              </p:nvSpPr>
              <p:spPr bwMode="auto">
                <a:xfrm>
                  <a:off x="0" y="0"/>
                  <a:ext cx="522" cy="384"/>
                </a:xfrm>
                <a:prstGeom prst="rect">
                  <a:avLst/>
                </a:prstGeom>
                <a:noFill/>
                <a:ln w="7">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sp>
          <p:nvSpPr>
            <p:cNvPr id="8262" name="Rectangle 70"/>
            <p:cNvSpPr>
              <a:spLocks noChangeArrowheads="1"/>
            </p:cNvSpPr>
            <p:nvPr/>
          </p:nvSpPr>
          <p:spPr bwMode="auto">
            <a:xfrm>
              <a:off x="0" y="0"/>
              <a:ext cx="3643" cy="1254"/>
            </a:xfrm>
            <a:prstGeom prst="rect">
              <a:avLst/>
            </a:prstGeom>
            <a:noFill/>
            <a:ln w="11112">
              <a:solidFill>
                <a:srgbClr val="A0A0A0"/>
              </a:solid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pic>
        <p:nvPicPr>
          <p:cNvPr id="8263" name="Picture 71"/>
          <p:cNvPicPr>
            <a:picLocks noChangeAspect="1" noChangeArrowheads="1"/>
          </p:cNvPicPr>
          <p:nvPr/>
        </p:nvPicPr>
        <p:blipFill>
          <a:blip r:embed="rId3">
            <a:clrChange>
              <a:clrFrom>
                <a:srgbClr val="FFFFFF"/>
              </a:clrFrom>
              <a:clrTo>
                <a:srgbClr val="FFFFFF">
                  <a:alpha val="0"/>
                </a:srgbClr>
              </a:clrTo>
            </a:clrChange>
          </a:blip>
          <a:stretch>
            <a:fillRect/>
          </a:stretch>
        </p:blipFill>
        <p:spPr bwMode="auto">
          <a:xfrm>
            <a:off x="5867400" y="0"/>
            <a:ext cx="127158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64" name="Picture 72" descr="图标副本">
            <a:hlinkClick r:id="rId5"/>
          </p:cNvPr>
          <p:cNvPicPr>
            <a:picLocks noChangeAspect="1" noChangeArrowheads="1"/>
          </p:cNvPicPr>
          <p:nvPr/>
        </p:nvPicPr>
        <p:blipFill>
          <a:blip r:embed="rId4"/>
          <a:stretch>
            <a:fillRect/>
          </a:stretch>
        </p:blipFill>
        <p:spPr bwMode="auto">
          <a:xfrm>
            <a:off x="0" y="-1249363"/>
            <a:ext cx="2016125"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resentationFormat>On-screen Show (4:3)</PresentationFormat>
  <Paragraphs>110</Paragraphs>
  <Slides>18</Slides>
  <Notes>3</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18</vt:i4>
      </vt:variant>
    </vt:vector>
  </HeadingPairs>
  <TitlesOfParts>
    <vt:vector size="33" baseType="lpstr">
      <vt:lpstr>Arial</vt:lpstr>
      <vt:lpstr>微软雅黑</vt:lpstr>
      <vt:lpstr>Wingdings</vt:lpstr>
      <vt:lpstr>Calibri</vt:lpstr>
      <vt:lpstr>华文中宋</vt:lpstr>
      <vt:lpstr>Times New Roman</vt:lpstr>
      <vt:lpstr>华文隶书</vt:lpstr>
      <vt:lpstr>宋体</vt:lpstr>
      <vt:lpstr>华文行楷</vt:lpstr>
      <vt:lpstr>华文琥珀</vt:lpstr>
      <vt:lpstr>Times</vt:lpstr>
      <vt:lpstr>华文楷体</vt:lpstr>
      <vt:lpstr>黑体</vt:lpstr>
      <vt:lpstr>华文彩云</vt:lpstr>
      <vt:lpstr>1_自定义设计方案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2021-03-02T18:26:05Z</cp:lastPrinted>
  <dcterms:created xsi:type="dcterms:W3CDTF">2021-03-02T18:26:05Z</dcterms:created>
  <dcterms:modified xsi:type="dcterms:W3CDTF">2021-03-02T10:26:06Z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