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3031" r:id="rId3"/>
    <p:sldId id="3039" r:id="rId4"/>
    <p:sldId id="3040" r:id="rId5"/>
    <p:sldId id="3041" r:id="rId6"/>
    <p:sldId id="3042" r:id="rId7"/>
    <p:sldId id="3044" r:id="rId8"/>
    <p:sldId id="3045" r:id="rId9"/>
    <p:sldId id="3046" r:id="rId10"/>
    <p:sldId id="3047" r:id="rId11"/>
    <p:sldId id="3048" r:id="rId12"/>
    <p:sldId id="3050" r:id="rId13"/>
    <p:sldId id="3051" r:id="rId14"/>
    <p:sldId id="3069" r:id="rId15"/>
    <p:sldId id="3053" r:id="rId16"/>
    <p:sldId id="3054" r:id="rId17"/>
    <p:sldId id="3058" r:id="rId18"/>
    <p:sldId id="3059" r:id="rId19"/>
    <p:sldId id="3060" r:id="rId20"/>
    <p:sldId id="3061" r:id="rId21"/>
    <p:sldId id="3062" r:id="rId22"/>
    <p:sldId id="3063" r:id="rId23"/>
    <p:sldId id="3064" r:id="rId24"/>
    <p:sldId id="3065" r:id="rId25"/>
    <p:sldId id="3066" r:id="rId26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30" d="100"/>
          <a:sy n="130" d="100"/>
        </p:scale>
        <p:origin x="-1074" y="-798"/>
      </p:cViewPr>
      <p:guideLst>
        <p:guide orient="horz" pos="537"/>
        <p:guide orient="horz" pos="2936"/>
        <p:guide orient="horz" pos="2890"/>
        <p:guide pos="312"/>
        <p:guide pos="54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tags" Target="tags/tag25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slide" Target="slides/slide1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png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png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D5BC077-11ED-40C3-8784-A47734FA038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1DA94D7-7775-4516-A727-EA14513C958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4D7-7775-4516-A727-EA14513C958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678427" y="663575"/>
            <a:ext cx="3760838" cy="376025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矩形 3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>
                <a:solidFill>
                  <a:schemeClr val="bg1"/>
                </a:solidFill>
              </a:rPr>
              <a:t>PPT</a:t>
            </a:r>
            <a:r>
              <a:rPr lang="zh-CN" altLang="en-US" sz="100">
                <a:solidFill>
                  <a:schemeClr val="bg1"/>
                </a:solidFill>
              </a:rPr>
              <a:t>模板：</a:t>
            </a:r>
            <a:r>
              <a:rPr lang="en-US" altLang="zh-CN" sz="10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>
                <a:solidFill>
                  <a:schemeClr val="bg1"/>
                </a:solidFill>
              </a:rPr>
              <a:t>素材：</a:t>
            </a:r>
            <a:r>
              <a:rPr lang="en-US" altLang="zh-CN" sz="100">
                <a:solidFill>
                  <a:schemeClr val="bg1"/>
                </a:solidFill>
              </a:rPr>
              <a:t>www.1ppt.com/sucai/</a:t>
            </a:r>
            <a:endParaRPr lang="en-US" altLang="zh-CN" sz="100">
              <a:solidFill>
                <a:schemeClr val="bg1"/>
              </a:solidFill>
            </a:endParaRPr>
          </a:p>
          <a:p>
            <a:r>
              <a:rPr lang="en-US" altLang="zh-CN" sz="100">
                <a:solidFill>
                  <a:schemeClr val="bg1"/>
                </a:solidFill>
              </a:rPr>
              <a:t>PPT</a:t>
            </a:r>
            <a:r>
              <a:rPr lang="zh-CN" altLang="en-US" sz="100">
                <a:solidFill>
                  <a:schemeClr val="bg1"/>
                </a:solidFill>
              </a:rPr>
              <a:t>背景：</a:t>
            </a:r>
            <a:r>
              <a:rPr lang="en-US" altLang="zh-CN" sz="10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>
                <a:solidFill>
                  <a:schemeClr val="bg1"/>
                </a:solidFill>
              </a:rPr>
              <a:t>图表：</a:t>
            </a:r>
            <a:r>
              <a:rPr lang="en-US" altLang="zh-CN" sz="100">
                <a:solidFill>
                  <a:schemeClr val="bg1"/>
                </a:solidFill>
              </a:rPr>
              <a:t>www.1ppt.com/tubiao/      </a:t>
            </a:r>
            <a:endParaRPr lang="en-US" altLang="zh-CN" sz="100">
              <a:solidFill>
                <a:schemeClr val="bg1"/>
              </a:solidFill>
            </a:endParaRPr>
          </a:p>
          <a:p>
            <a:r>
              <a:rPr lang="en-US" altLang="zh-CN" sz="100">
                <a:solidFill>
                  <a:schemeClr val="bg1"/>
                </a:solidFill>
              </a:rPr>
              <a:t>PPT</a:t>
            </a:r>
            <a:r>
              <a:rPr lang="zh-CN" altLang="en-US" sz="100">
                <a:solidFill>
                  <a:schemeClr val="bg1"/>
                </a:solidFill>
              </a:rPr>
              <a:t>下载：</a:t>
            </a:r>
            <a:r>
              <a:rPr lang="en-US" altLang="zh-CN" sz="10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>
                <a:solidFill>
                  <a:schemeClr val="bg1"/>
                </a:solidFill>
              </a:rPr>
              <a:t>教程： </a:t>
            </a:r>
            <a:r>
              <a:rPr lang="en-US" altLang="zh-CN" sz="100">
                <a:solidFill>
                  <a:schemeClr val="bg1"/>
                </a:solidFill>
              </a:rPr>
              <a:t>www.1ppt.com/powerpoint/      </a:t>
            </a:r>
            <a:endParaRPr lang="en-US" altLang="zh-CN" sz="100">
              <a:solidFill>
                <a:schemeClr val="bg1"/>
              </a:solidFill>
            </a:endParaRPr>
          </a:p>
          <a:p>
            <a:r>
              <a:rPr lang="zh-CN" altLang="en-US" sz="100">
                <a:solidFill>
                  <a:schemeClr val="bg1"/>
                </a:solidFill>
              </a:rPr>
              <a:t>资料下载：</a:t>
            </a:r>
            <a:r>
              <a:rPr lang="en-US" altLang="zh-CN" sz="10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>
                <a:solidFill>
                  <a:schemeClr val="bg1"/>
                </a:solidFill>
              </a:rPr>
              <a:t>个人简历：</a:t>
            </a:r>
            <a:r>
              <a:rPr lang="en-US" altLang="zh-CN" sz="100">
                <a:solidFill>
                  <a:schemeClr val="bg1"/>
                </a:solidFill>
              </a:rPr>
              <a:t>www.1ppt.com/jianli/             </a:t>
            </a:r>
            <a:endParaRPr lang="en-US" altLang="zh-CN" sz="100">
              <a:solidFill>
                <a:schemeClr val="bg1"/>
              </a:solidFill>
            </a:endParaRPr>
          </a:p>
          <a:p>
            <a:r>
              <a:rPr lang="zh-CN" altLang="en-US" sz="100">
                <a:solidFill>
                  <a:schemeClr val="bg1"/>
                </a:solidFill>
              </a:rPr>
              <a:t>试卷下载：</a:t>
            </a:r>
            <a:r>
              <a:rPr lang="en-US" altLang="zh-CN" sz="10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>
                <a:solidFill>
                  <a:schemeClr val="bg1"/>
                </a:solidFill>
              </a:rPr>
              <a:t>教案下载：</a:t>
            </a:r>
            <a:r>
              <a:rPr lang="en-US" altLang="zh-CN" sz="100">
                <a:solidFill>
                  <a:schemeClr val="bg1"/>
                </a:solidFill>
              </a:rPr>
              <a:t>www.1ppt.com/jiaoan/               </a:t>
            </a:r>
            <a:endParaRPr lang="en-US" altLang="zh-CN" sz="100">
              <a:solidFill>
                <a:schemeClr val="bg1"/>
              </a:solidFill>
            </a:endParaRPr>
          </a:p>
          <a:p>
            <a:r>
              <a:rPr lang="zh-CN" altLang="en-US" sz="100">
                <a:solidFill>
                  <a:schemeClr val="bg1"/>
                </a:solidFill>
              </a:rPr>
              <a:t>手抄报：</a:t>
            </a:r>
            <a:r>
              <a:rPr lang="en-US" altLang="zh-CN" sz="10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>
                <a:solidFill>
                  <a:schemeClr val="bg1"/>
                </a:solidFill>
              </a:rPr>
              <a:t>课件：</a:t>
            </a:r>
            <a:r>
              <a:rPr lang="en-US" altLang="zh-CN" sz="100">
                <a:solidFill>
                  <a:schemeClr val="bg1"/>
                </a:solidFill>
              </a:rPr>
              <a:t>www.1ppt.com/kejian/ </a:t>
            </a:r>
            <a:endParaRPr lang="en-US" altLang="zh-CN" sz="100">
              <a:solidFill>
                <a:schemeClr val="bg1"/>
              </a:solidFill>
            </a:endParaRPr>
          </a:p>
          <a:p>
            <a:r>
              <a:rPr lang="zh-CN" altLang="en-US" sz="100">
                <a:solidFill>
                  <a:schemeClr val="bg1"/>
                </a:solidFill>
              </a:rPr>
              <a:t>语文课件：</a:t>
            </a:r>
            <a:r>
              <a:rPr lang="en-US" altLang="zh-CN" sz="10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>
                <a:solidFill>
                  <a:schemeClr val="bg1"/>
                </a:solidFill>
              </a:rPr>
              <a:t>数学课件：</a:t>
            </a:r>
            <a:r>
              <a:rPr lang="en-US" altLang="zh-CN" sz="100">
                <a:solidFill>
                  <a:schemeClr val="bg1"/>
                </a:solidFill>
              </a:rPr>
              <a:t>www.1ppt.com/kejian/shuxue/ </a:t>
            </a:r>
            <a:endParaRPr lang="en-US" altLang="zh-CN" sz="100">
              <a:solidFill>
                <a:schemeClr val="bg1"/>
              </a:solidFill>
            </a:endParaRPr>
          </a:p>
          <a:p>
            <a:r>
              <a:rPr lang="zh-CN" altLang="en-US" sz="100">
                <a:solidFill>
                  <a:schemeClr val="bg1"/>
                </a:solidFill>
              </a:rPr>
              <a:t>英语课件：</a:t>
            </a:r>
            <a:r>
              <a:rPr lang="en-US" altLang="zh-CN" sz="10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>
                <a:solidFill>
                  <a:schemeClr val="bg1"/>
                </a:solidFill>
              </a:rPr>
              <a:t>美术课件：</a:t>
            </a:r>
            <a:r>
              <a:rPr lang="en-US" altLang="zh-CN" sz="100">
                <a:solidFill>
                  <a:schemeClr val="bg1"/>
                </a:solidFill>
              </a:rPr>
              <a:t>www.1ppt.com/kejian/meishu/ </a:t>
            </a:r>
            <a:endParaRPr lang="en-US" altLang="zh-CN" sz="100">
              <a:solidFill>
                <a:schemeClr val="bg1"/>
              </a:solidFill>
            </a:endParaRPr>
          </a:p>
          <a:p>
            <a:r>
              <a:rPr lang="zh-CN" altLang="en-US" sz="100">
                <a:solidFill>
                  <a:schemeClr val="bg1"/>
                </a:solidFill>
              </a:rPr>
              <a:t>科学课件：</a:t>
            </a:r>
            <a:r>
              <a:rPr lang="en-US" altLang="zh-CN" sz="10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>
                <a:solidFill>
                  <a:schemeClr val="bg1"/>
                </a:solidFill>
              </a:rPr>
              <a:t>物理课件：</a:t>
            </a:r>
            <a:r>
              <a:rPr lang="en-US" altLang="zh-CN" sz="100">
                <a:solidFill>
                  <a:schemeClr val="bg1"/>
                </a:solidFill>
              </a:rPr>
              <a:t>www.1ppt.com/kejian/wuli/ </a:t>
            </a:r>
            <a:endParaRPr lang="en-US" altLang="zh-CN" sz="100">
              <a:solidFill>
                <a:schemeClr val="bg1"/>
              </a:solidFill>
            </a:endParaRPr>
          </a:p>
          <a:p>
            <a:r>
              <a:rPr lang="zh-CN" altLang="en-US" sz="100">
                <a:solidFill>
                  <a:schemeClr val="bg1"/>
                </a:solidFill>
              </a:rPr>
              <a:t>化学课件：</a:t>
            </a:r>
            <a:r>
              <a:rPr lang="en-US" altLang="zh-CN" sz="10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>
                <a:solidFill>
                  <a:schemeClr val="bg1"/>
                </a:solidFill>
              </a:rPr>
              <a:t>生物课件：</a:t>
            </a:r>
            <a:r>
              <a:rPr lang="en-US" altLang="zh-CN" sz="100">
                <a:solidFill>
                  <a:schemeClr val="bg1"/>
                </a:solidFill>
              </a:rPr>
              <a:t>www.1ppt.com/kejian/shengwu/ </a:t>
            </a:r>
            <a:endParaRPr lang="en-US" altLang="zh-CN" sz="100">
              <a:solidFill>
                <a:schemeClr val="bg1"/>
              </a:solidFill>
            </a:endParaRPr>
          </a:p>
          <a:p>
            <a:r>
              <a:rPr lang="zh-CN" altLang="en-US" sz="100">
                <a:solidFill>
                  <a:schemeClr val="bg1"/>
                </a:solidFill>
              </a:rPr>
              <a:t>地理课件：</a:t>
            </a:r>
            <a:r>
              <a:rPr lang="en-US" altLang="zh-CN" sz="10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>
                <a:solidFill>
                  <a:schemeClr val="bg1"/>
                </a:solidFill>
              </a:rPr>
              <a:t>历史课件：</a:t>
            </a:r>
            <a:r>
              <a:rPr lang="en-US" altLang="zh-CN" sz="100">
                <a:solidFill>
                  <a:schemeClr val="bg1"/>
                </a:solidFill>
              </a:rPr>
              <a:t>www.1ppt.com/kejian/lishi/ </a:t>
            </a:r>
            <a:endParaRPr lang="en-US" altLang="zh-CN" sz="1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 userDrawn="1"/>
        </p:nvSpPr>
        <p:spPr>
          <a:xfrm>
            <a:off x="0" y="163285"/>
            <a:ext cx="293915" cy="544286"/>
          </a:xfrm>
          <a:prstGeom prst="rect">
            <a:avLst/>
          </a:prstGeom>
          <a:solidFill>
            <a:srgbClr val="287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15.png" /><Relationship Id="rId4" Type="http://schemas.openxmlformats.org/officeDocument/2006/relationships/tags" Target="../tags/tag10.xml" /><Relationship Id="rId5" Type="http://schemas.openxmlformats.org/officeDocument/2006/relationships/vmlDrawing" Target="../drawings/vmlDrawing1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oleObject" Target="../embeddings/oleObject2.bin" TargetMode="Internal" /><Relationship Id="rId3" Type="http://schemas.openxmlformats.org/officeDocument/2006/relationships/image" Target="../media/image15.png" /><Relationship Id="rId4" Type="http://schemas.openxmlformats.org/officeDocument/2006/relationships/tags" Target="../tags/tag12.xml" /><Relationship Id="rId5" Type="http://schemas.openxmlformats.org/officeDocument/2006/relationships/vmlDrawing" Target="../drawings/vmlDrawing2.v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Relationship Id="rId3" Type="http://schemas.openxmlformats.org/officeDocument/2006/relationships/tags" Target="../tags/tag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png" /><Relationship Id="rId3" Type="http://schemas.openxmlformats.org/officeDocument/2006/relationships/tags" Target="../tags/tag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png" /><Relationship Id="rId3" Type="http://schemas.openxmlformats.org/officeDocument/2006/relationships/tags" Target="../tags/tag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png" /><Relationship Id="rId3" Type="http://schemas.openxmlformats.org/officeDocument/2006/relationships/tags" Target="../tags/tag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png" /><Relationship Id="rId3" Type="http://schemas.openxmlformats.org/officeDocument/2006/relationships/tags" Target="../tags/tag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png" /><Relationship Id="rId3" Type="http://schemas.openxmlformats.org/officeDocument/2006/relationships/tags" Target="../tags/tag24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.xml" /><Relationship Id="rId3" Type="http://schemas.openxmlformats.org/officeDocument/2006/relationships/image" Target="../media/image2.jpe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tags" Target="../tags/tag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Relationship Id="rId3" Type="http://schemas.openxmlformats.org/officeDocument/2006/relationships/tags" Target="../tags/tag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tags" Target="../tags/tag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tags" Target="../tags/tag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Relationship Id="rId3" Type="http://schemas.openxmlformats.org/officeDocument/2006/relationships/video" Target="file:///E:\&#31532;&#20108;&#20876;&#22791;&#35838;(&#24352;&#32032;&#33459;&#65289;\&#31532;&#20108;&#31456;\2.4\&#21147;&#30340;&#22270;&#31034;\&#21147;&#30340;&#20316;&#29992;&#28857;&#20363;&#23376;.mpg" TargetMode="External" /><Relationship Id="rId4" Type="http://schemas.microsoft.com/office/2007/relationships/media" Target="file:///E:\&#31532;&#20108;&#20876;&#22791;&#35838;(&#24352;&#32032;&#33459;&#65289;\&#31532;&#20108;&#31456;\2.4\&#21147;&#30340;&#22270;&#31034;\&#21147;&#30340;&#20316;&#29992;&#28857;&#20363;&#23376;.mpg" TargetMode="External" /><Relationship Id="rId5" Type="http://schemas.openxmlformats.org/officeDocument/2006/relationships/image" Target="../media/image10.jpeg" /><Relationship Id="rId6" Type="http://schemas.openxmlformats.org/officeDocument/2006/relationships/tags" Target="../tags/tag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Relationship Id="rId3" Type="http://schemas.openxmlformats.org/officeDocument/2006/relationships/image" Target="../media/image12.png" /><Relationship Id="rId4" Type="http://schemas.openxmlformats.org/officeDocument/2006/relationships/image" Target="../media/image13.png" /><Relationship Id="rId5" Type="http://schemas.openxmlformats.org/officeDocument/2006/relationships/tags" Target="../tags/tag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Relationship Id="rId3" Type="http://schemas.openxmlformats.org/officeDocument/2006/relationships/tags" Target="../tags/tag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/>
      </p:pic>
      <p:grpSp>
        <p:nvGrpSpPr>
          <p:cNvPr id="18" name="组合 17"/>
          <p:cNvGrpSpPr/>
          <p:nvPr/>
        </p:nvGrpSpPr>
        <p:grpSpPr>
          <a:xfrm>
            <a:off x="4919980" y="2582545"/>
            <a:ext cx="3731895" cy="653415"/>
            <a:chOff x="-4708756" y="1956424"/>
            <a:chExt cx="4975456" cy="871422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-4634728" y="2827846"/>
              <a:ext cx="4901428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占位符 19"/>
            <p:cNvSpPr txBox="1"/>
            <p:nvPr/>
          </p:nvSpPr>
          <p:spPr>
            <a:xfrm>
              <a:off x="-4708756" y="1956424"/>
              <a:ext cx="4814735" cy="75660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dist">
                <a:buNone/>
                <a:defRPr/>
              </a:pPr>
              <a:r>
                <a:rPr lang="zh-CN" altLang="en-US" sz="3600" b="1">
                  <a:solidFill>
                    <a:srgbClr val="2872A7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第一节  力</a:t>
              </a:r>
              <a:endParaRPr lang="zh-CN" altLang="en-US" sz="3600" b="1">
                <a:solidFill>
                  <a:srgbClr val="2872A7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占位符 20"/>
          <p:cNvSpPr txBox="1"/>
          <p:nvPr/>
        </p:nvSpPr>
        <p:spPr>
          <a:xfrm>
            <a:off x="4938112" y="2070305"/>
            <a:ext cx="3834289" cy="317659"/>
          </a:xfrm>
          <a:prstGeom prst="rect">
            <a:avLst/>
          </a:prstGeom>
        </p:spPr>
        <p:txBody>
          <a:bodyPr lIns="68580" tIns="34290" rIns="68580" bIns="3429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240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第七章   力</a:t>
            </a: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742134" y="355248"/>
            <a:ext cx="1885950" cy="3911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21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、力的图示：</a:t>
            </a:r>
            <a:endParaRPr lang="zh-CN" altLang="en-US" sz="21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795" name="组合 33794"/>
          <p:cNvGrpSpPr/>
          <p:nvPr/>
        </p:nvGrpSpPr>
        <p:grpSpPr>
          <a:xfrm>
            <a:off x="1242454" y="1531742"/>
            <a:ext cx="5289509" cy="2087399"/>
            <a:chOff x="768" y="2016"/>
            <a:chExt cx="4416" cy="1652"/>
          </a:xfrm>
        </p:grpSpPr>
        <p:sp>
          <p:nvSpPr>
            <p:cNvPr id="24579" name="文本框 33795"/>
            <p:cNvSpPr txBox="1">
              <a:spLocks noChangeArrowheads="1"/>
            </p:cNvSpPr>
            <p:nvPr/>
          </p:nvSpPr>
          <p:spPr bwMode="auto">
            <a:xfrm>
              <a:off x="768" y="2016"/>
              <a:ext cx="4416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　</a:t>
              </a:r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4580" name="对象 33796"/>
            <p:cNvGraphicFramePr>
              <a:graphicFrameLocks noChangeAspect="1"/>
            </p:cNvGraphicFramePr>
            <p:nvPr/>
          </p:nvGraphicFramePr>
          <p:xfrm>
            <a:off x="1610" y="2667"/>
            <a:ext cx="2352" cy="1001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38" r:id="rId2" imgW="1924050" imgH="819150" progId="Paint.Picture">
                    <p:embed/>
                  </p:oleObj>
                </mc:Choice>
                <mc:Fallback>
                  <p:oleObj r:id="rId2" imgW="1924050" imgH="819150" progId="Paint.Pictur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610" y="2667"/>
                          <a:ext cx="2352" cy="10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799" name="文本框 33798"/>
          <p:cNvSpPr txBox="1">
            <a:spLocks noChangeArrowheads="1"/>
          </p:cNvSpPr>
          <p:nvPr/>
        </p:nvSpPr>
        <p:spPr bwMode="auto">
          <a:xfrm>
            <a:off x="196951" y="1290457"/>
            <a:ext cx="772883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zh-CN" altLang="en-US" sz="2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观察此图，说说它是如何把力的三要素表示出来？</a:t>
            </a:r>
            <a:endParaRPr lang="zh-CN" altLang="en-US" sz="21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文本框 16"/>
          <p:cNvSpPr txBox="1"/>
          <p:nvPr/>
        </p:nvSpPr>
        <p:spPr>
          <a:xfrm>
            <a:off x="406854" y="243488"/>
            <a:ext cx="1885950" cy="3911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21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、力的图示：</a:t>
            </a:r>
            <a:endParaRPr lang="zh-CN" altLang="en-US" sz="21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34820"/>
          <p:cNvSpPr txBox="1">
            <a:spLocks noChangeArrowheads="1"/>
          </p:cNvSpPr>
          <p:nvPr/>
        </p:nvSpPr>
        <p:spPr bwMode="auto">
          <a:xfrm>
            <a:off x="589915" y="864870"/>
            <a:ext cx="569912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沿力的方向画一条线段，线段的长短表示力的大小．</a:t>
            </a:r>
            <a:endParaRPr lang="zh-CN" altLang="en-US" sz="1600" b="1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89944" y="2701672"/>
            <a:ext cx="4800563" cy="595031"/>
            <a:chOff x="816" y="2160"/>
            <a:chExt cx="4512" cy="668"/>
          </a:xfrm>
        </p:grpSpPr>
        <p:grpSp>
          <p:nvGrpSpPr>
            <p:cNvPr id="22" name="组合 34823"/>
            <p:cNvGrpSpPr/>
            <p:nvPr/>
          </p:nvGrpSpPr>
          <p:grpSpPr>
            <a:xfrm>
              <a:off x="816" y="2160"/>
              <a:ext cx="4512" cy="668"/>
              <a:chOff x="672" y="1632"/>
              <a:chExt cx="4512" cy="668"/>
            </a:xfrm>
          </p:grpSpPr>
          <p:sp>
            <p:nvSpPr>
              <p:cNvPr id="24" name="文本框 34824"/>
              <p:cNvSpPr txBox="1">
                <a:spLocks noChangeArrowheads="1"/>
              </p:cNvSpPr>
              <p:nvPr/>
            </p:nvSpPr>
            <p:spPr bwMode="auto">
              <a:xfrm>
                <a:off x="672" y="1632"/>
                <a:ext cx="4512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600" b="1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在线段的末端画个箭头表示力的方向．</a:t>
                </a:r>
                <a:endParaRPr lang="zh-CN" altLang="en-US" sz="1600" b="1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直接连接符 34825"/>
              <p:cNvSpPr>
                <a:spLocks noChangeShapeType="1"/>
              </p:cNvSpPr>
              <p:nvPr/>
            </p:nvSpPr>
            <p:spPr bwMode="auto">
              <a:xfrm>
                <a:off x="1752" y="2300"/>
                <a:ext cx="2352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直接连接符 34826"/>
            <p:cNvSpPr>
              <a:spLocks noChangeShapeType="1"/>
            </p:cNvSpPr>
            <p:nvPr/>
          </p:nvSpPr>
          <p:spPr bwMode="auto">
            <a:xfrm flipV="1">
              <a:off x="1342" y="2827"/>
              <a:ext cx="2906" cy="1"/>
            </a:xfrm>
            <a:prstGeom prst="line">
              <a:avLst/>
            </a:prstGeom>
            <a:ln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95301" y="1806420"/>
            <a:ext cx="4033450" cy="758931"/>
            <a:chOff x="489" y="871"/>
            <a:chExt cx="3791" cy="852"/>
          </a:xfrm>
        </p:grpSpPr>
        <p:sp>
          <p:nvSpPr>
            <p:cNvPr id="27" name="文本框 34828"/>
            <p:cNvSpPr txBox="1">
              <a:spLocks noChangeArrowheads="1"/>
            </p:cNvSpPr>
            <p:nvPr/>
          </p:nvSpPr>
          <p:spPr bwMode="auto">
            <a:xfrm>
              <a:off x="489" y="871"/>
              <a:ext cx="3791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600" b="1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用线段的起点或终点表示力的作用点．</a:t>
              </a:r>
              <a:endParaRPr lang="zh-CN" altLang="en-US" sz="1600" b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直接连接符 34829"/>
            <p:cNvSpPr>
              <a:spLocks noChangeShapeType="1"/>
            </p:cNvSpPr>
            <p:nvPr/>
          </p:nvSpPr>
          <p:spPr bwMode="auto">
            <a:xfrm>
              <a:off x="1152" y="1680"/>
              <a:ext cx="2448" cy="0"/>
            </a:xfrm>
            <a:prstGeom prst="line">
              <a:avLst/>
            </a:prstGeom>
            <a:ln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椭圆 34830"/>
            <p:cNvSpPr>
              <a:spLocks noChangeArrowheads="1"/>
            </p:cNvSpPr>
            <p:nvPr/>
          </p:nvSpPr>
          <p:spPr bwMode="auto">
            <a:xfrm>
              <a:off x="1104" y="1657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椭圆 34831"/>
            <p:cNvSpPr>
              <a:spLocks noChangeArrowheads="1"/>
            </p:cNvSpPr>
            <p:nvPr/>
          </p:nvSpPr>
          <p:spPr bwMode="auto">
            <a:xfrm flipH="1" flipV="1">
              <a:off x="3528" y="1637"/>
              <a:ext cx="72" cy="8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88900" y="3550920"/>
            <a:ext cx="8496935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3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000" b="1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这种用带箭头的线段把力的三要素表示出来的方法就叫做力的图示</a:t>
            </a:r>
            <a:r>
              <a:rPr lang="zh-CN" altLang="en-US" sz="1600" b="1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endParaRPr lang="zh-CN" altLang="en-US" sz="1600" b="1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991870" y="1423035"/>
            <a:ext cx="2953385" cy="12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矩形 37890"/>
          <p:cNvSpPr>
            <a:spLocks noChangeArrowheads="1"/>
          </p:cNvSpPr>
          <p:nvPr/>
        </p:nvSpPr>
        <p:spPr bwMode="auto">
          <a:xfrm>
            <a:off x="658990" y="1189984"/>
            <a:ext cx="2052320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defTabSz="9144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注意</a:t>
            </a: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27" name="矩形 37891"/>
          <p:cNvSpPr>
            <a:spLocks noChangeArrowheads="1"/>
          </p:cNvSpPr>
          <p:nvPr/>
        </p:nvSpPr>
        <p:spPr bwMode="auto">
          <a:xfrm>
            <a:off x="1721556" y="2343716"/>
            <a:ext cx="5757898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defTabSz="914400"/>
            <a:r>
              <a:rPr lang="zh-CN" altLang="en-US" sz="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endParaRPr lang="zh-CN" altLang="en-US" sz="21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28" name="矩形 37892"/>
          <p:cNvSpPr>
            <a:spLocks noChangeArrowheads="1"/>
          </p:cNvSpPr>
          <p:nvPr/>
        </p:nvSpPr>
        <p:spPr bwMode="auto">
          <a:xfrm>
            <a:off x="548640" y="1952625"/>
            <a:ext cx="7811135" cy="265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1力的作用点必须画在受力物体上，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400"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力的箭头必须画在线段的末端，不能省略不画。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</a:t>
            </a:r>
            <a:r>
              <a:rPr lang="zh-CN" altLang="en-US" sz="2400" b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选取单位长度表示大小，必须是整段单位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必须标出力的大小、单位、有角度的力必须标明角度。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必须画成实线。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2089" y="367313"/>
            <a:ext cx="1619250" cy="3911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21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、力的图示</a:t>
            </a:r>
            <a:endParaRPr lang="zh-CN" altLang="en-US" sz="21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795" name="组合 33794"/>
          <p:cNvGrpSpPr/>
          <p:nvPr/>
        </p:nvGrpSpPr>
        <p:grpSpPr>
          <a:xfrm>
            <a:off x="4182745" y="170180"/>
            <a:ext cx="4879340" cy="1782445"/>
            <a:chOff x="768" y="2016"/>
            <a:chExt cx="4416" cy="1642"/>
          </a:xfrm>
        </p:grpSpPr>
        <p:sp>
          <p:nvSpPr>
            <p:cNvPr id="24579" name="文本框 33795"/>
            <p:cNvSpPr txBox="1">
              <a:spLocks noChangeArrowheads="1"/>
            </p:cNvSpPr>
            <p:nvPr/>
          </p:nvSpPr>
          <p:spPr bwMode="auto">
            <a:xfrm>
              <a:off x="768" y="2016"/>
              <a:ext cx="4416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　</a:t>
              </a:r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4580" name="对象 33796"/>
            <p:cNvGraphicFramePr>
              <a:graphicFrameLocks noChangeAspect="1"/>
            </p:cNvGraphicFramePr>
            <p:nvPr/>
          </p:nvGraphicFramePr>
          <p:xfrm>
            <a:off x="1610" y="2657"/>
            <a:ext cx="2352" cy="1001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39" r:id="rId2" imgW="1924050" imgH="819150" progId="Paint.Picture">
                    <p:embed/>
                  </p:oleObj>
                </mc:Choice>
                <mc:Fallback>
                  <p:oleObj r:id="rId2" imgW="1924050" imgH="819150" progId="Paint.Picture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610" y="2657"/>
                          <a:ext cx="2352" cy="10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4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  <p:bldP spid="266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/>
        </p:txBody>
      </p:sp>
      <p:pic>
        <p:nvPicPr>
          <p:cNvPr id="12290" name="图片 12289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tretch>
            <a:fillRect/>
          </a:stretch>
        </p:blipFill>
        <p:spPr bwMode="auto">
          <a:xfrm>
            <a:off x="677870" y="1944678"/>
            <a:ext cx="6356491" cy="271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文本框 12291"/>
          <p:cNvSpPr txBox="1">
            <a:spLocks noChangeArrowheads="1"/>
          </p:cNvSpPr>
          <p:nvPr/>
        </p:nvSpPr>
        <p:spPr bwMode="auto">
          <a:xfrm>
            <a:off x="4636770" y="4316095"/>
            <a:ext cx="1086485" cy="34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sz="18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=5000N</a:t>
            </a:r>
            <a:endParaRPr lang="en-US" altLang="zh-CN" sz="1800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4225" y="471170"/>
            <a:ext cx="461010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/>
              <a:t>3</a:t>
            </a:r>
            <a:r>
              <a:rPr lang="zh-CN" altLang="en-US" sz="2000" b="1"/>
              <a:t>、力的示意图：</a:t>
            </a:r>
            <a:endParaRPr lang="zh-CN" altLang="en-US" sz="2000" b="1"/>
          </a:p>
          <a:p>
            <a:endParaRPr lang="zh-CN" altLang="en-US" sz="2000" b="1"/>
          </a:p>
          <a:p>
            <a:r>
              <a:rPr lang="zh-CN" altLang="en-US" sz="2000" b="1"/>
              <a:t>      只是简单表示出</a:t>
            </a:r>
            <a:r>
              <a:rPr lang="zh-CN" altLang="en-US" sz="2000" b="1">
                <a:solidFill>
                  <a:srgbClr val="FF0000"/>
                </a:solidFill>
              </a:rPr>
              <a:t>力的方向和作用点</a:t>
            </a:r>
            <a:r>
              <a:rPr lang="zh-CN" altLang="en-US" sz="2000" b="1"/>
              <a:t>，</a:t>
            </a:r>
            <a:endParaRPr lang="zh-CN" altLang="en-US" sz="2000" b="1"/>
          </a:p>
          <a:p>
            <a:r>
              <a:rPr lang="zh-CN" altLang="en-US" sz="2000" b="1"/>
              <a:t>而没有表示出力的大小的方法。</a:t>
            </a:r>
            <a:endParaRPr lang="zh-CN" altLang="en-US" sz="2000" b="1"/>
          </a:p>
        </p:txBody>
      </p:sp>
      <p:sp>
        <p:nvSpPr>
          <p:cNvPr id="27654" name="矩形 35847"/>
          <p:cNvSpPr>
            <a:spLocks noChangeArrowheads="1"/>
          </p:cNvSpPr>
          <p:nvPr/>
        </p:nvSpPr>
        <p:spPr bwMode="auto">
          <a:xfrm>
            <a:off x="7478331" y="3390258"/>
            <a:ext cx="798124" cy="1197187"/>
          </a:xfrm>
          <a:prstGeom prst="rect">
            <a:avLst/>
          </a:prstGeom>
          <a:solidFill>
            <a:srgbClr val="D2CC96"/>
          </a:solidFill>
          <a:ln w="9525">
            <a:solidFill>
              <a:srgbClr val="FF3300"/>
            </a:solidFill>
            <a:miter lim="800000"/>
          </a:ln>
        </p:spPr>
        <p:txBody>
          <a:bodyPr lIns="68580" tIns="34290" rIns="68580" bIns="34290"/>
          <a:lstStyle/>
          <a:p>
            <a:pPr defTabSz="914400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5" name="直接连接符 35857"/>
          <p:cNvSpPr>
            <a:spLocks noChangeShapeType="1"/>
          </p:cNvSpPr>
          <p:nvPr/>
        </p:nvSpPr>
        <p:spPr bwMode="auto">
          <a:xfrm flipH="1" flipV="1">
            <a:off x="7901146" y="1834390"/>
            <a:ext cx="0" cy="153924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914400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8" name="文本框 35866"/>
          <p:cNvSpPr txBox="1">
            <a:spLocks noChangeArrowheads="1"/>
          </p:cNvSpPr>
          <p:nvPr/>
        </p:nvSpPr>
        <p:spPr bwMode="auto">
          <a:xfrm>
            <a:off x="8009227" y="1619420"/>
            <a:ext cx="1368213" cy="3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sz="18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F=200N</a:t>
            </a:r>
            <a:endParaRPr lang="en-US" altLang="zh-CN" sz="18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3" grpId="0"/>
      <p:bldP spid="27654" grpId="0"/>
      <p:bldP spid="276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8" name="文本框 36870"/>
          <p:cNvSpPr txBox="1">
            <a:spLocks noChangeArrowheads="1"/>
          </p:cNvSpPr>
          <p:nvPr/>
        </p:nvSpPr>
        <p:spPr bwMode="auto">
          <a:xfrm>
            <a:off x="449866" y="1126137"/>
            <a:ext cx="684106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18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用80</a:t>
            </a:r>
            <a:r>
              <a:rPr lang="en-US" altLang="zh-CN" sz="18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18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的力水平向右推桌子，用图示法将这个力表示出来．</a:t>
            </a:r>
            <a:endParaRPr lang="zh-CN" altLang="en-US" sz="18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8679" name="组合 36871"/>
          <p:cNvGrpSpPr/>
          <p:nvPr/>
        </p:nvGrpSpPr>
        <p:grpSpPr>
          <a:xfrm>
            <a:off x="1774437" y="1743178"/>
            <a:ext cx="2451382" cy="855133"/>
            <a:chOff x="1392" y="1488"/>
            <a:chExt cx="2064" cy="720"/>
          </a:xfrm>
        </p:grpSpPr>
        <p:sp>
          <p:nvSpPr>
            <p:cNvPr id="28680" name="矩形 36872"/>
            <p:cNvSpPr>
              <a:spLocks noChangeArrowheads="1"/>
            </p:cNvSpPr>
            <p:nvPr/>
          </p:nvSpPr>
          <p:spPr bwMode="auto">
            <a:xfrm>
              <a:off x="1392" y="1488"/>
              <a:ext cx="2064" cy="96"/>
            </a:xfrm>
            <a:prstGeom prst="rect">
              <a:avLst/>
            </a:prstGeom>
            <a:solidFill>
              <a:srgbClr val="D2CC96"/>
            </a:solidFill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1" name="矩形 36873"/>
            <p:cNvSpPr>
              <a:spLocks noChangeArrowheads="1"/>
            </p:cNvSpPr>
            <p:nvPr/>
          </p:nvSpPr>
          <p:spPr bwMode="auto">
            <a:xfrm>
              <a:off x="1632" y="1584"/>
              <a:ext cx="96" cy="624"/>
            </a:xfrm>
            <a:prstGeom prst="rect">
              <a:avLst/>
            </a:prstGeom>
            <a:solidFill>
              <a:srgbClr val="D2CC96"/>
            </a:solidFill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2" name="矩形 36874"/>
            <p:cNvSpPr>
              <a:spLocks noChangeArrowheads="1"/>
            </p:cNvSpPr>
            <p:nvPr/>
          </p:nvSpPr>
          <p:spPr bwMode="auto">
            <a:xfrm>
              <a:off x="3120" y="1584"/>
              <a:ext cx="96" cy="624"/>
            </a:xfrm>
            <a:prstGeom prst="rect">
              <a:avLst/>
            </a:prstGeom>
            <a:solidFill>
              <a:srgbClr val="D2CC96"/>
            </a:solidFill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defTabSz="914400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683" name="直接连接符 36876"/>
          <p:cNvSpPr>
            <a:spLocks noChangeShapeType="1"/>
          </p:cNvSpPr>
          <p:nvPr/>
        </p:nvSpPr>
        <p:spPr bwMode="auto">
          <a:xfrm>
            <a:off x="3158091" y="2468855"/>
            <a:ext cx="516643" cy="11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914400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84" name="文本框 36877"/>
          <p:cNvSpPr txBox="1">
            <a:spLocks noChangeArrowheads="1"/>
          </p:cNvSpPr>
          <p:nvPr/>
        </p:nvSpPr>
        <p:spPr bwMode="auto">
          <a:xfrm>
            <a:off x="3050012" y="2525863"/>
            <a:ext cx="738740" cy="39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zh-CN" altLang="en-US" sz="21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r>
              <a:rPr lang="en-US" altLang="zh-CN" sz="21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endParaRPr lang="en-US" altLang="zh-CN" sz="21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87" name="文本框 36880"/>
          <p:cNvSpPr txBox="1">
            <a:spLocks noChangeArrowheads="1"/>
          </p:cNvSpPr>
          <p:nvPr/>
        </p:nvSpPr>
        <p:spPr bwMode="auto">
          <a:xfrm>
            <a:off x="464333" y="2917461"/>
            <a:ext cx="270674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18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选定标度．</a:t>
            </a:r>
            <a:endParaRPr lang="zh-CN" altLang="en-US" sz="18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89" name="文本框 36884"/>
          <p:cNvSpPr txBox="1">
            <a:spLocks noChangeArrowheads="1"/>
          </p:cNvSpPr>
          <p:nvPr/>
        </p:nvSpPr>
        <p:spPr bwMode="auto">
          <a:xfrm>
            <a:off x="449866" y="3340263"/>
            <a:ext cx="868264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18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沿力的方向画一条线段，线段的长短表示力的大小．</a:t>
            </a:r>
            <a:endParaRPr lang="zh-CN" altLang="en-US" sz="18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8690" name="组合 36885"/>
          <p:cNvGrpSpPr/>
          <p:nvPr/>
        </p:nvGrpSpPr>
        <p:grpSpPr>
          <a:xfrm>
            <a:off x="3104645" y="1661227"/>
            <a:ext cx="1865854" cy="114018"/>
            <a:chOff x="2544" y="624"/>
            <a:chExt cx="1296" cy="96"/>
          </a:xfrm>
        </p:grpSpPr>
        <p:sp>
          <p:nvSpPr>
            <p:cNvPr id="28691" name="直接连接符 36886"/>
            <p:cNvSpPr>
              <a:spLocks noChangeShapeType="1"/>
            </p:cNvSpPr>
            <p:nvPr/>
          </p:nvSpPr>
          <p:spPr bwMode="auto">
            <a:xfrm>
              <a:off x="2544" y="720"/>
              <a:ext cx="1296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2" name="直接连接符 36887"/>
            <p:cNvSpPr>
              <a:spLocks noChangeShapeType="1"/>
            </p:cNvSpPr>
            <p:nvPr/>
          </p:nvSpPr>
          <p:spPr bwMode="auto">
            <a:xfrm flipH="1" flipV="1">
              <a:off x="2544" y="624"/>
              <a:ext cx="0" cy="9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3" name="直接连接符 36888"/>
            <p:cNvSpPr>
              <a:spLocks noChangeShapeType="1"/>
            </p:cNvSpPr>
            <p:nvPr/>
          </p:nvSpPr>
          <p:spPr bwMode="auto">
            <a:xfrm flipH="1" flipV="1">
              <a:off x="2880" y="624"/>
              <a:ext cx="0" cy="9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4" name="直接连接符 36889"/>
            <p:cNvSpPr>
              <a:spLocks noChangeShapeType="1"/>
            </p:cNvSpPr>
            <p:nvPr/>
          </p:nvSpPr>
          <p:spPr bwMode="auto">
            <a:xfrm flipH="1" flipV="1">
              <a:off x="3216" y="624"/>
              <a:ext cx="0" cy="9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5" name="直接连接符 36890"/>
            <p:cNvSpPr>
              <a:spLocks noChangeShapeType="1"/>
            </p:cNvSpPr>
            <p:nvPr/>
          </p:nvSpPr>
          <p:spPr bwMode="auto">
            <a:xfrm flipH="1" flipV="1">
              <a:off x="3552" y="624"/>
              <a:ext cx="0" cy="9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892" name="组合 36891"/>
          <p:cNvGrpSpPr/>
          <p:nvPr/>
        </p:nvGrpSpPr>
        <p:grpSpPr>
          <a:xfrm>
            <a:off x="495300" y="1536521"/>
            <a:ext cx="5611812" cy="3009595"/>
            <a:chOff x="411" y="816"/>
            <a:chExt cx="4725" cy="2534"/>
          </a:xfrm>
        </p:grpSpPr>
        <p:sp>
          <p:nvSpPr>
            <p:cNvPr id="28697" name="文本框 36892"/>
            <p:cNvSpPr txBox="1">
              <a:spLocks noChangeArrowheads="1"/>
            </p:cNvSpPr>
            <p:nvPr/>
          </p:nvSpPr>
          <p:spPr bwMode="auto">
            <a:xfrm>
              <a:off x="4100" y="816"/>
              <a:ext cx="1036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altLang="zh-CN" sz="18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F=80N</a:t>
              </a:r>
              <a:endParaRPr lang="en-US" altLang="zh-CN" sz="18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700" name="文本框 36895"/>
            <p:cNvSpPr txBox="1">
              <a:spLocks noChangeArrowheads="1"/>
            </p:cNvSpPr>
            <p:nvPr/>
          </p:nvSpPr>
          <p:spPr bwMode="auto">
            <a:xfrm>
              <a:off x="411" y="3039"/>
              <a:ext cx="2061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zh-CN" altLang="en-US" sz="18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标明力的大小．</a:t>
              </a:r>
              <a:endParaRPr lang="zh-CN" altLang="en-US" sz="18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702" name="文本框 36897"/>
          <p:cNvSpPr txBox="1">
            <a:spLocks noChangeArrowheads="1"/>
          </p:cNvSpPr>
          <p:nvPr/>
        </p:nvSpPr>
        <p:spPr bwMode="auto">
          <a:xfrm>
            <a:off x="464333" y="3744694"/>
            <a:ext cx="815397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18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在线段的末端画个箭头表示力的方向，用线段的起点，表示力的作用点．</a:t>
            </a:r>
            <a:endParaRPr lang="zh-CN" altLang="en-US" sz="18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06854" y="243488"/>
            <a:ext cx="67710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例题</a:t>
            </a:r>
            <a:endParaRPr lang="zh-CN" altLang="en-US" sz="21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7" grpId="0"/>
      <p:bldP spid="28689" grpId="0"/>
      <p:bldP spid="28702" grpId="0"/>
      <p:bldP spid="28678" grpId="0"/>
      <p:bldP spid="286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7" name="文本占位符 3891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95301" y="1173806"/>
            <a:ext cx="6156722" cy="829866"/>
          </a:xfrm>
        </p:spPr>
        <p:txBody>
          <a:bodyPr>
            <a:normAutofit/>
          </a:bodyPr>
          <a:lstStyle/>
          <a:p>
            <a:r>
              <a:rPr lang="zh-CN" altLang="en-US" b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画出电灯对电线的拉力。 </a:t>
            </a:r>
            <a:endParaRPr lang="zh-CN" altLang="en-US" b="1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9698" name="图片 3891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87587" y="1831693"/>
            <a:ext cx="1568826" cy="219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406854" y="243488"/>
            <a:ext cx="67710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例题</a:t>
            </a:r>
            <a:endParaRPr lang="zh-CN" altLang="en-US" sz="21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3" name="文本框 18433"/>
          <p:cNvSpPr txBox="1">
            <a:spLocks noChangeArrowheads="1"/>
          </p:cNvSpPr>
          <p:nvPr/>
        </p:nvSpPr>
        <p:spPr bwMode="auto">
          <a:xfrm>
            <a:off x="516738" y="1056265"/>
            <a:ext cx="6871768" cy="32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en-US" altLang="zh-CN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如图所示．跳水运动</a:t>
            </a:r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员在向下压跳板的过程中</a:t>
            </a:r>
            <a:r>
              <a:rPr lang="en-US" altLang="zh-CN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endParaRPr lang="en-US" altLang="zh-CN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压跳板的力的作用效果是</a:t>
            </a:r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使跳板发生 </a:t>
            </a:r>
            <a:r>
              <a:rPr lang="en-US" altLang="zh-CN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</a:t>
            </a: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跳板弹起过程中跳板对运动</a:t>
            </a:r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员的力的作用效果是使运动员的 </a:t>
            </a:r>
            <a:r>
              <a:rPr lang="en-US" altLang="zh-CN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 </a:t>
            </a: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发生改变。</a:t>
            </a:r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文本框 18434"/>
          <p:cNvSpPr txBox="1">
            <a:spLocks noChangeArrowheads="1"/>
          </p:cNvSpPr>
          <p:nvPr/>
        </p:nvSpPr>
        <p:spPr bwMode="auto">
          <a:xfrm>
            <a:off x="2050291" y="2719362"/>
            <a:ext cx="808814" cy="39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defTabSz="914400"/>
            <a:r>
              <a:rPr lang="zh-CN" altLang="en-US" sz="21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形变</a:t>
            </a:r>
            <a:endParaRPr lang="zh-CN" altLang="en-US" sz="2100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文本框 18435"/>
          <p:cNvSpPr txBox="1">
            <a:spLocks noChangeArrowheads="1"/>
          </p:cNvSpPr>
          <p:nvPr/>
        </p:nvSpPr>
        <p:spPr bwMode="auto">
          <a:xfrm>
            <a:off x="3952621" y="3764601"/>
            <a:ext cx="1293390" cy="39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defTabSz="914400"/>
            <a:r>
              <a:rPr lang="zh-CN" altLang="en-US" sz="21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运动状态</a:t>
            </a:r>
            <a:endParaRPr lang="zh-CN" altLang="en-US" sz="2100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3796" name="图片 184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34988" y="1431287"/>
            <a:ext cx="2160676" cy="233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406854" y="243488"/>
            <a:ext cx="121571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  <a:endParaRPr lang="zh-CN" altLang="en-US" sz="21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9458" name="表格 19457"/>
          <p:cNvGraphicFramePr>
            <a:graphicFrameLocks noGrp="1"/>
          </p:cNvGraphicFramePr>
          <p:nvPr/>
        </p:nvGraphicFramePr>
        <p:xfrm>
          <a:off x="495300" y="1212328"/>
          <a:ext cx="5656944" cy="3179433"/>
        </p:xfrm>
        <a:graphic>
          <a:graphicData uri="http://schemas.openxmlformats.org/drawingml/2006/table">
            <a:tbl>
              <a:tblPr/>
              <a:tblGrid>
                <a:gridCol w="5656944"/>
              </a:tblGrid>
              <a:tr h="3179433"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15000"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90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例</a:t>
                      </a:r>
                      <a:r>
                        <a:rPr lang="en-US" altLang="zh-CN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2.</a:t>
                      </a:r>
                      <a:r>
                        <a:rPr lang="zh-CN" altLang="en-US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　如图所示</a:t>
                      </a:r>
                      <a:r>
                        <a:rPr lang="en-US" altLang="zh-CN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,</a:t>
                      </a:r>
                      <a:r>
                        <a:rPr lang="zh-CN" altLang="en-US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某人</a:t>
                      </a:r>
                      <a:endParaRPr lang="zh-CN" altLang="en-US" sz="1800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用大小相同的力作用于</a:t>
                      </a:r>
                      <a:endParaRPr lang="zh-CN" altLang="en-US" sz="1800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弹簧</a:t>
                      </a:r>
                      <a:r>
                        <a:rPr lang="en-US" altLang="zh-CN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,</a:t>
                      </a:r>
                      <a:r>
                        <a:rPr lang="zh-CN" altLang="en-US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观察比较</a:t>
                      </a:r>
                      <a:r>
                        <a:rPr lang="en-US" altLang="zh-CN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(a)</a:t>
                      </a:r>
                      <a:r>
                        <a:rPr lang="zh-CN" altLang="en-US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、</a:t>
                      </a:r>
                      <a:r>
                        <a:rPr lang="en-US" altLang="zh-CN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(b)</a:t>
                      </a:r>
                      <a:endParaRPr lang="en-US" altLang="zh-CN" sz="1800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两图，可知力的作用效</a:t>
                      </a:r>
                      <a:endParaRPr lang="zh-CN" altLang="en-US" sz="1800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果与力的</a:t>
                      </a:r>
                      <a:r>
                        <a:rPr lang="en-US" altLang="zh-CN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_______</a:t>
                      </a:r>
                      <a:r>
                        <a:rPr lang="zh-CN" altLang="en-US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有关。</a:t>
                      </a:r>
                      <a:endParaRPr lang="zh-CN" altLang="en-US" sz="1800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411" marR="68411" marT="34205" marB="34205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64" name="文本框 19463"/>
          <p:cNvSpPr txBox="1">
            <a:spLocks noChangeArrowheads="1"/>
          </p:cNvSpPr>
          <p:nvPr/>
        </p:nvSpPr>
        <p:spPr bwMode="auto">
          <a:xfrm>
            <a:off x="1622572" y="3507815"/>
            <a:ext cx="807626" cy="39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1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方向</a:t>
            </a:r>
            <a:endParaRPr lang="zh-CN" altLang="en-US" sz="2100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4824" name="图片 1946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0440" y="1482526"/>
            <a:ext cx="2560649" cy="263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406854" y="243488"/>
            <a:ext cx="121571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  <a:endParaRPr lang="zh-CN" altLang="en-US" sz="21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0482" name="表格 20481"/>
          <p:cNvGraphicFramePr>
            <a:graphicFrameLocks noGrp="1"/>
          </p:cNvGraphicFramePr>
          <p:nvPr/>
        </p:nvGraphicFramePr>
        <p:xfrm>
          <a:off x="495300" y="1093714"/>
          <a:ext cx="8072860" cy="3179434"/>
        </p:xfrm>
        <a:graphic>
          <a:graphicData uri="http://schemas.openxmlformats.org/drawingml/2006/table">
            <a:tbl>
              <a:tblPr/>
              <a:tblGrid>
                <a:gridCol w="8072860"/>
              </a:tblGrid>
              <a:tr h="3179434"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15000"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10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例</a:t>
                      </a:r>
                      <a:r>
                        <a:rPr lang="en-US" altLang="zh-CN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3.</a:t>
                      </a:r>
                      <a:r>
                        <a:rPr lang="zh-CN" altLang="en-US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图</a:t>
                      </a:r>
                      <a:r>
                        <a:rPr lang="en-US" altLang="zh-CN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(a)</a:t>
                      </a:r>
                      <a:r>
                        <a:rPr lang="zh-CN" altLang="en-US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、</a:t>
                      </a:r>
                      <a:r>
                        <a:rPr lang="en-US" altLang="zh-CN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(b)</a:t>
                      </a:r>
                      <a:r>
                        <a:rPr lang="zh-CN" altLang="en-US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表示了力作用在物体上产生的作用效果。其中图（</a:t>
                      </a:r>
                      <a:r>
                        <a:rPr lang="en-US" altLang="zh-CN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a</a:t>
                      </a:r>
                      <a:r>
                        <a:rPr lang="zh-CN" altLang="en-US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）主要表示力能使物体</a:t>
                      </a:r>
                      <a:r>
                        <a:rPr lang="en-US" altLang="zh-CN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______________________;</a:t>
                      </a:r>
                      <a:r>
                        <a:rPr lang="zh-CN" altLang="en-US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图</a:t>
                      </a:r>
                      <a:r>
                        <a:rPr lang="en-US" altLang="zh-CN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(b)</a:t>
                      </a:r>
                      <a:r>
                        <a:rPr lang="zh-CN" altLang="en-US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主要表示力能使物体</a:t>
                      </a:r>
                      <a:r>
                        <a:rPr lang="en-US" altLang="zh-CN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_______________________</a:t>
                      </a:r>
                      <a:r>
                        <a:rPr lang="zh-CN" altLang="en-US" sz="18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。</a:t>
                      </a:r>
                      <a:endParaRPr lang="zh-CN" altLang="en-US" sz="1800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411" marR="68411" marT="34205" marB="34205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88" name="文本框 20487"/>
          <p:cNvSpPr txBox="1">
            <a:spLocks noChangeArrowheads="1"/>
          </p:cNvSpPr>
          <p:nvPr/>
        </p:nvSpPr>
        <p:spPr bwMode="auto">
          <a:xfrm>
            <a:off x="1128269" y="2326691"/>
            <a:ext cx="231717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defTabSz="914400"/>
            <a:r>
              <a:rPr lang="zh-CN" altLang="en-US" sz="18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形状发生改变</a:t>
            </a:r>
            <a:endParaRPr lang="zh-CN" altLang="en-US" sz="1800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89" name="文本框 20488"/>
          <p:cNvSpPr txBox="1">
            <a:spLocks noChangeArrowheads="1"/>
          </p:cNvSpPr>
          <p:nvPr/>
        </p:nvSpPr>
        <p:spPr bwMode="auto">
          <a:xfrm>
            <a:off x="2896509" y="1768320"/>
            <a:ext cx="262572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/>
            <a:r>
              <a:rPr lang="zh-CN" altLang="en-US" sz="18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运动状态发生改变</a:t>
            </a:r>
            <a:endParaRPr lang="zh-CN" altLang="en-US" sz="1800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5849" name="图片 2048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62200" y="2885062"/>
            <a:ext cx="3419602" cy="141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406854" y="243488"/>
            <a:ext cx="121571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  <a:endParaRPr lang="zh-CN" altLang="en-US" sz="21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5" name="文本框 21505"/>
          <p:cNvSpPr txBox="1">
            <a:spLocks noChangeArrowheads="1"/>
          </p:cNvSpPr>
          <p:nvPr/>
        </p:nvSpPr>
        <p:spPr bwMode="auto">
          <a:xfrm>
            <a:off x="495300" y="1055576"/>
            <a:ext cx="8351809" cy="339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>
              <a:lnSpc>
                <a:spcPct val="200000"/>
              </a:lnSpc>
              <a:spcBef>
                <a:spcPct val="50000"/>
              </a:spcBef>
            </a:pP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下列</a:t>
            </a:r>
            <a:r>
              <a: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关于力的说法，不正确的是（        ）</a:t>
            </a:r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400">
              <a:lnSpc>
                <a:spcPct val="200000"/>
              </a:lnSpc>
              <a:spcBef>
                <a:spcPct val="50000"/>
              </a:spcBef>
            </a:pPr>
            <a:r>
              <a:rPr lang="en-US" altLang="zh-CN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</a:t>
            </a: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人推车时</a:t>
            </a:r>
            <a:r>
              <a:rPr lang="en-US" altLang="zh-CN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人也受到车给人的推力</a:t>
            </a:r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400">
              <a:lnSpc>
                <a:spcPct val="200000"/>
              </a:lnSpc>
              <a:spcBef>
                <a:spcPct val="50000"/>
              </a:spcBef>
            </a:pPr>
            <a:r>
              <a:rPr lang="en-US" altLang="zh-CN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</a:t>
            </a: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两个物体只要相互接触</a:t>
            </a:r>
            <a:r>
              <a:rPr lang="en-US" altLang="zh-CN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就一定发生力的作用</a:t>
            </a:r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400">
              <a:lnSpc>
                <a:spcPct val="200000"/>
              </a:lnSpc>
              <a:spcBef>
                <a:spcPct val="50000"/>
              </a:spcBef>
            </a:pPr>
            <a:r>
              <a:rPr lang="en-US" altLang="zh-CN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</a:t>
            </a: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用手捏一个空的易拉罐</a:t>
            </a:r>
            <a:r>
              <a:rPr lang="en-US" altLang="zh-CN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易拉罐变瘪了</a:t>
            </a:r>
            <a:r>
              <a:rPr lang="en-US" altLang="zh-CN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表明力可以使物体发生形变</a:t>
            </a:r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400">
              <a:lnSpc>
                <a:spcPct val="200000"/>
              </a:lnSpc>
              <a:spcBef>
                <a:spcPct val="50000"/>
              </a:spcBef>
            </a:pPr>
            <a:r>
              <a:rPr lang="en-US" altLang="zh-CN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D.</a:t>
            </a: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排球运动员扣球的方向发生了改变</a:t>
            </a:r>
            <a:r>
              <a:rPr lang="en-US" altLang="zh-CN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表明力可以改变物体的运动状态</a:t>
            </a:r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6854" y="243488"/>
            <a:ext cx="121571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  <a:endParaRPr lang="zh-CN" altLang="en-US" sz="21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558755" y="1211461"/>
            <a:ext cx="376497" cy="39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sz="21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endParaRPr lang="en-US" altLang="zh-CN" sz="2100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6" name="文本框 5125"/>
          <p:cNvSpPr txBox="1">
            <a:spLocks noChangeArrowheads="1"/>
          </p:cNvSpPr>
          <p:nvPr/>
        </p:nvSpPr>
        <p:spPr bwMode="auto">
          <a:xfrm>
            <a:off x="407185" y="749911"/>
            <a:ext cx="6310107" cy="71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1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把一个大铁块由地上拿到桌子上，有什么感觉？</a:t>
            </a:r>
            <a:endParaRPr lang="zh-CN" altLang="en-US" sz="2100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400"/>
            <a:endParaRPr lang="zh-CN" altLang="en-US" sz="21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7" name="文本框 5126"/>
          <p:cNvSpPr txBox="1">
            <a:spLocks noChangeArrowheads="1"/>
          </p:cNvSpPr>
          <p:nvPr/>
        </p:nvSpPr>
        <p:spPr bwMode="auto">
          <a:xfrm>
            <a:off x="495126" y="1196856"/>
            <a:ext cx="8143875" cy="131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人将大铁块拿到桌子上感觉很费劲，这是人对力最早的认识，从</a:t>
            </a:r>
            <a:r>
              <a:rPr lang="zh-CN" altLang="en-US" sz="1800" b="1" u="sng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肌肉的紧张感觉</a:t>
            </a:r>
            <a:r>
              <a:rPr lang="zh-CN" altLang="en-US" sz="18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中得到的． </a:t>
            </a:r>
            <a:endParaRPr lang="zh-CN" altLang="en-US" sz="1800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</a:pPr>
            <a:endParaRPr lang="zh-CN" altLang="en-US" sz="1800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3" name="文本框 5127"/>
          <p:cNvSpPr txBox="1">
            <a:spLocks noChangeArrowheads="1"/>
          </p:cNvSpPr>
          <p:nvPr/>
        </p:nvSpPr>
        <p:spPr bwMode="auto">
          <a:xfrm>
            <a:off x="2327662" y="3695468"/>
            <a:ext cx="13854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defTabSz="914400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4" name="文本框 5128"/>
          <p:cNvSpPr txBox="1">
            <a:spLocks noChangeArrowheads="1"/>
          </p:cNvSpPr>
          <p:nvPr/>
        </p:nvSpPr>
        <p:spPr bwMode="auto">
          <a:xfrm>
            <a:off x="2166136" y="3748914"/>
            <a:ext cx="13854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defTabSz="914400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38" name="文本框 5137"/>
          <p:cNvSpPr txBox="1">
            <a:spLocks noChangeArrowheads="1"/>
          </p:cNvSpPr>
          <p:nvPr/>
        </p:nvSpPr>
        <p:spPr bwMode="auto">
          <a:xfrm>
            <a:off x="507075" y="2152800"/>
            <a:ext cx="3288401" cy="43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defTabSz="914400"/>
            <a:r>
              <a:rPr lang="zh-CN" altLang="en-US" sz="24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力：</a:t>
            </a:r>
            <a:r>
              <a:rPr lang="zh-CN" altLang="en-US" sz="2400" b="1" u="sng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物体对物体的</a:t>
            </a:r>
            <a:r>
              <a:rPr lang="zh-CN" altLang="en-US" sz="2400" b="1" u="sng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作用</a:t>
            </a:r>
            <a:endParaRPr lang="zh-CN" altLang="en-US" sz="2400" b="1" u="sng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39" name="文本框 5138"/>
          <p:cNvSpPr txBox="1">
            <a:spLocks noChangeArrowheads="1"/>
          </p:cNvSpPr>
          <p:nvPr/>
        </p:nvSpPr>
        <p:spPr bwMode="auto">
          <a:xfrm>
            <a:off x="507365" y="2726690"/>
            <a:ext cx="4550410" cy="34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、力的本质是一种作用。</a:t>
            </a:r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40" name="文本框 5139"/>
          <p:cNvSpPr txBox="1">
            <a:spLocks noChangeArrowheads="1"/>
          </p:cNvSpPr>
          <p:nvPr/>
        </p:nvSpPr>
        <p:spPr bwMode="auto">
          <a:xfrm>
            <a:off x="507365" y="3576955"/>
            <a:ext cx="3783965" cy="34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/>
            <a:r>
              <a:rPr lang="en-US" altLang="zh-CN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、力可以不接触物体施加，如磁力</a:t>
            </a:r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41" name="文本框 5140"/>
          <p:cNvSpPr txBox="1">
            <a:spLocks noChangeArrowheads="1"/>
          </p:cNvSpPr>
          <p:nvPr/>
        </p:nvSpPr>
        <p:spPr bwMode="auto">
          <a:xfrm>
            <a:off x="495300" y="4095115"/>
            <a:ext cx="4914265" cy="34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、有力时必有两个物体，施力物体和受力物体</a:t>
            </a:r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06853" y="243488"/>
            <a:ext cx="1754327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一、力是什么</a:t>
            </a:r>
            <a:endParaRPr lang="zh-CN" altLang="en-US" sz="21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5300" y="3117215"/>
            <a:ext cx="4400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、力不能离开物体而独立存在。</a:t>
            </a:r>
            <a:endParaRPr lang="en-US" altLang="zh-CN" sz="1800"/>
          </a:p>
        </p:txBody>
      </p:sp>
      <p:sp>
        <p:nvSpPr>
          <p:cNvPr id="16392" name="矩形 16391"/>
          <p:cNvSpPr>
            <a:spLocks noChangeArrowheads="1"/>
          </p:cNvSpPr>
          <p:nvPr/>
        </p:nvSpPr>
        <p:spPr bwMode="auto">
          <a:xfrm>
            <a:off x="507365" y="4540885"/>
            <a:ext cx="5074285" cy="34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/>
            <a:r>
              <a:rPr lang="en-US" altLang="zh-CN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、物体间力的作用是相互的</a:t>
            </a:r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" name="曲线连接符 3"/>
          <p:cNvCxnSpPr>
            <a:endCxn id="5" idx="1"/>
          </p:cNvCxnSpPr>
          <p:nvPr/>
        </p:nvCxnSpPr>
        <p:spPr>
          <a:xfrm rot="16200000">
            <a:off x="4058920" y="2973705"/>
            <a:ext cx="706755" cy="64452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左大括号 4"/>
          <p:cNvSpPr/>
          <p:nvPr/>
        </p:nvSpPr>
        <p:spPr>
          <a:xfrm>
            <a:off x="4734560" y="2590165"/>
            <a:ext cx="323215" cy="7048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057775" y="2372360"/>
            <a:ext cx="9486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/>
              <a:t>接触力</a:t>
            </a:r>
            <a:endParaRPr lang="zh-CN" altLang="en-US" sz="2000" b="1"/>
          </a:p>
        </p:txBody>
      </p:sp>
      <p:sp>
        <p:nvSpPr>
          <p:cNvPr id="7" name="文本框 6"/>
          <p:cNvSpPr txBox="1"/>
          <p:nvPr/>
        </p:nvSpPr>
        <p:spPr>
          <a:xfrm>
            <a:off x="5057775" y="3117215"/>
            <a:ext cx="12039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/>
              <a:t>非接触力</a:t>
            </a:r>
            <a:endParaRPr lang="zh-CN" altLang="en-US" sz="2000" b="1"/>
          </a:p>
        </p:txBody>
      </p:sp>
      <p:sp>
        <p:nvSpPr>
          <p:cNvPr id="8" name="左大括号 7"/>
          <p:cNvSpPr/>
          <p:nvPr/>
        </p:nvSpPr>
        <p:spPr>
          <a:xfrm>
            <a:off x="6261735" y="2895600"/>
            <a:ext cx="264795" cy="8534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526530" y="2743200"/>
            <a:ext cx="6934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/>
              <a:t>重力</a:t>
            </a:r>
            <a:endParaRPr lang="zh-CN" altLang="en-US" sz="2000" b="1"/>
          </a:p>
        </p:txBody>
      </p:sp>
      <p:sp>
        <p:nvSpPr>
          <p:cNvPr id="10" name="文本框 9"/>
          <p:cNvSpPr txBox="1"/>
          <p:nvPr/>
        </p:nvSpPr>
        <p:spPr>
          <a:xfrm>
            <a:off x="6526530" y="3550285"/>
            <a:ext cx="6934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/>
              <a:t>场力</a:t>
            </a:r>
            <a:endParaRPr lang="zh-CN" altLang="en-US" sz="2000" b="1"/>
          </a:p>
        </p:txBody>
      </p:sp>
      <p:sp>
        <p:nvSpPr>
          <p:cNvPr id="11" name="左大括号 10"/>
          <p:cNvSpPr/>
          <p:nvPr/>
        </p:nvSpPr>
        <p:spPr>
          <a:xfrm>
            <a:off x="7219950" y="3411855"/>
            <a:ext cx="154305" cy="790575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374255" y="3300095"/>
            <a:ext cx="94869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/>
              <a:t>磁场力</a:t>
            </a:r>
            <a:endParaRPr lang="zh-CN" altLang="en-US" sz="2000" b="1"/>
          </a:p>
          <a:p>
            <a:endParaRPr lang="zh-CN" altLang="en-US" sz="2000" b="1"/>
          </a:p>
          <a:p>
            <a:r>
              <a:rPr lang="zh-CN" altLang="en-US" sz="2000" b="1"/>
              <a:t>电场力</a:t>
            </a:r>
            <a:endParaRPr lang="zh-CN" altLang="en-US" sz="2000" b="1"/>
          </a:p>
        </p:txBody>
      </p:sp>
    </p:spTree>
    <p:custDataLst>
      <p:tags r:id="rId2"/>
    </p:custData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38" grpId="0"/>
      <p:bldP spid="5139" grpId="0"/>
      <p:bldP spid="5140" grpId="0"/>
      <p:bldP spid="5141" grpId="0"/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4578" name="表格 24577"/>
          <p:cNvGraphicFramePr>
            <a:graphicFrameLocks noGrp="1"/>
          </p:cNvGraphicFramePr>
          <p:nvPr/>
        </p:nvGraphicFramePr>
        <p:xfrm>
          <a:off x="495301" y="1329953"/>
          <a:ext cx="8238281" cy="3179434"/>
        </p:xfrm>
        <a:graphic>
          <a:graphicData uri="http://schemas.openxmlformats.org/drawingml/2006/table">
            <a:tbl>
              <a:tblPr/>
              <a:tblGrid>
                <a:gridCol w="8238281"/>
              </a:tblGrid>
              <a:tr h="3179434"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15000"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例</a:t>
                      </a: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5.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下列实例中．在力的作用下使物体的形状发生变化的是 </a:t>
                      </a:r>
                      <a:r>
                        <a:rPr lang="zh-CN" altLang="en-US" sz="1800" b="0" baseline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           )</a:t>
                      </a:r>
                      <a:endParaRPr lang="en-US" altLang="zh-CN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just" ea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A.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紧急刹车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just" ea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</a:t>
                      </a: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B.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骑自行车加速前进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just" ea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</a:t>
                      </a: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C.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做直线运动的足球、碰到球员后</a:t>
                      </a: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,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运动方向发生改变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just" ea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</a:t>
                      </a: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D.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两手用力扳竹条</a:t>
                      </a: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,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使其弯曲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411" marR="68411" marT="34205" marB="34205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895" name="矩形 24583"/>
          <p:cNvSpPr>
            <a:spLocks noChangeArrowheads="1"/>
          </p:cNvSpPr>
          <p:nvPr/>
        </p:nvSpPr>
        <p:spPr bwMode="auto">
          <a:xfrm>
            <a:off x="3215665" y="3252037"/>
            <a:ext cx="138548" cy="40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 defTabSz="914400"/>
            <a:br>
              <a:rPr lang="zh-CN" altLang="en-US" sz="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endParaRPr lang="zh-CN" altLang="en-US" sz="13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585" name="文本框 24584"/>
          <p:cNvSpPr txBox="1">
            <a:spLocks noChangeArrowheads="1"/>
          </p:cNvSpPr>
          <p:nvPr/>
        </p:nvSpPr>
        <p:spPr bwMode="auto">
          <a:xfrm>
            <a:off x="6877068" y="1288306"/>
            <a:ext cx="376497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defTabSz="914400">
              <a:lnSpc>
                <a:spcPct val="200000"/>
              </a:lnSpc>
              <a:spcBef>
                <a:spcPct val="50000"/>
              </a:spcBef>
            </a:pPr>
            <a:r>
              <a:rPr lang="en-US" altLang="zh-CN" sz="21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endParaRPr lang="en-US" altLang="zh-CN" sz="2100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6854" y="243488"/>
            <a:ext cx="121571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  <a:endParaRPr lang="zh-CN" altLang="en-US" sz="21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3" name="矩形 25601"/>
          <p:cNvSpPr>
            <a:spLocks noChangeArrowheads="1"/>
          </p:cNvSpPr>
          <p:nvPr/>
        </p:nvSpPr>
        <p:spPr bwMode="auto">
          <a:xfrm>
            <a:off x="3215665" y="3252037"/>
            <a:ext cx="138548" cy="40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 defTabSz="914400"/>
            <a:br>
              <a:rPr lang="zh-CN" altLang="en-US" sz="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endParaRPr lang="zh-CN" altLang="en-US" sz="13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5612" name="表格 25611"/>
          <p:cNvGraphicFramePr>
            <a:graphicFrameLocks noGrp="1"/>
          </p:cNvGraphicFramePr>
          <p:nvPr/>
        </p:nvGraphicFramePr>
        <p:xfrm>
          <a:off x="495300" y="1196049"/>
          <a:ext cx="7511112" cy="2811611"/>
        </p:xfrm>
        <a:graphic>
          <a:graphicData uri="http://schemas.openxmlformats.org/drawingml/2006/table">
            <a:tbl>
              <a:tblPr/>
              <a:tblGrid>
                <a:gridCol w="7511112"/>
              </a:tblGrid>
              <a:tr h="2811611"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15000"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例</a:t>
                      </a: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6.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在水中划船时</a:t>
                      </a: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,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使船前进的动力是</a:t>
                      </a: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        )                     </a:t>
                      </a:r>
                      <a:endParaRPr lang="en-US" altLang="zh-CN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just" ea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 A.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船的重力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just" ea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 </a:t>
                      </a: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B.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水直接对船的动力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just" ea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 </a:t>
                      </a: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C.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水对桨的推力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just" ea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 </a:t>
                      </a: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D.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人对船的推力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411" marR="68411" marT="34205" marB="34205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09" name="文本框 25608"/>
          <p:cNvSpPr txBox="1">
            <a:spLocks noChangeArrowheads="1"/>
          </p:cNvSpPr>
          <p:nvPr/>
        </p:nvSpPr>
        <p:spPr bwMode="auto">
          <a:xfrm>
            <a:off x="4407114" y="1334946"/>
            <a:ext cx="484576" cy="48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sz="27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endParaRPr lang="en-US" altLang="zh-CN" sz="2700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854" y="243488"/>
            <a:ext cx="121571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  <a:endParaRPr lang="zh-CN" altLang="en-US" sz="21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6626" name="表格 26625"/>
          <p:cNvGraphicFramePr>
            <a:graphicFrameLocks noGrp="1"/>
          </p:cNvGraphicFramePr>
          <p:nvPr/>
        </p:nvGraphicFramePr>
        <p:xfrm>
          <a:off x="495300" y="1052161"/>
          <a:ext cx="8379705" cy="3179434"/>
        </p:xfrm>
        <a:graphic>
          <a:graphicData uri="http://schemas.openxmlformats.org/drawingml/2006/table">
            <a:tbl>
              <a:tblPr/>
              <a:tblGrid>
                <a:gridCol w="8379705"/>
              </a:tblGrid>
              <a:tr h="3179434"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15000"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en-US" sz="9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例</a:t>
                      </a: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7.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下列关于力的大小的估计，不可能的是（　　）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　　　　　　　　　　　　　　　　　　　　　　　　　　　　　　　　　　　　　　　　　　　　　　　　　　　　　　　　　　　　　　　　　　　　　　　　               </a:t>
                      </a: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A.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一名中学生的体重约为４００Ｎ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just" ea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B.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拿起两只鸡蛋所用的力大约是１Ｎ</a:t>
                      </a:r>
                      <a:endParaRPr lang="en-US" altLang="zh-CN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just" ea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C.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九年级物理课本重约３Ｎ</a:t>
                      </a:r>
                      <a:endParaRPr lang="en-US" altLang="zh-CN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just" ea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D.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一只普通的苹果受到的重力约</a:t>
                      </a: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0.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１５</a:t>
                      </a:r>
                      <a:r>
                        <a:rPr lang="zh-CN" altLang="en-US" sz="21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Ｎ</a:t>
                      </a:r>
                      <a:endParaRPr lang="zh-CN" altLang="en-US" sz="21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411" marR="68411" marT="34205" marB="34205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32" name="文本框 26631"/>
          <p:cNvSpPr txBox="1">
            <a:spLocks noChangeArrowheads="1"/>
          </p:cNvSpPr>
          <p:nvPr/>
        </p:nvSpPr>
        <p:spPr bwMode="auto">
          <a:xfrm>
            <a:off x="5175570" y="1196663"/>
            <a:ext cx="484576" cy="39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sz="21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endParaRPr lang="en-US" altLang="zh-CN" sz="2100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854" y="243488"/>
            <a:ext cx="121571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  <a:endParaRPr lang="zh-CN" altLang="en-US" sz="21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7650" name="表格 27649"/>
          <p:cNvGraphicFramePr>
            <a:graphicFrameLocks noGrp="1"/>
          </p:cNvGraphicFramePr>
          <p:nvPr/>
        </p:nvGraphicFramePr>
        <p:xfrm>
          <a:off x="495300" y="1153516"/>
          <a:ext cx="7466966" cy="3360250"/>
        </p:xfrm>
        <a:graphic>
          <a:graphicData uri="http://schemas.openxmlformats.org/drawingml/2006/table">
            <a:tbl>
              <a:tblPr/>
              <a:tblGrid>
                <a:gridCol w="7466966"/>
              </a:tblGrid>
              <a:tr h="3360250"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15000"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9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例</a:t>
                      </a: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8.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足球前锋队员面对已封住角度的守门员</a:t>
                      </a: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,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轻轻地将球一挑</a:t>
                      </a: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,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足球在空中划一条弧线吊入球门</a:t>
                      </a: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,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若不计空气阻力</a:t>
                      </a: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,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足球离开脚面后使其在空中运动状态发生改变的施力物体是</a:t>
                      </a: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     ) </a:t>
                      </a:r>
                      <a:endParaRPr lang="en-US" altLang="zh-CN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A.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前锋球员</a:t>
                      </a:r>
                      <a:endParaRPr lang="en-US" altLang="zh-CN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B.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足球</a:t>
                      </a:r>
                      <a:endParaRPr lang="en-US" altLang="zh-CN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C.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地球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lvl="0" indent="0" algn="just" ea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D.</a:t>
                      </a:r>
                      <a:r>
                        <a:rPr lang="zh-CN" altLang="en-US" sz="18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守门员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411" marR="68411" marT="34205" marB="34205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56" name="文本框 27655"/>
          <p:cNvSpPr txBox="1">
            <a:spLocks noChangeArrowheads="1"/>
          </p:cNvSpPr>
          <p:nvPr/>
        </p:nvSpPr>
        <p:spPr bwMode="auto">
          <a:xfrm>
            <a:off x="3164350" y="2044807"/>
            <a:ext cx="484576" cy="39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sz="21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endParaRPr lang="en-US" altLang="zh-CN" sz="2100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854" y="243488"/>
            <a:ext cx="121571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  <a:endParaRPr lang="zh-CN" altLang="en-US" sz="21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5" name="矩形 28673"/>
          <p:cNvSpPr>
            <a:spLocks noChangeArrowheads="1"/>
          </p:cNvSpPr>
          <p:nvPr/>
        </p:nvSpPr>
        <p:spPr bwMode="auto">
          <a:xfrm>
            <a:off x="495300" y="920214"/>
            <a:ext cx="7080856" cy="339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．游泳运动员用手、脚向后划水，于是人就前进。下面说法中正确的是（　　）</a:t>
            </a:r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400">
              <a:lnSpc>
                <a:spcPct val="200000"/>
              </a:lnSpc>
            </a:pP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Ａ．运动员是施力者，自己不受力</a:t>
            </a:r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400">
              <a:lnSpc>
                <a:spcPct val="200000"/>
              </a:lnSpc>
            </a:pP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Ｂ．水是受力物体，不是施力物体</a:t>
            </a:r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400">
              <a:lnSpc>
                <a:spcPct val="200000"/>
              </a:lnSpc>
            </a:pP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Ｃ．运动员是施力者，同时又是受力者</a:t>
            </a:r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400">
              <a:lnSpc>
                <a:spcPct val="200000"/>
              </a:lnSpc>
            </a:pP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Ｄ．运动员在水中前进时不受重力</a:t>
            </a:r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75" name="文本框 28674"/>
          <p:cNvSpPr txBox="1">
            <a:spLocks noChangeArrowheads="1"/>
          </p:cNvSpPr>
          <p:nvPr/>
        </p:nvSpPr>
        <p:spPr bwMode="auto">
          <a:xfrm>
            <a:off x="1491898" y="1614598"/>
            <a:ext cx="413816" cy="39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defTabSz="914400"/>
            <a:r>
              <a:rPr lang="zh-CN" altLang="en-US" sz="21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Ｃ</a:t>
            </a:r>
            <a:endParaRPr lang="zh-CN" altLang="en-US" sz="2100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854" y="243488"/>
            <a:ext cx="121571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  <a:endParaRPr lang="zh-CN" altLang="en-US" sz="21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198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407900" y="12585700"/>
            <a:ext cx="342900" cy="254000"/>
          </a:xfrm>
          <a:prstGeom prst="cube">
            <a:avLst/>
          </a:prstGeom>
        </p:spPr>
      </p:pic>
    </p:spTree>
    <p:custDataLst>
      <p:tags r:id="rId3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7" name="文本框 6146"/>
          <p:cNvSpPr txBox="1">
            <a:spLocks noChangeArrowheads="1"/>
          </p:cNvSpPr>
          <p:nvPr/>
        </p:nvSpPr>
        <p:spPr bwMode="auto">
          <a:xfrm>
            <a:off x="388063" y="1786927"/>
            <a:ext cx="266279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b="1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b="1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３、站在滑板上推墙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400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269526" y="1216210"/>
            <a:ext cx="157479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b="1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１、用力敲桌子</a:t>
            </a:r>
            <a:endParaRPr lang="zh-CN" altLang="en-US" b="1" kern="0">
              <a:solidFill>
                <a:schemeClr val="tx2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400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49" name="文本框 6148"/>
          <p:cNvSpPr txBox="1">
            <a:spLocks noChangeArrowheads="1"/>
          </p:cNvSpPr>
          <p:nvPr/>
        </p:nvSpPr>
        <p:spPr bwMode="auto">
          <a:xfrm>
            <a:off x="269279" y="1488271"/>
            <a:ext cx="2825750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b="1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２、小船的作用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zh-CN" altLang="en-US" kern="0">
                <a:solidFill>
                  <a:schemeClr val="fol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演示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400"/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0" name="PA-文本框 614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300" y="882207"/>
            <a:ext cx="83099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68580" tIns="34290" rIns="68580" bIns="34290">
            <a:spAutoFit/>
          </a:bodyPr>
          <a:lstStyle/>
          <a:p>
            <a:pPr defTabSz="914400"/>
            <a:r>
              <a:rPr lang="zh-CN" altLang="en-US" sz="1800" kern="0">
                <a:solidFill>
                  <a:srgbClr val="008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　验</a:t>
            </a:r>
            <a:endParaRPr lang="zh-CN" altLang="en-US" sz="1800" kern="0">
              <a:solidFill>
                <a:srgbClr val="008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152" name="图片 6151" descr="物体间力的作用是相互的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22620" y="1987550"/>
            <a:ext cx="2373630" cy="12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文本框 6152"/>
          <p:cNvSpPr txBox="1">
            <a:spLocks noChangeArrowheads="1"/>
          </p:cNvSpPr>
          <p:nvPr/>
        </p:nvSpPr>
        <p:spPr bwMode="auto">
          <a:xfrm>
            <a:off x="407036" y="3903027"/>
            <a:ext cx="7975460" cy="77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1600" kern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举例：划船时，船到岸边，人用力推岸，对岸施加力作用的同时也受到岸施加的力的作用，船离岸而去．</a:t>
            </a:r>
            <a:r>
              <a:rPr lang="zh-CN" altLang="en-US" kern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kern="0">
              <a:solidFill>
                <a:srgbClr val="CC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400"/>
            <a:endParaRPr lang="zh-CN" altLang="en-US" kern="0">
              <a:solidFill>
                <a:srgbClr val="CC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4" name="文本框 6153"/>
          <p:cNvSpPr txBox="1">
            <a:spLocks noChangeArrowheads="1"/>
          </p:cNvSpPr>
          <p:nvPr/>
        </p:nvSpPr>
        <p:spPr bwMode="auto">
          <a:xfrm>
            <a:off x="495300" y="2115930"/>
            <a:ext cx="416814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1800" b="1" u="sng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物体之间力的作用是相互的</a:t>
            </a:r>
            <a:endParaRPr lang="zh-CN" altLang="en-US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6" name="文本框 6155"/>
          <p:cNvSpPr txBox="1">
            <a:spLocks noChangeArrowheads="1"/>
          </p:cNvSpPr>
          <p:nvPr/>
        </p:nvSpPr>
        <p:spPr bwMode="auto">
          <a:xfrm>
            <a:off x="495300" y="2663599"/>
            <a:ext cx="4148584" cy="103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defTabSz="914400"/>
            <a:r>
              <a:rPr lang="zh-CN" altLang="zh-CN" sz="15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即：甲对乙物体施力时，乙物体</a:t>
            </a:r>
            <a:r>
              <a:rPr lang="zh-CN" altLang="zh-CN" sz="1500" u="sng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同时</a:t>
            </a:r>
            <a:r>
              <a:rPr lang="zh-CN" altLang="zh-CN" sz="15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也对甲物体施力（</a:t>
            </a:r>
            <a:r>
              <a:rPr lang="zh-CN" altLang="en-US" sz="15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一个物体既是施力物体，</a:t>
            </a:r>
            <a:r>
              <a:rPr lang="zh-CN" altLang="en-US" sz="1500" b="1" u="sng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同时</a:t>
            </a:r>
            <a:r>
              <a:rPr lang="zh-CN" altLang="en-US" sz="15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又是受力物体</a:t>
            </a:r>
            <a:r>
              <a:rPr lang="zh-CN" altLang="zh-CN" sz="15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zh-CN" sz="1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zh-CN" altLang="zh-CN" sz="11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400"/>
            <a:r>
              <a:rPr lang="en-US" altLang="zh-CN" sz="1800" b="1" u="sng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A+</a:t>
            </a:r>
            <a:r>
              <a:rPr lang="zh-CN" altLang="en-US" sz="1800" b="1" u="sng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动词</a:t>
            </a:r>
            <a:r>
              <a:rPr lang="en-US" altLang="zh-CN" sz="1800" b="1" u="sng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+B:</a:t>
            </a:r>
            <a:r>
              <a:rPr lang="en-US" altLang="zh-CN" sz="18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A:</a:t>
            </a:r>
            <a:r>
              <a:rPr lang="zh-CN" altLang="en-US" sz="16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施力物体，</a:t>
            </a:r>
            <a:r>
              <a:rPr lang="en-US" altLang="zh-CN" sz="16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16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：受力物体</a:t>
            </a:r>
            <a:endParaRPr lang="zh-CN" altLang="en-US" sz="16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6854" y="243488"/>
            <a:ext cx="2270760" cy="3911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力的作用是相互的</a:t>
            </a:r>
            <a:endParaRPr lang="zh-CN" altLang="en-US" sz="21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6387" name="图片 1638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124835" y="36195"/>
            <a:ext cx="1917700" cy="203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直接连接符 16387"/>
          <p:cNvSpPr>
            <a:spLocks noChangeShapeType="1"/>
          </p:cNvSpPr>
          <p:nvPr/>
        </p:nvSpPr>
        <p:spPr bwMode="auto">
          <a:xfrm>
            <a:off x="4467225" y="881380"/>
            <a:ext cx="466090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914400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89" name="直接连接符 16388"/>
          <p:cNvSpPr>
            <a:spLocks noChangeShapeType="1"/>
          </p:cNvSpPr>
          <p:nvPr/>
        </p:nvSpPr>
        <p:spPr bwMode="auto">
          <a:xfrm flipH="1">
            <a:off x="3867699" y="881829"/>
            <a:ext cx="4311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914400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386" name="图片 16385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382240" y="243219"/>
            <a:ext cx="3476480" cy="142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直接连接符 16389"/>
          <p:cNvSpPr>
            <a:spLocks noChangeShapeType="1"/>
          </p:cNvSpPr>
          <p:nvPr/>
        </p:nvSpPr>
        <p:spPr bwMode="auto">
          <a:xfrm flipH="1">
            <a:off x="6296010" y="520823"/>
            <a:ext cx="40000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914400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91" name="直接连接符 16390"/>
          <p:cNvSpPr>
            <a:spLocks noChangeShapeType="1"/>
          </p:cNvSpPr>
          <p:nvPr/>
        </p:nvSpPr>
        <p:spPr bwMode="auto">
          <a:xfrm>
            <a:off x="7740410" y="520823"/>
            <a:ext cx="35588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914400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/>
      <p:bldP spid="6150" grpId="0"/>
      <p:bldP spid="6153" grpId="0"/>
      <p:bldP spid="6154" grpId="0"/>
      <p:bldP spid="6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文本框 13"/>
          <p:cNvSpPr txBox="1"/>
          <p:nvPr/>
        </p:nvSpPr>
        <p:spPr>
          <a:xfrm>
            <a:off x="406854" y="243488"/>
            <a:ext cx="2831545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二、力的作用是相互的</a:t>
            </a:r>
            <a:endParaRPr lang="zh-CN" altLang="en-US" sz="21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5195" y="3008630"/>
            <a:ext cx="286448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/>
              <a:t>6</a:t>
            </a:r>
            <a:r>
              <a:rPr lang="zh-CN" altLang="en-US" sz="2000" b="1"/>
              <a:t>、作用力与反作用力：</a:t>
            </a:r>
            <a:endParaRPr lang="zh-CN" altLang="en-US" sz="2000" b="1"/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6410" y="707390"/>
            <a:ext cx="493966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直接连接符 3"/>
          <p:cNvSpPr>
            <a:spLocks noChangeShapeType="1"/>
          </p:cNvSpPr>
          <p:nvPr/>
        </p:nvSpPr>
        <p:spPr bwMode="auto">
          <a:xfrm flipH="1">
            <a:off x="3715370" y="1718433"/>
            <a:ext cx="40000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914400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4550805" y="1719068"/>
            <a:ext cx="35588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914400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9310" y="3547745"/>
            <a:ext cx="79228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大小相等、 方向相反、作用在同一直线上、作用在不同物体上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2950" y="4372610"/>
            <a:ext cx="6948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注意：作用力与反作用力同时产生同时消失，没有先后之别</a:t>
            </a:r>
            <a:endParaRPr lang="zh-CN" altLang="en-US" sz="2000" b="1"/>
          </a:p>
        </p:txBody>
      </p:sp>
      <p:sp>
        <p:nvSpPr>
          <p:cNvPr id="8" name="等腰三角形 7"/>
          <p:cNvSpPr/>
          <p:nvPr/>
        </p:nvSpPr>
        <p:spPr>
          <a:xfrm>
            <a:off x="662305" y="3098165"/>
            <a:ext cx="167005" cy="2197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176020" y="4020820"/>
            <a:ext cx="55968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/>
              <a:t>等大             反向                共线                              异物</a:t>
            </a:r>
            <a:endParaRPr lang="zh-CN" altLang="en-US" sz="2000" b="1"/>
          </a:p>
        </p:txBody>
      </p:sp>
    </p:spTree>
    <p:custDataLst>
      <p:tags r:id="rId3"/>
    </p:custData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699" name="图片 29698" descr="弹簧的形变2 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8000" y="2792095"/>
            <a:ext cx="1023620" cy="130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图片 29699" descr="弹簧的形变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77110" y="2938780"/>
            <a:ext cx="918845" cy="101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文本框 29700"/>
          <p:cNvSpPr txBox="1">
            <a:spLocks noChangeArrowheads="1"/>
          </p:cNvSpPr>
          <p:nvPr/>
        </p:nvSpPr>
        <p:spPr bwMode="auto">
          <a:xfrm>
            <a:off x="97606" y="4410811"/>
            <a:ext cx="404763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1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力的作用效果跟力的大小有关．</a:t>
            </a:r>
            <a:endParaRPr lang="zh-CN" altLang="en-US" sz="2100" kern="0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03" name="文本框 29702"/>
          <p:cNvSpPr txBox="1">
            <a:spLocks noChangeArrowheads="1"/>
          </p:cNvSpPr>
          <p:nvPr/>
        </p:nvSpPr>
        <p:spPr bwMode="auto">
          <a:xfrm>
            <a:off x="-337088" y="2224638"/>
            <a:ext cx="467472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力的作用效果还与哪些因素有关？</a:t>
            </a:r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6854" y="243488"/>
            <a:ext cx="6004560" cy="3911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二、力的作用效果（对物体施加力时产生的后果）</a:t>
            </a:r>
            <a:endParaRPr lang="zh-CN" altLang="en-US" sz="21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97790" y="1727835"/>
            <a:ext cx="1287145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altLang="zh-CN" sz="2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1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、探究</a:t>
            </a:r>
            <a:endParaRPr lang="zh-CN" altLang="en-US" sz="21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790" y="877570"/>
            <a:ext cx="79571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1</a:t>
            </a:r>
            <a:r>
              <a:rPr lang="zh-CN" altLang="en-US" sz="2000"/>
              <a:t>、</a:t>
            </a:r>
            <a:r>
              <a:rPr lang="zh-CN" altLang="en-US" sz="2000" b="1"/>
              <a:t>力的作用效果</a:t>
            </a:r>
            <a:r>
              <a:rPr lang="zh-CN" altLang="en-US" sz="2000"/>
              <a:t>：</a:t>
            </a:r>
            <a:r>
              <a:rPr lang="en-US" altLang="zh-CN" sz="2000"/>
              <a:t>1</a:t>
            </a:r>
            <a:r>
              <a:rPr lang="zh-CN" altLang="en-US" sz="2000"/>
              <a:t>）力可以改变物体的</a:t>
            </a:r>
            <a:r>
              <a:rPr lang="zh-CN" altLang="en-US" sz="2000" b="1"/>
              <a:t>形状</a:t>
            </a:r>
            <a:r>
              <a:rPr lang="zh-CN" altLang="en-US" sz="2000"/>
              <a:t>。（</a:t>
            </a:r>
            <a:r>
              <a:rPr lang="zh-CN" altLang="en-US" sz="2000" b="1"/>
              <a:t>必发生</a:t>
            </a:r>
            <a:r>
              <a:rPr lang="zh-CN" altLang="en-US" sz="2000"/>
              <a:t>）</a:t>
            </a:r>
            <a:endParaRPr lang="zh-CN" altLang="en-US" sz="2000"/>
          </a:p>
          <a:p>
            <a:r>
              <a:rPr lang="zh-CN" altLang="en-US" sz="2000"/>
              <a:t>                                  </a:t>
            </a:r>
            <a:r>
              <a:rPr lang="en-US" altLang="zh-CN" sz="2000"/>
              <a:t>2</a:t>
            </a:r>
            <a:r>
              <a:rPr lang="zh-CN" altLang="en-US" sz="2000"/>
              <a:t>）力可以改变物体的</a:t>
            </a:r>
            <a:r>
              <a:rPr lang="zh-CN" altLang="en-US" sz="2000" b="1"/>
              <a:t>运动状态</a:t>
            </a:r>
            <a:r>
              <a:rPr lang="zh-CN" altLang="en-US" sz="2000"/>
              <a:t>。（</a:t>
            </a:r>
            <a:r>
              <a:rPr lang="zh-CN" altLang="en-US" sz="2000" b="1"/>
              <a:t>不一定发生</a:t>
            </a:r>
            <a:r>
              <a:rPr lang="zh-CN" altLang="en-US" sz="2000"/>
              <a:t>）</a:t>
            </a:r>
            <a:endParaRPr lang="en-US" altLang="zh-CN" sz="2000"/>
          </a:p>
          <a:p>
            <a:endParaRPr lang="en-US" altLang="zh-CN" sz="2000"/>
          </a:p>
        </p:txBody>
      </p:sp>
      <p:sp>
        <p:nvSpPr>
          <p:cNvPr id="4" name="任意多边形 3"/>
          <p:cNvSpPr/>
          <p:nvPr/>
        </p:nvSpPr>
        <p:spPr>
          <a:xfrm>
            <a:off x="4808220" y="1547495"/>
            <a:ext cx="549910" cy="798195"/>
          </a:xfrm>
          <a:custGeom>
            <a:gdLst>
              <a:gd name="connisteX0" fmla="*/ 66045 w 549915"/>
              <a:gd name="connsiteY0" fmla="*/ 0 h 798265"/>
              <a:gd name="connisteX1" fmla="*/ 66045 w 549915"/>
              <a:gd name="connsiteY1" fmla="*/ 74295 h 798265"/>
              <a:gd name="connisteX2" fmla="*/ 41280 w 549915"/>
              <a:gd name="connsiteY2" fmla="*/ 148590 h 798265"/>
              <a:gd name="connisteX3" fmla="*/ 41280 w 549915"/>
              <a:gd name="connsiteY3" fmla="*/ 223520 h 798265"/>
              <a:gd name="connisteX4" fmla="*/ 16515 w 549915"/>
              <a:gd name="connsiteY4" fmla="*/ 297815 h 798265"/>
              <a:gd name="connisteX5" fmla="*/ 16515 w 549915"/>
              <a:gd name="connsiteY5" fmla="*/ 372110 h 798265"/>
              <a:gd name="connisteX6" fmla="*/ 16515 w 549915"/>
              <a:gd name="connsiteY6" fmla="*/ 446405 h 798265"/>
              <a:gd name="connisteX7" fmla="*/ 16515 w 549915"/>
              <a:gd name="connsiteY7" fmla="*/ 520700 h 798265"/>
              <a:gd name="connisteX8" fmla="*/ 16515 w 549915"/>
              <a:gd name="connsiteY8" fmla="*/ 595630 h 798265"/>
              <a:gd name="connisteX9" fmla="*/ 16515 w 549915"/>
              <a:gd name="connsiteY9" fmla="*/ 669925 h 798265"/>
              <a:gd name="connisteX10" fmla="*/ 3815 w 549915"/>
              <a:gd name="connsiteY10" fmla="*/ 744220 h 798265"/>
              <a:gd name="connisteX11" fmla="*/ 78745 w 549915"/>
              <a:gd name="connsiteY11" fmla="*/ 793750 h 798265"/>
              <a:gd name="connisteX12" fmla="*/ 165105 w 549915"/>
              <a:gd name="connsiteY12" fmla="*/ 793750 h 798265"/>
              <a:gd name="connisteX13" fmla="*/ 240035 w 549915"/>
              <a:gd name="connsiteY13" fmla="*/ 793750 h 798265"/>
              <a:gd name="connisteX14" fmla="*/ 314330 w 549915"/>
              <a:gd name="connsiteY14" fmla="*/ 793750 h 798265"/>
              <a:gd name="connisteX15" fmla="*/ 401325 w 549915"/>
              <a:gd name="connsiteY15" fmla="*/ 781685 h 798265"/>
              <a:gd name="connisteX16" fmla="*/ 475620 w 549915"/>
              <a:gd name="connsiteY16" fmla="*/ 768985 h 798265"/>
              <a:gd name="connisteX17" fmla="*/ 549915 w 549915"/>
              <a:gd name="connsiteY17" fmla="*/ 768985 h 798265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549916" h="798266">
                <a:moveTo>
                  <a:pt x="66046" y="0"/>
                </a:moveTo>
                <a:cubicBezTo>
                  <a:pt x="66681" y="13335"/>
                  <a:pt x="71126" y="44450"/>
                  <a:pt x="66046" y="74295"/>
                </a:cubicBezTo>
                <a:cubicBezTo>
                  <a:pt x="60966" y="104140"/>
                  <a:pt x="46361" y="118745"/>
                  <a:pt x="41281" y="148590"/>
                </a:cubicBezTo>
                <a:cubicBezTo>
                  <a:pt x="36201" y="178435"/>
                  <a:pt x="46361" y="193675"/>
                  <a:pt x="41281" y="223520"/>
                </a:cubicBezTo>
                <a:cubicBezTo>
                  <a:pt x="36201" y="253365"/>
                  <a:pt x="21596" y="267970"/>
                  <a:pt x="16516" y="297815"/>
                </a:cubicBezTo>
                <a:cubicBezTo>
                  <a:pt x="11436" y="327660"/>
                  <a:pt x="16516" y="342265"/>
                  <a:pt x="16516" y="372110"/>
                </a:cubicBezTo>
                <a:cubicBezTo>
                  <a:pt x="16516" y="401955"/>
                  <a:pt x="16516" y="416560"/>
                  <a:pt x="16516" y="446405"/>
                </a:cubicBezTo>
                <a:cubicBezTo>
                  <a:pt x="16516" y="476250"/>
                  <a:pt x="16516" y="490855"/>
                  <a:pt x="16516" y="520700"/>
                </a:cubicBezTo>
                <a:cubicBezTo>
                  <a:pt x="16516" y="550545"/>
                  <a:pt x="16516" y="565785"/>
                  <a:pt x="16516" y="595630"/>
                </a:cubicBezTo>
                <a:cubicBezTo>
                  <a:pt x="16516" y="625475"/>
                  <a:pt x="19056" y="640080"/>
                  <a:pt x="16516" y="669925"/>
                </a:cubicBezTo>
                <a:cubicBezTo>
                  <a:pt x="13976" y="699770"/>
                  <a:pt x="-8884" y="719455"/>
                  <a:pt x="3816" y="744220"/>
                </a:cubicBezTo>
                <a:cubicBezTo>
                  <a:pt x="16516" y="768985"/>
                  <a:pt x="46361" y="783590"/>
                  <a:pt x="78746" y="793750"/>
                </a:cubicBezTo>
                <a:cubicBezTo>
                  <a:pt x="111131" y="803910"/>
                  <a:pt x="132721" y="793750"/>
                  <a:pt x="165106" y="793750"/>
                </a:cubicBezTo>
                <a:cubicBezTo>
                  <a:pt x="197491" y="793750"/>
                  <a:pt x="210191" y="793750"/>
                  <a:pt x="240036" y="793750"/>
                </a:cubicBezTo>
                <a:cubicBezTo>
                  <a:pt x="269881" y="793750"/>
                  <a:pt x="281946" y="796290"/>
                  <a:pt x="314331" y="793750"/>
                </a:cubicBezTo>
                <a:cubicBezTo>
                  <a:pt x="346716" y="791210"/>
                  <a:pt x="368941" y="786765"/>
                  <a:pt x="401326" y="781685"/>
                </a:cubicBezTo>
                <a:cubicBezTo>
                  <a:pt x="433711" y="776605"/>
                  <a:pt x="445776" y="771525"/>
                  <a:pt x="475621" y="768985"/>
                </a:cubicBezTo>
                <a:cubicBezTo>
                  <a:pt x="505466" y="766445"/>
                  <a:pt x="536581" y="768985"/>
                  <a:pt x="549916" y="7689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5147310" y="2192655"/>
            <a:ext cx="210820" cy="285115"/>
          </a:xfrm>
          <a:custGeom>
            <a:gdLst>
              <a:gd name="connisteX0" fmla="*/ 74295 w 210942"/>
              <a:gd name="connsiteY0" fmla="*/ 0 h 285115"/>
              <a:gd name="connisteX1" fmla="*/ 136525 w 210942"/>
              <a:gd name="connsiteY1" fmla="*/ 74295 h 285115"/>
              <a:gd name="connisteX2" fmla="*/ 210820 w 210942"/>
              <a:gd name="connsiteY2" fmla="*/ 123825 h 285115"/>
              <a:gd name="connisteX3" fmla="*/ 148590 w 210942"/>
              <a:gd name="connsiteY3" fmla="*/ 198120 h 285115"/>
              <a:gd name="connisteX4" fmla="*/ 74295 w 210942"/>
              <a:gd name="connsiteY4" fmla="*/ 235585 h 285115"/>
              <a:gd name="connisteX5" fmla="*/ 0 w 210942"/>
              <a:gd name="connsiteY5" fmla="*/ 285115 h 285115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10943" h="285115">
                <a:moveTo>
                  <a:pt x="74295" y="0"/>
                </a:moveTo>
                <a:cubicBezTo>
                  <a:pt x="85090" y="13970"/>
                  <a:pt x="109220" y="49530"/>
                  <a:pt x="136525" y="74295"/>
                </a:cubicBezTo>
                <a:cubicBezTo>
                  <a:pt x="163830" y="99060"/>
                  <a:pt x="208280" y="99060"/>
                  <a:pt x="210820" y="123825"/>
                </a:cubicBezTo>
                <a:cubicBezTo>
                  <a:pt x="213360" y="148590"/>
                  <a:pt x="175895" y="175895"/>
                  <a:pt x="148590" y="198120"/>
                </a:cubicBezTo>
                <a:cubicBezTo>
                  <a:pt x="121285" y="220345"/>
                  <a:pt x="104140" y="218440"/>
                  <a:pt x="74295" y="235585"/>
                </a:cubicBezTo>
                <a:cubicBezTo>
                  <a:pt x="44450" y="252730"/>
                  <a:pt x="13335" y="276225"/>
                  <a:pt x="0" y="2851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左大括号 8"/>
          <p:cNvSpPr/>
          <p:nvPr/>
        </p:nvSpPr>
        <p:spPr>
          <a:xfrm>
            <a:off x="5556250" y="1877695"/>
            <a:ext cx="154305" cy="91440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710555" y="1777365"/>
            <a:ext cx="19151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/>
              <a:t>1.</a:t>
            </a:r>
            <a:r>
              <a:rPr lang="zh-CN" altLang="en-US" sz="2000" b="1"/>
              <a:t>运动方向改变</a:t>
            </a:r>
            <a:endParaRPr lang="zh-CN" altLang="en-US" sz="2000" b="1"/>
          </a:p>
          <a:p>
            <a:r>
              <a:rPr lang="en-US" altLang="zh-CN" sz="2000" b="1"/>
              <a:t>2.</a:t>
            </a:r>
            <a:r>
              <a:rPr lang="zh-CN" altLang="en-US" sz="2000" b="1"/>
              <a:t>运动速度改变</a:t>
            </a:r>
            <a:endParaRPr lang="zh-CN" altLang="en-US" sz="2000" b="1"/>
          </a:p>
          <a:p>
            <a:r>
              <a:rPr lang="en-US" altLang="zh-CN" sz="2000" b="1"/>
              <a:t>3.</a:t>
            </a:r>
            <a:r>
              <a:rPr lang="zh-CN" altLang="en-US" sz="2000" b="1"/>
              <a:t>静止         运动</a:t>
            </a:r>
            <a:endParaRPr lang="zh-CN" altLang="en-US" sz="2000" b="1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6561455" y="2589530"/>
            <a:ext cx="45910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530090" y="3211830"/>
            <a:ext cx="42760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        </a:t>
            </a:r>
            <a:r>
              <a:rPr lang="zh-CN" altLang="en-US" sz="2400" b="1"/>
              <a:t>对物体施加力时，物体的运动状态不一定改变，但物体的运动状态改变时必受到力</a:t>
            </a:r>
            <a:endParaRPr lang="zh-CN" altLang="en-US" sz="2400" b="1"/>
          </a:p>
        </p:txBody>
      </p:sp>
    </p:spTree>
    <p:custDataLst>
      <p:tags r:id="rId4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3" grpId="0"/>
      <p:bldP spid="8" grpId="0"/>
      <p:bldP spid="2" grpId="0"/>
      <p:bldP spid="4" grpId="0"/>
      <p:bldP spid="6" grpId="0"/>
      <p:bldP spid="9" grpId="0"/>
      <p:bldP spid="1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23" name="图片 3072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42000" y="856615"/>
            <a:ext cx="2029460" cy="135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文本框 30723"/>
          <p:cNvSpPr txBox="1">
            <a:spLocks noChangeArrowheads="1"/>
          </p:cNvSpPr>
          <p:nvPr/>
        </p:nvSpPr>
        <p:spPr bwMode="auto">
          <a:xfrm>
            <a:off x="407035" y="987425"/>
            <a:ext cx="4679315" cy="76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在排球运动中，二传手用力</a:t>
            </a:r>
            <a:r>
              <a:rPr lang="zh-CN" altLang="en-US" sz="18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向上托球</a:t>
            </a: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400">
              <a:spcBef>
                <a:spcPct val="50000"/>
              </a:spcBef>
            </a:pP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球就</a:t>
            </a:r>
            <a:r>
              <a:rPr lang="zh-CN" altLang="en-US" sz="18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向上运动</a:t>
            </a: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25" name="文本框 30724"/>
          <p:cNvSpPr txBox="1">
            <a:spLocks noChangeArrowheads="1"/>
          </p:cNvSpPr>
          <p:nvPr/>
        </p:nvSpPr>
        <p:spPr bwMode="auto">
          <a:xfrm>
            <a:off x="247015" y="3508063"/>
            <a:ext cx="515811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1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力的作用效果跟力的方向有关．</a:t>
            </a:r>
            <a:endParaRPr lang="zh-CN" altLang="en-US" sz="2100" kern="0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0726" name="图片 3072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42000" y="2530475"/>
            <a:ext cx="2054860" cy="137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文本框 30726"/>
          <p:cNvSpPr txBox="1">
            <a:spLocks noChangeArrowheads="1"/>
          </p:cNvSpPr>
          <p:nvPr/>
        </p:nvSpPr>
        <p:spPr bwMode="auto">
          <a:xfrm>
            <a:off x="322580" y="2264410"/>
            <a:ext cx="3985260" cy="76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主攻手用力</a:t>
            </a:r>
            <a:r>
              <a:rPr lang="zh-CN" altLang="en-US" sz="18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向下扣球</a:t>
            </a: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400">
              <a:spcBef>
                <a:spcPct val="50000"/>
              </a:spcBef>
            </a:pP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球就改变运动方向，急速</a:t>
            </a:r>
            <a:r>
              <a:rPr lang="zh-CN" altLang="en-US" sz="18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下落</a:t>
            </a:r>
            <a:r>
              <a: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6854" y="243488"/>
            <a:ext cx="2270760" cy="3911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二、力的作用效果</a:t>
            </a:r>
            <a:endParaRPr lang="zh-CN" altLang="en-US" sz="21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  <p:bldP spid="307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7" name="矩形 31746"/>
          <p:cNvSpPr>
            <a:spLocks noChangeAspect="1" noChangeArrowheads="1"/>
          </p:cNvSpPr>
          <p:nvPr/>
        </p:nvSpPr>
        <p:spPr bwMode="auto">
          <a:xfrm>
            <a:off x="1151468" y="1609726"/>
            <a:ext cx="106891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defTabSz="914400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53" name="文本框 31752"/>
          <p:cNvSpPr txBox="1">
            <a:spLocks noChangeArrowheads="1"/>
          </p:cNvSpPr>
          <p:nvPr/>
        </p:nvSpPr>
        <p:spPr bwMode="auto">
          <a:xfrm>
            <a:off x="495301" y="1078810"/>
            <a:ext cx="4348704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15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推门的时候，推力作用到离门轴较远的点，比作用到离门轴较近的点，易于把门推开．</a:t>
            </a:r>
            <a:endParaRPr lang="zh-CN" altLang="en-US" sz="15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54" name="文本框 31753"/>
          <p:cNvSpPr txBox="1">
            <a:spLocks noChangeArrowheads="1"/>
          </p:cNvSpPr>
          <p:nvPr/>
        </p:nvSpPr>
        <p:spPr bwMode="auto">
          <a:xfrm>
            <a:off x="495300" y="2299759"/>
            <a:ext cx="4348705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15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用扳手拧螺母的时候，手握在把的末端比握在把的中间，易于把螺母拧紧．</a:t>
            </a:r>
            <a:endParaRPr lang="zh-CN" altLang="en-US" sz="15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55" name="文本框 31754"/>
          <p:cNvSpPr txBox="1">
            <a:spLocks noChangeArrowheads="1"/>
          </p:cNvSpPr>
          <p:nvPr/>
        </p:nvSpPr>
        <p:spPr bwMode="auto">
          <a:xfrm>
            <a:off x="369901" y="3256008"/>
            <a:ext cx="536864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15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21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力的作用效果跟力的作用点有关．</a:t>
            </a:r>
            <a:endParaRPr lang="zh-CN" altLang="en-US" sz="2100" kern="0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1756" name="力的作用点例子.mpg">
            <a:hlinkClick action="ppaction://media"/>
          </p:cNvPr>
          <p:cNvPicPr>
            <a:picLocks noRot="1" noChangeAspect="1" noChangeArrowheads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163" y="2626443"/>
            <a:ext cx="1606965" cy="102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406854" y="243488"/>
            <a:ext cx="2270760" cy="3911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二、力的作用效果</a:t>
            </a:r>
            <a:endParaRPr lang="zh-CN" altLang="en-US" sz="21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3" name="图片 12" descr="BFD-03[1]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269355" y="549910"/>
            <a:ext cx="1209040" cy="198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7193537" y="1610017"/>
            <a:ext cx="6841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200696" y="1419292"/>
            <a:ext cx="384810" cy="38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endParaRPr lang="en-US" altLang="zh-CN" sz="2000" b="1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5585717" y="1609792"/>
            <a:ext cx="6841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7877009" y="1419927"/>
            <a:ext cx="256540" cy="38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endParaRPr lang="en-US" altLang="zh-CN" sz="2000" b="1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5" name="矩形 11274"/>
          <p:cNvSpPr>
            <a:spLocks noChangeArrowheads="1"/>
          </p:cNvSpPr>
          <p:nvPr/>
        </p:nvSpPr>
        <p:spPr bwMode="auto">
          <a:xfrm>
            <a:off x="370205" y="4073525"/>
            <a:ext cx="8387715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力的作用效果跟力的大小、力的方向和力的作用点有关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fill="hold" display="0"/>
                <p:tgtEl>
                  <p:spTgt spid="31756"/>
                </p:tgtEl>
              </p:cMediaNode>
            </p:video>
          </p:childTnLst>
        </p:cTn>
      </p:par>
    </p:tnLst>
    <p:bldLst>
      <p:bldP spid="31753" grpId="0"/>
      <p:bldP spid="31754" grpId="0"/>
      <p:bldP spid="31755" grpId="0"/>
      <p:bldP spid="15" grpId="0"/>
      <p:bldP spid="17" grpId="0"/>
      <p:bldP spid="112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文本框 11266"/>
          <p:cNvSpPr txBox="1">
            <a:spLocks noChangeArrowheads="1"/>
          </p:cNvSpPr>
          <p:nvPr/>
        </p:nvSpPr>
        <p:spPr bwMode="auto">
          <a:xfrm>
            <a:off x="1878355" y="272969"/>
            <a:ext cx="2370620" cy="27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endParaRPr lang="zh-CN" altLang="en-US" sz="13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9" name="文本框 11268"/>
          <p:cNvSpPr txBox="1">
            <a:spLocks noChangeArrowheads="1"/>
          </p:cNvSpPr>
          <p:nvPr/>
        </p:nvSpPr>
        <p:spPr bwMode="auto">
          <a:xfrm>
            <a:off x="916941" y="3405872"/>
            <a:ext cx="5850434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1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力的三要素：</a:t>
            </a:r>
            <a:endParaRPr lang="zh-CN" altLang="en-US" sz="2100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400">
              <a:spcBef>
                <a:spcPct val="50000"/>
              </a:spcBef>
            </a:pPr>
            <a:r>
              <a:rPr lang="zh-CN" altLang="en-US" sz="21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力的大小、力的方向、力的作用点</a:t>
            </a:r>
            <a:endParaRPr lang="zh-CN" altLang="en-US" sz="2100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276" name="图片 1127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83994" y="1316387"/>
            <a:ext cx="1385316" cy="12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图片 1127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70963" y="1316387"/>
            <a:ext cx="1831411" cy="153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5916622" y="1119287"/>
            <a:ext cx="1860866" cy="1690053"/>
            <a:chOff x="1518931" y="1185310"/>
            <a:chExt cx="2586778" cy="2544022"/>
          </a:xfrm>
        </p:grpSpPr>
        <p:pic>
          <p:nvPicPr>
            <p:cNvPr id="11266" name="图片 11265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518931" y="1185310"/>
              <a:ext cx="2586778" cy="2544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直接连接符 11272"/>
            <p:cNvSpPr>
              <a:spLocks noChangeShapeType="1"/>
            </p:cNvSpPr>
            <p:nvPr/>
          </p:nvSpPr>
          <p:spPr bwMode="auto">
            <a:xfrm flipH="1">
              <a:off x="3117086" y="2565400"/>
              <a:ext cx="269604" cy="26960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74" name="文本框 11273"/>
            <p:cNvSpPr txBox="1">
              <a:spLocks noChangeArrowheads="1"/>
            </p:cNvSpPr>
            <p:nvPr/>
          </p:nvSpPr>
          <p:spPr bwMode="auto">
            <a:xfrm>
              <a:off x="3117086" y="2457322"/>
              <a:ext cx="324238" cy="393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altLang="zh-CN" sz="1100" b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endParaRPr lang="en-US" altLang="zh-CN" sz="11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416097" y="2173699"/>
              <a:ext cx="1210225" cy="1250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b="1" kern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2400" b="1" kern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  <a:r>
                <a:rPr lang="en-US" altLang="zh-CN" b="1" kern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B</a:t>
              </a:r>
              <a:r>
                <a:rPr lang="en-US" altLang="zh-CN" sz="2400" b="1" kern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  <a:r>
                <a:rPr lang="en-US" altLang="zh-CN" b="1" kern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C</a:t>
              </a:r>
              <a:r>
                <a:rPr lang="en-US" altLang="zh-CN" sz="2400" b="1" kern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  <a:endParaRPr lang="zh-CN" altLang="en-US" b="1" kern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406854" y="243488"/>
            <a:ext cx="2023631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三、力的三要素</a:t>
            </a:r>
            <a:endParaRPr lang="zh-CN" altLang="en-US" sz="21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/>
          <p:cNvSpPr txBox="1"/>
          <p:nvPr/>
        </p:nvSpPr>
        <p:spPr>
          <a:xfrm>
            <a:off x="406854" y="243488"/>
            <a:ext cx="2004060" cy="3911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四、力的表示：</a:t>
            </a:r>
            <a:endParaRPr lang="zh-CN" altLang="en-US" sz="21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94" name="文本框 16393"/>
          <p:cNvSpPr txBox="1">
            <a:spLocks noChangeArrowheads="1"/>
          </p:cNvSpPr>
          <p:nvPr/>
        </p:nvSpPr>
        <p:spPr bwMode="auto">
          <a:xfrm>
            <a:off x="4004945" y="634365"/>
            <a:ext cx="2705735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牛顿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简称牛</a:t>
            </a:r>
            <a:r>
              <a:rPr lang="zh-CN" alt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符号</a:t>
            </a:r>
            <a:r>
              <a:rPr lang="en-US" altLang="zh-CN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endParaRPr lang="en-US" altLang="zh-CN" sz="20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96" name="文本框 16395"/>
          <p:cNvSpPr txBox="1">
            <a:spLocks noChangeArrowheads="1"/>
          </p:cNvSpPr>
          <p:nvPr/>
        </p:nvSpPr>
        <p:spPr bwMode="auto">
          <a:xfrm>
            <a:off x="1016000" y="1194914"/>
            <a:ext cx="6357679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两个较小的鸡蛋放在手中静止时对手的压力约为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1N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97" name="文本框 16396"/>
          <p:cNvSpPr txBox="1">
            <a:spLocks noChangeArrowheads="1"/>
          </p:cNvSpPr>
          <p:nvPr/>
        </p:nvSpPr>
        <p:spPr bwMode="auto">
          <a:xfrm>
            <a:off x="1016000" y="1631950"/>
            <a:ext cx="6511925" cy="60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一个普通中学生站在地面上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对地面的压力约为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500N</a:t>
            </a:r>
            <a:r>
              <a:rPr lang="en-US" altLang="zh-CN" sz="15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</a:t>
            </a:r>
            <a:endParaRPr lang="en-US" altLang="zh-CN" sz="15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52090" y="611505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力的单位：</a:t>
            </a:r>
            <a:endParaRPr lang="zh-CN" altLang="en-US" sz="2000"/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50240" y="634365"/>
            <a:ext cx="2258060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sz="15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15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0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力的符号：</a:t>
            </a:r>
            <a:r>
              <a:rPr lang="en-US" altLang="zh-CN" sz="20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endParaRPr lang="en-US" altLang="zh-CN" sz="2000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64155" y="611505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力的单位：</a:t>
            </a:r>
            <a:endParaRPr lang="zh-CN" altLang="en-US" sz="2000"/>
          </a:p>
        </p:txBody>
      </p:sp>
      <p:pic>
        <p:nvPicPr>
          <p:cNvPr id="23554" name="图片 32770" descr="00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01930" y="2239087"/>
            <a:ext cx="1518301" cy="161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32771"/>
          <p:cNvSpPr txBox="1">
            <a:spLocks noChangeArrowheads="1"/>
          </p:cNvSpPr>
          <p:nvPr/>
        </p:nvSpPr>
        <p:spPr bwMode="auto">
          <a:xfrm>
            <a:off x="762000" y="2439035"/>
            <a:ext cx="5670550" cy="179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>
              <a:lnSpc>
                <a:spcPct val="250000"/>
              </a:lnSpc>
              <a:spcBef>
                <a:spcPct val="50000"/>
              </a:spcBef>
            </a:pP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15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在任何科学技术读物中，图都是很重要的，甚至是必不可少的，因为图往往能够把有关现象或过程简单明了地表现出来，给人的印象有时比文字叙述更清楚．</a:t>
            </a:r>
            <a:endParaRPr lang="zh-CN" altLang="en-US" sz="15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56" name="直接连接符 32772"/>
          <p:cNvSpPr>
            <a:spLocks noChangeShapeType="1"/>
          </p:cNvSpPr>
          <p:nvPr/>
        </p:nvSpPr>
        <p:spPr bwMode="auto">
          <a:xfrm flipH="1">
            <a:off x="6308725" y="2971165"/>
            <a:ext cx="1064895" cy="7683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defTabSz="914400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/>
      <p:bldP spid="16397" grpId="0"/>
      <p:bldP spid="3" grpId="0"/>
      <p:bldP spid="4" grpId="0"/>
      <p:bldP spid="16394" grpId="0"/>
      <p:bldP spid="23555" grpId="0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483"/>
</p:tagLst>
</file>

<file path=ppt/tags/tag10.xml><?xml version="1.0" encoding="utf-8"?>
<p:tagLst xmlns:p="http://schemas.openxmlformats.org/presentationml/2006/main">
  <p:tag name="KSO_WM_TEMPLATE_CATEGORY" val="custom"/>
  <p:tag name="KSO_WM_TEMPLATE_INDEX" val="483"/>
</p:tagLst>
</file>

<file path=ppt/tags/tag11.xml><?xml version="1.0" encoding="utf-8"?>
<p:tagLst xmlns:p="http://schemas.openxmlformats.org/presentationml/2006/main">
  <p:tag name="KSO_WM_TEMPLATE_CATEGORY" val="custom"/>
  <p:tag name="KSO_WM_TEMPLATE_INDEX" val="483"/>
</p:tagLst>
</file>

<file path=ppt/tags/tag12.xml><?xml version="1.0" encoding="utf-8"?>
<p:tagLst xmlns:p="http://schemas.openxmlformats.org/presentationml/2006/main">
  <p:tag name="KSO_WM_TEMPLATE_CATEGORY" val="custom"/>
  <p:tag name="KSO_WM_TEMPLATE_INDEX" val="483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483"/>
</p:tagLst>
</file>

<file path=ppt/tags/tag14.xml><?xml version="1.0" encoding="utf-8"?>
<p:tagLst xmlns:p="http://schemas.openxmlformats.org/presentationml/2006/main">
  <p:tag name="KSO_WM_TEMPLATE_CATEGORY" val="custom"/>
  <p:tag name="KSO_WM_TEMPLATE_INDEX" val="483"/>
</p:tagLst>
</file>

<file path=ppt/tags/tag15.xml><?xml version="1.0" encoding="utf-8"?>
<p:tagLst xmlns:p="http://schemas.openxmlformats.org/presentationml/2006/main">
  <p:tag name="KSO_WM_TEMPLATE_CATEGORY" val="custom"/>
  <p:tag name="KSO_WM_TEMPLATE_INDEX" val="483"/>
</p:tagLst>
</file>

<file path=ppt/tags/tag16.xml><?xml version="1.0" encoding="utf-8"?>
<p:tagLst xmlns:p="http://schemas.openxmlformats.org/presentationml/2006/main">
  <p:tag name="KSO_WM_TEMPLATE_CATEGORY" val="custom"/>
  <p:tag name="KSO_WM_TEMPLATE_INDEX" val="483"/>
</p:tagLst>
</file>

<file path=ppt/tags/tag17.xml><?xml version="1.0" encoding="utf-8"?>
<p:tagLst xmlns:p="http://schemas.openxmlformats.org/presentationml/2006/main">
  <p:tag name="KSO_WM_TEMPLATE_CATEGORY" val="custom"/>
  <p:tag name="KSO_WM_TEMPLATE_INDEX" val="483"/>
</p:tagLst>
</file>

<file path=ppt/tags/tag18.xml><?xml version="1.0" encoding="utf-8"?>
<p:tagLst xmlns:p="http://schemas.openxmlformats.org/presentationml/2006/main">
  <p:tag name="KSO_WM_TEMPLATE_CATEGORY" val="custom"/>
  <p:tag name="KSO_WM_TEMPLATE_INDEX" val="483"/>
</p:tagLst>
</file>

<file path=ppt/tags/tag19.xml><?xml version="1.0" encoding="utf-8"?>
<p:tagLst xmlns:p="http://schemas.openxmlformats.org/presentationml/2006/main">
  <p:tag name="KSO_WM_TEMPLATE_CATEGORY" val="custom"/>
  <p:tag name="KSO_WM_TEMPLATE_INDEX" val="483"/>
</p:tagLst>
</file>

<file path=ppt/tags/tag2.xml><?xml version="1.0" encoding="utf-8"?>
<p:tagLst xmlns:p="http://schemas.openxmlformats.org/presentationml/2006/main">
  <p:tag name="PA" val="v5.2.9"/>
</p:tagLst>
</file>

<file path=ppt/tags/tag20.xml><?xml version="1.0" encoding="utf-8"?>
<p:tagLst xmlns:p="http://schemas.openxmlformats.org/presentationml/2006/main">
  <p:tag name="KSO_WM_TEMPLATE_CATEGORY" val="custom"/>
  <p:tag name="KSO_WM_TEMPLATE_INDEX" val="483"/>
</p:tagLst>
</file>

<file path=ppt/tags/tag21.xml><?xml version="1.0" encoding="utf-8"?>
<p:tagLst xmlns:p="http://schemas.openxmlformats.org/presentationml/2006/main">
  <p:tag name="KSO_WM_TEMPLATE_CATEGORY" val="custom"/>
  <p:tag name="KSO_WM_TEMPLATE_INDEX" val="483"/>
</p:tagLst>
</file>

<file path=ppt/tags/tag22.xml><?xml version="1.0" encoding="utf-8"?>
<p:tagLst xmlns:p="http://schemas.openxmlformats.org/presentationml/2006/main">
  <p:tag name="KSO_WM_TEMPLATE_CATEGORY" val="custom"/>
  <p:tag name="KSO_WM_TEMPLATE_INDEX" val="483"/>
</p:tagLst>
</file>

<file path=ppt/tags/tag23.xml><?xml version="1.0" encoding="utf-8"?>
<p:tagLst xmlns:p="http://schemas.openxmlformats.org/presentationml/2006/main">
  <p:tag name="KSO_WM_TEMPLATE_CATEGORY" val="custom"/>
  <p:tag name="KSO_WM_TEMPLATE_INDEX" val="483"/>
</p:tagLst>
</file>

<file path=ppt/tags/tag24.xml><?xml version="1.0" encoding="utf-8"?>
<p:tagLst xmlns:p="http://schemas.openxmlformats.org/presentationml/2006/main">
  <p:tag name="KSO_WM_TEMPLATE_CATEGORY" val="custom"/>
  <p:tag name="KSO_WM_TEMPLATE_INDEX" val="483"/>
</p:tagLst>
</file>

<file path=ppt/tags/tag25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3.xml><?xml version="1.0" encoding="utf-8"?>
<p:tagLst xmlns:p="http://schemas.openxmlformats.org/presentationml/2006/main">
  <p:tag name="KSO_WM_TEMPLATE_CATEGORY" val="custom"/>
  <p:tag name="KSO_WM_TEMPLATE_INDEX" val="483"/>
</p:tagLst>
</file>

<file path=ppt/tags/tag4.xml><?xml version="1.0" encoding="utf-8"?>
<p:tagLst xmlns:p="http://schemas.openxmlformats.org/presentationml/2006/main">
  <p:tag name="KSO_WM_TEMPLATE_CATEGORY" val="custom"/>
  <p:tag name="KSO_WM_TEMPLATE_INDEX" val="483"/>
</p:tagLst>
</file>

<file path=ppt/tags/tag5.xml><?xml version="1.0" encoding="utf-8"?>
<p:tagLst xmlns:p="http://schemas.openxmlformats.org/presentationml/2006/main">
  <p:tag name="KSO_WM_TEMPLATE_CATEGORY" val="custom"/>
  <p:tag name="KSO_WM_TEMPLATE_INDEX" val="483"/>
</p:tagLst>
</file>

<file path=ppt/tags/tag6.xml><?xml version="1.0" encoding="utf-8"?>
<p:tagLst xmlns:p="http://schemas.openxmlformats.org/presentationml/2006/main">
  <p:tag name="KSO_WM_TEMPLATE_CATEGORY" val="custom"/>
  <p:tag name="KSO_WM_TEMPLATE_INDEX" val="483"/>
</p:tagLst>
</file>

<file path=ppt/tags/tag7.xml><?xml version="1.0" encoding="utf-8"?>
<p:tagLst xmlns:p="http://schemas.openxmlformats.org/presentationml/2006/main">
  <p:tag name="KSO_WM_TEMPLATE_CATEGORY" val="custom"/>
  <p:tag name="KSO_WM_TEMPLATE_INDEX" val="483"/>
</p:tagLst>
</file>

<file path=ppt/tags/tag8.xml><?xml version="1.0" encoding="utf-8"?>
<p:tagLst xmlns:p="http://schemas.openxmlformats.org/presentationml/2006/main">
  <p:tag name="KSO_WM_TEMPLATE_CATEGORY" val="custom"/>
  <p:tag name="KSO_WM_TEMPLATE_INDEX" val="483"/>
</p:tagLst>
</file>

<file path=ppt/tags/tag9.xml><?xml version="1.0" encoding="utf-8"?>
<p:tagLst xmlns:p="http://schemas.openxmlformats.org/presentationml/2006/main">
  <p:tag name="KSO_WM_TEMPLATE_CATEGORY" val="custom"/>
  <p:tag name="KSO_WM_TEMPLATE_INDEX" val="483"/>
</p:tagLst>
</file>

<file path=ppt/theme/theme1.xml><?xml version="1.0" encoding="utf-8"?>
<a:theme xmlns:r="http://schemas.openxmlformats.org/officeDocument/2006/relationships" xmlns:a="http://schemas.openxmlformats.org/drawingml/2006/main" name="第一PPT模板网-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(16:9)</PresentationFormat>
  <Paragraphs>138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 Light</vt:lpstr>
      <vt:lpstr>Calibri</vt:lpstr>
      <vt:lpstr>FandolFang R</vt:lpstr>
      <vt:lpstr>等线 Light</vt:lpstr>
      <vt:lpstr>等线</vt:lpstr>
      <vt:lpstr>思源黑体 CN Medium</vt:lpstr>
      <vt:lpstr>Wingdings</vt:lpstr>
      <vt:lpstr>宋体</vt:lpstr>
      <vt:lpstr>第一PPT模板网-WWW.1PPT.COM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2021-02-02T23:16:29Z</cp:lastPrinted>
  <dcterms:created xsi:type="dcterms:W3CDTF">2021-02-02T23:16:29Z</dcterms:created>
  <dcterms:modified xsi:type="dcterms:W3CDTF">2021-02-02T15:16:30Z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