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fntdata" ContentType="application/x-fontdata"/>
  <Default Extension="wav" ContentType="audio/x-wav"/>
  <Default Extension="png" ContentType="image/png"/>
  <Default Extension="wmf" ContentType="image/x-wm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1"/>
  </p:sldMasterIdLst>
  <p:notesMasterIdLst>
    <p:notesMasterId r:id="rId2"/>
  </p:notesMasterIdLst>
  <p:sldIdLst>
    <p:sldId id="305" r:id="rId3"/>
    <p:sldId id="306" r:id="rId4"/>
    <p:sldId id="307" r:id="rId5"/>
    <p:sldId id="312" r:id="rId6"/>
    <p:sldId id="308" r:id="rId7"/>
    <p:sldId id="313" r:id="rId8"/>
    <p:sldId id="314" r:id="rId9"/>
    <p:sldId id="315" r:id="rId10"/>
    <p:sldId id="309" r:id="rId11"/>
    <p:sldId id="316" r:id="rId12"/>
    <p:sldId id="317" r:id="rId13"/>
    <p:sldId id="310" r:id="rId14"/>
    <p:sldId id="293" r:id="rId15"/>
    <p:sldId id="280" r:id="rId16"/>
    <p:sldId id="281" r:id="rId17"/>
    <p:sldId id="283" r:id="rId18"/>
    <p:sldId id="311" r:id="rId19"/>
  </p:sldIdLst>
  <p:sldSz cx="12192000" cy="6858000"/>
  <p:notesSz cx="6858000" cy="9144000"/>
  <p:embeddedFontLst>
    <p:embeddedFont>
      <p:font typeface="仓耳青禾体-谷力 W05" panose="02010600030101010101" charset="-122"/>
      <p:regular r:id="rId21"/>
    </p:embeddedFont>
    <p:embeddedFont>
      <p:font typeface="仓耳玄三M W05" panose="02010600030101010101" charset="-122"/>
      <p:regular r:id="rId22"/>
    </p:embeddedFont>
    <p:embeddedFont>
      <p:font typeface="等线" panose="02010600030101010101" pitchFamily="2" charset="-122"/>
      <p:regular r:id="rId23"/>
      <p:bold r:id="rId24"/>
    </p:embeddedFont>
    <p:embeddedFont>
      <p:font typeface="华文仿宋" panose="02010600040101010101" pitchFamily="2" charset="-122"/>
      <p:regular r:id="rId25"/>
    </p:embeddedFont>
    <p:embeddedFont>
      <p:font typeface="华文宋体" panose="0201060004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</p:embeddedFontLst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>
        <p:scale>
          <a:sx n="74" d="100"/>
          <a:sy n="74" d="100"/>
        </p:scale>
        <p:origin x="902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tags" Target="tags/tag3.xml" /><Relationship Id="rId21" Type="http://schemas.openxmlformats.org/officeDocument/2006/relationships/font" Target="fonts/font1.fntdata" /><Relationship Id="rId22" Type="http://schemas.openxmlformats.org/officeDocument/2006/relationships/font" Target="fonts/font2.fntdata" /><Relationship Id="rId23" Type="http://schemas.openxmlformats.org/officeDocument/2006/relationships/font" Target="fonts/font3.fntdata" /><Relationship Id="rId24" Type="http://schemas.openxmlformats.org/officeDocument/2006/relationships/font" Target="fonts/font4.fntdata" /><Relationship Id="rId25" Type="http://schemas.openxmlformats.org/officeDocument/2006/relationships/font" Target="fonts/font5.fntdata" /><Relationship Id="rId26" Type="http://schemas.openxmlformats.org/officeDocument/2006/relationships/font" Target="fonts/font6.fntdata" /><Relationship Id="rId27" Type="http://schemas.openxmlformats.org/officeDocument/2006/relationships/font" Target="fonts/font7.fntdata" /><Relationship Id="rId28" Type="http://schemas.openxmlformats.org/officeDocument/2006/relationships/font" Target="fonts/font8.fntdata" /><Relationship Id="rId29" Type="http://schemas.openxmlformats.org/officeDocument/2006/relationships/font" Target="fonts/font9.fntdata" /><Relationship Id="rId3" Type="http://schemas.openxmlformats.org/officeDocument/2006/relationships/slide" Target="slides/slide1.xml" /><Relationship Id="rId30" Type="http://schemas.openxmlformats.org/officeDocument/2006/relationships/font" Target="fonts/font10.fntdata" /><Relationship Id="rId31" Type="http://schemas.openxmlformats.org/officeDocument/2006/relationships/font" Target="fonts/font11.fntdata" /><Relationship Id="rId32" Type="http://schemas.openxmlformats.org/officeDocument/2006/relationships/font" Target="fonts/font12.fntdata" /><Relationship Id="rId33" Type="http://schemas.openxmlformats.org/officeDocument/2006/relationships/font" Target="fonts/font13.fntdata" /><Relationship Id="rId34" Type="http://schemas.openxmlformats.org/officeDocument/2006/relationships/font" Target="fonts/font14.fntdata" /><Relationship Id="rId35" Type="http://schemas.openxmlformats.org/officeDocument/2006/relationships/font" Target="fonts/font15.fntdata" /><Relationship Id="rId36" Type="http://schemas.openxmlformats.org/officeDocument/2006/relationships/font" Target="fonts/font16.fntdata" /><Relationship Id="rId37" Type="http://schemas.openxmlformats.org/officeDocument/2006/relationships/presProps" Target="presProps.xml" /><Relationship Id="rId38" Type="http://schemas.openxmlformats.org/officeDocument/2006/relationships/viewProps" Target="viewProps.xml" /><Relationship Id="rId39" Type="http://schemas.openxmlformats.org/officeDocument/2006/relationships/theme" Target="theme/theme1.xml" /><Relationship Id="rId4" Type="http://schemas.openxmlformats.org/officeDocument/2006/relationships/slide" Target="slides/slide2.xml" /><Relationship Id="rId40" Type="http://schemas.openxmlformats.org/officeDocument/2006/relationships/tableStyles" Target="tableStyles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E43E61-1D5A-44FE-AB51-1E9F8258E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3004294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BBA962B-EC1B-49F7-AD14-D03F9D42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DB9BB-8974-47B6-AE5B-3E464ED54093}" type="datetimeFigureOut">
              <a:rPr lang="zh-CN" altLang="en-US"/>
              <a:pPr>
                <a:defRPr/>
              </a:pPr>
              <a:t>2021/3/25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DCC2C8-3BD6-4368-A1F2-A3C8A9DB8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4A469C-9171-4BCC-A911-B98D1691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44665-C548-41A5-A0A5-A0DD2E5BC4E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923699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png" /><Relationship Id="rId3" Type="http://schemas.openxmlformats.org/officeDocument/2006/relationships/oleObject" Target="../embeddings/oleObject1.bin" TargetMode="Internal" /><Relationship Id="rId4" Type="http://schemas.openxmlformats.org/officeDocument/2006/relationships/image" Target="../media/image13.wmf" /><Relationship Id="rId5" Type="http://schemas.openxmlformats.org/officeDocument/2006/relationships/vmlDrawing" Target="../drawings/vmlDrawing1.v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pn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Relationship Id="rId5" Type="http://schemas.openxmlformats.org/officeDocument/2006/relationships/tags" Target="../tags/tag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7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8.jpeg" /><Relationship Id="rId3" Type="http://schemas.openxmlformats.org/officeDocument/2006/relationships/image" Target="../media/image19.jpeg" /><Relationship Id="rId4" Type="http://schemas.openxmlformats.org/officeDocument/2006/relationships/image" Target="../media/image20.jpeg" /><Relationship Id="rId5" Type="http://schemas.openxmlformats.org/officeDocument/2006/relationships/image" Target="../media/image21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Relationship Id="rId3" Type="http://schemas.openxmlformats.org/officeDocument/2006/relationships/image" Target="../media/image5.png" /><Relationship Id="rId4" Type="http://schemas.openxmlformats.org/officeDocument/2006/relationships/image" Target="../media/image6.png" /><Relationship Id="rId5" Type="http://schemas.openxmlformats.org/officeDocument/2006/relationships/tags" Target="../tags/tag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Relationship Id="rId3" Type="http://schemas.openxmlformats.org/officeDocument/2006/relationships/audio" Target="../media/audio11.wav" /><Relationship Id="rId4" Type="http://schemas.openxmlformats.org/officeDocument/2006/relationships/audio" Target="../media/audio22.wav" /><Relationship Id="rId5" Type="http://schemas.openxmlformats.org/officeDocument/2006/relationships/audio" Target="../media/audio33.wav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png" /><Relationship Id="rId3" Type="http://schemas.openxmlformats.org/officeDocument/2006/relationships/image" Target="../media/image10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FCD77E-BCD0-4E60-B723-765A140ABD2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r="11111" b="-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ACE89CD-309D-432D-8967-7F8FE1BBB18C}"/>
              </a:ext>
            </a:extLst>
          </p:cNvPr>
          <p:cNvSpPr txBox="1"/>
          <p:nvPr/>
        </p:nvSpPr>
        <p:spPr>
          <a:xfrm>
            <a:off x="2422822" y="2094882"/>
            <a:ext cx="7346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6.4</a:t>
            </a:r>
            <a:r>
              <a:rPr lang="zh-CN" altLang="en-US"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探究杠杆的      平衡条件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BF51BD-1D60-4776-AA69-0DC139E74B9E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7" name="iconfont-1054-809968">
            <a:extLst>
              <a:ext uri="{FF2B5EF4-FFF2-40B4-BE49-F238E27FC236}">
                <a16:creationId xmlns:a16="http://schemas.microsoft.com/office/drawing/2014/main" id="{D20B9033-98B6-4AE1-9086-7B006CD691FC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8" name="iconfont-1119-838349">
            <a:extLst>
              <a:ext uri="{FF2B5EF4-FFF2-40B4-BE49-F238E27FC236}">
                <a16:creationId xmlns:a16="http://schemas.microsoft.com/office/drawing/2014/main" id="{3AE690E1-94E5-40F6-853B-E0F7F8DF6A46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BF12C1-1ECD-4CC4-974C-8343E156969E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0" name="iconfont-11255-5323814">
            <a:extLst>
              <a:ext uri="{FF2B5EF4-FFF2-40B4-BE49-F238E27FC236}">
                <a16:creationId xmlns:a16="http://schemas.microsoft.com/office/drawing/2014/main" id="{E3818F76-0048-46AF-9E6C-CFBF5FA7E696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1" name="iconfont-11253-5330692">
            <a:extLst>
              <a:ext uri="{FF2B5EF4-FFF2-40B4-BE49-F238E27FC236}">
                <a16:creationId xmlns:a16="http://schemas.microsoft.com/office/drawing/2014/main" id="{7FB03A89-3F06-408A-B373-73FB01B658BB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B3145DC-1FF2-4026-89BF-FF2C8B227052}"/>
              </a:ext>
            </a:extLst>
          </p:cNvPr>
          <p:cNvGrpSpPr/>
          <p:nvPr/>
        </p:nvGrpSpPr>
        <p:grpSpPr>
          <a:xfrm>
            <a:off x="2255620" y="1868760"/>
            <a:ext cx="7680762" cy="136411"/>
            <a:chOff x="2791887" y="4057517"/>
            <a:chExt cx="6587243" cy="11699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B06182D-F8AC-4554-9A55-E6FCF72A6DD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15ABA870-2E54-4833-AC80-FCAA08A4A742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ECFFA37-3D75-4B1C-9C5C-C11186BAF443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04A6DD2-90F1-411F-A989-FAA514CE8033}"/>
              </a:ext>
            </a:extLst>
          </p:cNvPr>
          <p:cNvGrpSpPr/>
          <p:nvPr/>
        </p:nvGrpSpPr>
        <p:grpSpPr>
          <a:xfrm>
            <a:off x="2255619" y="4164295"/>
            <a:ext cx="7680762" cy="136411"/>
            <a:chOff x="2791887" y="4057517"/>
            <a:chExt cx="6587243" cy="116990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F47831C3-3A31-410B-8D2C-769870B15963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23B28D44-C572-44A0-B641-FD6AEFE00145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79CCFAF-D264-46C7-BA51-52C1A8FA4728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>
            <a:extLst>
              <a:ext uri="{FF2B5EF4-FFF2-40B4-BE49-F238E27FC236}">
                <a16:creationId xmlns:a16="http://schemas.microsoft.com/office/drawing/2014/main" id="{4EF09E9D-08E6-413B-8D11-55F3F8A5F0B1}"/>
              </a:ext>
            </a:extLst>
          </p:cNvPr>
          <p:cNvSpPr/>
          <p:nvPr/>
        </p:nvSpPr>
        <p:spPr>
          <a:xfrm>
            <a:off x="3748555" y="480411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975805F-EAE8-4CD9-8ABA-D4DFF14C0F22}"/>
              </a:ext>
            </a:extLst>
          </p:cNvPr>
          <p:cNvSpPr/>
          <p:nvPr/>
        </p:nvSpPr>
        <p:spPr>
          <a:xfrm>
            <a:off x="8339856" y="480411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95629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AECB7014-43C3-4743-9AC8-6A019368CDDD}"/>
              </a:ext>
            </a:extLst>
          </p:cNvPr>
          <p:cNvSpPr/>
          <p:nvPr/>
        </p:nvSpPr>
        <p:spPr>
          <a:xfrm>
            <a:off x="969540" y="364026"/>
            <a:ext cx="4038878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CF2B2AD-7DE5-47D7-A93E-E79EE93F5182}"/>
              </a:ext>
            </a:extLst>
          </p:cNvPr>
          <p:cNvSpPr txBox="1"/>
          <p:nvPr/>
        </p:nvSpPr>
        <p:spPr>
          <a:xfrm>
            <a:off x="1114091" y="469513"/>
            <a:ext cx="345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探究杠杆平衡条件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AB5EED5-0E29-4B79-B162-2BC8D0F8D481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ïśľïďê">
            <a:extLst>
              <a:ext uri="{FF2B5EF4-FFF2-40B4-BE49-F238E27FC236}">
                <a16:creationId xmlns:a16="http://schemas.microsoft.com/office/drawing/2014/main" id="{FEB24FF2-6390-45C0-9F84-F97D0F0B978E}"/>
              </a:ext>
            </a:extLst>
          </p:cNvPr>
          <p:cNvSpPr/>
          <p:nvPr/>
        </p:nvSpPr>
        <p:spPr>
          <a:xfrm>
            <a:off x="1343094" y="1502109"/>
            <a:ext cx="644169" cy="644169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íṣḷídê" descr="Line arrow: Straight">
            <a:extLst>
              <a:ext uri="{FF2B5EF4-FFF2-40B4-BE49-F238E27FC236}">
                <a16:creationId xmlns:a16="http://schemas.microsoft.com/office/drawing/2014/main" id="{54886D67-F634-4AC8-BCA1-973290B06022}"/>
              </a:ext>
            </a:extLst>
          </p:cNvPr>
          <p:cNvSpPr/>
          <p:nvPr/>
        </p:nvSpPr>
        <p:spPr>
          <a:xfrm rot="10800000">
            <a:off x="1552191" y="1781336"/>
            <a:ext cx="225975" cy="85715"/>
          </a:xfrm>
          <a:custGeom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1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bg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508E853-7D0A-4765-AD35-024742401CCD}"/>
              </a:ext>
            </a:extLst>
          </p:cNvPr>
          <p:cNvCxnSpPr/>
          <p:nvPr/>
        </p:nvCxnSpPr>
        <p:spPr>
          <a:xfrm flipH="1">
            <a:off x="3276456" y="1670971"/>
            <a:ext cx="0" cy="3921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C5E5A669-F35F-4748-846D-4A5B079C17F6}"/>
              </a:ext>
            </a:extLst>
          </p:cNvPr>
          <p:cNvSpPr txBox="1"/>
          <p:nvPr/>
        </p:nvSpPr>
        <p:spPr>
          <a:xfrm>
            <a:off x="2055812" y="1627661"/>
            <a:ext cx="100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solidFill>
                  <a:srgbClr val="2B3544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平衡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DC3E722-9E78-41E5-9767-AE924D76D9AE}"/>
              </a:ext>
            </a:extLst>
          </p:cNvPr>
          <p:cNvSpPr txBox="1"/>
          <p:nvPr/>
        </p:nvSpPr>
        <p:spPr>
          <a:xfrm>
            <a:off x="3487597" y="1469570"/>
            <a:ext cx="2684915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华文宋体" panose="02010600040101010101" pitchFamily="2" charset="-122"/>
                <a:ea typeface="华文宋体" panose="02010600040101010101" pitchFamily="2" charset="-122"/>
              </a:rPr>
              <a:t>静止或者匀速转动</a:t>
            </a:r>
          </a:p>
        </p:txBody>
      </p:sp>
      <p:sp>
        <p:nvSpPr>
          <p:cNvPr id="13" name="ïṥliḋê">
            <a:extLst>
              <a:ext uri="{FF2B5EF4-FFF2-40B4-BE49-F238E27FC236}">
                <a16:creationId xmlns:a16="http://schemas.microsoft.com/office/drawing/2014/main" id="{DC35D907-5631-4495-B8A5-F8DD6F7ADA18}"/>
              </a:ext>
            </a:extLst>
          </p:cNvPr>
          <p:cNvSpPr txBox="1"/>
          <p:nvPr/>
        </p:nvSpPr>
        <p:spPr bwMode="auto">
          <a:xfrm>
            <a:off x="1343094" y="2594069"/>
            <a:ext cx="1369185" cy="341976"/>
          </a:xfrm>
          <a:prstGeom prst="roundRect">
            <a:avLst>
              <a:gd name="adj" fmla="val 50000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/>
              <a:t> </a:t>
            </a:r>
            <a:r>
              <a:rPr lang="zh-CN" altLang="en-US"/>
              <a:t>提出问题</a:t>
            </a:r>
            <a:endParaRPr lang="en-US" altLang="zh-CN"/>
          </a:p>
        </p:txBody>
      </p:sp>
      <p:sp>
        <p:nvSpPr>
          <p:cNvPr id="14" name="ïṥliḋê">
            <a:extLst>
              <a:ext uri="{FF2B5EF4-FFF2-40B4-BE49-F238E27FC236}">
                <a16:creationId xmlns:a16="http://schemas.microsoft.com/office/drawing/2014/main" id="{076C8687-EE00-43E9-807E-2B57FAF40CDF}"/>
              </a:ext>
            </a:extLst>
          </p:cNvPr>
          <p:cNvSpPr txBox="1"/>
          <p:nvPr/>
        </p:nvSpPr>
        <p:spPr bwMode="auto">
          <a:xfrm>
            <a:off x="1343093" y="3158319"/>
            <a:ext cx="1369187" cy="341976"/>
          </a:xfrm>
          <a:prstGeom prst="roundRect">
            <a:avLst>
              <a:gd name="adj" fmla="val 50000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/>
              <a:t> </a:t>
            </a:r>
            <a:r>
              <a:rPr lang="zh-CN" altLang="en-US"/>
              <a:t>猜想</a:t>
            </a:r>
            <a:endParaRPr lang="en-US" altLang="zh-CN"/>
          </a:p>
        </p:txBody>
      </p:sp>
      <p:sp>
        <p:nvSpPr>
          <p:cNvPr id="15" name="ïṥliḋê">
            <a:extLst>
              <a:ext uri="{FF2B5EF4-FFF2-40B4-BE49-F238E27FC236}">
                <a16:creationId xmlns:a16="http://schemas.microsoft.com/office/drawing/2014/main" id="{BC6971EA-CF36-4351-AE23-1CC717021E76}"/>
              </a:ext>
            </a:extLst>
          </p:cNvPr>
          <p:cNvSpPr txBox="1"/>
          <p:nvPr/>
        </p:nvSpPr>
        <p:spPr bwMode="auto">
          <a:xfrm>
            <a:off x="1343092" y="3655516"/>
            <a:ext cx="1369187" cy="356286"/>
          </a:xfrm>
          <a:prstGeom prst="roundRect">
            <a:avLst>
              <a:gd name="adj" fmla="val 50000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/>
              <a:t> </a:t>
            </a:r>
            <a:r>
              <a:rPr lang="zh-CN" altLang="en-US"/>
              <a:t>实验器材</a:t>
            </a:r>
            <a:endParaRPr lang="en-US" altLang="zh-CN"/>
          </a:p>
        </p:txBody>
      </p:sp>
      <p:sp>
        <p:nvSpPr>
          <p:cNvPr id="16" name="ïṥliḋê">
            <a:extLst>
              <a:ext uri="{FF2B5EF4-FFF2-40B4-BE49-F238E27FC236}">
                <a16:creationId xmlns:a16="http://schemas.microsoft.com/office/drawing/2014/main" id="{5FE882BB-BF38-4BE7-A348-901BB750AF47}"/>
              </a:ext>
            </a:extLst>
          </p:cNvPr>
          <p:cNvSpPr txBox="1"/>
          <p:nvPr/>
        </p:nvSpPr>
        <p:spPr bwMode="auto">
          <a:xfrm>
            <a:off x="1371219" y="5216495"/>
            <a:ext cx="1369186" cy="356286"/>
          </a:xfrm>
          <a:prstGeom prst="roundRect">
            <a:avLst>
              <a:gd name="adj" fmla="val 50000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/>
              <a:t> </a:t>
            </a:r>
            <a:r>
              <a:rPr lang="zh-CN" altLang="en-US"/>
              <a:t>注意</a:t>
            </a:r>
            <a:endParaRPr lang="en-US" altLang="zh-CN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82CC714-871C-4A90-88C0-B05D5D5CA438}"/>
              </a:ext>
            </a:extLst>
          </p:cNvPr>
          <p:cNvSpPr txBox="1"/>
          <p:nvPr/>
        </p:nvSpPr>
        <p:spPr>
          <a:xfrm>
            <a:off x="3276456" y="2580391"/>
            <a:ext cx="742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杠杆在什么情况下保持平衡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BCD66EA-ABA9-4031-8A14-9BB3B783DFC9}"/>
              </a:ext>
            </a:extLst>
          </p:cNvPr>
          <p:cNvSpPr txBox="1"/>
          <p:nvPr/>
        </p:nvSpPr>
        <p:spPr>
          <a:xfrm>
            <a:off x="3276456" y="3081147"/>
            <a:ext cx="327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可能与力臂和力的大小有关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CBF70B4-75B7-4CA0-A93F-A1FFA23C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16" y="3714191"/>
            <a:ext cx="4638675" cy="1143000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6458582-0D6B-4559-BCE1-32D60E9A7915}"/>
              </a:ext>
            </a:extLst>
          </p:cNvPr>
          <p:cNvCxnSpPr/>
          <p:nvPr/>
        </p:nvCxnSpPr>
        <p:spPr>
          <a:xfrm>
            <a:off x="1454727" y="2286000"/>
            <a:ext cx="4717785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797BB6A1-A82B-42F4-892A-1295336AD413}"/>
              </a:ext>
            </a:extLst>
          </p:cNvPr>
          <p:cNvSpPr txBox="1"/>
          <p:nvPr/>
        </p:nvSpPr>
        <p:spPr>
          <a:xfrm>
            <a:off x="2983337" y="5158015"/>
            <a:ext cx="7878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</a:rPr>
              <a:t>(1)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实验前调节杠杆在水平位置平衡。（支点在杠杆的几何中心）</a:t>
            </a:r>
          </a:p>
          <a:p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①杠杆放在水平桌面上，如果杠杆左端下沉，将平衡螺母向右调节，简记为左偏右调、右偏左调</a:t>
            </a:r>
          </a:p>
          <a:p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②调节杠杆在水平位置平衡的目的是便于測量力臂，使支点在杠杆的几何中心：忽略杠杆自重对实验的影响</a:t>
            </a:r>
          </a:p>
        </p:txBody>
      </p:sp>
    </p:spTree>
    <p:extLst>
      <p:ext uri="{BB962C8B-B14F-4D97-AF65-F5344CB8AC3E}">
        <p14:creationId xmlns:p14="http://schemas.microsoft.com/office/powerpoint/2010/main" val="2716494639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95A00CF8-6422-4FF2-8046-EA4627B79F27}"/>
              </a:ext>
            </a:extLst>
          </p:cNvPr>
          <p:cNvSpPr/>
          <p:nvPr/>
        </p:nvSpPr>
        <p:spPr>
          <a:xfrm>
            <a:off x="969540" y="364026"/>
            <a:ext cx="4038878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66CB67F-5351-43A9-94BF-9BB7F6768B76}"/>
              </a:ext>
            </a:extLst>
          </p:cNvPr>
          <p:cNvSpPr txBox="1"/>
          <p:nvPr/>
        </p:nvSpPr>
        <p:spPr>
          <a:xfrm>
            <a:off x="1114091" y="469513"/>
            <a:ext cx="345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探究杠杆平衡条件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7752464-0532-4110-9F9E-A39AC036710A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9BB1B39-2D00-4115-97D2-8574967A6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367" y="1772710"/>
            <a:ext cx="3963266" cy="1656290"/>
          </a:xfrm>
          <a:prstGeom prst="rect">
            <a:avLst/>
          </a:prstGeom>
        </p:spPr>
      </p:pic>
      <p:sp>
        <p:nvSpPr>
          <p:cNvPr id="8" name="ïṥliḋê">
            <a:extLst>
              <a:ext uri="{FF2B5EF4-FFF2-40B4-BE49-F238E27FC236}">
                <a16:creationId xmlns:a16="http://schemas.microsoft.com/office/drawing/2014/main" id="{D04BE64B-92B4-45D6-B3D4-575A1BB8840B}"/>
              </a:ext>
            </a:extLst>
          </p:cNvPr>
          <p:cNvSpPr txBox="1"/>
          <p:nvPr/>
        </p:nvSpPr>
        <p:spPr bwMode="auto">
          <a:xfrm>
            <a:off x="1772782" y="1745163"/>
            <a:ext cx="1317382" cy="356704"/>
          </a:xfrm>
          <a:prstGeom prst="roundRect">
            <a:avLst>
              <a:gd name="adj" fmla="val 50000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/>
              <a:t> </a:t>
            </a:r>
            <a:r>
              <a:rPr lang="zh-CN" altLang="en-US"/>
              <a:t>进行实验</a:t>
            </a:r>
            <a:endParaRPr lang="en-US" altLang="zh-CN"/>
          </a:p>
        </p:txBody>
      </p:sp>
      <p:sp>
        <p:nvSpPr>
          <p:cNvPr id="9" name="ïṥliḋê">
            <a:extLst>
              <a:ext uri="{FF2B5EF4-FFF2-40B4-BE49-F238E27FC236}">
                <a16:creationId xmlns:a16="http://schemas.microsoft.com/office/drawing/2014/main" id="{6872CEFE-8B63-473E-83CA-114DEEE18C44}"/>
              </a:ext>
            </a:extLst>
          </p:cNvPr>
          <p:cNvSpPr txBox="1"/>
          <p:nvPr/>
        </p:nvSpPr>
        <p:spPr bwMode="auto">
          <a:xfrm>
            <a:off x="2057405" y="4749485"/>
            <a:ext cx="1317383" cy="356704"/>
          </a:xfrm>
          <a:prstGeom prst="roundRect">
            <a:avLst>
              <a:gd name="adj" fmla="val 50000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/>
              <a:t> </a:t>
            </a:r>
            <a:r>
              <a:rPr lang="zh-CN" altLang="en-US"/>
              <a:t>结论</a:t>
            </a:r>
            <a:endParaRPr lang="en-US" altLang="zh-CN"/>
          </a:p>
        </p:txBody>
      </p:sp>
      <p:sp>
        <p:nvSpPr>
          <p:cNvPr id="10" name="ïśľïďê">
            <a:extLst>
              <a:ext uri="{FF2B5EF4-FFF2-40B4-BE49-F238E27FC236}">
                <a16:creationId xmlns:a16="http://schemas.microsoft.com/office/drawing/2014/main" id="{E7234D44-1A38-46FF-9CA9-5C8F2664B441}"/>
              </a:ext>
            </a:extLst>
          </p:cNvPr>
          <p:cNvSpPr/>
          <p:nvPr/>
        </p:nvSpPr>
        <p:spPr>
          <a:xfrm>
            <a:off x="2057405" y="3835530"/>
            <a:ext cx="522145" cy="461665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íṣḷídê" descr="Line arrow: Straight">
            <a:extLst>
              <a:ext uri="{FF2B5EF4-FFF2-40B4-BE49-F238E27FC236}">
                <a16:creationId xmlns:a16="http://schemas.microsoft.com/office/drawing/2014/main" id="{CCF83800-08D7-4F66-B458-11158FDB1F5F}"/>
              </a:ext>
            </a:extLst>
          </p:cNvPr>
          <p:cNvSpPr/>
          <p:nvPr/>
        </p:nvSpPr>
        <p:spPr>
          <a:xfrm rot="10800000">
            <a:off x="2217418" y="4036162"/>
            <a:ext cx="225975" cy="85715"/>
          </a:xfrm>
          <a:custGeom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1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bg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2CE7753-884B-42A9-AB74-302237012491}"/>
              </a:ext>
            </a:extLst>
          </p:cNvPr>
          <p:cNvCxnSpPr/>
          <p:nvPr/>
        </p:nvCxnSpPr>
        <p:spPr>
          <a:xfrm flipH="1">
            <a:off x="3910309" y="3876885"/>
            <a:ext cx="0" cy="3921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A9F1534C-6A24-49CB-9B80-2141F1089F1D}"/>
              </a:ext>
            </a:extLst>
          </p:cNvPr>
          <p:cNvSpPr txBox="1"/>
          <p:nvPr/>
        </p:nvSpPr>
        <p:spPr>
          <a:xfrm>
            <a:off x="2648099" y="3840924"/>
            <a:ext cx="107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>
                <a:solidFill>
                  <a:srgbClr val="2B3544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注意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803330B-32E0-4C5F-B515-197FDEAB4542}"/>
              </a:ext>
            </a:extLst>
          </p:cNvPr>
          <p:cNvSpPr txBox="1"/>
          <p:nvPr/>
        </p:nvSpPr>
        <p:spPr>
          <a:xfrm>
            <a:off x="4306525" y="3759033"/>
            <a:ext cx="3578949" cy="5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实验过程中不能调节平衡螺母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5765634-B95E-4D50-A303-269C84E41027}"/>
              </a:ext>
            </a:extLst>
          </p:cNvPr>
          <p:cNvSpPr txBox="1"/>
          <p:nvPr/>
        </p:nvSpPr>
        <p:spPr>
          <a:xfrm>
            <a:off x="3719950" y="4742869"/>
            <a:ext cx="6633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/>
              <a:t>杠杆的平衡条件是动カ</a:t>
            </a:r>
            <a:r>
              <a:rPr lang="en-US" altLang="zh-CN" sz="2000" b="1">
                <a:latin typeface="楷体_GB2312"/>
                <a:ea typeface="楷体_GB2312"/>
                <a:cs typeface="楷体_GB2312"/>
              </a:rPr>
              <a:t>×</a:t>
            </a:r>
            <a:r>
              <a:rPr lang="ja-JP" altLang="en-US" sz="2000"/>
              <a:t>动力</a:t>
            </a:r>
            <a:r>
              <a:rPr lang="zh-CN" altLang="en-US" sz="2000"/>
              <a:t>臂</a:t>
            </a:r>
            <a:r>
              <a:rPr lang="en-US" altLang="zh-CN" sz="2000"/>
              <a:t>=</a:t>
            </a:r>
            <a:r>
              <a:rPr lang="ja-JP" altLang="en-US" sz="2000"/>
              <a:t>阻カ</a:t>
            </a:r>
            <a:r>
              <a:rPr lang="en-US" altLang="zh-CN" sz="2000" b="1">
                <a:latin typeface="楷体_GB2312"/>
                <a:ea typeface="楷体_GB2312"/>
                <a:cs typeface="楷体_GB2312"/>
              </a:rPr>
              <a:t>×</a:t>
            </a:r>
            <a:r>
              <a:rPr lang="ja-JP" altLang="en-US" sz="2000"/>
              <a:t>阻力</a:t>
            </a:r>
            <a:r>
              <a:rPr lang="zh-CN" altLang="en-US" sz="2000"/>
              <a:t>臂</a:t>
            </a:r>
            <a:r>
              <a:rPr lang="ja-JP" altLang="en-US" sz="2000"/>
              <a:t>。即</a:t>
            </a:r>
            <a:endParaRPr lang="zh-CN" altLang="en-US" sz="2000"/>
          </a:p>
        </p:txBody>
      </p:sp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3663EB1C-7DD1-4E29-BAA0-7934CDD31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114229"/>
              </p:ext>
            </p:extLst>
          </p:nvPr>
        </p:nvGraphicFramePr>
        <p:xfrm>
          <a:off x="5264149" y="5348516"/>
          <a:ext cx="1663700" cy="5365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3" imgW="736600" imgH="228600" progId="Equation.DSMT4">
                  <p:embed/>
                </p:oleObj>
              </mc:Choice>
              <mc:Fallback>
                <p:oleObj r:id="rId3" imgW="73660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264149" y="5348516"/>
                        <a:ext cx="166370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493235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61F481-BBE6-4518-BA41-367480912A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BCACF5-0024-46C8-A6F9-1F9DB35B3167}"/>
              </a:ext>
            </a:extLst>
          </p:cNvPr>
          <p:cNvSpPr txBox="1"/>
          <p:nvPr/>
        </p:nvSpPr>
        <p:spPr>
          <a:xfrm>
            <a:off x="2212358" y="2321004"/>
            <a:ext cx="6354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杠杆分类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6CA6FD-33B7-4570-95E7-8DE38C268AD4}"/>
              </a:ext>
            </a:extLst>
          </p:cNvPr>
          <p:cNvGrpSpPr/>
          <p:nvPr/>
        </p:nvGrpSpPr>
        <p:grpSpPr>
          <a:xfrm>
            <a:off x="1827069" y="3516594"/>
            <a:ext cx="6587243" cy="116990"/>
            <a:chOff x="2791887" y="4057517"/>
            <a:chExt cx="6587243" cy="11699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6C07052-3A98-47A8-B1BB-038B9A1BE9C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838CCB3-AA63-4D94-A480-E7D66AF8808F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0F82C19-B569-4E6C-8832-757A301EDDD0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90F6428-EE12-40D7-8E57-29E340DFB287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1" name="iconfont-1054-809968">
            <a:extLst>
              <a:ext uri="{FF2B5EF4-FFF2-40B4-BE49-F238E27FC236}">
                <a16:creationId xmlns:a16="http://schemas.microsoft.com/office/drawing/2014/main" id="{735E9DEF-9864-4FEB-BA6E-93A8E721D6FD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2" name="iconfont-1119-838349">
            <a:extLst>
              <a:ext uri="{FF2B5EF4-FFF2-40B4-BE49-F238E27FC236}">
                <a16:creationId xmlns:a16="http://schemas.microsoft.com/office/drawing/2014/main" id="{1323936F-25DE-4844-AFD9-397114FDE15E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766095-D7AC-421C-BB3C-D6B51E910699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4" name="iconfont-11255-5323814">
            <a:extLst>
              <a:ext uri="{FF2B5EF4-FFF2-40B4-BE49-F238E27FC236}">
                <a16:creationId xmlns:a16="http://schemas.microsoft.com/office/drawing/2014/main" id="{987F2906-1E16-497F-9997-BED47CEB18C3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5" name="iconfont-11253-5330692">
            <a:extLst>
              <a:ext uri="{FF2B5EF4-FFF2-40B4-BE49-F238E27FC236}">
                <a16:creationId xmlns:a16="http://schemas.microsoft.com/office/drawing/2014/main" id="{893F64B8-04ED-4992-9D03-351F716DE759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3357205764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íşḻíḑè">
            <a:extLst>
              <a:ext uri="{FF2B5EF4-FFF2-40B4-BE49-F238E27FC236}">
                <a16:creationId xmlns:a16="http://schemas.microsoft.com/office/drawing/2014/main" id="{DE449A52-F1BC-47C2-B5BC-57E764821C9D}"/>
              </a:ext>
            </a:extLst>
          </p:cNvPr>
          <p:cNvSpPr/>
          <p:nvPr/>
        </p:nvSpPr>
        <p:spPr>
          <a:xfrm>
            <a:off x="969540" y="1964148"/>
            <a:ext cx="2783772" cy="3649553"/>
          </a:xfrm>
          <a:prstGeom prst="roundRect">
            <a:avLst>
              <a:gd name="adj" fmla="val 2981"/>
            </a:avLst>
          </a:prstGeom>
          <a:solidFill>
            <a:schemeClr val="bg1"/>
          </a:solidFill>
          <a:ln w="25400">
            <a:solidFill>
              <a:srgbClr val="2B35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îṣḷïḍe">
            <a:extLst>
              <a:ext uri="{FF2B5EF4-FFF2-40B4-BE49-F238E27FC236}">
                <a16:creationId xmlns:a16="http://schemas.microsoft.com/office/drawing/2014/main" id="{9AF20690-D687-4A51-A075-784B7E47391A}"/>
              </a:ext>
            </a:extLst>
          </p:cNvPr>
          <p:cNvSpPr txBox="1"/>
          <p:nvPr/>
        </p:nvSpPr>
        <p:spPr>
          <a:xfrm>
            <a:off x="1638215" y="2283169"/>
            <a:ext cx="1446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</a:rPr>
              <a:t>¥</a:t>
            </a:r>
            <a:r>
              <a:rPr lang="en-US" altLang="zh-CN" sz="100" b="1">
                <a:solidFill>
                  <a:schemeClr val="bg1"/>
                </a:solidFill>
              </a:rPr>
              <a:t> </a:t>
            </a:r>
            <a:r>
              <a:rPr lang="en-US" altLang="zh-CN" sz="3200" b="1">
                <a:solidFill>
                  <a:schemeClr val="bg1"/>
                </a:solidFill>
              </a:rPr>
              <a:t> 48</a:t>
            </a:r>
            <a:endParaRPr lang="id-ID" sz="3200" b="1">
              <a:solidFill>
                <a:schemeClr val="bg1"/>
              </a:solidFill>
            </a:endParaRPr>
          </a:p>
        </p:txBody>
      </p:sp>
      <p:sp>
        <p:nvSpPr>
          <p:cNvPr id="35" name="ïśḷïḋe">
            <a:extLst>
              <a:ext uri="{FF2B5EF4-FFF2-40B4-BE49-F238E27FC236}">
                <a16:creationId xmlns:a16="http://schemas.microsoft.com/office/drawing/2014/main" id="{657D2A0F-04AB-48E3-A9B9-9174E85936D8}"/>
              </a:ext>
            </a:extLst>
          </p:cNvPr>
          <p:cNvSpPr/>
          <p:nvPr/>
        </p:nvSpPr>
        <p:spPr>
          <a:xfrm>
            <a:off x="1546677" y="5280762"/>
            <a:ext cx="1629498" cy="674125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/>
              <a:t>省力杠杆</a:t>
            </a:r>
            <a:endParaRPr lang="en-US"/>
          </a:p>
        </p:txBody>
      </p:sp>
      <p:sp>
        <p:nvSpPr>
          <p:cNvPr id="36" name="ï$ḻiďe">
            <a:extLst>
              <a:ext uri="{FF2B5EF4-FFF2-40B4-BE49-F238E27FC236}">
                <a16:creationId xmlns:a16="http://schemas.microsoft.com/office/drawing/2014/main" id="{0459530C-E0FC-4D3B-9C5F-5CFDCA944ADB}"/>
              </a:ext>
            </a:extLst>
          </p:cNvPr>
          <p:cNvSpPr/>
          <p:nvPr/>
        </p:nvSpPr>
        <p:spPr>
          <a:xfrm>
            <a:off x="1648953" y="5387767"/>
            <a:ext cx="1424946" cy="460116"/>
          </a:xfrm>
          <a:prstGeom prst="round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îṡḻïḑe">
            <a:extLst>
              <a:ext uri="{FF2B5EF4-FFF2-40B4-BE49-F238E27FC236}">
                <a16:creationId xmlns:a16="http://schemas.microsoft.com/office/drawing/2014/main" id="{955C7135-7033-4AC4-A813-ACD96EB5D79E}"/>
              </a:ext>
            </a:extLst>
          </p:cNvPr>
          <p:cNvSpPr/>
          <p:nvPr/>
        </p:nvSpPr>
        <p:spPr>
          <a:xfrm>
            <a:off x="4423237" y="1794960"/>
            <a:ext cx="3020128" cy="3959418"/>
          </a:xfrm>
          <a:prstGeom prst="roundRect">
            <a:avLst>
              <a:gd name="adj" fmla="val 2981"/>
            </a:avLst>
          </a:prstGeom>
          <a:solidFill>
            <a:schemeClr val="bg1"/>
          </a:solidFill>
          <a:ln w="25400">
            <a:solidFill>
              <a:srgbClr val="2B35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îṡḻidé">
            <a:extLst>
              <a:ext uri="{FF2B5EF4-FFF2-40B4-BE49-F238E27FC236}">
                <a16:creationId xmlns:a16="http://schemas.microsoft.com/office/drawing/2014/main" id="{1F84886F-0519-469D-A255-C986D9EBC480}"/>
              </a:ext>
            </a:extLst>
          </p:cNvPr>
          <p:cNvSpPr txBox="1"/>
          <p:nvPr/>
        </p:nvSpPr>
        <p:spPr>
          <a:xfrm>
            <a:off x="5148686" y="2141067"/>
            <a:ext cx="156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</a:rPr>
              <a:t>¥</a:t>
            </a:r>
            <a:r>
              <a:rPr lang="en-US" altLang="zh-CN" sz="100" b="1">
                <a:solidFill>
                  <a:schemeClr val="bg1"/>
                </a:solidFill>
              </a:rPr>
              <a:t> </a:t>
            </a:r>
            <a:r>
              <a:rPr lang="en-US" altLang="zh-CN" sz="3200" b="1">
                <a:solidFill>
                  <a:schemeClr val="bg1"/>
                </a:solidFill>
              </a:rPr>
              <a:t> 80</a:t>
            </a:r>
            <a:endParaRPr lang="id-ID" sz="3200" b="1">
              <a:solidFill>
                <a:schemeClr val="bg1"/>
              </a:solidFill>
            </a:endParaRPr>
          </a:p>
        </p:txBody>
      </p:sp>
      <p:sp>
        <p:nvSpPr>
          <p:cNvPr id="25" name="îṣlîďê">
            <a:extLst>
              <a:ext uri="{FF2B5EF4-FFF2-40B4-BE49-F238E27FC236}">
                <a16:creationId xmlns:a16="http://schemas.microsoft.com/office/drawing/2014/main" id="{57ADC5A9-4922-4148-AE35-60AE0F4EB657}"/>
              </a:ext>
            </a:extLst>
          </p:cNvPr>
          <p:cNvSpPr/>
          <p:nvPr/>
        </p:nvSpPr>
        <p:spPr>
          <a:xfrm>
            <a:off x="5049376" y="5393170"/>
            <a:ext cx="1767850" cy="731362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/>
              <a:t>费力杠杆</a:t>
            </a:r>
            <a:endParaRPr lang="en-US"/>
          </a:p>
        </p:txBody>
      </p:sp>
      <p:sp>
        <p:nvSpPr>
          <p:cNvPr id="26" name="išḷiḍê">
            <a:extLst>
              <a:ext uri="{FF2B5EF4-FFF2-40B4-BE49-F238E27FC236}">
                <a16:creationId xmlns:a16="http://schemas.microsoft.com/office/drawing/2014/main" id="{3231E938-241A-470A-A5D8-C5B23EB3B6BD}"/>
              </a:ext>
            </a:extLst>
          </p:cNvPr>
          <p:cNvSpPr/>
          <p:nvPr/>
        </p:nvSpPr>
        <p:spPr>
          <a:xfrm>
            <a:off x="5160336" y="5509260"/>
            <a:ext cx="1545931" cy="499182"/>
          </a:xfrm>
          <a:prstGeom prst="round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îṡļiḑe">
            <a:extLst>
              <a:ext uri="{FF2B5EF4-FFF2-40B4-BE49-F238E27FC236}">
                <a16:creationId xmlns:a16="http://schemas.microsoft.com/office/drawing/2014/main" id="{829B8F2B-586C-45C3-B128-41C5390C67A6}"/>
              </a:ext>
            </a:extLst>
          </p:cNvPr>
          <p:cNvSpPr/>
          <p:nvPr/>
        </p:nvSpPr>
        <p:spPr>
          <a:xfrm>
            <a:off x="8469096" y="1964148"/>
            <a:ext cx="2783772" cy="3649553"/>
          </a:xfrm>
          <a:prstGeom prst="roundRect">
            <a:avLst>
              <a:gd name="adj" fmla="val 2981"/>
            </a:avLst>
          </a:prstGeom>
          <a:solidFill>
            <a:schemeClr val="bg1"/>
          </a:solidFill>
          <a:ln w="25400">
            <a:solidFill>
              <a:srgbClr val="2B35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ïṡ1ïḓé">
            <a:extLst>
              <a:ext uri="{FF2B5EF4-FFF2-40B4-BE49-F238E27FC236}">
                <a16:creationId xmlns:a16="http://schemas.microsoft.com/office/drawing/2014/main" id="{5E9B013F-9D62-4F8A-84F8-70DB8ED0AB55}"/>
              </a:ext>
            </a:extLst>
          </p:cNvPr>
          <p:cNvSpPr txBox="1"/>
          <p:nvPr/>
        </p:nvSpPr>
        <p:spPr>
          <a:xfrm>
            <a:off x="9137771" y="2283169"/>
            <a:ext cx="1446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</a:rPr>
              <a:t>¥ 1</a:t>
            </a:r>
            <a:r>
              <a:rPr lang="en-US" altLang="zh-CN" sz="100" b="1">
                <a:solidFill>
                  <a:schemeClr val="bg1"/>
                </a:solidFill>
              </a:rPr>
              <a:t> </a:t>
            </a:r>
            <a:r>
              <a:rPr lang="en-US" altLang="zh-CN" sz="3200" b="1">
                <a:solidFill>
                  <a:schemeClr val="bg1"/>
                </a:solidFill>
              </a:rPr>
              <a:t>7</a:t>
            </a:r>
            <a:endParaRPr lang="id-ID" sz="3200" b="1">
              <a:solidFill>
                <a:schemeClr val="bg1"/>
              </a:solidFill>
            </a:endParaRPr>
          </a:p>
        </p:txBody>
      </p:sp>
      <p:sp>
        <p:nvSpPr>
          <p:cNvPr id="15" name="ïṣļîḓé">
            <a:extLst>
              <a:ext uri="{FF2B5EF4-FFF2-40B4-BE49-F238E27FC236}">
                <a16:creationId xmlns:a16="http://schemas.microsoft.com/office/drawing/2014/main" id="{31011CFE-192B-4644-84C1-BB2D9250E6A5}"/>
              </a:ext>
            </a:extLst>
          </p:cNvPr>
          <p:cNvSpPr/>
          <p:nvPr/>
        </p:nvSpPr>
        <p:spPr>
          <a:xfrm>
            <a:off x="9046233" y="5280762"/>
            <a:ext cx="1629498" cy="674125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/>
              <a:t>等臂杠杆</a:t>
            </a:r>
            <a:endParaRPr lang="en-US"/>
          </a:p>
        </p:txBody>
      </p:sp>
      <p:sp>
        <p:nvSpPr>
          <p:cNvPr id="16" name="íṡḻídé">
            <a:extLst>
              <a:ext uri="{FF2B5EF4-FFF2-40B4-BE49-F238E27FC236}">
                <a16:creationId xmlns:a16="http://schemas.microsoft.com/office/drawing/2014/main" id="{4FDCCBBC-49A4-433C-A7ED-D6087347D9A7}"/>
              </a:ext>
            </a:extLst>
          </p:cNvPr>
          <p:cNvSpPr/>
          <p:nvPr/>
        </p:nvSpPr>
        <p:spPr>
          <a:xfrm>
            <a:off x="9148509" y="5387767"/>
            <a:ext cx="1424946" cy="460116"/>
          </a:xfrm>
          <a:prstGeom prst="roundRect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5A698C22-066C-4602-82B6-8698E5073E17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B981BF0-E0F5-41D7-ADAA-E1136369AD59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杠杆分类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98A1B7B0-D133-4276-8D6A-1CB53E799E43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4E577A0-7372-45AF-BC00-4C79894CC777}"/>
              </a:ext>
            </a:extLst>
          </p:cNvPr>
          <p:cNvSpPr txBox="1"/>
          <p:nvPr/>
        </p:nvSpPr>
        <p:spPr>
          <a:xfrm>
            <a:off x="1326071" y="3919513"/>
            <a:ext cx="2070709" cy="116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>
                <a:latin typeface="华文宋体" panose="02010600040101010101" pitchFamily="2" charset="-122"/>
                <a:ea typeface="华文宋体" panose="02010600040101010101" pitchFamily="2" charset="-122"/>
              </a:rPr>
              <a:t>动力臂＞阻力臂</a:t>
            </a:r>
            <a:endParaRPr lang="en-US" altLang="zh-CN" sz="1600" b="1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latin typeface="华文宋体" panose="02010600040101010101" pitchFamily="2" charset="-122"/>
                <a:ea typeface="华文宋体" panose="02010600040101010101" pitchFamily="2" charset="-122"/>
              </a:rPr>
              <a:t>省力，费距离</a:t>
            </a:r>
            <a:endParaRPr lang="en-US" altLang="zh-CN" sz="1600" b="1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latin typeface="华文宋体" panose="02010600040101010101" pitchFamily="2" charset="-122"/>
                <a:ea typeface="华文宋体" panose="02010600040101010101" pitchFamily="2" charset="-122"/>
              </a:rPr>
              <a:t>实例：羊角锤，起子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A9F2145-1DA2-4A07-B9CF-51F83DD80EC8}"/>
              </a:ext>
            </a:extLst>
          </p:cNvPr>
          <p:cNvSpPr txBox="1"/>
          <p:nvPr/>
        </p:nvSpPr>
        <p:spPr>
          <a:xfrm>
            <a:off x="4739638" y="3973979"/>
            <a:ext cx="2466975" cy="116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>
                <a:latin typeface="华文宋体" panose="02010600040101010101" pitchFamily="2" charset="-122"/>
                <a:ea typeface="华文宋体" panose="02010600040101010101" pitchFamily="2" charset="-122"/>
              </a:rPr>
              <a:t>动力臂＜阻力臂</a:t>
            </a:r>
            <a:endParaRPr lang="en-US" altLang="zh-CN" sz="1600" b="1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latin typeface="华文宋体" panose="02010600040101010101" pitchFamily="2" charset="-122"/>
                <a:ea typeface="华文宋体" panose="02010600040101010101" pitchFamily="2" charset="-122"/>
              </a:rPr>
              <a:t>费力，省距离</a:t>
            </a:r>
            <a:endParaRPr lang="en-US" altLang="zh-CN" sz="1600" b="1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latin typeface="华文宋体" panose="02010600040101010101" pitchFamily="2" charset="-122"/>
                <a:ea typeface="华文宋体" panose="02010600040101010101" pitchFamily="2" charset="-122"/>
              </a:rPr>
              <a:t>实例：筷子、镊子、船桨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5126E6F-A928-4749-BB81-721DF98CF80E}"/>
              </a:ext>
            </a:extLst>
          </p:cNvPr>
          <p:cNvSpPr txBox="1"/>
          <p:nvPr/>
        </p:nvSpPr>
        <p:spPr>
          <a:xfrm>
            <a:off x="8825627" y="3949714"/>
            <a:ext cx="2070709" cy="116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>
                <a:latin typeface="华文宋体" panose="02010600040101010101" pitchFamily="2" charset="-122"/>
                <a:ea typeface="华文宋体" panose="02010600040101010101" pitchFamily="2" charset="-122"/>
              </a:rPr>
              <a:t>动力臂＝阻力臂</a:t>
            </a:r>
            <a:endParaRPr lang="en-US" altLang="zh-CN" sz="1600" b="1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latin typeface="华文宋体" panose="02010600040101010101" pitchFamily="2" charset="-122"/>
                <a:ea typeface="华文宋体" panose="02010600040101010101" pitchFamily="2" charset="-122"/>
              </a:rPr>
              <a:t>不省力，不费力</a:t>
            </a:r>
            <a:endParaRPr lang="en-US" altLang="zh-CN" sz="1600" b="1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>
                <a:latin typeface="华文宋体" panose="02010600040101010101" pitchFamily="2" charset="-122"/>
                <a:ea typeface="华文宋体" panose="02010600040101010101" pitchFamily="2" charset="-122"/>
              </a:rPr>
              <a:t>实例：天平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91C604-1862-4AF4-ADA9-34C383FB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09" y="2097517"/>
            <a:ext cx="2387668" cy="17096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3F35BA-1E8D-40D9-96AC-27AC276BF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043" y="1880692"/>
            <a:ext cx="2466975" cy="1857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0AF87F-A45F-49CF-9484-79C1AE53C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627" y="2181493"/>
            <a:ext cx="2081244" cy="1429383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2995286194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674" name="矩形 8">
            <a:extLst>
              <a:ext uri="{FF2B5EF4-FFF2-40B4-BE49-F238E27FC236}">
                <a16:creationId xmlns:a16="http://schemas.microsoft.com/office/drawing/2014/main" id="{27379221-FB54-496E-97DE-D0CFC0E3C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476375"/>
            <a:ext cx="91821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例、如图所示</a:t>
            </a: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,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在一个轻质杠杆</a:t>
            </a:r>
            <a:endParaRPr lang="en-US" altLang="zh-CN" b="1">
              <a:latin typeface="华文宋体" panose="02010600040101010101" pitchFamily="2" charset="-122"/>
              <a:ea typeface="华文宋体" panose="02010600040101010101" pitchFamily="2" charset="-122"/>
              <a:cs typeface="楷体_GB231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    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的中点挂一重物</a:t>
            </a: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,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在杆的另</a:t>
            </a:r>
            <a:endParaRPr lang="en-US" altLang="zh-CN" b="1">
              <a:latin typeface="华文宋体" panose="02010600040101010101" pitchFamily="2" charset="-122"/>
              <a:ea typeface="华文宋体" panose="02010600040101010101" pitchFamily="2" charset="-122"/>
              <a:cs typeface="楷体_GB231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    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一端施加一个动力</a:t>
            </a: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F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，使杠</a:t>
            </a:r>
            <a:endParaRPr lang="en-US" altLang="zh-CN" b="1">
              <a:latin typeface="华文宋体" panose="02010600040101010101" pitchFamily="2" charset="-122"/>
              <a:ea typeface="华文宋体" panose="02010600040101010101" pitchFamily="2" charset="-122"/>
              <a:cs typeface="楷体_GB231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    杆保持平衡</a:t>
            </a: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,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然后向右转动</a:t>
            </a:r>
            <a:endParaRPr lang="en-US" altLang="zh-CN" b="1">
              <a:latin typeface="华文宋体" panose="02010600040101010101" pitchFamily="2" charset="-122"/>
              <a:ea typeface="华文宋体" panose="02010600040101010101" pitchFamily="2" charset="-122"/>
              <a:cs typeface="楷体_GB231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    F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至水平方向，这一过程中</a:t>
            </a:r>
            <a:endParaRPr lang="en-US" altLang="zh-CN" b="1">
              <a:latin typeface="华文宋体" panose="02010600040101010101" pitchFamily="2" charset="-122"/>
              <a:ea typeface="华文宋体" panose="02010600040101010101" pitchFamily="2" charset="-122"/>
              <a:cs typeface="楷体_GB231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    F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变化情况是 </a:t>
            </a: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(     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    </a:t>
            </a:r>
            <a:r>
              <a:rPr lang="en-US" altLang="zh-CN" b="1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A.</a:t>
            </a:r>
            <a:r>
              <a:rPr lang="zh-CN" altLang="en-US" b="1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一直增大             </a:t>
            </a:r>
            <a:r>
              <a:rPr lang="en-US" altLang="zh-CN" b="1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B.</a:t>
            </a:r>
            <a:r>
              <a:rPr lang="zh-CN" altLang="en-US" b="1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一直减小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    C.</a:t>
            </a:r>
            <a:r>
              <a:rPr lang="zh-CN" altLang="en-US" b="1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先变小后变大         </a:t>
            </a:r>
            <a:r>
              <a:rPr lang="en-US" altLang="zh-CN" b="1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D.</a:t>
            </a:r>
            <a:r>
              <a:rPr lang="zh-CN" altLang="en-US" b="1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先变大后变小</a:t>
            </a:r>
          </a:p>
        </p:txBody>
      </p:sp>
      <p:sp>
        <p:nvSpPr>
          <p:cNvPr id="28675" name="AutoShape 11">
            <a:extLst>
              <a:ext uri="{FF2B5EF4-FFF2-40B4-BE49-F238E27FC236}">
                <a16:creationId xmlns:a16="http://schemas.microsoft.com/office/drawing/2014/main" id="{A406ABC1-DE0F-4FA5-990C-3FE2CFEC9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763" y="1595438"/>
            <a:ext cx="3200400" cy="2057400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Comic Sans MS" panose="030f0702030302020204" pitchFamily="66" charset="0"/>
            </a:endParaRP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E9DC884A-B4ED-48EA-A680-E0846A33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4213" y="1795463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圆角矩形 10">
            <a:extLst>
              <a:ext uri="{FF2B5EF4-FFF2-40B4-BE49-F238E27FC236}">
                <a16:creationId xmlns:a16="http://schemas.microsoft.com/office/drawing/2014/main" id="{A4AA27FA-B39F-40A1-8240-A887F0697DF4}"/>
              </a:ext>
            </a:extLst>
          </p:cNvPr>
          <p:cNvSpPr/>
          <p:nvPr/>
        </p:nvSpPr>
        <p:spPr>
          <a:xfrm>
            <a:off x="2008909" y="5381625"/>
            <a:ext cx="7881938" cy="928687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4C40EA5A-BAAE-4D23-9D0D-9EA49DB64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247" y="5584030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楷体_GB2312"/>
              </a:rPr>
              <a:t>思考：如何确定出使杠杆平衡的最小动力呢？</a:t>
            </a:r>
            <a:endParaRPr lang="en-US" altLang="zh-CN" b="1">
              <a:solidFill>
                <a:srgbClr val="FF0000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楷体_GB231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5A1CDBE-AF75-4355-9C5C-E4EF3BAA91BD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726CE35-5B7B-4A8E-AAA3-89531F72A219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练习题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5218D47-4816-437F-A50B-BF8F7E69BDDC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698" name="TextBox 1">
            <a:extLst>
              <a:ext uri="{FF2B5EF4-FFF2-40B4-BE49-F238E27FC236}">
                <a16:creationId xmlns:a16="http://schemas.microsoft.com/office/drawing/2014/main" id="{5E80A0E3-1BE7-410E-85B5-3F1CF2060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313" y="1631950"/>
            <a:ext cx="8542337" cy="10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宋体" panose="02010600030101010101" pitchFamily="2" charset="-122"/>
              </a:rPr>
              <a:t>下列工具在正常使用中，属于费力杠杆的是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宋体" panose="02010600030101010101" pitchFamily="2" charset="-122"/>
              </a:rPr>
              <a:t>                                 （    ） </a:t>
            </a:r>
          </a:p>
        </p:txBody>
      </p:sp>
      <p:sp>
        <p:nvSpPr>
          <p:cNvPr id="29699" name="TextBox 7">
            <a:extLst>
              <a:ext uri="{FF2B5EF4-FFF2-40B4-BE49-F238E27FC236}">
                <a16:creationId xmlns:a16="http://schemas.microsoft.com/office/drawing/2014/main" id="{19C8A5CE-5B28-4FF8-8CF1-37A64EEE9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5186363"/>
            <a:ext cx="1870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tabLst>
                <a:tab pos="1254125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tabLst>
                <a:tab pos="1254125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tabLst>
                <a:tab pos="1254125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tabLst>
                <a:tab pos="1254125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tabLst>
                <a:tab pos="1254125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tabLst>
                <a:tab pos="1254125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tabLst>
                <a:tab pos="1254125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tabLst>
                <a:tab pos="1254125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tabLst>
                <a:tab pos="1254125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Times New Roman" panose="02020603050405020304" pitchFamily="18" charset="0"/>
              </a:rPr>
              <a:t>A</a:t>
            </a:r>
            <a:r>
              <a:rPr lang="zh-CN" altLang="en-US" b="1">
                <a:latin typeface="Times New Roman" panose="02020603050405020304" pitchFamily="18" charset="0"/>
              </a:rPr>
              <a:t>．启瓶器</a:t>
            </a:r>
          </a:p>
        </p:txBody>
      </p:sp>
      <p:pic>
        <p:nvPicPr>
          <p:cNvPr id="29700" name="Picture 17" descr="OE05643-40">
            <a:extLst>
              <a:ext uri="{FF2B5EF4-FFF2-40B4-BE49-F238E27FC236}">
                <a16:creationId xmlns:a16="http://schemas.microsoft.com/office/drawing/2014/main" id="{3163EC48-7C05-45EB-ACFE-9C32B157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9875" y="2954338"/>
            <a:ext cx="21590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8" descr="195452091">
            <a:extLst>
              <a:ext uri="{FF2B5EF4-FFF2-40B4-BE49-F238E27FC236}">
                <a16:creationId xmlns:a16="http://schemas.microsoft.com/office/drawing/2014/main" id="{6113760D-686C-492B-95EF-F3B5F2B9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3925" y="2809875"/>
            <a:ext cx="16573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9" descr="30986214_3d9fae">
            <a:extLst>
              <a:ext uri="{FF2B5EF4-FFF2-40B4-BE49-F238E27FC236}">
                <a16:creationId xmlns:a16="http://schemas.microsoft.com/office/drawing/2014/main" id="{490FE4D7-E300-422A-8C55-96C2770A3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r="14958" b="20866"/>
          <a:stretch>
            <a:fillRect/>
          </a:stretch>
        </p:blipFill>
        <p:spPr bwMode="auto">
          <a:xfrm>
            <a:off x="1774825" y="2954338"/>
            <a:ext cx="2232025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0">
            <a:extLst>
              <a:ext uri="{FF2B5EF4-FFF2-40B4-BE49-F238E27FC236}">
                <a16:creationId xmlns:a16="http://schemas.microsoft.com/office/drawing/2014/main" id="{DB8D52CD-109D-4E46-A790-F6CC5FC3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1900" y="3098800"/>
            <a:ext cx="19907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7">
            <a:extLst>
              <a:ext uri="{FF2B5EF4-FFF2-40B4-BE49-F238E27FC236}">
                <a16:creationId xmlns:a16="http://schemas.microsoft.com/office/drawing/2014/main" id="{D785724D-7825-4EDE-9AAE-A408527A3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5172075"/>
            <a:ext cx="2228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Times New Roman" panose="02020603050405020304" pitchFamily="18" charset="0"/>
              </a:rPr>
              <a:t>B</a:t>
            </a:r>
            <a:r>
              <a:rPr lang="zh-CN" altLang="en-US" b="1">
                <a:latin typeface="Times New Roman" panose="02020603050405020304" pitchFamily="18" charset="0"/>
              </a:rPr>
              <a:t>．切纸铡刀</a:t>
            </a:r>
          </a:p>
        </p:txBody>
      </p:sp>
      <p:sp>
        <p:nvSpPr>
          <p:cNvPr id="29705" name="TextBox 7">
            <a:extLst>
              <a:ext uri="{FF2B5EF4-FFF2-40B4-BE49-F238E27FC236}">
                <a16:creationId xmlns:a16="http://schemas.microsoft.com/office/drawing/2014/main" id="{F4FF780A-3112-40D5-9A0B-B9BD7B0DE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5172075"/>
            <a:ext cx="1870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Times New Roman" panose="02020603050405020304" pitchFamily="18" charset="0"/>
              </a:rPr>
              <a:t>C</a:t>
            </a:r>
            <a:r>
              <a:rPr lang="zh-CN" altLang="en-US" b="1">
                <a:latin typeface="Times New Roman" panose="02020603050405020304" pitchFamily="18" charset="0"/>
              </a:rPr>
              <a:t>．食品夹</a:t>
            </a:r>
          </a:p>
        </p:txBody>
      </p:sp>
      <p:sp>
        <p:nvSpPr>
          <p:cNvPr id="29706" name="TextBox 7">
            <a:extLst>
              <a:ext uri="{FF2B5EF4-FFF2-40B4-BE49-F238E27FC236}">
                <a16:creationId xmlns:a16="http://schemas.microsoft.com/office/drawing/2014/main" id="{63A8569D-6026-40F0-B8E7-49C2479D7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5186363"/>
            <a:ext cx="1870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Times New Roman" panose="02020603050405020304" pitchFamily="18" charset="0"/>
              </a:rPr>
              <a:t>D</a:t>
            </a:r>
            <a:r>
              <a:rPr lang="zh-CN" altLang="en-US" b="1">
                <a:latin typeface="Times New Roman" panose="02020603050405020304" pitchFamily="18" charset="0"/>
              </a:rPr>
              <a:t>．羊角锤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BD3F71-068B-4426-86CF-6E42A3AE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063" y="2116138"/>
            <a:ext cx="55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</a:rPr>
              <a:t>C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40648992-117A-4DB2-9535-D58F75383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1449388"/>
            <a:ext cx="8280400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  <a:cs typeface="楷体_GB2312"/>
              </a:rPr>
              <a:t>　　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如图所示，分别沿力</a:t>
            </a:r>
            <a:r>
              <a:rPr lang="en-US" altLang="zh-CN" b="1" i="1">
                <a:latin typeface="华文宋体" panose="02010600040101010101" pitchFamily="2" charset="-122"/>
                <a:ea typeface="华文宋体" panose="02010600040101010101" pitchFamily="2" charset="-122"/>
              </a:rPr>
              <a:t>F</a:t>
            </a:r>
            <a:r>
              <a:rPr lang="en-US" altLang="zh-CN" b="1" baseline="-25000">
                <a:latin typeface="华文宋体" panose="02010600040101010101" pitchFamily="2" charset="-122"/>
                <a:ea typeface="华文宋体" panose="02010600040101010101" pitchFamily="2" charset="-122"/>
              </a:rPr>
              <a:t>1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、</a:t>
            </a:r>
            <a:r>
              <a:rPr lang="en-US" altLang="zh-CN" b="1" i="1">
                <a:latin typeface="华文宋体" panose="02010600040101010101" pitchFamily="2" charset="-122"/>
                <a:ea typeface="华文宋体" panose="02010600040101010101" pitchFamily="2" charset="-122"/>
              </a:rPr>
              <a:t>F</a:t>
            </a:r>
            <a:r>
              <a:rPr lang="en-US" altLang="zh-CN" b="1" baseline="-25000">
                <a:latin typeface="华文宋体" panose="02010600040101010101" pitchFamily="2" charset="-122"/>
                <a:ea typeface="华文宋体" panose="02010600040101010101" pitchFamily="2" charset="-122"/>
              </a:rPr>
              <a:t>2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、</a:t>
            </a:r>
            <a:r>
              <a:rPr lang="en-US" altLang="zh-CN" b="1" i="1">
                <a:latin typeface="华文宋体" panose="02010600040101010101" pitchFamily="2" charset="-122"/>
                <a:ea typeface="华文宋体" panose="02010600040101010101" pitchFamily="2" charset="-122"/>
              </a:rPr>
              <a:t>F</a:t>
            </a:r>
            <a:r>
              <a:rPr lang="en-US" altLang="zh-CN" b="1" baseline="-25000">
                <a:latin typeface="华文宋体" panose="02010600040101010101" pitchFamily="2" charset="-122"/>
                <a:ea typeface="华文宋体" panose="02010600040101010101" pitchFamily="2" charset="-122"/>
              </a:rPr>
              <a:t>3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、的方向用力，使杠杆平衡，关于三个力的大小，下列说法正确的是（     ）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	</a:t>
            </a: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</a:rPr>
              <a:t>A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．沿</a:t>
            </a:r>
            <a:r>
              <a:rPr lang="en-US" altLang="zh-CN" b="1" i="1">
                <a:latin typeface="华文宋体" panose="02010600040101010101" pitchFamily="2" charset="-122"/>
                <a:ea typeface="华文宋体" panose="02010600040101010101" pitchFamily="2" charset="-122"/>
              </a:rPr>
              <a:t>F</a:t>
            </a:r>
            <a:r>
              <a:rPr lang="en-US" altLang="zh-CN" b="1" baseline="-25000">
                <a:latin typeface="华文宋体" panose="02010600040101010101" pitchFamily="2" charset="-122"/>
                <a:ea typeface="华文宋体" panose="02010600040101010101" pitchFamily="2" charset="-122"/>
              </a:rPr>
              <a:t>1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方向的力最小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	</a:t>
            </a: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</a:rPr>
              <a:t>B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．沿</a:t>
            </a:r>
            <a:r>
              <a:rPr lang="en-US" altLang="zh-CN" b="1" i="1">
                <a:latin typeface="华文宋体" panose="02010600040101010101" pitchFamily="2" charset="-122"/>
                <a:ea typeface="华文宋体" panose="02010600040101010101" pitchFamily="2" charset="-122"/>
              </a:rPr>
              <a:t>F</a:t>
            </a:r>
            <a:r>
              <a:rPr lang="en-US" altLang="zh-CN" b="1" baseline="-25000">
                <a:latin typeface="华文宋体" panose="02010600040101010101" pitchFamily="2" charset="-122"/>
                <a:ea typeface="华文宋体" panose="02010600040101010101" pitchFamily="2" charset="-122"/>
              </a:rPr>
              <a:t>2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方向的力最小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	</a:t>
            </a: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</a:rPr>
              <a:t>C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．沿</a:t>
            </a:r>
            <a:r>
              <a:rPr lang="en-US" altLang="zh-CN" b="1" i="1">
                <a:latin typeface="华文宋体" panose="02010600040101010101" pitchFamily="2" charset="-122"/>
                <a:ea typeface="华文宋体" panose="02010600040101010101" pitchFamily="2" charset="-122"/>
              </a:rPr>
              <a:t>F</a:t>
            </a:r>
            <a:r>
              <a:rPr lang="en-US" altLang="zh-CN" b="1" baseline="-25000">
                <a:latin typeface="华文宋体" panose="02010600040101010101" pitchFamily="2" charset="-122"/>
                <a:ea typeface="华文宋体" panose="02010600040101010101" pitchFamily="2" charset="-122"/>
              </a:rPr>
              <a:t>3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方向的力最小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	</a:t>
            </a:r>
            <a:r>
              <a:rPr lang="en-US" altLang="zh-CN" b="1">
                <a:latin typeface="华文宋体" panose="02010600040101010101" pitchFamily="2" charset="-122"/>
                <a:ea typeface="华文宋体" panose="02010600040101010101" pitchFamily="2" charset="-122"/>
              </a:rPr>
              <a:t>D</a:t>
            </a:r>
            <a:r>
              <a:rPr lang="zh-CN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．三个力的大小相等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6A0A0-C085-432B-90EC-E8DDC83EE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2549525"/>
            <a:ext cx="43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楷体_GB2312"/>
                <a:cs typeface="楷体_GB2312"/>
              </a:rPr>
              <a:t>B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F611C6ED-43E7-4836-A78D-DBD7799E0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588" y="4270375"/>
            <a:ext cx="619125" cy="3619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F</a:t>
            </a:r>
            <a:r>
              <a:rPr lang="en-US" altLang="zh-CN" sz="2000" b="1" baseline="-25000">
                <a:latin typeface="Times New Roman" panose="02020603050405020304" pitchFamily="18" charset="0"/>
              </a:rPr>
              <a:t>3</a:t>
            </a:r>
            <a:endParaRPr lang="en-US" altLang="zh-CN" sz="2000" b="1">
              <a:latin typeface="Comic Sans MS" panose="030f0702030302020204" pitchFamily="66" charset="0"/>
            </a:endParaRPr>
          </a:p>
        </p:txBody>
      </p:sp>
      <p:grpSp>
        <p:nvGrpSpPr>
          <p:cNvPr id="31749" name="Group 5">
            <a:extLst>
              <a:ext uri="{FF2B5EF4-FFF2-40B4-BE49-F238E27FC236}">
                <a16:creationId xmlns:a16="http://schemas.microsoft.com/office/drawing/2014/main" id="{2404F2F3-9AC8-42D2-BA3F-4EDE57249F02}"/>
              </a:ext>
            </a:extLst>
          </p:cNvPr>
          <p:cNvGrpSpPr/>
          <p:nvPr/>
        </p:nvGrpSpPr>
        <p:grpSpPr>
          <a:xfrm>
            <a:off x="7227888" y="3462338"/>
            <a:ext cx="2838450" cy="1622425"/>
            <a:chOff x="3411" y="2590"/>
            <a:chExt cx="1788" cy="1022"/>
          </a:xfrm>
        </p:grpSpPr>
        <p:sp>
          <p:nvSpPr>
            <p:cNvPr id="31766" name="Rectangle 6">
              <a:extLst>
                <a:ext uri="{FF2B5EF4-FFF2-40B4-BE49-F238E27FC236}">
                  <a16:creationId xmlns:a16="http://schemas.microsoft.com/office/drawing/2014/main" id="{41553328-5045-4D9C-BB65-A5FF8AEB0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8" y="2719"/>
              <a:ext cx="243" cy="2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</a:ln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F</a:t>
              </a:r>
              <a:r>
                <a:rPr lang="en-US" altLang="zh-CN" sz="2000" b="1" baseline="-25000">
                  <a:latin typeface="Times New Roman" panose="02020603050405020304" pitchFamily="18" charset="0"/>
                </a:rPr>
                <a:t>1</a:t>
              </a:r>
              <a:endParaRPr lang="en-US" altLang="zh-CN" sz="2000" b="1">
                <a:latin typeface="Comic Sans MS" panose="030f0702030302020204" pitchFamily="66" charset="0"/>
              </a:endParaRPr>
            </a:p>
          </p:txBody>
        </p:sp>
        <p:grpSp>
          <p:nvGrpSpPr>
            <p:cNvPr id="31767" name="Group 7">
              <a:extLst>
                <a:ext uri="{FF2B5EF4-FFF2-40B4-BE49-F238E27FC236}">
                  <a16:creationId xmlns:a16="http://schemas.microsoft.com/office/drawing/2014/main" id="{C9F389D0-3C8C-471E-AD01-D5E420C5FD8A}"/>
                </a:ext>
              </a:extLst>
            </p:cNvPr>
            <p:cNvGrpSpPr/>
            <p:nvPr/>
          </p:nvGrpSpPr>
          <p:grpSpPr>
            <a:xfrm rot="5400000">
              <a:off x="3299" y="2700"/>
              <a:ext cx="293" cy="72"/>
              <a:chOff x="7369" y="3110"/>
              <a:chExt cx="2053" cy="211"/>
            </a:xfrm>
          </p:grpSpPr>
          <p:sp>
            <p:nvSpPr>
              <p:cNvPr id="31779" name="Rectangle 8" descr="浅色下对角线">
                <a:extLst>
                  <a:ext uri="{FF2B5EF4-FFF2-40B4-BE49-F238E27FC236}">
                    <a16:creationId xmlns:a16="http://schemas.microsoft.com/office/drawing/2014/main" id="{CCD34F0C-541C-45D5-B6B2-00B60240A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" y="3110"/>
                <a:ext cx="2021" cy="211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FFFFFF"/>
                </a:solidFill>
                <a:miter lim="800000"/>
              </a:ln>
            </p:spPr>
            <p:txBody>
              <a:bodyPr rot="10800000" vert="eaVert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Wingdings 2" panose="05020102010507070707" pitchFamily="18" charset="2"/>
                  <a:buChar char="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1780" name="Line 9" descr="浅色下对角线">
                <a:extLst>
                  <a:ext uri="{FF2B5EF4-FFF2-40B4-BE49-F238E27FC236}">
                    <a16:creationId xmlns:a16="http://schemas.microsoft.com/office/drawing/2014/main" id="{25D05348-D111-4691-8C89-959DCD52EC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86" y="3114"/>
                <a:ext cx="203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1768" name="AutoShape 10">
              <a:extLst>
                <a:ext uri="{FF2B5EF4-FFF2-40B4-BE49-F238E27FC236}">
                  <a16:creationId xmlns:a16="http://schemas.microsoft.com/office/drawing/2014/main" id="{2DF02A81-8584-4603-9ECE-B2C5A0B667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2235">
              <a:off x="3425" y="3009"/>
              <a:ext cx="1271" cy="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Comic Sans MS" panose="030f0702030302020204" pitchFamily="66" charset="0"/>
              </a:endParaRPr>
            </a:p>
          </p:txBody>
        </p:sp>
        <p:grpSp>
          <p:nvGrpSpPr>
            <p:cNvPr id="31769" name="Group 11">
              <a:extLst>
                <a:ext uri="{FF2B5EF4-FFF2-40B4-BE49-F238E27FC236}">
                  <a16:creationId xmlns:a16="http://schemas.microsoft.com/office/drawing/2014/main" id="{29BE027C-E07F-4EB2-9F4B-B20FFA4A368C}"/>
                </a:ext>
              </a:extLst>
            </p:cNvPr>
            <p:cNvGrpSpPr/>
            <p:nvPr/>
          </p:nvGrpSpPr>
          <p:grpSpPr>
            <a:xfrm>
              <a:off x="3452" y="2714"/>
              <a:ext cx="97" cy="92"/>
              <a:chOff x="3494" y="2430"/>
              <a:chExt cx="434" cy="434"/>
            </a:xfrm>
          </p:grpSpPr>
          <p:sp>
            <p:nvSpPr>
              <p:cNvPr id="31777" name="Oval 12">
                <a:extLst>
                  <a:ext uri="{FF2B5EF4-FFF2-40B4-BE49-F238E27FC236}">
                    <a16:creationId xmlns:a16="http://schemas.microsoft.com/office/drawing/2014/main" id="{788D112E-725C-4F9F-BC7F-0CC3C334B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4" y="2430"/>
                <a:ext cx="434" cy="434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Wingdings 2" panose="05020102010507070707" pitchFamily="18" charset="2"/>
                  <a:buChar char="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1778" name="Oval 13">
                <a:extLst>
                  <a:ext uri="{FF2B5EF4-FFF2-40B4-BE49-F238E27FC236}">
                    <a16:creationId xmlns:a16="http://schemas.microsoft.com/office/drawing/2014/main" id="{238E0AA9-227B-4C60-A97B-9401132F3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2595"/>
                <a:ext cx="104" cy="10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Wingdings 2" panose="05020102010507070707" pitchFamily="18" charset="2"/>
                  <a:buChar char="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1770" name="Line 14">
              <a:extLst>
                <a:ext uri="{FF2B5EF4-FFF2-40B4-BE49-F238E27FC236}">
                  <a16:creationId xmlns:a16="http://schemas.microsoft.com/office/drawing/2014/main" id="{9FFD5A1B-ED84-41BC-A5F5-1DA2F00A8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9" y="3329"/>
              <a:ext cx="3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1" name="Line 15">
              <a:extLst>
                <a:ext uri="{FF2B5EF4-FFF2-40B4-BE49-F238E27FC236}">
                  <a16:creationId xmlns:a16="http://schemas.microsoft.com/office/drawing/2014/main" id="{734110B5-CD54-4B8E-B6FC-BF7B7AB33E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19" y="2932"/>
              <a:ext cx="0" cy="3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2" name="Line 16">
              <a:extLst>
                <a:ext uri="{FF2B5EF4-FFF2-40B4-BE49-F238E27FC236}">
                  <a16:creationId xmlns:a16="http://schemas.microsoft.com/office/drawing/2014/main" id="{A5E0800D-09B8-4879-AB16-5676EEF285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9" y="2966"/>
              <a:ext cx="239" cy="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3" name="Rectangle 17">
              <a:extLst>
                <a:ext uri="{FF2B5EF4-FFF2-40B4-BE49-F238E27FC236}">
                  <a16:creationId xmlns:a16="http://schemas.microsoft.com/office/drawing/2014/main" id="{77C181E2-E206-4351-9195-E8DB7125E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" y="2782"/>
              <a:ext cx="296" cy="2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</a:ln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F</a:t>
              </a:r>
              <a:r>
                <a:rPr lang="en-US" altLang="zh-CN" sz="2000" b="1" baseline="-25000">
                  <a:latin typeface="Times New Roman" panose="02020603050405020304" pitchFamily="18" charset="0"/>
                </a:rPr>
                <a:t>2</a:t>
              </a:r>
              <a:endParaRPr lang="en-US" altLang="zh-CN" sz="2000" b="1">
                <a:latin typeface="Comic Sans MS" panose="030f0702030302020204" pitchFamily="66" charset="0"/>
              </a:endParaRPr>
            </a:p>
          </p:txBody>
        </p:sp>
        <p:grpSp>
          <p:nvGrpSpPr>
            <p:cNvPr id="31774" name="Group 18">
              <a:extLst>
                <a:ext uri="{FF2B5EF4-FFF2-40B4-BE49-F238E27FC236}">
                  <a16:creationId xmlns:a16="http://schemas.microsoft.com/office/drawing/2014/main" id="{DD50483D-BA01-4CCC-9395-5F96609945E5}"/>
                </a:ext>
              </a:extLst>
            </p:cNvPr>
            <p:cNvGrpSpPr/>
            <p:nvPr/>
          </p:nvGrpSpPr>
          <p:grpSpPr>
            <a:xfrm>
              <a:off x="3836" y="3042"/>
              <a:ext cx="223" cy="570"/>
              <a:chOff x="2596" y="2415"/>
              <a:chExt cx="300" cy="810"/>
            </a:xfrm>
          </p:grpSpPr>
          <p:sp>
            <p:nvSpPr>
              <p:cNvPr id="31775" name="Line 19">
                <a:extLst>
                  <a:ext uri="{FF2B5EF4-FFF2-40B4-BE49-F238E27FC236}">
                    <a16:creationId xmlns:a16="http://schemas.microsoft.com/office/drawing/2014/main" id="{D8F988E7-3C0E-42EE-AC3E-AA5049AFA1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44" y="2415"/>
                <a:ext cx="0" cy="6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76" name="Rectangle 20">
                <a:extLst>
                  <a:ext uri="{FF2B5EF4-FFF2-40B4-BE49-F238E27FC236}">
                    <a16:creationId xmlns:a16="http://schemas.microsoft.com/office/drawing/2014/main" id="{E914D078-B50A-4BE5-9A8B-36A38E48E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2985"/>
                <a:ext cx="300" cy="2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Wingdings 2" panose="05020102010507070707" pitchFamily="18" charset="2"/>
                  <a:buChar char="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80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54293" name="Line 21">
            <a:extLst>
              <a:ext uri="{FF2B5EF4-FFF2-40B4-BE49-F238E27FC236}">
                <a16:creationId xmlns:a16="http://schemas.microsoft.com/office/drawing/2014/main" id="{513CD210-BAF4-4D8C-A9DD-850ED5D22A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147175" y="3140075"/>
            <a:ext cx="0" cy="9350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294" name="Line 22">
            <a:extLst>
              <a:ext uri="{FF2B5EF4-FFF2-40B4-BE49-F238E27FC236}">
                <a16:creationId xmlns:a16="http://schemas.microsoft.com/office/drawing/2014/main" id="{1A5E8C96-EDA3-45BF-9A35-E66C4CD436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83650" y="4579938"/>
            <a:ext cx="288925" cy="4318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295" name="Line 23">
            <a:extLst>
              <a:ext uri="{FF2B5EF4-FFF2-40B4-BE49-F238E27FC236}">
                <a16:creationId xmlns:a16="http://schemas.microsoft.com/office/drawing/2014/main" id="{B8E38751-5A5A-4DF4-AC4C-913F9C1C00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2625" y="4638675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296" name="Line 24">
            <a:extLst>
              <a:ext uri="{FF2B5EF4-FFF2-40B4-BE49-F238E27FC236}">
                <a16:creationId xmlns:a16="http://schemas.microsoft.com/office/drawing/2014/main" id="{1DF0969C-C11B-47B9-98A7-A50BA701B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1550" y="3716338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297" name="Line 25">
            <a:extLst>
              <a:ext uri="{FF2B5EF4-FFF2-40B4-BE49-F238E27FC236}">
                <a16:creationId xmlns:a16="http://schemas.microsoft.com/office/drawing/2014/main" id="{9E2E6B4A-C6F7-4939-94FC-6C6A7A0A37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1550" y="3716338"/>
            <a:ext cx="1800225" cy="1008062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298" name="Line 26">
            <a:extLst>
              <a:ext uri="{FF2B5EF4-FFF2-40B4-BE49-F238E27FC236}">
                <a16:creationId xmlns:a16="http://schemas.microsoft.com/office/drawing/2014/main" id="{836DE699-CAFD-4E68-AC17-7B53804EC8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1550" y="3716338"/>
            <a:ext cx="0" cy="93503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56" name="Text Box 27">
            <a:extLst>
              <a:ext uri="{FF2B5EF4-FFF2-40B4-BE49-F238E27FC236}">
                <a16:creationId xmlns:a16="http://schemas.microsoft.com/office/drawing/2014/main" id="{10479E64-E4C4-4A2C-A722-D635849FE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288" y="3487738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>
                <a:latin typeface="Comic Sans MS" panose="030f0702030302020204" pitchFamily="66" charset="0"/>
              </a:rPr>
              <a:t>O</a:t>
            </a:r>
          </a:p>
        </p:txBody>
      </p:sp>
      <p:grpSp>
        <p:nvGrpSpPr>
          <p:cNvPr id="7" name="Group 28">
            <a:extLst>
              <a:ext uri="{FF2B5EF4-FFF2-40B4-BE49-F238E27FC236}">
                <a16:creationId xmlns:a16="http://schemas.microsoft.com/office/drawing/2014/main" id="{5418C012-4414-423F-A0B5-F25EC3F98077}"/>
              </a:ext>
            </a:extLst>
          </p:cNvPr>
          <p:cNvGrpSpPr/>
          <p:nvPr/>
        </p:nvGrpSpPr>
        <p:grpSpPr>
          <a:xfrm>
            <a:off x="7319963" y="3208338"/>
            <a:ext cx="1800225" cy="433387"/>
            <a:chOff x="3469" y="2430"/>
            <a:chExt cx="1134" cy="273"/>
          </a:xfrm>
        </p:grpSpPr>
        <p:sp>
          <p:nvSpPr>
            <p:cNvPr id="31764" name="AutoShape 29">
              <a:extLst>
                <a:ext uri="{FF2B5EF4-FFF2-40B4-BE49-F238E27FC236}">
                  <a16:creationId xmlns:a16="http://schemas.microsoft.com/office/drawing/2014/main" id="{2406B33B-A50B-4EA1-84CB-38A89918E35C}"/>
                </a:ext>
              </a:extLst>
            </p:cNvPr>
            <p:cNvSpPr/>
            <p:nvPr/>
          </p:nvSpPr>
          <p:spPr bwMode="auto">
            <a:xfrm rot="5400000">
              <a:off x="4013" y="2114"/>
              <a:ext cx="45" cy="1134"/>
            </a:xfrm>
            <a:prstGeom prst="leftBrace">
              <a:avLst>
                <a:gd name="adj1" fmla="val 21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31765" name="Text Box 30">
              <a:extLst>
                <a:ext uri="{FF2B5EF4-FFF2-40B4-BE49-F238E27FC236}">
                  <a16:creationId xmlns:a16="http://schemas.microsoft.com/office/drawing/2014/main" id="{A7620664-F7DD-4DDE-9650-93EC03D02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2430"/>
              <a:ext cx="25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000" b="1" i="1">
                  <a:latin typeface="宋体" panose="02010600030101010101" pitchFamily="2" charset="-122"/>
                </a:rPr>
                <a:t>L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>
                <a:latin typeface="宋体" panose="02010600030101010101" pitchFamily="2" charset="-122"/>
              </a:endParaRPr>
            </a:p>
          </p:txBody>
        </p:sp>
      </p:grpSp>
      <p:grpSp>
        <p:nvGrpSpPr>
          <p:cNvPr id="8" name="Group 31">
            <a:extLst>
              <a:ext uri="{FF2B5EF4-FFF2-40B4-BE49-F238E27FC236}">
                <a16:creationId xmlns:a16="http://schemas.microsoft.com/office/drawing/2014/main" id="{F324238B-63B5-48DC-A6F5-23DCEF5C3A18}"/>
              </a:ext>
            </a:extLst>
          </p:cNvPr>
          <p:cNvGrpSpPr/>
          <p:nvPr/>
        </p:nvGrpSpPr>
        <p:grpSpPr>
          <a:xfrm>
            <a:off x="6864350" y="3762375"/>
            <a:ext cx="401638" cy="863600"/>
            <a:chOff x="3182" y="2779"/>
            <a:chExt cx="253" cy="544"/>
          </a:xfrm>
        </p:grpSpPr>
        <p:sp>
          <p:nvSpPr>
            <p:cNvPr id="31762" name="AutoShape 32">
              <a:extLst>
                <a:ext uri="{FF2B5EF4-FFF2-40B4-BE49-F238E27FC236}">
                  <a16:creationId xmlns:a16="http://schemas.microsoft.com/office/drawing/2014/main" id="{EC593AD5-ADC6-42F7-8F89-B46D78F3FABC}"/>
                </a:ext>
              </a:extLst>
            </p:cNvPr>
            <p:cNvSpPr/>
            <p:nvPr/>
          </p:nvSpPr>
          <p:spPr bwMode="auto">
            <a:xfrm>
              <a:off x="3379" y="2779"/>
              <a:ext cx="45" cy="544"/>
            </a:xfrm>
            <a:prstGeom prst="leftBrace">
              <a:avLst>
                <a:gd name="adj1" fmla="val 10068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31763" name="Text Box 33">
              <a:extLst>
                <a:ext uri="{FF2B5EF4-FFF2-40B4-BE49-F238E27FC236}">
                  <a16:creationId xmlns:a16="http://schemas.microsoft.com/office/drawing/2014/main" id="{8A0906BD-D1F8-42CD-9FE2-294DCAECE4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2" y="2915"/>
              <a:ext cx="25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000" b="1" i="1">
                  <a:latin typeface="宋体" panose="02010600030101010101" pitchFamily="2" charset="-122"/>
                </a:rPr>
                <a:t>L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3</a:t>
              </a:r>
              <a:endParaRPr lang="en-US" altLang="zh-CN" sz="2000" b="1">
                <a:latin typeface="宋体" panose="02010600030101010101" pitchFamily="2" charset="-122"/>
              </a:endParaRPr>
            </a:p>
          </p:txBody>
        </p:sp>
      </p:grpSp>
      <p:grpSp>
        <p:nvGrpSpPr>
          <p:cNvPr id="9" name="Group 34">
            <a:extLst>
              <a:ext uri="{FF2B5EF4-FFF2-40B4-BE49-F238E27FC236}">
                <a16:creationId xmlns:a16="http://schemas.microsoft.com/office/drawing/2014/main" id="{D1B9CA6D-075B-4043-A8C0-0ABA077364A9}"/>
              </a:ext>
            </a:extLst>
          </p:cNvPr>
          <p:cNvGrpSpPr/>
          <p:nvPr/>
        </p:nvGrpSpPr>
        <p:grpSpPr>
          <a:xfrm>
            <a:off x="7202488" y="4219575"/>
            <a:ext cx="1944687" cy="400050"/>
            <a:chOff x="3395" y="3067"/>
            <a:chExt cx="1225" cy="252"/>
          </a:xfrm>
        </p:grpSpPr>
        <p:sp>
          <p:nvSpPr>
            <p:cNvPr id="31760" name="AutoShape 35">
              <a:extLst>
                <a:ext uri="{FF2B5EF4-FFF2-40B4-BE49-F238E27FC236}">
                  <a16:creationId xmlns:a16="http://schemas.microsoft.com/office/drawing/2014/main" id="{FB7A0AF2-88DF-419D-8E2C-836AAA269907}"/>
                </a:ext>
              </a:extLst>
            </p:cNvPr>
            <p:cNvSpPr/>
            <p:nvPr/>
          </p:nvSpPr>
          <p:spPr bwMode="auto">
            <a:xfrm rot="18001472" flipV="1">
              <a:off x="3985" y="2507"/>
              <a:ext cx="45" cy="1225"/>
            </a:xfrm>
            <a:prstGeom prst="leftBrace">
              <a:avLst>
                <a:gd name="adj1" fmla="val 226726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31761" name="Text Box 36">
              <a:extLst>
                <a:ext uri="{FF2B5EF4-FFF2-40B4-BE49-F238E27FC236}">
                  <a16:creationId xmlns:a16="http://schemas.microsoft.com/office/drawing/2014/main" id="{BD6430E1-1775-417E-888C-810B07E00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3067"/>
              <a:ext cx="25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000" b="1" i="1">
                  <a:solidFill>
                    <a:srgbClr val="FF0000"/>
                  </a:solidFill>
                  <a:latin typeface="宋体" panose="02010600030101010101" pitchFamily="2" charset="-122"/>
                </a:rPr>
                <a:t>L</a:t>
              </a:r>
              <a:r>
                <a:rPr lang="en-US" altLang="zh-CN" sz="2000" b="1" baseline="-25000">
                  <a:solidFill>
                    <a:srgbClr val="FF0000"/>
                  </a:solidFill>
                  <a:latin typeface="宋体" panose="02010600030101010101" pitchFamily="2" charset="-122"/>
                </a:rPr>
                <a:t>2</a:t>
              </a:r>
              <a:endParaRPr lang="en-US" altLang="zh-CN" sz="2000" b="1">
                <a:solidFill>
                  <a:srgbClr val="FF0000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FCD77E-BCD0-4E60-B723-765A140ABD2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r="11111" b="-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ACE89CD-309D-432D-8967-7F8FE1BBB18C}"/>
              </a:ext>
            </a:extLst>
          </p:cNvPr>
          <p:cNvSpPr txBox="1"/>
          <p:nvPr/>
        </p:nvSpPr>
        <p:spPr>
          <a:xfrm>
            <a:off x="2422822" y="2094882"/>
            <a:ext cx="7346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谢谢大家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BF51BD-1D60-4776-AA69-0DC139E74B9E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7" name="iconfont-1054-809968">
            <a:extLst>
              <a:ext uri="{FF2B5EF4-FFF2-40B4-BE49-F238E27FC236}">
                <a16:creationId xmlns:a16="http://schemas.microsoft.com/office/drawing/2014/main" id="{D20B9033-98B6-4AE1-9086-7B006CD691FC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8" name="iconfont-1119-838349">
            <a:extLst>
              <a:ext uri="{FF2B5EF4-FFF2-40B4-BE49-F238E27FC236}">
                <a16:creationId xmlns:a16="http://schemas.microsoft.com/office/drawing/2014/main" id="{3AE690E1-94E5-40F6-853B-E0F7F8DF6A46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BF12C1-1ECD-4CC4-974C-8343E156969E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0" name="iconfont-11255-5323814">
            <a:extLst>
              <a:ext uri="{FF2B5EF4-FFF2-40B4-BE49-F238E27FC236}">
                <a16:creationId xmlns:a16="http://schemas.microsoft.com/office/drawing/2014/main" id="{E3818F76-0048-46AF-9E6C-CFBF5FA7E696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1" name="iconfont-11253-5330692">
            <a:extLst>
              <a:ext uri="{FF2B5EF4-FFF2-40B4-BE49-F238E27FC236}">
                <a16:creationId xmlns:a16="http://schemas.microsoft.com/office/drawing/2014/main" id="{7FB03A89-3F06-408A-B373-73FB01B658BB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B3145DC-1FF2-4026-89BF-FF2C8B227052}"/>
              </a:ext>
            </a:extLst>
          </p:cNvPr>
          <p:cNvGrpSpPr/>
          <p:nvPr/>
        </p:nvGrpSpPr>
        <p:grpSpPr>
          <a:xfrm>
            <a:off x="2255620" y="1868760"/>
            <a:ext cx="7680762" cy="136411"/>
            <a:chOff x="2791887" y="4057517"/>
            <a:chExt cx="6587243" cy="11699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B06182D-F8AC-4554-9A55-E6FCF72A6DD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15ABA870-2E54-4833-AC80-FCAA08A4A742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ECFFA37-3D75-4B1C-9C5C-C11186BAF443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04A6DD2-90F1-411F-A989-FAA514CE8033}"/>
              </a:ext>
            </a:extLst>
          </p:cNvPr>
          <p:cNvGrpSpPr/>
          <p:nvPr/>
        </p:nvGrpSpPr>
        <p:grpSpPr>
          <a:xfrm>
            <a:off x="2255619" y="4164295"/>
            <a:ext cx="7680762" cy="136411"/>
            <a:chOff x="2791887" y="4057517"/>
            <a:chExt cx="6587243" cy="116990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F47831C3-3A31-410B-8D2C-769870B15963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23B28D44-C572-44A0-B641-FD6AEFE00145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79CCFAF-D264-46C7-BA51-52C1A8FA4728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>
            <a:extLst>
              <a:ext uri="{FF2B5EF4-FFF2-40B4-BE49-F238E27FC236}">
                <a16:creationId xmlns:a16="http://schemas.microsoft.com/office/drawing/2014/main" id="{4EF09E9D-08E6-413B-8D11-55F3F8A5F0B1}"/>
              </a:ext>
            </a:extLst>
          </p:cNvPr>
          <p:cNvSpPr/>
          <p:nvPr/>
        </p:nvSpPr>
        <p:spPr>
          <a:xfrm>
            <a:off x="3748555" y="480411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975805F-EAE8-4CD9-8ABA-D4DFF14C0F22}"/>
              </a:ext>
            </a:extLst>
          </p:cNvPr>
          <p:cNvSpPr/>
          <p:nvPr/>
        </p:nvSpPr>
        <p:spPr>
          <a:xfrm>
            <a:off x="8339856" y="480411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5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760200" y="11252200"/>
            <a:ext cx="355600" cy="2540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4218059774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3F6696-6496-408F-947D-8509C359CB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3DF61A-FF28-4123-AC6A-A93F8741A7FB}"/>
              </a:ext>
            </a:extLst>
          </p:cNvPr>
          <p:cNvSpPr/>
          <p:nvPr/>
        </p:nvSpPr>
        <p:spPr>
          <a:xfrm>
            <a:off x="6775896" y="1491753"/>
            <a:ext cx="3343909" cy="7341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463E12-131F-408C-B25C-CF4ED5886C63}"/>
              </a:ext>
            </a:extLst>
          </p:cNvPr>
          <p:cNvSpPr txBox="1"/>
          <p:nvPr/>
        </p:nvSpPr>
        <p:spPr>
          <a:xfrm>
            <a:off x="6920447" y="1597240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杠杆的概念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7BB805C-76DD-4108-BB76-15454F09D6F1}"/>
              </a:ext>
            </a:extLst>
          </p:cNvPr>
          <p:cNvSpPr/>
          <p:nvPr/>
        </p:nvSpPr>
        <p:spPr>
          <a:xfrm>
            <a:off x="6261578" y="1698734"/>
            <a:ext cx="320233" cy="3202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2A4D7A-B51E-4832-807C-14B923C7E196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0" name="iconfont-1054-809968">
            <a:extLst>
              <a:ext uri="{FF2B5EF4-FFF2-40B4-BE49-F238E27FC236}">
                <a16:creationId xmlns:a16="http://schemas.microsoft.com/office/drawing/2014/main" id="{AD5FF73D-563C-41D0-9C76-D3D27702483C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1" name="iconfont-1119-838349">
            <a:extLst>
              <a:ext uri="{FF2B5EF4-FFF2-40B4-BE49-F238E27FC236}">
                <a16:creationId xmlns:a16="http://schemas.microsoft.com/office/drawing/2014/main" id="{67631F76-971B-402A-B564-4EDB508ED2F3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35C0ED9-C347-46BB-ADB3-0B4B3FDDAC41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3" name="iconfont-11255-5323814">
            <a:extLst>
              <a:ext uri="{FF2B5EF4-FFF2-40B4-BE49-F238E27FC236}">
                <a16:creationId xmlns:a16="http://schemas.microsoft.com/office/drawing/2014/main" id="{CA95749C-D985-4212-8539-1F3CFAC72E0D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4" name="iconfont-11253-5330692">
            <a:extLst>
              <a:ext uri="{FF2B5EF4-FFF2-40B4-BE49-F238E27FC236}">
                <a16:creationId xmlns:a16="http://schemas.microsoft.com/office/drawing/2014/main" id="{648B493E-D324-43B0-8B77-10514FFA94BE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204AA00-3B2B-4184-9775-4EBA95E8F59C}"/>
              </a:ext>
            </a:extLst>
          </p:cNvPr>
          <p:cNvSpPr/>
          <p:nvPr/>
        </p:nvSpPr>
        <p:spPr>
          <a:xfrm>
            <a:off x="6775896" y="2643231"/>
            <a:ext cx="3343909" cy="7341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A761A5B-365D-4B2B-8A77-C71A924BF3C4}"/>
              </a:ext>
            </a:extLst>
          </p:cNvPr>
          <p:cNvSpPr txBox="1"/>
          <p:nvPr/>
        </p:nvSpPr>
        <p:spPr>
          <a:xfrm>
            <a:off x="6920447" y="2748718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2.</a:t>
            </a:r>
            <a:r>
              <a:rPr lang="zh-CN" altLang="en-US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杠杆五要素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424D1F8-FADA-4FD4-B577-093EFBEADA94}"/>
              </a:ext>
            </a:extLst>
          </p:cNvPr>
          <p:cNvSpPr/>
          <p:nvPr/>
        </p:nvSpPr>
        <p:spPr>
          <a:xfrm>
            <a:off x="6261578" y="2850212"/>
            <a:ext cx="320233" cy="3202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1306AED-1BD2-4F51-808E-CACE4C20C9E0}"/>
              </a:ext>
            </a:extLst>
          </p:cNvPr>
          <p:cNvSpPr/>
          <p:nvPr/>
        </p:nvSpPr>
        <p:spPr>
          <a:xfrm>
            <a:off x="6775896" y="3840051"/>
            <a:ext cx="3343909" cy="7341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ABD87B8-D02C-4986-ADC8-242054AB00B3}"/>
              </a:ext>
            </a:extLst>
          </p:cNvPr>
          <p:cNvSpPr txBox="1"/>
          <p:nvPr/>
        </p:nvSpPr>
        <p:spPr>
          <a:xfrm>
            <a:off x="6920447" y="3945538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3.</a:t>
            </a:r>
            <a:r>
              <a:rPr lang="zh-CN" altLang="en-US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杠杆平衡条件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CE91EE8-1545-4FF4-8FEF-64A28F976D53}"/>
              </a:ext>
            </a:extLst>
          </p:cNvPr>
          <p:cNvSpPr/>
          <p:nvPr/>
        </p:nvSpPr>
        <p:spPr>
          <a:xfrm>
            <a:off x="6261578" y="4047032"/>
            <a:ext cx="320233" cy="3202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5408DF1C-DC65-4C30-B7B1-1A43E280A0B6}"/>
              </a:ext>
            </a:extLst>
          </p:cNvPr>
          <p:cNvSpPr/>
          <p:nvPr/>
        </p:nvSpPr>
        <p:spPr>
          <a:xfrm>
            <a:off x="6775896" y="4991529"/>
            <a:ext cx="3343909" cy="7341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978C2A3-89C6-40A5-9FE9-2BFDD7200C53}"/>
              </a:ext>
            </a:extLst>
          </p:cNvPr>
          <p:cNvSpPr txBox="1"/>
          <p:nvPr/>
        </p:nvSpPr>
        <p:spPr>
          <a:xfrm>
            <a:off x="6920447" y="5097016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4.</a:t>
            </a:r>
            <a:r>
              <a:rPr lang="zh-CN" altLang="en-US" sz="2800">
                <a:solidFill>
                  <a:srgbClr val="2B35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杠杆的分类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7DBF895-A136-493D-BC18-014878550F1D}"/>
              </a:ext>
            </a:extLst>
          </p:cNvPr>
          <p:cNvSpPr/>
          <p:nvPr/>
        </p:nvSpPr>
        <p:spPr>
          <a:xfrm>
            <a:off x="6261578" y="5198510"/>
            <a:ext cx="320233" cy="3202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B3544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8E13C6B-9302-4D32-8FB9-1B63720D772C}"/>
              </a:ext>
            </a:extLst>
          </p:cNvPr>
          <p:cNvGrpSpPr/>
          <p:nvPr/>
        </p:nvGrpSpPr>
        <p:grpSpPr>
          <a:xfrm>
            <a:off x="2127413" y="2548325"/>
            <a:ext cx="2574261" cy="45719"/>
            <a:chOff x="2791887" y="4057517"/>
            <a:chExt cx="6587243" cy="116990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8D2C1147-0A2F-44CA-B5E2-70E2CC3A8F92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62285C36-D70D-4A8B-8413-9E719FB181C1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9A2436FA-7EDE-44D6-B2FA-1ED518E483BC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AEB37F1-B52A-40D8-B356-0FF1F6336E4D}"/>
              </a:ext>
            </a:extLst>
          </p:cNvPr>
          <p:cNvGrpSpPr/>
          <p:nvPr/>
        </p:nvGrpSpPr>
        <p:grpSpPr>
          <a:xfrm>
            <a:off x="2081694" y="4817409"/>
            <a:ext cx="2574261" cy="45719"/>
            <a:chOff x="2791887" y="4057517"/>
            <a:chExt cx="6587243" cy="116990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90D60907-253A-44DB-AE8E-F8F4B7B3F407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03658A5-AD89-4761-9415-C4224AAAA27A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07E099C-9C1E-41EA-B32C-11F7C0EA9797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66FC938C-D2AB-4A2C-B738-C48EE3DCD13E}"/>
              </a:ext>
            </a:extLst>
          </p:cNvPr>
          <p:cNvSpPr txBox="1"/>
          <p:nvPr/>
        </p:nvSpPr>
        <p:spPr>
          <a:xfrm>
            <a:off x="2219672" y="2918332"/>
            <a:ext cx="2351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目录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0D7CCFD-D50B-4D62-A5DD-306DF327D9B4}"/>
              </a:ext>
            </a:extLst>
          </p:cNvPr>
          <p:cNvSpPr/>
          <p:nvPr/>
        </p:nvSpPr>
        <p:spPr>
          <a:xfrm>
            <a:off x="2012494" y="3433488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4962BE9-3C74-47C5-9C67-F917124DAD4F}"/>
              </a:ext>
            </a:extLst>
          </p:cNvPr>
          <p:cNvSpPr/>
          <p:nvPr/>
        </p:nvSpPr>
        <p:spPr>
          <a:xfrm>
            <a:off x="4618934" y="3465033"/>
            <a:ext cx="207178" cy="2071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2C3E4CD-375E-4FF6-B825-3CBBC638F47F}"/>
              </a:ext>
            </a:extLst>
          </p:cNvPr>
          <p:cNvSpPr txBox="1"/>
          <p:nvPr/>
        </p:nvSpPr>
        <p:spPr>
          <a:xfrm>
            <a:off x="2219671" y="4127252"/>
            <a:ext cx="2351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CONTENTS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7176989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  <p:bldP spid="18" grpId="0"/>
      <p:bldP spid="19" grpId="0"/>
      <p:bldP spid="21" grpId="0"/>
      <p:bldP spid="22" grpId="0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61F481-BBE6-4518-BA41-367480912A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BCACF5-0024-46C8-A6F9-1F9DB35B3167}"/>
              </a:ext>
            </a:extLst>
          </p:cNvPr>
          <p:cNvSpPr txBox="1"/>
          <p:nvPr/>
        </p:nvSpPr>
        <p:spPr>
          <a:xfrm>
            <a:off x="2212358" y="2464903"/>
            <a:ext cx="6354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杠杆的概念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6CA6FD-33B7-4570-95E7-8DE38C268AD4}"/>
              </a:ext>
            </a:extLst>
          </p:cNvPr>
          <p:cNvGrpSpPr/>
          <p:nvPr/>
        </p:nvGrpSpPr>
        <p:grpSpPr>
          <a:xfrm>
            <a:off x="1827069" y="3660493"/>
            <a:ext cx="6587243" cy="116990"/>
            <a:chOff x="2791887" y="4057517"/>
            <a:chExt cx="6587243" cy="11699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6C07052-3A98-47A8-B1BB-038B9A1BE9C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838CCB3-AA63-4D94-A480-E7D66AF8808F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0F82C19-B569-4E6C-8832-757A301EDDD0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90F6428-EE12-40D7-8E57-29E340DFB287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1" name="iconfont-1054-809968">
            <a:extLst>
              <a:ext uri="{FF2B5EF4-FFF2-40B4-BE49-F238E27FC236}">
                <a16:creationId xmlns:a16="http://schemas.microsoft.com/office/drawing/2014/main" id="{735E9DEF-9864-4FEB-BA6E-93A8E721D6FD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2" name="iconfont-1119-838349">
            <a:extLst>
              <a:ext uri="{FF2B5EF4-FFF2-40B4-BE49-F238E27FC236}">
                <a16:creationId xmlns:a16="http://schemas.microsoft.com/office/drawing/2014/main" id="{1323936F-25DE-4844-AFD9-397114FDE15E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766095-D7AC-421C-BB3C-D6B51E910699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4" name="iconfont-11255-5323814">
            <a:extLst>
              <a:ext uri="{FF2B5EF4-FFF2-40B4-BE49-F238E27FC236}">
                <a16:creationId xmlns:a16="http://schemas.microsoft.com/office/drawing/2014/main" id="{987F2906-1E16-497F-9997-BED47CEB18C3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5" name="iconfont-11253-5330692">
            <a:extLst>
              <a:ext uri="{FF2B5EF4-FFF2-40B4-BE49-F238E27FC236}">
                <a16:creationId xmlns:a16="http://schemas.microsoft.com/office/drawing/2014/main" id="{893F64B8-04ED-4992-9D03-351F716DE759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884947346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íṩ1iḍé">
            <a:extLst>
              <a:ext uri="{FF2B5EF4-FFF2-40B4-BE49-F238E27FC236}">
                <a16:creationId xmlns:a16="http://schemas.microsoft.com/office/drawing/2014/main" id="{5F477DF7-A297-4D58-A2B3-A7720EF29716}"/>
              </a:ext>
            </a:extLst>
          </p:cNvPr>
          <p:cNvSpPr/>
          <p:nvPr/>
        </p:nvSpPr>
        <p:spPr>
          <a:xfrm>
            <a:off x="1096993" y="3515110"/>
            <a:ext cx="10012482" cy="420524"/>
          </a:xfrm>
          <a:prstGeom prst="roundRect">
            <a:avLst>
              <a:gd name="adj" fmla="val 5752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îṥḻiḍe">
            <a:extLst>
              <a:ext uri="{FF2B5EF4-FFF2-40B4-BE49-F238E27FC236}">
                <a16:creationId xmlns:a16="http://schemas.microsoft.com/office/drawing/2014/main" id="{762ACD1D-9F13-4FED-9CD0-510F71166FB3}"/>
              </a:ext>
            </a:extLst>
          </p:cNvPr>
          <p:cNvSpPr/>
          <p:nvPr/>
        </p:nvSpPr>
        <p:spPr>
          <a:xfrm>
            <a:off x="1344927" y="2514158"/>
            <a:ext cx="1991296" cy="487649"/>
          </a:xfrm>
          <a:prstGeom prst="roundRect">
            <a:avLst>
              <a:gd name="adj" fmla="val 12419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/>
              <a:t>看图说话</a:t>
            </a:r>
            <a:endParaRPr lang="de-DE" altLang="zh-CN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B34B6CA9-D628-4BFA-97D1-E5F2F1B785F4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FA73815-BCEB-45D1-976C-C1893B2C08EF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杠杆的概念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1973EF5C-BB29-41E3-8545-0ABCF70713AD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FF9EC29-501E-47FA-A79D-16C2092062BF}"/>
              </a:ext>
            </a:extLst>
          </p:cNvPr>
          <p:cNvSpPr txBox="1"/>
          <p:nvPr/>
        </p:nvSpPr>
        <p:spPr>
          <a:xfrm>
            <a:off x="1700463" y="4258224"/>
            <a:ext cx="6287400" cy="21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定义：在カ的作用下，能绕着固定点转动的硬棒</a:t>
            </a:r>
            <a:endParaRPr lang="en-US" altLang="ja-JP" b="1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ja-JP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注意</a:t>
            </a:r>
          </a:p>
          <a:p>
            <a:pPr>
              <a:lnSpc>
                <a:spcPct val="150000"/>
              </a:lnSpc>
            </a:pPr>
            <a:r>
              <a:rPr lang="ja-JP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①杠杆是一种机械模型，并不特指某个机械；</a:t>
            </a:r>
          </a:p>
          <a:p>
            <a:pPr>
              <a:lnSpc>
                <a:spcPct val="150000"/>
              </a:lnSpc>
            </a:pPr>
            <a:r>
              <a:rPr lang="ja-JP" altLang="en-US" b="1">
                <a:latin typeface="华文宋体" panose="02010600040101010101" pitchFamily="2" charset="-122"/>
                <a:ea typeface="华文宋体" panose="02010600040101010101" pitchFamily="2" charset="-122"/>
              </a:rPr>
              <a:t>②杠杆不易发生形变，可以是直的，也可以是弯曲的；可以是独立的机械，也可以是某个组合机械的一部分。</a:t>
            </a:r>
            <a:endParaRPr lang="zh-CN" altLang="en-US" b="1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FC4941-07DF-4251-99B1-4988A59F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799" y="1366345"/>
            <a:ext cx="2380274" cy="20626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2E5844-A2B0-42DF-B6CD-D4A17BD04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374" y="4192568"/>
            <a:ext cx="2641983" cy="16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6AADC8-E1B6-47FC-A778-3FAC97628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545" y="1725283"/>
            <a:ext cx="2038185" cy="1617607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632631773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61F481-BBE6-4518-BA41-367480912A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BCACF5-0024-46C8-A6F9-1F9DB35B3167}"/>
              </a:ext>
            </a:extLst>
          </p:cNvPr>
          <p:cNvSpPr txBox="1"/>
          <p:nvPr/>
        </p:nvSpPr>
        <p:spPr>
          <a:xfrm>
            <a:off x="1991272" y="2356916"/>
            <a:ext cx="6354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杠杆五要素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6CA6FD-33B7-4570-95E7-8DE38C268AD4}"/>
              </a:ext>
            </a:extLst>
          </p:cNvPr>
          <p:cNvGrpSpPr/>
          <p:nvPr/>
        </p:nvGrpSpPr>
        <p:grpSpPr>
          <a:xfrm>
            <a:off x="1605983" y="3552506"/>
            <a:ext cx="6587243" cy="116990"/>
            <a:chOff x="2791887" y="4057517"/>
            <a:chExt cx="6587243" cy="11699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6C07052-3A98-47A8-B1BB-038B9A1BE9C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838CCB3-AA63-4D94-A480-E7D66AF8808F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0F82C19-B569-4E6C-8832-757A301EDDD0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90F6428-EE12-40D7-8E57-29E340DFB287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1" name="iconfont-1054-809968">
            <a:extLst>
              <a:ext uri="{FF2B5EF4-FFF2-40B4-BE49-F238E27FC236}">
                <a16:creationId xmlns:a16="http://schemas.microsoft.com/office/drawing/2014/main" id="{735E9DEF-9864-4FEB-BA6E-93A8E721D6FD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2" name="iconfont-1119-838349">
            <a:extLst>
              <a:ext uri="{FF2B5EF4-FFF2-40B4-BE49-F238E27FC236}">
                <a16:creationId xmlns:a16="http://schemas.microsoft.com/office/drawing/2014/main" id="{1323936F-25DE-4844-AFD9-397114FDE15E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766095-D7AC-421C-BB3C-D6B51E910699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4" name="iconfont-11255-5323814">
            <a:extLst>
              <a:ext uri="{FF2B5EF4-FFF2-40B4-BE49-F238E27FC236}">
                <a16:creationId xmlns:a16="http://schemas.microsoft.com/office/drawing/2014/main" id="{987F2906-1E16-497F-9997-BED47CEB18C3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5" name="iconfont-11253-5330692">
            <a:extLst>
              <a:ext uri="{FF2B5EF4-FFF2-40B4-BE49-F238E27FC236}">
                <a16:creationId xmlns:a16="http://schemas.microsoft.com/office/drawing/2014/main" id="{893F64B8-04ED-4992-9D03-351F716DE759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677202921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143B29-B8D4-4DD1-BF6E-3AEDDD3D5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5" y="1539484"/>
            <a:ext cx="5063794" cy="23779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71232EA-E8D1-42F7-859D-BE884CFC2C62}"/>
              </a:ext>
            </a:extLst>
          </p:cNvPr>
          <p:cNvSpPr txBox="1"/>
          <p:nvPr/>
        </p:nvSpPr>
        <p:spPr>
          <a:xfrm>
            <a:off x="4400124" y="3730552"/>
            <a:ext cx="55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C000"/>
                </a:solidFill>
              </a:rPr>
              <a:t>F</a:t>
            </a:r>
            <a:r>
              <a:rPr lang="en-US" altLang="zh-CN">
                <a:solidFill>
                  <a:srgbClr val="FFC000"/>
                </a:solidFill>
              </a:rPr>
              <a:t>2</a:t>
            </a:r>
            <a:endParaRPr lang="zh-CN" altLang="en-US" sz="3200">
              <a:solidFill>
                <a:srgbClr val="FFC000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971F1243-AD66-4E51-8CC3-6775877C7948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19048C-AD29-473F-8EA1-AEF1D91365DB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杠杆的五要素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35C0952-740E-4424-8D88-ED7C51A18721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6478ABD-2F2F-438E-90FA-CE6AA4967126}"/>
              </a:ext>
            </a:extLst>
          </p:cNvPr>
          <p:cNvSpPr txBox="1"/>
          <p:nvPr/>
        </p:nvSpPr>
        <p:spPr>
          <a:xfrm>
            <a:off x="775455" y="4031816"/>
            <a:ext cx="5381296" cy="2356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支点：杠杆可以绕其转动的点</a:t>
            </a:r>
            <a:r>
              <a:rPr lang="en-US" altLang="zh-CN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O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动力：使得杠杆转动的力</a:t>
            </a:r>
            <a:r>
              <a:rPr lang="en-US" altLang="zh-CN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F1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阻力：阻碍杠杆转动的力</a:t>
            </a:r>
            <a:r>
              <a:rPr lang="en-US" altLang="zh-CN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F2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动力臂：从支点</a:t>
            </a:r>
            <a:r>
              <a:rPr lang="en-US" altLang="zh-CN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0</a:t>
            </a: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到动力</a:t>
            </a:r>
            <a:r>
              <a:rPr lang="en-US" altLang="zh-CN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F1</a:t>
            </a: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作用线的距离</a:t>
            </a:r>
            <a:r>
              <a:rPr lang="en-US" altLang="zh-CN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L1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阻力臂：从支点</a:t>
            </a:r>
            <a:r>
              <a:rPr lang="en-US" altLang="zh-CN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O</a:t>
            </a: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到阻力</a:t>
            </a:r>
            <a:r>
              <a:rPr lang="en-US" altLang="zh-CN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F2</a:t>
            </a:r>
            <a:r>
              <a:rPr lang="zh-CN" altLang="en-US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作用线的距离</a:t>
            </a:r>
            <a:r>
              <a:rPr lang="en-US" altLang="zh-CN" sz="2000" b="1">
                <a:latin typeface="华文宋体" panose="02010600040101010101" pitchFamily="2" charset="-122"/>
                <a:ea typeface="华文宋体" panose="02010600040101010101" pitchFamily="2" charset="-122"/>
              </a:rPr>
              <a:t>L2</a:t>
            </a:r>
            <a:endParaRPr lang="zh-CN" altLang="en-US" sz="2000" b="1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10" name="îṥḻiḍe">
            <a:extLst>
              <a:ext uri="{FF2B5EF4-FFF2-40B4-BE49-F238E27FC236}">
                <a16:creationId xmlns:a16="http://schemas.microsoft.com/office/drawing/2014/main" id="{70884994-5843-411D-93D6-673E315A3C9D}"/>
              </a:ext>
            </a:extLst>
          </p:cNvPr>
          <p:cNvSpPr/>
          <p:nvPr/>
        </p:nvSpPr>
        <p:spPr>
          <a:xfrm>
            <a:off x="6477943" y="1699181"/>
            <a:ext cx="1991296" cy="487649"/>
          </a:xfrm>
          <a:prstGeom prst="roundRect">
            <a:avLst>
              <a:gd name="adj" fmla="val 12419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/>
              <a:t>注意</a:t>
            </a:r>
            <a:endParaRPr lang="de-DE" altLang="zh-CN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EE69A9A-14B9-4F8C-991B-B8AB7F1373BD}"/>
              </a:ext>
            </a:extLst>
          </p:cNvPr>
          <p:cNvSpPr txBox="1"/>
          <p:nvPr/>
        </p:nvSpPr>
        <p:spPr>
          <a:xfrm>
            <a:off x="6477943" y="2597834"/>
            <a:ext cx="4628390" cy="379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/>
              <a:t>1)</a:t>
            </a:r>
            <a:r>
              <a:rPr lang="ja-JP" altLang="en-US"/>
              <a:t>カ臂是支点到动（阻）カ作用线的距离。</a:t>
            </a:r>
            <a:endParaRPr lang="en-US" altLang="ja-JP"/>
          </a:p>
          <a:p>
            <a:pPr>
              <a:lnSpc>
                <a:spcPct val="150000"/>
              </a:lnSpc>
            </a:pPr>
            <a:r>
              <a:rPr lang="en-US" altLang="ja-JP"/>
              <a:t>2)</a:t>
            </a:r>
            <a:r>
              <a:rPr lang="ja-JP" altLang="en-US"/>
              <a:t>画力臂的步骤</a:t>
            </a:r>
          </a:p>
          <a:p>
            <a:pPr>
              <a:lnSpc>
                <a:spcPct val="150000"/>
              </a:lnSpc>
            </a:pPr>
            <a:r>
              <a:rPr lang="ja-JP" altLang="en-US"/>
              <a:t>①找支点</a:t>
            </a:r>
          </a:p>
          <a:p>
            <a:pPr>
              <a:lnSpc>
                <a:spcPct val="150000"/>
              </a:lnSpc>
            </a:pPr>
            <a:r>
              <a:rPr lang="ja-JP" altLang="en-US"/>
              <a:t>②作动（阻）カ的作用线；</a:t>
            </a:r>
          </a:p>
          <a:p>
            <a:pPr>
              <a:lnSpc>
                <a:spcPct val="150000"/>
              </a:lnSpc>
            </a:pPr>
            <a:r>
              <a:rPr lang="ja-JP" altLang="en-US"/>
              <a:t>③从支点向动（阻）力的作用线作垂线</a:t>
            </a:r>
            <a:endParaRPr lang="en-US" altLang="ja-JP"/>
          </a:p>
          <a:p>
            <a:pPr>
              <a:lnSpc>
                <a:spcPct val="150000"/>
              </a:lnSpc>
            </a:pPr>
            <a:r>
              <a:rPr lang="en-US" altLang="ja-JP"/>
              <a:t>3)</a:t>
            </a:r>
            <a:r>
              <a:rPr lang="ja-JP" altLang="en-US"/>
              <a:t>注意</a:t>
            </a:r>
          </a:p>
          <a:p>
            <a:pPr>
              <a:lnSpc>
                <a:spcPct val="150000"/>
              </a:lnSpc>
            </a:pPr>
            <a:r>
              <a:rPr lang="ja-JP" altLang="en-US"/>
              <a:t>①力的作用线为虚线；</a:t>
            </a:r>
          </a:p>
          <a:p>
            <a:pPr>
              <a:lnSpc>
                <a:spcPct val="150000"/>
              </a:lnSpc>
            </a:pPr>
            <a:r>
              <a:rPr lang="ja-JP" altLang="en-US"/>
              <a:t>②作垂线时要标垂直符号</a:t>
            </a:r>
          </a:p>
          <a:p>
            <a:pPr>
              <a:lnSpc>
                <a:spcPct val="150000"/>
              </a:lnSpc>
            </a:pPr>
            <a:r>
              <a:rPr lang="ja-JP" altLang="en-US"/>
              <a:t>③力臂要用大括号括起来，井上相应的符号</a:t>
            </a:r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F5BDB29C-2D28-4958-ADC3-AA316BE7A72C}"/>
              </a:ext>
            </a:extLst>
          </p:cNvPr>
          <p:cNvCxnSpPr/>
          <p:nvPr/>
        </p:nvCxnSpPr>
        <p:spPr>
          <a:xfrm flipH="1">
            <a:off x="5990897" y="2783438"/>
            <a:ext cx="0" cy="3605049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907710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B10D053B-C3E9-4B0A-AEE2-81014122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C8AF80D3-3560-4EA9-9F35-F12889C5A427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DFAAC1-5387-4C56-BF12-E0ABB876BEDF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杠杆的五要素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3D7A0DF-6D7C-4505-BE30-C55CF9C15FE5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5C8CD0AC-D16D-4BFC-83DC-E99F0B2553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4648200"/>
            <a:ext cx="0" cy="15811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0F25E5D-2FBF-4D1A-9ECD-E78EABD13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5791200"/>
            <a:ext cx="565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CC0099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3200" b="1" baseline="-25000">
                <a:solidFill>
                  <a:srgbClr val="CC009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889238B4-6ECC-4C13-9776-70BE476335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8200" y="2724150"/>
            <a:ext cx="0" cy="19240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AE2E15-9E7E-47D9-A92C-2D6E045CB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4210050"/>
            <a:ext cx="565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CC0099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3200" b="1" baseline="-25000">
                <a:solidFill>
                  <a:srgbClr val="CC009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E572082C-4FE4-483F-A5A0-742DB1CC50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2457450"/>
            <a:ext cx="0" cy="219075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5A94EEE6-2359-4B0A-B0F7-583F86AD4286}"/>
              </a:ext>
            </a:extLst>
          </p:cNvPr>
          <p:cNvSpPr/>
          <p:nvPr/>
        </p:nvSpPr>
        <p:spPr bwMode="auto">
          <a:xfrm rot="5438418" flipV="1">
            <a:off x="4249738" y="1871663"/>
            <a:ext cx="542925" cy="2949575"/>
          </a:xfrm>
          <a:prstGeom prst="leftBrace">
            <a:avLst>
              <a:gd name="adj1" fmla="val 45248"/>
              <a:gd name="adj2" fmla="val 50000"/>
            </a:avLst>
          </a:prstGeom>
          <a:noFill/>
          <a:ln w="381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Comic Sans MS" panose="030f0702030302020204" pitchFamily="66" charset="0"/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C0CE5B93-8544-494C-80EA-3836CE02C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2420938"/>
            <a:ext cx="5889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CC0099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3200" b="1" baseline="-25000">
                <a:solidFill>
                  <a:srgbClr val="CC009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DE66E06A-322F-4EF1-9631-3EA541C5C7CC}"/>
              </a:ext>
            </a:extLst>
          </p:cNvPr>
          <p:cNvSpPr/>
          <p:nvPr/>
        </p:nvSpPr>
        <p:spPr bwMode="auto">
          <a:xfrm rot="16186241">
            <a:off x="7115175" y="2552701"/>
            <a:ext cx="257175" cy="2438400"/>
          </a:xfrm>
          <a:prstGeom prst="leftBrace">
            <a:avLst>
              <a:gd name="adj1" fmla="val 78968"/>
              <a:gd name="adj2" fmla="val 50000"/>
            </a:avLst>
          </a:prstGeom>
          <a:noFill/>
          <a:ln w="381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4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C5AD1487-ABE2-4BA2-A28B-089241D6E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5" y="3889375"/>
            <a:ext cx="681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CC0099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3200" b="1" baseline="-25000">
                <a:solidFill>
                  <a:srgbClr val="CC009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E6A1ADFE-38F9-4418-AA56-59E117131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971800"/>
            <a:ext cx="500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FF00FF"/>
                </a:solidFill>
                <a:latin typeface="Times New Roman" panose="02020603050405020304" pitchFamily="18" charset="0"/>
              </a:rPr>
              <a:t>O</a:t>
            </a:r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6F4D229C-0F8B-4A43-AC7F-16C0CD6C308F}"/>
              </a:ext>
            </a:extLst>
          </p:cNvPr>
          <p:cNvGrpSpPr/>
          <p:nvPr/>
        </p:nvGrpSpPr>
        <p:grpSpPr>
          <a:xfrm>
            <a:off x="8256588" y="3644900"/>
            <a:ext cx="215900" cy="215900"/>
            <a:chOff x="1565" y="3657"/>
            <a:chExt cx="136" cy="136"/>
          </a:xfrm>
        </p:grpSpPr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3090D213-40D6-4490-A112-044070523A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3657"/>
              <a:ext cx="0" cy="1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9D5A6F40-B997-4F11-87E7-6F70A2DBDD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3793"/>
              <a:ext cx="13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3" name="Group 19">
            <a:extLst>
              <a:ext uri="{FF2B5EF4-FFF2-40B4-BE49-F238E27FC236}">
                <a16:creationId xmlns:a16="http://schemas.microsoft.com/office/drawing/2014/main" id="{9D9C4BD5-209A-44BB-9A75-24DE51BF5A28}"/>
              </a:ext>
            </a:extLst>
          </p:cNvPr>
          <p:cNvGrpSpPr/>
          <p:nvPr/>
        </p:nvGrpSpPr>
        <p:grpSpPr>
          <a:xfrm rot="-5400000">
            <a:off x="3071813" y="3644900"/>
            <a:ext cx="215900" cy="215900"/>
            <a:chOff x="1565" y="3657"/>
            <a:chExt cx="136" cy="136"/>
          </a:xfrm>
        </p:grpSpPr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B307174C-8062-4954-96A9-BC98957DED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3657"/>
              <a:ext cx="0" cy="1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21">
              <a:extLst>
                <a:ext uri="{FF2B5EF4-FFF2-40B4-BE49-F238E27FC236}">
                  <a16:creationId xmlns:a16="http://schemas.microsoft.com/office/drawing/2014/main" id="{D9243535-7C26-429C-8A9E-19F754988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3793"/>
              <a:ext cx="13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" name="Group 22">
            <a:extLst>
              <a:ext uri="{FF2B5EF4-FFF2-40B4-BE49-F238E27FC236}">
                <a16:creationId xmlns:a16="http://schemas.microsoft.com/office/drawing/2014/main" id="{75A26D73-B377-4982-90B3-40BAD3325C59}"/>
              </a:ext>
            </a:extLst>
          </p:cNvPr>
          <p:cNvGrpSpPr/>
          <p:nvPr/>
        </p:nvGrpSpPr>
        <p:grpSpPr>
          <a:xfrm flipV="1">
            <a:off x="3032125" y="3655836"/>
            <a:ext cx="3048000" cy="1447800"/>
            <a:chOff x="1536" y="3360"/>
            <a:chExt cx="1920" cy="816"/>
          </a:xfrm>
        </p:grpSpPr>
        <p:sp>
          <p:nvSpPr>
            <p:cNvPr id="27" name="AutoShape 23">
              <a:extLst>
                <a:ext uri="{FF2B5EF4-FFF2-40B4-BE49-F238E27FC236}">
                  <a16:creationId xmlns:a16="http://schemas.microsoft.com/office/drawing/2014/main" id="{A4802DA9-4D88-46B1-9F53-7ADDEDC99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920" cy="81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28" name="Oval 24">
              <a:extLst>
                <a:ext uri="{FF2B5EF4-FFF2-40B4-BE49-F238E27FC236}">
                  <a16:creationId xmlns:a16="http://schemas.microsoft.com/office/drawing/2014/main" id="{061EB3CE-FAFB-4ECF-96A7-F835C3720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696"/>
              <a:ext cx="336" cy="3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Group 25">
            <a:extLst>
              <a:ext uri="{FF2B5EF4-FFF2-40B4-BE49-F238E27FC236}">
                <a16:creationId xmlns:a16="http://schemas.microsoft.com/office/drawing/2014/main" id="{B6CEE745-700B-4D3F-8567-57CB511B07A6}"/>
              </a:ext>
            </a:extLst>
          </p:cNvPr>
          <p:cNvGrpSpPr/>
          <p:nvPr/>
        </p:nvGrpSpPr>
        <p:grpSpPr>
          <a:xfrm flipH="1" flipV="1">
            <a:off x="5119688" y="3634903"/>
            <a:ext cx="3352800" cy="1219200"/>
            <a:chOff x="1536" y="3360"/>
            <a:chExt cx="1920" cy="816"/>
          </a:xfrm>
        </p:grpSpPr>
        <p:sp>
          <p:nvSpPr>
            <p:cNvPr id="30" name="AutoShape 26">
              <a:extLst>
                <a:ext uri="{FF2B5EF4-FFF2-40B4-BE49-F238E27FC236}">
                  <a16:creationId xmlns:a16="http://schemas.microsoft.com/office/drawing/2014/main" id="{B2906790-2DC8-4EC5-9740-D9BE9FD8E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920" cy="81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31" name="Oval 27">
              <a:extLst>
                <a:ext uri="{FF2B5EF4-FFF2-40B4-BE49-F238E27FC236}">
                  <a16:creationId xmlns:a16="http://schemas.microsoft.com/office/drawing/2014/main" id="{87C36756-2581-414A-A28D-8FCB061BC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696"/>
              <a:ext cx="336" cy="33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Wingdings 2" panose="05020102010507070707" pitchFamily="18" charset="2"/>
                <a:buChar char="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Comic Sans MS" panose="030f0702030302020204" pitchFamily="66" charset="0"/>
              </a:endParaRPr>
            </a:p>
          </p:txBody>
        </p:sp>
      </p:grp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0FC95611-545E-4896-A095-E30F22FCE640}"/>
              </a:ext>
            </a:extLst>
          </p:cNvPr>
          <p:cNvCxnSpPr/>
          <p:nvPr/>
        </p:nvCxnSpPr>
        <p:spPr>
          <a:xfrm>
            <a:off x="3043471" y="3634377"/>
            <a:ext cx="2955459" cy="0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98C5C99B-992F-4572-807C-571A1062D37A}"/>
              </a:ext>
            </a:extLst>
          </p:cNvPr>
          <p:cNvCxnSpPr/>
          <p:nvPr/>
        </p:nvCxnSpPr>
        <p:spPr>
          <a:xfrm>
            <a:off x="5998930" y="3634377"/>
            <a:ext cx="2454003" cy="0"/>
          </a:xfrm>
          <a:prstGeom prst="line">
            <a:avLst/>
          </a:prstGeom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728705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BD5BD-A287-47AD-9240-1D884096A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162" y="2337953"/>
            <a:ext cx="3362325" cy="3476625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18915A0E-24AD-41E0-A001-E4B91A52C096}"/>
              </a:ext>
            </a:extLst>
          </p:cNvPr>
          <p:cNvSpPr/>
          <p:nvPr/>
        </p:nvSpPr>
        <p:spPr>
          <a:xfrm>
            <a:off x="969540" y="364026"/>
            <a:ext cx="3343909" cy="734197"/>
          </a:xfrm>
          <a:prstGeom prst="roundRect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489002-5946-4A7F-81D8-D6E4BC344E87}"/>
              </a:ext>
            </a:extLst>
          </p:cNvPr>
          <p:cNvSpPr txBox="1"/>
          <p:nvPr/>
        </p:nvSpPr>
        <p:spPr>
          <a:xfrm>
            <a:off x="1114091" y="469513"/>
            <a:ext cx="305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杠杆的五要素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108920D-8C08-44E4-B603-3DA0A94A02C6}"/>
              </a:ext>
            </a:extLst>
          </p:cNvPr>
          <p:cNvSpPr/>
          <p:nvPr/>
        </p:nvSpPr>
        <p:spPr>
          <a:xfrm>
            <a:off x="455222" y="571007"/>
            <a:ext cx="320233" cy="320233"/>
          </a:xfrm>
          <a:prstGeom prst="ellipse">
            <a:avLst/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A9F8A1A-91BB-46F9-A86D-63FE6E53C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100" y="2974829"/>
            <a:ext cx="4151476" cy="2839749"/>
          </a:xfrm>
          <a:prstGeom prst="rect">
            <a:avLst/>
          </a:prstGeom>
        </p:spPr>
      </p:pic>
      <p:sp>
        <p:nvSpPr>
          <p:cNvPr id="10" name="îṥḻiḍe">
            <a:extLst>
              <a:ext uri="{FF2B5EF4-FFF2-40B4-BE49-F238E27FC236}">
                <a16:creationId xmlns:a16="http://schemas.microsoft.com/office/drawing/2014/main" id="{52EB1E12-6835-4E0C-9C92-04A0D8AAD83C}"/>
              </a:ext>
            </a:extLst>
          </p:cNvPr>
          <p:cNvSpPr/>
          <p:nvPr/>
        </p:nvSpPr>
        <p:spPr>
          <a:xfrm>
            <a:off x="1132902" y="1850304"/>
            <a:ext cx="1991296" cy="487649"/>
          </a:xfrm>
          <a:prstGeom prst="roundRect">
            <a:avLst>
              <a:gd name="adj" fmla="val 12419"/>
            </a:avLst>
          </a:prstGeom>
          <a:solidFill>
            <a:srgbClr val="2B3544"/>
          </a:solidFill>
          <a:ln>
            <a:noFill/>
          </a:ln>
          <a:effectLst>
            <a:outerShdw blurRad="177800" dist="152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/>
              <a:t>练习</a:t>
            </a:r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345890983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61F481-BBE6-4518-BA41-367480912A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BCACF5-0024-46C8-A6F9-1F9DB35B3167}"/>
              </a:ext>
            </a:extLst>
          </p:cNvPr>
          <p:cNvSpPr txBox="1"/>
          <p:nvPr/>
        </p:nvSpPr>
        <p:spPr>
          <a:xfrm>
            <a:off x="2212358" y="2356916"/>
            <a:ext cx="6983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探究杠杆平衡条件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6CA6FD-33B7-4570-95E7-8DE38C268AD4}"/>
              </a:ext>
            </a:extLst>
          </p:cNvPr>
          <p:cNvGrpSpPr/>
          <p:nvPr/>
        </p:nvGrpSpPr>
        <p:grpSpPr>
          <a:xfrm>
            <a:off x="1827069" y="3552506"/>
            <a:ext cx="6587243" cy="116990"/>
            <a:chOff x="2791887" y="4057517"/>
            <a:chExt cx="6587243" cy="11699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6C07052-3A98-47A8-B1BB-038B9A1BE9C9}"/>
                </a:ext>
              </a:extLst>
            </p:cNvPr>
            <p:cNvCxnSpPr/>
            <p:nvPr/>
          </p:nvCxnSpPr>
          <p:spPr>
            <a:xfrm>
              <a:off x="2850382" y="4116012"/>
              <a:ext cx="6491235" cy="0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838CCB3-AA63-4D94-A480-E7D66AF8808F}"/>
                </a:ext>
              </a:extLst>
            </p:cNvPr>
            <p:cNvSpPr/>
            <p:nvPr/>
          </p:nvSpPr>
          <p:spPr>
            <a:xfrm>
              <a:off x="9262140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0F82C19-B569-4E6C-8832-757A301EDDD0}"/>
                </a:ext>
              </a:extLst>
            </p:cNvPr>
            <p:cNvSpPr/>
            <p:nvPr/>
          </p:nvSpPr>
          <p:spPr>
            <a:xfrm>
              <a:off x="2791887" y="4057517"/>
              <a:ext cx="116990" cy="116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90F6428-EE12-40D7-8E57-29E340DFB287}"/>
              </a:ext>
            </a:extLst>
          </p:cNvPr>
          <p:cNvSpPr txBox="1"/>
          <p:nvPr/>
        </p:nvSpPr>
        <p:spPr>
          <a:xfrm>
            <a:off x="11312974" y="2558597"/>
            <a:ext cx="369332" cy="125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bg1"/>
                </a:solidFill>
              </a:rPr>
              <a:t>2020.04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1" name="iconfont-1054-809968">
            <a:extLst>
              <a:ext uri="{FF2B5EF4-FFF2-40B4-BE49-F238E27FC236}">
                <a16:creationId xmlns:a16="http://schemas.microsoft.com/office/drawing/2014/main" id="{735E9DEF-9864-4FEB-BA6E-93A8E721D6FD}"/>
              </a:ext>
            </a:extLst>
          </p:cNvPr>
          <p:cNvSpPr>
            <a:spLocks noChangeAspect="1"/>
          </p:cNvSpPr>
          <p:nvPr/>
        </p:nvSpPr>
        <p:spPr bwMode="auto">
          <a:xfrm>
            <a:off x="593809" y="5655748"/>
            <a:ext cx="304842" cy="304842"/>
          </a:xfrm>
          <a:custGeom>
            <a:gdLst>
              <a:gd name="T0" fmla="*/ 7991 w 12800"/>
              <a:gd name="T1" fmla="*/ 4785 h 12800"/>
              <a:gd name="T2" fmla="*/ 7237 w 12800"/>
              <a:gd name="T3" fmla="*/ 4281 h 12800"/>
              <a:gd name="T4" fmla="*/ 6348 w 12800"/>
              <a:gd name="T5" fmla="*/ 4105 h 12800"/>
              <a:gd name="T6" fmla="*/ 5458 w 12800"/>
              <a:gd name="T7" fmla="*/ 4281 h 12800"/>
              <a:gd name="T8" fmla="*/ 4704 w 12800"/>
              <a:gd name="T9" fmla="*/ 4785 h 12800"/>
              <a:gd name="T10" fmla="*/ 4200 w 12800"/>
              <a:gd name="T11" fmla="*/ 5538 h 12800"/>
              <a:gd name="T12" fmla="*/ 4023 w 12800"/>
              <a:gd name="T13" fmla="*/ 6426 h 12800"/>
              <a:gd name="T14" fmla="*/ 4200 w 12800"/>
              <a:gd name="T15" fmla="*/ 7314 h 12800"/>
              <a:gd name="T16" fmla="*/ 4704 w 12800"/>
              <a:gd name="T17" fmla="*/ 8067 h 12800"/>
              <a:gd name="T18" fmla="*/ 5458 w 12800"/>
              <a:gd name="T19" fmla="*/ 8571 h 12800"/>
              <a:gd name="T20" fmla="*/ 6348 w 12800"/>
              <a:gd name="T21" fmla="*/ 8747 h 12800"/>
              <a:gd name="T22" fmla="*/ 7237 w 12800"/>
              <a:gd name="T23" fmla="*/ 8571 h 12800"/>
              <a:gd name="T24" fmla="*/ 7991 w 12800"/>
              <a:gd name="T25" fmla="*/ 8067 h 12800"/>
              <a:gd name="T26" fmla="*/ 8495 w 12800"/>
              <a:gd name="T27" fmla="*/ 7314 h 12800"/>
              <a:gd name="T28" fmla="*/ 8672 w 12800"/>
              <a:gd name="T29" fmla="*/ 6426 h 12800"/>
              <a:gd name="T30" fmla="*/ 8495 w 12800"/>
              <a:gd name="T31" fmla="*/ 5538 h 12800"/>
              <a:gd name="T32" fmla="*/ 7991 w 12800"/>
              <a:gd name="T33" fmla="*/ 4785 h 12800"/>
              <a:gd name="T34" fmla="*/ 11482 w 12800"/>
              <a:gd name="T35" fmla="*/ 5844 h 12800"/>
              <a:gd name="T36" fmla="*/ 6947 w 12800"/>
              <a:gd name="T37" fmla="*/ 1317 h 12800"/>
              <a:gd name="T38" fmla="*/ 6947 w 12800"/>
              <a:gd name="T39" fmla="*/ 0 h 12800"/>
              <a:gd name="T40" fmla="*/ 5880 w 12800"/>
              <a:gd name="T41" fmla="*/ 0 h 12800"/>
              <a:gd name="T42" fmla="*/ 5880 w 12800"/>
              <a:gd name="T43" fmla="*/ 1334 h 12800"/>
              <a:gd name="T44" fmla="*/ 1318 w 12800"/>
              <a:gd name="T45" fmla="*/ 5844 h 12800"/>
              <a:gd name="T46" fmla="*/ 0 w 12800"/>
              <a:gd name="T47" fmla="*/ 5844 h 12800"/>
              <a:gd name="T48" fmla="*/ 0 w 12800"/>
              <a:gd name="T49" fmla="*/ 6933 h 12800"/>
              <a:gd name="T50" fmla="*/ 1318 w 12800"/>
              <a:gd name="T51" fmla="*/ 6933 h 12800"/>
              <a:gd name="T52" fmla="*/ 5857 w 12800"/>
              <a:gd name="T53" fmla="*/ 11466 h 12800"/>
              <a:gd name="T54" fmla="*/ 5857 w 12800"/>
              <a:gd name="T55" fmla="*/ 12800 h 12800"/>
              <a:gd name="T56" fmla="*/ 6947 w 12800"/>
              <a:gd name="T57" fmla="*/ 12800 h 12800"/>
              <a:gd name="T58" fmla="*/ 6947 w 12800"/>
              <a:gd name="T59" fmla="*/ 11483 h 12800"/>
              <a:gd name="T60" fmla="*/ 11482 w 12800"/>
              <a:gd name="T61" fmla="*/ 6933 h 12800"/>
              <a:gd name="T62" fmla="*/ 12800 w 12800"/>
              <a:gd name="T63" fmla="*/ 6933 h 12800"/>
              <a:gd name="T64" fmla="*/ 12800 w 12800"/>
              <a:gd name="T65" fmla="*/ 5844 h 12800"/>
              <a:gd name="T66" fmla="*/ 11482 w 12800"/>
              <a:gd name="T67" fmla="*/ 5844 h 12800"/>
              <a:gd name="T68" fmla="*/ 6400 w 12800"/>
              <a:gd name="T69" fmla="*/ 10589 h 12800"/>
              <a:gd name="T70" fmla="*/ 2214 w 12800"/>
              <a:gd name="T71" fmla="*/ 6409 h 12800"/>
              <a:gd name="T72" fmla="*/ 6400 w 12800"/>
              <a:gd name="T73" fmla="*/ 2206 h 12800"/>
              <a:gd name="T74" fmla="*/ 10586 w 12800"/>
              <a:gd name="T75" fmla="*/ 6409 h 12800"/>
              <a:gd name="T76" fmla="*/ 6400 w 12800"/>
              <a:gd name="T77" fmla="*/ 10589 h 128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00" h="12800">
                <a:moveTo>
                  <a:pt x="7991" y="4785"/>
                </a:moveTo>
                <a:cubicBezTo>
                  <a:pt x="7776" y="4570"/>
                  <a:pt x="7518" y="4398"/>
                  <a:pt x="7237" y="4281"/>
                </a:cubicBezTo>
                <a:cubicBezTo>
                  <a:pt x="6956" y="4165"/>
                  <a:pt x="6652" y="4105"/>
                  <a:pt x="6348" y="4105"/>
                </a:cubicBezTo>
                <a:cubicBezTo>
                  <a:pt x="6043" y="4105"/>
                  <a:pt x="5739" y="4165"/>
                  <a:pt x="5458" y="4281"/>
                </a:cubicBezTo>
                <a:cubicBezTo>
                  <a:pt x="5177" y="4398"/>
                  <a:pt x="4919" y="4570"/>
                  <a:pt x="4704" y="4785"/>
                </a:cubicBezTo>
                <a:cubicBezTo>
                  <a:pt x="4489" y="4999"/>
                  <a:pt x="4317" y="5257"/>
                  <a:pt x="4200" y="5538"/>
                </a:cubicBezTo>
                <a:cubicBezTo>
                  <a:pt x="4084" y="5819"/>
                  <a:pt x="4023" y="6122"/>
                  <a:pt x="4023" y="6426"/>
                </a:cubicBezTo>
                <a:cubicBezTo>
                  <a:pt x="4023" y="6730"/>
                  <a:pt x="4084" y="7033"/>
                  <a:pt x="4200" y="7314"/>
                </a:cubicBezTo>
                <a:cubicBezTo>
                  <a:pt x="4317" y="7595"/>
                  <a:pt x="4489" y="7853"/>
                  <a:pt x="4704" y="8067"/>
                </a:cubicBezTo>
                <a:cubicBezTo>
                  <a:pt x="4919" y="8282"/>
                  <a:pt x="5177" y="8454"/>
                  <a:pt x="5458" y="8571"/>
                </a:cubicBezTo>
                <a:cubicBezTo>
                  <a:pt x="5739" y="8687"/>
                  <a:pt x="6043" y="8747"/>
                  <a:pt x="6348" y="8747"/>
                </a:cubicBezTo>
                <a:cubicBezTo>
                  <a:pt x="6652" y="8747"/>
                  <a:pt x="6956" y="8687"/>
                  <a:pt x="7237" y="8571"/>
                </a:cubicBezTo>
                <a:cubicBezTo>
                  <a:pt x="7518" y="8454"/>
                  <a:pt x="7776" y="8282"/>
                  <a:pt x="7991" y="8067"/>
                </a:cubicBezTo>
                <a:cubicBezTo>
                  <a:pt x="8206" y="7853"/>
                  <a:pt x="8379" y="7595"/>
                  <a:pt x="8495" y="7314"/>
                </a:cubicBezTo>
                <a:cubicBezTo>
                  <a:pt x="8611" y="7034"/>
                  <a:pt x="8672" y="6730"/>
                  <a:pt x="8672" y="6426"/>
                </a:cubicBezTo>
                <a:cubicBezTo>
                  <a:pt x="8672" y="6122"/>
                  <a:pt x="8611" y="5819"/>
                  <a:pt x="8495" y="5538"/>
                </a:cubicBezTo>
                <a:cubicBezTo>
                  <a:pt x="8379" y="5257"/>
                  <a:pt x="8207" y="5000"/>
                  <a:pt x="7991" y="4785"/>
                </a:cubicBezTo>
                <a:close/>
                <a:moveTo>
                  <a:pt x="11482" y="5844"/>
                </a:moveTo>
                <a:cubicBezTo>
                  <a:pt x="11274" y="3350"/>
                  <a:pt x="9445" y="1490"/>
                  <a:pt x="6947" y="1317"/>
                </a:cubicBezTo>
                <a:lnTo>
                  <a:pt x="6947" y="0"/>
                </a:lnTo>
                <a:lnTo>
                  <a:pt x="5880" y="0"/>
                </a:lnTo>
                <a:lnTo>
                  <a:pt x="5880" y="1334"/>
                </a:lnTo>
                <a:cubicBezTo>
                  <a:pt x="3452" y="1559"/>
                  <a:pt x="1526" y="3402"/>
                  <a:pt x="1318" y="5844"/>
                </a:cubicBezTo>
                <a:lnTo>
                  <a:pt x="0" y="5844"/>
                </a:lnTo>
                <a:lnTo>
                  <a:pt x="0" y="6933"/>
                </a:lnTo>
                <a:lnTo>
                  <a:pt x="1318" y="6933"/>
                </a:lnTo>
                <a:cubicBezTo>
                  <a:pt x="1526" y="9375"/>
                  <a:pt x="3429" y="11224"/>
                  <a:pt x="5857" y="11466"/>
                </a:cubicBezTo>
                <a:lnTo>
                  <a:pt x="5857" y="12800"/>
                </a:lnTo>
                <a:lnTo>
                  <a:pt x="6947" y="12800"/>
                </a:lnTo>
                <a:lnTo>
                  <a:pt x="6947" y="11483"/>
                </a:lnTo>
                <a:cubicBezTo>
                  <a:pt x="9444" y="11310"/>
                  <a:pt x="11274" y="9427"/>
                  <a:pt x="11482" y="6933"/>
                </a:cubicBezTo>
                <a:lnTo>
                  <a:pt x="12800" y="6933"/>
                </a:lnTo>
                <a:lnTo>
                  <a:pt x="12800" y="5844"/>
                </a:lnTo>
                <a:lnTo>
                  <a:pt x="11482" y="5844"/>
                </a:lnTo>
                <a:close/>
                <a:moveTo>
                  <a:pt x="6400" y="10589"/>
                </a:moveTo>
                <a:cubicBezTo>
                  <a:pt x="4093" y="10589"/>
                  <a:pt x="2214" y="8695"/>
                  <a:pt x="2214" y="6409"/>
                </a:cubicBezTo>
                <a:cubicBezTo>
                  <a:pt x="2214" y="4122"/>
                  <a:pt x="4111" y="2206"/>
                  <a:pt x="6400" y="2206"/>
                </a:cubicBezTo>
                <a:cubicBezTo>
                  <a:pt x="8707" y="2206"/>
                  <a:pt x="10586" y="4122"/>
                  <a:pt x="10586" y="6409"/>
                </a:cubicBezTo>
                <a:cubicBezTo>
                  <a:pt x="10586" y="8695"/>
                  <a:pt x="8707" y="10589"/>
                  <a:pt x="6400" y="10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2" name="iconfont-1119-838349">
            <a:extLst>
              <a:ext uri="{FF2B5EF4-FFF2-40B4-BE49-F238E27FC236}">
                <a16:creationId xmlns:a16="http://schemas.microsoft.com/office/drawing/2014/main" id="{1323936F-25DE-4844-AFD9-397114FDE15E}"/>
              </a:ext>
            </a:extLst>
          </p:cNvPr>
          <p:cNvSpPr>
            <a:spLocks noChangeAspect="1"/>
          </p:cNvSpPr>
          <p:nvPr/>
        </p:nvSpPr>
        <p:spPr bwMode="auto">
          <a:xfrm>
            <a:off x="661582" y="739923"/>
            <a:ext cx="282821" cy="172629"/>
          </a:xfrm>
          <a:custGeom>
            <a:gdLst>
              <a:gd name="T0" fmla="*/ 12757 w 12757"/>
              <a:gd name="T1" fmla="*/ 7448 h 7788"/>
              <a:gd name="T2" fmla="*/ 12417 w 12757"/>
              <a:gd name="T3" fmla="*/ 7788 h 7788"/>
              <a:gd name="T4" fmla="*/ 340 w 12757"/>
              <a:gd name="T5" fmla="*/ 7788 h 7788"/>
              <a:gd name="T6" fmla="*/ 0 w 12757"/>
              <a:gd name="T7" fmla="*/ 7448 h 7788"/>
              <a:gd name="T8" fmla="*/ 0 w 12757"/>
              <a:gd name="T9" fmla="*/ 7448 h 7788"/>
              <a:gd name="T10" fmla="*/ 340 w 12757"/>
              <a:gd name="T11" fmla="*/ 7108 h 7788"/>
              <a:gd name="T12" fmla="*/ 12417 w 12757"/>
              <a:gd name="T13" fmla="*/ 7108 h 7788"/>
              <a:gd name="T14" fmla="*/ 12757 w 12757"/>
              <a:gd name="T15" fmla="*/ 7448 h 7788"/>
              <a:gd name="T16" fmla="*/ 12757 w 12757"/>
              <a:gd name="T17" fmla="*/ 340 h 7788"/>
              <a:gd name="T18" fmla="*/ 12417 w 12757"/>
              <a:gd name="T19" fmla="*/ 0 h 7788"/>
              <a:gd name="T20" fmla="*/ 340 w 12757"/>
              <a:gd name="T21" fmla="*/ 0 h 7788"/>
              <a:gd name="T22" fmla="*/ 0 w 12757"/>
              <a:gd name="T23" fmla="*/ 340 h 7788"/>
              <a:gd name="T24" fmla="*/ 0 w 12757"/>
              <a:gd name="T25" fmla="*/ 340 h 7788"/>
              <a:gd name="T26" fmla="*/ 340 w 12757"/>
              <a:gd name="T27" fmla="*/ 680 h 7788"/>
              <a:gd name="T28" fmla="*/ 12417 w 12757"/>
              <a:gd name="T29" fmla="*/ 680 h 7788"/>
              <a:gd name="T30" fmla="*/ 12757 w 12757"/>
              <a:gd name="T31" fmla="*/ 340 h 7788"/>
              <a:gd name="T32" fmla="*/ 12757 w 12757"/>
              <a:gd name="T33" fmla="*/ 3894 h 7788"/>
              <a:gd name="T34" fmla="*/ 12417 w 12757"/>
              <a:gd name="T35" fmla="*/ 4234 h 7788"/>
              <a:gd name="T36" fmla="*/ 340 w 12757"/>
              <a:gd name="T37" fmla="*/ 4234 h 7788"/>
              <a:gd name="T38" fmla="*/ 0 w 12757"/>
              <a:gd name="T39" fmla="*/ 3894 h 7788"/>
              <a:gd name="T40" fmla="*/ 0 w 12757"/>
              <a:gd name="T41" fmla="*/ 3894 h 7788"/>
              <a:gd name="T42" fmla="*/ 340 w 12757"/>
              <a:gd name="T43" fmla="*/ 3554 h 7788"/>
              <a:gd name="T44" fmla="*/ 12417 w 12757"/>
              <a:gd name="T45" fmla="*/ 3554 h 7788"/>
              <a:gd name="T46" fmla="*/ 12757 w 12757"/>
              <a:gd name="T47" fmla="*/ 3894 h 77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757" h="7788">
                <a:moveTo>
                  <a:pt x="12757" y="7448"/>
                </a:moveTo>
                <a:cubicBezTo>
                  <a:pt x="12757" y="7636"/>
                  <a:pt x="12604" y="7788"/>
                  <a:pt x="12417" y="7788"/>
                </a:cubicBezTo>
                <a:lnTo>
                  <a:pt x="340" y="7788"/>
                </a:lnTo>
                <a:cubicBezTo>
                  <a:pt x="152" y="7788"/>
                  <a:pt x="0" y="7636"/>
                  <a:pt x="0" y="7448"/>
                </a:cubicBezTo>
                <a:lnTo>
                  <a:pt x="0" y="7448"/>
                </a:lnTo>
                <a:cubicBezTo>
                  <a:pt x="0" y="7260"/>
                  <a:pt x="152" y="7108"/>
                  <a:pt x="340" y="7108"/>
                </a:cubicBezTo>
                <a:lnTo>
                  <a:pt x="12417" y="7108"/>
                </a:lnTo>
                <a:cubicBezTo>
                  <a:pt x="12604" y="7108"/>
                  <a:pt x="12757" y="7260"/>
                  <a:pt x="12757" y="7448"/>
                </a:cubicBezTo>
                <a:close/>
                <a:moveTo>
                  <a:pt x="12757" y="340"/>
                </a:moveTo>
                <a:cubicBezTo>
                  <a:pt x="12757" y="152"/>
                  <a:pt x="12604" y="0"/>
                  <a:pt x="12417" y="0"/>
                </a:cubicBezTo>
                <a:lnTo>
                  <a:pt x="340" y="0"/>
                </a:lnTo>
                <a:cubicBezTo>
                  <a:pt x="152" y="0"/>
                  <a:pt x="0" y="152"/>
                  <a:pt x="0" y="340"/>
                </a:cubicBezTo>
                <a:lnTo>
                  <a:pt x="0" y="340"/>
                </a:lnTo>
                <a:cubicBezTo>
                  <a:pt x="0" y="528"/>
                  <a:pt x="152" y="680"/>
                  <a:pt x="340" y="680"/>
                </a:cubicBezTo>
                <a:lnTo>
                  <a:pt x="12417" y="680"/>
                </a:lnTo>
                <a:cubicBezTo>
                  <a:pt x="12604" y="680"/>
                  <a:pt x="12757" y="528"/>
                  <a:pt x="12757" y="340"/>
                </a:cubicBezTo>
                <a:close/>
                <a:moveTo>
                  <a:pt x="12757" y="3894"/>
                </a:moveTo>
                <a:cubicBezTo>
                  <a:pt x="12757" y="4082"/>
                  <a:pt x="12604" y="4234"/>
                  <a:pt x="12417" y="4234"/>
                </a:cubicBezTo>
                <a:lnTo>
                  <a:pt x="340" y="4234"/>
                </a:lnTo>
                <a:cubicBezTo>
                  <a:pt x="152" y="4234"/>
                  <a:pt x="0" y="4082"/>
                  <a:pt x="0" y="3894"/>
                </a:cubicBezTo>
                <a:lnTo>
                  <a:pt x="0" y="3894"/>
                </a:lnTo>
                <a:cubicBezTo>
                  <a:pt x="0" y="3706"/>
                  <a:pt x="152" y="3554"/>
                  <a:pt x="340" y="3554"/>
                </a:cubicBezTo>
                <a:lnTo>
                  <a:pt x="12417" y="3554"/>
                </a:lnTo>
                <a:cubicBezTo>
                  <a:pt x="12604" y="3554"/>
                  <a:pt x="12757" y="3706"/>
                  <a:pt x="12757" y="3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/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766095-D7AC-421C-BB3C-D6B51E910699}"/>
              </a:ext>
            </a:extLst>
          </p:cNvPr>
          <p:cNvSpPr txBox="1"/>
          <p:nvPr/>
        </p:nvSpPr>
        <p:spPr>
          <a:xfrm>
            <a:off x="626020" y="2321004"/>
            <a:ext cx="353943" cy="221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100">
                <a:solidFill>
                  <a:schemeClr val="bg1"/>
                </a:solidFill>
              </a:rPr>
              <a:t>IBAOTU.COM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14" name="iconfont-11255-5323814">
            <a:extLst>
              <a:ext uri="{FF2B5EF4-FFF2-40B4-BE49-F238E27FC236}">
                <a16:creationId xmlns:a16="http://schemas.microsoft.com/office/drawing/2014/main" id="{987F2906-1E16-497F-9997-BED47CEB18C3}"/>
              </a:ext>
            </a:extLst>
          </p:cNvPr>
          <p:cNvSpPr>
            <a:spLocks noChangeAspect="1"/>
          </p:cNvSpPr>
          <p:nvPr/>
        </p:nvSpPr>
        <p:spPr bwMode="auto">
          <a:xfrm>
            <a:off x="11355276" y="5808169"/>
            <a:ext cx="248339" cy="252801"/>
          </a:xfrm>
          <a:custGeom>
            <a:gdLst>
              <a:gd name="T0" fmla="*/ 10015 w 10200"/>
              <a:gd name="T1" fmla="*/ 94 h 10384"/>
              <a:gd name="T2" fmla="*/ 9551 w 10200"/>
              <a:gd name="T3" fmla="*/ 94 h 10384"/>
              <a:gd name="T4" fmla="*/ 278 w 10200"/>
              <a:gd name="T5" fmla="*/ 4773 h 10384"/>
              <a:gd name="T6" fmla="*/ 0 w 10200"/>
              <a:gd name="T7" fmla="*/ 5148 h 10384"/>
              <a:gd name="T8" fmla="*/ 186 w 10200"/>
              <a:gd name="T9" fmla="*/ 5523 h 10384"/>
              <a:gd name="T10" fmla="*/ 2411 w 10200"/>
              <a:gd name="T11" fmla="*/ 6926 h 10384"/>
              <a:gd name="T12" fmla="*/ 2968 w 10200"/>
              <a:gd name="T13" fmla="*/ 6832 h 10384"/>
              <a:gd name="T14" fmla="*/ 7882 w 10200"/>
              <a:gd name="T15" fmla="*/ 2341 h 10384"/>
              <a:gd name="T16" fmla="*/ 8069 w 10200"/>
              <a:gd name="T17" fmla="*/ 2435 h 10384"/>
              <a:gd name="T18" fmla="*/ 3616 w 10200"/>
              <a:gd name="T19" fmla="*/ 7205 h 10384"/>
              <a:gd name="T20" fmla="*/ 3524 w 10200"/>
              <a:gd name="T21" fmla="*/ 7485 h 10384"/>
              <a:gd name="T22" fmla="*/ 3524 w 10200"/>
              <a:gd name="T23" fmla="*/ 9544 h 10384"/>
              <a:gd name="T24" fmla="*/ 3801 w 10200"/>
              <a:gd name="T25" fmla="*/ 10011 h 10384"/>
              <a:gd name="T26" fmla="*/ 4265 w 10200"/>
              <a:gd name="T27" fmla="*/ 9917 h 10384"/>
              <a:gd name="T28" fmla="*/ 5379 w 10200"/>
              <a:gd name="T29" fmla="*/ 8794 h 10384"/>
              <a:gd name="T30" fmla="*/ 7604 w 10200"/>
              <a:gd name="T31" fmla="*/ 10290 h 10384"/>
              <a:gd name="T32" fmla="*/ 7881 w 10200"/>
              <a:gd name="T33" fmla="*/ 10384 h 10384"/>
              <a:gd name="T34" fmla="*/ 8068 w 10200"/>
              <a:gd name="T35" fmla="*/ 10384 h 10384"/>
              <a:gd name="T36" fmla="*/ 8345 w 10200"/>
              <a:gd name="T37" fmla="*/ 10009 h 10384"/>
              <a:gd name="T38" fmla="*/ 10200 w 10200"/>
              <a:gd name="T39" fmla="*/ 655 h 10384"/>
              <a:gd name="T40" fmla="*/ 10015 w 10200"/>
              <a:gd name="T41" fmla="*/ 94 h 10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00" h="10384">
                <a:moveTo>
                  <a:pt x="10015" y="94"/>
                </a:moveTo>
                <a:cubicBezTo>
                  <a:pt x="9829" y="0"/>
                  <a:pt x="9644" y="0"/>
                  <a:pt x="9551" y="94"/>
                </a:cubicBezTo>
                <a:lnTo>
                  <a:pt x="278" y="4773"/>
                </a:lnTo>
                <a:cubicBezTo>
                  <a:pt x="91" y="4773"/>
                  <a:pt x="0" y="4960"/>
                  <a:pt x="0" y="5148"/>
                </a:cubicBezTo>
                <a:cubicBezTo>
                  <a:pt x="0" y="5335"/>
                  <a:pt x="93" y="5523"/>
                  <a:pt x="186" y="5523"/>
                </a:cubicBezTo>
                <a:lnTo>
                  <a:pt x="2411" y="6926"/>
                </a:lnTo>
                <a:cubicBezTo>
                  <a:pt x="2597" y="7020"/>
                  <a:pt x="2782" y="7020"/>
                  <a:pt x="2968" y="6832"/>
                </a:cubicBezTo>
                <a:lnTo>
                  <a:pt x="7882" y="2341"/>
                </a:lnTo>
                <a:lnTo>
                  <a:pt x="8069" y="2435"/>
                </a:lnTo>
                <a:lnTo>
                  <a:pt x="3616" y="7205"/>
                </a:lnTo>
                <a:cubicBezTo>
                  <a:pt x="3524" y="7299"/>
                  <a:pt x="3524" y="7393"/>
                  <a:pt x="3524" y="7485"/>
                </a:cubicBezTo>
                <a:lnTo>
                  <a:pt x="3524" y="9544"/>
                </a:lnTo>
                <a:cubicBezTo>
                  <a:pt x="3524" y="9731"/>
                  <a:pt x="3616" y="9919"/>
                  <a:pt x="3801" y="10011"/>
                </a:cubicBezTo>
                <a:cubicBezTo>
                  <a:pt x="3986" y="10104"/>
                  <a:pt x="4173" y="10011"/>
                  <a:pt x="4265" y="9917"/>
                </a:cubicBezTo>
                <a:lnTo>
                  <a:pt x="5379" y="8794"/>
                </a:lnTo>
                <a:lnTo>
                  <a:pt x="7604" y="10290"/>
                </a:lnTo>
                <a:cubicBezTo>
                  <a:pt x="7696" y="10384"/>
                  <a:pt x="7790" y="10384"/>
                  <a:pt x="7881" y="10384"/>
                </a:cubicBezTo>
                <a:lnTo>
                  <a:pt x="8068" y="10384"/>
                </a:lnTo>
                <a:cubicBezTo>
                  <a:pt x="8254" y="10290"/>
                  <a:pt x="8345" y="10196"/>
                  <a:pt x="8345" y="10009"/>
                </a:cubicBezTo>
                <a:lnTo>
                  <a:pt x="10200" y="655"/>
                </a:lnTo>
                <a:cubicBezTo>
                  <a:pt x="10200" y="374"/>
                  <a:pt x="10200" y="188"/>
                  <a:pt x="10015" y="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15" name="iconfont-11253-5330692">
            <a:extLst>
              <a:ext uri="{FF2B5EF4-FFF2-40B4-BE49-F238E27FC236}">
                <a16:creationId xmlns:a16="http://schemas.microsoft.com/office/drawing/2014/main" id="{893F64B8-04ED-4992-9D03-351F716DE759}"/>
              </a:ext>
            </a:extLst>
          </p:cNvPr>
          <p:cNvSpPr>
            <a:spLocks noChangeAspect="1"/>
          </p:cNvSpPr>
          <p:nvPr/>
        </p:nvSpPr>
        <p:spPr bwMode="auto">
          <a:xfrm>
            <a:off x="11401028" y="912552"/>
            <a:ext cx="193225" cy="231919"/>
          </a:xfrm>
          <a:custGeom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/>
        </p:txBody>
      </p:sp>
    </p:spTree>
    <p:extLst>
      <p:ext uri="{BB962C8B-B14F-4D97-AF65-F5344CB8AC3E}">
        <p14:creationId xmlns:p14="http://schemas.microsoft.com/office/powerpoint/2010/main" val="4036749692"/>
      </p:ext>
    </p:extLst>
  </p:cSld>
  <p:clrMapOvr>
    <a:masterClrMapping/>
  </p:clrMapOvr>
  <mc:AlternateContent>
    <mc:Choice xmlns:p159="http://schemas.microsoft.com/office/powerpoint/2015/09/main" Requires="p159">
      <p:transition spd="slow" advClick="0" p14:dur="200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ISLIDE.DIAGRAM" val="#331377;"/>
</p:tagLst>
</file>

<file path=ppt/tags/tag2.xml><?xml version="1.0" encoding="utf-8"?>
<p:tagLst xmlns:p="http://schemas.openxmlformats.org/presentationml/2006/main">
  <p:tag name="ISLIDE.DIAGRAM" val="#331380;"/>
</p:tagLst>
</file>

<file path=ppt/tags/tag3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ISPRING_PRESENTATION_TITLE" val="PowerPoint 演示文稿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 Light</vt:lpstr>
      <vt:lpstr>Calibri</vt:lpstr>
      <vt:lpstr>等线 Light</vt:lpstr>
      <vt:lpstr>等线</vt:lpstr>
      <vt:lpstr>仓耳青禾体-谷力 W05</vt:lpstr>
      <vt:lpstr>仓耳玄三M W05</vt:lpstr>
      <vt:lpstr>华文宋体</vt:lpstr>
      <vt:lpstr>Wingdings 2</vt:lpstr>
      <vt:lpstr>宋体</vt:lpstr>
      <vt:lpstr>Times New Roman</vt:lpstr>
      <vt:lpstr>Comic Sans MS</vt:lpstr>
      <vt:lpstr>楷体_GB2312</vt:lpstr>
      <vt:lpstr>华文仿宋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2021-03-25T19:45:56Z</cp:lastPrinted>
  <dcterms:created xsi:type="dcterms:W3CDTF">2021-03-25T19:45:56Z</dcterms:created>
  <dcterms:modified xsi:type="dcterms:W3CDTF">2021-03-25T11:46:02Z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