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gif" ContentType="image/gif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sldIdLst>
    <p:sldId id="305" r:id="rId3"/>
    <p:sldId id="306" r:id="rId4"/>
    <p:sldId id="307" r:id="rId5"/>
    <p:sldId id="312" r:id="rId6"/>
    <p:sldId id="308" r:id="rId7"/>
    <p:sldId id="314" r:id="rId8"/>
    <p:sldId id="309" r:id="rId9"/>
    <p:sldId id="315" r:id="rId10"/>
    <p:sldId id="316" r:id="rId11"/>
    <p:sldId id="311" r:id="rId12"/>
  </p:sldIdLst>
  <p:sldSz cx="12192000" cy="6858000"/>
  <p:notesSz cx="6858000" cy="9144000"/>
  <p:embeddedFontLst>
    <p:embeddedFont>
      <p:font typeface="仓耳青禾体-谷力 W05" panose="02010600030101010101" charset="-122"/>
      <p:regular r:id="rId14"/>
    </p:embeddedFont>
    <p:embeddedFont>
      <p:font typeface="仓耳玄三M W05" panose="02010600030101010101" charset="-122"/>
      <p:regular r:id="rId15"/>
    </p:embeddedFont>
    <p:embeddedFont>
      <p:font typeface="仿宋" panose="02010609060101010101" pitchFamily="49" charset="-122"/>
      <p:regular r:id="rId16"/>
    </p:embeddedFont>
    <p:embeddedFont>
      <p:font typeface="三极榜书简体" panose="02010600030101010101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等线" panose="02010600030101010101" pitchFamily="2" charset="-122"/>
      <p:regular r:id="rId24"/>
      <p:bold r:id="rId25"/>
    </p:embeddedFont>
  </p:embeddedFontLst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0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tags" Target="tags/tag4.xml" /><Relationship Id="rId14" Type="http://schemas.openxmlformats.org/officeDocument/2006/relationships/font" Target="fonts/font1.fntdata" /><Relationship Id="rId15" Type="http://schemas.openxmlformats.org/officeDocument/2006/relationships/font" Target="fonts/font2.fntdata" /><Relationship Id="rId16" Type="http://schemas.openxmlformats.org/officeDocument/2006/relationships/font" Target="fonts/font3.fntdata" /><Relationship Id="rId17" Type="http://schemas.openxmlformats.org/officeDocument/2006/relationships/font" Target="fonts/font4.fntdata" /><Relationship Id="rId18" Type="http://schemas.openxmlformats.org/officeDocument/2006/relationships/font" Target="fonts/font5.fntdata" /><Relationship Id="rId19" Type="http://schemas.openxmlformats.org/officeDocument/2006/relationships/font" Target="fonts/font6.fntdata" /><Relationship Id="rId2" Type="http://schemas.openxmlformats.org/officeDocument/2006/relationships/notesMaster" Target="notesMasters/notesMaster1.xml" /><Relationship Id="rId20" Type="http://schemas.openxmlformats.org/officeDocument/2006/relationships/font" Target="fonts/font7.fntdata" /><Relationship Id="rId21" Type="http://schemas.openxmlformats.org/officeDocument/2006/relationships/font" Target="fonts/font8.fntdata" /><Relationship Id="rId22" Type="http://schemas.openxmlformats.org/officeDocument/2006/relationships/font" Target="fonts/font9.fntdata" /><Relationship Id="rId23" Type="http://schemas.openxmlformats.org/officeDocument/2006/relationships/font" Target="fonts/font10.fntdata" /><Relationship Id="rId24" Type="http://schemas.openxmlformats.org/officeDocument/2006/relationships/font" Target="fonts/font11.fntdata" /><Relationship Id="rId25" Type="http://schemas.openxmlformats.org/officeDocument/2006/relationships/font" Target="fonts/font12.fntdata" /><Relationship Id="rId26" Type="http://schemas.openxmlformats.org/officeDocument/2006/relationships/presProps" Target="presProps.xml" /><Relationship Id="rId27" Type="http://schemas.openxmlformats.org/officeDocument/2006/relationships/viewProps" Target="viewProps.xml" /><Relationship Id="rId28" Type="http://schemas.openxmlformats.org/officeDocument/2006/relationships/theme" Target="theme/theme1.xml" /><Relationship Id="rId29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43E61-1D5A-44FE-AB51-1E9F8258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300429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audio" Target="../media/media1.mp3" /><Relationship Id="rId5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gif" /><Relationship Id="rId3" Type="http://schemas.openxmlformats.org/officeDocument/2006/relationships/image" Target="../media/image6.gif" /><Relationship Id="rId4" Type="http://schemas.openxmlformats.org/officeDocument/2006/relationships/tags" Target="../tags/tag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Relationship Id="rId3" Type="http://schemas.openxmlformats.org/officeDocument/2006/relationships/image" Target="../media/image7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tags" Target="../tags/tag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tags" Target="../tags/tag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FCD77E-BCD0-4E60-B723-765A140A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r="11111" b="-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CE89CD-309D-432D-8967-7F8FE1BBB18C}"/>
              </a:ext>
            </a:extLst>
          </p:cNvPr>
          <p:cNvSpPr txBox="1"/>
          <p:nvPr/>
        </p:nvSpPr>
        <p:spPr>
          <a:xfrm>
            <a:off x="2392030" y="2425028"/>
            <a:ext cx="7346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怎样测量和表示力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BF51BD-1D60-4776-AA69-0DC139E74B9E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iconfont-1054-809968">
            <a:extLst>
              <a:ext uri="{FF2B5EF4-FFF2-40B4-BE49-F238E27FC236}">
                <a16:creationId xmlns:a16="http://schemas.microsoft.com/office/drawing/2014/main" id="{D20B9033-98B6-4AE1-9086-7B006CD691F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8" name="iconfont-1119-838349">
            <a:extLst>
              <a:ext uri="{FF2B5EF4-FFF2-40B4-BE49-F238E27FC236}">
                <a16:creationId xmlns:a16="http://schemas.microsoft.com/office/drawing/2014/main" id="{3AE690E1-94E5-40F6-853B-E0F7F8DF6A46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BF12C1-1ECD-4CC4-974C-8343E156969E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0" name="iconfont-11255-5323814">
            <a:extLst>
              <a:ext uri="{FF2B5EF4-FFF2-40B4-BE49-F238E27FC236}">
                <a16:creationId xmlns:a16="http://schemas.microsoft.com/office/drawing/2014/main" id="{E3818F76-0048-46AF-9E6C-CFBF5FA7E696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1" name="iconfont-11253-5330692">
            <a:extLst>
              <a:ext uri="{FF2B5EF4-FFF2-40B4-BE49-F238E27FC236}">
                <a16:creationId xmlns:a16="http://schemas.microsoft.com/office/drawing/2014/main" id="{7FB03A89-3F06-408A-B373-73FB01B658BB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3145DC-1FF2-4026-89BF-FF2C8B227052}"/>
              </a:ext>
            </a:extLst>
          </p:cNvPr>
          <p:cNvGrpSpPr/>
          <p:nvPr/>
        </p:nvGrpSpPr>
        <p:grpSpPr>
          <a:xfrm>
            <a:off x="2255620" y="1868760"/>
            <a:ext cx="7680762" cy="136411"/>
            <a:chOff x="2791887" y="4057517"/>
            <a:chExt cx="6587243" cy="11699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06182D-F8AC-4554-9A55-E6FCF72A6DD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5ABA870-2E54-4833-AC80-FCAA08A4A742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ECFFA37-3D75-4B1C-9C5C-C11186BAF443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4A6DD2-90F1-411F-A989-FAA514CE8033}"/>
              </a:ext>
            </a:extLst>
          </p:cNvPr>
          <p:cNvGrpSpPr/>
          <p:nvPr/>
        </p:nvGrpSpPr>
        <p:grpSpPr>
          <a:xfrm>
            <a:off x="2255619" y="4164295"/>
            <a:ext cx="7680762" cy="136411"/>
            <a:chOff x="2791887" y="4057517"/>
            <a:chExt cx="6587243" cy="11699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47831C3-3A31-410B-8D2C-769870B15963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3B28D44-C572-44A0-B641-FD6AEFE00145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79CCFAF-D264-46C7-BA51-52C1A8FA4728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4EF09E9D-08E6-413B-8D11-55F3F8A5F0B1}"/>
              </a:ext>
            </a:extLst>
          </p:cNvPr>
          <p:cNvSpPr/>
          <p:nvPr/>
        </p:nvSpPr>
        <p:spPr>
          <a:xfrm>
            <a:off x="3748555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975805F-EAE8-4CD9-8ABA-D4DFF14C0F22}"/>
              </a:ext>
            </a:extLst>
          </p:cNvPr>
          <p:cNvSpPr/>
          <p:nvPr/>
        </p:nvSpPr>
        <p:spPr>
          <a:xfrm>
            <a:off x="8339856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5c00d2c094963">
            <a:hlinkClick action="ppaction://media"/>
            <a:extLst>
              <a:ext uri="{FF2B5EF4-FFF2-40B4-BE49-F238E27FC236}">
                <a16:creationId xmlns:a16="http://schemas.microsoft.com/office/drawing/2014/main" id="{9D527D1A-BFA2-42AA-B89B-9B9DB07AA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204955" y="657097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9562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FCD77E-BCD0-4E60-B723-765A140A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r="11111" b="-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CE89CD-309D-432D-8967-7F8FE1BBB18C}"/>
              </a:ext>
            </a:extLst>
          </p:cNvPr>
          <p:cNvSpPr txBox="1"/>
          <p:nvPr/>
        </p:nvSpPr>
        <p:spPr>
          <a:xfrm>
            <a:off x="2422822" y="2094882"/>
            <a:ext cx="7346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谢谢大家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BF51BD-1D60-4776-AA69-0DC139E74B9E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iconfont-1054-809968">
            <a:extLst>
              <a:ext uri="{FF2B5EF4-FFF2-40B4-BE49-F238E27FC236}">
                <a16:creationId xmlns:a16="http://schemas.microsoft.com/office/drawing/2014/main" id="{D20B9033-98B6-4AE1-9086-7B006CD691F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8" name="iconfont-1119-838349">
            <a:extLst>
              <a:ext uri="{FF2B5EF4-FFF2-40B4-BE49-F238E27FC236}">
                <a16:creationId xmlns:a16="http://schemas.microsoft.com/office/drawing/2014/main" id="{3AE690E1-94E5-40F6-853B-E0F7F8DF6A46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BF12C1-1ECD-4CC4-974C-8343E156969E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0" name="iconfont-11255-5323814">
            <a:extLst>
              <a:ext uri="{FF2B5EF4-FFF2-40B4-BE49-F238E27FC236}">
                <a16:creationId xmlns:a16="http://schemas.microsoft.com/office/drawing/2014/main" id="{E3818F76-0048-46AF-9E6C-CFBF5FA7E696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1" name="iconfont-11253-5330692">
            <a:extLst>
              <a:ext uri="{FF2B5EF4-FFF2-40B4-BE49-F238E27FC236}">
                <a16:creationId xmlns:a16="http://schemas.microsoft.com/office/drawing/2014/main" id="{7FB03A89-3F06-408A-B373-73FB01B658BB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3145DC-1FF2-4026-89BF-FF2C8B227052}"/>
              </a:ext>
            </a:extLst>
          </p:cNvPr>
          <p:cNvGrpSpPr/>
          <p:nvPr/>
        </p:nvGrpSpPr>
        <p:grpSpPr>
          <a:xfrm>
            <a:off x="2255620" y="1868760"/>
            <a:ext cx="7680762" cy="136411"/>
            <a:chOff x="2791887" y="4057517"/>
            <a:chExt cx="6587243" cy="11699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06182D-F8AC-4554-9A55-E6FCF72A6DD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5ABA870-2E54-4833-AC80-FCAA08A4A742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ECFFA37-3D75-4B1C-9C5C-C11186BAF443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4A6DD2-90F1-411F-A989-FAA514CE8033}"/>
              </a:ext>
            </a:extLst>
          </p:cNvPr>
          <p:cNvGrpSpPr/>
          <p:nvPr/>
        </p:nvGrpSpPr>
        <p:grpSpPr>
          <a:xfrm>
            <a:off x="2255619" y="4164295"/>
            <a:ext cx="7680762" cy="136411"/>
            <a:chOff x="2791887" y="4057517"/>
            <a:chExt cx="6587243" cy="11699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47831C3-3A31-410B-8D2C-769870B15963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3B28D44-C572-44A0-B641-FD6AEFE00145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79CCFAF-D264-46C7-BA51-52C1A8FA4728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0CD2F27-E942-4DFD-989F-62BE6BD6C950}"/>
              </a:ext>
            </a:extLst>
          </p:cNvPr>
          <p:cNvSpPr txBox="1"/>
          <p:nvPr/>
        </p:nvSpPr>
        <p:spPr>
          <a:xfrm>
            <a:off x="4475888" y="1461927"/>
            <a:ext cx="32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>
                <a:solidFill>
                  <a:schemeClr val="bg1"/>
                </a:solidFill>
              </a:rPr>
              <a:t>IBAOTU.COM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EF09E9D-08E6-413B-8D11-55F3F8A5F0B1}"/>
              </a:ext>
            </a:extLst>
          </p:cNvPr>
          <p:cNvSpPr/>
          <p:nvPr/>
        </p:nvSpPr>
        <p:spPr>
          <a:xfrm>
            <a:off x="3748555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975805F-EAE8-4CD9-8ABA-D4DFF14C0F22}"/>
              </a:ext>
            </a:extLst>
          </p:cNvPr>
          <p:cNvSpPr/>
          <p:nvPr/>
        </p:nvSpPr>
        <p:spPr>
          <a:xfrm>
            <a:off x="8339856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05977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3F6696-6496-408F-947D-8509C359CB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3DF61A-FF28-4123-AC6A-A93F8741A7FB}"/>
              </a:ext>
            </a:extLst>
          </p:cNvPr>
          <p:cNvSpPr/>
          <p:nvPr/>
        </p:nvSpPr>
        <p:spPr>
          <a:xfrm>
            <a:off x="6775896" y="1491753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463E12-131F-408C-B25C-CF4ED5886C63}"/>
              </a:ext>
            </a:extLst>
          </p:cNvPr>
          <p:cNvSpPr txBox="1"/>
          <p:nvPr/>
        </p:nvSpPr>
        <p:spPr>
          <a:xfrm>
            <a:off x="6920447" y="1597240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胡克定律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7BB805C-76DD-4108-BB76-15454F09D6F1}"/>
              </a:ext>
            </a:extLst>
          </p:cNvPr>
          <p:cNvSpPr/>
          <p:nvPr/>
        </p:nvSpPr>
        <p:spPr>
          <a:xfrm>
            <a:off x="6261578" y="1698734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2A4D7A-B51E-4832-807C-14B923C7E196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0" name="iconfont-1054-809968">
            <a:extLst>
              <a:ext uri="{FF2B5EF4-FFF2-40B4-BE49-F238E27FC236}">
                <a16:creationId xmlns:a16="http://schemas.microsoft.com/office/drawing/2014/main" id="{AD5FF73D-563C-41D0-9C76-D3D27702483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1" name="iconfont-1119-838349">
            <a:extLst>
              <a:ext uri="{FF2B5EF4-FFF2-40B4-BE49-F238E27FC236}">
                <a16:creationId xmlns:a16="http://schemas.microsoft.com/office/drawing/2014/main" id="{67631F76-971B-402A-B564-4EDB508ED2F3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5C0ED9-C347-46BB-ADB3-0B4B3FDDAC41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3" name="iconfont-11255-5323814">
            <a:extLst>
              <a:ext uri="{FF2B5EF4-FFF2-40B4-BE49-F238E27FC236}">
                <a16:creationId xmlns:a16="http://schemas.microsoft.com/office/drawing/2014/main" id="{CA95749C-D985-4212-8539-1F3CFAC72E0D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4" name="iconfont-11253-5330692">
            <a:extLst>
              <a:ext uri="{FF2B5EF4-FFF2-40B4-BE49-F238E27FC236}">
                <a16:creationId xmlns:a16="http://schemas.microsoft.com/office/drawing/2014/main" id="{648B493E-D324-43B0-8B77-10514FFA94BE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204AA00-3B2B-4184-9775-4EBA95E8F59C}"/>
              </a:ext>
            </a:extLst>
          </p:cNvPr>
          <p:cNvSpPr/>
          <p:nvPr/>
        </p:nvSpPr>
        <p:spPr>
          <a:xfrm>
            <a:off x="6775896" y="2643231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761A5B-365D-4B2B-8A77-C71A924BF3C4}"/>
              </a:ext>
            </a:extLst>
          </p:cNvPr>
          <p:cNvSpPr txBox="1"/>
          <p:nvPr/>
        </p:nvSpPr>
        <p:spPr>
          <a:xfrm>
            <a:off x="6920447" y="2748718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弹簧测力计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424D1F8-FADA-4FD4-B577-093EFBEADA94}"/>
              </a:ext>
            </a:extLst>
          </p:cNvPr>
          <p:cNvSpPr/>
          <p:nvPr/>
        </p:nvSpPr>
        <p:spPr>
          <a:xfrm>
            <a:off x="6261578" y="2850212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1306AED-1BD2-4F51-808E-CACE4C20C9E0}"/>
              </a:ext>
            </a:extLst>
          </p:cNvPr>
          <p:cNvSpPr/>
          <p:nvPr/>
        </p:nvSpPr>
        <p:spPr>
          <a:xfrm>
            <a:off x="6775896" y="3840051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BD87B8-D02C-4986-ADC8-242054AB00B3}"/>
              </a:ext>
            </a:extLst>
          </p:cNvPr>
          <p:cNvSpPr txBox="1"/>
          <p:nvPr/>
        </p:nvSpPr>
        <p:spPr>
          <a:xfrm>
            <a:off x="6920447" y="3945538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3.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力的示意图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E91EE8-1545-4FF4-8FEF-64A28F976D53}"/>
              </a:ext>
            </a:extLst>
          </p:cNvPr>
          <p:cNvSpPr/>
          <p:nvPr/>
        </p:nvSpPr>
        <p:spPr>
          <a:xfrm>
            <a:off x="6261578" y="4047032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8E13C6B-9302-4D32-8FB9-1B63720D772C}"/>
              </a:ext>
            </a:extLst>
          </p:cNvPr>
          <p:cNvGrpSpPr/>
          <p:nvPr/>
        </p:nvGrpSpPr>
        <p:grpSpPr>
          <a:xfrm>
            <a:off x="2127413" y="2548325"/>
            <a:ext cx="2574261" cy="45719"/>
            <a:chOff x="2791887" y="4057517"/>
            <a:chExt cx="6587243" cy="11699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8D2C1147-0A2F-44CA-B5E2-70E2CC3A8F92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2285C36-D70D-4A8B-8413-9E719FB181C1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A2436FA-7EDE-44D6-B2FA-1ED518E483BC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AEB37F1-B52A-40D8-B356-0FF1F6336E4D}"/>
              </a:ext>
            </a:extLst>
          </p:cNvPr>
          <p:cNvGrpSpPr/>
          <p:nvPr/>
        </p:nvGrpSpPr>
        <p:grpSpPr>
          <a:xfrm>
            <a:off x="2081694" y="4817409"/>
            <a:ext cx="2574261" cy="45719"/>
            <a:chOff x="2791887" y="4057517"/>
            <a:chExt cx="6587243" cy="11699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0D60907-253A-44DB-AE8E-F8F4B7B3F407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03658A5-AD89-4761-9415-C4224AAAA27A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07E099C-9C1E-41EA-B32C-11F7C0EA9797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6FC938C-D2AB-4A2C-B738-C48EE3DCD13E}"/>
              </a:ext>
            </a:extLst>
          </p:cNvPr>
          <p:cNvSpPr txBox="1"/>
          <p:nvPr/>
        </p:nvSpPr>
        <p:spPr>
          <a:xfrm>
            <a:off x="2219672" y="2918332"/>
            <a:ext cx="2351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目录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0D7CCFD-D50B-4D62-A5DD-306DF327D9B4}"/>
              </a:ext>
            </a:extLst>
          </p:cNvPr>
          <p:cNvSpPr/>
          <p:nvPr/>
        </p:nvSpPr>
        <p:spPr>
          <a:xfrm>
            <a:off x="2012494" y="343348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4962BE9-3C74-47C5-9C67-F917124DAD4F}"/>
              </a:ext>
            </a:extLst>
          </p:cNvPr>
          <p:cNvSpPr/>
          <p:nvPr/>
        </p:nvSpPr>
        <p:spPr>
          <a:xfrm>
            <a:off x="4618934" y="3465033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2C3E4CD-375E-4FF6-B825-3CBBC638F47F}"/>
              </a:ext>
            </a:extLst>
          </p:cNvPr>
          <p:cNvSpPr txBox="1"/>
          <p:nvPr/>
        </p:nvSpPr>
        <p:spPr>
          <a:xfrm>
            <a:off x="2219671" y="4127252"/>
            <a:ext cx="235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CONTENTS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17698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  <p:bldP spid="18" grpId="0"/>
      <p:bldP spid="19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2212358" y="2464903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胡克定律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827069" y="3660493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884947346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D49177B-ACE7-4688-8A4D-5D559ABB3BE8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964AA9D-F1E3-4FE6-9E68-82A544D19E1B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概念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CC19701-314B-4672-957F-074A122F252B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B9473A6-E813-47FC-95BA-3BD2CDDF0409}"/>
              </a:ext>
            </a:extLst>
          </p:cNvPr>
          <p:cNvSpPr txBox="1"/>
          <p:nvPr/>
        </p:nvSpPr>
        <p:spPr>
          <a:xfrm>
            <a:off x="1575156" y="2063757"/>
            <a:ext cx="5476585" cy="12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仿宋" panose="02010609060101010101" pitchFamily="49" charset="-122"/>
                <a:ea typeface="仿宋" panose="02010609060101010101" pitchFamily="49" charset="-122"/>
              </a:rPr>
              <a:t>弹性限度内，弹簧的形变量与弹簧所受到的拉力</a:t>
            </a:r>
            <a:r>
              <a:rPr lang="en-US" altLang="ja-JP" b="1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ja-JP" altLang="en-US" b="1">
                <a:latin typeface="仿宋" panose="02010609060101010101" pitchFamily="49" charset="-122"/>
                <a:ea typeface="仿宋" panose="02010609060101010101" pitchFamily="49" charset="-122"/>
              </a:rPr>
              <a:t>或压カ</a:t>
            </a:r>
            <a:r>
              <a:rPr lang="en-US" altLang="ja-JP" b="1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ja-JP" altLang="en-US" b="1">
                <a:latin typeface="仿宋" panose="02010609060101010101" pitchFamily="49" charset="-122"/>
                <a:ea typeface="仿宋" panose="02010609060101010101" pitchFamily="49" charset="-122"/>
              </a:rPr>
              <a:t>的大小成正比，拉力（或压力）越大，弹簧的形变量也就越大</a:t>
            </a:r>
            <a:r>
              <a:rPr lang="zh-CN" altLang="en-US" b="1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2D1077-A1C0-4D9A-BC15-1B5ADF044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408" y="2142775"/>
            <a:ext cx="2286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55B4EF-2780-430B-BEE7-C4019A0B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5975" y="3647725"/>
            <a:ext cx="40100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307337047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1991272" y="2356916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弹簧测力计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605983" y="3552506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pic>
        <p:nvPicPr>
          <p:cNvPr id="18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2026900" y="11861800"/>
            <a:ext cx="304800" cy="2159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677202921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F5766BD-53FA-4503-B73D-7A351CE20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5605" y="680789"/>
            <a:ext cx="318135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ïśľïďê">
            <a:extLst>
              <a:ext uri="{FF2B5EF4-FFF2-40B4-BE49-F238E27FC236}">
                <a16:creationId xmlns:a16="http://schemas.microsoft.com/office/drawing/2014/main" id="{2A64D87A-1B97-46BD-8DB5-EEEA5D4A243A}"/>
              </a:ext>
            </a:extLst>
          </p:cNvPr>
          <p:cNvSpPr/>
          <p:nvPr/>
        </p:nvSpPr>
        <p:spPr>
          <a:xfrm>
            <a:off x="965589" y="2345009"/>
            <a:ext cx="644169" cy="644169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íṣḷídê" descr="Line arrow: Straight">
            <a:extLst>
              <a:ext uri="{FF2B5EF4-FFF2-40B4-BE49-F238E27FC236}">
                <a16:creationId xmlns:a16="http://schemas.microsoft.com/office/drawing/2014/main" id="{77326BA9-8180-494D-83B2-7AE3EE4BA74D}"/>
              </a:ext>
            </a:extLst>
          </p:cNvPr>
          <p:cNvSpPr/>
          <p:nvPr/>
        </p:nvSpPr>
        <p:spPr>
          <a:xfrm rot="10800000">
            <a:off x="1174686" y="2624236"/>
            <a:ext cx="225975" cy="85715"/>
          </a:xfrm>
          <a:custGeom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1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D28AD0B-157C-4845-A16F-1DE18C9D9563}"/>
              </a:ext>
            </a:extLst>
          </p:cNvPr>
          <p:cNvCxnSpPr/>
          <p:nvPr/>
        </p:nvCxnSpPr>
        <p:spPr>
          <a:xfrm flipH="1">
            <a:off x="3030508" y="2513871"/>
            <a:ext cx="0" cy="3921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ïśľidè">
            <a:extLst>
              <a:ext uri="{FF2B5EF4-FFF2-40B4-BE49-F238E27FC236}">
                <a16:creationId xmlns:a16="http://schemas.microsoft.com/office/drawing/2014/main" id="{0D66544B-A44A-4FC0-89D0-29845990DFD7}"/>
              </a:ext>
            </a:extLst>
          </p:cNvPr>
          <p:cNvSpPr/>
          <p:nvPr/>
        </p:nvSpPr>
        <p:spPr>
          <a:xfrm>
            <a:off x="990756" y="3524318"/>
            <a:ext cx="644169" cy="644169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ïṣḻíḑè" descr="Line arrow: Straight">
            <a:extLst>
              <a:ext uri="{FF2B5EF4-FFF2-40B4-BE49-F238E27FC236}">
                <a16:creationId xmlns:a16="http://schemas.microsoft.com/office/drawing/2014/main" id="{3F0F5329-D988-4A8A-9DA9-3EC4C1B6320F}"/>
              </a:ext>
            </a:extLst>
          </p:cNvPr>
          <p:cNvSpPr/>
          <p:nvPr/>
        </p:nvSpPr>
        <p:spPr>
          <a:xfrm rot="10800000">
            <a:off x="1199853" y="3803545"/>
            <a:ext cx="225975" cy="85715"/>
          </a:xfrm>
          <a:custGeom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1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5B819C4-5BBA-47ED-B6BE-2DA36FDBA0C1}"/>
              </a:ext>
            </a:extLst>
          </p:cNvPr>
          <p:cNvCxnSpPr/>
          <p:nvPr/>
        </p:nvCxnSpPr>
        <p:spPr>
          <a:xfrm flipH="1">
            <a:off x="3038897" y="3693180"/>
            <a:ext cx="0" cy="3921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136FCC0-967A-4732-84F4-15254D67AF11}"/>
              </a:ext>
            </a:extLst>
          </p:cNvPr>
          <p:cNvCxnSpPr/>
          <p:nvPr/>
        </p:nvCxnSpPr>
        <p:spPr>
          <a:xfrm>
            <a:off x="1114091" y="2099253"/>
            <a:ext cx="704888" cy="0"/>
          </a:xfrm>
          <a:prstGeom prst="line">
            <a:avLst/>
          </a:prstGeom>
          <a:ln w="38100" cap="rnd">
            <a:solidFill>
              <a:srgbClr val="2B354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0330D73-17A5-456B-B919-712B7B878739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E72A18F-F955-45D6-AF56-CA9A68A606AE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基本构造及用法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BD9087F-02C6-49CC-A157-67550D8E1405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3EF64F1-8443-43D0-9852-197C9EE8CB40}"/>
              </a:ext>
            </a:extLst>
          </p:cNvPr>
          <p:cNvSpPr txBox="1"/>
          <p:nvPr/>
        </p:nvSpPr>
        <p:spPr>
          <a:xfrm>
            <a:off x="1678307" y="2470561"/>
            <a:ext cx="106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solidFill>
                  <a:srgbClr val="2B3544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原理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B67FC56-8352-470B-91DE-287A5E94D3F7}"/>
              </a:ext>
            </a:extLst>
          </p:cNvPr>
          <p:cNvSpPr txBox="1"/>
          <p:nvPr/>
        </p:nvSpPr>
        <p:spPr>
          <a:xfrm>
            <a:off x="3241119" y="2345009"/>
            <a:ext cx="3300275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latin typeface="仿宋" panose="02010609060101010101" pitchFamily="49" charset="-122"/>
                <a:ea typeface="仿宋" panose="02010609060101010101" pitchFamily="49" charset="-122"/>
              </a:rPr>
              <a:t>在弹性限度内，弹簧受到的拉力越大，弹簧的伸长量就越长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7EF5D8-EFD5-4C2D-9EC9-C58313B40794}"/>
              </a:ext>
            </a:extLst>
          </p:cNvPr>
          <p:cNvSpPr txBox="1"/>
          <p:nvPr/>
        </p:nvSpPr>
        <p:spPr>
          <a:xfrm>
            <a:off x="1703474" y="3661510"/>
            <a:ext cx="10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solidFill>
                  <a:srgbClr val="2B3544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操作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00DAE21-4220-42ED-831A-750C52262743}"/>
              </a:ext>
            </a:extLst>
          </p:cNvPr>
          <p:cNvSpPr txBox="1"/>
          <p:nvPr/>
        </p:nvSpPr>
        <p:spPr>
          <a:xfrm>
            <a:off x="3283065" y="3535958"/>
            <a:ext cx="3308665" cy="225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latin typeface="仿宋" panose="02010609060101010101" pitchFamily="49" charset="-122"/>
                <a:ea typeface="仿宋" panose="02010609060101010101" pitchFamily="49" charset="-122"/>
              </a:rPr>
              <a:t>观：观察量程和分度值</a:t>
            </a:r>
          </a:p>
          <a:p>
            <a:pPr>
              <a:lnSpc>
                <a:spcPct val="150000"/>
              </a:lnSpc>
            </a:pPr>
            <a:r>
              <a:rPr lang="zh-CN" altLang="en-US" sz="1600" b="1">
                <a:latin typeface="仿宋" panose="02010609060101010101" pitchFamily="49" charset="-122"/>
                <a:ea typeface="仿宋" panose="02010609060101010101" pitchFamily="49" charset="-122"/>
              </a:rPr>
              <a:t>调：调零，使用前需要调整指针指在刻度线上。</a:t>
            </a:r>
            <a:endParaRPr lang="en-US" altLang="zh-CN" sz="1600" b="1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latin typeface="仿宋" panose="02010609060101010101" pitchFamily="49" charset="-122"/>
                <a:ea typeface="仿宋" panose="02010609060101010101" pitchFamily="49" charset="-122"/>
              </a:rPr>
              <a:t>測：测力的方向沿弹簧的轴线方向</a:t>
            </a:r>
            <a:endParaRPr lang="en-US" altLang="zh-CN" sz="1600" b="1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latin typeface="仿宋" panose="02010609060101010101" pitchFamily="49" charset="-122"/>
                <a:ea typeface="仿宋" panose="02010609060101010101" pitchFamily="49" charset="-122"/>
              </a:rPr>
              <a:t>读：指針静止后，视线与刻度面垂直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DF4F34-8115-457B-81F5-F219C4B9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563" y="1861600"/>
            <a:ext cx="4587898" cy="359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44883005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2212358" y="2356916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力的示意图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827069" y="3552506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4036749692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íṣlíḋè">
            <a:extLst>
              <a:ext uri="{FF2B5EF4-FFF2-40B4-BE49-F238E27FC236}">
                <a16:creationId xmlns:a16="http://schemas.microsoft.com/office/drawing/2014/main" id="{8FE1F8C3-FD6B-4DCD-933A-AC978F517C13}"/>
              </a:ext>
            </a:extLst>
          </p:cNvPr>
          <p:cNvSpPr/>
          <p:nvPr/>
        </p:nvSpPr>
        <p:spPr>
          <a:xfrm>
            <a:off x="7312186" y="1130300"/>
            <a:ext cx="4215690" cy="5003799"/>
          </a:xfrm>
          <a:prstGeom prst="roundRect">
            <a:avLst>
              <a:gd name="adj" fmla="val 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C805A0E-998F-4C14-A982-24FCE872A80E}"/>
              </a:ext>
            </a:extLst>
          </p:cNvPr>
          <p:cNvCxnSpPr/>
          <p:nvPr/>
        </p:nvCxnSpPr>
        <p:spPr>
          <a:xfrm>
            <a:off x="6086843" y="3184873"/>
            <a:ext cx="5143132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ïs1íḑè">
            <a:extLst>
              <a:ext uri="{FF2B5EF4-FFF2-40B4-BE49-F238E27FC236}">
                <a16:creationId xmlns:a16="http://schemas.microsoft.com/office/drawing/2014/main" id="{340463B7-13CF-48BE-B09F-E72A73937842}"/>
              </a:ext>
            </a:extLst>
          </p:cNvPr>
          <p:cNvSpPr/>
          <p:nvPr/>
        </p:nvSpPr>
        <p:spPr>
          <a:xfrm>
            <a:off x="11191875" y="3108673"/>
            <a:ext cx="152400" cy="152400"/>
          </a:xfrm>
          <a:prstGeom prst="ellipse">
            <a:avLst/>
          </a:prstGeom>
          <a:solidFill>
            <a:schemeClr val="bg1"/>
          </a:solidFill>
          <a:ln w="28575" cap="rnd">
            <a:solidFill>
              <a:schemeClr val="bg1">
                <a:alpha val="67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1" name="íšlïḋe">
            <a:extLst>
              <a:ext uri="{FF2B5EF4-FFF2-40B4-BE49-F238E27FC236}">
                <a16:creationId xmlns:a16="http://schemas.microsoft.com/office/drawing/2014/main" id="{DAFBC06B-2BCC-476A-841A-B44503064171}"/>
              </a:ext>
            </a:extLst>
          </p:cNvPr>
          <p:cNvSpPr/>
          <p:nvPr/>
        </p:nvSpPr>
        <p:spPr>
          <a:xfrm>
            <a:off x="5999473" y="3089552"/>
            <a:ext cx="172728" cy="172724"/>
          </a:xfrm>
          <a:prstGeom prst="ellipse">
            <a:avLst/>
          </a:prstGeom>
          <a:solidFill>
            <a:schemeClr val="tx1">
              <a:lumMod val="50000"/>
              <a:lumOff val="50000"/>
              <a:alpha val="63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2" name="iśḻíďe">
            <a:extLst>
              <a:ext uri="{FF2B5EF4-FFF2-40B4-BE49-F238E27FC236}">
                <a16:creationId xmlns:a16="http://schemas.microsoft.com/office/drawing/2014/main" id="{4BF04848-1267-42AD-9E44-F153A050EBC9}"/>
              </a:ext>
            </a:extLst>
          </p:cNvPr>
          <p:cNvSpPr/>
          <p:nvPr/>
        </p:nvSpPr>
        <p:spPr>
          <a:xfrm>
            <a:off x="6033449" y="3123526"/>
            <a:ext cx="104775" cy="104775"/>
          </a:xfrm>
          <a:prstGeom prst="ellipse">
            <a:avLst/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>
              <a:solidFill>
                <a:schemeClr val="bg1"/>
              </a:solidFill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0EF8029-D28E-435E-93C3-155B682C09D0}"/>
              </a:ext>
            </a:extLst>
          </p:cNvPr>
          <p:cNvCxnSpPr/>
          <p:nvPr/>
        </p:nvCxnSpPr>
        <p:spPr>
          <a:xfrm>
            <a:off x="7920333" y="1903890"/>
            <a:ext cx="1054359" cy="0"/>
          </a:xfrm>
          <a:prstGeom prst="line">
            <a:avLst/>
          </a:prstGeom>
          <a:ln w="31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8335609-DF6D-42D9-A674-511AA9D89580}"/>
              </a:ext>
            </a:extLst>
          </p:cNvPr>
          <p:cNvCxnSpPr/>
          <p:nvPr/>
        </p:nvCxnSpPr>
        <p:spPr>
          <a:xfrm>
            <a:off x="7920333" y="1903890"/>
            <a:ext cx="466531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iSliḋe">
            <a:extLst>
              <a:ext uri="{FF2B5EF4-FFF2-40B4-BE49-F238E27FC236}">
                <a16:creationId xmlns:a16="http://schemas.microsoft.com/office/drawing/2014/main" id="{5A8A504E-5BEF-4883-8901-20ECAC5C3938}"/>
              </a:ext>
            </a:extLst>
          </p:cNvPr>
          <p:cNvGrpSpPr/>
          <p:nvPr/>
        </p:nvGrpSpPr>
        <p:grpSpPr>
          <a:xfrm>
            <a:off x="7877969" y="3609772"/>
            <a:ext cx="506338" cy="506336"/>
            <a:chOff x="915513" y="2993692"/>
            <a:chExt cx="573787" cy="573786"/>
          </a:xfrm>
        </p:grpSpPr>
        <p:sp>
          <p:nvSpPr>
            <p:cNvPr id="29" name="ïşlïďe">
              <a:extLst>
                <a:ext uri="{FF2B5EF4-FFF2-40B4-BE49-F238E27FC236}">
                  <a16:creationId xmlns:a16="http://schemas.microsoft.com/office/drawing/2014/main" id="{07362326-A636-4016-A9E2-86F2D0F84320}"/>
                </a:ext>
              </a:extLst>
            </p:cNvPr>
            <p:cNvSpPr/>
            <p:nvPr/>
          </p:nvSpPr>
          <p:spPr bwMode="auto">
            <a:xfrm>
              <a:off x="915513" y="2993692"/>
              <a:ext cx="573787" cy="5737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ṥḷîḍe">
              <a:extLst>
                <a:ext uri="{FF2B5EF4-FFF2-40B4-BE49-F238E27FC236}">
                  <a16:creationId xmlns:a16="http://schemas.microsoft.com/office/drawing/2014/main" id="{7C07B51B-07EC-4241-9A89-AD2125E49EB9}"/>
                </a:ext>
              </a:extLst>
            </p:cNvPr>
            <p:cNvSpPr/>
            <p:nvPr/>
          </p:nvSpPr>
          <p:spPr bwMode="auto">
            <a:xfrm>
              <a:off x="1053915" y="3161608"/>
              <a:ext cx="296981" cy="269151"/>
            </a:xfrm>
            <a:custGeom>
              <a:gdLst>
                <a:gd name="connsiteX0" fmla="*/ 496512 w 622984"/>
                <a:gd name="connsiteY0" fmla="*/ 492841 h 564606"/>
                <a:gd name="connsiteX1" fmla="*/ 473955 w 622984"/>
                <a:gd name="connsiteY1" fmla="*/ 515853 h 564606"/>
                <a:gd name="connsiteX2" fmla="*/ 496512 w 622984"/>
                <a:gd name="connsiteY2" fmla="*/ 535354 h 564606"/>
                <a:gd name="connsiteX3" fmla="*/ 519457 w 622984"/>
                <a:gd name="connsiteY3" fmla="*/ 515853 h 564606"/>
                <a:gd name="connsiteX4" fmla="*/ 496512 w 622984"/>
                <a:gd name="connsiteY4" fmla="*/ 492841 h 564606"/>
                <a:gd name="connsiteX5" fmla="*/ 249694 w 622984"/>
                <a:gd name="connsiteY5" fmla="*/ 352049 h 564606"/>
                <a:gd name="connsiteX6" fmla="*/ 272741 w 622984"/>
                <a:gd name="connsiteY6" fmla="*/ 374570 h 564606"/>
                <a:gd name="connsiteX7" fmla="*/ 171569 w 622984"/>
                <a:gd name="connsiteY7" fmla="*/ 475137 h 564606"/>
                <a:gd name="connsiteX8" fmla="*/ 177819 w 622984"/>
                <a:gd name="connsiteY8" fmla="*/ 481738 h 564606"/>
                <a:gd name="connsiteX9" fmla="*/ 155163 w 622984"/>
                <a:gd name="connsiteY9" fmla="*/ 510860 h 564606"/>
                <a:gd name="connsiteX10" fmla="*/ 73522 w 622984"/>
                <a:gd name="connsiteY10" fmla="*/ 562891 h 564606"/>
                <a:gd name="connsiteX11" fmla="*/ 60241 w 622984"/>
                <a:gd name="connsiteY11" fmla="*/ 550077 h 564606"/>
                <a:gd name="connsiteX12" fmla="*/ 112585 w 622984"/>
                <a:gd name="connsiteY12" fmla="*/ 468925 h 564606"/>
                <a:gd name="connsiteX13" fmla="*/ 141882 w 622984"/>
                <a:gd name="connsiteY13" fmla="*/ 446015 h 564606"/>
                <a:gd name="connsiteX14" fmla="*/ 148522 w 622984"/>
                <a:gd name="connsiteY14" fmla="*/ 452616 h 564606"/>
                <a:gd name="connsiteX15" fmla="*/ 122234 w 622984"/>
                <a:gd name="connsiteY15" fmla="*/ 15041 h 564606"/>
                <a:gd name="connsiteX16" fmla="*/ 210667 w 622984"/>
                <a:gd name="connsiteY16" fmla="*/ 52502 h 564606"/>
                <a:gd name="connsiteX17" fmla="*/ 242946 w 622984"/>
                <a:gd name="connsiteY17" fmla="*/ 173410 h 564606"/>
                <a:gd name="connsiteX18" fmla="*/ 532291 w 622984"/>
                <a:gd name="connsiteY18" fmla="*/ 463589 h 564606"/>
                <a:gd name="connsiteX19" fmla="*/ 532291 w 622984"/>
                <a:gd name="connsiteY19" fmla="*/ 545105 h 564606"/>
                <a:gd name="connsiteX20" fmla="*/ 493400 w 622984"/>
                <a:gd name="connsiteY20" fmla="*/ 564606 h 564606"/>
                <a:gd name="connsiteX21" fmla="*/ 451010 w 622984"/>
                <a:gd name="connsiteY21" fmla="*/ 545105 h 564606"/>
                <a:gd name="connsiteX22" fmla="*/ 161665 w 622984"/>
                <a:gd name="connsiteY22" fmla="*/ 258046 h 564606"/>
                <a:gd name="connsiteX23" fmla="*/ 34882 w 622984"/>
                <a:gd name="connsiteY23" fmla="*/ 225674 h 564606"/>
                <a:gd name="connsiteX24" fmla="*/ 5715 w 622984"/>
                <a:gd name="connsiteY24" fmla="*/ 104766 h 564606"/>
                <a:gd name="connsiteX25" fmla="*/ 74162 w 622984"/>
                <a:gd name="connsiteY25" fmla="*/ 176530 h 564606"/>
                <a:gd name="connsiteX26" fmla="*/ 142220 w 622984"/>
                <a:gd name="connsiteY26" fmla="*/ 157029 h 564606"/>
                <a:gd name="connsiteX27" fmla="*/ 161665 w 622984"/>
                <a:gd name="connsiteY27" fmla="*/ 88385 h 564606"/>
                <a:gd name="connsiteX28" fmla="*/ 90107 w 622984"/>
                <a:gd name="connsiteY28" fmla="*/ 20130 h 564606"/>
                <a:gd name="connsiteX29" fmla="*/ 122234 w 622984"/>
                <a:gd name="connsiteY29" fmla="*/ 15041 h 564606"/>
                <a:gd name="connsiteX30" fmla="*/ 531841 w 622984"/>
                <a:gd name="connsiteY30" fmla="*/ 0 h 564606"/>
                <a:gd name="connsiteX31" fmla="*/ 622984 w 622984"/>
                <a:gd name="connsiteY31" fmla="*/ 87684 h 564606"/>
                <a:gd name="connsiteX32" fmla="*/ 463289 w 622984"/>
                <a:gd name="connsiteY32" fmla="*/ 247465 h 564606"/>
                <a:gd name="connsiteX33" fmla="*/ 424339 w 622984"/>
                <a:gd name="connsiteY33" fmla="*/ 257207 h 564606"/>
                <a:gd name="connsiteX34" fmla="*/ 362409 w 622984"/>
                <a:gd name="connsiteY34" fmla="*/ 198751 h 564606"/>
                <a:gd name="connsiteX35" fmla="*/ 375263 w 622984"/>
                <a:gd name="connsiteY35" fmla="*/ 159391 h 564606"/>
                <a:gd name="connsiteX36" fmla="*/ 531841 w 622984"/>
                <a:gd name="connsiteY36" fmla="*/ 0 h 5646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984" h="564606">
                  <a:moveTo>
                    <a:pt x="496512" y="492841"/>
                  </a:moveTo>
                  <a:cubicBezTo>
                    <a:pt x="483678" y="492841"/>
                    <a:pt x="473955" y="502592"/>
                    <a:pt x="473955" y="515853"/>
                  </a:cubicBezTo>
                  <a:cubicBezTo>
                    <a:pt x="473955" y="525604"/>
                    <a:pt x="483678" y="535354"/>
                    <a:pt x="496512" y="535354"/>
                  </a:cubicBezTo>
                  <a:cubicBezTo>
                    <a:pt x="509734" y="535354"/>
                    <a:pt x="519457" y="525604"/>
                    <a:pt x="519457" y="515853"/>
                  </a:cubicBezTo>
                  <a:cubicBezTo>
                    <a:pt x="519457" y="502592"/>
                    <a:pt x="509734" y="492841"/>
                    <a:pt x="496512" y="492841"/>
                  </a:cubicBezTo>
                  <a:close/>
                  <a:moveTo>
                    <a:pt x="249694" y="352049"/>
                  </a:moveTo>
                  <a:lnTo>
                    <a:pt x="272741" y="374570"/>
                  </a:lnTo>
                  <a:lnTo>
                    <a:pt x="171569" y="475137"/>
                  </a:lnTo>
                  <a:lnTo>
                    <a:pt x="177819" y="481738"/>
                  </a:lnTo>
                  <a:lnTo>
                    <a:pt x="155163" y="510860"/>
                  </a:lnTo>
                  <a:lnTo>
                    <a:pt x="73522" y="562891"/>
                  </a:lnTo>
                  <a:lnTo>
                    <a:pt x="60241" y="550077"/>
                  </a:lnTo>
                  <a:lnTo>
                    <a:pt x="112585" y="468925"/>
                  </a:lnTo>
                  <a:lnTo>
                    <a:pt x="141882" y="446015"/>
                  </a:lnTo>
                  <a:lnTo>
                    <a:pt x="148522" y="452616"/>
                  </a:lnTo>
                  <a:close/>
                  <a:moveTo>
                    <a:pt x="122234" y="15041"/>
                  </a:moveTo>
                  <a:cubicBezTo>
                    <a:pt x="154446" y="14694"/>
                    <a:pt x="186166" y="28223"/>
                    <a:pt x="210667" y="52502"/>
                  </a:cubicBezTo>
                  <a:cubicBezTo>
                    <a:pt x="242946" y="85264"/>
                    <a:pt x="256169" y="130897"/>
                    <a:pt x="242946" y="173410"/>
                  </a:cubicBezTo>
                  <a:lnTo>
                    <a:pt x="532291" y="463589"/>
                  </a:lnTo>
                  <a:cubicBezTo>
                    <a:pt x="555236" y="486211"/>
                    <a:pt x="555236" y="522093"/>
                    <a:pt x="532291" y="545105"/>
                  </a:cubicBezTo>
                  <a:cubicBezTo>
                    <a:pt x="522568" y="557976"/>
                    <a:pt x="506234" y="564606"/>
                    <a:pt x="493400" y="564606"/>
                  </a:cubicBezTo>
                  <a:cubicBezTo>
                    <a:pt x="477066" y="564606"/>
                    <a:pt x="460733" y="557976"/>
                    <a:pt x="451010" y="545105"/>
                  </a:cubicBezTo>
                  <a:cubicBezTo>
                    <a:pt x="451010" y="545105"/>
                    <a:pt x="451010" y="545105"/>
                    <a:pt x="161665" y="258046"/>
                  </a:cubicBezTo>
                  <a:cubicBezTo>
                    <a:pt x="119275" y="270917"/>
                    <a:pt x="70662" y="261556"/>
                    <a:pt x="34882" y="225674"/>
                  </a:cubicBezTo>
                  <a:cubicBezTo>
                    <a:pt x="2215" y="192911"/>
                    <a:pt x="-7508" y="147278"/>
                    <a:pt x="5715" y="104766"/>
                  </a:cubicBezTo>
                  <a:cubicBezTo>
                    <a:pt x="5715" y="104766"/>
                    <a:pt x="5715" y="104766"/>
                    <a:pt x="74162" y="176530"/>
                  </a:cubicBezTo>
                  <a:cubicBezTo>
                    <a:pt x="74162" y="176530"/>
                    <a:pt x="74162" y="176530"/>
                    <a:pt x="142220" y="157029"/>
                  </a:cubicBezTo>
                  <a:cubicBezTo>
                    <a:pt x="142220" y="157029"/>
                    <a:pt x="142220" y="157029"/>
                    <a:pt x="161665" y="88385"/>
                  </a:cubicBezTo>
                  <a:cubicBezTo>
                    <a:pt x="161665" y="88385"/>
                    <a:pt x="161665" y="88385"/>
                    <a:pt x="90107" y="20130"/>
                  </a:cubicBezTo>
                  <a:cubicBezTo>
                    <a:pt x="100704" y="16815"/>
                    <a:pt x="111497" y="15157"/>
                    <a:pt x="122234" y="15041"/>
                  </a:cubicBezTo>
                  <a:close/>
                  <a:moveTo>
                    <a:pt x="531841" y="0"/>
                  </a:moveTo>
                  <a:cubicBezTo>
                    <a:pt x="531841" y="0"/>
                    <a:pt x="531841" y="0"/>
                    <a:pt x="622984" y="87684"/>
                  </a:cubicBezTo>
                  <a:cubicBezTo>
                    <a:pt x="622984" y="87684"/>
                    <a:pt x="622984" y="87684"/>
                    <a:pt x="463289" y="247465"/>
                  </a:cubicBezTo>
                  <a:cubicBezTo>
                    <a:pt x="450436" y="247465"/>
                    <a:pt x="434077" y="250582"/>
                    <a:pt x="424339" y="257207"/>
                  </a:cubicBezTo>
                  <a:lnTo>
                    <a:pt x="362409" y="198751"/>
                  </a:lnTo>
                  <a:cubicBezTo>
                    <a:pt x="372147" y="189009"/>
                    <a:pt x="375263" y="172641"/>
                    <a:pt x="375263" y="159391"/>
                  </a:cubicBezTo>
                  <a:cubicBezTo>
                    <a:pt x="375263" y="159391"/>
                    <a:pt x="375263" y="159391"/>
                    <a:pt x="531841" y="0"/>
                  </a:cubicBezTo>
                  <a:close/>
                </a:path>
              </a:pathLst>
            </a:custGeom>
            <a:solidFill>
              <a:srgbClr val="2B3544"/>
            </a:solidFill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ïṣḻiďe">
            <a:extLst>
              <a:ext uri="{FF2B5EF4-FFF2-40B4-BE49-F238E27FC236}">
                <a16:creationId xmlns:a16="http://schemas.microsoft.com/office/drawing/2014/main" id="{E1EA8C6A-4A5B-41D3-9574-C4A1A5B02D21}"/>
              </a:ext>
            </a:extLst>
          </p:cNvPr>
          <p:cNvGrpSpPr/>
          <p:nvPr/>
        </p:nvGrpSpPr>
        <p:grpSpPr>
          <a:xfrm>
            <a:off x="7857263" y="5005272"/>
            <a:ext cx="506338" cy="506336"/>
            <a:chOff x="915513" y="2993692"/>
            <a:chExt cx="573787" cy="573786"/>
          </a:xfrm>
        </p:grpSpPr>
        <p:sp>
          <p:nvSpPr>
            <p:cNvPr id="23" name="îšľïḓé">
              <a:extLst>
                <a:ext uri="{FF2B5EF4-FFF2-40B4-BE49-F238E27FC236}">
                  <a16:creationId xmlns:a16="http://schemas.microsoft.com/office/drawing/2014/main" id="{BBEA6A73-847A-42C2-B21C-83E9FBAB7279}"/>
                </a:ext>
              </a:extLst>
            </p:cNvPr>
            <p:cNvSpPr/>
            <p:nvPr/>
          </p:nvSpPr>
          <p:spPr bwMode="auto">
            <a:xfrm>
              <a:off x="915513" y="2993692"/>
              <a:ext cx="573787" cy="5737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ïṧľîďe">
              <a:extLst>
                <a:ext uri="{FF2B5EF4-FFF2-40B4-BE49-F238E27FC236}">
                  <a16:creationId xmlns:a16="http://schemas.microsoft.com/office/drawing/2014/main" id="{8ECABE4B-E57B-4C69-8DA5-AF89F3E82FAC}"/>
                </a:ext>
              </a:extLst>
            </p:cNvPr>
            <p:cNvSpPr/>
            <p:nvPr/>
          </p:nvSpPr>
          <p:spPr bwMode="auto">
            <a:xfrm>
              <a:off x="1053915" y="3161608"/>
              <a:ext cx="296981" cy="269151"/>
            </a:xfrm>
            <a:custGeom>
              <a:gdLst>
                <a:gd name="connsiteX0" fmla="*/ 496512 w 622984"/>
                <a:gd name="connsiteY0" fmla="*/ 492841 h 564606"/>
                <a:gd name="connsiteX1" fmla="*/ 473955 w 622984"/>
                <a:gd name="connsiteY1" fmla="*/ 515853 h 564606"/>
                <a:gd name="connsiteX2" fmla="*/ 496512 w 622984"/>
                <a:gd name="connsiteY2" fmla="*/ 535354 h 564606"/>
                <a:gd name="connsiteX3" fmla="*/ 519457 w 622984"/>
                <a:gd name="connsiteY3" fmla="*/ 515853 h 564606"/>
                <a:gd name="connsiteX4" fmla="*/ 496512 w 622984"/>
                <a:gd name="connsiteY4" fmla="*/ 492841 h 564606"/>
                <a:gd name="connsiteX5" fmla="*/ 249694 w 622984"/>
                <a:gd name="connsiteY5" fmla="*/ 352049 h 564606"/>
                <a:gd name="connsiteX6" fmla="*/ 272741 w 622984"/>
                <a:gd name="connsiteY6" fmla="*/ 374570 h 564606"/>
                <a:gd name="connsiteX7" fmla="*/ 171569 w 622984"/>
                <a:gd name="connsiteY7" fmla="*/ 475137 h 564606"/>
                <a:gd name="connsiteX8" fmla="*/ 177819 w 622984"/>
                <a:gd name="connsiteY8" fmla="*/ 481738 h 564606"/>
                <a:gd name="connsiteX9" fmla="*/ 155163 w 622984"/>
                <a:gd name="connsiteY9" fmla="*/ 510860 h 564606"/>
                <a:gd name="connsiteX10" fmla="*/ 73522 w 622984"/>
                <a:gd name="connsiteY10" fmla="*/ 562891 h 564606"/>
                <a:gd name="connsiteX11" fmla="*/ 60241 w 622984"/>
                <a:gd name="connsiteY11" fmla="*/ 550077 h 564606"/>
                <a:gd name="connsiteX12" fmla="*/ 112585 w 622984"/>
                <a:gd name="connsiteY12" fmla="*/ 468925 h 564606"/>
                <a:gd name="connsiteX13" fmla="*/ 141882 w 622984"/>
                <a:gd name="connsiteY13" fmla="*/ 446015 h 564606"/>
                <a:gd name="connsiteX14" fmla="*/ 148522 w 622984"/>
                <a:gd name="connsiteY14" fmla="*/ 452616 h 564606"/>
                <a:gd name="connsiteX15" fmla="*/ 122234 w 622984"/>
                <a:gd name="connsiteY15" fmla="*/ 15041 h 564606"/>
                <a:gd name="connsiteX16" fmla="*/ 210667 w 622984"/>
                <a:gd name="connsiteY16" fmla="*/ 52502 h 564606"/>
                <a:gd name="connsiteX17" fmla="*/ 242946 w 622984"/>
                <a:gd name="connsiteY17" fmla="*/ 173410 h 564606"/>
                <a:gd name="connsiteX18" fmla="*/ 532291 w 622984"/>
                <a:gd name="connsiteY18" fmla="*/ 463589 h 564606"/>
                <a:gd name="connsiteX19" fmla="*/ 532291 w 622984"/>
                <a:gd name="connsiteY19" fmla="*/ 545105 h 564606"/>
                <a:gd name="connsiteX20" fmla="*/ 493400 w 622984"/>
                <a:gd name="connsiteY20" fmla="*/ 564606 h 564606"/>
                <a:gd name="connsiteX21" fmla="*/ 451010 w 622984"/>
                <a:gd name="connsiteY21" fmla="*/ 545105 h 564606"/>
                <a:gd name="connsiteX22" fmla="*/ 161665 w 622984"/>
                <a:gd name="connsiteY22" fmla="*/ 258046 h 564606"/>
                <a:gd name="connsiteX23" fmla="*/ 34882 w 622984"/>
                <a:gd name="connsiteY23" fmla="*/ 225674 h 564606"/>
                <a:gd name="connsiteX24" fmla="*/ 5715 w 622984"/>
                <a:gd name="connsiteY24" fmla="*/ 104766 h 564606"/>
                <a:gd name="connsiteX25" fmla="*/ 74162 w 622984"/>
                <a:gd name="connsiteY25" fmla="*/ 176530 h 564606"/>
                <a:gd name="connsiteX26" fmla="*/ 142220 w 622984"/>
                <a:gd name="connsiteY26" fmla="*/ 157029 h 564606"/>
                <a:gd name="connsiteX27" fmla="*/ 161665 w 622984"/>
                <a:gd name="connsiteY27" fmla="*/ 88385 h 564606"/>
                <a:gd name="connsiteX28" fmla="*/ 90107 w 622984"/>
                <a:gd name="connsiteY28" fmla="*/ 20130 h 564606"/>
                <a:gd name="connsiteX29" fmla="*/ 122234 w 622984"/>
                <a:gd name="connsiteY29" fmla="*/ 15041 h 564606"/>
                <a:gd name="connsiteX30" fmla="*/ 531841 w 622984"/>
                <a:gd name="connsiteY30" fmla="*/ 0 h 564606"/>
                <a:gd name="connsiteX31" fmla="*/ 622984 w 622984"/>
                <a:gd name="connsiteY31" fmla="*/ 87684 h 564606"/>
                <a:gd name="connsiteX32" fmla="*/ 463289 w 622984"/>
                <a:gd name="connsiteY32" fmla="*/ 247465 h 564606"/>
                <a:gd name="connsiteX33" fmla="*/ 424339 w 622984"/>
                <a:gd name="connsiteY33" fmla="*/ 257207 h 564606"/>
                <a:gd name="connsiteX34" fmla="*/ 362409 w 622984"/>
                <a:gd name="connsiteY34" fmla="*/ 198751 h 564606"/>
                <a:gd name="connsiteX35" fmla="*/ 375263 w 622984"/>
                <a:gd name="connsiteY35" fmla="*/ 159391 h 564606"/>
                <a:gd name="connsiteX36" fmla="*/ 531841 w 622984"/>
                <a:gd name="connsiteY36" fmla="*/ 0 h 5646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2984" h="564606">
                  <a:moveTo>
                    <a:pt x="496512" y="492841"/>
                  </a:moveTo>
                  <a:cubicBezTo>
                    <a:pt x="483678" y="492841"/>
                    <a:pt x="473955" y="502592"/>
                    <a:pt x="473955" y="515853"/>
                  </a:cubicBezTo>
                  <a:cubicBezTo>
                    <a:pt x="473955" y="525604"/>
                    <a:pt x="483678" y="535354"/>
                    <a:pt x="496512" y="535354"/>
                  </a:cubicBezTo>
                  <a:cubicBezTo>
                    <a:pt x="509734" y="535354"/>
                    <a:pt x="519457" y="525604"/>
                    <a:pt x="519457" y="515853"/>
                  </a:cubicBezTo>
                  <a:cubicBezTo>
                    <a:pt x="519457" y="502592"/>
                    <a:pt x="509734" y="492841"/>
                    <a:pt x="496512" y="492841"/>
                  </a:cubicBezTo>
                  <a:close/>
                  <a:moveTo>
                    <a:pt x="249694" y="352049"/>
                  </a:moveTo>
                  <a:lnTo>
                    <a:pt x="272741" y="374570"/>
                  </a:lnTo>
                  <a:lnTo>
                    <a:pt x="171569" y="475137"/>
                  </a:lnTo>
                  <a:lnTo>
                    <a:pt x="177819" y="481738"/>
                  </a:lnTo>
                  <a:lnTo>
                    <a:pt x="155163" y="510860"/>
                  </a:lnTo>
                  <a:lnTo>
                    <a:pt x="73522" y="562891"/>
                  </a:lnTo>
                  <a:lnTo>
                    <a:pt x="60241" y="550077"/>
                  </a:lnTo>
                  <a:lnTo>
                    <a:pt x="112585" y="468925"/>
                  </a:lnTo>
                  <a:lnTo>
                    <a:pt x="141882" y="446015"/>
                  </a:lnTo>
                  <a:lnTo>
                    <a:pt x="148522" y="452616"/>
                  </a:lnTo>
                  <a:close/>
                  <a:moveTo>
                    <a:pt x="122234" y="15041"/>
                  </a:moveTo>
                  <a:cubicBezTo>
                    <a:pt x="154446" y="14694"/>
                    <a:pt x="186166" y="28223"/>
                    <a:pt x="210667" y="52502"/>
                  </a:cubicBezTo>
                  <a:cubicBezTo>
                    <a:pt x="242946" y="85264"/>
                    <a:pt x="256169" y="130897"/>
                    <a:pt x="242946" y="173410"/>
                  </a:cubicBezTo>
                  <a:lnTo>
                    <a:pt x="532291" y="463589"/>
                  </a:lnTo>
                  <a:cubicBezTo>
                    <a:pt x="555236" y="486211"/>
                    <a:pt x="555236" y="522093"/>
                    <a:pt x="532291" y="545105"/>
                  </a:cubicBezTo>
                  <a:cubicBezTo>
                    <a:pt x="522568" y="557976"/>
                    <a:pt x="506234" y="564606"/>
                    <a:pt x="493400" y="564606"/>
                  </a:cubicBezTo>
                  <a:cubicBezTo>
                    <a:pt x="477066" y="564606"/>
                    <a:pt x="460733" y="557976"/>
                    <a:pt x="451010" y="545105"/>
                  </a:cubicBezTo>
                  <a:cubicBezTo>
                    <a:pt x="451010" y="545105"/>
                    <a:pt x="451010" y="545105"/>
                    <a:pt x="161665" y="258046"/>
                  </a:cubicBezTo>
                  <a:cubicBezTo>
                    <a:pt x="119275" y="270917"/>
                    <a:pt x="70662" y="261556"/>
                    <a:pt x="34882" y="225674"/>
                  </a:cubicBezTo>
                  <a:cubicBezTo>
                    <a:pt x="2215" y="192911"/>
                    <a:pt x="-7508" y="147278"/>
                    <a:pt x="5715" y="104766"/>
                  </a:cubicBezTo>
                  <a:cubicBezTo>
                    <a:pt x="5715" y="104766"/>
                    <a:pt x="5715" y="104766"/>
                    <a:pt x="74162" y="176530"/>
                  </a:cubicBezTo>
                  <a:cubicBezTo>
                    <a:pt x="74162" y="176530"/>
                    <a:pt x="74162" y="176530"/>
                    <a:pt x="142220" y="157029"/>
                  </a:cubicBezTo>
                  <a:cubicBezTo>
                    <a:pt x="142220" y="157029"/>
                    <a:pt x="142220" y="157029"/>
                    <a:pt x="161665" y="88385"/>
                  </a:cubicBezTo>
                  <a:cubicBezTo>
                    <a:pt x="161665" y="88385"/>
                    <a:pt x="161665" y="88385"/>
                    <a:pt x="90107" y="20130"/>
                  </a:cubicBezTo>
                  <a:cubicBezTo>
                    <a:pt x="100704" y="16815"/>
                    <a:pt x="111497" y="15157"/>
                    <a:pt x="122234" y="15041"/>
                  </a:cubicBezTo>
                  <a:close/>
                  <a:moveTo>
                    <a:pt x="531841" y="0"/>
                  </a:moveTo>
                  <a:cubicBezTo>
                    <a:pt x="531841" y="0"/>
                    <a:pt x="531841" y="0"/>
                    <a:pt x="622984" y="87684"/>
                  </a:cubicBezTo>
                  <a:cubicBezTo>
                    <a:pt x="622984" y="87684"/>
                    <a:pt x="622984" y="87684"/>
                    <a:pt x="463289" y="247465"/>
                  </a:cubicBezTo>
                  <a:cubicBezTo>
                    <a:pt x="450436" y="247465"/>
                    <a:pt x="434077" y="250582"/>
                    <a:pt x="424339" y="257207"/>
                  </a:cubicBezTo>
                  <a:lnTo>
                    <a:pt x="362409" y="198751"/>
                  </a:lnTo>
                  <a:cubicBezTo>
                    <a:pt x="372147" y="189009"/>
                    <a:pt x="375263" y="172641"/>
                    <a:pt x="375263" y="159391"/>
                  </a:cubicBezTo>
                  <a:cubicBezTo>
                    <a:pt x="375263" y="159391"/>
                    <a:pt x="375263" y="159391"/>
                    <a:pt x="531841" y="0"/>
                  </a:cubicBezTo>
                  <a:close/>
                </a:path>
              </a:pathLst>
            </a:custGeom>
            <a:solidFill>
              <a:srgbClr val="2B3544"/>
            </a:solidFill>
            <a:ln>
              <a:solidFill>
                <a:schemeClr val="bg1"/>
              </a:solidFill>
            </a:ln>
            <a:effectLst/>
            <a:extLst>
              <a:ext uri="{91240B29-F687-4f45-9708-019B960494DF}">
                <a14:hiddenLine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a16="http://schemas.microsoft.com/office/drawing/2014/main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4962D187-CC28-4FB4-89B2-409AE6024FE1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D77AE54-4E54-43A8-BB99-EF5C142B5041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3.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力的示意图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8794C0FF-58F3-4447-B43D-E4A22EA9119F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6A3E910C-2FA5-4A5F-8939-F129C6EAD2D7}"/>
              </a:ext>
            </a:extLst>
          </p:cNvPr>
          <p:cNvSpPr/>
          <p:nvPr/>
        </p:nvSpPr>
        <p:spPr>
          <a:xfrm>
            <a:off x="7877673" y="2071026"/>
            <a:ext cx="2119045" cy="6348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7602474-F277-4050-AA93-4DC278FD24CC}"/>
              </a:ext>
            </a:extLst>
          </p:cNvPr>
          <p:cNvSpPr txBox="1"/>
          <p:nvPr/>
        </p:nvSpPr>
        <p:spPr>
          <a:xfrm>
            <a:off x="8155430" y="2162359"/>
            <a:ext cx="131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分析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B043DD1-ED1D-4038-A940-733E9CF03283}"/>
              </a:ext>
            </a:extLst>
          </p:cNvPr>
          <p:cNvSpPr txBox="1"/>
          <p:nvPr/>
        </p:nvSpPr>
        <p:spPr>
          <a:xfrm>
            <a:off x="8586287" y="3429000"/>
            <a:ext cx="2605588" cy="79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</a:rPr>
              <a:t>线段的端点表示力的作用点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6C0BF45-3444-46AD-88BC-B8CD478C6F4A}"/>
              </a:ext>
            </a:extLst>
          </p:cNvPr>
          <p:cNvSpPr txBox="1"/>
          <p:nvPr/>
        </p:nvSpPr>
        <p:spPr>
          <a:xfrm>
            <a:off x="8598909" y="4842222"/>
            <a:ext cx="2605588" cy="79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三极榜书简体" panose="00000500000000000000" pitchFamily="2" charset="-122"/>
                <a:ea typeface="三极榜书简体" panose="00000500000000000000" pitchFamily="2" charset="-122"/>
              </a:rPr>
              <a:t>箭头的方向表示力的方向（力的作用线）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B933B0D-E2D9-4567-B1E6-014C6325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635" y="2381667"/>
            <a:ext cx="5139330" cy="160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212A5571-90C0-4CBB-B617-72FAAA7A6194}"/>
              </a:ext>
            </a:extLst>
          </p:cNvPr>
          <p:cNvSpPr txBox="1"/>
          <p:nvPr/>
        </p:nvSpPr>
        <p:spPr>
          <a:xfrm>
            <a:off x="860142" y="459278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latin typeface="仿宋" panose="02010609060101010101" pitchFamily="49" charset="-122"/>
                <a:ea typeface="仿宋" panose="02010609060101010101" pitchFamily="49" charset="-122"/>
              </a:rPr>
              <a:t>用带箭头的有向线段租略表示力的方向和作用点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547323082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5CE94B9-56CD-4A1D-AAA9-BDDCB3942FD4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F3101B-9A53-47E2-ADC6-5C9BFA3B71DF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3.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力的示意图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1A513D3-3869-4C8E-92E4-70C1FE12238F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098" name="Picture 2" descr="aixuexiimg1,">
            <a:extLst>
              <a:ext uri="{FF2B5EF4-FFF2-40B4-BE49-F238E27FC236}">
                <a16:creationId xmlns:a16="http://schemas.microsoft.com/office/drawing/2014/main" id="{5BE11767-5C49-4E4A-9693-7F7494A4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1395" y="3153431"/>
            <a:ext cx="587692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08725A-B4E0-4A3D-A13A-9BA0250D243D}"/>
              </a:ext>
            </a:extLst>
          </p:cNvPr>
          <p:cNvSpPr txBox="1"/>
          <p:nvPr/>
        </p:nvSpPr>
        <p:spPr>
          <a:xfrm>
            <a:off x="3530121" y="1983025"/>
            <a:ext cx="719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仿宋" panose="02010609060101010101" pitchFamily="49" charset="-122"/>
                <a:ea typeface="仿宋" panose="02010609060101010101" pitchFamily="49" charset="-122"/>
              </a:rPr>
              <a:t>画出与水平地面成</a:t>
            </a:r>
            <a:r>
              <a:rPr lang="en-US" altLang="zh-CN" b="1">
                <a:latin typeface="仿宋" panose="02010609060101010101" pitchFamily="49" charset="-122"/>
                <a:ea typeface="仿宋" panose="02010609060101010101" pitchFamily="49" charset="-122"/>
              </a:rPr>
              <a:t>30°</a:t>
            </a:r>
            <a:r>
              <a:rPr lang="zh-CN" altLang="en-US" b="1">
                <a:latin typeface="仿宋" panose="02010609060101010101" pitchFamily="49" charset="-122"/>
                <a:ea typeface="仿宋" panose="02010609060101010101" pitchFamily="49" charset="-122"/>
              </a:rPr>
              <a:t>角斜向右上方拉小车的拉力示意图，已知拉力</a:t>
            </a:r>
            <a:r>
              <a:rPr lang="en-US" altLang="zh-CN" b="1">
                <a:latin typeface="仿宋" panose="02010609060101010101" pitchFamily="49" charset="-122"/>
                <a:ea typeface="仿宋" panose="02010609060101010101" pitchFamily="49" charset="-122"/>
              </a:rPr>
              <a:t>50N</a:t>
            </a:r>
            <a:r>
              <a:rPr lang="zh-CN" altLang="en-US" b="1">
                <a:latin typeface="仿宋" panose="02010609060101010101" pitchFamily="49" charset="-122"/>
                <a:ea typeface="仿宋" panose="02010609060101010101" pitchFamily="49" charset="-122"/>
              </a:rPr>
              <a:t>（拉力作用点已标出）。</a:t>
            </a:r>
          </a:p>
        </p:txBody>
      </p:sp>
      <p:sp>
        <p:nvSpPr>
          <p:cNvPr id="8" name="ïṥliḋê">
            <a:extLst>
              <a:ext uri="{FF2B5EF4-FFF2-40B4-BE49-F238E27FC236}">
                <a16:creationId xmlns:a16="http://schemas.microsoft.com/office/drawing/2014/main" id="{71A69D5B-D0D7-40DC-A8EE-0FC70C690CAC}"/>
              </a:ext>
            </a:extLst>
          </p:cNvPr>
          <p:cNvSpPr txBox="1"/>
          <p:nvPr/>
        </p:nvSpPr>
        <p:spPr bwMode="auto">
          <a:xfrm>
            <a:off x="1701320" y="2071702"/>
            <a:ext cx="1226437" cy="411843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练习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1448041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ISLIDE.DIAGRAM" val="#331410;"/>
</p:tagLst>
</file>

<file path=ppt/tags/tag2.xml><?xml version="1.0" encoding="utf-8"?>
<p:tagLst xmlns:p="http://schemas.openxmlformats.org/presentationml/2006/main">
  <p:tag name="ISLIDE.DIAGRAM" val="#362965;"/>
</p:tagLst>
</file>

<file path=ppt/tags/tag3.xml><?xml version="1.0" encoding="utf-8"?>
<p:tagLst xmlns:p="http://schemas.openxmlformats.org/presentationml/2006/main">
  <p:tag name="ISLIDE.DIAGRAM" val="#331349;"/>
</p:tagLst>
</file>

<file path=ppt/tags/tag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ISPRING_PRESENTATION_TITLE" val="PowerPoint 演示文稿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 Light</vt:lpstr>
      <vt:lpstr>Calibri</vt:lpstr>
      <vt:lpstr>等线 Light</vt:lpstr>
      <vt:lpstr>等线</vt:lpstr>
      <vt:lpstr>仓耳青禾体-谷力 W05</vt:lpstr>
      <vt:lpstr>仓耳玄三M W05</vt:lpstr>
      <vt:lpstr>仿宋</vt:lpstr>
      <vt:lpstr>三极榜书简体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2021-03-23T09:04:42Z</cp:lastPrinted>
  <dcterms:created xsi:type="dcterms:W3CDTF">2021-03-23T09:04:42Z</dcterms:created>
  <dcterms:modified xsi:type="dcterms:W3CDTF">2021-03-23T01:04:47Z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