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heme/theme3.xml" ContentType="application/vnd.openxmlformats-officedocument.them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heme/theme4.xml" ContentType="application/vnd.openxmlformats-officedocument.them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2" r:id="rId2"/>
  </p:sldMasterIdLst>
  <p:notesMasterIdLst>
    <p:notesMasterId r:id="rId21"/>
  </p:notesMasterIdLst>
  <p:handoutMasterIdLst>
    <p:handoutMasterId r:id="rId22"/>
  </p:handoutMasterIdLst>
  <p:sldIdLst>
    <p:sldId id="343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5" r:id="rId12"/>
    <p:sldId id="316" r:id="rId13"/>
    <p:sldId id="317" r:id="rId14"/>
    <p:sldId id="320" r:id="rId15"/>
    <p:sldId id="321" r:id="rId16"/>
    <p:sldId id="322" r:id="rId17"/>
    <p:sldId id="324" r:id="rId18"/>
    <p:sldId id="323" r:id="rId19"/>
    <p:sldId id="344" r:id="rId20"/>
  </p:sldIdLst>
  <p:sldSz cx="9144000" cy="7021513"/>
  <p:notesSz cx="6858000" cy="9144000"/>
  <p:custDataLst>
    <p:tags r:id="rId23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-1794" y="-96"/>
      </p:cViewPr>
      <p:guideLst>
        <p:guide orient="horz" pos="2224"/>
        <p:guide pos="291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heme" Target="../theme/theme4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  <p:custDataLst>
              <p:tags r:id="rId3"/>
            </p:custDataLst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364694D-7101-445A-B791-AE468668C4D3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2021/5/3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  <p:custDataLst>
              <p:tags r:id="rId4"/>
            </p:custDataLst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  <p:custDataLst>
              <p:tags r:id="rId5"/>
            </p:custDataLst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 eaLnBrk="1" hangingPunct="1">
              <a:buNone/>
            </a:pPr>
            <a:fld id="{9A0DB2DC-4C9A-4742-B13C-FB6460FD3503}" type="slidenum">
              <a:rPr lang="zh-CN" altLang="en-US" sz="1200"/>
              <a:t>‹#›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3026802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2" Type="http://schemas.openxmlformats.org/officeDocument/2006/relationships/tags" Target="../tags/tag37.xml"/><Relationship Id="rId1" Type="http://schemas.openxmlformats.org/officeDocument/2006/relationships/theme" Target="../theme/theme3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  <p:custDataLst>
              <p:tags r:id="rId3"/>
            </p:custDataLst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6C3BD37-2A8F-4D8D-BB9A-0EB0FBF2A5B9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2021/5/3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  <p:custDataLst>
              <p:tags r:id="rId4"/>
            </p:custDataLst>
          </p:nvPr>
        </p:nvSpPr>
        <p:spPr>
          <a:xfrm>
            <a:off x="1196975" y="685800"/>
            <a:ext cx="4464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  <p:custDataLst>
              <p:tags r:id="rId6"/>
            </p:custDataLst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  <p:custDataLst>
              <p:tags r:id="rId7"/>
            </p:custDataLst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 eaLnBrk="1" hangingPunct="1">
              <a:buNone/>
            </a:pPr>
            <a:fld id="{9A0DB2DC-4C9A-4742-B13C-FB6460FD3503}" type="slidenum">
              <a:rPr lang="zh-CN" altLang="en-US" sz="1200"/>
              <a:t>‹#›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2028601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3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7070FB9-1CA6-4FF2-9510-FAED4D756995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2021/5/3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>
                <a:latin typeface="Calibri" panose="020F0502020204030204" pitchFamily="34" charset="0"/>
              </a:rPr>
              <a:t>‹#›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  <p:custDataLst>
              <p:tags r:id="rId1"/>
            </p:custDataLst>
          </p:nvPr>
        </p:nvSpPr>
        <p:spPr>
          <a:xfrm>
            <a:off x="685800" y="156041"/>
            <a:ext cx="7696200" cy="546142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1371600" y="6397667"/>
            <a:ext cx="1905000" cy="46812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3556000" y="6397667"/>
            <a:ext cx="2895600" cy="46812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718300" y="6397667"/>
            <a:ext cx="1905000" cy="46812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DD150-5DBE-4BDB-BCD4-4747AAC7606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57200" y="6508197"/>
            <a:ext cx="2133600" cy="37384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46A53-A1F1-48F7-81AC-260C619C4F88}" type="datetimeFigureOut">
              <a:rPr lang="zh-CN" altLang="en-US" smtClean="0"/>
              <a:t>2021/5/3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124200" y="6508197"/>
            <a:ext cx="2895600" cy="37384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553200" y="6508197"/>
            <a:ext cx="2133600" cy="373848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E86B6F-1E9F-41BC-999A-89965F5028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7070FB9-1CA6-4FF2-9510-FAED4D756995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2021/5/3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>
                <a:latin typeface="Calibri" panose="020F0502020204030204" pitchFamily="34" charset="0"/>
              </a:rPr>
              <a:t>‹#›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1371600" y="3978857"/>
            <a:ext cx="6400800" cy="17943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7070FB9-1CA6-4FF2-9510-FAED4D756995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2021/5/3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>
                <a:latin typeface="Calibri" panose="020F0502020204030204" pitchFamily="34" charset="0"/>
              </a:rPr>
              <a:t>‹#›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blinds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A98C99D-8E74-4537-88B0-EECF9994FE54}" type="datetimeFigureOut">
              <a:rPr lang="zh-CN" altLang="en-US" smtClean="0"/>
              <a:t>2021/5/3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076540D-FCF9-4008-BDE7-411655F7C7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图片占位符 3"/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3883884" y="2059592"/>
            <a:ext cx="3448050" cy="3489784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单击图标添加图片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:pull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prism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" Type="http://schemas.openxmlformats.org/officeDocument/2006/relationships/slideLayout" Target="../slideLayouts/slideLayout5.xml"/><Relationship Id="rId16" Type="http://schemas.openxmlformats.org/officeDocument/2006/relationships/tags" Target="../tags/tag21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ags" Target="../tags/tag16.xml"/><Relationship Id="rId5" Type="http://schemas.openxmlformats.org/officeDocument/2006/relationships/slideLayout" Target="../slideLayouts/slideLayout8.xml"/><Relationship Id="rId15" Type="http://schemas.openxmlformats.org/officeDocument/2006/relationships/tags" Target="../tags/tag20.xml"/><Relationship Id="rId10" Type="http://schemas.openxmlformats.org/officeDocument/2006/relationships/tags" Target="../tags/tag15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7.xml"/><Relationship Id="rId9" Type="http://schemas.openxmlformats.org/officeDocument/2006/relationships/theme" Target="../theme/theme2.xml"/><Relationship Id="rId14" Type="http://schemas.openxmlformats.org/officeDocument/2006/relationships/tags" Target="../tags/tag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5"/>
            </p:custDataLst>
          </p:nvPr>
        </p:nvSpPr>
        <p:spPr>
          <a:xfrm>
            <a:off x="457200" y="6507163"/>
            <a:ext cx="2133600" cy="376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7070FB9-1CA6-4FF2-9510-FAED4D756995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2021/5/3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6"/>
            </p:custDataLst>
          </p:nvPr>
        </p:nvSpPr>
        <p:spPr>
          <a:xfrm>
            <a:off x="3124200" y="6507163"/>
            <a:ext cx="2895600" cy="376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7"/>
            </p:custDataLst>
          </p:nvPr>
        </p:nvSpPr>
        <p:spPr>
          <a:xfrm>
            <a:off x="6553200" y="6507163"/>
            <a:ext cx="2133600" cy="376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>
                <a:latin typeface="Calibri" panose="020F0502020204030204" pitchFamily="34" charset="0"/>
              </a:rPr>
              <a:t>‹#›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0"/>
            </p:custDataLst>
          </p:nvPr>
        </p:nvSpPr>
        <p:spPr>
          <a:xfrm>
            <a:off x="628650" y="6508197"/>
            <a:ext cx="2057400" cy="373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7070FB9-1CA6-4FF2-9510-FAED4D756995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2021/5/3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1"/>
            </p:custDataLst>
          </p:nvPr>
        </p:nvSpPr>
        <p:spPr>
          <a:xfrm>
            <a:off x="3028950" y="6508197"/>
            <a:ext cx="3086100" cy="373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2"/>
            </p:custDataLst>
          </p:nvPr>
        </p:nvSpPr>
        <p:spPr>
          <a:xfrm>
            <a:off x="6457950" y="6508197"/>
            <a:ext cx="2057400" cy="373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>
                <a:latin typeface="Calibri" panose="020F0502020204030204" pitchFamily="34" charset="0"/>
              </a:rPr>
              <a:t>‹#›</a:t>
            </a:fld>
            <a:endParaRPr lang="zh-CN" altLang="en-US">
              <a:latin typeface="Calibri" panose="020F0502020204030204" pitchFamily="34" charset="0"/>
            </a:endParaRPr>
          </a:p>
        </p:txBody>
      </p:sp>
      <p:grpSp>
        <p:nvGrpSpPr>
          <p:cNvPr id="7" name="组合 6"/>
          <p:cNvGrpSpPr/>
          <p:nvPr>
            <p:custDataLst>
              <p:tags r:id="rId13"/>
            </p:custDataLst>
          </p:nvPr>
        </p:nvGrpSpPr>
        <p:grpSpPr>
          <a:xfrm>
            <a:off x="7806520" y="85888"/>
            <a:ext cx="1253012" cy="605191"/>
            <a:chOff x="468128" y="370735"/>
            <a:chExt cx="1135204" cy="341359"/>
          </a:xfrm>
        </p:grpSpPr>
        <p:pic>
          <p:nvPicPr>
            <p:cNvPr id="8" name="图片 7"/>
            <p:cNvPicPr>
              <a:picLocks noChangeAspect="1"/>
            </p:cNvPicPr>
            <p:nvPr>
              <p:custDataLst>
                <p:tags r:id="rId17"/>
              </p:custDataLst>
            </p:nvPr>
          </p:nvPicPr>
          <p:blipFill>
            <a:blip r:embed="rId19"/>
            <a:stretch>
              <a:fillRect/>
            </a:stretch>
          </p:blipFill>
          <p:spPr bwMode="auto">
            <a:xfrm>
              <a:off x="749670" y="370735"/>
              <a:ext cx="490406" cy="177473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pic>
          <p:nvPicPr>
            <p:cNvPr id="9" name="图片 8"/>
            <p:cNvPicPr>
              <a:picLocks noChangeAspect="1"/>
            </p:cNvPicPr>
            <p:nvPr>
              <p:custDataLst>
                <p:tags r:id="rId18"/>
              </p:custDataLst>
            </p:nvPr>
          </p:nvPicPr>
          <p:blipFill>
            <a:blip r:embed="rId20"/>
            <a:stretch>
              <a:fillRect/>
            </a:stretch>
          </p:blipFill>
          <p:spPr bwMode="auto">
            <a:xfrm>
              <a:off x="468128" y="558194"/>
              <a:ext cx="1135204" cy="1539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</p:grpSp>
      <p:grpSp>
        <p:nvGrpSpPr>
          <p:cNvPr id="10" name="组合 9"/>
          <p:cNvGrpSpPr/>
          <p:nvPr>
            <p:custDataLst>
              <p:tags r:id="rId14"/>
            </p:custDataLst>
          </p:nvPr>
        </p:nvGrpSpPr>
        <p:grpSpPr>
          <a:xfrm>
            <a:off x="7806520" y="85888"/>
            <a:ext cx="1253012" cy="605191"/>
            <a:chOff x="468128" y="370735"/>
            <a:chExt cx="1135204" cy="341359"/>
          </a:xfrm>
        </p:grpSpPr>
        <p:pic>
          <p:nvPicPr>
            <p:cNvPr id="11" name="图片 10"/>
            <p:cNvPicPr>
              <a:picLocks noChangeAspect="1"/>
            </p:cNvPicPr>
            <p:nvPr>
              <p:custDataLst>
                <p:tags r:id="rId15"/>
              </p:custDataLst>
            </p:nvPr>
          </p:nvPicPr>
          <p:blipFill>
            <a:blip r:embed="rId19"/>
            <a:stretch>
              <a:fillRect/>
            </a:stretch>
          </p:blipFill>
          <p:spPr bwMode="auto">
            <a:xfrm>
              <a:off x="749670" y="370735"/>
              <a:ext cx="490406" cy="177473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pic>
          <p:nvPicPr>
            <p:cNvPr id="12" name="图片 11"/>
            <p:cNvPicPr>
              <a:picLocks noChangeAspect="1"/>
            </p:cNvPicPr>
            <p:nvPr>
              <p:custDataLst>
                <p:tags r:id="rId16"/>
              </p:custDataLst>
            </p:nvPr>
          </p:nvPicPr>
          <p:blipFill>
            <a:blip r:embed="rId20"/>
            <a:stretch>
              <a:fillRect/>
            </a:stretch>
          </p:blipFill>
          <p:spPr bwMode="auto">
            <a:xfrm>
              <a:off x="468128" y="558194"/>
              <a:ext cx="1135204" cy="1539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</p:sldLayoutIdLst>
  <p:transition/>
  <p:txStyles>
    <p:titleStyle>
      <a:lvl1pPr algn="l" defTabSz="513080" rtl="0" eaLnBrk="1" latinLnBrk="0" hangingPunct="1">
        <a:lnSpc>
          <a:spcPct val="90000"/>
        </a:lnSpc>
        <a:spcBef>
          <a:spcPct val="0"/>
        </a:spcBef>
        <a:buNone/>
        <a:defRPr sz="24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270" indent="-128270" algn="l" defTabSz="513080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1570" kern="1200">
          <a:solidFill>
            <a:schemeClr val="tx1"/>
          </a:solidFill>
          <a:latin typeface="+mn-lt"/>
          <a:ea typeface="+mn-ea"/>
          <a:cs typeface="+mn-cs"/>
        </a:defRPr>
      </a:lvl1pPr>
      <a:lvl2pPr marL="384810" indent="-128270" algn="l" defTabSz="51308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345" kern="1200">
          <a:solidFill>
            <a:schemeClr val="tx1"/>
          </a:solidFill>
          <a:latin typeface="+mn-lt"/>
          <a:ea typeface="+mn-ea"/>
          <a:cs typeface="+mn-cs"/>
        </a:defRPr>
      </a:lvl2pPr>
      <a:lvl3pPr marL="641350" indent="-128270" algn="l" defTabSz="51308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3pPr>
      <a:lvl4pPr marL="897890" indent="-128270" algn="l" defTabSz="51308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0" kern="1200">
          <a:solidFill>
            <a:schemeClr val="tx1"/>
          </a:solidFill>
          <a:latin typeface="+mn-lt"/>
          <a:ea typeface="+mn-ea"/>
          <a:cs typeface="+mn-cs"/>
        </a:defRPr>
      </a:lvl4pPr>
      <a:lvl5pPr marL="1154430" indent="-128270" algn="l" defTabSz="51308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0" kern="1200">
          <a:solidFill>
            <a:schemeClr val="tx1"/>
          </a:solidFill>
          <a:latin typeface="+mn-lt"/>
          <a:ea typeface="+mn-ea"/>
          <a:cs typeface="+mn-cs"/>
        </a:defRPr>
      </a:lvl5pPr>
      <a:lvl6pPr marL="1410970" indent="-128270" algn="l" defTabSz="51308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0" kern="1200">
          <a:solidFill>
            <a:schemeClr val="tx1"/>
          </a:solidFill>
          <a:latin typeface="+mn-lt"/>
          <a:ea typeface="+mn-ea"/>
          <a:cs typeface="+mn-cs"/>
        </a:defRPr>
      </a:lvl6pPr>
      <a:lvl7pPr marL="1667510" indent="-128270" algn="l" defTabSz="51308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0" kern="1200">
          <a:solidFill>
            <a:schemeClr val="tx1"/>
          </a:solidFill>
          <a:latin typeface="+mn-lt"/>
          <a:ea typeface="+mn-ea"/>
          <a:cs typeface="+mn-cs"/>
        </a:defRPr>
      </a:lvl7pPr>
      <a:lvl8pPr marL="1924050" indent="-128270" algn="l" defTabSz="51308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0" kern="1200">
          <a:solidFill>
            <a:schemeClr val="tx1"/>
          </a:solidFill>
          <a:latin typeface="+mn-lt"/>
          <a:ea typeface="+mn-ea"/>
          <a:cs typeface="+mn-cs"/>
        </a:defRPr>
      </a:lvl8pPr>
      <a:lvl9pPr marL="2180590" indent="-128270" algn="l" defTabSz="51308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3080" rtl="0" eaLnBrk="1" latinLnBrk="0" hangingPunct="1">
        <a:defRPr sz="1010" kern="1200">
          <a:solidFill>
            <a:schemeClr val="tx1"/>
          </a:solidFill>
          <a:latin typeface="+mn-lt"/>
          <a:ea typeface="+mn-ea"/>
          <a:cs typeface="+mn-cs"/>
        </a:defRPr>
      </a:lvl1pPr>
      <a:lvl2pPr marL="256540" algn="l" defTabSz="513080" rtl="0" eaLnBrk="1" latinLnBrk="0" hangingPunct="1">
        <a:defRPr sz="1010" kern="1200">
          <a:solidFill>
            <a:schemeClr val="tx1"/>
          </a:solidFill>
          <a:latin typeface="+mn-lt"/>
          <a:ea typeface="+mn-ea"/>
          <a:cs typeface="+mn-cs"/>
        </a:defRPr>
      </a:lvl2pPr>
      <a:lvl3pPr marL="513080" algn="l" defTabSz="513080" rtl="0" eaLnBrk="1" latinLnBrk="0" hangingPunct="1">
        <a:defRPr sz="1010" kern="1200">
          <a:solidFill>
            <a:schemeClr val="tx1"/>
          </a:solidFill>
          <a:latin typeface="+mn-lt"/>
          <a:ea typeface="+mn-ea"/>
          <a:cs typeface="+mn-cs"/>
        </a:defRPr>
      </a:lvl3pPr>
      <a:lvl4pPr marL="769620" algn="l" defTabSz="513080" rtl="0" eaLnBrk="1" latinLnBrk="0" hangingPunct="1">
        <a:defRPr sz="1010" kern="1200">
          <a:solidFill>
            <a:schemeClr val="tx1"/>
          </a:solidFill>
          <a:latin typeface="+mn-lt"/>
          <a:ea typeface="+mn-ea"/>
          <a:cs typeface="+mn-cs"/>
        </a:defRPr>
      </a:lvl4pPr>
      <a:lvl5pPr marL="1026160" algn="l" defTabSz="513080" rtl="0" eaLnBrk="1" latinLnBrk="0" hangingPunct="1">
        <a:defRPr sz="1010" kern="1200">
          <a:solidFill>
            <a:schemeClr val="tx1"/>
          </a:solidFill>
          <a:latin typeface="+mn-lt"/>
          <a:ea typeface="+mn-ea"/>
          <a:cs typeface="+mn-cs"/>
        </a:defRPr>
      </a:lvl5pPr>
      <a:lvl6pPr marL="1282700" algn="l" defTabSz="513080" rtl="0" eaLnBrk="1" latinLnBrk="0" hangingPunct="1">
        <a:defRPr sz="1010" kern="1200">
          <a:solidFill>
            <a:schemeClr val="tx1"/>
          </a:solidFill>
          <a:latin typeface="+mn-lt"/>
          <a:ea typeface="+mn-ea"/>
          <a:cs typeface="+mn-cs"/>
        </a:defRPr>
      </a:lvl6pPr>
      <a:lvl7pPr marL="1539240" algn="l" defTabSz="513080" rtl="0" eaLnBrk="1" latinLnBrk="0" hangingPunct="1">
        <a:defRPr sz="1010" kern="1200">
          <a:solidFill>
            <a:schemeClr val="tx1"/>
          </a:solidFill>
          <a:latin typeface="+mn-lt"/>
          <a:ea typeface="+mn-ea"/>
          <a:cs typeface="+mn-cs"/>
        </a:defRPr>
      </a:lvl7pPr>
      <a:lvl8pPr marL="1795780" algn="l" defTabSz="513080" rtl="0" eaLnBrk="1" latinLnBrk="0" hangingPunct="1">
        <a:defRPr sz="1010" kern="1200">
          <a:solidFill>
            <a:schemeClr val="tx1"/>
          </a:solidFill>
          <a:latin typeface="+mn-lt"/>
          <a:ea typeface="+mn-ea"/>
          <a:cs typeface="+mn-cs"/>
        </a:defRPr>
      </a:lvl8pPr>
      <a:lvl9pPr marL="2052320" algn="l" defTabSz="513080" rtl="0" eaLnBrk="1" latinLnBrk="0" hangingPunct="1">
        <a:defRPr sz="10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7" Type="http://schemas.openxmlformats.org/officeDocument/2006/relationships/image" Target="../media/image3.png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slideLayout" Target="../slideLayouts/slideLayout9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10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4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5" Type="http://schemas.openxmlformats.org/officeDocument/2006/relationships/image" Target="../media/image10.png"/><Relationship Id="rId4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5" Type="http://schemas.openxmlformats.org/officeDocument/2006/relationships/image" Target="../media/image11.png"/><Relationship Id="rId4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26.xml"/><Relationship Id="rId13" Type="http://schemas.openxmlformats.org/officeDocument/2006/relationships/tags" Target="../tags/tag131.xml"/><Relationship Id="rId3" Type="http://schemas.openxmlformats.org/officeDocument/2006/relationships/tags" Target="../tags/tag121.xml"/><Relationship Id="rId7" Type="http://schemas.openxmlformats.org/officeDocument/2006/relationships/tags" Target="../tags/tag125.xml"/><Relationship Id="rId12" Type="http://schemas.openxmlformats.org/officeDocument/2006/relationships/tags" Target="../tags/tag130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tags" Target="../tags/tag124.xml"/><Relationship Id="rId11" Type="http://schemas.openxmlformats.org/officeDocument/2006/relationships/tags" Target="../tags/tag129.xml"/><Relationship Id="rId5" Type="http://schemas.openxmlformats.org/officeDocument/2006/relationships/tags" Target="../tags/tag123.xml"/><Relationship Id="rId15" Type="http://schemas.openxmlformats.org/officeDocument/2006/relationships/image" Target="../media/image11.png"/><Relationship Id="rId10" Type="http://schemas.openxmlformats.org/officeDocument/2006/relationships/tags" Target="../tags/tag128.xml"/><Relationship Id="rId4" Type="http://schemas.openxmlformats.org/officeDocument/2006/relationships/tags" Target="../tags/tag122.xml"/><Relationship Id="rId9" Type="http://schemas.openxmlformats.org/officeDocument/2006/relationships/tags" Target="../tags/tag127.xml"/><Relationship Id="rId14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39.xml"/><Relationship Id="rId13" Type="http://schemas.openxmlformats.org/officeDocument/2006/relationships/slideLayout" Target="../slideLayouts/slideLayout9.xml"/><Relationship Id="rId3" Type="http://schemas.openxmlformats.org/officeDocument/2006/relationships/tags" Target="../tags/tag134.xml"/><Relationship Id="rId7" Type="http://schemas.openxmlformats.org/officeDocument/2006/relationships/tags" Target="../tags/tag138.xml"/><Relationship Id="rId12" Type="http://schemas.openxmlformats.org/officeDocument/2006/relationships/tags" Target="../tags/tag143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6" Type="http://schemas.openxmlformats.org/officeDocument/2006/relationships/tags" Target="../tags/tag137.xml"/><Relationship Id="rId11" Type="http://schemas.openxmlformats.org/officeDocument/2006/relationships/tags" Target="../tags/tag142.xml"/><Relationship Id="rId5" Type="http://schemas.openxmlformats.org/officeDocument/2006/relationships/tags" Target="../tags/tag136.xml"/><Relationship Id="rId10" Type="http://schemas.openxmlformats.org/officeDocument/2006/relationships/tags" Target="../tags/tag141.xml"/><Relationship Id="rId4" Type="http://schemas.openxmlformats.org/officeDocument/2006/relationships/tags" Target="../tags/tag135.xml"/><Relationship Id="rId9" Type="http://schemas.openxmlformats.org/officeDocument/2006/relationships/tags" Target="../tags/tag140.xml"/><Relationship Id="rId1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51.xml"/><Relationship Id="rId3" Type="http://schemas.openxmlformats.org/officeDocument/2006/relationships/tags" Target="../tags/tag146.xml"/><Relationship Id="rId7" Type="http://schemas.openxmlformats.org/officeDocument/2006/relationships/tags" Target="../tags/tag150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6" Type="http://schemas.openxmlformats.org/officeDocument/2006/relationships/tags" Target="../tags/tag149.xml"/><Relationship Id="rId11" Type="http://schemas.openxmlformats.org/officeDocument/2006/relationships/slideLayout" Target="../slideLayouts/slideLayout9.xml"/><Relationship Id="rId5" Type="http://schemas.openxmlformats.org/officeDocument/2006/relationships/tags" Target="../tags/tag148.xml"/><Relationship Id="rId10" Type="http://schemas.openxmlformats.org/officeDocument/2006/relationships/tags" Target="../tags/tag153.xml"/><Relationship Id="rId4" Type="http://schemas.openxmlformats.org/officeDocument/2006/relationships/tags" Target="../tags/tag147.xml"/><Relationship Id="rId9" Type="http://schemas.openxmlformats.org/officeDocument/2006/relationships/tags" Target="../tags/tag15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61.xml"/><Relationship Id="rId13" Type="http://schemas.openxmlformats.org/officeDocument/2006/relationships/image" Target="../media/image13.png"/><Relationship Id="rId3" Type="http://schemas.openxmlformats.org/officeDocument/2006/relationships/tags" Target="../tags/tag156.xml"/><Relationship Id="rId7" Type="http://schemas.openxmlformats.org/officeDocument/2006/relationships/tags" Target="../tags/tag160.xml"/><Relationship Id="rId12" Type="http://schemas.openxmlformats.org/officeDocument/2006/relationships/slideLayout" Target="../slideLayouts/slideLayout9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6" Type="http://schemas.openxmlformats.org/officeDocument/2006/relationships/tags" Target="../tags/tag159.xml"/><Relationship Id="rId11" Type="http://schemas.openxmlformats.org/officeDocument/2006/relationships/tags" Target="../tags/tag164.xml"/><Relationship Id="rId5" Type="http://schemas.openxmlformats.org/officeDocument/2006/relationships/tags" Target="../tags/tag158.xml"/><Relationship Id="rId10" Type="http://schemas.openxmlformats.org/officeDocument/2006/relationships/tags" Target="../tags/tag163.xml"/><Relationship Id="rId4" Type="http://schemas.openxmlformats.org/officeDocument/2006/relationships/tags" Target="../tags/tag157.xml"/><Relationship Id="rId9" Type="http://schemas.openxmlformats.org/officeDocument/2006/relationships/tags" Target="../tags/tag16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67.xml"/><Relationship Id="rId7" Type="http://schemas.openxmlformats.org/officeDocument/2006/relationships/image" Target="../media/image14.png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6" Type="http://schemas.openxmlformats.org/officeDocument/2006/relationships/slideLayout" Target="../slideLayouts/slideLayout9.xml"/><Relationship Id="rId5" Type="http://schemas.openxmlformats.org/officeDocument/2006/relationships/tags" Target="../tags/tag169.xml"/><Relationship Id="rId4" Type="http://schemas.openxmlformats.org/officeDocument/2006/relationships/tags" Target="../tags/tag168.xml"/><Relationship Id="rId9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7" Type="http://schemas.openxmlformats.org/officeDocument/2006/relationships/image" Target="../media/image5.jpeg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image" Target="../media/image4.jpeg"/><Relationship Id="rId5" Type="http://schemas.openxmlformats.org/officeDocument/2006/relationships/slideLayout" Target="../slideLayouts/slideLayout9.xml"/><Relationship Id="rId4" Type="http://schemas.openxmlformats.org/officeDocument/2006/relationships/tags" Target="../tags/tag5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tags" Target="../tags/tag68.xml"/><Relationship Id="rId18" Type="http://schemas.openxmlformats.org/officeDocument/2006/relationships/tags" Target="../tags/tag73.xml"/><Relationship Id="rId3" Type="http://schemas.openxmlformats.org/officeDocument/2006/relationships/tags" Target="../tags/tag58.xml"/><Relationship Id="rId21" Type="http://schemas.openxmlformats.org/officeDocument/2006/relationships/image" Target="../media/image5.jpeg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17" Type="http://schemas.openxmlformats.org/officeDocument/2006/relationships/tags" Target="../tags/tag72.xml"/><Relationship Id="rId2" Type="http://schemas.openxmlformats.org/officeDocument/2006/relationships/tags" Target="../tags/tag57.xml"/><Relationship Id="rId16" Type="http://schemas.openxmlformats.org/officeDocument/2006/relationships/tags" Target="../tags/tag71.xml"/><Relationship Id="rId20" Type="http://schemas.openxmlformats.org/officeDocument/2006/relationships/image" Target="../media/image6.png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5" Type="http://schemas.openxmlformats.org/officeDocument/2006/relationships/tags" Target="../tags/tag60.xml"/><Relationship Id="rId15" Type="http://schemas.openxmlformats.org/officeDocument/2006/relationships/tags" Target="../tags/tag70.xml"/><Relationship Id="rId10" Type="http://schemas.openxmlformats.org/officeDocument/2006/relationships/tags" Target="../tags/tag65.xml"/><Relationship Id="rId19" Type="http://schemas.openxmlformats.org/officeDocument/2006/relationships/slideLayout" Target="../slideLayouts/slideLayout9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tags" Target="../tags/tag6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7" Type="http://schemas.openxmlformats.org/officeDocument/2006/relationships/image" Target="../media/image8.jpeg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image" Target="../media/image7.jpeg"/><Relationship Id="rId5" Type="http://schemas.openxmlformats.org/officeDocument/2006/relationships/slideLayout" Target="../slideLayouts/slideLayout9.xml"/><Relationship Id="rId4" Type="http://schemas.openxmlformats.org/officeDocument/2006/relationships/tags" Target="../tags/tag7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3" Type="http://schemas.openxmlformats.org/officeDocument/2006/relationships/tags" Target="../tags/tag80.xml"/><Relationship Id="rId7" Type="http://schemas.openxmlformats.org/officeDocument/2006/relationships/tags" Target="../tags/tag84.xml"/><Relationship Id="rId12" Type="http://schemas.openxmlformats.org/officeDocument/2006/relationships/image" Target="../media/image9.png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11" Type="http://schemas.openxmlformats.org/officeDocument/2006/relationships/slideLayout" Target="../slideLayouts/slideLayout9.xml"/><Relationship Id="rId5" Type="http://schemas.openxmlformats.org/officeDocument/2006/relationships/tags" Target="../tags/tag82.xml"/><Relationship Id="rId10" Type="http://schemas.openxmlformats.org/officeDocument/2006/relationships/tags" Target="../tags/tag87.xml"/><Relationship Id="rId4" Type="http://schemas.openxmlformats.org/officeDocument/2006/relationships/tags" Target="../tags/tag81.xml"/><Relationship Id="rId9" Type="http://schemas.openxmlformats.org/officeDocument/2006/relationships/tags" Target="../tags/tag8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95.xml"/><Relationship Id="rId3" Type="http://schemas.openxmlformats.org/officeDocument/2006/relationships/tags" Target="../tags/tag90.xml"/><Relationship Id="rId7" Type="http://schemas.openxmlformats.org/officeDocument/2006/relationships/tags" Target="../tags/tag94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tags" Target="../tags/tag93.xml"/><Relationship Id="rId5" Type="http://schemas.openxmlformats.org/officeDocument/2006/relationships/tags" Target="../tags/tag92.xml"/><Relationship Id="rId10" Type="http://schemas.openxmlformats.org/officeDocument/2006/relationships/slideLayout" Target="../slideLayouts/slideLayout9.xml"/><Relationship Id="rId4" Type="http://schemas.openxmlformats.org/officeDocument/2006/relationships/tags" Target="../tags/tag91.xml"/><Relationship Id="rId9" Type="http://schemas.openxmlformats.org/officeDocument/2006/relationships/tags" Target="../tags/tag9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slideLayout" Target="../slideLayouts/slideLayout9.xml"/><Relationship Id="rId5" Type="http://schemas.openxmlformats.org/officeDocument/2006/relationships/tags" Target="../tags/tag101.xml"/><Relationship Id="rId4" Type="http://schemas.openxmlformats.org/officeDocument/2006/relationships/tags" Target="../tags/tag10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4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5" Type="http://schemas.openxmlformats.org/officeDocument/2006/relationships/slideLayout" Target="../slideLayouts/slideLayout9.xml"/><Relationship Id="rId4" Type="http://schemas.openxmlformats.org/officeDocument/2006/relationships/tags" Target="../tags/tag10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椭圆 9"/>
          <p:cNvSpPr/>
          <p:nvPr>
            <p:custDataLst>
              <p:tags r:id="rId1"/>
            </p:custDataLst>
          </p:nvPr>
        </p:nvSpPr>
        <p:spPr>
          <a:xfrm>
            <a:off x="433388" y="1936750"/>
            <a:ext cx="3313113" cy="33115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等线" panose="02010600030101010101" charset="-122"/>
              <a:cs typeface="Arial"/>
            </a:endParaRPr>
          </a:p>
        </p:txBody>
      </p:sp>
      <p:sp>
        <p:nvSpPr>
          <p:cNvPr id="23555" name="Shape 40"/>
          <p:cNvSpPr/>
          <p:nvPr>
            <p:custDataLst>
              <p:tags r:id="rId2"/>
            </p:custDataLst>
          </p:nvPr>
        </p:nvSpPr>
        <p:spPr>
          <a:xfrm>
            <a:off x="4716463" y="3367088"/>
            <a:ext cx="4014787" cy="970915"/>
          </a:xfrm>
          <a:prstGeom prst="rect">
            <a:avLst/>
          </a:prstGeom>
          <a:noFill/>
          <a:ln w="12700">
            <a:noFill/>
          </a:ln>
        </p:spPr>
        <p:txBody>
          <a:bodyPr lIns="45719" rIns="45719">
            <a:spAutoFit/>
          </a:bodyPr>
          <a:lstStyle/>
          <a:p>
            <a:pPr eaLnBrk="1" hangingPunct="1">
              <a:buNone/>
            </a:pPr>
            <a:r>
              <a:rPr lang="zh-CN" altLang="zh-CN" sz="4000" baseline="-25000">
                <a:solidFill>
                  <a:srgbClr val="000000"/>
                </a:solidFill>
                <a:latin typeface="等线"/>
                <a:ea typeface="等线" panose="02010600030101010101" charset="-122"/>
                <a:sym typeface="微软雅黑" panose="020B0503020204020204" pitchFamily="34" charset="-122"/>
              </a:rPr>
              <a:t>第九章   第一节</a:t>
            </a:r>
          </a:p>
          <a:p>
            <a:pPr eaLnBrk="1" hangingPunct="1">
              <a:buNone/>
            </a:pPr>
            <a:r>
              <a:rPr lang="zh-CN" altLang="en-US" sz="4800" baseline="-25000">
                <a:solidFill>
                  <a:srgbClr val="000000"/>
                </a:solidFill>
                <a:latin typeface="等线"/>
                <a:ea typeface="等线" panose="02010600030101010101" charset="-122"/>
                <a:sym typeface="微软雅黑" panose="020B0503020204020204" pitchFamily="34" charset="-122"/>
              </a:rPr>
              <a:t>二力平衡</a:t>
            </a:r>
          </a:p>
        </p:txBody>
      </p:sp>
      <p:sp>
        <p:nvSpPr>
          <p:cNvPr id="23556" name="Shape 40"/>
          <p:cNvSpPr/>
          <p:nvPr>
            <p:custDataLst>
              <p:tags r:id="rId3"/>
            </p:custDataLst>
          </p:nvPr>
        </p:nvSpPr>
        <p:spPr>
          <a:xfrm>
            <a:off x="4225925" y="1747838"/>
            <a:ext cx="4270375" cy="1531937"/>
          </a:xfrm>
          <a:prstGeom prst="rect">
            <a:avLst/>
          </a:prstGeom>
          <a:noFill/>
          <a:ln w="12700">
            <a:noFill/>
          </a:ln>
        </p:spPr>
        <p:txBody>
          <a:bodyPr lIns="45719" rIns="45719">
            <a:spAutoFit/>
          </a:bodyPr>
          <a:lstStyle/>
          <a:p>
            <a:pPr eaLnBrk="1" hangingPunct="1">
              <a:buNone/>
            </a:pPr>
            <a:r>
              <a:rPr lang="zh-CN" altLang="en-US" sz="7200" b="1" baseline="-25000">
                <a:solidFill>
                  <a:srgbClr val="007E27"/>
                </a:solidFill>
                <a:latin typeface="方正姚体" panose="02010601030101010101" pitchFamily="2" charset="-122"/>
                <a:ea typeface="方正姚体" panose="02010601030101010101" pitchFamily="2" charset="-122"/>
                <a:sym typeface="微软雅黑" panose="020B0503020204020204" pitchFamily="34" charset="-122"/>
              </a:rPr>
              <a:t>苏科版  物理</a:t>
            </a:r>
            <a:endParaRPr lang="en-US" altLang="zh-CN" sz="7200" b="1" baseline="-25000">
              <a:solidFill>
                <a:srgbClr val="007E27"/>
              </a:solidFill>
              <a:latin typeface="方正姚体" panose="02010601030101010101" pitchFamily="2" charset="-122"/>
              <a:ea typeface="方正姚体" panose="02010601030101010101" pitchFamily="2" charset="-122"/>
              <a:sym typeface="微软雅黑" panose="020B0503020204020204" pitchFamily="34" charset="-122"/>
            </a:endParaRPr>
          </a:p>
          <a:p>
            <a:pPr eaLnBrk="1" hangingPunct="1">
              <a:buNone/>
            </a:pPr>
            <a:endParaRPr lang="en-US" altLang="zh-CN" sz="7200" b="1" baseline="-25000">
              <a:solidFill>
                <a:srgbClr val="007E27"/>
              </a:solidFill>
              <a:latin typeface="方正姚体" panose="02010601030101010101" pitchFamily="2" charset="-122"/>
              <a:ea typeface="方正姚体" panose="02010601030101010101" pitchFamily="2" charset="-122"/>
              <a:sym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4999038" y="2951163"/>
            <a:ext cx="2430463" cy="366713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>
            <a:spAutoFit/>
          </a:bodyPr>
          <a:lstStyle/>
          <a:p>
            <a:pPr marL="0" marR="0" lvl="0" indent="0" algn="l" defTabSz="914400" rtl="0" eaLnBrk="1" fontAlgn="auto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7E27"/>
                </a:solidFill>
                <a:effectLst/>
                <a:uLnTx/>
                <a:uFillTx/>
                <a:latin typeface="方正幼线简体" pitchFamily="65" charset="-122"/>
                <a:ea typeface="方正幼线简体" pitchFamily="65" charset="-122"/>
                <a:cs typeface="Arial"/>
              </a:rPr>
              <a:t>八年级   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7E27"/>
                </a:solidFill>
                <a:effectLst/>
                <a:uLnTx/>
                <a:uFillTx/>
                <a:latin typeface="方正幼线简体" pitchFamily="65" charset="-122"/>
                <a:ea typeface="方正幼线简体" pitchFamily="65" charset="-122"/>
                <a:cs typeface="Arial"/>
                <a:sym typeface="Arial"/>
              </a:rPr>
              <a:t>第二学期 </a:t>
            </a:r>
          </a:p>
        </p:txBody>
      </p:sp>
      <p:pic>
        <p:nvPicPr>
          <p:cNvPr id="23558" name="图片 8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641350" y="2139950"/>
            <a:ext cx="2647950" cy="3108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Click="0" advTm="2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0825" y="758825"/>
            <a:ext cx="8281988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71650" algn="l"/>
              </a:tabLst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步骤：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71650" algn="l"/>
              </a:tabLst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（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）在硬纸板对角线打两个孔，细线一边挂两个钩码另一边挂一个钩码</a:t>
            </a:r>
          </a:p>
          <a:p>
            <a:pPr marL="0" marR="0" lvl="0" indent="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71650" algn="l"/>
              </a:tabLst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（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2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）两个钩码向同一侧拉</a:t>
            </a:r>
          </a:p>
          <a:p>
            <a:pPr marL="0" marR="0" lvl="0" indent="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71650" algn="l"/>
              </a:tabLst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（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3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）同样两个钩码在同一直线上向相反方向拉</a:t>
            </a:r>
          </a:p>
          <a:p>
            <a:pPr marL="0" marR="0" lvl="0" indent="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71650" algn="l"/>
              </a:tabLst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（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4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）把上一步实验中纸片转一个角度，使两个力不在同一直线上</a:t>
            </a:r>
          </a:p>
          <a:p>
            <a:pPr marL="0" marR="0" lvl="0" indent="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71650" algn="l"/>
              </a:tabLst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（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5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）把硬纸片剪开	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/>
          <p:nvPr>
            <p:custDataLst>
              <p:tags r:id="rId1"/>
            </p:custDataLst>
          </p:nvPr>
        </p:nvSpPr>
        <p:spPr>
          <a:xfrm>
            <a:off x="900113" y="3667125"/>
            <a:ext cx="6923087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当作用在同一物体上的两个力，大小相等、方向相反且作用在同一直线上</a:t>
            </a:r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 时，这两个力才能平衡。</a:t>
            </a:r>
          </a:p>
        </p:txBody>
      </p:sp>
      <p:sp>
        <p:nvSpPr>
          <p:cNvPr id="14342" name="Rectangle 6"/>
          <p:cNvSpPr/>
          <p:nvPr>
            <p:custDataLst>
              <p:tags r:id="rId2"/>
            </p:custDataLst>
          </p:nvPr>
        </p:nvSpPr>
        <p:spPr>
          <a:xfrm>
            <a:off x="900113" y="2832100"/>
            <a:ext cx="4983162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二力平衡的条件：</a:t>
            </a:r>
          </a:p>
        </p:txBody>
      </p:sp>
      <p:sp>
        <p:nvSpPr>
          <p:cNvPr id="17412" name="Rectangle 3"/>
          <p:cNvSpPr/>
          <p:nvPr>
            <p:custDataLst>
              <p:tags r:id="rId3"/>
            </p:custDataLst>
          </p:nvPr>
        </p:nvSpPr>
        <p:spPr>
          <a:xfrm>
            <a:off x="457200" y="1643063"/>
            <a:ext cx="3084513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342900" defTabSz="914400">
              <a:lnSpc>
                <a:spcPct val="150000"/>
              </a:lnSpc>
              <a:tabLst>
                <a:tab pos="1771650" algn="l"/>
              </a:tabLst>
            </a:pP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5.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得出结论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/>
          <p:nvPr>
            <p:custDataLst>
              <p:tags r:id="rId1"/>
            </p:custDataLst>
          </p:nvPr>
        </p:nvSpPr>
        <p:spPr>
          <a:xfrm>
            <a:off x="434975" y="855663"/>
            <a:ext cx="615315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00"/>
                </a:solidFill>
                <a:latin typeface="Calibri" panose="020F0502020204030204" pitchFamily="34" charset="0"/>
              </a:rPr>
              <a:t>三、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二力平衡在生活中的应用</a:t>
            </a:r>
          </a:p>
        </p:txBody>
      </p:sp>
      <p:sp>
        <p:nvSpPr>
          <p:cNvPr id="18435" name="Rectangle 4"/>
          <p:cNvSpPr/>
          <p:nvPr>
            <p:custDataLst>
              <p:tags r:id="rId2"/>
            </p:custDataLst>
          </p:nvPr>
        </p:nvSpPr>
        <p:spPr>
          <a:xfrm>
            <a:off x="1116013" y="1631950"/>
            <a:ext cx="3124200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）走在钢丝上的人</a:t>
            </a:r>
          </a:p>
        </p:txBody>
      </p:sp>
      <p:pic>
        <p:nvPicPr>
          <p:cNvPr id="18436" name="Picture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900113" y="2286000"/>
            <a:ext cx="6905625" cy="45370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5"/>
          <p:cNvSpPr txBox="1"/>
          <p:nvPr>
            <p:custDataLst>
              <p:tags r:id="rId1"/>
            </p:custDataLst>
          </p:nvPr>
        </p:nvSpPr>
        <p:spPr>
          <a:xfrm>
            <a:off x="684213" y="1150938"/>
            <a:ext cx="64008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）分析物体受到力的方向和大小</a:t>
            </a:r>
          </a:p>
        </p:txBody>
      </p:sp>
      <p:sp>
        <p:nvSpPr>
          <p:cNvPr id="19459" name="Text Box 6"/>
          <p:cNvSpPr txBox="1"/>
          <p:nvPr>
            <p:custDataLst>
              <p:tags r:id="rId2"/>
            </p:custDataLst>
          </p:nvPr>
        </p:nvSpPr>
        <p:spPr>
          <a:xfrm>
            <a:off x="665163" y="2332038"/>
            <a:ext cx="765175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>
                <a:solidFill>
                  <a:srgbClr val="000000"/>
                </a:solidFill>
                <a:latin typeface="Calibri" panose="020F0502020204030204" pitchFamily="34" charset="0"/>
              </a:rPr>
              <a:t>一书本质量为</a:t>
            </a:r>
            <a:r>
              <a:rPr lang="en-US" altLang="zh-CN" sz="2400" b="1">
                <a:solidFill>
                  <a:srgbClr val="000000"/>
                </a:solidFill>
                <a:latin typeface="Calibri" panose="020F0502020204030204" pitchFamily="34" charset="0"/>
              </a:rPr>
              <a:t>1kg</a:t>
            </a:r>
            <a:r>
              <a:rPr lang="zh-CN" altLang="en-US" sz="2400" b="1">
                <a:solidFill>
                  <a:srgbClr val="000000"/>
                </a:solidFill>
                <a:latin typeface="Calibri" panose="020F0502020204030204" pitchFamily="34" charset="0"/>
              </a:rPr>
              <a:t>，</a:t>
            </a:r>
            <a:r>
              <a:rPr lang="zh-CN" altLang="en-US" sz="2400" b="1">
                <a:solidFill>
                  <a:srgbClr val="0000FF"/>
                </a:solidFill>
                <a:latin typeface="Calibri" panose="020F0502020204030204" pitchFamily="34" charset="0"/>
              </a:rPr>
              <a:t>静止</a:t>
            </a:r>
            <a:r>
              <a:rPr lang="zh-CN" altLang="en-US" sz="2400" b="1">
                <a:solidFill>
                  <a:srgbClr val="000000"/>
                </a:solidFill>
                <a:latin typeface="Calibri" panose="020F0502020204030204" pitchFamily="34" charset="0"/>
              </a:rPr>
              <a:t>放在</a:t>
            </a:r>
            <a:r>
              <a:rPr lang="zh-CN" altLang="en-US" sz="2400" b="1">
                <a:solidFill>
                  <a:srgbClr val="0000FF"/>
                </a:solidFill>
                <a:latin typeface="Calibri" panose="020F0502020204030204" pitchFamily="34" charset="0"/>
              </a:rPr>
              <a:t>水平</a:t>
            </a:r>
            <a:r>
              <a:rPr lang="zh-CN" altLang="en-US" sz="2400" b="1">
                <a:solidFill>
                  <a:srgbClr val="000000"/>
                </a:solidFill>
                <a:latin typeface="Calibri" panose="020F0502020204030204" pitchFamily="34" charset="0"/>
              </a:rPr>
              <a:t>桌面上，受到哪几个力的作用，分别为多大？几个力之间是什么关系？</a:t>
            </a:r>
          </a:p>
        </p:txBody>
      </p:sp>
      <p:pic>
        <p:nvPicPr>
          <p:cNvPr id="19460" name="图片 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2843213" y="3903663"/>
            <a:ext cx="2836862" cy="27257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图片 1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5651500" y="4251325"/>
            <a:ext cx="2422525" cy="2328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4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347788"/>
            <a:ext cx="1362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分析：</a:t>
            </a:r>
          </a:p>
        </p:txBody>
      </p:sp>
      <p:sp>
        <p:nvSpPr>
          <p:cNvPr id="20486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38313" y="1406525"/>
            <a:ext cx="52101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书本受到重力和桌面对它的支持力</a:t>
            </a:r>
          </a:p>
        </p:txBody>
      </p:sp>
      <p:sp>
        <p:nvSpPr>
          <p:cNvPr id="20487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2065338"/>
            <a:ext cx="6986588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G 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=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mg 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=9.8N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因为书本处于平衡状态，所以重力和支持力是一对平衡力</a:t>
            </a:r>
          </a:p>
        </p:txBody>
      </p:sp>
      <p:sp>
        <p:nvSpPr>
          <p:cNvPr id="20488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52538" y="4303713"/>
            <a:ext cx="3248025" cy="193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重力方向竖直向下，那么支持力就竖直向上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F 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=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G 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=9.8 N</a:t>
            </a:r>
          </a:p>
        </p:txBody>
      </p:sp>
      <p:grpSp>
        <p:nvGrpSpPr>
          <p:cNvPr id="20495" name="Group 15"/>
          <p:cNvGrpSpPr/>
          <p:nvPr>
            <p:custDataLst>
              <p:tags r:id="rId6"/>
            </p:custDataLst>
          </p:nvPr>
        </p:nvGrpSpPr>
        <p:grpSpPr>
          <a:xfrm>
            <a:off x="6862763" y="3805238"/>
            <a:ext cx="777875" cy="1096962"/>
            <a:chOff x="2592" y="1726"/>
            <a:chExt cx="440" cy="1106"/>
          </a:xfrm>
        </p:grpSpPr>
        <p:sp>
          <p:nvSpPr>
            <p:cNvPr id="20493" name="Line 16"/>
            <p:cNvSpPr/>
            <p:nvPr>
              <p:custDataLst>
                <p:tags r:id="rId12"/>
              </p:custDataLst>
            </p:nvPr>
          </p:nvSpPr>
          <p:spPr>
            <a:xfrm flipH="1">
              <a:off x="2592" y="1776"/>
              <a:ext cx="0" cy="1056"/>
            </a:xfrm>
            <a:prstGeom prst="line">
              <a:avLst/>
            </a:prstGeom>
            <a:ln w="76200" cap="flat" cmpd="sng">
              <a:solidFill>
                <a:srgbClr val="FF0000"/>
              </a:solidFill>
              <a:prstDash val="solid"/>
              <a:headEnd type="stealth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494" name="Text Box 17"/>
            <p:cNvSpPr txBox="1"/>
            <p:nvPr>
              <p:custDataLst>
                <p:tags r:id="rId13"/>
              </p:custDataLst>
            </p:nvPr>
          </p:nvSpPr>
          <p:spPr>
            <a:xfrm>
              <a:off x="2821" y="1726"/>
              <a:ext cx="211" cy="5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3200" b="1" i="1">
                  <a:solidFill>
                    <a:srgbClr val="FF0000"/>
                  </a:solidFill>
                  <a:latin typeface="Calibri" panose="020F0502020204030204" pitchFamily="34" charset="0"/>
                </a:rPr>
                <a:t>F</a:t>
              </a:r>
              <a:endParaRPr lang="en-US" altLang="zh-CN" sz="3200" i="1">
                <a:latin typeface="Calibri" panose="020F0502020204030204" pitchFamily="34" charset="0"/>
              </a:endParaRPr>
            </a:p>
          </p:txBody>
        </p:sp>
      </p:grpSp>
      <p:grpSp>
        <p:nvGrpSpPr>
          <p:cNvPr id="20498" name="Group 18"/>
          <p:cNvGrpSpPr/>
          <p:nvPr>
            <p:custDataLst>
              <p:tags r:id="rId7"/>
            </p:custDataLst>
          </p:nvPr>
        </p:nvGrpSpPr>
        <p:grpSpPr>
          <a:xfrm>
            <a:off x="6710363" y="4897438"/>
            <a:ext cx="811212" cy="1243012"/>
            <a:chOff x="2496" y="2736"/>
            <a:chExt cx="511" cy="1297"/>
          </a:xfrm>
        </p:grpSpPr>
        <p:sp>
          <p:nvSpPr>
            <p:cNvPr id="20489" name="Oval 19"/>
            <p:cNvSpPr/>
            <p:nvPr>
              <p:custDataLst>
                <p:tags r:id="rId8"/>
              </p:custDataLst>
            </p:nvPr>
          </p:nvSpPr>
          <p:spPr>
            <a:xfrm>
              <a:off x="2496" y="2736"/>
              <a:ext cx="192" cy="144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sz="3200">
                <a:latin typeface="Calibri" panose="020F0502020204030204" pitchFamily="34" charset="0"/>
              </a:endParaRPr>
            </a:p>
          </p:txBody>
        </p:sp>
        <p:grpSp>
          <p:nvGrpSpPr>
            <p:cNvPr id="20490" name="Group 20"/>
            <p:cNvGrpSpPr/>
            <p:nvPr>
              <p:custDataLst>
                <p:tags r:id="rId9"/>
              </p:custDataLst>
            </p:nvPr>
          </p:nvGrpSpPr>
          <p:grpSpPr>
            <a:xfrm>
              <a:off x="2592" y="2832"/>
              <a:ext cx="415" cy="1201"/>
              <a:chOff x="2592" y="2832"/>
              <a:chExt cx="415" cy="1201"/>
            </a:xfrm>
          </p:grpSpPr>
          <p:sp>
            <p:nvSpPr>
              <p:cNvPr id="20491" name="Line 21"/>
              <p:cNvSpPr/>
              <p:nvPr>
                <p:custDataLst>
                  <p:tags r:id="rId10"/>
                </p:custDataLst>
              </p:nvPr>
            </p:nvSpPr>
            <p:spPr>
              <a:xfrm flipH="1">
                <a:off x="2592" y="2832"/>
                <a:ext cx="0" cy="1056"/>
              </a:xfrm>
              <a:prstGeom prst="line">
                <a:avLst/>
              </a:prstGeom>
              <a:ln w="76200" cap="flat" cmpd="sng">
                <a:solidFill>
                  <a:srgbClr val="FF0000"/>
                </a:solidFill>
                <a:prstDash val="solid"/>
                <a:headEnd type="none" w="med" len="med"/>
                <a:tailEnd type="stealth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20492" name="Text Box 22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2726" y="3423"/>
                <a:ext cx="281" cy="6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3200" b="1" i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G</a:t>
                </a:r>
                <a:endParaRPr lang="en-US" altLang="zh-CN" sz="3200" b="1" i="1">
                  <a:latin typeface="Calibri" panose="020F0502020204030204" pitchFamily="34" charset="0"/>
                </a:endParaRP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487" grpId="0"/>
      <p:bldP spid="2048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图片 1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3563938" y="3057525"/>
            <a:ext cx="1292225" cy="293846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1515" name="Group 11"/>
          <p:cNvGrpSpPr/>
          <p:nvPr>
            <p:custDataLst>
              <p:tags r:id="rId2"/>
            </p:custDataLst>
          </p:nvPr>
        </p:nvGrpSpPr>
        <p:grpSpPr>
          <a:xfrm>
            <a:off x="4102100" y="2771775"/>
            <a:ext cx="628650" cy="1720850"/>
            <a:chOff x="2592" y="1726"/>
            <a:chExt cx="435" cy="1106"/>
          </a:xfrm>
        </p:grpSpPr>
        <p:sp>
          <p:nvSpPr>
            <p:cNvPr id="21516" name="Line 12"/>
            <p:cNvSpPr/>
            <p:nvPr>
              <p:custDataLst>
                <p:tags r:id="rId11"/>
              </p:custDataLst>
            </p:nvPr>
          </p:nvSpPr>
          <p:spPr>
            <a:xfrm flipH="1">
              <a:off x="2592" y="1776"/>
              <a:ext cx="0" cy="1056"/>
            </a:xfrm>
            <a:prstGeom prst="line">
              <a:avLst/>
            </a:prstGeom>
            <a:ln w="76200" cap="flat" cmpd="sng">
              <a:solidFill>
                <a:srgbClr val="FF0000"/>
              </a:solidFill>
              <a:prstDash val="solid"/>
              <a:headEnd type="stealth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517" name="Text Box 13"/>
            <p:cNvSpPr txBox="1"/>
            <p:nvPr>
              <p:custDataLst>
                <p:tags r:id="rId12"/>
              </p:custDataLst>
            </p:nvPr>
          </p:nvSpPr>
          <p:spPr>
            <a:xfrm>
              <a:off x="2821" y="1726"/>
              <a:ext cx="206" cy="33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solidFill>
                    <a:srgbClr val="FF0000"/>
                  </a:solidFill>
                  <a:latin typeface="Calibri" panose="020F0502020204030204" pitchFamily="34" charset="0"/>
                </a:rPr>
                <a:t>f</a:t>
              </a:r>
              <a:endParaRPr lang="en-US" altLang="zh-CN" sz="2800" i="1">
                <a:latin typeface="Calibri" panose="020F0502020204030204" pitchFamily="34" charset="0"/>
              </a:endParaRPr>
            </a:p>
          </p:txBody>
        </p:sp>
      </p:grpSp>
      <p:grpSp>
        <p:nvGrpSpPr>
          <p:cNvPr id="21518" name="Group 14"/>
          <p:cNvGrpSpPr/>
          <p:nvPr>
            <p:custDataLst>
              <p:tags r:id="rId3"/>
            </p:custDataLst>
          </p:nvPr>
        </p:nvGrpSpPr>
        <p:grpSpPr>
          <a:xfrm>
            <a:off x="3949700" y="4487863"/>
            <a:ext cx="779463" cy="1874837"/>
            <a:chOff x="2496" y="2736"/>
            <a:chExt cx="491" cy="1152"/>
          </a:xfrm>
        </p:grpSpPr>
        <p:sp>
          <p:nvSpPr>
            <p:cNvPr id="21512" name="Oval 15"/>
            <p:cNvSpPr/>
            <p:nvPr>
              <p:custDataLst>
                <p:tags r:id="rId7"/>
              </p:custDataLst>
            </p:nvPr>
          </p:nvSpPr>
          <p:spPr>
            <a:xfrm>
              <a:off x="2496" y="2736"/>
              <a:ext cx="192" cy="144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sz="2800">
                <a:latin typeface="Calibri" panose="020F0502020204030204" pitchFamily="34" charset="0"/>
              </a:endParaRPr>
            </a:p>
          </p:txBody>
        </p:sp>
        <p:grpSp>
          <p:nvGrpSpPr>
            <p:cNvPr id="21513" name="Group 16"/>
            <p:cNvGrpSpPr/>
            <p:nvPr>
              <p:custDataLst>
                <p:tags r:id="rId8"/>
              </p:custDataLst>
            </p:nvPr>
          </p:nvGrpSpPr>
          <p:grpSpPr>
            <a:xfrm>
              <a:off x="2592" y="2832"/>
              <a:ext cx="395" cy="1056"/>
              <a:chOff x="2592" y="2832"/>
              <a:chExt cx="395" cy="1056"/>
            </a:xfrm>
          </p:grpSpPr>
          <p:sp>
            <p:nvSpPr>
              <p:cNvPr id="21514" name="Line 17"/>
              <p:cNvSpPr/>
              <p:nvPr>
                <p:custDataLst>
                  <p:tags r:id="rId9"/>
                </p:custDataLst>
              </p:nvPr>
            </p:nvSpPr>
            <p:spPr>
              <a:xfrm flipH="1">
                <a:off x="2592" y="2832"/>
                <a:ext cx="0" cy="1056"/>
              </a:xfrm>
              <a:prstGeom prst="line">
                <a:avLst/>
              </a:prstGeom>
              <a:ln w="76200" cap="flat" cmpd="sng">
                <a:solidFill>
                  <a:srgbClr val="FF0000"/>
                </a:solidFill>
                <a:prstDash val="solid"/>
                <a:headEnd type="none" w="med" len="med"/>
                <a:tailEnd type="stealth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2" name="Text Box 18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2726" y="3423"/>
                <a:ext cx="261" cy="32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800" b="1" i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G</a:t>
                </a:r>
                <a:endParaRPr lang="en-US" altLang="zh-CN" sz="2800" b="1" i="1">
                  <a:latin typeface="Calibri" panose="020F0502020204030204" pitchFamily="34" charset="0"/>
                </a:endParaRPr>
              </a:p>
            </p:txBody>
          </p:sp>
        </p:grpSp>
      </p:grpSp>
      <p:pic>
        <p:nvPicPr>
          <p:cNvPr id="21509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1258888" y="3125788"/>
            <a:ext cx="1292225" cy="2940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10" name="Text Box 6"/>
          <p:cNvSpPr txBox="1"/>
          <p:nvPr>
            <p:custDataLst>
              <p:tags r:id="rId5"/>
            </p:custDataLst>
          </p:nvPr>
        </p:nvSpPr>
        <p:spPr>
          <a:xfrm>
            <a:off x="665163" y="1052513"/>
            <a:ext cx="7651750" cy="64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>
                <a:solidFill>
                  <a:srgbClr val="000000"/>
                </a:solidFill>
                <a:latin typeface="Calibri" panose="020F0502020204030204" pitchFamily="34" charset="0"/>
              </a:rPr>
              <a:t>用手握住瓶子，试分析瓶子受到的摩擦力。 </a:t>
            </a:r>
          </a:p>
        </p:txBody>
      </p:sp>
      <p:sp>
        <p:nvSpPr>
          <p:cNvPr id="15" name="Text Box 6"/>
          <p:cNvSpPr txBox="1"/>
          <p:nvPr>
            <p:custDataLst>
              <p:tags r:id="rId6"/>
            </p:custDataLst>
          </p:nvPr>
        </p:nvSpPr>
        <p:spPr>
          <a:xfrm>
            <a:off x="5364163" y="2690813"/>
            <a:ext cx="3168650" cy="2863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b="1">
                <a:solidFill>
                  <a:srgbClr val="000000"/>
                </a:solidFill>
                <a:latin typeface="Calibri" panose="020F0502020204030204" pitchFamily="34" charset="0"/>
              </a:rPr>
              <a:t>分析：瓶子受到手对瓶子的摩擦力和重力。有因为瓶子处于静止状态，所以摩擦力和重力是平衡力，所以摩擦力竖直向上，大小等于重力</a:t>
            </a:r>
            <a:r>
              <a:rPr lang="en-US" altLang="zh-CN" sz="2000" b="1" i="1">
                <a:solidFill>
                  <a:srgbClr val="000000"/>
                </a:solidFill>
                <a:latin typeface="Calibri" panose="020F0502020204030204" pitchFamily="34" charset="0"/>
              </a:rPr>
              <a:t>G</a:t>
            </a:r>
            <a:r>
              <a:rPr lang="zh-CN" altLang="en-US" sz="2000" b="1">
                <a:solidFill>
                  <a:srgbClr val="000000"/>
                </a:solidFill>
                <a:latin typeface="Calibri" panose="020F0502020204030204" pitchFamily="34" charset="0"/>
              </a:rPr>
              <a:t>。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Group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11188" y="1716088"/>
          <a:ext cx="8064500" cy="5192712"/>
        </p:xfrm>
        <a:graphic>
          <a:graphicData uri="http://schemas.openxmlformats.org/drawingml/2006/table">
            <a:tbl>
              <a:tblPr/>
              <a:tblGrid>
                <a:gridCol w="1152071"/>
                <a:gridCol w="1439816"/>
                <a:gridCol w="2838311"/>
                <a:gridCol w="2634302"/>
              </a:tblGrid>
              <a:tr h="69393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1436" marR="91436" marT="46803" marB="468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一对平衡力</a:t>
                      </a:r>
                    </a:p>
                  </a:txBody>
                  <a:tcPr marL="91436" marR="91436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一对相互作用力</a:t>
                      </a:r>
                    </a:p>
                  </a:txBody>
                  <a:tcPr marL="91436" marR="91436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779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相同点</a:t>
                      </a:r>
                    </a:p>
                  </a:txBody>
                  <a:tcPr marL="91436" marR="91436" marT="46803" marB="468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大小</a:t>
                      </a:r>
                    </a:p>
                  </a:txBody>
                  <a:tcPr marL="91436" marR="91436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1436" marR="91436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</a:tr>
              <a:tr h="593172"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方向</a:t>
                      </a:r>
                    </a:p>
                  </a:txBody>
                  <a:tcPr marL="91436" marR="91436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1436" marR="91436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</a:tr>
              <a:tr h="967342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不同点</a:t>
                      </a:r>
                    </a:p>
                  </a:txBody>
                  <a:tcPr marL="91436" marR="91436" marT="46803" marB="468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受力物体</a:t>
                      </a:r>
                    </a:p>
                  </a:txBody>
                  <a:tcPr marL="91436" marR="91436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sz="2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1436" marR="91436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1436" marR="91436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3861"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力的变化</a:t>
                      </a:r>
                    </a:p>
                  </a:txBody>
                  <a:tcPr marL="91436" marR="91436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sz="2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1436" marR="91436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1436" marR="91436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66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力的性质</a:t>
                      </a:r>
                    </a:p>
                  </a:txBody>
                  <a:tcPr marL="91436" marR="91436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1436" marR="91436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1436" marR="91436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14" name="矩形 7"/>
          <p:cNvSpPr/>
          <p:nvPr>
            <p:custDataLst>
              <p:tags r:id="rId2"/>
            </p:custDataLst>
          </p:nvPr>
        </p:nvSpPr>
        <p:spPr>
          <a:xfrm>
            <a:off x="3563938" y="6065838"/>
            <a:ext cx="173355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  <a:latin typeface="Calibri" panose="020F0502020204030204" pitchFamily="34" charset="0"/>
              </a:rPr>
              <a:t>不同性质的力</a:t>
            </a:r>
          </a:p>
        </p:txBody>
      </p:sp>
      <p:sp>
        <p:nvSpPr>
          <p:cNvPr id="20515" name="矩形 8"/>
          <p:cNvSpPr/>
          <p:nvPr>
            <p:custDataLst>
              <p:tags r:id="rId3"/>
            </p:custDataLst>
          </p:nvPr>
        </p:nvSpPr>
        <p:spPr>
          <a:xfrm>
            <a:off x="6438900" y="6065838"/>
            <a:ext cx="173355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  <a:latin typeface="Calibri" panose="020F0502020204030204" pitchFamily="34" charset="0"/>
              </a:rPr>
              <a:t>相同性质的力</a:t>
            </a:r>
          </a:p>
        </p:txBody>
      </p:sp>
      <p:sp>
        <p:nvSpPr>
          <p:cNvPr id="22564" name="矩形 9"/>
          <p:cNvSpPr/>
          <p:nvPr>
            <p:custDataLst>
              <p:tags r:id="rId4"/>
            </p:custDataLst>
          </p:nvPr>
        </p:nvSpPr>
        <p:spPr>
          <a:xfrm>
            <a:off x="611188" y="830263"/>
            <a:ext cx="6913562" cy="522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00"/>
                </a:solidFill>
                <a:latin typeface="Calibri" panose="020F0502020204030204" pitchFamily="34" charset="0"/>
              </a:rPr>
              <a:t>四、一对平衡力与一对相互作用力的异同</a:t>
            </a:r>
          </a:p>
        </p:txBody>
      </p:sp>
      <p:sp>
        <p:nvSpPr>
          <p:cNvPr id="20517" name="矩形 10"/>
          <p:cNvSpPr/>
          <p:nvPr>
            <p:custDataLst>
              <p:tags r:id="rId5"/>
            </p:custDataLst>
          </p:nvPr>
        </p:nvSpPr>
        <p:spPr>
          <a:xfrm>
            <a:off x="5003800" y="2452688"/>
            <a:ext cx="700088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  <a:latin typeface="Calibri" panose="020F0502020204030204" pitchFamily="34" charset="0"/>
              </a:rPr>
              <a:t>相等</a:t>
            </a:r>
          </a:p>
        </p:txBody>
      </p:sp>
      <p:sp>
        <p:nvSpPr>
          <p:cNvPr id="20518" name="矩形 11"/>
          <p:cNvSpPr/>
          <p:nvPr>
            <p:custDataLst>
              <p:tags r:id="rId6"/>
            </p:custDataLst>
          </p:nvPr>
        </p:nvSpPr>
        <p:spPr>
          <a:xfrm>
            <a:off x="4470400" y="3043238"/>
            <a:ext cx="2765425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  <a:latin typeface="Calibri" panose="020F0502020204030204" pitchFamily="34" charset="0"/>
              </a:rPr>
              <a:t>相反，且在同一直线上</a:t>
            </a:r>
          </a:p>
        </p:txBody>
      </p:sp>
      <p:sp>
        <p:nvSpPr>
          <p:cNvPr id="20519" name="矩形 12"/>
          <p:cNvSpPr/>
          <p:nvPr>
            <p:custDataLst>
              <p:tags r:id="rId7"/>
            </p:custDataLst>
          </p:nvPr>
        </p:nvSpPr>
        <p:spPr>
          <a:xfrm>
            <a:off x="6373813" y="3625850"/>
            <a:ext cx="21590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  <a:latin typeface="Calibri" panose="020F0502020204030204" pitchFamily="34" charset="0"/>
              </a:rPr>
              <a:t>分别作用在两个物体上</a:t>
            </a:r>
          </a:p>
        </p:txBody>
      </p:sp>
      <p:sp>
        <p:nvSpPr>
          <p:cNvPr id="20520" name="矩形 13"/>
          <p:cNvSpPr/>
          <p:nvPr>
            <p:custDataLst>
              <p:tags r:id="rId8"/>
            </p:custDataLst>
          </p:nvPr>
        </p:nvSpPr>
        <p:spPr>
          <a:xfrm>
            <a:off x="6443663" y="4803775"/>
            <a:ext cx="2160587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000" b="1">
                <a:solidFill>
                  <a:srgbClr val="FF0000"/>
                </a:solidFill>
                <a:latin typeface="Calibri" panose="020F0502020204030204" pitchFamily="34" charset="0"/>
              </a:rPr>
              <a:t>同时产生、 同时变化、同时消失</a:t>
            </a:r>
          </a:p>
        </p:txBody>
      </p:sp>
      <p:sp>
        <p:nvSpPr>
          <p:cNvPr id="10" name="矩形 12"/>
          <p:cNvSpPr/>
          <p:nvPr>
            <p:custDataLst>
              <p:tags r:id="rId9"/>
            </p:custDataLst>
          </p:nvPr>
        </p:nvSpPr>
        <p:spPr>
          <a:xfrm>
            <a:off x="3421063" y="3835400"/>
            <a:ext cx="25908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zh-CN" sz="2000" b="1">
                <a:solidFill>
                  <a:srgbClr val="FF0000"/>
                </a:solidFill>
                <a:latin typeface="Calibri" panose="020F0502020204030204" pitchFamily="34" charset="0"/>
              </a:rPr>
              <a:t>作用在同一物体上</a:t>
            </a:r>
          </a:p>
        </p:txBody>
      </p:sp>
      <p:sp>
        <p:nvSpPr>
          <p:cNvPr id="11" name="矩形 13"/>
          <p:cNvSpPr/>
          <p:nvPr>
            <p:custDataLst>
              <p:tags r:id="rId10"/>
            </p:custDataLst>
          </p:nvPr>
        </p:nvSpPr>
        <p:spPr>
          <a:xfrm>
            <a:off x="3203575" y="4803775"/>
            <a:ext cx="2808288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zh-CN" sz="2000" b="1">
                <a:solidFill>
                  <a:srgbClr val="FF0000"/>
                </a:solidFill>
                <a:latin typeface="Calibri" panose="020F0502020204030204" pitchFamily="34" charset="0"/>
              </a:rPr>
              <a:t>一个力发生变化，另一个力不一定随着变化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2"/>
          <p:cNvGrpSpPr/>
          <p:nvPr>
            <p:custDataLst>
              <p:tags r:id="rId1"/>
            </p:custDataLst>
          </p:nvPr>
        </p:nvGrpSpPr>
        <p:grpSpPr>
          <a:xfrm>
            <a:off x="431800" y="855663"/>
            <a:ext cx="2789238" cy="942975"/>
            <a:chOff x="0" y="0"/>
            <a:chExt cx="2231" cy="580"/>
          </a:xfrm>
        </p:grpSpPr>
        <p:pic>
          <p:nvPicPr>
            <p:cNvPr id="23563" name="圆角矩形 1"/>
            <p:cNvPicPr/>
            <p:nvPr>
              <p:custDataLst>
                <p:tags r:id="rId10"/>
              </p:custDataLst>
            </p:nvPr>
          </p:nvPicPr>
          <p:blipFill>
            <a:blip r:embed="rId13"/>
            <a:stretch>
              <a:fillRect/>
            </a:stretch>
          </p:blipFill>
          <p:spPr>
            <a:xfrm>
              <a:off x="0" y="0"/>
              <a:ext cx="2231" cy="5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3564" name="Text Box 24"/>
            <p:cNvSpPr txBox="1"/>
            <p:nvPr>
              <p:custDataLst>
                <p:tags r:id="rId11"/>
              </p:custDataLst>
            </p:nvPr>
          </p:nvSpPr>
          <p:spPr>
            <a:xfrm>
              <a:off x="59" y="105"/>
              <a:ext cx="2116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/>
            <a:lstStyle/>
            <a:p>
              <a:pPr algn="ctr"/>
              <a:r>
                <a:rPr lang="zh-CN" altLang="en-US" sz="3600" b="1">
                  <a:solidFill>
                    <a:srgbClr val="FFFFFF"/>
                  </a:solidFill>
                  <a:latin typeface="宋体" panose="02010600030101010101" pitchFamily="2" charset="-122"/>
                </a:rPr>
                <a:t>课堂小结</a:t>
              </a:r>
            </a:p>
          </p:txBody>
        </p:sp>
      </p:grpSp>
      <p:sp>
        <p:nvSpPr>
          <p:cNvPr id="17" name="Text 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9750" y="1835150"/>
            <a:ext cx="17224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1.</a:t>
            </a:r>
            <a:r>
              <a:rPr kumimoji="0" lang="zh-CN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平衡状态</a:t>
            </a: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1188" y="2241550"/>
            <a:ext cx="7710488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物体在几个力的作用下保持静止或匀速直线运动，我们就说该物体处于平衡状态。</a:t>
            </a: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41350" y="3590925"/>
            <a:ext cx="50577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使物体保持平衡状态的几个力叫做平衡力。</a:t>
            </a:r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1188" y="4535488"/>
            <a:ext cx="7921625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如果物体在两个力作用下处于平衡状态，我们就说这两个力互相平衡，简称二力平衡。</a:t>
            </a:r>
          </a:p>
        </p:txBody>
      </p:sp>
      <p:sp>
        <p:nvSpPr>
          <p:cNvPr id="24" name="Text Box 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0225" y="4046538"/>
            <a:ext cx="17224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3.</a:t>
            </a:r>
            <a:r>
              <a:rPr kumimoji="0" lang="zh-CN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二力平衡</a:t>
            </a:r>
          </a:p>
        </p:txBody>
      </p:sp>
      <p:sp>
        <p:nvSpPr>
          <p:cNvPr id="25" name="Text Box 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" y="3198813"/>
            <a:ext cx="17224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2.</a:t>
            </a:r>
            <a:r>
              <a:rPr kumimoji="0" lang="zh-CN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平衡力</a:t>
            </a:r>
          </a:p>
        </p:txBody>
      </p:sp>
      <p:sp>
        <p:nvSpPr>
          <p:cNvPr id="26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1188" y="5976938"/>
            <a:ext cx="7710488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当作用在同一物体上的两个力，大小相等、方向相反且作用在同一直线上时，这两个力才能平衡。</a:t>
            </a:r>
          </a:p>
        </p:txBody>
      </p:sp>
      <p:sp>
        <p:nvSpPr>
          <p:cNvPr id="27" name="Rectangle 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68313" y="5538788"/>
            <a:ext cx="49815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4.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二力平衡的条件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4" grpId="0"/>
      <p:bldP spid="25" grpId="0"/>
      <p:bldP spid="26" grpId="0"/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custDataLst>
              <p:tags r:id="rId1"/>
            </p:custDataLst>
          </p:nvPr>
        </p:nvSpPr>
        <p:spPr>
          <a:xfrm>
            <a:off x="4811713" y="3244850"/>
            <a:ext cx="3598863" cy="1014413"/>
          </a:xfrm>
          <a:prstGeom prst="rect">
            <a:avLst/>
          </a:prstGeom>
          <a:ln w="12700">
            <a:miter lim="4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45719" rIns="45719">
            <a:spAutoFit/>
          </a:bodyPr>
          <a:lstStyle>
            <a:lvl1pPr algn="ctr">
              <a:defRPr sz="5400">
                <a:solidFill>
                  <a:srgbClr val="B61C2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kumimoji="0" sz="6000" b="0" i="0" u="none" strike="noStrike" kern="0" cap="none" spc="0" normalizeH="0" baseline="0" noProof="0">
                <a:ln>
                  <a:noFill/>
                </a:ln>
                <a:solidFill>
                  <a:srgbClr val="007E27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THANKS</a:t>
            </a:r>
          </a:p>
        </p:txBody>
      </p:sp>
      <p:pic>
        <p:nvPicPr>
          <p:cNvPr id="54277" name="New picture"/>
          <p:cNvPicPr/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0287000" y="12198350"/>
            <a:ext cx="317500" cy="228600"/>
          </a:xfrm>
          <a:prstGeom prst="cube">
            <a:avLst/>
          </a:prstGeom>
        </p:spPr>
      </p:pic>
      <p:sp>
        <p:nvSpPr>
          <p:cNvPr id="10" name="椭圆 9"/>
          <p:cNvSpPr/>
          <p:nvPr>
            <p:custDataLst>
              <p:tags r:id="rId3"/>
            </p:custDataLst>
          </p:nvPr>
        </p:nvSpPr>
        <p:spPr>
          <a:xfrm>
            <a:off x="1011238" y="1543050"/>
            <a:ext cx="3313113" cy="331311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等线" panose="02010600030101010101" charset="-122"/>
              <a:cs typeface="Arial"/>
            </a:endParaRPr>
          </a:p>
        </p:txBody>
      </p:sp>
      <p:pic>
        <p:nvPicPr>
          <p:cNvPr id="34822" name="图片 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116013" y="1644650"/>
            <a:ext cx="2646362" cy="3108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4278" name="New picture"/>
          <p:cNvPicPr/>
          <p:nvPr>
            <p:custDataLst>
              <p:tags r:id="rId5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10502900" y="10909300"/>
            <a:ext cx="330200" cy="254000"/>
          </a:xfrm>
          <a:prstGeom prst="cube">
            <a:avLst/>
          </a:prstGeom>
        </p:spPr>
      </p:pic>
    </p:spTree>
  </p:cSld>
  <p:clrMapOvr>
    <a:masterClrMapping/>
  </p:clrMapOvr>
  <p:transition spd="slow" advClick="0" advTm="2000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174969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2971800" y="3019425"/>
            <a:ext cx="5715000" cy="3905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Text Box 2"/>
          <p:cNvSpPr txBox="1"/>
          <p:nvPr>
            <p:custDataLst>
              <p:tags r:id="rId2"/>
            </p:custDataLst>
          </p:nvPr>
        </p:nvSpPr>
        <p:spPr>
          <a:xfrm>
            <a:off x="395288" y="830263"/>
            <a:ext cx="5429250" cy="522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Calibri" panose="020F0502020204030204" pitchFamily="34" charset="0"/>
              </a:rPr>
              <a:t>一、什么是平衡状态、二力平衡</a:t>
            </a:r>
          </a:p>
        </p:txBody>
      </p:sp>
      <p:pic>
        <p:nvPicPr>
          <p:cNvPr id="8196" name="Picture 3" descr="10-2-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457200" y="3019425"/>
            <a:ext cx="2408238" cy="3905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7" name="Text Box 4"/>
          <p:cNvSpPr txBox="1"/>
          <p:nvPr>
            <p:custDataLst>
              <p:tags r:id="rId4"/>
            </p:custDataLst>
          </p:nvPr>
        </p:nvSpPr>
        <p:spPr>
          <a:xfrm>
            <a:off x="520700" y="1839913"/>
            <a:ext cx="8012113" cy="830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观察图片分析图中物体各处于怎样的状态？它们分别受到哪些力的作用？</a:t>
            </a:r>
            <a:r>
              <a:rPr lang="zh-CN" altLang="en-US" sz="2400" b="1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0"/>
          <a:stretch>
            <a:fillRect/>
          </a:stretch>
        </p:blipFill>
        <p:spPr>
          <a:xfrm>
            <a:off x="4754563" y="3598863"/>
            <a:ext cx="2009775" cy="19970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Line 2"/>
          <p:cNvSpPr/>
          <p:nvPr>
            <p:custDataLst>
              <p:tags r:id="rId2"/>
            </p:custDataLst>
          </p:nvPr>
        </p:nvSpPr>
        <p:spPr>
          <a:xfrm>
            <a:off x="5726113" y="2339975"/>
            <a:ext cx="33337" cy="1465263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9220" name="Line 2"/>
          <p:cNvSpPr/>
          <p:nvPr>
            <p:custDataLst>
              <p:tags r:id="rId3"/>
            </p:custDataLst>
          </p:nvPr>
        </p:nvSpPr>
        <p:spPr>
          <a:xfrm>
            <a:off x="4467225" y="2332038"/>
            <a:ext cx="2514600" cy="7937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9221" name="Line 3"/>
          <p:cNvSpPr/>
          <p:nvPr>
            <p:custDataLst>
              <p:tags r:id="rId4"/>
            </p:custDataLst>
          </p:nvPr>
        </p:nvSpPr>
        <p:spPr>
          <a:xfrm flipH="1">
            <a:off x="4657725" y="1893888"/>
            <a:ext cx="304800" cy="360362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9222" name="Line 4"/>
          <p:cNvSpPr/>
          <p:nvPr>
            <p:custDataLst>
              <p:tags r:id="rId5"/>
            </p:custDataLst>
          </p:nvPr>
        </p:nvSpPr>
        <p:spPr>
          <a:xfrm flipH="1">
            <a:off x="5267325" y="1893888"/>
            <a:ext cx="304800" cy="360362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9223" name="Line 5"/>
          <p:cNvSpPr/>
          <p:nvPr>
            <p:custDataLst>
              <p:tags r:id="rId6"/>
            </p:custDataLst>
          </p:nvPr>
        </p:nvSpPr>
        <p:spPr>
          <a:xfrm flipH="1">
            <a:off x="5724525" y="1893888"/>
            <a:ext cx="304800" cy="360362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9224" name="Line 6"/>
          <p:cNvSpPr/>
          <p:nvPr>
            <p:custDataLst>
              <p:tags r:id="rId7"/>
            </p:custDataLst>
          </p:nvPr>
        </p:nvSpPr>
        <p:spPr>
          <a:xfrm flipH="1">
            <a:off x="6181725" y="1893888"/>
            <a:ext cx="304800" cy="360362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9225" name="Line 7"/>
          <p:cNvSpPr/>
          <p:nvPr>
            <p:custDataLst>
              <p:tags r:id="rId8"/>
            </p:custDataLst>
          </p:nvPr>
        </p:nvSpPr>
        <p:spPr>
          <a:xfrm flipH="1">
            <a:off x="6715125" y="1893888"/>
            <a:ext cx="304800" cy="360362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9226" name="Text Box 15"/>
          <p:cNvSpPr txBox="1"/>
          <p:nvPr>
            <p:custDataLst>
              <p:tags r:id="rId9"/>
            </p:custDataLst>
          </p:nvPr>
        </p:nvSpPr>
        <p:spPr>
          <a:xfrm>
            <a:off x="7667625" y="3282950"/>
            <a:ext cx="554038" cy="1608138"/>
          </a:xfrm>
          <a:prstGeom prst="rect">
            <a:avLst/>
          </a:prstGeom>
          <a:noFill/>
          <a:ln w="9525">
            <a:noFill/>
          </a:ln>
        </p:spPr>
        <p:txBody>
          <a:bodyPr vert="eaVert" wrap="none">
            <a:spAutoFit/>
          </a:bodyPr>
          <a:lstStyle/>
          <a:p>
            <a:r>
              <a:rPr lang="zh-CN" altLang="zh-CN" sz="2400" b="1">
                <a:solidFill>
                  <a:srgbClr val="0000FF"/>
                </a:solidFill>
                <a:latin typeface="宋体" panose="02010600030101010101" pitchFamily="2" charset="-122"/>
                <a:ea typeface="楷体_GB2312"/>
              </a:rPr>
              <a:t>静止的电灯</a:t>
            </a:r>
            <a:endParaRPr lang="zh-CN" altLang="en-US" sz="70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grpSp>
        <p:nvGrpSpPr>
          <p:cNvPr id="7184" name="Group 16"/>
          <p:cNvGrpSpPr/>
          <p:nvPr>
            <p:custDataLst>
              <p:tags r:id="rId10"/>
            </p:custDataLst>
          </p:nvPr>
        </p:nvGrpSpPr>
        <p:grpSpPr>
          <a:xfrm>
            <a:off x="5573713" y="5013325"/>
            <a:ext cx="909637" cy="1709738"/>
            <a:chOff x="2496" y="2736"/>
            <a:chExt cx="573" cy="1152"/>
          </a:xfrm>
        </p:grpSpPr>
        <p:sp>
          <p:nvSpPr>
            <p:cNvPr id="9232" name="Oval 17"/>
            <p:cNvSpPr/>
            <p:nvPr>
              <p:custDataLst>
                <p:tags r:id="rId15"/>
              </p:custDataLst>
            </p:nvPr>
          </p:nvSpPr>
          <p:spPr>
            <a:xfrm>
              <a:off x="2496" y="2736"/>
              <a:ext cx="192" cy="144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grpSp>
          <p:nvGrpSpPr>
            <p:cNvPr id="9233" name="Group 18"/>
            <p:cNvGrpSpPr/>
            <p:nvPr>
              <p:custDataLst>
                <p:tags r:id="rId16"/>
              </p:custDataLst>
            </p:nvPr>
          </p:nvGrpSpPr>
          <p:grpSpPr>
            <a:xfrm>
              <a:off x="2592" y="2832"/>
              <a:ext cx="477" cy="1056"/>
              <a:chOff x="2592" y="2832"/>
              <a:chExt cx="477" cy="1056"/>
            </a:xfrm>
          </p:grpSpPr>
          <p:sp>
            <p:nvSpPr>
              <p:cNvPr id="9234" name="Line 19"/>
              <p:cNvSpPr/>
              <p:nvPr>
                <p:custDataLst>
                  <p:tags r:id="rId17"/>
                </p:custDataLst>
              </p:nvPr>
            </p:nvSpPr>
            <p:spPr>
              <a:xfrm flipH="1">
                <a:off x="2592" y="2832"/>
                <a:ext cx="0" cy="1056"/>
              </a:xfrm>
              <a:prstGeom prst="line">
                <a:avLst/>
              </a:prstGeom>
              <a:ln w="76200" cap="flat" cmpd="sng">
                <a:solidFill>
                  <a:srgbClr val="FF0000"/>
                </a:solidFill>
                <a:prstDash val="solid"/>
                <a:headEnd type="none" w="med" len="med"/>
                <a:tailEnd type="stealth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9235" name="Text Box 20"/>
              <p:cNvSpPr txBox="1"/>
              <p:nvPr>
                <p:custDataLst>
                  <p:tags r:id="rId18"/>
                </p:custDataLst>
              </p:nvPr>
            </p:nvSpPr>
            <p:spPr>
              <a:xfrm>
                <a:off x="2726" y="3178"/>
                <a:ext cx="343" cy="51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4400" b="1" i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G</a:t>
                </a:r>
                <a:endParaRPr lang="en-US" altLang="zh-CN" b="1" i="1">
                  <a:latin typeface="Calibri" panose="020F0502020204030204" pitchFamily="34" charset="0"/>
                </a:endParaRPr>
              </a:p>
            </p:txBody>
          </p:sp>
        </p:grpSp>
      </p:grpSp>
      <p:grpSp>
        <p:nvGrpSpPr>
          <p:cNvPr id="7189" name="Group 21"/>
          <p:cNvGrpSpPr/>
          <p:nvPr>
            <p:custDataLst>
              <p:tags r:id="rId11"/>
            </p:custDataLst>
          </p:nvPr>
        </p:nvGrpSpPr>
        <p:grpSpPr>
          <a:xfrm>
            <a:off x="5726113" y="3187700"/>
            <a:ext cx="785812" cy="1797050"/>
            <a:chOff x="2592" y="1726"/>
            <a:chExt cx="495" cy="1202"/>
          </a:xfrm>
        </p:grpSpPr>
        <p:sp>
          <p:nvSpPr>
            <p:cNvPr id="9230" name="Line 22"/>
            <p:cNvSpPr/>
            <p:nvPr>
              <p:custDataLst>
                <p:tags r:id="rId13"/>
              </p:custDataLst>
            </p:nvPr>
          </p:nvSpPr>
          <p:spPr>
            <a:xfrm flipH="1">
              <a:off x="2592" y="1872"/>
              <a:ext cx="0" cy="1056"/>
            </a:xfrm>
            <a:prstGeom prst="line">
              <a:avLst/>
            </a:prstGeom>
            <a:ln w="76200" cap="flat" cmpd="sng">
              <a:solidFill>
                <a:srgbClr val="FF0000"/>
              </a:solidFill>
              <a:prstDash val="solid"/>
              <a:headEnd type="stealth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231" name="Text Box 23"/>
            <p:cNvSpPr txBox="1"/>
            <p:nvPr>
              <p:custDataLst>
                <p:tags r:id="rId14"/>
              </p:custDataLst>
            </p:nvPr>
          </p:nvSpPr>
          <p:spPr>
            <a:xfrm>
              <a:off x="2822" y="1726"/>
              <a:ext cx="265" cy="47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4000" b="1" i="1">
                  <a:solidFill>
                    <a:srgbClr val="FF0000"/>
                  </a:solidFill>
                  <a:latin typeface="Calibri" panose="020F0502020204030204" pitchFamily="34" charset="0"/>
                </a:rPr>
                <a:t>F</a:t>
              </a:r>
              <a:endParaRPr lang="en-US" altLang="zh-CN" i="1">
                <a:latin typeface="Calibri" panose="020F0502020204030204" pitchFamily="34" charset="0"/>
              </a:endParaRPr>
            </a:p>
          </p:txBody>
        </p:sp>
      </p:grpSp>
      <p:pic>
        <p:nvPicPr>
          <p:cNvPr id="9229" name="Picture 25" descr="10-2-3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1"/>
          <a:stretch>
            <a:fillRect/>
          </a:stretch>
        </p:blipFill>
        <p:spPr>
          <a:xfrm>
            <a:off x="144463" y="1743075"/>
            <a:ext cx="3635375" cy="52054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/>
          <p:nvPr>
            <p:custDataLst>
              <p:tags r:id="rId1"/>
            </p:custDataLst>
          </p:nvPr>
        </p:nvSpPr>
        <p:spPr>
          <a:xfrm>
            <a:off x="520700" y="1347788"/>
            <a:ext cx="8012113" cy="831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观察图片分析图中物体各处于怎样的状态？它们分别受到哪些力的作用？</a:t>
            </a:r>
            <a:r>
              <a:rPr lang="zh-CN" altLang="en-US" sz="2400" b="1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10243" name="Picture 4" descr="10-2-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457200" y="2921000"/>
            <a:ext cx="4038600" cy="27003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4" name="Picture 5" descr="10-2-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5213350" y="2525713"/>
            <a:ext cx="2613025" cy="32781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5" name="Text Box 6"/>
          <p:cNvSpPr txBox="1"/>
          <p:nvPr>
            <p:custDataLst>
              <p:tags r:id="rId4"/>
            </p:custDataLst>
          </p:nvPr>
        </p:nvSpPr>
        <p:spPr>
          <a:xfrm>
            <a:off x="611188" y="6137275"/>
            <a:ext cx="7466012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Calibri" panose="020F0502020204030204" pitchFamily="34" charset="0"/>
              </a:rPr>
              <a:t>匀速上升的潜水艇和匀速降落的神州飞船回收舱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971550" y="3244850"/>
            <a:ext cx="3552825" cy="18319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6388" name="Group 4"/>
          <p:cNvGrpSpPr/>
          <p:nvPr>
            <p:custDataLst>
              <p:tags r:id="rId2"/>
            </p:custDataLst>
          </p:nvPr>
        </p:nvGrpSpPr>
        <p:grpSpPr>
          <a:xfrm>
            <a:off x="2654300" y="2339975"/>
            <a:ext cx="1128713" cy="1798638"/>
            <a:chOff x="2592" y="1726"/>
            <a:chExt cx="711" cy="1106"/>
          </a:xfrm>
        </p:grpSpPr>
        <p:sp>
          <p:nvSpPr>
            <p:cNvPr id="11274" name="Line 5"/>
            <p:cNvSpPr/>
            <p:nvPr>
              <p:custDataLst>
                <p:tags r:id="rId9"/>
              </p:custDataLst>
            </p:nvPr>
          </p:nvSpPr>
          <p:spPr>
            <a:xfrm flipH="1">
              <a:off x="2592" y="1776"/>
              <a:ext cx="0" cy="1056"/>
            </a:xfrm>
            <a:prstGeom prst="line">
              <a:avLst/>
            </a:prstGeom>
            <a:ln w="76200" cap="flat" cmpd="sng">
              <a:solidFill>
                <a:srgbClr val="FF0000"/>
              </a:solidFill>
              <a:prstDash val="solid"/>
              <a:headEnd type="stealth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275" name="Text Box 6"/>
            <p:cNvSpPr txBox="1"/>
            <p:nvPr>
              <p:custDataLst>
                <p:tags r:id="rId10"/>
              </p:custDataLst>
            </p:nvPr>
          </p:nvSpPr>
          <p:spPr>
            <a:xfrm>
              <a:off x="2822" y="1726"/>
              <a:ext cx="481" cy="43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4000" b="1" i="1">
                  <a:solidFill>
                    <a:srgbClr val="FF0000"/>
                  </a:solidFill>
                  <a:latin typeface="Calibri" panose="020F0502020204030204" pitchFamily="34" charset="0"/>
                </a:rPr>
                <a:t>F</a:t>
              </a:r>
              <a:r>
                <a:rPr lang="zh-CN" altLang="en-US" sz="4000" b="1" baseline="-25000">
                  <a:solidFill>
                    <a:srgbClr val="FF0000"/>
                  </a:solidFill>
                  <a:latin typeface="Calibri" panose="020F0502020204030204" pitchFamily="34" charset="0"/>
                </a:rPr>
                <a:t>浮</a:t>
              </a:r>
            </a:p>
          </p:txBody>
        </p:sp>
      </p:grpSp>
      <p:grpSp>
        <p:nvGrpSpPr>
          <p:cNvPr id="16391" name="Group 7"/>
          <p:cNvGrpSpPr/>
          <p:nvPr>
            <p:custDataLst>
              <p:tags r:id="rId3"/>
            </p:custDataLst>
          </p:nvPr>
        </p:nvGrpSpPr>
        <p:grpSpPr>
          <a:xfrm>
            <a:off x="2501900" y="4057650"/>
            <a:ext cx="909638" cy="1884363"/>
            <a:chOff x="2496" y="2736"/>
            <a:chExt cx="573" cy="1160"/>
          </a:xfrm>
        </p:grpSpPr>
        <p:sp>
          <p:nvSpPr>
            <p:cNvPr id="11270" name="Oval 8"/>
            <p:cNvSpPr/>
            <p:nvPr>
              <p:custDataLst>
                <p:tags r:id="rId5"/>
              </p:custDataLst>
            </p:nvPr>
          </p:nvSpPr>
          <p:spPr>
            <a:xfrm>
              <a:off x="2496" y="2736"/>
              <a:ext cx="192" cy="144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grpSp>
          <p:nvGrpSpPr>
            <p:cNvPr id="11271" name="Group 9"/>
            <p:cNvGrpSpPr/>
            <p:nvPr>
              <p:custDataLst>
                <p:tags r:id="rId6"/>
              </p:custDataLst>
            </p:nvPr>
          </p:nvGrpSpPr>
          <p:grpSpPr>
            <a:xfrm>
              <a:off x="2592" y="2832"/>
              <a:ext cx="477" cy="1064"/>
              <a:chOff x="2592" y="2832"/>
              <a:chExt cx="477" cy="1064"/>
            </a:xfrm>
          </p:grpSpPr>
          <p:sp>
            <p:nvSpPr>
              <p:cNvPr id="11272" name="Line 10"/>
              <p:cNvSpPr/>
              <p:nvPr>
                <p:custDataLst>
                  <p:tags r:id="rId7"/>
                </p:custDataLst>
              </p:nvPr>
            </p:nvSpPr>
            <p:spPr>
              <a:xfrm flipH="1">
                <a:off x="2592" y="2832"/>
                <a:ext cx="0" cy="1056"/>
              </a:xfrm>
              <a:prstGeom prst="line">
                <a:avLst/>
              </a:prstGeom>
              <a:ln w="76200" cap="flat" cmpd="sng">
                <a:solidFill>
                  <a:srgbClr val="FF0000"/>
                </a:solidFill>
                <a:prstDash val="solid"/>
                <a:headEnd type="none" w="med" len="med"/>
                <a:tailEnd type="stealth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11273" name="Text Box 11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2726" y="3423"/>
                <a:ext cx="343" cy="47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4400" b="1" i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G</a:t>
                </a:r>
                <a:endParaRPr lang="en-US" altLang="zh-CN" b="1" i="1"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16396" name="Text Box 12"/>
          <p:cNvSpPr txBox="1"/>
          <p:nvPr>
            <p:custDataLst>
              <p:tags r:id="rId4"/>
            </p:custDataLst>
          </p:nvPr>
        </p:nvSpPr>
        <p:spPr>
          <a:xfrm>
            <a:off x="4940300" y="2808288"/>
            <a:ext cx="3087688" cy="2308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latin typeface="Calibri" panose="020F0502020204030204" pitchFamily="34" charset="0"/>
              </a:rPr>
              <a:t>匀速上升的潜艇处于匀速直线运动状态，受到了向下的重力和向上的浮力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/>
          <p:nvPr>
            <p:custDataLst>
              <p:tags r:id="rId1"/>
            </p:custDataLst>
          </p:nvPr>
        </p:nvSpPr>
        <p:spPr>
          <a:xfrm>
            <a:off x="539750" y="1122363"/>
            <a:ext cx="1722438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00"/>
                </a:solidFill>
                <a:latin typeface="Calibri" panose="020F0502020204030204" pitchFamily="34" charset="0"/>
              </a:rPr>
              <a:t>1.</a:t>
            </a:r>
            <a:r>
              <a:rPr lang="zh-CN" altLang="en-US" sz="2400" b="1">
                <a:solidFill>
                  <a:srgbClr val="000000"/>
                </a:solidFill>
                <a:latin typeface="Calibri" panose="020F0502020204030204" pitchFamily="34" charset="0"/>
              </a:rPr>
              <a:t>平衡状态</a:t>
            </a:r>
          </a:p>
        </p:txBody>
      </p:sp>
      <p:sp>
        <p:nvSpPr>
          <p:cNvPr id="1024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1188" y="1643063"/>
            <a:ext cx="771048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物体在几个力的作用下保持静止或匀速直线运动，我们就说该物体处于</a:t>
            </a:r>
            <a:r>
              <a:rPr kumimoji="0" lang="zh-CN" altLang="en-US" sz="2400" b="0" i="0" u="sng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            </a:t>
            </a: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。</a:t>
            </a:r>
          </a:p>
        </p:txBody>
      </p:sp>
      <p:sp>
        <p:nvSpPr>
          <p:cNvPr id="1024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41350" y="3978275"/>
            <a:ext cx="69564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使物体保持平衡状态的几个力叫做</a:t>
            </a:r>
            <a:r>
              <a:rPr kumimoji="0" lang="zh-CN" altLang="en-US" sz="2400" b="0" i="0" u="sng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           </a:t>
            </a: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。</a:t>
            </a:r>
          </a:p>
        </p:txBody>
      </p:sp>
      <p:sp>
        <p:nvSpPr>
          <p:cNvPr id="1024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41350" y="5245100"/>
            <a:ext cx="7747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如果物体在两个力作用下处于平衡状态，我们就说这两个力互相平衡，简称</a:t>
            </a:r>
            <a:r>
              <a:rPr kumimoji="0" lang="zh-CN" altLang="en-US" sz="2400" b="0" i="0" u="sng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            </a:t>
            </a: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。</a:t>
            </a:r>
          </a:p>
        </p:txBody>
      </p:sp>
      <p:sp>
        <p:nvSpPr>
          <p:cNvPr id="20486" name="Rectangle 6"/>
          <p:cNvSpPr/>
          <p:nvPr>
            <p:custDataLst>
              <p:tags r:id="rId5"/>
            </p:custDataLst>
          </p:nvPr>
        </p:nvSpPr>
        <p:spPr>
          <a:xfrm>
            <a:off x="3065463" y="2278063"/>
            <a:ext cx="1422400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平衡状态</a:t>
            </a:r>
            <a:endParaRPr lang="zh-CN" altLang="en-US" sz="240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20487" name="Rectangle 7"/>
          <p:cNvSpPr/>
          <p:nvPr>
            <p:custDataLst>
              <p:tags r:id="rId6"/>
            </p:custDataLst>
          </p:nvPr>
        </p:nvSpPr>
        <p:spPr>
          <a:xfrm>
            <a:off x="5508625" y="3971925"/>
            <a:ext cx="1112838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平衡力</a:t>
            </a:r>
          </a:p>
        </p:txBody>
      </p:sp>
      <p:sp>
        <p:nvSpPr>
          <p:cNvPr id="20488" name="Rectangle 8"/>
          <p:cNvSpPr/>
          <p:nvPr>
            <p:custDataLst>
              <p:tags r:id="rId7"/>
            </p:custDataLst>
          </p:nvPr>
        </p:nvSpPr>
        <p:spPr>
          <a:xfrm>
            <a:off x="3708400" y="5868988"/>
            <a:ext cx="1422400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二力平衡</a:t>
            </a:r>
            <a:endParaRPr lang="zh-CN" altLang="en-US" sz="240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 Box 2"/>
          <p:cNvSpPr txBox="1"/>
          <p:nvPr>
            <p:custDataLst>
              <p:tags r:id="rId8"/>
            </p:custDataLst>
          </p:nvPr>
        </p:nvSpPr>
        <p:spPr>
          <a:xfrm>
            <a:off x="468313" y="4748213"/>
            <a:ext cx="172085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00"/>
                </a:solidFill>
                <a:latin typeface="Calibri" panose="020F0502020204030204" pitchFamily="34" charset="0"/>
              </a:rPr>
              <a:t>3.</a:t>
            </a:r>
            <a:r>
              <a:rPr lang="zh-CN" altLang="en-US" sz="2400" b="1">
                <a:solidFill>
                  <a:srgbClr val="000000"/>
                </a:solidFill>
                <a:latin typeface="Calibri" panose="020F0502020204030204" pitchFamily="34" charset="0"/>
              </a:rPr>
              <a:t>二力平衡</a:t>
            </a:r>
          </a:p>
        </p:txBody>
      </p:sp>
      <p:sp>
        <p:nvSpPr>
          <p:cNvPr id="10" name="Text Box 2"/>
          <p:cNvSpPr txBox="1"/>
          <p:nvPr>
            <p:custDataLst>
              <p:tags r:id="rId9"/>
            </p:custDataLst>
          </p:nvPr>
        </p:nvSpPr>
        <p:spPr>
          <a:xfrm>
            <a:off x="533400" y="3348038"/>
            <a:ext cx="1722438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00"/>
                </a:solidFill>
                <a:latin typeface="Calibri" panose="020F0502020204030204" pitchFamily="34" charset="0"/>
              </a:rPr>
              <a:t>2.</a:t>
            </a:r>
            <a:r>
              <a:rPr lang="zh-CN" altLang="en-US" sz="2400" b="1">
                <a:solidFill>
                  <a:srgbClr val="000000"/>
                </a:solidFill>
                <a:latin typeface="Calibri" panose="020F0502020204030204" pitchFamily="34" charset="0"/>
              </a:rPr>
              <a:t>平衡力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10243" grpId="0"/>
      <p:bldP spid="10244" grpId="0"/>
      <p:bldP spid="10245" grpId="0"/>
      <p:bldP spid="20486" grpId="0"/>
      <p:bldP spid="20487" grpId="0"/>
      <p:bldP spid="2048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/>
          <p:nvPr>
            <p:custDataLst>
              <p:tags r:id="rId1"/>
            </p:custDataLst>
          </p:nvPr>
        </p:nvSpPr>
        <p:spPr>
          <a:xfrm>
            <a:off x="395288" y="930275"/>
            <a:ext cx="4492625" cy="522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Calibri" panose="020F0502020204030204" pitchFamily="34" charset="0"/>
              </a:rPr>
              <a:t>二、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探究二力平衡的条件</a:t>
            </a:r>
            <a:r>
              <a:rPr lang="zh-CN" altLang="en-US" sz="2800" b="1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3315" name="Rectangle 3"/>
          <p:cNvSpPr/>
          <p:nvPr>
            <p:custDataLst>
              <p:tags r:id="rId2"/>
            </p:custDataLst>
          </p:nvPr>
        </p:nvSpPr>
        <p:spPr>
          <a:xfrm>
            <a:off x="533400" y="2028825"/>
            <a:ext cx="5551488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提出问题</a:t>
            </a:r>
            <a:r>
              <a:rPr lang="zh-CN" altLang="en-US" sz="2400" b="1">
                <a:latin typeface="宋体" panose="02010600030101010101" pitchFamily="2" charset="-122"/>
              </a:rPr>
              <a:t>：</a:t>
            </a:r>
            <a:r>
              <a:rPr lang="zh-CN" altLang="en-US" sz="240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1268" name="Rectangle 4"/>
          <p:cNvSpPr/>
          <p:nvPr>
            <p:custDataLst>
              <p:tags r:id="rId3"/>
            </p:custDataLst>
          </p:nvPr>
        </p:nvSpPr>
        <p:spPr>
          <a:xfrm>
            <a:off x="539750" y="4057650"/>
            <a:ext cx="55499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Calibri" panose="020F0502020204030204" pitchFamily="34" charset="0"/>
              </a:rPr>
              <a:t>2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作出猜想：</a:t>
            </a:r>
            <a:r>
              <a:rPr lang="zh-CN" altLang="en-US" sz="240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1269" name="Rectangle 5"/>
          <p:cNvSpPr/>
          <p:nvPr>
            <p:custDataLst>
              <p:tags r:id="rId4"/>
            </p:custDataLst>
          </p:nvPr>
        </p:nvSpPr>
        <p:spPr>
          <a:xfrm>
            <a:off x="762000" y="3043238"/>
            <a:ext cx="5551488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二力平衡要满足什么条件？</a:t>
            </a:r>
            <a:r>
              <a:rPr lang="zh-CN" altLang="en-US" sz="240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1270" name="Rectangle 6"/>
          <p:cNvSpPr/>
          <p:nvPr>
            <p:custDataLst>
              <p:tags r:id="rId5"/>
            </p:custDataLst>
          </p:nvPr>
        </p:nvSpPr>
        <p:spPr>
          <a:xfrm>
            <a:off x="681038" y="4992688"/>
            <a:ext cx="7346950" cy="831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两个力的大小如何、方向如何、是否同一物体、是否在同一直线。</a:t>
            </a:r>
            <a:r>
              <a:rPr lang="zh-CN" altLang="en-US" sz="2400">
                <a:latin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/>
          <p:nvPr>
            <p:custDataLst>
              <p:tags r:id="rId1"/>
            </p:custDataLst>
          </p:nvPr>
        </p:nvSpPr>
        <p:spPr>
          <a:xfrm>
            <a:off x="457200" y="1951038"/>
            <a:ext cx="1957388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Calibri" panose="020F0502020204030204" pitchFamily="34" charset="0"/>
              </a:rPr>
              <a:t>3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设计实验</a:t>
            </a:r>
          </a:p>
        </p:txBody>
      </p:sp>
      <p:sp>
        <p:nvSpPr>
          <p:cNvPr id="14339" name="Rectangle 4"/>
          <p:cNvSpPr/>
          <p:nvPr>
            <p:custDataLst>
              <p:tags r:id="rId2"/>
            </p:custDataLst>
          </p:nvPr>
        </p:nvSpPr>
        <p:spPr>
          <a:xfrm>
            <a:off x="900113" y="2730500"/>
            <a:ext cx="7281862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器材：铁架台、定滑轮、细线、钩码若干、硬纸片。</a:t>
            </a:r>
            <a:r>
              <a:rPr lang="zh-CN" altLang="en-US" sz="2400" b="1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2293" name="Rectangle 5"/>
          <p:cNvSpPr/>
          <p:nvPr>
            <p:custDataLst>
              <p:tags r:id="rId3"/>
            </p:custDataLst>
          </p:nvPr>
        </p:nvSpPr>
        <p:spPr>
          <a:xfrm>
            <a:off x="900113" y="3751263"/>
            <a:ext cx="7281862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物理方法：由于决定二力平衡的条件有多个，因此控制变量法是实验中必须采用的方法。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/>
          <p:nvPr>
            <p:custDataLst>
              <p:tags r:id="rId1"/>
            </p:custDataLst>
          </p:nvPr>
        </p:nvSpPr>
        <p:spPr>
          <a:xfrm>
            <a:off x="684213" y="2490788"/>
            <a:ext cx="3240087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342900" algn="just" defTabSz="914400">
              <a:lnSpc>
                <a:spcPct val="150000"/>
              </a:lnSpc>
              <a:tabLst>
                <a:tab pos="1771650" algn="l"/>
              </a:tabLst>
            </a:pPr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对猜想进行验证：</a:t>
            </a:r>
          </a:p>
        </p:txBody>
      </p:sp>
      <p:sp>
        <p:nvSpPr>
          <p:cNvPr id="15363" name="AutoShape 4"/>
          <p:cNvSpPr/>
          <p:nvPr>
            <p:custDataLst>
              <p:tags r:id="rId2"/>
            </p:custDataLst>
          </p:nvPr>
        </p:nvSpPr>
        <p:spPr>
          <a:xfrm>
            <a:off x="838200" y="3703638"/>
            <a:ext cx="304800" cy="1824037"/>
          </a:xfrm>
          <a:prstGeom prst="leftBrace">
            <a:avLst>
              <a:gd name="adj1" fmla="val 66742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sz="2400">
              <a:latin typeface="Calibri" panose="020F0502020204030204" pitchFamily="34" charset="0"/>
            </a:endParaRPr>
          </a:p>
        </p:txBody>
      </p:sp>
      <p:sp>
        <p:nvSpPr>
          <p:cNvPr id="15364" name="Rectangle 5"/>
          <p:cNvSpPr/>
          <p:nvPr>
            <p:custDataLst>
              <p:tags r:id="rId3"/>
            </p:custDataLst>
          </p:nvPr>
        </p:nvSpPr>
        <p:spPr>
          <a:xfrm>
            <a:off x="1143000" y="3406775"/>
            <a:ext cx="4797425" cy="2308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342900" defTabSz="914400">
              <a:lnSpc>
                <a:spcPct val="150000"/>
              </a:lnSpc>
              <a:tabLst>
                <a:tab pos="1771650" algn="l"/>
              </a:tabLst>
            </a:pP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）两个力的大小如何</a:t>
            </a:r>
          </a:p>
          <a:p>
            <a:pPr indent="342900" defTabSz="914400">
              <a:lnSpc>
                <a:spcPct val="150000"/>
              </a:lnSpc>
              <a:tabLst>
                <a:tab pos="1771650" algn="l"/>
              </a:tabLst>
            </a:pP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）方向如何</a:t>
            </a:r>
          </a:p>
          <a:p>
            <a:pPr indent="342900" defTabSz="914400">
              <a:lnSpc>
                <a:spcPct val="150000"/>
              </a:lnSpc>
              <a:tabLst>
                <a:tab pos="1771650" algn="l"/>
              </a:tabLst>
            </a:pP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）是否作用于同一物体</a:t>
            </a:r>
          </a:p>
          <a:p>
            <a:pPr indent="342900" defTabSz="914400">
              <a:lnSpc>
                <a:spcPct val="150000"/>
              </a:lnSpc>
              <a:tabLst>
                <a:tab pos="1771650" algn="l"/>
              </a:tabLst>
            </a:pP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）是否要在同一直线上</a:t>
            </a:r>
            <a:endParaRPr lang="zh-CN" altLang="en-US" sz="2400">
              <a:latin typeface="Calibri" panose="020F0502020204030204" pitchFamily="34" charset="0"/>
            </a:endParaRPr>
          </a:p>
        </p:txBody>
      </p:sp>
      <p:sp>
        <p:nvSpPr>
          <p:cNvPr id="15365" name="Rectangle 3"/>
          <p:cNvSpPr/>
          <p:nvPr>
            <p:custDataLst>
              <p:tags r:id="rId4"/>
            </p:custDataLst>
          </p:nvPr>
        </p:nvSpPr>
        <p:spPr>
          <a:xfrm>
            <a:off x="457200" y="1643063"/>
            <a:ext cx="3084513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342900" defTabSz="914400">
              <a:lnSpc>
                <a:spcPct val="150000"/>
              </a:lnSpc>
              <a:tabLst>
                <a:tab pos="1771650" algn="l"/>
              </a:tabLst>
            </a:pP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4.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进行实验</a:t>
            </a:r>
          </a:p>
        </p:txBody>
      </p:sp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4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2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3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5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6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7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9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0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2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6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6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7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8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2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4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5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6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7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9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1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2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3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6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7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8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9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8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4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5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2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3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6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1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2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3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7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9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9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0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4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5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5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6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7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8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9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9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1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2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3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4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6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9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0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1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2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0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4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5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6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7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8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1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6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8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9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9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8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8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7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9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6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9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8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9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8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9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5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6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7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3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4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5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6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8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2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7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3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6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0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9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2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3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4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5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6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7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9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0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1"/>
</p:tagLst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r="http://schemas.openxmlformats.org/officeDocument/2006/relationships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主题1">
  <a:themeElements>
    <a:clrScheme name="自定义 281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CBAC4"/>
      </a:accent1>
      <a:accent2>
        <a:srgbClr val="DD4659"/>
      </a:accent2>
      <a:accent3>
        <a:srgbClr val="EDBE49"/>
      </a:accent3>
      <a:accent4>
        <a:srgbClr val="3CBAC4"/>
      </a:accent4>
      <a:accent5>
        <a:srgbClr val="DD4659"/>
      </a:accent5>
      <a:accent6>
        <a:srgbClr val="EDBE49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r="http://schemas.openxmlformats.org/officeDocument/2006/relationships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r="http://schemas.openxmlformats.org/officeDocument/2006/relationships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r="http://schemas.openxmlformats.org/officeDocument/2006/relationships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1162</Words>
  <Application>Microsoft Office PowerPoint</Application>
  <PresentationFormat>自定义</PresentationFormat>
  <Paragraphs>90</Paragraphs>
  <Slides>18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20" baseType="lpstr">
      <vt:lpstr>自定义设计方案</vt:lpstr>
      <vt:lpstr>2_主题1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rbm.xkw.com</dc:creator>
  <cp:lastModifiedBy>User</cp:lastModifiedBy>
  <cp:revision>2</cp:revision>
  <cp:lastPrinted>2021-04-15T11:29:52Z</cp:lastPrinted>
  <dcterms:created xsi:type="dcterms:W3CDTF">2021-04-15T11:29:52Z</dcterms:created>
  <dcterms:modified xsi:type="dcterms:W3CDTF">2021-05-03T01:37:04Z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