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712" r:id="rId1"/>
    <p:sldMasterId id="2147483763" r:id="rId2"/>
  </p:sldMasterIdLst>
  <p:notesMasterIdLst>
    <p:notesMasterId r:id="rId3"/>
  </p:notesMasterIdLst>
  <p:handoutMasterIdLst>
    <p:handoutMasterId r:id="rId4"/>
  </p:handoutMasterIdLst>
  <p:sldIdLst>
    <p:sldId id="310" r:id="rId5"/>
    <p:sldId id="311" r:id="rId6"/>
    <p:sldId id="257" r:id="rId7"/>
    <p:sldId id="309" r:id="rId8"/>
    <p:sldId id="312" r:id="rId9"/>
    <p:sldId id="314" r:id="rId10"/>
    <p:sldId id="259" r:id="rId11"/>
    <p:sldId id="313" r:id="rId12"/>
    <p:sldId id="315" r:id="rId13"/>
    <p:sldId id="316" r:id="rId14"/>
    <p:sldId id="317" r:id="rId15"/>
    <p:sldId id="307" r:id="rId16"/>
  </p:sldIdLst>
  <p:sldSz cx="12192000" cy="6858000"/>
  <p:notesSz cx="6858000" cy="9144000"/>
  <p:custDataLst>
    <p:tags r:id="rId17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DE3333-857A-4131-9EBA-B73C0C259FD7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D12D00-6AAC-4A94-B2E5-A12E9C579B03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audio" Target="../media/wind1.wav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长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94A98-8FB4-4076-AE7B-5D3B1A2CBC70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0F2F7-3EF1-4761-ABAF-2FA9DDE4F1A8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矩形​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3FC6D-277D-4D53-8EB6-E41026A24247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FD085F-594C-4762-AA27-0223BE1D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D46DD84-6874-4B82-B83D-9DE5FB852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59518F0-608E-4EAC-97DB-4371AD33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50A647C-A518-4B6E-BCC7-0E6052CF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650F48-EF9C-4ACC-A6F3-9AC6C0FB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843549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B7728D9-B4E4-4415-9877-C943E1A5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0990C9-0108-46C0-8028-B74F0080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BCF4B51-AE2B-4979-A2C5-71F9BE38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B9A0DAC-2845-4183-9375-006973A8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978196-F6DB-4181-8284-98F6DC8A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023704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C3611D-36B0-486F-909D-AC624A6D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5BCD620-60DD-4AC0-A8CF-09E438D5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275ACD-6850-471B-A2A2-E0718F2D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DC9D39-3DF4-447E-9FD6-0D28C653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770F63-D859-4D1F-8CFE-B7CE8CA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115152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B37A53-1252-44F5-92C2-C8A898C0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FDA1E2D-972F-4AAB-A73C-C282B4DBA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435C712-7CA0-4B05-A58F-CA5AE2EDF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8F2492D-F61F-4C13-BDB4-1EC60A67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6E1A40-77EF-4981-92DD-7429F6C6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F883C64-8316-491A-A26D-5D459698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131243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A6B854-4A28-4E4A-B6C4-74BD0E9F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BA5753E-03D0-432E-BB31-4EF7A4A7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913651E-F658-4E97-9685-B524211DB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AF8CFDB-DD65-44B6-A463-76AD0420A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2F2600C-64D2-4233-A32F-B8502B4BB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73724-29C7-4445-BE5B-626BEAFD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D6C1B87-D145-4929-B15F-DA586AD4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6DBF7B1-D6C3-4FEC-9898-53632F9E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386908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F031E1-1757-42AA-B41A-27EEC3F7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57291D4-338D-4C39-9E68-DC754BB9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47EE775-9FB8-4EE6-BB08-4116593D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2A5D61-58B2-4E1B-9FFE-DC6AE5EF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33803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1902F74-F5A5-43D9-AEA1-C16EECA0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1CA46E3-AB40-487E-9046-54BD1F83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EAC33A9-9A5F-48F3-AED9-08691DFC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53510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EB80AE4-EAEC-41C1-A358-6B60E73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1D45C0B-0D7D-438D-A13F-E479BE24B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2693DB1-130D-43E5-BB65-F8B313344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873187-9E48-47C7-879E-78EB7071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F1A105-4B72-4BB0-92F4-095BB2B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D2A147A-AEA3-4EEB-A378-FB54BF7F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719664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FFC25-0C05-49C8-B150-3CF6B89B5C55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3A21E0-123E-4E40-A805-57286DDB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C1A57EC-527C-4F58-8959-C7A01A563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F7E8CC1-AF22-47DE-9F10-2A1D22696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9049752-9E44-4A65-AE66-A995D49D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8D7567E-51CA-4675-A6B1-06C8F63D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CF4C9F1-3B7E-4FD8-9FF0-EB491F61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66782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31A6D5-2CB5-4400-90D1-913B8D47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F600E01-7584-45C6-8932-94D6A1313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7CB585-720B-40C2-8F62-49C73D04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1260FC-3595-4FEF-B6A1-BAD5F48E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7468FC-426D-4E42-95B0-47FB269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50175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B21CD5D-374C-456F-A3C3-811D348C9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AAF205D-26AF-46CE-ADB3-E1BD238F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EA57D1C-F23A-4DF2-A5E3-A882FED0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F978CB-8770-4BC1-B21B-F84433C3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D4D1AF8-992B-4BE9-888E-D51D224C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7196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14310-5240-428A-850A-F7101D16AE5A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85B13-09B0-4D01-A286-57280995F924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1FE78-D258-4188-9C5F-198CC4CE7F12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91C52-D618-41DD-80F2-22500A780186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E3488-748A-4EA8-9571-9D5A1694FA0A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长方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D7791703-7779-4492-8183-3F96B27D2540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22F12-409A-40D9-8774-D34C978752A7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  <p:transition spd="slow">
    <p:randomBar dir="vert"/>
    <p:sndAc>
      <p:stSnd>
        <p:snd r:embed="rId1" name="wind.wav"/>
      </p:stSnd>
    </p:sndAc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audio" Target="../media/wind1.wav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audio" Target="../media/wind1.wav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400FF2F-BAC0-4F33-9E13-F8F6FA55A14D}" type="datetime1">
              <a:rPr lang="zh-CN" altLang="en-US" smtClean="0"/>
              <a:t>2021/4/7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长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transition spd="slow">
    <p:randomBar dir="vert"/>
    <p:sndAc>
      <p:stSnd>
        <p:snd r:embed="rId12" name="wind.wav"/>
      </p:stSnd>
    </p:sndAc>
  </p:transition>
  <p:timing/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33EE47B-89DE-489D-811E-1D8DA310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8CEB6E-982B-40FC-AEAE-1BBC06F3E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2A8740C-9644-4F0A-89C8-1F97D0058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782B-49ED-4A50-A3CD-6F61742ECBF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A685E1-0038-4B74-87C6-0FE779A8A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CD5E39-BD4F-4B3B-BF05-82FA1931F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5E87-4976-48A5-9D6B-427EDD00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1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randomBar dir="vert"/>
    <p:sndAc>
      <p:stSnd>
        <p:snd r:embed="rId12" name="wind.wav"/>
      </p:stSnd>
    </p:sndAc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audio22.wav" /><Relationship Id="rId3" Type="http://schemas.openxmlformats.org/officeDocument/2006/relationships/audio" Target="../media/wind1.wav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wind1.wav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wind1.wav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8.jpeg" /><Relationship Id="rId3" Type="http://schemas.openxmlformats.org/officeDocument/2006/relationships/audio" Target="../media/wind1.wav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audio" Target="../media/audio22.wav" /><Relationship Id="rId4" Type="http://schemas.openxmlformats.org/officeDocument/2006/relationships/audio" Target="../media/wind1.wav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audio" Target="../media/wind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audio" Target="../media/audio22.wav" /><Relationship Id="rId5" Type="http://schemas.openxmlformats.org/officeDocument/2006/relationships/audio" Target="../media/wind1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6.jpeg" /><Relationship Id="rId4" Type="http://schemas.openxmlformats.org/officeDocument/2006/relationships/image" Target="../media/image7.gif" /><Relationship Id="rId5" Type="http://schemas.openxmlformats.org/officeDocument/2006/relationships/audio" Target="../media/wind1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gif" /><Relationship Id="rId5" Type="http://schemas.openxmlformats.org/officeDocument/2006/relationships/image" Target="../media/image11.png" /><Relationship Id="rId6" Type="http://schemas.openxmlformats.org/officeDocument/2006/relationships/audio" Target="../media/wind1.wav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7.png" /><Relationship Id="rId8" Type="http://schemas.openxmlformats.org/officeDocument/2006/relationships/audio" Target="../media/audio22.wav" /><Relationship Id="rId9" Type="http://schemas.openxmlformats.org/officeDocument/2006/relationships/audio" Target="../media/wind1.wav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wind1.wav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audio" Target="../media/wind1.wav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xmlns="" id="{BBFAD0AD-9D18-467D-91F2-F7B547BB1F12}"/>
              </a:ext>
            </a:extLst>
          </p:cNvPr>
          <p:cNvSpPr txBox="1"/>
          <p:nvPr/>
        </p:nvSpPr>
        <p:spPr>
          <a:xfrm>
            <a:off x="1378873" y="1587957"/>
            <a:ext cx="10492697" cy="2116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1</a:t>
            </a:r>
            <a:r>
              <a:rPr lang="zh-CN" altLang="en-US" sz="3200" b="1">
                <a:latin typeface="+mn-ea"/>
              </a:rPr>
              <a:t>、小明要将一袋重</a:t>
            </a:r>
            <a:r>
              <a:rPr lang="en-US" altLang="zh-CN" sz="3200" b="1">
                <a:latin typeface="+mn-ea"/>
              </a:rPr>
              <a:t>50N</a:t>
            </a:r>
            <a:r>
              <a:rPr lang="zh-CN" altLang="en-US" sz="3200" b="1">
                <a:latin typeface="+mn-ea"/>
              </a:rPr>
              <a:t>的大米搬到</a:t>
            </a:r>
            <a:r>
              <a:rPr lang="en-US" altLang="zh-CN" sz="3200" b="1">
                <a:latin typeface="+mn-ea"/>
              </a:rPr>
              <a:t>10</a:t>
            </a:r>
            <a:r>
              <a:rPr lang="zh-CN" altLang="en-US" sz="3200" b="1">
                <a:latin typeface="+mn-ea"/>
              </a:rPr>
              <a:t>米高的楼上。若坐电梯需要</a:t>
            </a:r>
            <a:r>
              <a:rPr lang="en-US" altLang="zh-CN" sz="3200" b="1">
                <a:latin typeface="+mn-ea"/>
              </a:rPr>
              <a:t>10s</a:t>
            </a:r>
            <a:r>
              <a:rPr lang="zh-CN" altLang="en-US" sz="3200" b="1">
                <a:latin typeface="+mn-ea"/>
              </a:rPr>
              <a:t>，若走楼梯需要</a:t>
            </a:r>
            <a:r>
              <a:rPr lang="en-US" altLang="zh-CN" sz="3200" b="1">
                <a:latin typeface="+mn-ea"/>
              </a:rPr>
              <a:t>2min</a:t>
            </a:r>
            <a:r>
              <a:rPr lang="zh-CN" altLang="en-US" sz="3200" b="1">
                <a:latin typeface="+mn-ea"/>
              </a:rPr>
              <a:t>。两种不同的搬运方法对这袋大米所做的功各是多少？</a:t>
            </a:r>
          </a:p>
        </p:txBody>
      </p:sp>
      <p:sp>
        <p:nvSpPr>
          <p:cNvPr id="2" name="双波形 1">
            <a:extLst>
              <a:ext uri="{FF2B5EF4-FFF2-40B4-BE49-F238E27FC236}">
                <a16:creationId xmlns:a16="http://schemas.microsoft.com/office/drawing/2014/main" xmlns="" id="{2CA4B5E1-9AB2-4CA0-AACE-383663E0286A}"/>
              </a:ext>
            </a:extLst>
          </p:cNvPr>
          <p:cNvSpPr/>
          <p:nvPr/>
        </p:nvSpPr>
        <p:spPr>
          <a:xfrm>
            <a:off x="429847" y="664307"/>
            <a:ext cx="1570892" cy="734647"/>
          </a:xfrm>
          <a:prstGeom prst="double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想一想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B7F77D45-0193-44B0-840F-B03C0641DA8C}"/>
              </a:ext>
            </a:extLst>
          </p:cNvPr>
          <p:cNvSpPr txBox="1"/>
          <p:nvPr/>
        </p:nvSpPr>
        <p:spPr>
          <a:xfrm>
            <a:off x="1496104" y="4596882"/>
            <a:ext cx="5662789" cy="80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zh-CN" altLang="en-US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哪种方法对这袋大米做功快？</a:t>
            </a:r>
          </a:p>
        </p:txBody>
      </p:sp>
    </p:spTree>
    <p:extLst>
      <p:ext uri="{BB962C8B-B14F-4D97-AF65-F5344CB8AC3E}">
        <p14:creationId xmlns:p14="http://schemas.microsoft.com/office/powerpoint/2010/main" val="1250971189"/>
      </p:ext>
    </p:extLst>
  </p:cSld>
  <p:clrMapOvr>
    <a:masterClrMapping/>
  </p:clrMapOvr>
  <p:transition spd="slow">
    <p:randomBar dir="vert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D49A77FE-6E8F-45C5-A7F2-1D8CB5A18CE3}"/>
              </a:ext>
            </a:extLst>
          </p:cNvPr>
          <p:cNvSpPr txBox="1"/>
          <p:nvPr/>
        </p:nvSpPr>
        <p:spPr>
          <a:xfrm>
            <a:off x="1781908" y="1283157"/>
            <a:ext cx="9644184" cy="403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3200" b="1">
                <a:latin typeface="+mn-ea"/>
              </a:rPr>
              <a:t>3</a:t>
            </a:r>
            <a:r>
              <a:rPr lang="zh-CN" altLang="en-US" sz="3200" b="1">
                <a:latin typeface="+mn-ea"/>
              </a:rPr>
              <a:t>、学生在安静思考问题时，心脏推动血液流动的功率约为</a:t>
            </a:r>
            <a:r>
              <a:rPr lang="en-US" altLang="zh-CN" sz="3200" b="1">
                <a:latin typeface="+mn-ea"/>
              </a:rPr>
              <a:t>1.5W</a:t>
            </a:r>
            <a:r>
              <a:rPr lang="zh-CN" altLang="en-US" sz="3200" b="1">
                <a:latin typeface="+mn-ea"/>
              </a:rPr>
              <a:t>，则在考试的</a:t>
            </a:r>
            <a:r>
              <a:rPr lang="en-US" altLang="zh-CN" sz="3200" b="1">
                <a:latin typeface="+mn-ea"/>
              </a:rPr>
              <a:t>2</a:t>
            </a:r>
            <a:r>
              <a:rPr lang="zh-CN" altLang="en-US" sz="3200" b="1">
                <a:latin typeface="+mn-ea"/>
              </a:rPr>
              <a:t>小时内，心脏做功约为（     ）</a:t>
            </a:r>
            <a:r>
              <a:rPr lang="en-US" altLang="zh-CN" sz="3200" b="1">
                <a:latin typeface="+mn-ea"/>
              </a:rPr>
              <a:t>J</a:t>
            </a:r>
            <a:r>
              <a:rPr lang="zh-CN" altLang="en-US" sz="3200" b="1">
                <a:latin typeface="+mn-ea"/>
              </a:rPr>
              <a:t>，用这些功可以让一个质量为</a:t>
            </a:r>
            <a:r>
              <a:rPr lang="en-US" altLang="zh-CN" sz="3200" b="1">
                <a:latin typeface="+mn-ea"/>
              </a:rPr>
              <a:t>50kg</a:t>
            </a:r>
            <a:r>
              <a:rPr lang="zh-CN" altLang="en-US" sz="3200" b="1">
                <a:latin typeface="+mn-ea"/>
              </a:rPr>
              <a:t>的物体匀速升高（      ）</a:t>
            </a:r>
            <a:r>
              <a:rPr lang="en-US" altLang="zh-CN" sz="3200" b="1">
                <a:latin typeface="+mn-ea"/>
              </a:rPr>
              <a:t>m</a:t>
            </a:r>
            <a:r>
              <a:rPr lang="zh-CN" altLang="en-US" sz="3200" b="1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23797913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5510913-2B2C-4CC8-9E86-D10C197BAAA5}"/>
              </a:ext>
            </a:extLst>
          </p:cNvPr>
          <p:cNvGrpSpPr/>
          <p:nvPr/>
        </p:nvGrpSpPr>
        <p:grpSpPr>
          <a:xfrm>
            <a:off x="1148861" y="1003299"/>
            <a:ext cx="10089661" cy="4201747"/>
            <a:chOff x="1781908" y="1120530"/>
            <a:chExt cx="9644184" cy="4201747"/>
          </a:xfrm>
        </p:grpSpPr>
        <p:sp>
          <p:nvSpPr>
            <p:cNvPr id="6" name="内容占位符 2">
              <a:extLst>
                <a:ext uri="{FF2B5EF4-FFF2-40B4-BE49-F238E27FC236}">
                  <a16:creationId xmlns:a16="http://schemas.microsoft.com/office/drawing/2014/main" xmlns="" id="{D49A77FE-6E8F-45C5-A7F2-1D8CB5A18CE3}"/>
                </a:ext>
              </a:extLst>
            </p:cNvPr>
            <p:cNvSpPr txBox="1"/>
            <p:nvPr/>
          </p:nvSpPr>
          <p:spPr>
            <a:xfrm>
              <a:off x="1781908" y="1283157"/>
              <a:ext cx="9644184" cy="40391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3200" b="1">
                  <a:latin typeface="+mn-ea"/>
                </a:rPr>
                <a:t>4</a:t>
              </a:r>
              <a:r>
                <a:rPr lang="zh-CN" altLang="en-US" sz="3200" b="1">
                  <a:latin typeface="+mn-ea"/>
                </a:rPr>
                <a:t>、一新型战机，当发动机以</a:t>
              </a:r>
              <a:r>
                <a:rPr lang="en-US" altLang="zh-CN" sz="3200" b="1">
                  <a:latin typeface="+mn-ea"/>
                </a:rPr>
                <a:t>1×10   N</a:t>
              </a:r>
              <a:r>
                <a:rPr lang="zh-CN" altLang="en-US" sz="3200" b="1">
                  <a:latin typeface="+mn-ea"/>
                </a:rPr>
                <a:t>的推力使其以二倍声速（声速为</a:t>
              </a:r>
              <a:r>
                <a:rPr lang="en-US" altLang="zh-CN" sz="3200" b="1">
                  <a:latin typeface="+mn-ea"/>
                </a:rPr>
                <a:t>340m/s</a:t>
              </a:r>
              <a:r>
                <a:rPr lang="zh-CN" altLang="en-US" sz="3200" b="1">
                  <a:latin typeface="+mn-ea"/>
                </a:rPr>
                <a:t>）匀速直线飞行时，</a:t>
              </a:r>
              <a:r>
                <a:rPr lang="en-US" altLang="zh-CN" sz="3200" b="1">
                  <a:latin typeface="+mn-ea"/>
                </a:rPr>
                <a:t>10s</a:t>
              </a:r>
              <a:r>
                <a:rPr lang="zh-CN" altLang="en-US" sz="3200" b="1">
                  <a:latin typeface="+mn-ea"/>
                </a:rPr>
                <a:t>飞行的距离是（     ）</a:t>
              </a:r>
              <a:r>
                <a:rPr lang="en-US" altLang="zh-CN" sz="3200" b="1">
                  <a:latin typeface="+mn-ea"/>
                </a:rPr>
                <a:t>m</a:t>
              </a:r>
              <a:r>
                <a:rPr lang="zh-CN" altLang="en-US" sz="3200" b="1">
                  <a:latin typeface="+mn-ea"/>
                </a:rPr>
                <a:t>，发动机推力的功率是（      ）</a:t>
              </a:r>
              <a:r>
                <a:rPr lang="en-US" altLang="zh-CN" sz="3200" b="1">
                  <a:latin typeface="+mn-ea"/>
                </a:rPr>
                <a:t>W</a:t>
              </a:r>
              <a:r>
                <a:rPr lang="zh-CN" altLang="en-US" sz="3200" b="1">
                  <a:latin typeface="+mn-ea"/>
                </a:rPr>
                <a:t>。</a:t>
              </a:r>
            </a:p>
          </p:txBody>
        </p:sp>
        <p:sp>
          <p:nvSpPr>
            <p:cNvPr id="3" name="内容占位符 2">
              <a:extLst>
                <a:ext uri="{FF2B5EF4-FFF2-40B4-BE49-F238E27FC236}">
                  <a16:creationId xmlns:a16="http://schemas.microsoft.com/office/drawing/2014/main" xmlns="" id="{194B0B43-2AB8-4AD8-97EF-D90D7E4300B4}"/>
                </a:ext>
              </a:extLst>
            </p:cNvPr>
            <p:cNvSpPr txBox="1"/>
            <p:nvPr/>
          </p:nvSpPr>
          <p:spPr>
            <a:xfrm>
              <a:off x="7791835" y="1120530"/>
              <a:ext cx="562707" cy="8303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tx1"/>
                </a:buClr>
                <a:buFont typeface="Wingdings" pitchFamily="2" charset="2"/>
                <a:buChar char="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114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00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86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97280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846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18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29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62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tx1"/>
                </a:buClr>
                <a:buFont typeface="Wingdings" pitchFamily="2" charset="2"/>
                <a:buChar char="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en-US" altLang="zh-CN" sz="3200" b="1">
                  <a:latin typeface="+mn-ea"/>
                </a:rPr>
                <a:t>5</a:t>
              </a:r>
              <a:endParaRPr lang="zh-CN" altLang="en-US" sz="3200" b="1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019149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BA053A76-1AD7-42E0-B050-6261327690F7}"/>
              </a:ext>
            </a:extLst>
          </p:cNvPr>
          <p:cNvSpPr txBox="1"/>
          <p:nvPr/>
        </p:nvSpPr>
        <p:spPr>
          <a:xfrm>
            <a:off x="3027919" y="2671722"/>
            <a:ext cx="7109003" cy="757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rgbClr val="00B0F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本节课你学到了哪些知识？</a:t>
            </a:r>
          </a:p>
        </p:txBody>
      </p:sp>
      <p:sp>
        <p:nvSpPr>
          <p:cNvPr id="9" name="波形 8">
            <a:extLst>
              <a:ext uri="{FF2B5EF4-FFF2-40B4-BE49-F238E27FC236}">
                <a16:creationId xmlns:a16="http://schemas.microsoft.com/office/drawing/2014/main" xmlns="" id="{DD8B12B1-6522-4A8B-B47A-D203CEFF6321}"/>
              </a:ext>
            </a:extLst>
          </p:cNvPr>
          <p:cNvSpPr/>
          <p:nvPr/>
        </p:nvSpPr>
        <p:spPr>
          <a:xfrm>
            <a:off x="648677" y="765908"/>
            <a:ext cx="1250461" cy="695569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说一说</a:t>
            </a:r>
          </a:p>
        </p:txBody>
      </p:sp>
    </p:spTree>
    <p:extLst>
      <p:ext uri="{BB962C8B-B14F-4D97-AF65-F5344CB8AC3E}">
        <p14:creationId xmlns:p14="http://schemas.microsoft.com/office/powerpoint/2010/main" val="3142023111"/>
      </p:ext>
    </p:extLst>
  </p:cSld>
  <p:clrMapOvr>
    <a:masterClrMapping/>
  </p:clrMapOvr>
  <p:transition spd="slow">
    <p:randomBar dir="vert"/>
    <p:sndAc>
      <p:stSnd>
        <p:snd r:embed="rId3" name="wind.wav"/>
      </p:stSnd>
    </p:sndAc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xmlns="" id="{BBFAD0AD-9D18-467D-91F2-F7B547BB1F12}"/>
              </a:ext>
            </a:extLst>
          </p:cNvPr>
          <p:cNvSpPr txBox="1"/>
          <p:nvPr/>
        </p:nvSpPr>
        <p:spPr>
          <a:xfrm>
            <a:off x="1144412" y="895258"/>
            <a:ext cx="10492697" cy="803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2</a:t>
            </a:r>
            <a:r>
              <a:rPr lang="zh-CN" altLang="en-US" sz="3200" b="1">
                <a:latin typeface="+mn-ea"/>
              </a:rPr>
              <a:t>、可以怎样比较不同物体做功的快慢？？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B7F77D45-0193-44B0-840F-B03C0641DA8C}"/>
              </a:ext>
            </a:extLst>
          </p:cNvPr>
          <p:cNvSpPr txBox="1"/>
          <p:nvPr/>
        </p:nvSpPr>
        <p:spPr>
          <a:xfrm>
            <a:off x="1378873" y="2049066"/>
            <a:ext cx="6585004" cy="80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、做相同的功，比较所用时间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47F99639-2F54-4287-9867-F296377F3DA8}"/>
              </a:ext>
            </a:extLst>
          </p:cNvPr>
          <p:cNvSpPr txBox="1"/>
          <p:nvPr/>
        </p:nvSpPr>
        <p:spPr>
          <a:xfrm>
            <a:off x="1441396" y="2962032"/>
            <a:ext cx="7257127" cy="80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、做功时间相同，比较所做的功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282E397-2023-4219-AAA3-7B120E82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76" y="3874998"/>
            <a:ext cx="2889678" cy="273228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126F3A6F-85C5-4444-804C-22A8A72F7FBE}"/>
              </a:ext>
            </a:extLst>
          </p:cNvPr>
          <p:cNvSpPr txBox="1"/>
          <p:nvPr/>
        </p:nvSpPr>
        <p:spPr>
          <a:xfrm>
            <a:off x="4003161" y="4115839"/>
            <a:ext cx="8093373" cy="221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3</a:t>
            </a:r>
            <a:r>
              <a:rPr lang="zh-CN" altLang="en-US" sz="3200" b="1">
                <a:latin typeface="+mn-ea"/>
              </a:rPr>
              <a:t>、重</a:t>
            </a:r>
            <a:r>
              <a:rPr lang="en-US" altLang="zh-CN" sz="3200" b="1">
                <a:latin typeface="+mn-ea"/>
              </a:rPr>
              <a:t>480N</a:t>
            </a:r>
            <a:r>
              <a:rPr lang="zh-CN" altLang="en-US" sz="3200" b="1">
                <a:latin typeface="+mn-ea"/>
              </a:rPr>
              <a:t>的老人和重</a:t>
            </a:r>
            <a:r>
              <a:rPr lang="en-US" altLang="zh-CN" sz="3200" b="1">
                <a:latin typeface="+mn-ea"/>
              </a:rPr>
              <a:t>300N</a:t>
            </a:r>
            <a:r>
              <a:rPr lang="zh-CN" altLang="en-US" sz="3200" b="1">
                <a:latin typeface="+mn-ea"/>
              </a:rPr>
              <a:t>的小孩爬上</a:t>
            </a:r>
            <a:r>
              <a:rPr lang="en-US" altLang="zh-CN" sz="3200" b="1">
                <a:latin typeface="+mn-ea"/>
              </a:rPr>
              <a:t>10</a:t>
            </a:r>
            <a:r>
              <a:rPr lang="zh-CN" altLang="en-US" sz="3200" b="1">
                <a:latin typeface="+mn-ea"/>
              </a:rPr>
              <a:t>米高的楼梯，分别用时</a:t>
            </a:r>
            <a:r>
              <a:rPr lang="en-US" altLang="zh-CN" sz="3200" b="1">
                <a:latin typeface="+mn-ea"/>
              </a:rPr>
              <a:t>20s</a:t>
            </a:r>
            <a:r>
              <a:rPr lang="zh-CN" altLang="en-US" sz="3200" b="1">
                <a:latin typeface="+mn-ea"/>
              </a:rPr>
              <a:t>和</a:t>
            </a:r>
            <a:r>
              <a:rPr lang="en-US" altLang="zh-CN" sz="3200" b="1">
                <a:latin typeface="+mn-ea"/>
              </a:rPr>
              <a:t>10s</a:t>
            </a:r>
            <a:r>
              <a:rPr lang="zh-CN" altLang="en-US" sz="3200" b="1">
                <a:latin typeface="+mn-ea"/>
              </a:rPr>
              <a:t>。他们谁做功快呢？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7A88591A-FB3D-4808-A5BA-D8B713931752}"/>
              </a:ext>
            </a:extLst>
          </p:cNvPr>
          <p:cNvSpPr txBox="1"/>
          <p:nvPr/>
        </p:nvSpPr>
        <p:spPr>
          <a:xfrm>
            <a:off x="6050790" y="5877169"/>
            <a:ext cx="5295466" cy="80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zh-CN" altLang="en-US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比较单位时间内所做的功</a:t>
            </a:r>
          </a:p>
        </p:txBody>
      </p:sp>
    </p:spTree>
    <p:extLst>
      <p:ext uri="{BB962C8B-B14F-4D97-AF65-F5344CB8AC3E}">
        <p14:creationId xmlns:p14="http://schemas.microsoft.com/office/powerpoint/2010/main" val="4083305800"/>
      </p:ext>
    </p:extLst>
  </p:cSld>
  <p:clrMapOvr>
    <a:masterClrMapping/>
  </p:clrMapOvr>
  <p:transition spd="slow">
    <p:randomBar dir="vert"/>
    <p:sndAc>
      <p:stSnd>
        <p:snd r:embed="rId4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18" name="长方形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4000"/>
              <a:t>第</a:t>
            </a:r>
            <a:r>
              <a:rPr lang="en-US" altLang="zh-CN" sz="4000"/>
              <a:t>2</a:t>
            </a:r>
            <a:r>
              <a:rPr lang="zh-CN" altLang="en-US" sz="4000"/>
              <a:t>节     功率</a:t>
            </a:r>
            <a:endParaRPr lang="zh-CN" sz="400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人教版初中物理第十一章</a:t>
            </a:r>
            <a:endParaRPr lang="zh-CN"/>
          </a:p>
        </p:txBody>
      </p:sp>
      <p:sp>
        <p:nvSpPr>
          <p:cNvPr id="20" name="长方形 19">
            <a:extLst>
              <a:ext uri="{FF2B5EF4-FFF2-40B4-BE49-F238E27FC236}">
                <a16:creationId xmlns:a16="http://schemas.microsoft.com/office/drawing/2014/main" xmlns="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4" name="长方形 23">
            <a:extLst>
              <a:ext uri="{FF2B5EF4-FFF2-40B4-BE49-F238E27FC236}">
                <a16:creationId xmlns:a16="http://schemas.microsoft.com/office/drawing/2014/main" xmlns="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6" name="图片 5" descr="徽标特写&#10;&#10;已自动生成说明">
            <a:extLst>
              <a:ext uri="{FF2B5EF4-FFF2-40B4-BE49-F238E27FC236}">
                <a16:creationId xmlns:a16="http://schemas.microsoft.com/office/drawing/2014/main" xmlns="" id="{F1A8C364-94D4-4630-BAD0-78722F347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ransition spd="slow">
    <p:randomBar dir="vert"/>
    <p:sndAc>
      <p:stSnd>
        <p:snd r:embed="rId3" name="wind.wav"/>
      </p:stSnd>
    </p:sndAc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xmlns="" id="{BBFAD0AD-9D18-467D-91F2-F7B547BB1F12}"/>
              </a:ext>
            </a:extLst>
          </p:cNvPr>
          <p:cNvSpPr txBox="1"/>
          <p:nvPr/>
        </p:nvSpPr>
        <p:spPr>
          <a:xfrm>
            <a:off x="1253827" y="908019"/>
            <a:ext cx="7358727" cy="63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物理学中，用功率表示做功的快慢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6B7F4ACF-608B-4C68-9565-4CB56AF02E49}"/>
              </a:ext>
            </a:extLst>
          </p:cNvPr>
          <p:cNvSpPr txBox="1"/>
          <p:nvPr/>
        </p:nvSpPr>
        <p:spPr>
          <a:xfrm>
            <a:off x="1769641" y="2174111"/>
            <a:ext cx="7109003" cy="757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+mn-ea"/>
              </a:rPr>
              <a:t>功与做功所用时间之比叫做功率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xmlns="" id="{30554329-8FC6-462F-9FAA-DF10F0C791C2}"/>
              </a:ext>
            </a:extLst>
          </p:cNvPr>
          <p:cNvSpPr/>
          <p:nvPr/>
        </p:nvSpPr>
        <p:spPr>
          <a:xfrm>
            <a:off x="6027052" y="2879160"/>
            <a:ext cx="656776" cy="442822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xmlns="" id="{270D4164-8AED-4AD1-B7DD-5C6454EEB2E9}"/>
                  </a:ext>
                </a:extLst>
              </p:cNvPr>
              <p:cNvSpPr txBox="1"/>
              <p:nvPr/>
            </p:nvSpPr>
            <p:spPr>
              <a:xfrm>
                <a:off x="5825067" y="3810186"/>
                <a:ext cx="2302609" cy="1174083"/>
              </a:xfrm>
              <a:prstGeom prst="rect">
                <a:avLst/>
              </a:prstGeom>
              <a:ln w="41275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4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 </a:t>
                </a:r>
                <a:r>
                  <a:rPr lang="en-US" altLang="zh-CN" sz="4800" b="1"/>
                  <a:t>=   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4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4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4800" b="1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270D4164-8AED-4AD1-B7DD-5C6454EEB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67" y="3810186"/>
                <a:ext cx="2302609" cy="1174083"/>
              </a:xfrm>
              <a:prstGeom prst="rect">
                <a:avLst/>
              </a:prstGeom>
              <a:blipFill>
                <a:blip r:embed="rId2"/>
                <a:stretch>
                  <a:fillRect l="-11198" t="-4000" r="0" b="-2000"/>
                </a:stretch>
              </a:blipFill>
              <a:ln w="412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99CF09A1-30E2-4B64-9C42-76AAE48B3857}"/>
              </a:ext>
            </a:extLst>
          </p:cNvPr>
          <p:cNvCxnSpPr/>
          <p:nvPr/>
        </p:nvCxnSpPr>
        <p:spPr>
          <a:xfrm flipH="1">
            <a:off x="7650376" y="4984269"/>
            <a:ext cx="0" cy="446660"/>
          </a:xfrm>
          <a:prstGeom prst="straightConnector1">
            <a:avLst/>
          </a:prstGeom>
          <a:ln w="539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0FD44137-9C50-4467-A91B-CD2C240A9BF7}"/>
              </a:ext>
            </a:extLst>
          </p:cNvPr>
          <p:cNvCxnSpPr/>
          <p:nvPr/>
        </p:nvCxnSpPr>
        <p:spPr>
          <a:xfrm flipH="1" flipV="1">
            <a:off x="7593226" y="3361346"/>
            <a:ext cx="0" cy="394470"/>
          </a:xfrm>
          <a:prstGeom prst="straightConnector1">
            <a:avLst/>
          </a:prstGeom>
          <a:ln w="539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D0F00D25-9E91-4C24-BB5D-B2EEA8641644}"/>
              </a:ext>
            </a:extLst>
          </p:cNvPr>
          <p:cNvCxnSpPr/>
          <p:nvPr/>
        </p:nvCxnSpPr>
        <p:spPr>
          <a:xfrm flipH="1">
            <a:off x="5301264" y="4330557"/>
            <a:ext cx="507666" cy="1"/>
          </a:xfrm>
          <a:prstGeom prst="straightConnector1">
            <a:avLst/>
          </a:prstGeom>
          <a:ln w="539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>
            <a:extLst>
              <a:ext uri="{FF2B5EF4-FFF2-40B4-BE49-F238E27FC236}">
                <a16:creationId xmlns:a16="http://schemas.microsoft.com/office/drawing/2014/main" xmlns="" id="{A9D5D666-1E95-4441-9B27-CF19858C678B}"/>
              </a:ext>
            </a:extLst>
          </p:cNvPr>
          <p:cNvSpPr txBox="1"/>
          <p:nvPr/>
        </p:nvSpPr>
        <p:spPr>
          <a:xfrm>
            <a:off x="7392519" y="2874157"/>
            <a:ext cx="515714" cy="442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zh-CN" alt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xmlns="" id="{D66C09F3-8447-44B2-BCE6-978760AF6256}"/>
              </a:ext>
            </a:extLst>
          </p:cNvPr>
          <p:cNvSpPr txBox="1"/>
          <p:nvPr/>
        </p:nvSpPr>
        <p:spPr>
          <a:xfrm>
            <a:off x="7494790" y="5276544"/>
            <a:ext cx="570550" cy="67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xmlns="" id="{01DD47C5-C502-4D20-930B-C176B475D094}"/>
              </a:ext>
            </a:extLst>
          </p:cNvPr>
          <p:cNvSpPr txBox="1"/>
          <p:nvPr/>
        </p:nvSpPr>
        <p:spPr>
          <a:xfrm>
            <a:off x="3802787" y="3993840"/>
            <a:ext cx="1032795" cy="67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W=</a:t>
            </a:r>
            <a:endParaRPr lang="zh-CN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xmlns="" id="{DBFDEB47-0A75-40A9-8A03-D58BAE6DE61B}"/>
              </a:ext>
            </a:extLst>
          </p:cNvPr>
          <p:cNvSpPr txBox="1"/>
          <p:nvPr/>
        </p:nvSpPr>
        <p:spPr>
          <a:xfrm>
            <a:off x="4643308" y="4006432"/>
            <a:ext cx="882720" cy="67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J/s</a:t>
            </a:r>
            <a:endParaRPr lang="zh-CN" altLang="en-US" sz="3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>
        <mc:Choice Requires="a14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xmlns="" id="{E34162B3-E990-423D-AD47-C727A809420F}"/>
                  </a:ext>
                </a:extLst>
              </p:cNvPr>
              <p:cNvSpPr txBox="1"/>
              <p:nvPr/>
            </p:nvSpPr>
            <p:spPr>
              <a:xfrm>
                <a:off x="2852116" y="5094210"/>
                <a:ext cx="1901342" cy="6734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36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36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3600" b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3600" b="1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36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zh-CN" altLang="en-US" sz="36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E34162B3-E990-423D-AD47-C727A8094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116" y="5094210"/>
                <a:ext cx="1901342" cy="673437"/>
              </a:xfrm>
              <a:prstGeom prst="rect">
                <a:avLst/>
              </a:prstGeom>
              <a:blipFill>
                <a:blip r:embed="rId3"/>
                <a:stretch>
                  <a:fillRect l="-9936" t="-22727" r="0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内容占位符 2">
            <a:extLst>
              <a:ext uri="{FF2B5EF4-FFF2-40B4-BE49-F238E27FC236}">
                <a16:creationId xmlns:a16="http://schemas.microsoft.com/office/drawing/2014/main" xmlns="" id="{4E72CF44-CEBA-40DB-B340-404DA1E42059}"/>
              </a:ext>
            </a:extLst>
          </p:cNvPr>
          <p:cNvSpPr txBox="1"/>
          <p:nvPr/>
        </p:nvSpPr>
        <p:spPr>
          <a:xfrm>
            <a:off x="1607611" y="5059629"/>
            <a:ext cx="423841" cy="67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6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xmlns="" id="{BEB17F7A-D77C-4683-ABCC-36732B108C4B}"/>
              </a:ext>
            </a:extLst>
          </p:cNvPr>
          <p:cNvSpPr txBox="1"/>
          <p:nvPr/>
        </p:nvSpPr>
        <p:spPr>
          <a:xfrm>
            <a:off x="1948026" y="5070876"/>
            <a:ext cx="1075191" cy="673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</a:t>
            </a:r>
            <a:endParaRPr lang="zh-CN" altLang="en-US" sz="36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5430"/>
      </p:ext>
    </p:extLst>
  </p:cSld>
  <p:clrMapOvr>
    <a:masterClrMapping/>
  </p:clrMapOvr>
  <p:transition spd="slow">
    <p:randomBar dir="vert"/>
    <p:sndAc>
      <p:stSnd>
        <p:snd r:embed="rId5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20" grpId="0"/>
      <p:bldP spid="21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波形 4">
            <a:extLst>
              <a:ext uri="{FF2B5EF4-FFF2-40B4-BE49-F238E27FC236}">
                <a16:creationId xmlns:a16="http://schemas.microsoft.com/office/drawing/2014/main" xmlns="" id="{17A4E1C0-FCC4-4030-BBC5-0D78B396BA4B}"/>
              </a:ext>
            </a:extLst>
          </p:cNvPr>
          <p:cNvSpPr/>
          <p:nvPr/>
        </p:nvSpPr>
        <p:spPr>
          <a:xfrm>
            <a:off x="648677" y="765908"/>
            <a:ext cx="1250461" cy="6955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/>
              <a:t>你知道吗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D49A77FE-6E8F-45C5-A7F2-1D8CB5A18CE3}"/>
              </a:ext>
            </a:extLst>
          </p:cNvPr>
          <p:cNvSpPr txBox="1"/>
          <p:nvPr/>
        </p:nvSpPr>
        <p:spPr>
          <a:xfrm>
            <a:off x="8640463" y="3690294"/>
            <a:ext cx="1567528" cy="51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+mn-ea"/>
              </a:rPr>
              <a:t>约</a:t>
            </a:r>
            <a:r>
              <a:rPr lang="en-US" altLang="zh-CN" sz="3200" b="1">
                <a:latin typeface="+mn-ea"/>
              </a:rPr>
              <a:t>1kW</a:t>
            </a:r>
            <a:endParaRPr lang="zh-CN" altLang="en-US" sz="3200" b="1"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1AD48CF-6BEC-44AF-9563-96003F0D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9602" y="1156677"/>
            <a:ext cx="3354141" cy="22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DA235A63-8B44-4683-8F5A-81A8950C044B}"/>
              </a:ext>
            </a:extLst>
          </p:cNvPr>
          <p:cNvSpPr txBox="1"/>
          <p:nvPr/>
        </p:nvSpPr>
        <p:spPr>
          <a:xfrm>
            <a:off x="4422381" y="5269001"/>
            <a:ext cx="2096749" cy="51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+mn-ea"/>
              </a:rPr>
              <a:t>两三百瓦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A5E6394-CD21-4A21-9877-5023C194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794" y="2687018"/>
            <a:ext cx="3464411" cy="24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A82594D2-AFC3-45C1-A2C0-2DDB0753D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39" y="1890711"/>
            <a:ext cx="3085286" cy="23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xmlns="" id="{45905663-F9F0-4E23-BC53-EDEED33F2492}"/>
              </a:ext>
            </a:extLst>
          </p:cNvPr>
          <p:cNvSpPr txBox="1"/>
          <p:nvPr/>
        </p:nvSpPr>
        <p:spPr>
          <a:xfrm>
            <a:off x="921116" y="4589493"/>
            <a:ext cx="1567528" cy="51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+mn-ea"/>
              </a:rPr>
              <a:t>几十瓦</a:t>
            </a:r>
          </a:p>
        </p:txBody>
      </p:sp>
    </p:spTree>
    <p:extLst>
      <p:ext uri="{BB962C8B-B14F-4D97-AF65-F5344CB8AC3E}">
        <p14:creationId xmlns:p14="http://schemas.microsoft.com/office/powerpoint/2010/main" val="1843241889"/>
      </p:ext>
    </p:extLst>
  </p:cSld>
  <p:clrMapOvr>
    <a:masterClrMapping/>
  </p:clrMapOvr>
  <p:transition spd="slow">
    <p:randomBar dir="vert"/>
    <p:sndAc>
      <p:stSnd>
        <p:snd r:embed="rId5" name="wind.wav"/>
      </p:stSnd>
    </p:sndAc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DA235A63-8B44-4683-8F5A-81A8950C044B}"/>
              </a:ext>
            </a:extLst>
          </p:cNvPr>
          <p:cNvSpPr txBox="1"/>
          <p:nvPr/>
        </p:nvSpPr>
        <p:spPr>
          <a:xfrm>
            <a:off x="7326380" y="6107753"/>
            <a:ext cx="3091527" cy="51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+mn-ea"/>
              </a:rPr>
              <a:t>约</a:t>
            </a:r>
            <a:r>
              <a:rPr lang="en-US" altLang="zh-CN" sz="3200" b="1">
                <a:latin typeface="+mn-ea"/>
              </a:rPr>
              <a:t>15</a:t>
            </a:r>
            <a:r>
              <a:rPr lang="zh-CN" altLang="en-US" sz="3200" b="1">
                <a:latin typeface="+mn-ea"/>
              </a:rPr>
              <a:t>万千瓦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6E767D6-025B-4C3A-9698-D6CAD6ED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5815" y="3429000"/>
            <a:ext cx="6400800" cy="23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F96CDB6-FBEA-4858-95B9-DE794FF1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139" y="3755842"/>
            <a:ext cx="4985535" cy="20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91942175-DAC7-406C-A316-AD5C4FE38EAF}"/>
              </a:ext>
            </a:extLst>
          </p:cNvPr>
          <p:cNvSpPr txBox="1"/>
          <p:nvPr/>
        </p:nvSpPr>
        <p:spPr>
          <a:xfrm>
            <a:off x="538990" y="6107753"/>
            <a:ext cx="4657832" cy="51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latin typeface="+mn-ea"/>
              </a:rPr>
              <a:t>5000</a:t>
            </a:r>
            <a:r>
              <a:rPr lang="zh-CN" altLang="en-US" sz="3200" b="1">
                <a:latin typeface="+mn-ea"/>
              </a:rPr>
              <a:t>千瓦</a:t>
            </a:r>
            <a:r>
              <a:rPr lang="en-US" altLang="zh-CN" sz="3200" b="1">
                <a:latin typeface="+mn-ea"/>
              </a:rPr>
              <a:t>~11000</a:t>
            </a:r>
            <a:r>
              <a:rPr lang="zh-CN" altLang="en-US" sz="3200" b="1">
                <a:latin typeface="+mn-ea"/>
              </a:rPr>
              <a:t>千瓦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xmlns="" id="{D707103F-FE7B-43B9-B318-90B4ECFDFE13}"/>
              </a:ext>
            </a:extLst>
          </p:cNvPr>
          <p:cNvSpPr txBox="1"/>
          <p:nvPr/>
        </p:nvSpPr>
        <p:spPr>
          <a:xfrm>
            <a:off x="5075727" y="1504826"/>
            <a:ext cx="4193497" cy="514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latin typeface="+mn-ea"/>
              </a:rPr>
              <a:t>数十千瓦</a:t>
            </a:r>
            <a:r>
              <a:rPr lang="en-US" altLang="zh-CN" sz="3200" b="1">
                <a:latin typeface="+mn-ea"/>
              </a:rPr>
              <a:t>~</a:t>
            </a:r>
            <a:r>
              <a:rPr lang="zh-CN" altLang="en-US" sz="3200" b="1">
                <a:latin typeface="+mn-ea"/>
              </a:rPr>
              <a:t>数百千瓦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B63464FD-DCEA-464D-8D22-2046C828D8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139" y="844061"/>
            <a:ext cx="4700588" cy="23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976100" y="12026900"/>
            <a:ext cx="3302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227573424"/>
      </p:ext>
    </p:extLst>
  </p:cSld>
  <p:clrMapOvr>
    <a:masterClrMapping/>
  </p:clrMapOvr>
  <p:transition spd="slow">
    <p:randomBar dir="vert"/>
    <p:sndAc>
      <p:stSnd>
        <p:snd r:embed="rId6" name="wind.wav"/>
      </p:stSnd>
    </p:sndAc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7" y="748214"/>
            <a:ext cx="4819829" cy="75727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>
                <a:latin typeface="华文中宋" panose="02010600040101010101" pitchFamily="2" charset="-122"/>
                <a:ea typeface="华文中宋" panose="02010600040101010101" pitchFamily="2" charset="-122"/>
              </a:rPr>
              <a:t>如何测量爬楼的功率？</a:t>
            </a:r>
            <a:endParaRPr lang="zh-CN" sz="32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xmlns="" id="{00F8DAC3-D667-429C-822A-6F88B452E696}"/>
                  </a:ext>
                </a:extLst>
              </p:cNvPr>
              <p:cNvSpPr txBox="1"/>
              <p:nvPr/>
            </p:nvSpPr>
            <p:spPr>
              <a:xfrm>
                <a:off x="1194320" y="1685733"/>
                <a:ext cx="3152709" cy="757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1.</a:t>
                </a:r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人体质量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00F8DAC3-D667-429C-822A-6F88B452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20" y="1685733"/>
                <a:ext cx="3152709" cy="757278"/>
              </a:xfrm>
              <a:prstGeom prst="rect">
                <a:avLst/>
              </a:prstGeom>
              <a:blipFill>
                <a:blip r:embed="rId2"/>
                <a:stretch>
                  <a:fillRect l="-5029" t="-16935" r="0" b="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下 6">
            <a:extLst>
              <a:ext uri="{FF2B5EF4-FFF2-40B4-BE49-F238E27FC236}">
                <a16:creationId xmlns:a16="http://schemas.microsoft.com/office/drawing/2014/main" xmlns="" id="{D4B2F550-E9DA-40D9-B634-87F42E67B459}"/>
              </a:ext>
            </a:extLst>
          </p:cNvPr>
          <p:cNvSpPr/>
          <p:nvPr/>
        </p:nvSpPr>
        <p:spPr>
          <a:xfrm rot="16200000">
            <a:off x="3988781" y="1717234"/>
            <a:ext cx="273674" cy="44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xmlns="" id="{DA62032A-F71C-4C99-B9CF-D51D665C92EC}"/>
                  </a:ext>
                </a:extLst>
              </p:cNvPr>
              <p:cNvSpPr txBox="1"/>
              <p:nvPr/>
            </p:nvSpPr>
            <p:spPr>
              <a:xfrm>
                <a:off x="4239560" y="4743800"/>
                <a:ext cx="2300514" cy="955500"/>
              </a:xfrm>
              <a:prstGeom prst="rect">
                <a:avLst/>
              </a:prstGeom>
              <a:ln w="41275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4000" b="1" i="1"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P  </a:t>
                </a:r>
                <a:r>
                  <a:rPr lang="en-US" altLang="zh-CN" sz="40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=   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4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4000" b="1" i="1"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DA62032A-F71C-4C99-B9CF-D51D665C9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60" y="4743800"/>
                <a:ext cx="2300514" cy="955500"/>
              </a:xfrm>
              <a:prstGeom prst="rect">
                <a:avLst/>
              </a:prstGeom>
              <a:blipFill>
                <a:blip r:embed="rId3"/>
                <a:stretch>
                  <a:fillRect l="-9259" t="-4459" r="0" b="-7643"/>
                </a:stretch>
              </a:blipFill>
              <a:ln w="412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xmlns="" id="{9DBCC1F3-49DA-4918-BC6F-B2CFDBC684E6}"/>
                  </a:ext>
                </a:extLst>
              </p:cNvPr>
              <p:cNvSpPr txBox="1"/>
              <p:nvPr/>
            </p:nvSpPr>
            <p:spPr>
              <a:xfrm>
                <a:off x="4239560" y="1715337"/>
                <a:ext cx="3503676" cy="5783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人体重量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r>
                  <a:rPr lang="en-US" altLang="zh-CN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g</a:t>
                </a:r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27" name="内容占位符 2">
                <a:extLst>
                  <a:ext uri="{FF2B5EF4-FFF2-40B4-BE49-F238E27FC236}">
                    <a16:creationId xmlns:a16="http://schemas.microsoft.com/office/drawing/2014/main" id="{9DBCC1F3-49DA-4918-BC6F-B2CFDBC68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60" y="1715337"/>
                <a:ext cx="3503676" cy="578395"/>
              </a:xfrm>
              <a:prstGeom prst="rect">
                <a:avLst/>
              </a:prstGeom>
              <a:blipFill>
                <a:blip r:embed="rId4"/>
                <a:stretch>
                  <a:fillRect l="-4348" t="-22105" r="0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xmlns="" id="{A6CF6B5A-E10A-4EF4-9DDD-B4C6E7EAE02B}"/>
                  </a:ext>
                </a:extLst>
              </p:cNvPr>
              <p:cNvSpPr txBox="1"/>
              <p:nvPr/>
            </p:nvSpPr>
            <p:spPr>
              <a:xfrm>
                <a:off x="1194320" y="2791363"/>
                <a:ext cx="3152709" cy="757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2.</a:t>
                </a:r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楼的高度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A6CF6B5A-E10A-4EF4-9DDD-B4C6E7EAE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20" y="2791363"/>
                <a:ext cx="3152709" cy="757278"/>
              </a:xfrm>
              <a:prstGeom prst="rect">
                <a:avLst/>
              </a:prstGeom>
              <a:blipFill>
                <a:blip r:embed="rId5"/>
                <a:stretch>
                  <a:fillRect l="-5029" t="-16935" r="0" b="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箭头: 下 33">
            <a:extLst>
              <a:ext uri="{FF2B5EF4-FFF2-40B4-BE49-F238E27FC236}">
                <a16:creationId xmlns:a16="http://schemas.microsoft.com/office/drawing/2014/main" xmlns="" id="{15DACBF8-898C-492E-B6EF-CCDEE56079C6}"/>
              </a:ext>
            </a:extLst>
          </p:cNvPr>
          <p:cNvSpPr/>
          <p:nvPr/>
        </p:nvSpPr>
        <p:spPr>
          <a:xfrm rot="16200000">
            <a:off x="7755238" y="2305032"/>
            <a:ext cx="273674" cy="442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>
        <mc:Choice Requires="a14">
          <p:sp>
            <p:nvSpPr>
              <p:cNvPr id="35" name="内容占位符 2">
                <a:extLst>
                  <a:ext uri="{FF2B5EF4-FFF2-40B4-BE49-F238E27FC236}">
                    <a16:creationId xmlns:a16="http://schemas.microsoft.com/office/drawing/2014/main" xmlns="" id="{8F7DDDAF-0785-489F-A772-1740D56D08AB}"/>
                  </a:ext>
                </a:extLst>
              </p:cNvPr>
              <p:cNvSpPr txBox="1"/>
              <p:nvPr/>
            </p:nvSpPr>
            <p:spPr>
              <a:xfrm>
                <a:off x="8113486" y="2064372"/>
                <a:ext cx="3871165" cy="11740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爬楼克服体重做的功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m:rPr>
                          <m:sty m:val="b"/>
                        </m:rPr>
                        <a:rPr lang="zh-CN" alt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𝑮𝒉</m:t>
                      </m:r>
                    </m:oMath>
                  </m:oMathPara>
                </a14:m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35" name="内容占位符 2">
                <a:extLst>
                  <a:ext uri="{FF2B5EF4-FFF2-40B4-BE49-F238E27FC236}">
                    <a16:creationId xmlns:a16="http://schemas.microsoft.com/office/drawing/2014/main" id="{8F7DDDAF-0785-489F-A772-1740D56D0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486" y="2064372"/>
                <a:ext cx="3871165" cy="1174083"/>
              </a:xfrm>
              <a:prstGeom prst="rect">
                <a:avLst/>
              </a:prstGeom>
              <a:blipFill>
                <a:blip r:embed="rId6"/>
                <a:stretch>
                  <a:fillRect l="-4094" t="-10938" r="-3622" b="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xmlns="" id="{E2BB364A-D8CB-48EB-B3E0-24E92FDF25CB}"/>
                  </a:ext>
                </a:extLst>
              </p:cNvPr>
              <p:cNvSpPr txBox="1"/>
              <p:nvPr/>
            </p:nvSpPr>
            <p:spPr>
              <a:xfrm>
                <a:off x="1194320" y="3896993"/>
                <a:ext cx="3152709" cy="757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14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00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86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2846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718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29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062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tx1"/>
                  </a:buClr>
                  <a:buFont typeface="Wingdings" pitchFamily="2" charset="2"/>
                  <a:buChar char="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3.</a:t>
                </a:r>
                <a:r>
                  <a:rPr lang="zh-CN" altLang="en-US" sz="3200" b="1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爬楼的时间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zh-CN" altLang="en-US" sz="32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E2BB364A-D8CB-48EB-B3E0-24E92FDF2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20" y="3896993"/>
                <a:ext cx="3152709" cy="757278"/>
              </a:xfrm>
              <a:prstGeom prst="rect">
                <a:avLst/>
              </a:prstGeom>
              <a:blipFill>
                <a:blip r:embed="rId7"/>
                <a:stretch>
                  <a:fillRect l="-5029" t="-16935" r="0" b="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大括号 2">
            <a:extLst>
              <a:ext uri="{FF2B5EF4-FFF2-40B4-BE49-F238E27FC236}">
                <a16:creationId xmlns:a16="http://schemas.microsoft.com/office/drawing/2014/main" xmlns="" id="{AFE29A89-6EC6-4D95-9184-540A820CBA01}"/>
              </a:ext>
            </a:extLst>
          </p:cNvPr>
          <p:cNvSpPr/>
          <p:nvPr/>
        </p:nvSpPr>
        <p:spPr>
          <a:xfrm>
            <a:off x="7449388" y="2029781"/>
            <a:ext cx="134191" cy="943489"/>
          </a:xfrm>
          <a:prstGeom prst="rightBrace">
            <a:avLst>
              <a:gd name="adj1" fmla="val 63021"/>
              <a:gd name="adj2" fmla="val 50000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xmlns="" id="{8684CDE7-FEEA-418F-8324-67F5C157C435}"/>
              </a:ext>
            </a:extLst>
          </p:cNvPr>
          <p:cNvSpPr txBox="1"/>
          <p:nvPr/>
        </p:nvSpPr>
        <p:spPr>
          <a:xfrm>
            <a:off x="1194320" y="4942022"/>
            <a:ext cx="3152709" cy="757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4.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爬楼的功率：</a:t>
            </a:r>
          </a:p>
        </p:txBody>
      </p:sp>
      <p:sp>
        <p:nvSpPr>
          <p:cNvPr id="38" name="内容占位符 2">
            <a:extLst>
              <a:ext uri="{FF2B5EF4-FFF2-40B4-BE49-F238E27FC236}">
                <a16:creationId xmlns:a16="http://schemas.microsoft.com/office/drawing/2014/main" xmlns="" id="{1D362A32-E86B-4FE2-B1A2-A3F9320F306E}"/>
              </a:ext>
            </a:extLst>
          </p:cNvPr>
          <p:cNvSpPr txBox="1"/>
          <p:nvPr/>
        </p:nvSpPr>
        <p:spPr>
          <a:xfrm>
            <a:off x="2539034" y="2130866"/>
            <a:ext cx="1381966" cy="48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（秤）</a:t>
            </a:r>
          </a:p>
        </p:txBody>
      </p:sp>
      <p:sp>
        <p:nvSpPr>
          <p:cNvPr id="39" name="内容占位符 2">
            <a:extLst>
              <a:ext uri="{FF2B5EF4-FFF2-40B4-BE49-F238E27FC236}">
                <a16:creationId xmlns:a16="http://schemas.microsoft.com/office/drawing/2014/main" xmlns="" id="{4C34291A-ABAA-466F-9BCC-0853D2CFDC2D}"/>
              </a:ext>
            </a:extLst>
          </p:cNvPr>
          <p:cNvSpPr txBox="1"/>
          <p:nvPr/>
        </p:nvSpPr>
        <p:spPr>
          <a:xfrm>
            <a:off x="3365692" y="2791363"/>
            <a:ext cx="1962673" cy="48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（刻度尺）</a:t>
            </a:r>
          </a:p>
        </p:txBody>
      </p:sp>
      <p:sp>
        <p:nvSpPr>
          <p:cNvPr id="40" name="内容占位符 2">
            <a:extLst>
              <a:ext uri="{FF2B5EF4-FFF2-40B4-BE49-F238E27FC236}">
                <a16:creationId xmlns:a16="http://schemas.microsoft.com/office/drawing/2014/main" xmlns="" id="{F2E63AE5-5BFB-4A5B-982E-C628051A5439}"/>
              </a:ext>
            </a:extLst>
          </p:cNvPr>
          <p:cNvSpPr txBox="1"/>
          <p:nvPr/>
        </p:nvSpPr>
        <p:spPr>
          <a:xfrm>
            <a:off x="3670492" y="3896993"/>
            <a:ext cx="1962673" cy="486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（停表）</a:t>
            </a:r>
          </a:p>
        </p:txBody>
      </p:sp>
      <p:sp>
        <p:nvSpPr>
          <p:cNvPr id="16" name="波形 15">
            <a:extLst>
              <a:ext uri="{FF2B5EF4-FFF2-40B4-BE49-F238E27FC236}">
                <a16:creationId xmlns:a16="http://schemas.microsoft.com/office/drawing/2014/main" xmlns="" id="{FEE3A601-4C1C-407A-8C13-C8F2C310A650}"/>
              </a:ext>
            </a:extLst>
          </p:cNvPr>
          <p:cNvSpPr/>
          <p:nvPr/>
        </p:nvSpPr>
        <p:spPr>
          <a:xfrm>
            <a:off x="648677" y="765908"/>
            <a:ext cx="1250461" cy="695569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做一做</a:t>
            </a:r>
          </a:p>
        </p:txBody>
      </p:sp>
    </p:spTree>
    <p:extLst>
      <p:ext uri="{BB962C8B-B14F-4D97-AF65-F5344CB8AC3E}">
        <p14:creationId xmlns:p14="http://schemas.microsoft.com/office/powerpoint/2010/main" val="934150927"/>
      </p:ext>
    </p:extLst>
  </p:cSld>
  <p:clrMapOvr>
    <a:masterClrMapping/>
  </p:clrMapOvr>
  <p:transition spd="slow">
    <p:randomBar dir="vert"/>
    <p:sndAc>
      <p:stSnd>
        <p:snd r:embed="rId9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27" grpId="0"/>
      <p:bldP spid="25" grpId="0"/>
      <p:bldP spid="34" grpId="0"/>
      <p:bldP spid="35" grpId="0"/>
      <p:bldP spid="36" grpId="0"/>
      <p:bldP spid="3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波形 4">
            <a:extLst>
              <a:ext uri="{FF2B5EF4-FFF2-40B4-BE49-F238E27FC236}">
                <a16:creationId xmlns:a16="http://schemas.microsoft.com/office/drawing/2014/main" xmlns="" id="{17A4E1C0-FCC4-4030-BBC5-0D78B396BA4B}"/>
              </a:ext>
            </a:extLst>
          </p:cNvPr>
          <p:cNvSpPr/>
          <p:nvPr/>
        </p:nvSpPr>
        <p:spPr>
          <a:xfrm>
            <a:off x="648677" y="765908"/>
            <a:ext cx="1250461" cy="695569"/>
          </a:xfrm>
          <a:prstGeom prst="wav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练一练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D49A77FE-6E8F-45C5-A7F2-1D8CB5A18CE3}"/>
              </a:ext>
            </a:extLst>
          </p:cNvPr>
          <p:cNvSpPr txBox="1"/>
          <p:nvPr/>
        </p:nvSpPr>
        <p:spPr>
          <a:xfrm>
            <a:off x="2316718" y="1283157"/>
            <a:ext cx="7913620" cy="403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1</a:t>
            </a:r>
            <a:r>
              <a:rPr lang="zh-CN" altLang="en-US" sz="3200" b="1">
                <a:latin typeface="+mn-ea"/>
              </a:rPr>
              <a:t>、下列说法正确的是</a:t>
            </a:r>
            <a:endParaRPr lang="en-US" altLang="zh-CN" sz="3200" b="1">
              <a:latin typeface="+mn-ea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A</a:t>
            </a:r>
            <a:r>
              <a:rPr lang="zh-CN" altLang="en-US" sz="3200" b="1">
                <a:latin typeface="+mn-ea"/>
              </a:rPr>
              <a:t>、做功越多，则功率越大</a:t>
            </a:r>
            <a:endParaRPr lang="en-US" altLang="zh-CN" sz="3200" b="1">
              <a:latin typeface="+mn-ea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B</a:t>
            </a:r>
            <a:r>
              <a:rPr lang="zh-CN" altLang="en-US" sz="3200" b="1">
                <a:latin typeface="+mn-ea"/>
              </a:rPr>
              <a:t>、做功时间越短，功率越大</a:t>
            </a:r>
            <a:endParaRPr lang="en-US" altLang="zh-CN" sz="3200" b="1">
              <a:latin typeface="+mn-ea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C</a:t>
            </a:r>
            <a:r>
              <a:rPr lang="zh-CN" altLang="en-US" sz="3200" b="1">
                <a:latin typeface="+mn-ea"/>
              </a:rPr>
              <a:t>、功率越大，表示做功越快</a:t>
            </a:r>
            <a:endParaRPr lang="en-US" altLang="zh-CN" sz="3200" b="1">
              <a:latin typeface="+mn-ea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D</a:t>
            </a:r>
            <a:r>
              <a:rPr lang="zh-CN" altLang="en-US" sz="3200" b="1">
                <a:latin typeface="+mn-ea"/>
              </a:rPr>
              <a:t>、功率小，做功一定少</a:t>
            </a:r>
          </a:p>
        </p:txBody>
      </p:sp>
    </p:spTree>
    <p:extLst>
      <p:ext uri="{BB962C8B-B14F-4D97-AF65-F5344CB8AC3E}">
        <p14:creationId xmlns:p14="http://schemas.microsoft.com/office/powerpoint/2010/main" val="818767592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D49A77FE-6E8F-45C5-A7F2-1D8CB5A18CE3}"/>
              </a:ext>
            </a:extLst>
          </p:cNvPr>
          <p:cNvSpPr txBox="1"/>
          <p:nvPr/>
        </p:nvSpPr>
        <p:spPr>
          <a:xfrm>
            <a:off x="1781908" y="1283157"/>
            <a:ext cx="9644184" cy="479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2</a:t>
            </a:r>
            <a:r>
              <a:rPr lang="zh-CN" altLang="en-US" sz="3200" b="1">
                <a:latin typeface="+mn-ea"/>
              </a:rPr>
              <a:t>、一同学提着装有</a:t>
            </a:r>
            <a:r>
              <a:rPr lang="en-US" altLang="zh-CN" sz="3200" b="1">
                <a:latin typeface="+mn-ea"/>
              </a:rPr>
              <a:t>30</a:t>
            </a:r>
            <a:r>
              <a:rPr lang="zh-CN" altLang="en-US" sz="3200" b="1">
                <a:latin typeface="+mn-ea"/>
              </a:rPr>
              <a:t>个鸡蛋的塑料袋从</a:t>
            </a:r>
            <a:r>
              <a:rPr lang="en-US" altLang="zh-CN" sz="3200" b="1">
                <a:latin typeface="+mn-ea"/>
              </a:rPr>
              <a:t>1</a:t>
            </a:r>
            <a:r>
              <a:rPr lang="zh-CN" altLang="en-US" sz="3200" b="1">
                <a:latin typeface="+mn-ea"/>
              </a:rPr>
              <a:t>楼上到</a:t>
            </a:r>
            <a:r>
              <a:rPr lang="en-US" altLang="zh-CN" sz="3200" b="1">
                <a:latin typeface="+mn-ea"/>
              </a:rPr>
              <a:t>5</a:t>
            </a:r>
            <a:r>
              <a:rPr lang="zh-CN" altLang="en-US" sz="3200" b="1">
                <a:latin typeface="+mn-ea"/>
              </a:rPr>
              <a:t>楼的家里。此过程中估算不合理的是</a:t>
            </a:r>
            <a:endParaRPr lang="en-US" altLang="zh-CN" sz="3200" b="1">
              <a:latin typeface="+mn-ea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A</a:t>
            </a:r>
            <a:r>
              <a:rPr lang="zh-CN" altLang="en-US" sz="3200" b="1">
                <a:latin typeface="+mn-ea"/>
              </a:rPr>
              <a:t>、提鸡蛋的力做功约</a:t>
            </a:r>
            <a:r>
              <a:rPr lang="en-US" altLang="zh-CN" sz="3200" b="1">
                <a:latin typeface="+mn-ea"/>
              </a:rPr>
              <a:t>180J</a:t>
            </a: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B</a:t>
            </a:r>
            <a:r>
              <a:rPr lang="zh-CN" altLang="en-US" sz="3200" b="1">
                <a:latin typeface="+mn-ea"/>
              </a:rPr>
              <a:t>、提鸡蛋的力做功的功率约</a:t>
            </a:r>
            <a:r>
              <a:rPr lang="en-US" altLang="zh-CN" sz="3200" b="1">
                <a:latin typeface="+mn-ea"/>
              </a:rPr>
              <a:t>3W</a:t>
            </a: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C</a:t>
            </a:r>
            <a:r>
              <a:rPr lang="zh-CN" altLang="en-US" sz="3200" b="1">
                <a:latin typeface="+mn-ea"/>
              </a:rPr>
              <a:t>、他爬楼做的功约</a:t>
            </a:r>
            <a:r>
              <a:rPr lang="en-US" altLang="zh-CN" sz="3200" b="1">
                <a:latin typeface="+mn-ea"/>
              </a:rPr>
              <a:t>6000J</a:t>
            </a:r>
          </a:p>
          <a:p>
            <a:pPr marL="0" indent="0">
              <a:lnSpc>
                <a:spcPts val="5000"/>
              </a:lnSpc>
              <a:buNone/>
            </a:pPr>
            <a:r>
              <a:rPr lang="en-US" altLang="zh-CN" sz="3200" b="1">
                <a:latin typeface="+mn-ea"/>
              </a:rPr>
              <a:t>D</a:t>
            </a:r>
            <a:r>
              <a:rPr lang="zh-CN" altLang="en-US" sz="3200" b="1">
                <a:latin typeface="+mn-ea"/>
              </a:rPr>
              <a:t>、他爬楼做功的功率约</a:t>
            </a:r>
            <a:r>
              <a:rPr lang="en-US" altLang="zh-CN" sz="3200" b="1">
                <a:latin typeface="+mn-ea"/>
              </a:rPr>
              <a:t>1000W</a:t>
            </a:r>
            <a:endParaRPr lang="zh-CN" altLang="en-US" sz="32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5180212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_41798653_TF33552983.potx" id="{E785B998-EA1E-435A-BC09-53167714146B}" vid="{39930FD0-D29E-42B6-87EA-7A1632EF1DF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Franklin Gothic Demi</vt:lpstr>
      <vt:lpstr>Franklin Gothic Book</vt:lpstr>
      <vt:lpstr>Microsoft YaHei UI</vt:lpstr>
      <vt:lpstr>Wingdings 2</vt:lpstr>
      <vt:lpstr>等线 Light</vt:lpstr>
      <vt:lpstr>等线</vt:lpstr>
      <vt:lpstr>Calibri Light</vt:lpstr>
      <vt:lpstr>Calibri</vt:lpstr>
      <vt:lpstr>Wingdings</vt:lpstr>
      <vt:lpstr>华文新魏</vt:lpstr>
      <vt:lpstr>Times New Roman</vt:lpstr>
      <vt:lpstr>华文中宋</vt:lpstr>
      <vt:lpstr>方正小标宋简体</vt:lpstr>
      <vt:lpstr>DividendVTI</vt:lpstr>
      <vt:lpstr>PowerPoint Presentation</vt:lpstr>
      <vt:lpstr>PowerPoint Presentation</vt:lpstr>
      <vt:lpstr>第2节     功率</vt:lpstr>
      <vt:lpstr>PowerPoint Presentation</vt:lpstr>
      <vt:lpstr>PowerPoint Presentation</vt:lpstr>
      <vt:lpstr>PowerPoint Presentation</vt:lpstr>
      <vt:lpstr>如何测量爬楼的功率？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2021-04-07T17:21:40Z</cp:lastPrinted>
  <dcterms:created xsi:type="dcterms:W3CDTF">2021-04-07T17:21:40Z</dcterms:created>
  <dcterms:modified xsi:type="dcterms:W3CDTF">2021-04-07T09:21:41Z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