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heme/themeOverride1.xml" ContentType="application/vnd.openxmlformats-officedocument.themeOverr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6977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42" y="-84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.png"/><Relationship Id="rId5" Type="http://schemas.openxmlformats.org/officeDocument/2006/relationships/tags" Target="../tags/tag4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.png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image" Target="../media/image2.png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../media/image4.png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8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7.png"/><Relationship Id="rId5" Type="http://schemas.openxmlformats.org/officeDocument/2006/relationships/tags" Target="../tags/tag11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4.xml"/><Relationship Id="rId9" Type="http://schemas.openxmlformats.org/officeDocument/2006/relationships/tags" Target="../tags/tag119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10" Type="http://schemas.openxmlformats.org/officeDocument/2006/relationships/image" Target="../media/image9.png"/><Relationship Id="rId4" Type="http://schemas.openxmlformats.org/officeDocument/2006/relationships/tags" Target="../tags/tag123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image" Target="../media/image10.png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12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44.xml"/><Relationship Id="rId15" Type="http://schemas.openxmlformats.org/officeDocument/2006/relationships/image" Target="../media/image14.png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867097" y="693420"/>
            <a:ext cx="10435582" cy="5471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69775" cy="6858000"/>
            <a:chOff x="0" y="0"/>
            <a:chExt cx="12192001" cy="6858000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3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537905" y="2517140"/>
            <a:ext cx="7093965" cy="115951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2537905" y="3834766"/>
            <a:ext cx="7093965" cy="55689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accent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</p:spTree>
    <p:extLst>
      <p:ext uri="{BB962C8B-B14F-4D97-AF65-F5344CB8AC3E}">
        <p14:creationId xmlns:p14="http://schemas.microsoft.com/office/powerpoint/2010/main" val="24497911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8661" y="952509"/>
            <a:ext cx="10832454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75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8" name="矩形 7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615784" y="2937511"/>
            <a:ext cx="4979120" cy="760719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615779" y="3800107"/>
            <a:ext cx="4979120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5" name="矩形: 圆角 14"/>
          <p:cNvSpPr/>
          <p:nvPr>
            <p:custDataLst>
              <p:tags r:id="rId7"/>
            </p:custDataLst>
          </p:nvPr>
        </p:nvSpPr>
        <p:spPr>
          <a:xfrm>
            <a:off x="5425058" y="3718652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0679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27504" y="952509"/>
            <a:ext cx="5273611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411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661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8709" y="952509"/>
            <a:ext cx="5273611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8704" y="1406525"/>
            <a:ext cx="5273569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24383" y="952509"/>
            <a:ext cx="5273611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24383" y="1406525"/>
            <a:ext cx="5273611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38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199010" y="1272537"/>
            <a:ext cx="7771756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9627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548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8709" y="443234"/>
            <a:ext cx="10832454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8709" y="952509"/>
            <a:ext cx="5273611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27552" y="952509"/>
            <a:ext cx="5273611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192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51865" y="952509"/>
            <a:ext cx="949250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8704" y="952501"/>
            <a:ext cx="9810185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732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蓝色树叶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8709" y="952509"/>
            <a:ext cx="10832454" cy="53889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989902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69776" cy="6858000"/>
            <a:chOff x="0" y="0"/>
            <a:chExt cx="12192001" cy="6858000"/>
          </a:xfrm>
        </p:grpSpPr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868680" y="693420"/>
              <a:ext cx="10454640" cy="54711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3359" y="-4023358"/>
              <a:ext cx="4145284" cy="12192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381501" y="-952499"/>
              <a:ext cx="3428998" cy="12192000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>
            <p:custDataLst>
              <p:tags r:id="rId2"/>
            </p:custDataLst>
          </p:nvPr>
        </p:nvSpPr>
        <p:spPr>
          <a:xfrm>
            <a:off x="5425058" y="3653337"/>
            <a:ext cx="1319660" cy="61951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5967C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2882716" y="2392046"/>
            <a:ext cx="6404344" cy="121983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2882715" y="3745156"/>
            <a:ext cx="6404343" cy="666977"/>
          </a:xfrm>
        </p:spPr>
        <p:txBody>
          <a:bodyPr lIns="90000" rIns="90000" bIns="46800">
            <a:normAutofit/>
          </a:bodyPr>
          <a:lstStyle>
            <a:lvl1pPr marL="0" indent="0" algn="ctr">
              <a:buNone/>
              <a:defRPr sz="28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  <p:extLst>
      <p:ext uri="{BB962C8B-B14F-4D97-AF65-F5344CB8AC3E}">
        <p14:creationId xmlns:p14="http://schemas.microsoft.com/office/powerpoint/2010/main" val="42250507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78597" y="6127751"/>
            <a:ext cx="1613763" cy="7346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297230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7833" y="273050"/>
            <a:ext cx="11670941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16" name="图片 15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7832" y="273051"/>
            <a:ext cx="940622" cy="691515"/>
          </a:xfrm>
          <a:prstGeom prst="rect">
            <a:avLst/>
          </a:prstGeom>
        </p:spPr>
      </p:pic>
      <p:pic>
        <p:nvPicPr>
          <p:cNvPr id="18" name="图片 17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305010" y="5850256"/>
            <a:ext cx="1613763" cy="7346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79264" y="1249200"/>
            <a:ext cx="9608852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78777" y="2163600"/>
            <a:ext cx="9609052" cy="3445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692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1"/>
            <a:ext cx="4814667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 flipH="1">
            <a:off x="11046528" y="6088061"/>
            <a:ext cx="1276937" cy="777559"/>
            <a:chOff x="-249555" y="5775960"/>
            <a:chExt cx="1787525" cy="1086485"/>
          </a:xfrm>
        </p:grpSpPr>
        <p:pic>
          <p:nvPicPr>
            <p:cNvPr id="15" name="图片 14" descr="蓝色树叶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-78740" y="6127750"/>
              <a:ext cx="1616710" cy="73469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 rot="20460000">
              <a:off x="-249555" y="5775960"/>
              <a:ext cx="1299845" cy="95694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2137" y="770400"/>
            <a:ext cx="3952781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5730" y="1764000"/>
            <a:ext cx="3949188" cy="4093200"/>
          </a:xfrm>
        </p:spPr>
        <p:txBody>
          <a:bodyPr/>
          <a:lstStyle>
            <a:lvl1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8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091901" y="769940"/>
            <a:ext cx="6468188" cy="5087937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293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69775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8" name="图片 7" descr="蓝色树叶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1266550" y="0"/>
            <a:ext cx="903225" cy="664210"/>
          </a:xfrm>
          <a:prstGeom prst="rect">
            <a:avLst/>
          </a:prstGeom>
        </p:spPr>
      </p:pic>
      <p:pic>
        <p:nvPicPr>
          <p:cNvPr id="13" name="图片 12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 rot="15060000" flipH="1">
            <a:off x="-286162" y="258235"/>
            <a:ext cx="1023620" cy="4646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884" y="781200"/>
            <a:ext cx="10956391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0885" y="1659600"/>
            <a:ext cx="10955967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1658" y="2808000"/>
            <a:ext cx="10945611" cy="34308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5051373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2"/>
            <a:ext cx="12169775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树叶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10696092" y="6191251"/>
            <a:ext cx="1473684" cy="671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3697" y="669600"/>
            <a:ext cx="10956391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3734" y="1681200"/>
            <a:ext cx="10970765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2917" y="5180400"/>
            <a:ext cx="10981545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05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11229153" y="5519420"/>
            <a:ext cx="1367198" cy="1334770"/>
            <a:chOff x="11249660" y="5519420"/>
            <a:chExt cx="1369695" cy="1334770"/>
          </a:xfrm>
        </p:grpSpPr>
        <p:pic>
          <p:nvPicPr>
            <p:cNvPr id="16" name="图片 15" descr="蓝色树叶3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flipH="1" flipV="1">
              <a:off x="11249660" y="6162675"/>
              <a:ext cx="942340" cy="691515"/>
            </a:xfrm>
            <a:prstGeom prst="rect">
              <a:avLst/>
            </a:prstGeom>
          </p:spPr>
        </p:pic>
        <p:pic>
          <p:nvPicPr>
            <p:cNvPr id="6" name="图片 5" descr="蓝色4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 rot="2640000" flipH="1">
              <a:off x="11269980" y="5519420"/>
              <a:ext cx="1349375" cy="993775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1270"/>
            <a:ext cx="12169775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8698" y="237490"/>
            <a:ext cx="11017449" cy="538480"/>
          </a:xfrm>
        </p:spPr>
        <p:txBody>
          <a:bodyPr>
            <a:normAutofit/>
          </a:bodyPr>
          <a:lstStyle>
            <a:lvl1pPr>
              <a:defRPr sz="28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8544" y="1663200"/>
            <a:ext cx="5332661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31021" y="1663200"/>
            <a:ext cx="5357815" cy="28944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1357" y="4816800"/>
            <a:ext cx="5332661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41801" y="4813200"/>
            <a:ext cx="5357815" cy="781200"/>
          </a:xfrm>
        </p:spPr>
        <p:txBody>
          <a:bodyPr/>
          <a:lstStyle>
            <a:lvl1pPr>
              <a:defRPr sz="1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3446248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5"/>
            <a:ext cx="12169775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>
              <a:solidFill>
                <a:srgbClr val="FFFFFF"/>
              </a:solidFill>
              <a:sym typeface="+mn-ea"/>
            </a:endParaRPr>
          </a:p>
        </p:txBody>
      </p:sp>
      <p:pic>
        <p:nvPicPr>
          <p:cNvPr id="6" name="图片 5" descr="蓝色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 rot="20460000">
            <a:off x="-378404" y="4729480"/>
            <a:ext cx="2177249" cy="1605280"/>
          </a:xfrm>
          <a:prstGeom prst="rect">
            <a:avLst/>
          </a:prstGeom>
        </p:spPr>
      </p:pic>
      <p:pic>
        <p:nvPicPr>
          <p:cNvPr id="17" name="图片 16" descr="蓝色树叶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 rot="1020000">
            <a:off x="-13310" y="5758816"/>
            <a:ext cx="2283100" cy="1039495"/>
          </a:xfrm>
          <a:prstGeom prst="rect">
            <a:avLst/>
          </a:prstGeom>
        </p:spPr>
      </p:pic>
      <p:pic>
        <p:nvPicPr>
          <p:cNvPr id="18" name="图片 17" descr="蓝色树叶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 flipH="1">
            <a:off x="10499601" y="4445"/>
            <a:ext cx="1670175" cy="1228090"/>
          </a:xfrm>
          <a:prstGeom prst="rect">
            <a:avLst/>
          </a:prstGeom>
        </p:spPr>
      </p:pic>
      <p:pic>
        <p:nvPicPr>
          <p:cNvPr id="19" name="图片 18" descr="蓝色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 rot="19440000" flipH="1" flipV="1">
            <a:off x="10756940" y="453390"/>
            <a:ext cx="2004210" cy="1478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0024" y="1339200"/>
            <a:ext cx="9127331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19638" y="3862800"/>
            <a:ext cx="9127331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447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8489" y="274638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8661" y="443230"/>
            <a:ext cx="10832454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8661" y="952509"/>
            <a:ext cx="10832454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8138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2021/4/9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08497" y="6349833"/>
            <a:ext cx="3952781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594904" y="6349833"/>
            <a:ext cx="269507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hemeOverride" Target="../theme/themeOverride1.xml"/><Relationship Id="rId4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0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6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7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5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030065" y="1000745"/>
            <a:ext cx="9127331" cy="2386800"/>
          </a:xfrm>
        </p:spPr>
        <p:txBody>
          <a:bodyPr/>
          <a:lstStyle/>
          <a:p>
            <a:r>
              <a:rPr lang="zh-CN" altLang="zh-CN" dirty="0">
                <a:solidFill>
                  <a:srgbClr val="FF0000"/>
                </a:solidFill>
              </a:rPr>
              <a:t>§</a:t>
            </a:r>
            <a:r>
              <a:rPr lang="en-US" altLang="zh-CN" dirty="0" smtClean="0">
                <a:solidFill>
                  <a:srgbClr val="FF0000"/>
                </a:solidFill>
              </a:rPr>
              <a:t>7.1 </a:t>
            </a:r>
            <a:r>
              <a:rPr lang="zh-CN" altLang="zh-CN" dirty="0" smtClean="0">
                <a:solidFill>
                  <a:srgbClr val="FF0000"/>
                </a:solidFill>
              </a:rPr>
              <a:t>力</a:t>
            </a:r>
            <a:endParaRPr lang="zh-CN" altLang="zh-CN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86199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86451" y="427355"/>
            <a:ext cx="4369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总结：力的作用效果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20397" y="1395095"/>
            <a:ext cx="7743653" cy="2628900"/>
            <a:chOff x="2872" y="2197"/>
            <a:chExt cx="12217" cy="4140"/>
          </a:xfrm>
        </p:grpSpPr>
        <p:sp>
          <p:nvSpPr>
            <p:cNvPr id="6" name="文本框 5"/>
            <p:cNvSpPr txBox="1"/>
            <p:nvPr/>
          </p:nvSpPr>
          <p:spPr>
            <a:xfrm>
              <a:off x="2872" y="3358"/>
              <a:ext cx="75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</a:rPr>
                <a:t>力可以使物体发生形变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26440" t="20160" r="45173" b="39840"/>
            <a:stretch>
              <a:fillRect/>
            </a:stretch>
          </p:blipFill>
          <p:spPr>
            <a:xfrm>
              <a:off x="11171" y="2197"/>
              <a:ext cx="3919" cy="414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1820396" y="3168016"/>
            <a:ext cx="4493309" cy="2825750"/>
            <a:chOff x="2872" y="4989"/>
            <a:chExt cx="7089" cy="445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/>
            <a:srcRect l="53049" t="13971" r="1173" b="22928"/>
            <a:stretch>
              <a:fillRect/>
            </a:stretch>
          </p:blipFill>
          <p:spPr>
            <a:xfrm>
              <a:off x="4084" y="6338"/>
              <a:ext cx="3893" cy="3101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872" y="4989"/>
              <a:ext cx="7089" cy="82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800">
                  <a:solidFill>
                    <a:srgbClr val="00B050"/>
                  </a:solidFill>
                  <a:sym typeface="+mn-ea"/>
                </a:rPr>
                <a:t>力可以改变物体的运动状态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905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8360" y="549913"/>
            <a:ext cx="924205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请同学们结合以下情景和生活经验，进行交流和讨论：力的作用效果和什么因素有关？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8547" t="28444" r="1227" b="18204"/>
          <a:stretch>
            <a:fillRect/>
          </a:stretch>
        </p:blipFill>
        <p:spPr>
          <a:xfrm>
            <a:off x="2121472" y="1803403"/>
            <a:ext cx="5683665" cy="3543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34194" y="5779770"/>
            <a:ext cx="57090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</a:t>
            </a:r>
            <a:r>
              <a:rPr lang="zh-CN" altLang="en-US" sz="2800" b="1">
                <a:solidFill>
                  <a:srgbClr val="FF0000"/>
                </a:solidFill>
              </a:rPr>
              <a:t>大小</a:t>
            </a:r>
            <a:r>
              <a:rPr lang="zh-CN" altLang="en-US" sz="2800">
                <a:solidFill>
                  <a:srgbClr val="000000"/>
                </a:solidFill>
              </a:rPr>
              <a:t>能够影响力的作用效果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27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65620" b="16578"/>
          <a:stretch>
            <a:fillRect/>
          </a:stretch>
        </p:blipFill>
        <p:spPr>
          <a:xfrm>
            <a:off x="652226" y="424815"/>
            <a:ext cx="4701209" cy="34251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5513" y="4088130"/>
            <a:ext cx="45757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</a:t>
            </a:r>
            <a:r>
              <a:rPr lang="zh-CN" altLang="en-US" sz="2800" b="1">
                <a:solidFill>
                  <a:srgbClr val="FF0000"/>
                </a:solidFill>
              </a:rPr>
              <a:t>方向</a:t>
            </a:r>
            <a:r>
              <a:rPr lang="zh-CN" altLang="en-US" sz="2800">
                <a:solidFill>
                  <a:srgbClr val="000000"/>
                </a:solidFill>
              </a:rPr>
              <a:t>影响力的作用效果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12419" r="48238" b="19022"/>
          <a:stretch>
            <a:fillRect/>
          </a:stretch>
        </p:blipFill>
        <p:spPr>
          <a:xfrm>
            <a:off x="5924526" y="424818"/>
            <a:ext cx="5284978" cy="33331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0180" y="4088130"/>
            <a:ext cx="56285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</a:t>
            </a:r>
            <a:r>
              <a:rPr lang="zh-CN" altLang="en-US" sz="2800" b="1">
                <a:solidFill>
                  <a:srgbClr val="FF0000"/>
                </a:solidFill>
              </a:rPr>
              <a:t>作用点</a:t>
            </a:r>
            <a:r>
              <a:rPr lang="zh-CN" altLang="en-US" sz="2800">
                <a:solidFill>
                  <a:srgbClr val="000000"/>
                </a:solidFill>
              </a:rPr>
              <a:t>影响力的作用效果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33946" y="5145405"/>
            <a:ext cx="22875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力的三要素：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78335" y="5145405"/>
            <a:ext cx="17690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大小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47389" y="5145405"/>
            <a:ext cx="202829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方向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32290" y="5145405"/>
            <a:ext cx="18337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作用点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930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763782" y="504190"/>
            <a:ext cx="1824832" cy="937260"/>
            <a:chOff x="1277" y="963"/>
            <a:chExt cx="2879" cy="1476"/>
          </a:xfrm>
        </p:grpSpPr>
        <p:sp>
          <p:nvSpPr>
            <p:cNvPr id="9" name="横卷形 8"/>
            <p:cNvSpPr/>
            <p:nvPr/>
          </p:nvSpPr>
          <p:spPr>
            <a:xfrm>
              <a:off x="1277" y="963"/>
              <a:ext cx="2879" cy="1476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859" y="1193"/>
              <a:ext cx="229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gradFill>
                    <a:gsLst>
                      <a:gs pos="0">
                        <a:srgbClr val="FBFB11"/>
                      </a:gs>
                      <a:gs pos="100000">
                        <a:srgbClr val="838309"/>
                      </a:gs>
                    </a:gsLst>
                    <a:lin scaled="0"/>
                  </a:gradFill>
                </a:rPr>
                <a:t>思考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373311" y="788670"/>
            <a:ext cx="65697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我们如何在纸面上表示力的三要素呢？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6396" y="2251710"/>
            <a:ext cx="24181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力的示意图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60" y="2089150"/>
            <a:ext cx="3388522" cy="392049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5839336" y="4932003"/>
            <a:ext cx="178110" cy="194945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5936568" y="3243580"/>
            <a:ext cx="0" cy="1769110"/>
          </a:xfrm>
          <a:prstGeom prst="straightConnector1">
            <a:avLst/>
          </a:prstGeom>
          <a:ln w="539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26381" y="3015615"/>
            <a:ext cx="16061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F=20N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4268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72848" y="1174115"/>
            <a:ext cx="3382183" cy="1123950"/>
            <a:chOff x="755" y="2582"/>
            <a:chExt cx="5336" cy="177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rcRect t="53678" r="1619"/>
            <a:stretch>
              <a:fillRect/>
            </a:stretch>
          </p:blipFill>
          <p:spPr>
            <a:xfrm>
              <a:off x="755" y="2582"/>
              <a:ext cx="5337" cy="177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425" y="2731"/>
              <a:ext cx="2080" cy="12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85376" y="254635"/>
            <a:ext cx="62135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请同学们画出下列物体的力的示意图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72848" y="2667000"/>
            <a:ext cx="43690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物体受到</a:t>
            </a:r>
            <a:r>
              <a:rPr lang="en-US" altLang="zh-CN" sz="2800">
                <a:solidFill>
                  <a:srgbClr val="000000"/>
                </a:solidFill>
              </a:rPr>
              <a:t>5N</a:t>
            </a:r>
            <a:r>
              <a:rPr lang="zh-CN" altLang="en-US" sz="2800">
                <a:solidFill>
                  <a:srgbClr val="000000"/>
                </a:solidFill>
              </a:rPr>
              <a:t>水平向右的力</a:t>
            </a:r>
          </a:p>
        </p:txBody>
      </p:sp>
      <p:sp>
        <p:nvSpPr>
          <p:cNvPr id="19" name="椭圆 18"/>
          <p:cNvSpPr/>
          <p:nvPr/>
        </p:nvSpPr>
        <p:spPr>
          <a:xfrm>
            <a:off x="2093508" y="1658937"/>
            <a:ext cx="140713" cy="153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20" name="直接箭头连接符 19"/>
          <p:cNvCxnSpPr>
            <a:stCxn id="19" idx="6"/>
          </p:cNvCxnSpPr>
          <p:nvPr/>
        </p:nvCxnSpPr>
        <p:spPr>
          <a:xfrm flipV="1">
            <a:off x="2234295" y="1729743"/>
            <a:ext cx="1180848" cy="57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978427" y="1024890"/>
            <a:ext cx="16524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= 5N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137700" y="208280"/>
            <a:ext cx="1651793" cy="2903220"/>
            <a:chOff x="10889" y="1028"/>
            <a:chExt cx="2606" cy="457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rcRect l="41979" t="13971" r="39787" b="34866"/>
            <a:stretch>
              <a:fillRect/>
            </a:stretch>
          </p:blipFill>
          <p:spPr>
            <a:xfrm>
              <a:off x="10889" y="1028"/>
              <a:ext cx="2607" cy="4572"/>
            </a:xfrm>
            <a:prstGeom prst="rect">
              <a:avLst/>
            </a:prstGeom>
          </p:spPr>
        </p:pic>
        <p:sp>
          <p:nvSpPr>
            <p:cNvPr id="26" name="椭圆 25"/>
            <p:cNvSpPr/>
            <p:nvPr/>
          </p:nvSpPr>
          <p:spPr>
            <a:xfrm>
              <a:off x="11565" y="3515"/>
              <a:ext cx="1390" cy="13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9" name="直接箭头连接符 28"/>
          <p:cNvCxnSpPr/>
          <p:nvPr/>
        </p:nvCxnSpPr>
        <p:spPr>
          <a:xfrm flipH="1" flipV="1">
            <a:off x="7750625" y="1442087"/>
            <a:ext cx="266214" cy="7804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781050" y="1024890"/>
            <a:ext cx="13589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= 4N</a:t>
            </a:r>
          </a:p>
        </p:txBody>
      </p:sp>
      <p:sp>
        <p:nvSpPr>
          <p:cNvPr id="28" name="椭圆 27"/>
          <p:cNvSpPr/>
          <p:nvPr/>
        </p:nvSpPr>
        <p:spPr>
          <a:xfrm>
            <a:off x="7945092" y="2171633"/>
            <a:ext cx="123599" cy="10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792891" y="3237230"/>
            <a:ext cx="39380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球受到绳子</a:t>
            </a:r>
            <a:r>
              <a:rPr lang="en-US" altLang="zh-CN" sz="2800">
                <a:solidFill>
                  <a:srgbClr val="000000"/>
                </a:solidFill>
              </a:rPr>
              <a:t>4N</a:t>
            </a:r>
            <a:r>
              <a:rPr lang="zh-CN" altLang="en-US" sz="2800">
                <a:solidFill>
                  <a:srgbClr val="000000"/>
                </a:solidFill>
              </a:rPr>
              <a:t>的拉力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rcRect t="39781" r="75551" b="28951"/>
          <a:stretch>
            <a:fillRect/>
          </a:stretch>
        </p:blipFill>
        <p:spPr>
          <a:xfrm>
            <a:off x="4090185" y="4645663"/>
            <a:ext cx="2702704" cy="1593215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4939534" y="5032378"/>
            <a:ext cx="849349" cy="81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5294488" y="5387978"/>
            <a:ext cx="138811" cy="1085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H="1" flipV="1">
            <a:off x="5356602" y="3794125"/>
            <a:ext cx="1268" cy="15938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5557532" y="3759200"/>
            <a:ext cx="14204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= 6N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550151" y="6238875"/>
            <a:ext cx="43950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地面对物体的支持力为</a:t>
            </a:r>
            <a:r>
              <a:rPr lang="en-US" altLang="zh-CN" sz="2800">
                <a:solidFill>
                  <a:srgbClr val="000000"/>
                </a:solidFill>
              </a:rPr>
              <a:t>6N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339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30" grpId="0"/>
      <p:bldP spid="28" grpId="0" animBg="1"/>
      <p:bldP spid="3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15463" y="606425"/>
            <a:ext cx="2409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力的图示：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069" y="2042160"/>
            <a:ext cx="3388522" cy="392049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73197" y="1267460"/>
            <a:ext cx="794838" cy="445770"/>
            <a:chOff x="2482" y="1996"/>
            <a:chExt cx="1254" cy="702"/>
          </a:xfrm>
        </p:grpSpPr>
        <p:sp>
          <p:nvSpPr>
            <p:cNvPr id="14" name="文本框 13"/>
            <p:cNvSpPr txBox="1"/>
            <p:nvPr/>
          </p:nvSpPr>
          <p:spPr>
            <a:xfrm>
              <a:off x="2482" y="1996"/>
              <a:ext cx="113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10N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482" y="2576"/>
              <a:ext cx="1254" cy="122"/>
              <a:chOff x="9730" y="4220"/>
              <a:chExt cx="768" cy="122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9730" y="4342"/>
                <a:ext cx="768" cy="0"/>
              </a:xfrm>
              <a:prstGeom prst="line">
                <a:avLst/>
              </a:prstGeom>
              <a:ln w="44450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9743" y="4220"/>
                <a:ext cx="0" cy="122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10486" y="4220"/>
                <a:ext cx="0" cy="122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椭圆 15"/>
          <p:cNvSpPr/>
          <p:nvPr/>
        </p:nvSpPr>
        <p:spPr>
          <a:xfrm>
            <a:off x="2892719" y="4824003"/>
            <a:ext cx="178110" cy="17970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75776" y="3159760"/>
            <a:ext cx="126768" cy="1699930"/>
            <a:chOff x="4649" y="5068"/>
            <a:chExt cx="200" cy="2677"/>
          </a:xfrm>
        </p:grpSpPr>
        <p:grpSp>
          <p:nvGrpSpPr>
            <p:cNvPr id="35" name="组合 34"/>
            <p:cNvGrpSpPr/>
            <p:nvPr/>
          </p:nvGrpSpPr>
          <p:grpSpPr>
            <a:xfrm>
              <a:off x="4649" y="5159"/>
              <a:ext cx="200" cy="2586"/>
              <a:chOff x="4688" y="6310"/>
              <a:chExt cx="122" cy="1505"/>
            </a:xfrm>
          </p:grpSpPr>
          <p:grpSp>
            <p:nvGrpSpPr>
              <p:cNvPr id="26" name="组合 25"/>
              <p:cNvGrpSpPr/>
              <p:nvPr/>
            </p:nvGrpSpPr>
            <p:grpSpPr>
              <a:xfrm rot="5400000">
                <a:off x="4365" y="7370"/>
                <a:ext cx="768" cy="122"/>
                <a:chOff x="9730" y="4220"/>
                <a:chExt cx="768" cy="122"/>
              </a:xfrm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9730" y="4342"/>
                  <a:ext cx="768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9743" y="4220"/>
                  <a:ext cx="0" cy="12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 flipH="1">
                  <a:off x="10486" y="4220"/>
                  <a:ext cx="0" cy="12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 rot="5400000">
                <a:off x="4365" y="6633"/>
                <a:ext cx="768" cy="122"/>
                <a:chOff x="9730" y="4220"/>
                <a:chExt cx="768" cy="122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9730" y="4342"/>
                  <a:ext cx="768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H="1">
                  <a:off x="9743" y="4220"/>
                  <a:ext cx="0" cy="12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10486" y="4220"/>
                  <a:ext cx="0" cy="122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" name="直接箭头连接符 33"/>
            <p:cNvCxnSpPr/>
            <p:nvPr/>
          </p:nvCxnSpPr>
          <p:spPr>
            <a:xfrm flipH="1" flipV="1">
              <a:off x="4649" y="5068"/>
              <a:ext cx="18" cy="2656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3113435" y="3046730"/>
            <a:ext cx="16061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F=20N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rcRect l="41979" t="13971" r="39787" b="34866"/>
          <a:stretch>
            <a:fillRect/>
          </a:stretch>
        </p:blipFill>
        <p:spPr>
          <a:xfrm>
            <a:off x="7091429" y="2042160"/>
            <a:ext cx="1868568" cy="32829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229607" y="1267460"/>
            <a:ext cx="570458" cy="538480"/>
            <a:chOff x="11406" y="1996"/>
            <a:chExt cx="900" cy="848"/>
          </a:xfrm>
        </p:grpSpPr>
        <p:grpSp>
          <p:nvGrpSpPr>
            <p:cNvPr id="40" name="组合 39"/>
            <p:cNvGrpSpPr/>
            <p:nvPr/>
          </p:nvGrpSpPr>
          <p:grpSpPr>
            <a:xfrm>
              <a:off x="11406" y="2698"/>
              <a:ext cx="900" cy="146"/>
              <a:chOff x="9730" y="4220"/>
              <a:chExt cx="768" cy="122"/>
            </a:xfrm>
          </p:grpSpPr>
          <p:cxnSp>
            <p:nvCxnSpPr>
              <p:cNvPr id="41" name="直接连接符 40"/>
              <p:cNvCxnSpPr/>
              <p:nvPr/>
            </p:nvCxnSpPr>
            <p:spPr>
              <a:xfrm>
                <a:off x="9730" y="4342"/>
                <a:ext cx="768" cy="0"/>
              </a:xfrm>
              <a:prstGeom prst="line">
                <a:avLst/>
              </a:prstGeom>
              <a:ln w="44450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H="1">
                <a:off x="9743" y="4220"/>
                <a:ext cx="0" cy="122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H="1">
                <a:off x="10486" y="4220"/>
                <a:ext cx="0" cy="122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/>
            <p:cNvSpPr txBox="1"/>
            <p:nvPr/>
          </p:nvSpPr>
          <p:spPr>
            <a:xfrm>
              <a:off x="11406" y="1996"/>
              <a:ext cx="9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00000"/>
                  </a:solidFill>
                </a:rPr>
                <a:t>2N</a:t>
              </a: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7848239" y="2791460"/>
            <a:ext cx="16055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0000"/>
                </a:solidFill>
              </a:rPr>
              <a:t>F = 6N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457156" y="2479041"/>
            <a:ext cx="664267" cy="1933575"/>
            <a:chOff x="11765" y="3904"/>
            <a:chExt cx="1048" cy="3045"/>
          </a:xfrm>
        </p:grpSpPr>
        <p:sp>
          <p:nvSpPr>
            <p:cNvPr id="46" name="椭圆 45"/>
            <p:cNvSpPr/>
            <p:nvPr/>
          </p:nvSpPr>
          <p:spPr>
            <a:xfrm>
              <a:off x="12643" y="6803"/>
              <a:ext cx="170" cy="14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765" y="3904"/>
              <a:ext cx="962" cy="2898"/>
              <a:chOff x="11765" y="3904"/>
              <a:chExt cx="962" cy="2898"/>
            </a:xfrm>
          </p:grpSpPr>
          <p:cxnSp>
            <p:nvCxnSpPr>
              <p:cNvPr id="52" name="直接箭头连接符 51"/>
              <p:cNvCxnSpPr>
                <a:stCxn id="46" idx="0"/>
              </p:cNvCxnSpPr>
              <p:nvPr/>
            </p:nvCxnSpPr>
            <p:spPr>
              <a:xfrm flipH="1" flipV="1">
                <a:off x="11765" y="3904"/>
                <a:ext cx="963" cy="289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12447" y="5877"/>
                <a:ext cx="171" cy="7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12106" y="4878"/>
                <a:ext cx="219" cy="9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044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1600" r="27627"/>
          <a:stretch>
            <a:fillRect/>
          </a:stretch>
        </p:blipFill>
        <p:spPr>
          <a:xfrm>
            <a:off x="678845" y="1813563"/>
            <a:ext cx="3440497" cy="2085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414" y="488951"/>
            <a:ext cx="449330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当小明穿着旱冰鞋向</a:t>
            </a:r>
            <a:r>
              <a:rPr lang="zh-CN" altLang="en-US" sz="2800" b="1">
                <a:solidFill>
                  <a:srgbClr val="FF0000"/>
                </a:solidFill>
              </a:rPr>
              <a:t>前</a:t>
            </a:r>
            <a:r>
              <a:rPr lang="zh-CN" altLang="en-US" sz="2800">
                <a:solidFill>
                  <a:srgbClr val="000000"/>
                </a:solidFill>
              </a:rPr>
              <a:t>推墙时，小明将如何运动？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5972" y="4658360"/>
            <a:ext cx="32433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小明会向</a:t>
            </a:r>
            <a:r>
              <a:rPr lang="zh-CN" altLang="en-US" sz="2800" b="1">
                <a:solidFill>
                  <a:srgbClr val="FF0000"/>
                </a:solidFill>
              </a:rPr>
              <a:t>后</a:t>
            </a:r>
            <a:r>
              <a:rPr lang="zh-CN" altLang="en-US" sz="2800">
                <a:solidFill>
                  <a:srgbClr val="000000"/>
                </a:solidFill>
              </a:rPr>
              <a:t>运动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44810" y="1080135"/>
            <a:ext cx="4347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小明对墙有向前的推力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944174" y="1797685"/>
            <a:ext cx="2470718" cy="847090"/>
            <a:chOff x="10084" y="2856"/>
            <a:chExt cx="3192" cy="1334"/>
          </a:xfrm>
        </p:grpSpPr>
        <p:sp>
          <p:nvSpPr>
            <p:cNvPr id="2" name="右箭头 1"/>
            <p:cNvSpPr/>
            <p:nvPr/>
          </p:nvSpPr>
          <p:spPr>
            <a:xfrm>
              <a:off x="10084" y="3678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643" y="2856"/>
              <a:ext cx="263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768576" y="2122805"/>
            <a:ext cx="1158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小明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943541" y="2898143"/>
            <a:ext cx="2472026" cy="814705"/>
            <a:chOff x="9377" y="4564"/>
            <a:chExt cx="3661" cy="1283"/>
          </a:xfrm>
        </p:grpSpPr>
        <p:sp>
          <p:nvSpPr>
            <p:cNvPr id="9" name="右箭头 8"/>
            <p:cNvSpPr/>
            <p:nvPr/>
          </p:nvSpPr>
          <p:spPr>
            <a:xfrm>
              <a:off x="9377" y="5335"/>
              <a:ext cx="3661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846" y="4564"/>
              <a:ext cx="294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831961" y="3190875"/>
            <a:ext cx="11269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44810" y="4227195"/>
            <a:ext cx="4689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墙对小明有向后的作用力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5944176" y="4792345"/>
            <a:ext cx="2642489" cy="693420"/>
            <a:chOff x="9378" y="7479"/>
            <a:chExt cx="4169" cy="1092"/>
          </a:xfrm>
        </p:grpSpPr>
        <p:sp>
          <p:nvSpPr>
            <p:cNvPr id="13" name="文本框 12"/>
            <p:cNvSpPr txBox="1"/>
            <p:nvPr/>
          </p:nvSpPr>
          <p:spPr>
            <a:xfrm>
              <a:off x="10061" y="7479"/>
              <a:ext cx="348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9378" y="8059"/>
              <a:ext cx="3875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4175" y="5864228"/>
            <a:ext cx="3057022" cy="700405"/>
            <a:chOff x="9378" y="9235"/>
            <a:chExt cx="4823" cy="1103"/>
          </a:xfrm>
        </p:grpSpPr>
        <p:sp>
          <p:nvSpPr>
            <p:cNvPr id="15" name="右箭头 14"/>
            <p:cNvSpPr/>
            <p:nvPr/>
          </p:nvSpPr>
          <p:spPr>
            <a:xfrm>
              <a:off x="9378" y="9852"/>
              <a:ext cx="3898" cy="4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877" y="9235"/>
              <a:ext cx="432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800269" y="6042660"/>
            <a:ext cx="115866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小明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00268" y="4963795"/>
            <a:ext cx="112697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31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11" grpId="0"/>
      <p:bldP spid="1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16893" t="25138" r="19187" b="20711"/>
          <a:stretch>
            <a:fillRect/>
          </a:stretch>
        </p:blipFill>
        <p:spPr>
          <a:xfrm>
            <a:off x="605321" y="843280"/>
            <a:ext cx="4862205" cy="30949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56806" y="532765"/>
            <a:ext cx="322752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乙船上的人推甲船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94204" y="1398905"/>
            <a:ext cx="2384515" cy="685800"/>
            <a:chOff x="10029" y="2332"/>
            <a:chExt cx="3762" cy="1080"/>
          </a:xfrm>
        </p:grpSpPr>
        <p:sp>
          <p:nvSpPr>
            <p:cNvPr id="8" name="文本框 7"/>
            <p:cNvSpPr txBox="1"/>
            <p:nvPr/>
          </p:nvSpPr>
          <p:spPr>
            <a:xfrm>
              <a:off x="10229" y="2332"/>
              <a:ext cx="356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  <p:sp>
          <p:nvSpPr>
            <p:cNvPr id="10" name="右箭头 9"/>
            <p:cNvSpPr/>
            <p:nvPr/>
          </p:nvSpPr>
          <p:spPr>
            <a:xfrm>
              <a:off x="10029" y="2900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48079" y="4371343"/>
            <a:ext cx="2023225" cy="701675"/>
            <a:chOff x="10173" y="6884"/>
            <a:chExt cx="3192" cy="1105"/>
          </a:xfrm>
        </p:grpSpPr>
        <p:sp>
          <p:nvSpPr>
            <p:cNvPr id="9" name="文本框 8"/>
            <p:cNvSpPr txBox="1"/>
            <p:nvPr/>
          </p:nvSpPr>
          <p:spPr>
            <a:xfrm>
              <a:off x="10496" y="6884"/>
              <a:ext cx="277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10173" y="7477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56807" y="2263778"/>
            <a:ext cx="2023225" cy="749935"/>
            <a:chOff x="10029" y="3565"/>
            <a:chExt cx="3192" cy="1181"/>
          </a:xfrm>
        </p:grpSpPr>
        <p:sp>
          <p:nvSpPr>
            <p:cNvPr id="12" name="右箭头 11"/>
            <p:cNvSpPr/>
            <p:nvPr/>
          </p:nvSpPr>
          <p:spPr>
            <a:xfrm>
              <a:off x="10029" y="4234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316" y="3565"/>
              <a:ext cx="29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20971" y="5495290"/>
            <a:ext cx="2085342" cy="675640"/>
            <a:chOff x="10288" y="8654"/>
            <a:chExt cx="3290" cy="1064"/>
          </a:xfrm>
        </p:grpSpPr>
        <p:sp>
          <p:nvSpPr>
            <p:cNvPr id="11" name="右箭头 10"/>
            <p:cNvSpPr/>
            <p:nvPr/>
          </p:nvSpPr>
          <p:spPr>
            <a:xfrm>
              <a:off x="10288" y="9206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316" y="8654"/>
              <a:ext cx="326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8734983" y="1644650"/>
            <a:ext cx="9577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人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734984" y="2429510"/>
            <a:ext cx="1220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甲船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34983" y="5648960"/>
            <a:ext cx="9577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34984" y="4649470"/>
            <a:ext cx="12201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甲船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356806" y="3751580"/>
            <a:ext cx="46929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甲船对人有向右的力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92746" y="4542158"/>
            <a:ext cx="3335913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人向</a:t>
            </a:r>
            <a:r>
              <a:rPr lang="zh-CN" altLang="en-US" sz="2800" b="1">
                <a:solidFill>
                  <a:srgbClr val="FF0000"/>
                </a:solidFill>
              </a:rPr>
              <a:t>左</a:t>
            </a:r>
            <a:r>
              <a:rPr lang="zh-CN" altLang="en-US" sz="2800">
                <a:solidFill>
                  <a:srgbClr val="000000"/>
                </a:solidFill>
              </a:rPr>
              <a:t>推甲船的同时乙船会向</a:t>
            </a:r>
            <a:r>
              <a:rPr lang="zh-CN" altLang="en-US" sz="2800" b="1">
                <a:solidFill>
                  <a:srgbClr val="FF0000"/>
                </a:solidFill>
              </a:rPr>
              <a:t>右</a:t>
            </a:r>
            <a:r>
              <a:rPr lang="zh-CN" altLang="en-US" sz="2800">
                <a:solidFill>
                  <a:srgbClr val="000000"/>
                </a:solidFill>
              </a:rPr>
              <a:t>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12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62027" y="4707258"/>
            <a:ext cx="318188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桨向</a:t>
            </a:r>
            <a:r>
              <a:rPr lang="zh-CN" altLang="en-US" sz="2800" b="1">
                <a:solidFill>
                  <a:srgbClr val="FF0000"/>
                </a:solidFill>
              </a:rPr>
              <a:t>后</a:t>
            </a:r>
            <a:r>
              <a:rPr lang="zh-CN" altLang="en-US" sz="2800">
                <a:solidFill>
                  <a:srgbClr val="000000"/>
                </a:solidFill>
              </a:rPr>
              <a:t>划水的同时船向</a:t>
            </a:r>
            <a:r>
              <a:rPr lang="zh-CN" altLang="en-US" sz="2800" b="1">
                <a:solidFill>
                  <a:srgbClr val="FF0000"/>
                </a:solidFill>
              </a:rPr>
              <a:t>前</a:t>
            </a:r>
            <a:r>
              <a:rPr lang="zh-CN" altLang="en-US" sz="2800">
                <a:solidFill>
                  <a:srgbClr val="000000"/>
                </a:solidFill>
              </a:rPr>
              <a:t>行驶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53" y="1059818"/>
            <a:ext cx="4700576" cy="26511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08590" y="246380"/>
            <a:ext cx="25398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桨向后划水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85770" y="3491865"/>
            <a:ext cx="20688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船向前行驶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708590" y="1241425"/>
            <a:ext cx="2108794" cy="722630"/>
            <a:chOff x="9486" y="1955"/>
            <a:chExt cx="3327" cy="1138"/>
          </a:xfrm>
        </p:grpSpPr>
        <p:sp>
          <p:nvSpPr>
            <p:cNvPr id="10" name="文本框 9"/>
            <p:cNvSpPr txBox="1"/>
            <p:nvPr/>
          </p:nvSpPr>
          <p:spPr>
            <a:xfrm>
              <a:off x="9573" y="1955"/>
              <a:ext cx="32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  <p:sp>
          <p:nvSpPr>
            <p:cNvPr id="12" name="右箭头 11"/>
            <p:cNvSpPr/>
            <p:nvPr/>
          </p:nvSpPr>
          <p:spPr>
            <a:xfrm>
              <a:off x="9486" y="2581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85770" y="4167505"/>
            <a:ext cx="2023225" cy="693420"/>
            <a:chOff x="9450" y="6321"/>
            <a:chExt cx="3192" cy="1092"/>
          </a:xfrm>
        </p:grpSpPr>
        <p:sp>
          <p:nvSpPr>
            <p:cNvPr id="11" name="文本框 10"/>
            <p:cNvSpPr txBox="1"/>
            <p:nvPr/>
          </p:nvSpPr>
          <p:spPr>
            <a:xfrm>
              <a:off x="9585" y="6321"/>
              <a:ext cx="29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施力物体</a:t>
              </a: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9450" y="6901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08590" y="2232025"/>
            <a:ext cx="2023225" cy="641350"/>
            <a:chOff x="9621" y="3661"/>
            <a:chExt cx="3192" cy="1010"/>
          </a:xfrm>
        </p:grpSpPr>
        <p:sp>
          <p:nvSpPr>
            <p:cNvPr id="13" name="右箭头 12"/>
            <p:cNvSpPr/>
            <p:nvPr/>
          </p:nvSpPr>
          <p:spPr>
            <a:xfrm>
              <a:off x="9621" y="4159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621" y="3661"/>
              <a:ext cx="319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08590" y="4938398"/>
            <a:ext cx="2200067" cy="721995"/>
            <a:chOff x="9450" y="7913"/>
            <a:chExt cx="3471" cy="1137"/>
          </a:xfrm>
        </p:grpSpPr>
        <p:sp>
          <p:nvSpPr>
            <p:cNvPr id="14" name="右箭头 13"/>
            <p:cNvSpPr/>
            <p:nvPr/>
          </p:nvSpPr>
          <p:spPr>
            <a:xfrm>
              <a:off x="9450" y="8538"/>
              <a:ext cx="3192" cy="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683" y="7913"/>
              <a:ext cx="323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受力物体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688284" y="1442085"/>
            <a:ext cx="98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688284" y="5224780"/>
            <a:ext cx="988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桨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672436" y="2449830"/>
            <a:ext cx="1004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672436" y="4338955"/>
            <a:ext cx="100400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水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399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38134" y="483235"/>
            <a:ext cx="98923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结论：物体间力的作用是相互的，施力物体同时也是受力物体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7928" y="1732915"/>
            <a:ext cx="7568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例：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18" y="1370330"/>
            <a:ext cx="3287107" cy="32931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6457" t="4263" r="2555" b="9242"/>
          <a:stretch>
            <a:fillRect/>
          </a:stretch>
        </p:blipFill>
        <p:spPr>
          <a:xfrm>
            <a:off x="6375823" y="1478280"/>
            <a:ext cx="3660440" cy="39014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808" y="3387725"/>
            <a:ext cx="4327876" cy="303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261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9387" r="4816" b="3814"/>
          <a:stretch>
            <a:fillRect/>
          </a:stretch>
        </p:blipFill>
        <p:spPr>
          <a:xfrm>
            <a:off x="1177679" y="1179830"/>
            <a:ext cx="7973738" cy="54629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52418" y="165100"/>
            <a:ext cx="6648373" cy="10147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000" b="1">
                <a:solidFill>
                  <a:srgbClr val="E5967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什么是力呢？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6883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40183" y="426720"/>
            <a:ext cx="1824832" cy="937260"/>
            <a:chOff x="1277" y="963"/>
            <a:chExt cx="2879" cy="1476"/>
          </a:xfrm>
        </p:grpSpPr>
        <p:sp>
          <p:nvSpPr>
            <p:cNvPr id="5" name="横卷形 4"/>
            <p:cNvSpPr/>
            <p:nvPr/>
          </p:nvSpPr>
          <p:spPr>
            <a:xfrm>
              <a:off x="1277" y="963"/>
              <a:ext cx="2879" cy="1476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59" y="1193"/>
              <a:ext cx="229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gradFill>
                    <a:gsLst>
                      <a:gs pos="0">
                        <a:srgbClr val="FBFB11"/>
                      </a:gs>
                      <a:gs pos="100000">
                        <a:srgbClr val="838309"/>
                      </a:gs>
                    </a:gsLst>
                    <a:lin scaled="0"/>
                  </a:gradFill>
                </a:rPr>
                <a:t>思考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009484" y="606425"/>
            <a:ext cx="4772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相互作用力有什么特点？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16893" t="25138" r="19187" b="20711"/>
          <a:stretch>
            <a:fillRect/>
          </a:stretch>
        </p:blipFill>
        <p:spPr>
          <a:xfrm>
            <a:off x="1430584" y="2274570"/>
            <a:ext cx="4862205" cy="309499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090187" y="3840480"/>
            <a:ext cx="2162037" cy="185420"/>
            <a:chOff x="6453" y="6048"/>
            <a:chExt cx="3411" cy="292"/>
          </a:xfrm>
        </p:grpSpPr>
        <p:sp>
          <p:nvSpPr>
            <p:cNvPr id="10" name="椭圆 9"/>
            <p:cNvSpPr/>
            <p:nvPr/>
          </p:nvSpPr>
          <p:spPr>
            <a:xfrm>
              <a:off x="6453" y="6048"/>
              <a:ext cx="268" cy="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1" name="直接箭头连接符 10"/>
            <p:cNvCxnSpPr>
              <a:stCxn id="10" idx="1"/>
            </p:cNvCxnSpPr>
            <p:nvPr/>
          </p:nvCxnSpPr>
          <p:spPr>
            <a:xfrm>
              <a:off x="6492" y="6180"/>
              <a:ext cx="33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rot="10800000">
            <a:off x="1606792" y="3831590"/>
            <a:ext cx="2162037" cy="185420"/>
            <a:chOff x="6453" y="6048"/>
            <a:chExt cx="3411" cy="292"/>
          </a:xfrm>
        </p:grpSpPr>
        <p:sp>
          <p:nvSpPr>
            <p:cNvPr id="14" name="椭圆 13"/>
            <p:cNvSpPr/>
            <p:nvPr/>
          </p:nvSpPr>
          <p:spPr>
            <a:xfrm>
              <a:off x="6453" y="6048"/>
              <a:ext cx="268" cy="29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直接箭头连接符 14"/>
            <p:cNvCxnSpPr>
              <a:stCxn id="14" idx="1"/>
            </p:cNvCxnSpPr>
            <p:nvPr/>
          </p:nvCxnSpPr>
          <p:spPr>
            <a:xfrm>
              <a:off x="6492" y="6180"/>
              <a:ext cx="33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009077" y="5480685"/>
            <a:ext cx="1096927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大小相等，方向相反，作用在同一条直线上，作用在两个物体上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65013" y="6111240"/>
            <a:ext cx="473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等大、反向、共线、异物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304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8120" r="8147" b="17689"/>
          <a:stretch>
            <a:fillRect/>
          </a:stretch>
        </p:blipFill>
        <p:spPr>
          <a:xfrm>
            <a:off x="3276331" y="2404745"/>
            <a:ext cx="3980531" cy="294005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40183" y="426720"/>
            <a:ext cx="1824832" cy="937260"/>
            <a:chOff x="1277" y="963"/>
            <a:chExt cx="2879" cy="1476"/>
          </a:xfrm>
        </p:grpSpPr>
        <p:sp>
          <p:nvSpPr>
            <p:cNvPr id="6" name="横卷形 5"/>
            <p:cNvSpPr/>
            <p:nvPr/>
          </p:nvSpPr>
          <p:spPr>
            <a:xfrm>
              <a:off x="1277" y="963"/>
              <a:ext cx="2879" cy="1476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859" y="1193"/>
              <a:ext cx="229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gradFill>
                    <a:gsLst>
                      <a:gs pos="0">
                        <a:srgbClr val="FBFB11"/>
                      </a:gs>
                      <a:gs pos="100000">
                        <a:srgbClr val="838309"/>
                      </a:gs>
                    </a:gsLst>
                    <a:lin scaled="0"/>
                  </a:gradFill>
                </a:rPr>
                <a:t>思考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978426" y="622303"/>
            <a:ext cx="534392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鸡蛋碰石头，鸡蛋会碎，石头完好无损，鸡蛋对石头的力和石头对鸡蛋的力哪个大些呢？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06960" y="5711190"/>
            <a:ext cx="268685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一样大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67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5723" y="219710"/>
            <a:ext cx="126641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总结：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858833" y="2726690"/>
            <a:ext cx="1126972" cy="603250"/>
            <a:chOff x="5333" y="4294"/>
            <a:chExt cx="1778" cy="950"/>
          </a:xfrm>
        </p:grpSpPr>
        <p:sp>
          <p:nvSpPr>
            <p:cNvPr id="7" name="矩形 6"/>
            <p:cNvSpPr/>
            <p:nvPr/>
          </p:nvSpPr>
          <p:spPr>
            <a:xfrm>
              <a:off x="5333" y="4294"/>
              <a:ext cx="1778" cy="9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745" y="4358"/>
              <a:ext cx="136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力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638686" y="2249173"/>
            <a:ext cx="1635314" cy="607695"/>
            <a:chOff x="4163" y="3542"/>
            <a:chExt cx="2580" cy="957"/>
          </a:xfrm>
        </p:grpSpPr>
        <p:sp>
          <p:nvSpPr>
            <p:cNvPr id="3" name="左箭头 2"/>
            <p:cNvSpPr/>
            <p:nvPr/>
          </p:nvSpPr>
          <p:spPr>
            <a:xfrm rot="1440000">
              <a:off x="4163" y="4207"/>
              <a:ext cx="1902" cy="29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 rot="1440000">
              <a:off x="4599" y="3542"/>
              <a:ext cx="214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概念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7545" y="1404623"/>
            <a:ext cx="25626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力是物体间的相互作用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544" y="2336168"/>
            <a:ext cx="24688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符号：</a:t>
            </a:r>
            <a:r>
              <a:rPr lang="en-US" altLang="zh-CN" sz="2800">
                <a:solidFill>
                  <a:srgbClr val="000000"/>
                </a:solidFill>
              </a:rPr>
              <a:t>F</a:t>
            </a:r>
          </a:p>
          <a:p>
            <a:r>
              <a:rPr lang="zh-CN" altLang="en-US" sz="2800">
                <a:solidFill>
                  <a:srgbClr val="000000"/>
                </a:solidFill>
              </a:rPr>
              <a:t>单位：牛 （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  <a:r>
              <a:rPr lang="zh-CN" altLang="en-US" sz="2800">
                <a:solidFill>
                  <a:srgbClr val="000000"/>
                </a:solidFill>
              </a:rPr>
              <a:t>）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684730" y="1620522"/>
            <a:ext cx="2501776" cy="790575"/>
            <a:chOff x="7391" y="2552"/>
            <a:chExt cx="3947" cy="1245"/>
          </a:xfrm>
        </p:grpSpPr>
        <p:sp>
          <p:nvSpPr>
            <p:cNvPr id="10" name="右箭头 9"/>
            <p:cNvSpPr/>
            <p:nvPr/>
          </p:nvSpPr>
          <p:spPr>
            <a:xfrm rot="20460000">
              <a:off x="7830" y="3431"/>
              <a:ext cx="3509" cy="3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 rot="20460000">
              <a:off x="7391" y="2552"/>
              <a:ext cx="38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力的作用效果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408984" y="1054735"/>
            <a:ext cx="427716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力可以使物体发生形变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408985" y="1620520"/>
            <a:ext cx="45852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力可以改变物体的运动状态</a:t>
            </a:r>
          </a:p>
        </p:txBody>
      </p:sp>
      <p:grpSp>
        <p:nvGrpSpPr>
          <p:cNvPr id="23" name="组合 22"/>
          <p:cNvGrpSpPr/>
          <p:nvPr/>
        </p:nvGrpSpPr>
        <p:grpSpPr>
          <a:xfrm rot="20520000">
            <a:off x="5235549" y="2599800"/>
            <a:ext cx="2722353" cy="628015"/>
            <a:chOff x="8082" y="4606"/>
            <a:chExt cx="4295" cy="989"/>
          </a:xfrm>
        </p:grpSpPr>
        <p:sp>
          <p:nvSpPr>
            <p:cNvPr id="14" name="右箭头 13"/>
            <p:cNvSpPr/>
            <p:nvPr/>
          </p:nvSpPr>
          <p:spPr>
            <a:xfrm rot="1020000">
              <a:off x="8082" y="5205"/>
              <a:ext cx="3533" cy="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rot="1080000">
              <a:off x="8674" y="4606"/>
              <a:ext cx="370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力的三要素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710059" y="2882900"/>
            <a:ext cx="36750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大小、方向、作用点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516153" y="3310890"/>
            <a:ext cx="2770525" cy="1101090"/>
            <a:chOff x="2392" y="5214"/>
            <a:chExt cx="4371" cy="1734"/>
          </a:xfrm>
        </p:grpSpPr>
        <p:sp>
          <p:nvSpPr>
            <p:cNvPr id="17" name="左箭头 16"/>
            <p:cNvSpPr/>
            <p:nvPr/>
          </p:nvSpPr>
          <p:spPr>
            <a:xfrm rot="20160000">
              <a:off x="2833" y="6478"/>
              <a:ext cx="3931" cy="47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20280000">
              <a:off x="2392" y="5214"/>
              <a:ext cx="397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物体间力的作用是相互的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764" y="4618358"/>
            <a:ext cx="2022591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等大、反向、共线、异物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5117010" y="3696970"/>
            <a:ext cx="2156332" cy="521970"/>
            <a:chOff x="8073" y="5822"/>
            <a:chExt cx="3402" cy="822"/>
          </a:xfrm>
        </p:grpSpPr>
        <p:sp>
          <p:nvSpPr>
            <p:cNvPr id="24" name="右箭头 23"/>
            <p:cNvSpPr/>
            <p:nvPr/>
          </p:nvSpPr>
          <p:spPr>
            <a:xfrm rot="1560000">
              <a:off x="8073" y="6248"/>
              <a:ext cx="3022" cy="38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FFFFFF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 rot="1560000">
              <a:off x="9027" y="5822"/>
              <a:ext cx="244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示意图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164321" y="4027170"/>
            <a:ext cx="4829879" cy="1123950"/>
            <a:chOff x="11303" y="6342"/>
            <a:chExt cx="7620" cy="1770"/>
          </a:xfrm>
        </p:grpSpPr>
        <p:grpSp>
          <p:nvGrpSpPr>
            <p:cNvPr id="32" name="组合 31"/>
            <p:cNvGrpSpPr/>
            <p:nvPr/>
          </p:nvGrpSpPr>
          <p:grpSpPr>
            <a:xfrm>
              <a:off x="11303" y="6342"/>
              <a:ext cx="5336" cy="1770"/>
              <a:chOff x="10237" y="6382"/>
              <a:chExt cx="5336" cy="1770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0237" y="6382"/>
                <a:ext cx="5336" cy="1770"/>
                <a:chOff x="755" y="2582"/>
                <a:chExt cx="5336" cy="1770"/>
              </a:xfrm>
            </p:grpSpPr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>
                <a:blip r:embed="rId3"/>
                <a:srcRect t="53678" r="1619"/>
                <a:stretch>
                  <a:fillRect/>
                </a:stretch>
              </p:blipFill>
              <p:spPr>
                <a:xfrm>
                  <a:off x="755" y="2582"/>
                  <a:ext cx="5337" cy="1771"/>
                </a:xfrm>
                <a:prstGeom prst="rect">
                  <a:avLst/>
                </a:prstGeom>
              </p:spPr>
            </p:pic>
            <p:sp>
              <p:nvSpPr>
                <p:cNvPr id="28" name="矩形 27"/>
                <p:cNvSpPr/>
                <p:nvPr/>
              </p:nvSpPr>
              <p:spPr>
                <a:xfrm>
                  <a:off x="2425" y="2731"/>
                  <a:ext cx="2080" cy="123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12813" y="7030"/>
                <a:ext cx="220" cy="24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0" name="直接箭头连接符 29"/>
              <p:cNvCxnSpPr>
                <a:stCxn id="29" idx="6"/>
              </p:cNvCxnSpPr>
              <p:nvPr/>
            </p:nvCxnSpPr>
            <p:spPr>
              <a:xfrm>
                <a:off x="13033" y="7151"/>
                <a:ext cx="1680" cy="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16265" y="6491"/>
              <a:ext cx="265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000000"/>
                  </a:solidFill>
                </a:rPr>
                <a:t>F = 3N</a:t>
              </a:r>
            </a:p>
          </p:txBody>
        </p:sp>
      </p:grpSp>
      <p:pic>
        <p:nvPicPr>
          <p:cNvPr id="39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827500" y="10490200"/>
            <a:ext cx="342275" cy="3810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37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r="61558" b="55700"/>
          <a:stretch>
            <a:fillRect/>
          </a:stretch>
        </p:blipFill>
        <p:spPr>
          <a:xfrm>
            <a:off x="796108" y="160020"/>
            <a:ext cx="3032936" cy="2628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49443" b="57636"/>
          <a:stretch>
            <a:fillRect/>
          </a:stretch>
        </p:blipFill>
        <p:spPr>
          <a:xfrm>
            <a:off x="4625783" y="400688"/>
            <a:ext cx="2918211" cy="1839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52196" t="47515" b="11000"/>
          <a:stretch>
            <a:fillRect/>
          </a:stretch>
        </p:blipFill>
        <p:spPr>
          <a:xfrm>
            <a:off x="4454013" y="3192148"/>
            <a:ext cx="3261119" cy="2129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358958" y="3192148"/>
            <a:ext cx="2653264" cy="2693047"/>
            <a:chOff x="2701" y="5003"/>
            <a:chExt cx="4186" cy="462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rcRect t="49742" r="50987"/>
            <a:stretch>
              <a:fillRect/>
            </a:stretch>
          </p:blipFill>
          <p:spPr>
            <a:xfrm>
              <a:off x="2701" y="5003"/>
              <a:ext cx="4186" cy="32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140" y="8729"/>
              <a:ext cx="3747" cy="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70C0"/>
                  </a:solidFill>
                </a:rPr>
                <a:t>大象</a:t>
              </a:r>
              <a:r>
                <a:rPr lang="zh-CN" altLang="en-US" sz="2800" b="1">
                  <a:solidFill>
                    <a:srgbClr val="FF0000"/>
                  </a:solidFill>
                </a:rPr>
                <a:t>压</a:t>
              </a:r>
              <a:r>
                <a:rPr lang="zh-CN" altLang="en-US" sz="2800" b="1">
                  <a:solidFill>
                    <a:srgbClr val="0070C0"/>
                  </a:solidFill>
                </a:rPr>
                <a:t>跷跷板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895143" y="1808483"/>
            <a:ext cx="28364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物理学中将推、拉、压、吸引等统称为力的作用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13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28773" y="373383"/>
            <a:ext cx="3574238" cy="2541905"/>
            <a:chOff x="992" y="588"/>
            <a:chExt cx="5639" cy="400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t="11164" r="52000" b="58525"/>
            <a:stretch>
              <a:fillRect/>
            </a:stretch>
          </p:blipFill>
          <p:spPr>
            <a:xfrm>
              <a:off x="992" y="588"/>
              <a:ext cx="5639" cy="2671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857" y="3769"/>
              <a:ext cx="287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人推车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81255" y="279400"/>
            <a:ext cx="3752884" cy="2588260"/>
            <a:chOff x="9181" y="588"/>
            <a:chExt cx="6985" cy="407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rcRect l="48613" t="11164" b="59734"/>
            <a:stretch>
              <a:fillRect/>
            </a:stretch>
          </p:blipFill>
          <p:spPr>
            <a:xfrm>
              <a:off x="9181" y="588"/>
              <a:ext cx="6985" cy="2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0519" y="3842"/>
              <a:ext cx="47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苹果落在地上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20679" y="3303273"/>
            <a:ext cx="3113434" cy="3018155"/>
            <a:chOff x="1137" y="5202"/>
            <a:chExt cx="4912" cy="475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l="49027" t="50240"/>
            <a:stretch>
              <a:fillRect/>
            </a:stretch>
          </p:blipFill>
          <p:spPr>
            <a:xfrm>
              <a:off x="1137" y="5202"/>
              <a:ext cx="4912" cy="359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94" y="9133"/>
              <a:ext cx="283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人举杠铃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01878" y="3303273"/>
            <a:ext cx="2913774" cy="2806065"/>
            <a:chOff x="10375" y="5202"/>
            <a:chExt cx="4597" cy="441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rcRect l="9218" t="49973" r="64083" b="24803"/>
            <a:stretch>
              <a:fillRect/>
            </a:stretch>
          </p:blipFill>
          <p:spPr>
            <a:xfrm>
              <a:off x="10375" y="5202"/>
              <a:ext cx="4597" cy="3261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1077" y="8799"/>
              <a:ext cx="3193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推土机推土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7341797" y="1410335"/>
            <a:ext cx="96597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地球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118029" y="1410335"/>
            <a:ext cx="11656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苹果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88068" y="2193925"/>
            <a:ext cx="8125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人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118028" y="2193925"/>
            <a:ext cx="102745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杠铃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372857" y="3023235"/>
            <a:ext cx="14102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推土机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240992" y="3023235"/>
            <a:ext cx="1180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土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388068" y="3862073"/>
            <a:ext cx="116500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施力物体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0178876" y="3862073"/>
            <a:ext cx="110415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受力物体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48918" y="581025"/>
            <a:ext cx="75173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18027" y="581025"/>
            <a:ext cx="14261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车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782523" y="581025"/>
            <a:ext cx="11656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推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783156" y="1410335"/>
            <a:ext cx="119606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吸引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890276" y="2193925"/>
            <a:ext cx="105788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举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966969" y="3023235"/>
            <a:ext cx="9051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推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8553070" y="3862073"/>
            <a:ext cx="1594748" cy="587375"/>
            <a:chOff x="13494" y="6082"/>
            <a:chExt cx="2516" cy="925"/>
          </a:xfrm>
        </p:grpSpPr>
        <p:cxnSp>
          <p:nvCxnSpPr>
            <p:cNvPr id="34" name="直接箭头连接符 33"/>
            <p:cNvCxnSpPr/>
            <p:nvPr/>
          </p:nvCxnSpPr>
          <p:spPr>
            <a:xfrm flipV="1">
              <a:off x="13494" y="6993"/>
              <a:ext cx="2347" cy="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13494" y="6082"/>
              <a:ext cx="251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002060"/>
                  </a:solidFill>
                </a:rPr>
                <a:t>作用于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2915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8" grpId="0"/>
      <p:bldP spid="19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62807" y="688975"/>
            <a:ext cx="63631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总结：力是物体与物体之间的相互作用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2807" y="1887220"/>
            <a:ext cx="150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符号：</a:t>
            </a:r>
            <a:r>
              <a:rPr lang="en-US" altLang="zh-CN" sz="2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32597" y="1887220"/>
            <a:ext cx="3772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单位：牛顿  牛  （</a:t>
            </a:r>
            <a:r>
              <a:rPr lang="en-US" altLang="zh-CN" sz="2800">
                <a:solidFill>
                  <a:srgbClr val="000000"/>
                </a:solidFill>
              </a:rPr>
              <a:t>N</a:t>
            </a:r>
            <a:r>
              <a:rPr lang="zh-CN" altLang="en-US" sz="2800">
                <a:solidFill>
                  <a:srgbClr val="000000"/>
                </a:solidFill>
              </a:rPr>
              <a:t>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62808" y="3590926"/>
            <a:ext cx="2530299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托起两个鸡蛋的力大约是</a:t>
            </a:r>
            <a:r>
              <a:rPr lang="en-US" altLang="zh-CN" sz="2800">
                <a:solidFill>
                  <a:srgbClr val="000000"/>
                </a:solidFill>
              </a:rPr>
              <a:t>1N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628" y="3014983"/>
            <a:ext cx="4509789" cy="3222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682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3782" y="504190"/>
            <a:ext cx="1824832" cy="937260"/>
            <a:chOff x="1277" y="963"/>
            <a:chExt cx="2879" cy="1476"/>
          </a:xfrm>
        </p:grpSpPr>
        <p:sp>
          <p:nvSpPr>
            <p:cNvPr id="5" name="横卷形 4"/>
            <p:cNvSpPr/>
            <p:nvPr/>
          </p:nvSpPr>
          <p:spPr>
            <a:xfrm>
              <a:off x="1277" y="963"/>
              <a:ext cx="2879" cy="1476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59" y="1193"/>
              <a:ext cx="229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gradFill>
                    <a:gsLst>
                      <a:gs pos="0">
                        <a:srgbClr val="FBFB11"/>
                      </a:gs>
                      <a:gs pos="100000">
                        <a:srgbClr val="838309"/>
                      </a:gs>
                    </a:gsLst>
                    <a:lin scaled="0"/>
                  </a:gradFill>
                </a:rPr>
                <a:t>思考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249078" y="711835"/>
            <a:ext cx="42169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一个物体可以产生力吗？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82" y="1871346"/>
            <a:ext cx="5354067" cy="40227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081923" y="2737485"/>
            <a:ext cx="2806021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不能，施力物体和受力物体必须同时存在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692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63782" y="504190"/>
            <a:ext cx="1824832" cy="937260"/>
            <a:chOff x="1277" y="963"/>
            <a:chExt cx="2879" cy="1476"/>
          </a:xfrm>
        </p:grpSpPr>
        <p:sp>
          <p:nvSpPr>
            <p:cNvPr id="5" name="横卷形 4"/>
            <p:cNvSpPr/>
            <p:nvPr/>
          </p:nvSpPr>
          <p:spPr>
            <a:xfrm>
              <a:off x="1277" y="963"/>
              <a:ext cx="2879" cy="1476"/>
            </a:xfrm>
            <a:prstGeom prst="horizontalScroll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859" y="1193"/>
              <a:ext cx="229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>
                  <a:gradFill>
                    <a:gsLst>
                      <a:gs pos="0">
                        <a:srgbClr val="FBFB11"/>
                      </a:gs>
                      <a:gs pos="100000">
                        <a:srgbClr val="838309"/>
                      </a:gs>
                    </a:gsLst>
                    <a:lin scaled="0"/>
                  </a:gradFill>
                </a:rPr>
                <a:t>思考</a:t>
              </a: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70481" y="773430"/>
            <a:ext cx="54275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不接触的物体能产生力的作用吗？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44" y="1984378"/>
            <a:ext cx="4297452" cy="21977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765863" y="4871720"/>
            <a:ext cx="138684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可以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152709" y="1984375"/>
            <a:ext cx="3752884" cy="2588260"/>
            <a:chOff x="9181" y="588"/>
            <a:chExt cx="6985" cy="407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rcRect l="48613" t="11164" b="59734"/>
            <a:stretch>
              <a:fillRect/>
            </a:stretch>
          </p:blipFill>
          <p:spPr>
            <a:xfrm>
              <a:off x="9181" y="588"/>
              <a:ext cx="6985" cy="296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0519" y="3842"/>
              <a:ext cx="47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苹果落在地上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06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57080" y="509273"/>
            <a:ext cx="3877985" cy="830997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800" b="1">
                <a:ln w="10160">
                  <a:solidFill>
                    <a:srgbClr val="7E7AA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力的作用效果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52372" y="1616078"/>
            <a:ext cx="2008013" cy="3190875"/>
            <a:chOff x="1187" y="2545"/>
            <a:chExt cx="3168" cy="502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rcRect l="26293" r="44694" b="21464"/>
            <a:stretch>
              <a:fillRect/>
            </a:stretch>
          </p:blipFill>
          <p:spPr>
            <a:xfrm>
              <a:off x="1187" y="2545"/>
              <a:ext cx="3169" cy="287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08" y="6070"/>
              <a:ext cx="292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跳板形状改变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74918" y="1339218"/>
            <a:ext cx="1824199" cy="3467735"/>
            <a:chOff x="5009" y="2109"/>
            <a:chExt cx="2878" cy="546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rcRect l="53733" r="25674" b="19961"/>
            <a:stretch>
              <a:fillRect/>
            </a:stretch>
          </p:blipFill>
          <p:spPr>
            <a:xfrm>
              <a:off x="5009" y="2109"/>
              <a:ext cx="2878" cy="374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5009" y="6070"/>
              <a:ext cx="2694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弓弦形状改变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55142" y="1745618"/>
            <a:ext cx="2304651" cy="3061335"/>
            <a:chOff x="8922" y="2749"/>
            <a:chExt cx="3636" cy="482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rcRect l="40411" r="24612" b="18115"/>
            <a:stretch>
              <a:fillRect/>
            </a:stretch>
          </p:blipFill>
          <p:spPr>
            <a:xfrm>
              <a:off x="8922" y="2749"/>
              <a:ext cx="3637" cy="281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388" y="6070"/>
              <a:ext cx="301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弹簧形状改变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18016" y="1786890"/>
            <a:ext cx="2393389" cy="3020060"/>
            <a:chOff x="13912" y="2814"/>
            <a:chExt cx="3776" cy="475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rcRect r="60426" b="12828"/>
            <a:stretch>
              <a:fillRect/>
            </a:stretch>
          </p:blipFill>
          <p:spPr>
            <a:xfrm>
              <a:off x="13912" y="2814"/>
              <a:ext cx="3776" cy="2754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4542" y="6070"/>
              <a:ext cx="2841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000000"/>
                  </a:solidFill>
                </a:rPr>
                <a:t>拉力计形状改变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466281" y="5497198"/>
            <a:ext cx="549414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0000"/>
                </a:solidFill>
              </a:rPr>
              <a:t>总结：</a:t>
            </a:r>
            <a:r>
              <a:rPr lang="zh-CN" altLang="en-US" sz="3200" b="1">
                <a:solidFill>
                  <a:srgbClr val="FF0000"/>
                </a:solidFill>
              </a:rPr>
              <a:t>力可以使物体发生形变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84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74558" b="7707"/>
          <a:stretch>
            <a:fillRect/>
          </a:stretch>
        </p:blipFill>
        <p:spPr>
          <a:xfrm>
            <a:off x="3813830" y="438150"/>
            <a:ext cx="2101822" cy="25565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74958" b="8401"/>
          <a:stretch>
            <a:fillRect/>
          </a:stretch>
        </p:blipFill>
        <p:spPr>
          <a:xfrm>
            <a:off x="958370" y="438153"/>
            <a:ext cx="2076468" cy="25469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91667" y="803275"/>
            <a:ext cx="3588816" cy="1934210"/>
            <a:chOff x="10084" y="1265"/>
            <a:chExt cx="5662" cy="304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rcRect r="42587" b="20894"/>
            <a:stretch>
              <a:fillRect/>
            </a:stretch>
          </p:blipFill>
          <p:spPr>
            <a:xfrm>
              <a:off x="10084" y="1265"/>
              <a:ext cx="5662" cy="255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874" y="3731"/>
              <a:ext cx="256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0000"/>
                  </a:solidFill>
                </a:rPr>
                <a:t>守门员拦住球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958370" y="4160523"/>
            <a:ext cx="306526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力可以改变物体的运动状态</a:t>
            </a:r>
          </a:p>
        </p:txBody>
      </p:sp>
      <p:sp>
        <p:nvSpPr>
          <p:cNvPr id="12" name="左大括号 11"/>
          <p:cNvSpPr/>
          <p:nvPr/>
        </p:nvSpPr>
        <p:spPr>
          <a:xfrm>
            <a:off x="4023633" y="3347088"/>
            <a:ext cx="536865" cy="2456815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38121" y="3168015"/>
            <a:ext cx="349690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物体由运动到静止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38120" y="3938905"/>
            <a:ext cx="35717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物体由静止到运动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838121" y="4679950"/>
            <a:ext cx="338915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速度的大小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843191" y="5435600"/>
            <a:ext cx="248402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运动的方向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856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202820_12"/>
  <p:tag name="KSO_WM_SLIDE_INDEX" val="12"/>
  <p:tag name="KSO_WM_SLIDE_ITEM_CNT" val="0"/>
  <p:tag name="KSO_WM_SLIDE_LAYOUT" val="a_f"/>
  <p:tag name="KSO_WM_SLIDE_LAYOUT_CNT" val="1_1"/>
  <p:tag name="KSO_WM_SLIDE_POSITION" val="119*105"/>
  <p:tag name="KSO_WM_SLIDE_SIZE" val="720*329"/>
  <p:tag name="KSO_WM_SLIDE_SUBTYPE" val="pureTxt"/>
  <p:tag name="KSO_WM_SLIDE_TYPE" val="text"/>
  <p:tag name="KSO_WM_TAG_VERSION" val="1.0"/>
  <p:tag name="KSO_WM_TEMPLATE_CATEGORY" val="custom"/>
  <p:tag name="KSO_WM_TEMPLATE_COLOR_TYPE" val="1"/>
  <p:tag name="KSO_WM_TEMPLATE_INDEX" val="20202820"/>
  <p:tag name="KSO_WM_TEMPLATE_MASTER_TYPE" val="1"/>
  <p:tag name="KSO_WM_TEMPLATE_SUBCATEGORY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custom20202820_12*a*1"/>
  <p:tag name="KSO_WM_UNIT_INDEX" val="1"/>
  <p:tag name="KSO_WM_UNIT_ISCONTENTSTITLE" val="0"/>
  <p:tag name="KSO_WM_UNIT_LAYERLEVEL" val="1"/>
  <p:tag name="KSO_WM_UNIT_NOCLEAR" val="0"/>
  <p:tag name="KSO_WM_UNIT_PRESET_TEXT" val="单击此处添加标题"/>
  <p:tag name="KSO_WM_UNIT_TYPE" val="a"/>
  <p:tag name="KSO_WM_UNIT_VALUE" val="2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282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20"/>
  <p:tag name="KSO_WM_TEMPLATE_MASTER_THUMB_INDEX" val="12"/>
  <p:tag name="KSO_WM_TEMPLATE_MASTER_TYPE" val="1"/>
  <p:tag name="KSO_WM_TEMPLATE_SUBCATEGORY" val="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F9F7F2"/>
      </a:dk2>
      <a:lt2>
        <a:srgbClr val="FFFFFF"/>
      </a:lt2>
      <a:accent1>
        <a:srgbClr val="E5967C"/>
      </a:accent1>
      <a:accent2>
        <a:srgbClr val="CF9088"/>
      </a:accent2>
      <a:accent3>
        <a:srgbClr val="B78891"/>
      </a:accent3>
      <a:accent4>
        <a:srgbClr val="9E819C"/>
      </a:accent4>
      <a:accent5>
        <a:srgbClr val="7E7AA5"/>
      </a:accent5>
      <a:accent6>
        <a:srgbClr val="5271AD"/>
      </a:accent6>
      <a:hlink>
        <a:srgbClr val="4759BF"/>
      </a:hlink>
      <a:folHlink>
        <a:srgbClr val="561A68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F9F7F2"/>
    </a:dk2>
    <a:lt2>
      <a:srgbClr val="FFFFFF"/>
    </a:lt2>
    <a:accent1>
      <a:srgbClr val="E5967C"/>
    </a:accent1>
    <a:accent2>
      <a:srgbClr val="CF9088"/>
    </a:accent2>
    <a:accent3>
      <a:srgbClr val="B78891"/>
    </a:accent3>
    <a:accent4>
      <a:srgbClr val="9E819C"/>
    </a:accent4>
    <a:accent5>
      <a:srgbClr val="7E7AA5"/>
    </a:accent5>
    <a:accent6>
      <a:srgbClr val="5271AD"/>
    </a:accent6>
    <a:hlink>
      <a:srgbClr val="4759BF"/>
    </a:hlink>
    <a:folHlink>
      <a:srgbClr val="561A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</Words>
  <Application>Microsoft Office PowerPoint</Application>
  <PresentationFormat>自定义</PresentationFormat>
  <Paragraphs>131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Office 主题</vt:lpstr>
      <vt:lpstr>1_Office 主题​​</vt:lpstr>
      <vt:lpstr>§7.1 力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2021-03-21T12:30:20Z</dcterms:created>
  <dcterms:modified xsi:type="dcterms:W3CDTF">2021-04-09T12:56:51Z</dcterms:modified>
</cp:coreProperties>
</file>