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tiff" ContentType="image/tiff"/>
  <Default Extension="wav" ContentType="audio/x-wa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17.6-->
<p:presentation xmlns:r="http://schemas.openxmlformats.org/officeDocument/2006/relationships" xmlns:a="http://schemas.openxmlformats.org/drawingml/2006/main" xmlns:p="http://schemas.openxmlformats.org/presentationml/2006/main" removePersonalInfoOnSave="1">
  <p:sldMasterIdLst>
    <p:sldMasterId id="2147483648" r:id="rId2"/>
    <p:sldMasterId id="2147483661" r:id="rId3"/>
    <p:sldMasterId id="2147483671" r:id="rId4"/>
  </p:sldMasterIdLst>
  <p:notesMasterIdLst>
    <p:notesMasterId r:id="rId5"/>
  </p:notesMasterIdLst>
  <p:handoutMasterIdLst>
    <p:handoutMasterId r:id="rId6"/>
  </p:handoutMasterIdLst>
  <p:sldIdLst>
    <p:sldId id="256" r:id="rId7"/>
    <p:sldId id="406" r:id="rId8"/>
    <p:sldId id="409" r:id="rId9"/>
    <p:sldId id="411" r:id="rId10"/>
    <p:sldId id="413" r:id="rId11"/>
    <p:sldId id="510" r:id="rId12"/>
    <p:sldId id="591" r:id="rId13"/>
    <p:sldId id="590" r:id="rId14"/>
    <p:sldId id="311" r:id="rId15"/>
    <p:sldId id="445" r:id="rId16"/>
    <p:sldId id="446" r:id="rId17"/>
    <p:sldId id="447" r:id="rId18"/>
    <p:sldId id="313" r:id="rId19"/>
    <p:sldId id="598" r:id="rId20"/>
    <p:sldId id="310" r:id="rId21"/>
    <p:sldId id="550" r:id="rId22"/>
    <p:sldId id="551" r:id="rId23"/>
    <p:sldId id="603" r:id="rId24"/>
    <p:sldId id="599" r:id="rId25"/>
    <p:sldId id="512" r:id="rId26"/>
    <p:sldId id="625" r:id="rId27"/>
    <p:sldId id="626" r:id="rId28"/>
    <p:sldId id="627" r:id="rId29"/>
    <p:sldId id="628" r:id="rId30"/>
    <p:sldId id="629" r:id="rId31"/>
    <p:sldId id="630" r:id="rId32"/>
    <p:sldId id="631" r:id="rId33"/>
    <p:sldId id="632" r:id="rId34"/>
    <p:sldId id="633" r:id="rId35"/>
    <p:sldId id="634" r:id="rId36"/>
    <p:sldId id="635" r:id="rId37"/>
    <p:sldId id="636" r:id="rId38"/>
    <p:sldId id="637" r:id="rId39"/>
    <p:sldId id="638" r:id="rId40"/>
    <p:sldId id="639" r:id="rId41"/>
    <p:sldId id="640" r:id="rId42"/>
    <p:sldId id="641" r:id="rId43"/>
    <p:sldId id="642" r:id="rId44"/>
    <p:sldId id="643" r:id="rId45"/>
    <p:sldId id="644" r:id="rId46"/>
    <p:sldId id="645" r:id="rId47"/>
    <p:sldId id="646" r:id="rId48"/>
    <p:sldId id="647" r:id="rId49"/>
    <p:sldId id="648" r:id="rId50"/>
    <p:sldId id="649" r:id="rId51"/>
    <p:sldId id="650" r:id="rId52"/>
  </p:sldIdLst>
  <p:sldSz cx="9144000" cy="5143500" type="screen16x9"/>
  <p:notesSz cx="9947275" cy="6858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0FB62A"/>
    <a:srgbClr val="FFF2CC"/>
    <a:srgbClr val="883D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324" y="-102"/>
      </p:cViewPr>
      <p:guideLst>
        <p:guide orient="horz" pos="1665"/>
        <p:guide pos="28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4.xml" /><Relationship Id="rId11" Type="http://schemas.openxmlformats.org/officeDocument/2006/relationships/slide" Target="slides/slide5.xml" /><Relationship Id="rId12" Type="http://schemas.openxmlformats.org/officeDocument/2006/relationships/slide" Target="slides/slide6.xml" /><Relationship Id="rId13" Type="http://schemas.openxmlformats.org/officeDocument/2006/relationships/slide" Target="slides/slide7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3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slide" Target="slides/slide39.xml" /><Relationship Id="rId46" Type="http://schemas.openxmlformats.org/officeDocument/2006/relationships/slide" Target="slides/slide40.xml" /><Relationship Id="rId47" Type="http://schemas.openxmlformats.org/officeDocument/2006/relationships/slide" Target="slides/slide41.xml" /><Relationship Id="rId48" Type="http://schemas.openxmlformats.org/officeDocument/2006/relationships/slide" Target="slides/slide42.xml" /><Relationship Id="rId49" Type="http://schemas.openxmlformats.org/officeDocument/2006/relationships/slide" Target="slides/slide43.xml" /><Relationship Id="rId5" Type="http://schemas.openxmlformats.org/officeDocument/2006/relationships/notesMaster" Target="notesMasters/notesMaster1.xml" /><Relationship Id="rId50" Type="http://schemas.openxmlformats.org/officeDocument/2006/relationships/slide" Target="slides/slide44.xml" /><Relationship Id="rId51" Type="http://schemas.openxmlformats.org/officeDocument/2006/relationships/slide" Target="slides/slide45.xml" /><Relationship Id="rId52" Type="http://schemas.openxmlformats.org/officeDocument/2006/relationships/slide" Target="slides/slide46.xml" /><Relationship Id="rId53" Type="http://schemas.openxmlformats.org/officeDocument/2006/relationships/tags" Target="tags/tag9.xml" /><Relationship Id="rId54" Type="http://schemas.openxmlformats.org/officeDocument/2006/relationships/presProps" Target="presProps.xml" /><Relationship Id="rId55" Type="http://schemas.openxmlformats.org/officeDocument/2006/relationships/viewProps" Target="viewProps.xml" /><Relationship Id="rId56" Type="http://schemas.openxmlformats.org/officeDocument/2006/relationships/theme" Target="theme/theme1.xml" /><Relationship Id="rId57" Type="http://schemas.openxmlformats.org/officeDocument/2006/relationships/tableStyles" Target="tableStyles.xml" /><Relationship Id="rId6" Type="http://schemas.openxmlformats.org/officeDocument/2006/relationships/handoutMaster" Target="handoutMasters/handoutMaster1.xml" /><Relationship Id="rId7" Type="http://schemas.openxmlformats.org/officeDocument/2006/relationships/slide" Target="slides/slide1.xml" /><Relationship Id="rId8" Type="http://schemas.openxmlformats.org/officeDocument/2006/relationships/slide" Target="slides/slide2.xml" /><Relationship Id="rId9" Type="http://schemas.openxmlformats.org/officeDocument/2006/relationships/slide" Target="slides/slide3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5.wmf" /></Relationships>
</file>

<file path=ppt/drawings/_rels/vmlDrawing10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6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5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9.wmf" /><Relationship Id="rId2" Type="http://schemas.openxmlformats.org/officeDocument/2006/relationships/image" Target="../media/image40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4.wmf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5.wmf" /></Relationships>
</file>

<file path=ppt/drawings/_rels/vmlDrawing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6.wmf" /></Relationships>
</file>

<file path=ppt/drawings/_rels/vmlDrawing7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7.wmf" /></Relationships>
</file>

<file path=ppt/drawings/_rels/vmlDrawing8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5.wmf" /></Relationships>
</file>

<file path=ppt/drawings/_rels/vmlDrawing9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5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6</a:t>
            </a:fld>
          </a:p>
        </p:txBody>
      </p:sp>
      <p:sp>
        <p:nvSpPr>
          <p:cNvPr id="101378" name="幻灯片图像占位符 1013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101379" name="文本占位符 1013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19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893"/>
            <a:ext cx="6858000" cy="12420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bl" preserve="1">
  <p:cSld name="1_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zh-CN" altLang="en-US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/>
            </a:fld>
            <a:endParaRPr lang="zh-CN" altLang="en-US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itchFamily="34" charset="0"/>
                <a:ea typeface="宋体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itchFamily="34" charset="0"/>
                <a:ea typeface="宋体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itchFamily="34" charset="0"/>
                <a:ea typeface="宋体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itchFamily="34" charset="0"/>
                <a:ea typeface="宋体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>
                <a:solidFill>
                  <a:prstClr val="black"/>
                </a:solidFill>
                <a:latin typeface="宋体" panose="02010600030101010101" pitchFamily="2" charset="-122"/>
                <a:ea typeface="宋体" pitchFamily="2" charset="-122"/>
              </a:rPr>
              <a:t>课堂检测</a:t>
            </a: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课后作业</a:t>
            </a: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image" Target="../media/image1.png" /><Relationship Id="rId11" Type="http://schemas.openxmlformats.org/officeDocument/2006/relationships/image" Target="../media/image2.png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4.xml" /><Relationship Id="rId3" Type="http://schemas.openxmlformats.org/officeDocument/2006/relationships/slideLayout" Target="../slideLayouts/slideLayout15.xml" /><Relationship Id="rId4" Type="http://schemas.openxmlformats.org/officeDocument/2006/relationships/slideLayout" Target="../slideLayouts/slideLayout16.xml" /><Relationship Id="rId5" Type="http://schemas.openxmlformats.org/officeDocument/2006/relationships/slideLayout" Target="../slideLayouts/slideLayout17.xml" /><Relationship Id="rId6" Type="http://schemas.openxmlformats.org/officeDocument/2006/relationships/slideLayout" Target="../slideLayouts/slideLayout18.xml" /><Relationship Id="rId7" Type="http://schemas.openxmlformats.org/officeDocument/2006/relationships/slideLayout" Target="../slideLayouts/slideLayout19.xml" /><Relationship Id="rId8" Type="http://schemas.openxmlformats.org/officeDocument/2006/relationships/slideLayout" Target="../slideLayouts/slideLayout20.xml" /><Relationship Id="rId9" Type="http://schemas.openxmlformats.org/officeDocument/2006/relationships/slideLayout" Target="../slideLayouts/slideLayout21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slideLayout" Target="../slideLayouts/slideLayout23.xml" /><Relationship Id="rId3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7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8009970" y="44337"/>
            <a:ext cx="1080008" cy="425618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8" name="组合 7"/>
          <p:cNvGrpSpPr/>
          <p:nvPr/>
        </p:nvGrpSpPr>
        <p:grpSpPr>
          <a:xfrm>
            <a:off x="265282" y="4786685"/>
            <a:ext cx="8881099" cy="356815"/>
            <a:chOff x="265282" y="4786685"/>
            <a:chExt cx="8881099" cy="356815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接连接符 9"/>
            <p:cNvCxnSpPr/>
            <p:nvPr userDrawn="1"/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/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"/>
          <p:cNvSpPr txBox="1">
            <a:spLocks noChangeArrowheads="1"/>
          </p:cNvSpPr>
          <p:nvPr userDrawn="1"/>
        </p:nvSpPr>
        <p:spPr bwMode="auto">
          <a:xfrm>
            <a:off x="6636375" y="57091"/>
            <a:ext cx="14798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000" b="1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12.1 </a:t>
            </a:r>
            <a:r>
              <a:rPr lang="zh-CN" altLang="en-US" sz="2000" b="1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杠杆</a:t>
            </a:r>
            <a:r>
              <a:rPr lang="en-US" altLang="zh-CN" sz="2000" b="1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  <a:ea typeface="宋体" pitchFamily="2" charset="-122"/>
              </a:rPr>
              <a:t>/</a:t>
            </a:r>
            <a:endParaRPr lang="zh-CN" altLang="en-US" sz="2000" b="1">
              <a:solidFill>
                <a:srgbClr val="F07474">
                  <a:lumMod val="5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 spd="slow">
    <p:random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jpeg" /><Relationship Id="rId4" Type="http://schemas.openxmlformats.org/officeDocument/2006/relationships/tags" Target="../tags/tag7.xml" /><Relationship Id="rId5" Type="http://schemas.openxmlformats.org/officeDocument/2006/relationships/tags" Target="../tags/tag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3.jpeg" /><Relationship Id="rId3" Type="http://schemas.openxmlformats.org/officeDocument/2006/relationships/image" Target="../media/image14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3.jpeg" /><Relationship Id="rId3" Type="http://schemas.openxmlformats.org/officeDocument/2006/relationships/oleObject" Target="../embeddings/oleObject1.bin" TargetMode="Internal" /><Relationship Id="rId4" Type="http://schemas.openxmlformats.org/officeDocument/2006/relationships/image" Target="../media/image15.wmf" /><Relationship Id="rId5" Type="http://schemas.openxmlformats.org/officeDocument/2006/relationships/vmlDrawing" Target="../drawings/vmlDrawing1.v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6.png" /><Relationship Id="rId3" Type="http://schemas.openxmlformats.org/officeDocument/2006/relationships/hyperlink" Target="&#19977;&#31181;&#26464;&#26438;.swf" TargetMode="External" /><Relationship Id="rId4" Type="http://schemas.openxmlformats.org/officeDocument/2006/relationships/oleObject" Target="../embeddings/oleObject2.bin" TargetMode="Internal" /><Relationship Id="rId5" Type="http://schemas.openxmlformats.org/officeDocument/2006/relationships/image" Target="../media/image15.wmf" /><Relationship Id="rId6" Type="http://schemas.openxmlformats.org/officeDocument/2006/relationships/vmlDrawing" Target="../drawings/vmlDrawing2.v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7.gif" /><Relationship Id="rId3" Type="http://schemas.openxmlformats.org/officeDocument/2006/relationships/image" Target="../media/image18.gif" /><Relationship Id="rId4" Type="http://schemas.openxmlformats.org/officeDocument/2006/relationships/image" Target="../media/image19.gif" /><Relationship Id="rId5" Type="http://schemas.openxmlformats.org/officeDocument/2006/relationships/image" Target="../media/image20.gif" /><Relationship Id="rId6" Type="http://schemas.openxmlformats.org/officeDocument/2006/relationships/image" Target="../media/image21.gif" /><Relationship Id="rId7" Type="http://schemas.openxmlformats.org/officeDocument/2006/relationships/image" Target="../media/image5.png" /><Relationship Id="rId8" Type="http://schemas.openxmlformats.org/officeDocument/2006/relationships/image" Target="../media/image22.gif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3.gif" /><Relationship Id="rId3" Type="http://schemas.openxmlformats.org/officeDocument/2006/relationships/image" Target="../media/image24.gif" /><Relationship Id="rId4" Type="http://schemas.openxmlformats.org/officeDocument/2006/relationships/image" Target="../media/image25.gif" /><Relationship Id="rId5" Type="http://schemas.openxmlformats.org/officeDocument/2006/relationships/image" Target="../media/image26.gif" /><Relationship Id="rId6" Type="http://schemas.openxmlformats.org/officeDocument/2006/relationships/image" Target="../media/image5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.jpeg" /><Relationship Id="rId3" Type="http://schemas.openxmlformats.org/officeDocument/2006/relationships/image" Target="../media/image28.jpeg" /><Relationship Id="rId4" Type="http://schemas.openxmlformats.org/officeDocument/2006/relationships/image" Target="../media/image29.png" /><Relationship Id="rId5" Type="http://schemas.openxmlformats.org/officeDocument/2006/relationships/image" Target="../media/image30.png" /><Relationship Id="rId6" Type="http://schemas.openxmlformats.org/officeDocument/2006/relationships/image" Target="../media/image31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5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.png" /><Relationship Id="rId3" Type="http://schemas.openxmlformats.org/officeDocument/2006/relationships/hyperlink" Target="&#26464;&#26438;.swf" TargetMode="External" /><Relationship Id="rId4" Type="http://schemas.openxmlformats.org/officeDocument/2006/relationships/image" Target="../media/image5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32.tiff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3.png" /><Relationship Id="rId3" Type="http://schemas.openxmlformats.org/officeDocument/2006/relationships/image" Target="../media/image34.png" /><Relationship Id="rId4" Type="http://schemas.openxmlformats.org/officeDocument/2006/relationships/image" Target="../media/image5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5.png" /><Relationship Id="rId3" Type="http://schemas.openxmlformats.org/officeDocument/2006/relationships/image" Target="../media/image36.png" /><Relationship Id="rId4" Type="http://schemas.openxmlformats.org/officeDocument/2006/relationships/image" Target="../media/image5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7.png" /><Relationship Id="rId3" Type="http://schemas.openxmlformats.org/officeDocument/2006/relationships/image" Target="../media/image38.png" /><Relationship Id="rId4" Type="http://schemas.openxmlformats.org/officeDocument/2006/relationships/image" Target="../media/image5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vmlDrawing" Target="../drawings/vmlDrawing3.vml" /><Relationship Id="rId2" Type="http://schemas.openxmlformats.org/officeDocument/2006/relationships/image" Target="../media/image37.png" /><Relationship Id="rId3" Type="http://schemas.openxmlformats.org/officeDocument/2006/relationships/hyperlink" Target="&#28369;&#36718;&#32452;.swf" TargetMode="External" /><Relationship Id="rId4" Type="http://schemas.openxmlformats.org/officeDocument/2006/relationships/image" Target="../media/image38.png" /><Relationship Id="rId5" Type="http://schemas.openxmlformats.org/officeDocument/2006/relationships/oleObject" Target="../embeddings/oleObject3.bin" TargetMode="Internal" /><Relationship Id="rId6" Type="http://schemas.openxmlformats.org/officeDocument/2006/relationships/image" Target="../media/image39.wmf" /><Relationship Id="rId7" Type="http://schemas.openxmlformats.org/officeDocument/2006/relationships/oleObject" Target="../embeddings/oleObject4.bin" TargetMode="Internal" /><Relationship Id="rId8" Type="http://schemas.openxmlformats.org/officeDocument/2006/relationships/image" Target="../media/image40.wmf" /><Relationship Id="rId9" Type="http://schemas.openxmlformats.org/officeDocument/2006/relationships/image" Target="../media/image5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1.png" /><Relationship Id="rId3" Type="http://schemas.openxmlformats.org/officeDocument/2006/relationships/image" Target="../media/image5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2.png" /><Relationship Id="rId3" Type="http://schemas.openxmlformats.org/officeDocument/2006/relationships/image" Target="../media/image5.png" /><Relationship Id="rId4" Type="http://schemas.openxmlformats.org/officeDocument/2006/relationships/image" Target="../media/image43.png" /><Relationship Id="rId5" Type="http://schemas.openxmlformats.org/officeDocument/2006/relationships/image" Target="../media/image44.png" /><Relationship Id="rId6" Type="http://schemas.openxmlformats.org/officeDocument/2006/relationships/image" Target="../media/image45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.png" /><Relationship Id="rId3" Type="http://schemas.openxmlformats.org/officeDocument/2006/relationships/image" Target="../media/image7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6.png" /><Relationship Id="rId3" Type="http://schemas.openxmlformats.org/officeDocument/2006/relationships/image" Target="../media/image5.png" /><Relationship Id="rId4" Type="http://schemas.openxmlformats.org/officeDocument/2006/relationships/image" Target="../media/image47.jpeg" /><Relationship Id="rId5" Type="http://schemas.openxmlformats.org/officeDocument/2006/relationships/image" Target="../media/image48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9.jpeg" /><Relationship Id="rId3" Type="http://schemas.openxmlformats.org/officeDocument/2006/relationships/image" Target="../media/image50.png" /><Relationship Id="rId4" Type="http://schemas.openxmlformats.org/officeDocument/2006/relationships/image" Target="../media/image51.jpeg" /><Relationship Id="rId5" Type="http://schemas.openxmlformats.org/officeDocument/2006/relationships/image" Target="../media/image52.jpeg" /><Relationship Id="rId6" Type="http://schemas.openxmlformats.org/officeDocument/2006/relationships/image" Target="../media/image5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audio" Target="../media/media1.wav" /><Relationship Id="rId3" Type="http://schemas.openxmlformats.org/officeDocument/2006/relationships/image" Target="../media/image53.jpeg" /><Relationship Id="rId4" Type="http://schemas.openxmlformats.org/officeDocument/2006/relationships/slide" Target="slide1.xml" TargetMode="Interna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audio" Target="../media/media2.wav" /><Relationship Id="rId3" Type="http://schemas.openxmlformats.org/officeDocument/2006/relationships/audio" Target="../media/media3.wav" /><Relationship Id="rId4" Type="http://schemas.openxmlformats.org/officeDocument/2006/relationships/audio" Target="../media/media4.wav" /><Relationship Id="rId5" Type="http://schemas.openxmlformats.org/officeDocument/2006/relationships/image" Target="../media/image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5.bin" TargetMode="Internal" /><Relationship Id="rId3" Type="http://schemas.openxmlformats.org/officeDocument/2006/relationships/image" Target="../media/image54.wmf" /><Relationship Id="rId4" Type="http://schemas.openxmlformats.org/officeDocument/2006/relationships/vmlDrawing" Target="../drawings/vmlDrawing4.v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Relationship Id="rId3" Type="http://schemas.openxmlformats.org/officeDocument/2006/relationships/oleObject" Target="../embeddings/oleObject6.bin" TargetMode="Internal" /><Relationship Id="rId4" Type="http://schemas.openxmlformats.org/officeDocument/2006/relationships/image" Target="../media/image55.wmf" /><Relationship Id="rId5" Type="http://schemas.openxmlformats.org/officeDocument/2006/relationships/vmlDrawing" Target="../drawings/vmlDrawing5.v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Relationship Id="rId3" Type="http://schemas.openxmlformats.org/officeDocument/2006/relationships/oleObject" Target="../embeddings/oleObject7.bin" TargetMode="Internal" /><Relationship Id="rId4" Type="http://schemas.openxmlformats.org/officeDocument/2006/relationships/image" Target="../media/image56.wmf" /><Relationship Id="rId5" Type="http://schemas.openxmlformats.org/officeDocument/2006/relationships/vmlDrawing" Target="../drawings/vmlDrawing6.v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Relationship Id="rId3" Type="http://schemas.openxmlformats.org/officeDocument/2006/relationships/oleObject" Target="../embeddings/oleObject8.bin" TargetMode="Internal" /><Relationship Id="rId4" Type="http://schemas.openxmlformats.org/officeDocument/2006/relationships/image" Target="../media/image57.wmf" /><Relationship Id="rId5" Type="http://schemas.openxmlformats.org/officeDocument/2006/relationships/vmlDrawing" Target="../drawings/vmlDrawing7.v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6.png" /><Relationship Id="rId3" Type="http://schemas.openxmlformats.org/officeDocument/2006/relationships/image" Target="../media/image5.png" /><Relationship Id="rId4" Type="http://schemas.openxmlformats.org/officeDocument/2006/relationships/oleObject" Target="../embeddings/oleObject9.bin" TargetMode="Internal" /><Relationship Id="rId5" Type="http://schemas.openxmlformats.org/officeDocument/2006/relationships/image" Target="../media/image55.wmf" /><Relationship Id="rId6" Type="http://schemas.openxmlformats.org/officeDocument/2006/relationships/vmlDrawing" Target="../drawings/vmlDrawing8.v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audio" Target="../media/media5.wav" /><Relationship Id="rId3" Type="http://schemas.openxmlformats.org/officeDocument/2006/relationships/oleObject" Target="../embeddings/oleObject10.bin" TargetMode="Internal" /><Relationship Id="rId4" Type="http://schemas.openxmlformats.org/officeDocument/2006/relationships/image" Target="../media/image55.wmf" /><Relationship Id="rId5" Type="http://schemas.openxmlformats.org/officeDocument/2006/relationships/vmlDrawing" Target="../drawings/vmlDrawing9.v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8.png" /><Relationship Id="rId3" Type="http://schemas.openxmlformats.org/officeDocument/2006/relationships/image" Target="../media/image5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audio" Target="../media/media2.wav" /><Relationship Id="rId3" Type="http://schemas.openxmlformats.org/officeDocument/2006/relationships/image" Target="../media/image58.jpeg" /><Relationship Id="rId4" Type="http://schemas.openxmlformats.org/officeDocument/2006/relationships/image" Target="../media/image5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11.bin" TargetMode="Internal" /><Relationship Id="rId3" Type="http://schemas.openxmlformats.org/officeDocument/2006/relationships/image" Target="../media/image56.wmf" /><Relationship Id="rId4" Type="http://schemas.openxmlformats.org/officeDocument/2006/relationships/vmlDrawing" Target="../drawings/vmlDrawing10.v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9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0.jpeg" /><Relationship Id="rId3" Type="http://schemas.openxmlformats.org/officeDocument/2006/relationships/image" Target="../media/image11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0.jpeg" /><Relationship Id="rId3" Type="http://schemas.openxmlformats.org/officeDocument/2006/relationships/image" Target="../media/image11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2.gif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gradFill flip="none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 descr="G:\resource\8x121\jpg\07604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" y="1"/>
            <a:ext cx="91452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753110" y="1739574"/>
            <a:ext cx="7772400" cy="2214880"/>
          </a:xfrm>
          <a:solidFill>
            <a:srgbClr val="FFF2CC">
              <a:alpha val="18039"/>
            </a:srgbClr>
          </a:solidFill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br>
              <a:rPr lang="zh-CN" altLang="en-US" sz="4400" b="1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itchFamily="2" charset="-122"/>
                <a:cs typeface="+mn-cs"/>
              </a:rPr>
            </a:br>
            <a:r>
              <a:rPr lang="zh-CN" altLang="en-US" sz="4400" b="1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itchFamily="2" charset="-122"/>
                <a:cs typeface="+mn-cs"/>
              </a:rPr>
              <a:t>第十二章  简单机械</a:t>
            </a:r>
            <a:br>
              <a:rPr lang="zh-CN" altLang="en-US" sz="4400" b="1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itchFamily="2" charset="-122"/>
                <a:cs typeface="+mn-cs"/>
              </a:rPr>
            </a:br>
            <a:br>
              <a:rPr lang="zh-CN" altLang="en-US" sz="4400" b="1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itchFamily="2" charset="-122"/>
                <a:cs typeface="+mn-cs"/>
              </a:rPr>
            </a:br>
          </a:p>
        </p:txBody>
      </p:sp>
    </p:spTree>
    <p:custDataLst>
      <p:tags r:id="rId5"/>
    </p:custDataLst>
  </p:cSld>
  <p:clrMapOvr>
    <a:masterClrMapping/>
  </p:clrMapOvr>
  <p:transition spd="slow">
    <p:random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4"/>
          <p:cNvSpPr txBox="1"/>
          <p:nvPr/>
        </p:nvSpPr>
        <p:spPr>
          <a:xfrm>
            <a:off x="211758" y="708206"/>
            <a:ext cx="85979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设计实验：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</a:rPr>
              <a:t>当杠杆平衡时，分别测出动力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</a:rPr>
              <a:t>1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</a:rPr>
              <a:t>、阻力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</a:rPr>
              <a:t>2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</a:rPr>
              <a:t>，动力臂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</a:rPr>
              <a:t>1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</a:rPr>
              <a:t>、阻力臂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</a:rPr>
              <a:t>2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</a:rPr>
              <a:t>。并多次改变力和力臂，获取多组数据，从而分析总结出杠杆的平衡条件。</a:t>
            </a:r>
          </a:p>
        </p:txBody>
      </p:sp>
      <p:pic>
        <p:nvPicPr>
          <p:cNvPr id="6" name="图片 5" descr="07704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565" y="1874520"/>
            <a:ext cx="4177030" cy="2882900"/>
          </a:xfrm>
          <a:prstGeom prst="rect">
            <a:avLst/>
          </a:prstGeom>
        </p:spPr>
      </p:pic>
      <p:sp>
        <p:nvSpPr>
          <p:cNvPr id="34824" name="文本框 34823"/>
          <p:cNvSpPr txBox="1"/>
          <p:nvPr/>
        </p:nvSpPr>
        <p:spPr>
          <a:xfrm>
            <a:off x="193174" y="2438807"/>
            <a:ext cx="4317534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实验器材：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带等分刻度的均质木尺、钩码、铁架台、弹簧测力计。</a:t>
            </a:r>
          </a:p>
        </p:txBody>
      </p:sp>
      <p:pic>
        <p:nvPicPr>
          <p:cNvPr id="34825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1404600" y="10655300"/>
            <a:ext cx="304800" cy="215900"/>
          </a:xfrm>
          <a:prstGeom prst="cube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31" name="矩形 5130"/>
          <p:cNvSpPr/>
          <p:nvPr/>
        </p:nvSpPr>
        <p:spPr>
          <a:xfrm>
            <a:off x="605977" y="579901"/>
            <a:ext cx="173156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实验操作：</a:t>
            </a:r>
          </a:p>
        </p:txBody>
      </p:sp>
      <p:sp>
        <p:nvSpPr>
          <p:cNvPr id="5132" name="矩形 5131"/>
          <p:cNvSpPr/>
          <p:nvPr/>
        </p:nvSpPr>
        <p:spPr>
          <a:xfrm>
            <a:off x="516917" y="1102995"/>
            <a:ext cx="5599610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（</a:t>
            </a:r>
            <a:r>
              <a:rPr lang="en-US" altLang="zh-CN" sz="2400" b="1"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1</a:t>
            </a:r>
            <a:r>
              <a:rPr lang="zh-CN" altLang="en-US" sz="2400" b="1"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）调节平衡螺母，使杠杆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水平平衡</a:t>
            </a:r>
            <a:r>
              <a:rPr lang="zh-CN" altLang="en-US" sz="2400" b="1"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25119" y="3146335"/>
            <a:ext cx="854519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defRPr sz="2400" b="1"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>
                <a:sym typeface="+mn-ea"/>
              </a:rPr>
              <a:t> （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）杠杆两端挂上不同数量的钩码，移动钩码的位置，使杠杆水平平衡。</a:t>
            </a:r>
            <a:endParaRPr lang="zh-CN" altLang="en-US"/>
          </a:p>
        </p:txBody>
      </p:sp>
      <p:sp>
        <p:nvSpPr>
          <p:cNvPr id="5" name="圆角矩形标注 4"/>
          <p:cNvSpPr/>
          <p:nvPr/>
        </p:nvSpPr>
        <p:spPr>
          <a:xfrm>
            <a:off x="257175" y="1727200"/>
            <a:ext cx="8681085" cy="1282700"/>
          </a:xfrm>
          <a:prstGeom prst="wedgeRoundRectCallout">
            <a:avLst>
              <a:gd name="adj1" fmla="val 952"/>
              <a:gd name="adj2" fmla="val -68168"/>
              <a:gd name="adj3" fmla="val 16667"/>
            </a:avLst>
          </a:prstGeom>
          <a:noFill/>
          <a:ln w="28575" cmpd="sng">
            <a:solidFill>
              <a:srgbClr val="0FB62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1880" lvl="0" indent="-1071880" eaLnBrk="1" hangingPunct="1"/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目的：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使杠杆的重力作用线通过杠杆支点，避免杠杆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自身重力</a:t>
            </a:r>
            <a:endParaRPr lang="en-US" altLang="zh-CN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1071880" lvl="0" indent="-1071880" eaLnBrk="1" hangingPunct="1"/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对杠杆平衡的影响。</a:t>
            </a:r>
            <a:endParaRPr lang="zh-CN" altLang="en-US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1071880" lvl="0" indent="-1071880" eaLnBrk="1" hangingPunct="1"/>
            <a:endParaRPr lang="zh-CN" altLang="en-US" sz="2400" b="1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2924175" y="3746500"/>
            <a:ext cx="5867400" cy="622300"/>
          </a:xfrm>
          <a:prstGeom prst="wedgeRoundRectCallout">
            <a:avLst>
              <a:gd name="adj1" fmla="val -66417"/>
              <a:gd name="adj2" fmla="val -27755"/>
              <a:gd name="adj3" fmla="val 16667"/>
            </a:avLst>
          </a:prstGeom>
          <a:noFill/>
          <a:ln w="28575" cmpd="sng">
            <a:solidFill>
              <a:srgbClr val="0FB62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1880" lvl="0" indent="-1071880" eaLnBrk="1" hangingPunct="1"/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目的：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保证力臂沿着杠杆，便于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测量力臂。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6917" y="4493259"/>
            <a:ext cx="804037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（</a:t>
            </a:r>
            <a:r>
              <a:rPr lang="en-US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）将动力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、阻力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、动力臂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、阻力臂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记录表格中。</a:t>
            </a:r>
            <a:endParaRPr lang="zh-CN" altLang="en-US" sz="2400" b="1">
              <a:latin typeface="Times New Roman" panose="02020603050405020304" charset="0"/>
              <a:ea typeface="宋体" pitchFamily="2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3215" y="2549525"/>
            <a:ext cx="699101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071880" lvl="0" indent="-1071880" eaLnBrk="1" hangingPunct="1"/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调节方法：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杠杆哪端高，就向哪端调节平衡螺母。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/>
      <p:bldP spid="5132" grpId="1"/>
      <p:bldP spid="2" grpId="2"/>
      <p:bldP spid="5" grpId="3"/>
      <p:bldP spid="6" grpId="4"/>
      <p:bldP spid="7" grpId="5"/>
      <p:bldP spid="3" grpId="6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1991" name="圆角矩形 7"/>
          <p:cNvSpPr/>
          <p:nvPr/>
        </p:nvSpPr>
        <p:spPr>
          <a:xfrm>
            <a:off x="297383" y="974725"/>
            <a:ext cx="8474075" cy="3195320"/>
          </a:xfrm>
          <a:prstGeom prst="roundRect">
            <a:avLst>
              <a:gd name="adj" fmla="val 11657"/>
            </a:avLst>
          </a:prstGeom>
          <a:noFill/>
          <a:ln w="25400" cap="flat" cmpd="sng">
            <a:noFill/>
            <a:prstDash val="solid"/>
            <a:headEnd type="none" w="med" len="med"/>
            <a:tailEnd type="none" w="med" len="med"/>
          </a:ln>
        </p:spPr>
        <p:txBody>
          <a:bodyPr tIns="0" anchor="ctr"/>
          <a:lstStyle/>
          <a:p>
            <a:pPr>
              <a:lnSpc>
                <a:spcPct val="125000"/>
              </a:lnSpc>
            </a:pP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（</a:t>
            </a:r>
            <a:r>
              <a:rPr lang="en-US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4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）改变阻力和阻力臂的大小，相应调节动力和动力臂的大小，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再做几次实验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。 </a:t>
            </a:r>
          </a:p>
          <a:p>
            <a:pPr>
              <a:lnSpc>
                <a:spcPct val="125000"/>
              </a:lnSpc>
            </a:pPr>
            <a:endParaRPr lang="zh-CN" altLang="en-US" sz="2400" b="1">
              <a:latin typeface="Times New Roman" panose="02020603050405020304" charset="0"/>
              <a:ea typeface="宋体" pitchFamily="2" charset="-122"/>
              <a:cs typeface="Times New Roman" panose="02020603050405020304" charset="0"/>
            </a:endParaRPr>
          </a:p>
          <a:p>
            <a:pPr>
              <a:lnSpc>
                <a:spcPct val="125000"/>
              </a:lnSpc>
            </a:pPr>
            <a:endParaRPr lang="zh-CN" altLang="en-US" sz="2400" b="1">
              <a:latin typeface="Times New Roman" panose="02020603050405020304" charset="0"/>
              <a:ea typeface="宋体" pitchFamily="2" charset="-122"/>
              <a:cs typeface="Times New Roman" panose="02020603050405020304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（</a:t>
            </a:r>
            <a:r>
              <a:rPr lang="en-US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5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）</a:t>
            </a:r>
            <a:r>
              <a:rPr lang="zh-CN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在杠杆的一侧挂上钩码作为阻力，通过在其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他</a:t>
            </a:r>
            <a:r>
              <a:rPr lang="zh-CN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位置上用弹簧测力计拉住杠杆的办法使杠杆平衡。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将动力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1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、阻力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2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、动力臂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l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1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、阻力臂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l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2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记录表格中。</a:t>
            </a:r>
            <a:endParaRPr lang="en-US" altLang="zh-CN" sz="2400" b="1">
              <a:latin typeface="Times New Roman" panose="02020603050405020304" charset="0"/>
              <a:ea typeface="宋体" pitchFamily="2" charset="-122"/>
              <a:cs typeface="Times New Roman" panose="02020603050405020304" charset="0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3433445" y="2068288"/>
            <a:ext cx="4420235" cy="622300"/>
          </a:xfrm>
          <a:prstGeom prst="wedgeRoundRectCallout">
            <a:avLst>
              <a:gd name="adj1" fmla="val -61872"/>
              <a:gd name="adj2" fmla="val -93061"/>
              <a:gd name="adj3" fmla="val 16667"/>
            </a:avLst>
          </a:prstGeom>
          <a:noFill/>
          <a:ln w="28575" cmpd="sng">
            <a:solidFill>
              <a:srgbClr val="0FB62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1880" lvl="0" indent="-1071880" eaLnBrk="1" hangingPunct="1"/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目的：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使实验结论具有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普遍性。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" dur="1" fill="hold"/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593624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itchFamily="34" charset="0"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探究：杠杆的平衡条件</a:t>
            </a:r>
          </a:p>
        </p:txBody>
      </p:sp>
      <p:pic>
        <p:nvPicPr>
          <p:cNvPr id="7" name="图片 6" descr="07704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6" y="1676656"/>
            <a:ext cx="3073184" cy="2121292"/>
          </a:xfrm>
          <a:prstGeom prst="rect">
            <a:avLst/>
          </a:prstGeom>
        </p:spPr>
      </p:pic>
      <p:sp>
        <p:nvSpPr>
          <p:cNvPr id="6146" name="圆角矩形 7"/>
          <p:cNvSpPr/>
          <p:nvPr/>
        </p:nvSpPr>
        <p:spPr>
          <a:xfrm>
            <a:off x="167066" y="4413250"/>
            <a:ext cx="6447155" cy="539750"/>
          </a:xfrm>
          <a:prstGeom prst="roundRect">
            <a:avLst>
              <a:gd name="adj" fmla="val 16806"/>
            </a:avLst>
          </a:prstGeom>
          <a:solidFill>
            <a:srgbClr val="BBE0E3"/>
          </a:solidFill>
          <a:ln w="2540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　杠杆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平衡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时，动力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</a:rPr>
              <a:t>×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动力臂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</a:rPr>
              <a:t>=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阻力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</a:rPr>
              <a:t>×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阻力臂。</a:t>
            </a:r>
          </a:p>
        </p:txBody>
      </p:sp>
      <p:graphicFrame>
        <p:nvGraphicFramePr>
          <p:cNvPr id="6199" name="表格 6198"/>
          <p:cNvGraphicFramePr>
            <a:graphicFrameLocks noGrp="1"/>
          </p:cNvGraphicFramePr>
          <p:nvPr/>
        </p:nvGraphicFramePr>
        <p:xfrm>
          <a:off x="3360420" y="1222375"/>
          <a:ext cx="5646420" cy="3147695"/>
        </p:xfrm>
        <a:graphic>
          <a:graphicData uri="http://schemas.openxmlformats.org/drawingml/2006/table">
            <a:tbl>
              <a:tblPr/>
              <a:tblGrid>
                <a:gridCol w="1128395"/>
                <a:gridCol w="1129665"/>
                <a:gridCol w="1130300"/>
                <a:gridCol w="1129665"/>
                <a:gridCol w="1128395"/>
              </a:tblGrid>
              <a:tr h="1166495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次数</a:t>
                      </a:r>
                    </a:p>
                  </a:txBody>
                  <a:tcPr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楷体_GB2312" pitchFamily="49" charset="-122"/>
                        </a:rPr>
                        <a:t>动力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F</a:t>
                      </a:r>
                      <a:r>
                        <a:rPr lang="en-US" altLang="zh-CN" sz="2400" b="1" i="1" baseline="-25000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1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/N</a:t>
                      </a:r>
                      <a:endParaRPr lang="zh-CN" altLang="en-US" sz="2400" b="1" baseline="-25000">
                        <a:solidFill>
                          <a:srgbClr val="FFFFFF"/>
                        </a:solidFill>
                        <a:latin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楷体_GB2312" pitchFamily="49" charset="-122"/>
                        </a:rPr>
                        <a:t>动力臂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l</a:t>
                      </a:r>
                      <a:r>
                        <a:rPr lang="en-US" altLang="zh-CN" sz="2400" b="1" baseline="-25000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1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/m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楷体_GB2312" pitchFamily="49" charset="-122"/>
                        </a:rPr>
                        <a:t>阻力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F</a:t>
                      </a:r>
                      <a:r>
                        <a:rPr lang="en-US" altLang="zh-CN" sz="2400" b="1" i="1" baseline="-25000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2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/N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楷体_GB2312" pitchFamily="49" charset="-122"/>
                        </a:rPr>
                        <a:t>阻力臂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l</a:t>
                      </a:r>
                      <a:r>
                        <a:rPr lang="en-US" altLang="zh-CN" sz="2400" b="1" i="1" baseline="-25000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2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/m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1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3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</a:rPr>
                        <a:t>4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uFillTx/>
                          <a:latin typeface="Times New Roman" panose="02020603050405020304" charset="0"/>
                        </a:rPr>
                        <a:t>……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20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20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20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20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pSp>
        <p:nvGrpSpPr>
          <p:cNvPr id="6203" name="组合 6202"/>
          <p:cNvGrpSpPr/>
          <p:nvPr/>
        </p:nvGrpSpPr>
        <p:grpSpPr>
          <a:xfrm>
            <a:off x="6884352" y="4372610"/>
            <a:ext cx="1852930" cy="621030"/>
            <a:chOff x="725" y="3691"/>
            <a:chExt cx="1452" cy="391"/>
          </a:xfrm>
        </p:grpSpPr>
        <p:graphicFrame>
          <p:nvGraphicFramePr>
            <p:cNvPr id="6200" name="对象 6199"/>
            <p:cNvGraphicFramePr>
              <a:graphicFrameLocks noChangeAspect="1"/>
            </p:cNvGraphicFramePr>
            <p:nvPr/>
          </p:nvGraphicFramePr>
          <p:xfrm>
            <a:off x="867" y="3719"/>
            <a:ext cx="1089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r:id="rId3" progId="Equation.DSMT4">
                    <p:embed/>
                  </p:oleObj>
                </mc:Choice>
                <mc:Fallback>
                  <p:oleObj r:id="rId3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67" y="3719"/>
                          <a:ext cx="1089" cy="33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02" name="矩形 6201"/>
            <p:cNvSpPr/>
            <p:nvPr/>
          </p:nvSpPr>
          <p:spPr>
            <a:xfrm>
              <a:off x="725" y="3691"/>
              <a:ext cx="1452" cy="391"/>
            </a:xfrm>
            <a:prstGeom prst="rect">
              <a:avLst/>
            </a:prstGeom>
            <a:noFill/>
            <a:ln w="28575" cap="flat" cmpd="sng">
              <a:solidFill>
                <a:srgbClr val="F9B27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921885" y="2426335"/>
            <a:ext cx="1271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×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12965" y="2426335"/>
            <a:ext cx="11957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×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385560" y="2426335"/>
            <a:ext cx="1271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=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9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1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620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" grpId="1"/>
      <p:bldP spid="6" grpId="2"/>
      <p:bldP spid="13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548130" y="0"/>
            <a:ext cx="4669155" cy="714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4050" b="1" kern="1200" cap="none" spc="0" normalizeH="0" baseline="0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黑体" panose="02010609060101010101" pitchFamily="49" charset="-122"/>
                <a:cs typeface="+mn-cs"/>
              </a:rPr>
              <a:t>杠杆平衡的条件</a:t>
            </a:r>
          </a:p>
        </p:txBody>
      </p:sp>
      <p:sp>
        <p:nvSpPr>
          <p:cNvPr id="23555" name="Text Box 3"/>
          <p:cNvSpPr txBox="1"/>
          <p:nvPr/>
        </p:nvSpPr>
        <p:spPr>
          <a:xfrm>
            <a:off x="1547813" y="735806"/>
            <a:ext cx="5940029" cy="1245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000">
                <a:solidFill>
                  <a:srgbClr val="FF0000"/>
                </a:solidFill>
                <a:latin typeface="Arial Black" panose="020b0a04020102020204" pitchFamily="34" charset="0"/>
              </a:rPr>
              <a:t>当杠杆平衡时：</a:t>
            </a:r>
            <a:br>
              <a:rPr lang="zh-CN" altLang="en-US" sz="300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zh-CN" altLang="en-US" sz="3000">
                <a:solidFill>
                  <a:srgbClr val="FF0000"/>
                </a:solidFill>
                <a:latin typeface="Arial Black" panose="020b0a04020102020204" pitchFamily="34" charset="0"/>
              </a:rPr>
              <a:t>      </a:t>
            </a:r>
            <a:r>
              <a:rPr lang="en-US" altLang="zh-CN" sz="4050">
                <a:solidFill>
                  <a:srgbClr val="FF0000"/>
                </a:solidFill>
                <a:latin typeface="Arial Black" panose="020b0a04020102020204" pitchFamily="34" charset="0"/>
                <a:ea typeface="宋体" pitchFamily="2" charset="-122"/>
              </a:rPr>
              <a:t>F</a:t>
            </a:r>
            <a:r>
              <a:rPr lang="en-US" altLang="zh-CN" sz="4050" baseline="-25000">
                <a:solidFill>
                  <a:srgbClr val="FF0000"/>
                </a:solidFill>
                <a:latin typeface="Arial Black" panose="020b0a04020102020204" pitchFamily="34" charset="0"/>
                <a:ea typeface="宋体" pitchFamily="2" charset="-122"/>
              </a:rPr>
              <a:t>1</a:t>
            </a:r>
            <a:r>
              <a:rPr lang="en-US" altLang="zh-CN" sz="4050">
                <a:latin typeface="Arial Black" panose="020b0a04020102020204" pitchFamily="34" charset="0"/>
                <a:ea typeface="宋体" pitchFamily="2" charset="-122"/>
              </a:rPr>
              <a:t>×</a:t>
            </a:r>
            <a:r>
              <a:rPr lang="en-US" altLang="zh-CN" sz="4050">
                <a:solidFill>
                  <a:srgbClr val="FF0000"/>
                </a:solidFill>
                <a:latin typeface="Arial Black" panose="020b0a04020102020204" pitchFamily="34" charset="0"/>
                <a:ea typeface="宋体" pitchFamily="2" charset="-122"/>
              </a:rPr>
              <a:t>L</a:t>
            </a:r>
            <a:r>
              <a:rPr lang="en-US" altLang="zh-CN" sz="4050" baseline="-25000">
                <a:solidFill>
                  <a:srgbClr val="FF0000"/>
                </a:solidFill>
                <a:latin typeface="Arial Black" panose="020b0a04020102020204" pitchFamily="34" charset="0"/>
                <a:ea typeface="宋体" pitchFamily="2" charset="-122"/>
              </a:rPr>
              <a:t>1</a:t>
            </a:r>
            <a:r>
              <a:rPr lang="zh-CN" altLang="en-US" sz="4500">
                <a:latin typeface="Arial Black" panose="020b0a04020102020204" pitchFamily="34" charset="0"/>
                <a:ea typeface="宋体" pitchFamily="2" charset="-122"/>
              </a:rPr>
              <a:t>＝</a:t>
            </a:r>
            <a:r>
              <a:rPr lang="en-US" altLang="zh-CN" sz="4050">
                <a:solidFill>
                  <a:schemeClr val="accent2"/>
                </a:solidFill>
                <a:latin typeface="Arial Black" panose="020b0a04020102020204" pitchFamily="34" charset="0"/>
                <a:ea typeface="宋体" pitchFamily="2" charset="-122"/>
              </a:rPr>
              <a:t>F</a:t>
            </a:r>
            <a:r>
              <a:rPr lang="en-US" altLang="zh-CN" sz="4050" baseline="-25000">
                <a:solidFill>
                  <a:schemeClr val="accent2"/>
                </a:solidFill>
                <a:latin typeface="Arial Black" panose="020b0a04020102020204" pitchFamily="34" charset="0"/>
                <a:ea typeface="宋体" pitchFamily="2" charset="-122"/>
              </a:rPr>
              <a:t>2</a:t>
            </a:r>
            <a:r>
              <a:rPr lang="en-US" altLang="zh-CN" sz="4050">
                <a:latin typeface="Arial Black" panose="020b0a04020102020204" pitchFamily="34" charset="0"/>
                <a:ea typeface="宋体" pitchFamily="2" charset="-122"/>
              </a:rPr>
              <a:t>×</a:t>
            </a:r>
            <a:r>
              <a:rPr lang="en-US" altLang="zh-CN" sz="4050">
                <a:solidFill>
                  <a:schemeClr val="accent2"/>
                </a:solidFill>
                <a:latin typeface="Arial Black" panose="020b0a04020102020204" pitchFamily="34" charset="0"/>
                <a:ea typeface="宋体" pitchFamily="2" charset="-122"/>
              </a:rPr>
              <a:t>L</a:t>
            </a:r>
            <a:r>
              <a:rPr lang="en-US" altLang="zh-CN" sz="4050" baseline="-25000">
                <a:solidFill>
                  <a:schemeClr val="accent2"/>
                </a:solidFill>
                <a:latin typeface="Arial Black" panose="020b0a04020102020204" pitchFamily="34" charset="0"/>
                <a:ea typeface="宋体" pitchFamily="2" charset="-122"/>
              </a:rPr>
              <a:t>2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047875" y="2268141"/>
            <a:ext cx="628650" cy="714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4050" b="1" kern="1200" cap="none" spc="0" normalizeH="0" baseline="0" noProof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黑体" panose="02010609060101010101" pitchFamily="49" charset="-122"/>
                <a:cs typeface="+mn-cs"/>
              </a:rPr>
              <a:t>或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3451622" y="2106216"/>
            <a:ext cx="3239691" cy="1628775"/>
            <a:chOff x="912" y="2256"/>
            <a:chExt cx="2721" cy="1368"/>
          </a:xfrm>
        </p:grpSpPr>
        <p:sp>
          <p:nvSpPr>
            <p:cNvPr id="21511" name="Text Box 6"/>
            <p:cNvSpPr txBox="1"/>
            <p:nvPr/>
          </p:nvSpPr>
          <p:spPr>
            <a:xfrm>
              <a:off x="960" y="2304"/>
              <a:ext cx="906" cy="6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50">
                  <a:solidFill>
                    <a:srgbClr val="FF0000"/>
                  </a:solidFill>
                  <a:latin typeface="Arial Black" panose="020b0a04020102020204" pitchFamily="34" charset="0"/>
                  <a:ea typeface="宋体" pitchFamily="2" charset="-122"/>
                </a:rPr>
                <a:t>F</a:t>
              </a:r>
              <a:r>
                <a:rPr lang="en-US" altLang="zh-CN" sz="4050" baseline="-25000">
                  <a:solidFill>
                    <a:srgbClr val="FF0000"/>
                  </a:solidFill>
                  <a:latin typeface="Arial Black" panose="020b0a04020102020204" pitchFamily="34" charset="0"/>
                  <a:ea typeface="宋体" pitchFamily="2" charset="-122"/>
                </a:rPr>
                <a:t>1</a:t>
              </a:r>
              <a:endParaRPr lang="en-US" altLang="zh-CN" sz="2700">
                <a:latin typeface="Times New Roman" panose="02020603050405020304" charset="0"/>
                <a:ea typeface="宋体" pitchFamily="2" charset="-122"/>
              </a:endParaRPr>
            </a:p>
          </p:txBody>
        </p:sp>
        <p:sp>
          <p:nvSpPr>
            <p:cNvPr id="21512" name="Text Box 7"/>
            <p:cNvSpPr txBox="1"/>
            <p:nvPr/>
          </p:nvSpPr>
          <p:spPr>
            <a:xfrm>
              <a:off x="2496" y="3024"/>
              <a:ext cx="1137" cy="6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50">
                  <a:solidFill>
                    <a:srgbClr val="FF0000"/>
                  </a:solidFill>
                  <a:latin typeface="Arial Black" panose="020b0a04020102020204" pitchFamily="34" charset="0"/>
                  <a:ea typeface="宋体" pitchFamily="2" charset="-122"/>
                </a:rPr>
                <a:t>L</a:t>
              </a:r>
              <a:r>
                <a:rPr lang="en-US" altLang="zh-CN" sz="4050" baseline="-25000">
                  <a:solidFill>
                    <a:srgbClr val="FF0000"/>
                  </a:solidFill>
                  <a:latin typeface="Arial Black" panose="020b0a04020102020204" pitchFamily="34" charset="0"/>
                  <a:ea typeface="宋体" pitchFamily="2" charset="-122"/>
                </a:rPr>
                <a:t>1</a:t>
              </a:r>
            </a:p>
          </p:txBody>
        </p:sp>
        <p:sp>
          <p:nvSpPr>
            <p:cNvPr id="21513" name="Text Box 8"/>
            <p:cNvSpPr txBox="1"/>
            <p:nvPr/>
          </p:nvSpPr>
          <p:spPr>
            <a:xfrm>
              <a:off x="960" y="3024"/>
              <a:ext cx="672" cy="6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50">
                  <a:solidFill>
                    <a:schemeClr val="accent2"/>
                  </a:solidFill>
                  <a:latin typeface="Arial Black" panose="020b0a04020102020204" pitchFamily="34" charset="0"/>
                  <a:ea typeface="宋体" pitchFamily="2" charset="-122"/>
                </a:rPr>
                <a:t>F</a:t>
              </a:r>
              <a:r>
                <a:rPr lang="en-US" altLang="zh-CN" sz="4050" baseline="-25000">
                  <a:solidFill>
                    <a:schemeClr val="accent2"/>
                  </a:solidFill>
                  <a:latin typeface="Arial Black" panose="020b0a04020102020204" pitchFamily="34" charset="0"/>
                  <a:ea typeface="宋体" pitchFamily="2" charset="-122"/>
                </a:rPr>
                <a:t>2</a:t>
              </a:r>
            </a:p>
          </p:txBody>
        </p:sp>
        <p:sp>
          <p:nvSpPr>
            <p:cNvPr id="21514" name="Text Box 9"/>
            <p:cNvSpPr txBox="1"/>
            <p:nvPr/>
          </p:nvSpPr>
          <p:spPr>
            <a:xfrm>
              <a:off x="2448" y="2256"/>
              <a:ext cx="720" cy="6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50">
                  <a:solidFill>
                    <a:schemeClr val="accent2"/>
                  </a:solidFill>
                  <a:latin typeface="Arial Black" panose="020b0a04020102020204" pitchFamily="34" charset="0"/>
                  <a:ea typeface="宋体" pitchFamily="2" charset="-122"/>
                </a:rPr>
                <a:t>L</a:t>
              </a:r>
              <a:r>
                <a:rPr lang="en-US" altLang="zh-CN" sz="4050" baseline="-25000">
                  <a:solidFill>
                    <a:schemeClr val="accent2"/>
                  </a:solidFill>
                  <a:latin typeface="Arial Black" panose="020b0a04020102020204" pitchFamily="34" charset="0"/>
                  <a:ea typeface="宋体" pitchFamily="2" charset="-122"/>
                </a:rPr>
                <a:t>2</a:t>
              </a:r>
            </a:p>
          </p:txBody>
        </p:sp>
        <p:sp>
          <p:nvSpPr>
            <p:cNvPr id="21515" name="Line 10"/>
            <p:cNvSpPr/>
            <p:nvPr/>
          </p:nvSpPr>
          <p:spPr>
            <a:xfrm>
              <a:off x="912" y="2976"/>
              <a:ext cx="624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1516" name="Text Box 11"/>
            <p:cNvSpPr txBox="1"/>
            <p:nvPr/>
          </p:nvSpPr>
          <p:spPr>
            <a:xfrm>
              <a:off x="1680" y="2640"/>
              <a:ext cx="624" cy="6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500">
                  <a:latin typeface="Times New Roman" panose="02020603050405020304" charset="0"/>
                  <a:ea typeface="宋体" pitchFamily="2" charset="-122"/>
                </a:rPr>
                <a:t>＝</a:t>
              </a:r>
            </a:p>
          </p:txBody>
        </p:sp>
        <p:sp>
          <p:nvSpPr>
            <p:cNvPr id="21517" name="Line 12"/>
            <p:cNvSpPr/>
            <p:nvPr/>
          </p:nvSpPr>
          <p:spPr>
            <a:xfrm>
              <a:off x="2400" y="2976"/>
              <a:ext cx="624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1385888" y="3651647"/>
            <a:ext cx="6615113" cy="1337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2700" b="1" kern="1200" cap="none" spc="0" normalizeH="0" baseline="0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黑体" panose="02010609060101010101" pitchFamily="49" charset="-122"/>
                <a:cs typeface="+mn-cs"/>
              </a:rPr>
              <a:t>上式表明：动力臂</a:t>
            </a:r>
            <a:r>
              <a:rPr kumimoji="1" lang="en-US" altLang="zh-CN" sz="4050" kern="1200" cap="none" spc="0" normalizeH="0" baseline="0" noProof="0" smtClean="0">
                <a:solidFill>
                  <a:srgbClr val="FF0000"/>
                </a:solidFill>
                <a:latin typeface="Arial Black" panose="020b0a04020102020204" pitchFamily="34" charset="0"/>
                <a:ea typeface="宋体" pitchFamily="2" charset="-122"/>
                <a:cs typeface="+mn-cs"/>
              </a:rPr>
              <a:t>L</a:t>
            </a:r>
            <a:r>
              <a:rPr kumimoji="1" lang="en-US" altLang="zh-CN" sz="4050" kern="1200" cap="none" spc="0" normalizeH="0" baseline="-25000" noProof="0" smtClean="0">
                <a:solidFill>
                  <a:srgbClr val="FF0000"/>
                </a:solidFill>
                <a:latin typeface="Arial Black" panose="020b0a04020102020204" pitchFamily="34" charset="0"/>
                <a:ea typeface="宋体" pitchFamily="2" charset="-122"/>
                <a:cs typeface="+mn-cs"/>
              </a:rPr>
              <a:t>1</a:t>
            </a:r>
            <a:r>
              <a:rPr kumimoji="1" lang="zh-CN" altLang="en-US" sz="2700" b="1" kern="1200" cap="none" spc="0" normalizeH="0" baseline="0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黑体" panose="02010609060101010101" pitchFamily="49" charset="-122"/>
                <a:cs typeface="+mn-cs"/>
              </a:rPr>
              <a:t>是阻力臂</a:t>
            </a:r>
            <a:r>
              <a:rPr kumimoji="1" lang="en-US" altLang="zh-CN" sz="4050" kern="1200" cap="none" spc="0" normalizeH="0" baseline="0" noProof="0" smtClean="0">
                <a:solidFill>
                  <a:schemeClr val="accent2"/>
                </a:solidFill>
                <a:latin typeface="Arial Black" panose="020b0a04020102020204" pitchFamily="34" charset="0"/>
                <a:ea typeface="宋体" pitchFamily="2" charset="-122"/>
                <a:cs typeface="+mn-cs"/>
              </a:rPr>
              <a:t>L</a:t>
            </a:r>
            <a:r>
              <a:rPr kumimoji="1" lang="en-US" altLang="zh-CN" sz="4050" kern="1200" cap="none" spc="0" normalizeH="0" baseline="-25000" noProof="0" smtClean="0">
                <a:solidFill>
                  <a:schemeClr val="accent2"/>
                </a:solidFill>
                <a:latin typeface="Arial Black" panose="020b0a04020102020204" pitchFamily="34" charset="0"/>
                <a:ea typeface="宋体" pitchFamily="2" charset="-122"/>
                <a:cs typeface="+mn-cs"/>
              </a:rPr>
              <a:t>2</a:t>
            </a:r>
            <a:r>
              <a:rPr kumimoji="1" lang="zh-CN" altLang="en-US" sz="2700" b="1" kern="1200" cap="none" spc="0" normalizeH="0" baseline="0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黑体" panose="02010609060101010101" pitchFamily="49" charset="-122"/>
                <a:cs typeface="+mn-cs"/>
              </a:rPr>
              <a:t>的几倍，动力</a:t>
            </a:r>
            <a:r>
              <a:rPr kumimoji="1" lang="en-US" altLang="zh-CN" sz="4050" kern="1200" cap="none" spc="0" normalizeH="0" baseline="0" noProof="0" smtClean="0">
                <a:solidFill>
                  <a:srgbClr val="FF0000"/>
                </a:solidFill>
                <a:latin typeface="Arial Black" panose="020b0a04020102020204" pitchFamily="34" charset="0"/>
                <a:ea typeface="宋体" pitchFamily="2" charset="-122"/>
                <a:cs typeface="+mn-cs"/>
              </a:rPr>
              <a:t>F</a:t>
            </a:r>
            <a:r>
              <a:rPr kumimoji="1" lang="en-US" altLang="zh-CN" sz="4050" kern="1200" cap="none" spc="0" normalizeH="0" baseline="-25000" noProof="0" smtClean="0">
                <a:solidFill>
                  <a:srgbClr val="FF0000"/>
                </a:solidFill>
                <a:latin typeface="Arial Black" panose="020b0a04020102020204" pitchFamily="34" charset="0"/>
                <a:ea typeface="宋体" pitchFamily="2" charset="-122"/>
                <a:cs typeface="+mn-cs"/>
              </a:rPr>
              <a:t>1</a:t>
            </a:r>
            <a:r>
              <a:rPr kumimoji="1" lang="zh-CN" altLang="en-US" sz="2700" b="1" kern="1200" cap="none" spc="0" normalizeH="0" baseline="0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黑体" panose="02010609060101010101" pitchFamily="49" charset="-122"/>
                <a:cs typeface="+mn-cs"/>
              </a:rPr>
              <a:t>就是阻力</a:t>
            </a:r>
            <a:r>
              <a:rPr kumimoji="1" lang="en-US" altLang="zh-CN" sz="4050" kern="1200" cap="none" spc="0" normalizeH="0" baseline="0" noProof="0" smtClean="0">
                <a:solidFill>
                  <a:schemeClr val="accent2"/>
                </a:solidFill>
                <a:latin typeface="Arial Black" panose="020b0a04020102020204" pitchFamily="34" charset="0"/>
                <a:ea typeface="宋体" pitchFamily="2" charset="-122"/>
                <a:cs typeface="+mn-cs"/>
              </a:rPr>
              <a:t>F</a:t>
            </a:r>
            <a:r>
              <a:rPr kumimoji="1" lang="en-US" altLang="zh-CN" sz="4050" kern="1200" cap="none" spc="0" normalizeH="0" baseline="-25000" noProof="0" smtClean="0">
                <a:solidFill>
                  <a:schemeClr val="accent2"/>
                </a:solidFill>
                <a:latin typeface="Arial Black" panose="020b0a04020102020204" pitchFamily="34" charset="0"/>
                <a:ea typeface="宋体" pitchFamily="2" charset="-122"/>
                <a:cs typeface="+mn-cs"/>
              </a:rPr>
              <a:t>2</a:t>
            </a:r>
            <a:r>
              <a:rPr kumimoji="1" lang="zh-CN" altLang="en-US" sz="2700" b="1" kern="1200" cap="none" spc="0" normalizeH="0" baseline="0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黑体" panose="02010609060101010101" pitchFamily="49" charset="-122"/>
                <a:cs typeface="+mn-cs"/>
              </a:rPr>
              <a:t>的几分之一。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1"/>
      <p:bldP spid="23556" grpId="2"/>
      <p:bldP spid="23565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3153410" y="182245"/>
            <a:ext cx="242189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anose="02010609060101010101" pitchFamily="49" charset="-122"/>
              </a:rPr>
              <a:t>生活中的杠杆</a:t>
            </a:r>
          </a:p>
        </p:txBody>
      </p:sp>
      <p:pic>
        <p:nvPicPr>
          <p:cNvPr id="3" name="图片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39" y="1572260"/>
            <a:ext cx="3080472" cy="2520241"/>
          </a:xfrm>
          <a:prstGeom prst="rect">
            <a:avLst/>
          </a:prstGeom>
        </p:spPr>
      </p:pic>
      <p:sp>
        <p:nvSpPr>
          <p:cNvPr id="53265" name="矩形 53264"/>
          <p:cNvSpPr/>
          <p:nvPr/>
        </p:nvSpPr>
        <p:spPr>
          <a:xfrm>
            <a:off x="3541713" y="1681480"/>
            <a:ext cx="43735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若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l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1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＞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l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2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，则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1 </a:t>
            </a:r>
            <a:r>
              <a:rPr lang="en-US" altLang="zh-CN" sz="2400" b="1" baseline="-250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53266" name="矩形 53265"/>
          <p:cNvSpPr/>
          <p:nvPr/>
        </p:nvSpPr>
        <p:spPr>
          <a:xfrm>
            <a:off x="3509963" y="2266950"/>
            <a:ext cx="440531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若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l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1</a:t>
            </a: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itchFamily="2" charset="-122"/>
              </a:rPr>
              <a:t>＝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l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2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，则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1 </a:t>
            </a:r>
            <a:r>
              <a:rPr lang="en-US" altLang="zh-CN" sz="2400" b="1" baseline="-250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53267" name="矩形 53266"/>
          <p:cNvSpPr/>
          <p:nvPr/>
        </p:nvSpPr>
        <p:spPr>
          <a:xfrm>
            <a:off x="3541713" y="2898140"/>
            <a:ext cx="44545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若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l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1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itchFamily="2" charset="-122"/>
              </a:rPr>
              <a:t>＜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l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2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，则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1</a:t>
            </a:r>
            <a:r>
              <a:rPr lang="en-US" altLang="zh-CN" sz="2400" b="1" baseline="-250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53268" name="矩形 53267"/>
          <p:cNvSpPr/>
          <p:nvPr/>
        </p:nvSpPr>
        <p:spPr>
          <a:xfrm>
            <a:off x="5575300" y="2898140"/>
            <a:ext cx="4889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＞</a:t>
            </a:r>
          </a:p>
        </p:txBody>
      </p:sp>
      <p:sp>
        <p:nvSpPr>
          <p:cNvPr id="53269" name="矩形 53268"/>
          <p:cNvSpPr/>
          <p:nvPr/>
        </p:nvSpPr>
        <p:spPr>
          <a:xfrm>
            <a:off x="5575300" y="2266950"/>
            <a:ext cx="4889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＝</a:t>
            </a:r>
          </a:p>
        </p:txBody>
      </p:sp>
      <p:sp>
        <p:nvSpPr>
          <p:cNvPr id="53270" name="矩形 53269"/>
          <p:cNvSpPr/>
          <p:nvPr/>
        </p:nvSpPr>
        <p:spPr>
          <a:xfrm>
            <a:off x="5575300" y="1681480"/>
            <a:ext cx="4889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＜</a:t>
            </a:r>
          </a:p>
        </p:txBody>
      </p:sp>
      <p:grpSp>
        <p:nvGrpSpPr>
          <p:cNvPr id="53271" name="组合 53270"/>
          <p:cNvGrpSpPr/>
          <p:nvPr/>
        </p:nvGrpSpPr>
        <p:grpSpPr>
          <a:xfrm>
            <a:off x="6562725" y="1681480"/>
            <a:ext cx="2247070" cy="460375"/>
            <a:chOff x="3101" y="2659"/>
            <a:chExt cx="1321" cy="290"/>
          </a:xfrm>
        </p:grpSpPr>
        <p:sp>
          <p:nvSpPr>
            <p:cNvPr id="53272" name="直接连接符 53271"/>
            <p:cNvSpPr/>
            <p:nvPr/>
          </p:nvSpPr>
          <p:spPr>
            <a:xfrm>
              <a:off x="3101" y="2827"/>
              <a:ext cx="453" cy="0"/>
            </a:xfrm>
            <a:prstGeom prst="line">
              <a:avLst/>
            </a:prstGeom>
            <a:ln w="5080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53273" name="矩形 53272"/>
            <p:cNvSpPr/>
            <p:nvPr/>
          </p:nvSpPr>
          <p:spPr>
            <a:xfrm>
              <a:off x="3560" y="2659"/>
              <a:ext cx="862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Arial" pitchFamily="34" charset="0"/>
                  <a:ea typeface="黑体" panose="02010609060101010101" pitchFamily="49" charset="-122"/>
                </a:rPr>
                <a:t>省力杠杆</a:t>
              </a:r>
            </a:p>
          </p:txBody>
        </p:sp>
      </p:grpSp>
      <p:grpSp>
        <p:nvGrpSpPr>
          <p:cNvPr id="53274" name="组合 53273"/>
          <p:cNvGrpSpPr/>
          <p:nvPr/>
        </p:nvGrpSpPr>
        <p:grpSpPr>
          <a:xfrm>
            <a:off x="6562408" y="2266950"/>
            <a:ext cx="2182732" cy="460375"/>
            <a:chOff x="3107" y="2659"/>
            <a:chExt cx="1274" cy="290"/>
          </a:xfrm>
        </p:grpSpPr>
        <p:sp>
          <p:nvSpPr>
            <p:cNvPr id="53275" name="直接连接符 53274"/>
            <p:cNvSpPr/>
            <p:nvPr/>
          </p:nvSpPr>
          <p:spPr>
            <a:xfrm>
              <a:off x="3107" y="2804"/>
              <a:ext cx="453" cy="0"/>
            </a:xfrm>
            <a:prstGeom prst="line">
              <a:avLst/>
            </a:prstGeom>
            <a:ln w="5080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53276" name="矩形 53275"/>
            <p:cNvSpPr/>
            <p:nvPr/>
          </p:nvSpPr>
          <p:spPr>
            <a:xfrm>
              <a:off x="3560" y="2659"/>
              <a:ext cx="821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Arial" pitchFamily="34" charset="0"/>
                  <a:ea typeface="黑体" panose="02010609060101010101" pitchFamily="49" charset="-122"/>
                </a:rPr>
                <a:t>等臂杠杆</a:t>
              </a:r>
            </a:p>
          </p:txBody>
        </p:sp>
      </p:grpSp>
      <p:grpSp>
        <p:nvGrpSpPr>
          <p:cNvPr id="53277" name="组合 53276"/>
          <p:cNvGrpSpPr/>
          <p:nvPr/>
        </p:nvGrpSpPr>
        <p:grpSpPr>
          <a:xfrm>
            <a:off x="6562408" y="2897823"/>
            <a:ext cx="2182732" cy="460375"/>
            <a:chOff x="3107" y="2659"/>
            <a:chExt cx="1274" cy="290"/>
          </a:xfrm>
        </p:grpSpPr>
        <p:sp>
          <p:nvSpPr>
            <p:cNvPr id="53278" name="直接连接符 53277"/>
            <p:cNvSpPr/>
            <p:nvPr/>
          </p:nvSpPr>
          <p:spPr>
            <a:xfrm>
              <a:off x="3107" y="2804"/>
              <a:ext cx="453" cy="0"/>
            </a:xfrm>
            <a:prstGeom prst="line">
              <a:avLst/>
            </a:prstGeom>
            <a:ln w="5080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53279" name="矩形 53278"/>
            <p:cNvSpPr/>
            <p:nvPr/>
          </p:nvSpPr>
          <p:spPr>
            <a:xfrm>
              <a:off x="3560" y="2659"/>
              <a:ext cx="821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Arial" pitchFamily="34" charset="0"/>
                  <a:ea typeface="黑体" panose="02010609060101010101" pitchFamily="49" charset="-122"/>
                </a:rPr>
                <a:t>费力杠杆</a:t>
              </a:r>
            </a:p>
          </p:txBody>
        </p:sp>
      </p:grpSp>
      <p:sp>
        <p:nvSpPr>
          <p:cNvPr id="53281" name="矩形 53280"/>
          <p:cNvSpPr/>
          <p:nvPr/>
        </p:nvSpPr>
        <p:spPr>
          <a:xfrm>
            <a:off x="3976053" y="3770933"/>
            <a:ext cx="4924666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itchFamily="2" charset="-122"/>
              </a:rPr>
              <a:t>    </a:t>
            </a:r>
            <a:r>
              <a:rPr lang="zh-CN" altLang="en-US" sz="2400" b="1">
                <a:latin typeface="宋体" panose="02010600030101010101" pitchFamily="2" charset="-122"/>
                <a:ea typeface="宋体" pitchFamily="2" charset="-122"/>
              </a:rPr>
              <a:t>判断杠杆的类型，实际就是比较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动力臂和阻力臂</a:t>
            </a:r>
            <a:r>
              <a:rPr lang="zh-CN" altLang="en-US" sz="2400" b="1">
                <a:latin typeface="宋体" panose="02010600030101010101" pitchFamily="2" charset="-122"/>
                <a:ea typeface="宋体" pitchFamily="2" charset="-122"/>
              </a:rPr>
              <a:t>的大小。</a:t>
            </a:r>
            <a:endParaRPr lang="zh-CN" altLang="en-US" sz="2400" b="1" baseline="-25000">
              <a:latin typeface="宋体" panose="02010600030101010101" pitchFamily="2" charset="-122"/>
              <a:ea typeface="宋体" pitchFamily="2" charset="-122"/>
            </a:endParaRPr>
          </a:p>
        </p:txBody>
      </p:sp>
      <p:graphicFrame>
        <p:nvGraphicFramePr>
          <p:cNvPr id="6200" name="对象 6199"/>
          <p:cNvGraphicFramePr>
            <a:graphicFrameLocks noChangeAspect="1"/>
          </p:cNvGraphicFramePr>
          <p:nvPr/>
        </p:nvGraphicFramePr>
        <p:xfrm>
          <a:off x="4075981" y="927758"/>
          <a:ext cx="1389698" cy="536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4" progId="Equation.DSMT4">
                  <p:embed/>
                </p:oleObj>
              </mc:Choice>
              <mc:Fallback>
                <p:oleObj r:id="rId4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75981" y="927758"/>
                        <a:ext cx="1389698" cy="53684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" grpId="0"/>
      <p:bldP spid="53266" grpId="1"/>
      <p:bldP spid="53267" grpId="2"/>
      <p:bldP spid="53268" grpId="3"/>
      <p:bldP spid="53269" grpId="4"/>
      <p:bldP spid="53270" grpId="5"/>
      <p:bldP spid="53281" grpId="6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1109345"/>
            <a:ext cx="2700655" cy="1514475"/>
          </a:xfrm>
          <a:prstGeom prst="rect">
            <a:avLst/>
          </a:prstGeom>
        </p:spPr>
      </p:pic>
      <p:pic>
        <p:nvPicPr>
          <p:cNvPr id="3" name="图片 2" descr="timg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3258820"/>
            <a:ext cx="2494915" cy="1629410"/>
          </a:xfrm>
          <a:prstGeom prst="rect">
            <a:avLst/>
          </a:prstGeom>
        </p:spPr>
      </p:pic>
      <p:pic>
        <p:nvPicPr>
          <p:cNvPr id="4" name="图片 3" descr="u=2890889215,3303011497&amp;fm=26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430" y="3311525"/>
            <a:ext cx="2295525" cy="1524000"/>
          </a:xfrm>
          <a:prstGeom prst="rect">
            <a:avLst/>
          </a:prstGeom>
        </p:spPr>
      </p:pic>
      <p:pic>
        <p:nvPicPr>
          <p:cNvPr id="5" name="图片 4" descr="timg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130" y="1144270"/>
            <a:ext cx="2569210" cy="1445260"/>
          </a:xfrm>
          <a:prstGeom prst="rect">
            <a:avLst/>
          </a:prstGeom>
        </p:spPr>
      </p:pic>
      <p:pic>
        <p:nvPicPr>
          <p:cNvPr id="7" name="图片 6" descr="timg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035" y="1144270"/>
            <a:ext cx="2534920" cy="142113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292860" y="2711450"/>
            <a:ext cx="66459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若克服的阻力较大时，要用省力杠杆，但费距离。</a:t>
            </a:r>
            <a:endParaRPr lang="zh-CN" altLang="en-US" sz="2400" b="1" baseline="-2500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592873" y="532925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省力杠杆</a:t>
              </a:r>
            </a:p>
          </p:txBody>
        </p:sp>
      </p:grpSp>
      <p:pic>
        <p:nvPicPr>
          <p:cNvPr id="6" name="图片 5" descr="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6410" y="3311525"/>
            <a:ext cx="1993265" cy="159448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timg (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030" y="1332230"/>
            <a:ext cx="1833245" cy="19297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16" y="1452880"/>
            <a:ext cx="2325778" cy="1320165"/>
          </a:xfrm>
          <a:prstGeom prst="rect">
            <a:avLst/>
          </a:prstGeom>
        </p:spPr>
      </p:pic>
      <p:pic>
        <p:nvPicPr>
          <p:cNvPr id="10" name="图片 9" descr="timg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20" y="3376295"/>
            <a:ext cx="1512570" cy="15125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059" y="1360804"/>
            <a:ext cx="2251681" cy="15043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33320" y="3345815"/>
            <a:ext cx="54317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若克服的阻力较小时，要用费力杠杆。</a:t>
            </a:r>
            <a:endParaRPr lang="en-US" altLang="zh-CN" sz="2400" b="1" baseline="-2500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12745" y="3887470"/>
            <a:ext cx="41465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费力省距离，</a:t>
            </a:r>
            <a:endParaRPr lang="en-US" altLang="zh-CN" sz="2400" b="1" baseline="-2500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50435" y="3902710"/>
            <a:ext cx="23088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能使工作快捷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 </a:t>
            </a:r>
            <a:endParaRPr lang="en-US" altLang="zh-CN" sz="2400" b="1" baseline="-2500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592873" y="62631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费力杠杆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1"/>
      <p:bldP spid="1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531" name="文本框 22530"/>
          <p:cNvSpPr txBox="1"/>
          <p:nvPr/>
        </p:nvSpPr>
        <p:spPr>
          <a:xfrm>
            <a:off x="6410166" y="832446"/>
            <a:ext cx="309880" cy="460375"/>
          </a:xfrm>
          <a:prstGeom prst="rect">
            <a:avLst/>
          </a:prstGeom>
          <a:noFill/>
          <a:ln w="57150">
            <a:noFill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</a:pPr>
            <a:endParaRPr sz="24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2536" name="图片 22535" descr="吊车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31" b="17"/>
          <a:stretch>
            <a:fillRect/>
          </a:stretch>
        </p:blipFill>
        <p:spPr>
          <a:xfrm>
            <a:off x="3343910" y="1213485"/>
            <a:ext cx="2857500" cy="200620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pic>
        <p:nvPicPr>
          <p:cNvPr id="22537" name="图片 22536" descr="手臂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lum bright="-12000"/>
          </a:blip>
          <a:srcRect r="-221" b="217"/>
          <a:stretch>
            <a:fillRect/>
          </a:stretch>
        </p:blipFill>
        <p:spPr>
          <a:xfrm>
            <a:off x="1021080" y="583565"/>
            <a:ext cx="1371600" cy="1321594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dist="107763" dir="2699999" algn="ctr" rotWithShape="0">
              <a:srgbClr val="808080"/>
            </a:outerShdw>
          </a:effectLst>
        </p:spPr>
      </p:pic>
      <p:pic>
        <p:nvPicPr>
          <p:cNvPr id="22538" name="图片 22537" descr="剪刀（费）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826" b="172"/>
          <a:stretch>
            <a:fillRect/>
          </a:stretch>
        </p:blipFill>
        <p:spPr>
          <a:xfrm>
            <a:off x="6812915" y="832485"/>
            <a:ext cx="742950" cy="19431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pic>
        <p:nvPicPr>
          <p:cNvPr id="22539" name="图片 22538" descr="开瓶器"/>
          <p:cNvPicPr>
            <a:picLocks noChangeAspect="1"/>
          </p:cNvPicPr>
          <p:nvPr/>
        </p:nvPicPr>
        <p:blipFill>
          <a:blip r:embed="rId5">
            <a:clrChange>
              <a:clrFrom>
                <a:srgbClr val="DCDCDC"/>
              </a:clrFrom>
              <a:clrTo>
                <a:srgbClr val="DCDCDC">
                  <a:alpha val="0"/>
                </a:srgbClr>
              </a:clrTo>
            </a:clrChange>
            <a:lum bright="-12000"/>
          </a:blip>
          <a:srcRect r="-128" b="439"/>
          <a:stretch>
            <a:fillRect/>
          </a:stretch>
        </p:blipFill>
        <p:spPr>
          <a:xfrm>
            <a:off x="1021080" y="2142490"/>
            <a:ext cx="2114550" cy="13716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545" name="文本框 22544"/>
          <p:cNvSpPr txBox="1"/>
          <p:nvPr/>
        </p:nvSpPr>
        <p:spPr>
          <a:xfrm>
            <a:off x="4171950" y="400050"/>
            <a:ext cx="3314700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latin typeface="Arial" pitchFamily="34" charset="0"/>
              </a:rPr>
              <a:t>比较下列杠杆的动力臂和阻力臂的大小</a:t>
            </a:r>
          </a:p>
        </p:txBody>
      </p:sp>
      <p:pic>
        <p:nvPicPr>
          <p:cNvPr id="22546" name="图片 22545" descr="天平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tretch>
            <a:fillRect/>
          </a:stretch>
        </p:blipFill>
        <p:spPr>
          <a:xfrm>
            <a:off x="2743200" y="3429000"/>
            <a:ext cx="4914900" cy="201096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2253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" fill="hold"/>
                                        <p:tgtEl>
                                          <p:spTgt spid="225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2253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4" presetClass="entr" presetSubtype="0" fill="hold" nodeType="after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" fill="hold"/>
                                        <p:tgtEl>
                                          <p:spTgt spid="225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8" name="组合 37"/>
          <p:cNvGrpSpPr/>
          <p:nvPr/>
        </p:nvGrpSpPr>
        <p:grpSpPr>
          <a:xfrm>
            <a:off x="2592873" y="62631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最大力臂</a:t>
              </a:r>
              <a:r>
                <a:rPr lang="en-US" altLang="zh-CN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——</a:t>
              </a:r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最小的力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37448" y="1552174"/>
            <a:ext cx="813806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mtClean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    杠</a:t>
            </a:r>
            <a:r>
              <a:rPr lang="zh-CN" altLang="en-US" sz="28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杆上离支点（</a:t>
            </a:r>
            <a:r>
              <a:rPr lang="en-US" altLang="zh-CN" sz="2800" b="1" i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O</a:t>
            </a:r>
            <a:r>
              <a:rPr lang="zh-CN" altLang="en-US" sz="28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）最远的点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(</a:t>
            </a:r>
            <a:r>
              <a:rPr lang="en-US" altLang="zh-CN" sz="2800" b="1" i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)</a:t>
            </a:r>
            <a:r>
              <a:rPr lang="zh-CN" altLang="en-US" sz="28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作为作用点，且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力的方向与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OA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垂直</a:t>
            </a:r>
            <a:r>
              <a:rPr lang="zh-CN" altLang="en-US" sz="28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，此时所施加的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力最小</a:t>
            </a:r>
            <a:r>
              <a:rPr lang="zh-CN" altLang="en-US" sz="28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144986" y="3436787"/>
            <a:ext cx="128778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  <a:r>
              <a:rPr lang="zh-CN" altLang="en-US" sz="36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最小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13106" y="3436787"/>
            <a:ext cx="128778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l</a:t>
            </a:r>
            <a:r>
              <a:rPr lang="zh-CN" altLang="en-US" sz="36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最大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59716" y="3602522"/>
            <a:ext cx="506730" cy="64516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latin typeface="Arial" pitchFamily="34" charset="0"/>
                <a:cs typeface="Arial" pitchFamily="34" charset="0"/>
              </a:rPr>
              <a:t>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/>
      <p:bldP spid="10" grpId="2"/>
      <p:bldP spid="11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" name="图片 13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89" y="1692560"/>
            <a:ext cx="3501404" cy="2196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4" name="文本框 19463"/>
          <p:cNvSpPr txBox="1"/>
          <p:nvPr/>
        </p:nvSpPr>
        <p:spPr>
          <a:xfrm rot="21595876">
            <a:off x="3949291" y="1392424"/>
            <a:ext cx="5134739" cy="1200329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一根硬棒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在力的作用下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如果能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绕着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固定点转动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，这根硬棒就叫做</a:t>
            </a: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杠杆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。</a:t>
            </a:r>
            <a:endParaRPr lang="en-US" altLang="zh-CN" sz="2400" b="1">
              <a:solidFill>
                <a:schemeClr val="tx1"/>
              </a:solidFill>
              <a:latin typeface="宋体" panose="02010600030101010101" pitchFamily="2" charset="-122"/>
              <a:ea typeface="宋体" pitchFamily="2" charset="-122"/>
              <a:cs typeface="楷体" panose="02010609060101010101" charset="-122"/>
            </a:endParaRPr>
          </a:p>
        </p:txBody>
      </p:sp>
      <p:sp>
        <p:nvSpPr>
          <p:cNvPr id="19466" name="文本框 19465"/>
          <p:cNvSpPr txBox="1"/>
          <p:nvPr/>
        </p:nvSpPr>
        <p:spPr>
          <a:xfrm>
            <a:off x="4026717" y="2927892"/>
            <a:ext cx="4630723" cy="166776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注意：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硬棒可以是直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,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也可以是弯曲的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,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楷体" panose="02010609060101010101" charset="-122"/>
              </a:rPr>
              <a:t>即硬棒可以是各种各样的形状。</a:t>
            </a:r>
            <a:endParaRPr lang="en-US" altLang="zh-CN" sz="2400" b="1">
              <a:solidFill>
                <a:schemeClr val="tx1"/>
              </a:solidFill>
              <a:latin typeface="宋体" panose="02010600030101010101" pitchFamily="2" charset="-122"/>
              <a:ea typeface="宋体" pitchFamily="2" charset="-122"/>
              <a:cs typeface="楷体" panose="02010609060101010101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465873" y="556849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杠杆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94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6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290195" y="537274"/>
            <a:ext cx="8699500" cy="10147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如右图所示，在C点用力把桌腿A抬离地面时，桌腿B始终没有移动，请在C点画出最小作用力的示意图。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r="2417" b="15022"/>
          <a:stretch>
            <a:fillRect/>
          </a:stretch>
        </p:blipFill>
        <p:spPr>
          <a:xfrm>
            <a:off x="549158" y="1981201"/>
            <a:ext cx="4664581" cy="2775284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400175" y="2870200"/>
            <a:ext cx="2628900" cy="157480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1400175" y="2144395"/>
            <a:ext cx="456565" cy="73850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90" name="组合 27689"/>
          <p:cNvGrpSpPr/>
          <p:nvPr/>
        </p:nvGrpSpPr>
        <p:grpSpPr>
          <a:xfrm rot="18240000" flipH="1">
            <a:off x="1450081" y="2768759"/>
            <a:ext cx="155575" cy="161925"/>
            <a:chOff x="-9" y="0"/>
            <a:chExt cx="136" cy="136"/>
          </a:xfrm>
        </p:grpSpPr>
        <p:sp>
          <p:nvSpPr>
            <p:cNvPr id="27691" name="直接连接符 27690"/>
            <p:cNvSpPr/>
            <p:nvPr/>
          </p:nvSpPr>
          <p:spPr>
            <a:xfrm flipH="1">
              <a:off x="0" y="0"/>
              <a:ext cx="0" cy="136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7692" name="直接连接符 27691"/>
            <p:cNvSpPr/>
            <p:nvPr/>
          </p:nvSpPr>
          <p:spPr>
            <a:xfrm>
              <a:off x="-9" y="118"/>
              <a:ext cx="136" cy="9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36884" name="椭圆 36883"/>
          <p:cNvSpPr>
            <a:spLocks noChangeAspect="1"/>
          </p:cNvSpPr>
          <p:nvPr/>
        </p:nvSpPr>
        <p:spPr>
          <a:xfrm flipH="1">
            <a:off x="3987165" y="4417060"/>
            <a:ext cx="76200" cy="762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0" name="文本框 19"/>
          <p:cNvSpPr txBox="1"/>
          <p:nvPr/>
        </p:nvSpPr>
        <p:spPr>
          <a:xfrm>
            <a:off x="1946910" y="1868170"/>
            <a:ext cx="4203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F</a:t>
            </a:r>
            <a:endParaRPr lang="zh-CN" altLang="en-US" sz="2800" b="1" i="1" baseline="-25000">
              <a:latin typeface="Times New Roman" panose="02020603050405020304" charset="0"/>
              <a:ea typeface="宋体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10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76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4" presetClass="entr" presetSubtype="0" fill="hold" nodeType="after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3600"/>
                            </p:stCondLst>
                            <p:childTnLst>
                              <p:par>
                                <p:cTn id="24" presetID="24" presetClass="entr" presetSubtype="0" fill="hold" grpId="0" nodeType="after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Text Box 4"/>
          <p:cNvSpPr txBox="1"/>
          <p:nvPr/>
        </p:nvSpPr>
        <p:spPr>
          <a:xfrm>
            <a:off x="2941320" y="1439545"/>
            <a:ext cx="32607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itchFamily="2" charset="-122"/>
              </a:rPr>
              <a:t>定滑轮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</a:rPr>
              <a:t>：轴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不随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</a:rPr>
              <a:t>轮动。</a:t>
            </a:r>
          </a:p>
        </p:txBody>
      </p:sp>
      <p:sp>
        <p:nvSpPr>
          <p:cNvPr id="5211" name="文本框 5210"/>
          <p:cNvSpPr txBox="1"/>
          <p:nvPr/>
        </p:nvSpPr>
        <p:spPr>
          <a:xfrm>
            <a:off x="3284671" y="2178601"/>
            <a:ext cx="2590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rPr>
              <a:t>实质：</a:t>
            </a:r>
            <a:r>
              <a:rPr lang="zh-CN" altLang="en-US" sz="2400" b="1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等臂杠杆。</a:t>
            </a:r>
            <a:endParaRPr lang="zh-CN" altLang="en-US" sz="2400" b="1" baseline="-25000">
              <a:solidFill>
                <a:srgbClr val="FA1414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941320" y="2955674"/>
            <a:ext cx="3482748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anchor="ctr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  <a:cs typeface="+mn-ea"/>
              </a:defRPr>
            </a:lvl5pPr>
          </a:lstStyle>
          <a:p>
            <a:pPr lvl="0" algn="ctr" eaLnBrk="1" hangingPunct="1">
              <a:lnSpc>
                <a:spcPct val="125000"/>
              </a:lnSpc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结论：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</a:rPr>
              <a:t>使用定滑轮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不省力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不省距离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</a:rPr>
              <a:t>；但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可以改变力的方向。</a:t>
            </a:r>
            <a:endParaRPr lang="zh-CN" altLang="en-US" sz="24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3" y="1328111"/>
            <a:ext cx="2273352" cy="338928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495" y="1235304"/>
            <a:ext cx="2173890" cy="357489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462063" y="632662"/>
            <a:ext cx="3958508" cy="495548"/>
            <a:chOff x="2506980" y="579256"/>
            <a:chExt cx="3958508" cy="4955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定滑轮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2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211" grpId="1"/>
      <p:bldP spid="18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8" y="1307563"/>
            <a:ext cx="2525087" cy="33360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65" y="1289519"/>
            <a:ext cx="2162897" cy="3535649"/>
          </a:xfrm>
          <a:prstGeom prst="rect">
            <a:avLst/>
          </a:prstGeom>
        </p:spPr>
      </p:pic>
      <p:sp>
        <p:nvSpPr>
          <p:cNvPr id="6146" name="Text Box 4"/>
          <p:cNvSpPr txBox="1"/>
          <p:nvPr/>
        </p:nvSpPr>
        <p:spPr>
          <a:xfrm>
            <a:off x="2941320" y="1439545"/>
            <a:ext cx="32607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itchFamily="2" charset="-122"/>
              </a:rPr>
              <a:t>动滑轮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</a:rPr>
              <a:t>：轴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随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</a:rPr>
              <a:t>轮动。</a:t>
            </a:r>
          </a:p>
        </p:txBody>
      </p:sp>
      <p:sp>
        <p:nvSpPr>
          <p:cNvPr id="5211" name="文本框 5210"/>
          <p:cNvSpPr txBox="1"/>
          <p:nvPr/>
        </p:nvSpPr>
        <p:spPr>
          <a:xfrm>
            <a:off x="2928619" y="2078553"/>
            <a:ext cx="3556071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rPr>
              <a:t>实质：</a:t>
            </a:r>
            <a:r>
              <a:rPr lang="zh-CN" altLang="en-US" sz="2400" b="1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动力臂是阻力臂两倍的杠杆。</a:t>
            </a:r>
            <a:endParaRPr lang="zh-CN" altLang="en-US" sz="2400" b="1" baseline="-25000">
              <a:solidFill>
                <a:srgbClr val="FA1414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41406" y="3056867"/>
            <a:ext cx="343408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anchor="ctr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  <a:cs typeface="+mn-ea"/>
              </a:defRPr>
            </a:lvl5pPr>
          </a:lstStyle>
          <a:p>
            <a:pPr lvl="0" algn="just" eaLnBrk="1" hangingPunct="1">
              <a:lnSpc>
                <a:spcPct val="125000"/>
              </a:lnSpc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结论：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</a:rPr>
              <a:t>使用动滑轮可以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省力</a:t>
            </a:r>
            <a:r>
              <a:rPr lang="zh-CN" altLang="en-US" sz="2400" b="1" smtClean="0">
                <a:solidFill>
                  <a:schemeClr val="tx1"/>
                </a:solidFill>
                <a:latin typeface="宋体" panose="02010600030101010101" pitchFamily="2" charset="-122"/>
              </a:rPr>
              <a:t>；但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</a:rPr>
              <a:t>费距离，且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不改变力的方向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</a:rPr>
              <a:t>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416978" y="616539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2B3C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ysClr val="windowText" lastClr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动滑轮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2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211" grpId="1"/>
      <p:bldP spid="8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4" name="直接连接符 23"/>
          <p:cNvCxnSpPr/>
          <p:nvPr/>
        </p:nvCxnSpPr>
        <p:spPr>
          <a:xfrm flipV="1">
            <a:off x="798195" y="3423920"/>
            <a:ext cx="1366520" cy="635"/>
          </a:xfrm>
          <a:prstGeom prst="line">
            <a:avLst/>
          </a:prstGeom>
          <a:ln w="34925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左大括号 49"/>
          <p:cNvSpPr/>
          <p:nvPr/>
        </p:nvSpPr>
        <p:spPr>
          <a:xfrm rot="5400000">
            <a:off x="5327015" y="2156460"/>
            <a:ext cx="273050" cy="645160"/>
          </a:xfrm>
          <a:prstGeom prst="leftBrace">
            <a:avLst>
              <a:gd name="adj1" fmla="val 33333"/>
              <a:gd name="adj2" fmla="val 50000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8" name="直接连接符 47"/>
          <p:cNvSpPr/>
          <p:nvPr/>
        </p:nvSpPr>
        <p:spPr>
          <a:xfrm flipH="1">
            <a:off x="5812288" y="1034653"/>
            <a:ext cx="0" cy="1647446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  <p:txBody>
          <a:bodyPr/>
          <a:lstStyle/>
          <a:p/>
        </p:txBody>
      </p:sp>
      <p:grpSp>
        <p:nvGrpSpPr>
          <p:cNvPr id="5200" name="组合 5199"/>
          <p:cNvGrpSpPr/>
          <p:nvPr/>
        </p:nvGrpSpPr>
        <p:grpSpPr>
          <a:xfrm rot="10800000">
            <a:off x="4663952" y="1866172"/>
            <a:ext cx="2106418" cy="3116680"/>
            <a:chOff x="1371" y="316"/>
            <a:chExt cx="2635" cy="3775"/>
          </a:xfrm>
          <a:noFill/>
        </p:grpSpPr>
        <p:grpSp>
          <p:nvGrpSpPr>
            <p:cNvPr id="5179" name="组合 5178"/>
            <p:cNvGrpSpPr/>
            <p:nvPr/>
          </p:nvGrpSpPr>
          <p:grpSpPr>
            <a:xfrm rot="-10793697">
              <a:off x="2273" y="316"/>
              <a:ext cx="1733" cy="185"/>
              <a:chOff x="2953" y="2631"/>
              <a:chExt cx="555" cy="84"/>
            </a:xfrm>
            <a:grpFill/>
          </p:grpSpPr>
          <p:sp>
            <p:nvSpPr>
              <p:cNvPr id="5182" name="直接连接符 5181"/>
              <p:cNvSpPr/>
              <p:nvPr/>
            </p:nvSpPr>
            <p:spPr>
              <a:xfrm flipH="1">
                <a:off x="3093" y="2643"/>
                <a:ext cx="51" cy="62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83" name="直接连接符 5182"/>
              <p:cNvSpPr/>
              <p:nvPr/>
            </p:nvSpPr>
            <p:spPr>
              <a:xfrm flipH="1">
                <a:off x="3235" y="2642"/>
                <a:ext cx="53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84" name="直接连接符 5183"/>
              <p:cNvSpPr/>
              <p:nvPr/>
            </p:nvSpPr>
            <p:spPr>
              <a:xfrm flipH="1">
                <a:off x="3365" y="2642"/>
                <a:ext cx="47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85" name="直接连接符 5184"/>
              <p:cNvSpPr/>
              <p:nvPr/>
            </p:nvSpPr>
            <p:spPr>
              <a:xfrm flipH="1">
                <a:off x="3454" y="2631"/>
                <a:ext cx="53" cy="84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86" name="直接连接符 5185"/>
              <p:cNvSpPr/>
              <p:nvPr/>
            </p:nvSpPr>
            <p:spPr>
              <a:xfrm flipH="1">
                <a:off x="2957" y="2648"/>
                <a:ext cx="51" cy="61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91" name="直接连接符 5190"/>
              <p:cNvSpPr/>
              <p:nvPr/>
            </p:nvSpPr>
            <p:spPr>
              <a:xfrm flipV="1">
                <a:off x="2953" y="2636"/>
                <a:ext cx="555" cy="5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5192" name="椭圆 5191"/>
            <p:cNvSpPr/>
            <p:nvPr/>
          </p:nvSpPr>
          <p:spPr>
            <a:xfrm>
              <a:off x="1734" y="2361"/>
              <a:ext cx="1728" cy="1730"/>
            </a:xfrm>
            <a:prstGeom prst="ellipse">
              <a:avLst/>
            </a:prstGeom>
            <a:grpFill/>
            <a:ln w="57150" cap="flat" cmpd="sng">
              <a:solidFill>
                <a:srgbClr val="040708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193" name="组合 5192"/>
            <p:cNvGrpSpPr/>
            <p:nvPr/>
          </p:nvGrpSpPr>
          <p:grpSpPr>
            <a:xfrm>
              <a:off x="1371" y="1094"/>
              <a:ext cx="714" cy="2125"/>
              <a:chOff x="787" y="2575"/>
              <a:chExt cx="240" cy="1416"/>
            </a:xfrm>
            <a:grpFill/>
          </p:grpSpPr>
          <p:sp>
            <p:nvSpPr>
              <p:cNvPr id="5194" name="直接连接符 5193"/>
              <p:cNvSpPr/>
              <p:nvPr/>
            </p:nvSpPr>
            <p:spPr>
              <a:xfrm flipH="1">
                <a:off x="907" y="2863"/>
                <a:ext cx="2" cy="1128"/>
              </a:xfrm>
              <a:prstGeom prst="line">
                <a:avLst/>
              </a:prstGeom>
              <a:grpFill/>
              <a:ln w="44450" cap="flat" cmpd="sng">
                <a:solidFill>
                  <a:srgbClr val="FA1414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5195" name="矩形 5194"/>
              <p:cNvSpPr/>
              <p:nvPr/>
            </p:nvSpPr>
            <p:spPr>
              <a:xfrm>
                <a:off x="787" y="2575"/>
                <a:ext cx="240" cy="3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197" name="直接连接符 5196"/>
            <p:cNvSpPr/>
            <p:nvPr/>
          </p:nvSpPr>
          <p:spPr>
            <a:xfrm flipH="1" flipV="1">
              <a:off x="3409" y="491"/>
              <a:ext cx="52" cy="2856"/>
            </a:xfrm>
            <a:prstGeom prst="line">
              <a:avLst/>
            </a:prstGeom>
            <a:grpFill/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5203" name="文本框 5202"/>
          <p:cNvSpPr txBox="1"/>
          <p:nvPr/>
        </p:nvSpPr>
        <p:spPr>
          <a:xfrm rot="10800000">
            <a:off x="4397375" y="2135505"/>
            <a:ext cx="65024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itchFamily="2" charset="-122"/>
              </a:rPr>
              <a:t>O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199505" y="3808730"/>
            <a:ext cx="5708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itchFamily="2" charset="-122"/>
              </a:rPr>
              <a:t>G</a:t>
            </a:r>
          </a:p>
        </p:txBody>
      </p:sp>
      <p:sp>
        <p:nvSpPr>
          <p:cNvPr id="46" name="椭圆 45"/>
          <p:cNvSpPr/>
          <p:nvPr/>
        </p:nvSpPr>
        <p:spPr>
          <a:xfrm>
            <a:off x="5709920" y="2479040"/>
            <a:ext cx="204470" cy="202565"/>
          </a:xfrm>
          <a:prstGeom prst="ellipse">
            <a:avLst/>
          </a:prstGeom>
          <a:solidFill>
            <a:srgbClr val="417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2" name="文本框 51"/>
          <p:cNvSpPr txBox="1"/>
          <p:nvPr/>
        </p:nvSpPr>
        <p:spPr>
          <a:xfrm>
            <a:off x="5327015" y="1882140"/>
            <a:ext cx="72199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charset="0"/>
                <a:ea typeface="宋体" pitchFamily="2" charset="-122"/>
              </a:rPr>
              <a:t>1</a:t>
            </a:r>
          </a:p>
        </p:txBody>
      </p:sp>
      <p:cxnSp>
        <p:nvCxnSpPr>
          <p:cNvPr id="53" name="直接连接符 52"/>
          <p:cNvCxnSpPr/>
          <p:nvPr/>
        </p:nvCxnSpPr>
        <p:spPr>
          <a:xfrm flipV="1">
            <a:off x="5100955" y="2586990"/>
            <a:ext cx="725805" cy="7620"/>
          </a:xfrm>
          <a:prstGeom prst="line">
            <a:avLst/>
          </a:prstGeom>
          <a:ln w="34925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5507355" y="2721610"/>
            <a:ext cx="6096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5050"/>
                </a:solidFill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="1" baseline="-25000">
                <a:solidFill>
                  <a:srgbClr val="FF5050"/>
                </a:solidFill>
                <a:latin typeface="Times New Roman" panose="02020603050405020304" charset="0"/>
                <a:ea typeface="宋体" pitchFamily="2" charset="-122"/>
              </a:rPr>
              <a:t>2</a:t>
            </a:r>
          </a:p>
        </p:txBody>
      </p:sp>
      <p:sp>
        <p:nvSpPr>
          <p:cNvPr id="56" name="椭圆 55"/>
          <p:cNvSpPr/>
          <p:nvPr/>
        </p:nvSpPr>
        <p:spPr>
          <a:xfrm>
            <a:off x="5063490" y="2553970"/>
            <a:ext cx="88900" cy="977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57" name="直接连接符 56"/>
          <p:cNvCxnSpPr/>
          <p:nvPr/>
        </p:nvCxnSpPr>
        <p:spPr>
          <a:xfrm flipV="1">
            <a:off x="5081905" y="2586355"/>
            <a:ext cx="1366520" cy="635"/>
          </a:xfrm>
          <a:prstGeom prst="line">
            <a:avLst/>
          </a:prstGeom>
          <a:ln w="34925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左大括号 57"/>
          <p:cNvSpPr/>
          <p:nvPr/>
        </p:nvSpPr>
        <p:spPr>
          <a:xfrm rot="5400000" flipH="1">
            <a:off x="5683885" y="2073275"/>
            <a:ext cx="222250" cy="1306830"/>
          </a:xfrm>
          <a:prstGeom prst="leftBrace">
            <a:avLst>
              <a:gd name="adj1" fmla="val 33333"/>
              <a:gd name="adj2" fmla="val 51181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9" name="文本框 58"/>
          <p:cNvSpPr txBox="1"/>
          <p:nvPr/>
        </p:nvSpPr>
        <p:spPr>
          <a:xfrm>
            <a:off x="5914256" y="893731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F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sp>
        <p:nvSpPr>
          <p:cNvPr id="3" name="直接连接符 2"/>
          <p:cNvSpPr/>
          <p:nvPr/>
        </p:nvSpPr>
        <p:spPr>
          <a:xfrm flipH="1">
            <a:off x="2184533" y="1742678"/>
            <a:ext cx="0" cy="1647446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  <p:txBody>
          <a:bodyPr/>
          <a:lstStyle/>
          <a:p/>
        </p:txBody>
      </p:sp>
      <p:grpSp>
        <p:nvGrpSpPr>
          <p:cNvPr id="4" name="组合 3"/>
          <p:cNvGrpSpPr/>
          <p:nvPr/>
        </p:nvGrpSpPr>
        <p:grpSpPr>
          <a:xfrm>
            <a:off x="306177" y="1029381"/>
            <a:ext cx="1875874" cy="3858903"/>
            <a:chOff x="1115" y="296"/>
            <a:chExt cx="2347" cy="4675"/>
          </a:xfrm>
          <a:noFill/>
        </p:grpSpPr>
        <p:grpSp>
          <p:nvGrpSpPr>
            <p:cNvPr id="5" name="组合 4"/>
            <p:cNvGrpSpPr/>
            <p:nvPr/>
          </p:nvGrpSpPr>
          <p:grpSpPr>
            <a:xfrm rot="-10793697">
              <a:off x="1115" y="296"/>
              <a:ext cx="1751" cy="195"/>
              <a:chOff x="3318" y="2635"/>
              <a:chExt cx="561" cy="88"/>
            </a:xfrm>
            <a:grpFill/>
          </p:grpSpPr>
          <p:sp>
            <p:nvSpPr>
              <p:cNvPr id="6" name="直接连接符 5"/>
              <p:cNvSpPr/>
              <p:nvPr/>
            </p:nvSpPr>
            <p:spPr>
              <a:xfrm flipH="1">
                <a:off x="3681" y="2652"/>
                <a:ext cx="51" cy="62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" name="直接连接符 6"/>
              <p:cNvSpPr/>
              <p:nvPr/>
            </p:nvSpPr>
            <p:spPr>
              <a:xfrm flipH="1">
                <a:off x="3804" y="2648"/>
                <a:ext cx="53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8" name="直接连接符 7"/>
              <p:cNvSpPr/>
              <p:nvPr/>
            </p:nvSpPr>
            <p:spPr>
              <a:xfrm flipH="1">
                <a:off x="3318" y="2641"/>
                <a:ext cx="47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" name="直接连接符 8"/>
              <p:cNvSpPr/>
              <p:nvPr/>
            </p:nvSpPr>
            <p:spPr>
              <a:xfrm flipH="1">
                <a:off x="3538" y="2652"/>
                <a:ext cx="62" cy="71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0" name="直接连接符 9"/>
              <p:cNvSpPr/>
              <p:nvPr/>
            </p:nvSpPr>
            <p:spPr>
              <a:xfrm flipH="1">
                <a:off x="3412" y="2658"/>
                <a:ext cx="51" cy="61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1" name="直接连接符 10"/>
              <p:cNvSpPr/>
              <p:nvPr/>
            </p:nvSpPr>
            <p:spPr>
              <a:xfrm flipV="1">
                <a:off x="3324" y="2635"/>
                <a:ext cx="555" cy="5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12" name="椭圆 11"/>
            <p:cNvSpPr/>
            <p:nvPr/>
          </p:nvSpPr>
          <p:spPr>
            <a:xfrm>
              <a:off x="1734" y="2361"/>
              <a:ext cx="1728" cy="1730"/>
            </a:xfrm>
            <a:prstGeom prst="ellipse">
              <a:avLst/>
            </a:prstGeom>
            <a:grpFill/>
            <a:ln w="57150" cap="flat" cmpd="sng">
              <a:solidFill>
                <a:srgbClr val="040708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2243" y="3154"/>
              <a:ext cx="714" cy="1816"/>
              <a:chOff x="1080" y="3948"/>
              <a:chExt cx="240" cy="1210"/>
            </a:xfrm>
            <a:grpFill/>
          </p:grpSpPr>
          <p:sp>
            <p:nvSpPr>
              <p:cNvPr id="14" name="直接连接符 13"/>
              <p:cNvSpPr/>
              <p:nvPr/>
            </p:nvSpPr>
            <p:spPr>
              <a:xfrm flipH="1">
                <a:off x="1199" y="3948"/>
                <a:ext cx="2" cy="1128"/>
              </a:xfrm>
              <a:prstGeom prst="line">
                <a:avLst/>
              </a:prstGeom>
              <a:grpFill/>
              <a:ln w="44450" cap="flat" cmpd="sng">
                <a:solidFill>
                  <a:srgbClr val="FA1414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080" y="4822"/>
                <a:ext cx="240" cy="3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6" name="直接连接符 15"/>
            <p:cNvSpPr/>
            <p:nvPr/>
          </p:nvSpPr>
          <p:spPr>
            <a:xfrm flipV="1">
              <a:off x="1734" y="478"/>
              <a:ext cx="57" cy="2858"/>
            </a:xfrm>
            <a:prstGeom prst="line">
              <a:avLst/>
            </a:prstGeom>
            <a:grpFill/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17" name="文本框 16"/>
          <p:cNvSpPr txBox="1"/>
          <p:nvPr/>
        </p:nvSpPr>
        <p:spPr>
          <a:xfrm rot="10800000">
            <a:off x="101600" y="3088005"/>
            <a:ext cx="65024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itchFamily="2" charset="-122"/>
              </a:rPr>
              <a:t>O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184910" y="4358005"/>
            <a:ext cx="5930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itchFamily="2" charset="-122"/>
              </a:rPr>
              <a:t>G</a:t>
            </a:r>
          </a:p>
        </p:txBody>
      </p:sp>
      <p:sp>
        <p:nvSpPr>
          <p:cNvPr id="19" name="椭圆 18"/>
          <p:cNvSpPr/>
          <p:nvPr/>
        </p:nvSpPr>
        <p:spPr>
          <a:xfrm>
            <a:off x="1384300" y="3317240"/>
            <a:ext cx="204470" cy="202565"/>
          </a:xfrm>
          <a:prstGeom prst="ellipse">
            <a:avLst/>
          </a:prstGeom>
          <a:solidFill>
            <a:srgbClr val="417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文本框 19"/>
          <p:cNvSpPr txBox="1"/>
          <p:nvPr/>
        </p:nvSpPr>
        <p:spPr>
          <a:xfrm>
            <a:off x="1207770" y="2713355"/>
            <a:ext cx="72199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charset="0"/>
                <a:ea typeface="宋体" pitchFamily="2" charset="-122"/>
              </a:rPr>
              <a:t>1</a:t>
            </a:r>
          </a:p>
        </p:txBody>
      </p:sp>
      <p:cxnSp>
        <p:nvCxnSpPr>
          <p:cNvPr id="21" name="直接连接符 20"/>
          <p:cNvCxnSpPr>
            <a:endCxn id="42" idx="1"/>
          </p:cNvCxnSpPr>
          <p:nvPr/>
        </p:nvCxnSpPr>
        <p:spPr>
          <a:xfrm flipV="1">
            <a:off x="800735" y="3424555"/>
            <a:ext cx="690880" cy="7620"/>
          </a:xfrm>
          <a:prstGeom prst="line">
            <a:avLst/>
          </a:prstGeom>
          <a:ln w="34925" cmpd="sng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882015" y="3556000"/>
            <a:ext cx="6096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5050"/>
                </a:solidFill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="1" baseline="-25000">
                <a:solidFill>
                  <a:srgbClr val="FF5050"/>
                </a:solidFill>
                <a:latin typeface="Times New Roman" panose="02020603050405020304" charset="0"/>
                <a:ea typeface="宋体" pitchFamily="2" charset="-122"/>
              </a:rPr>
              <a:t>2</a:t>
            </a:r>
          </a:p>
        </p:txBody>
      </p:sp>
      <p:sp>
        <p:nvSpPr>
          <p:cNvPr id="23" name="椭圆 22"/>
          <p:cNvSpPr/>
          <p:nvPr/>
        </p:nvSpPr>
        <p:spPr>
          <a:xfrm>
            <a:off x="757555" y="3364230"/>
            <a:ext cx="88900" cy="977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5" name="左大括号 24"/>
          <p:cNvSpPr/>
          <p:nvPr/>
        </p:nvSpPr>
        <p:spPr>
          <a:xfrm rot="5400000">
            <a:off x="1353185" y="2535555"/>
            <a:ext cx="276225" cy="1381125"/>
          </a:xfrm>
          <a:prstGeom prst="leftBrace">
            <a:avLst>
              <a:gd name="adj1" fmla="val 33333"/>
              <a:gd name="adj2" fmla="val 47813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6" name="文本框 25"/>
          <p:cNvSpPr txBox="1"/>
          <p:nvPr/>
        </p:nvSpPr>
        <p:spPr>
          <a:xfrm>
            <a:off x="1526406" y="1650016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F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466975" y="1495425"/>
            <a:ext cx="183832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动力作用在轮上，省力但费距离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168515" y="1448435"/>
            <a:ext cx="183832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动力作用在轴上，费力但省距离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2438901" y="3391821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F=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100705" y="3100070"/>
            <a:ext cx="1482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G+G</a:t>
            </a:r>
            <a:r>
              <a:rPr lang="zh-CN" altLang="en-US" sz="3200" b="1" baseline="-25000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动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390131" y="3692811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2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cxnSp>
        <p:nvCxnSpPr>
          <p:cNvPr id="33" name="直接连接符 32"/>
          <p:cNvCxnSpPr>
            <a:stCxn id="30" idx="3"/>
          </p:cNvCxnSpPr>
          <p:nvPr/>
        </p:nvCxnSpPr>
        <p:spPr>
          <a:xfrm>
            <a:off x="3197225" y="3683635"/>
            <a:ext cx="1144270" cy="889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6852151" y="3307366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F=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24750" y="3263265"/>
            <a:ext cx="1482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2</a:t>
            </a: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G+G</a:t>
            </a:r>
            <a:r>
              <a:rPr lang="zh-CN" altLang="en-US" sz="3200" b="1" baseline="-25000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动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458253" y="46121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动滑轮的两种用法</a:t>
              </a:r>
            </a:p>
          </p:txBody>
        </p:sp>
      </p:grpSp>
      <p:sp>
        <p:nvSpPr>
          <p:cNvPr id="36" name="直接连接符 35"/>
          <p:cNvSpPr/>
          <p:nvPr/>
        </p:nvSpPr>
        <p:spPr>
          <a:xfrm flipH="1">
            <a:off x="800100" y="1711325"/>
            <a:ext cx="45720" cy="1652905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  <p:txBody>
          <a:bodyPr/>
          <a:lstStyle/>
          <a:p/>
        </p:txBody>
      </p:sp>
      <p:sp>
        <p:nvSpPr>
          <p:cNvPr id="37" name="文本框 36"/>
          <p:cNvSpPr txBox="1"/>
          <p:nvPr/>
        </p:nvSpPr>
        <p:spPr>
          <a:xfrm>
            <a:off x="161791" y="1650016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itchFamily="2" charset="-122"/>
              </a:rPr>
              <a:t>F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sp>
        <p:nvSpPr>
          <p:cNvPr id="41" name="直接连接符 40"/>
          <p:cNvSpPr/>
          <p:nvPr/>
        </p:nvSpPr>
        <p:spPr>
          <a:xfrm rot="10800000" flipH="1">
            <a:off x="1495425" y="3733165"/>
            <a:ext cx="3810" cy="776605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  <p:txBody>
          <a:bodyPr/>
          <a:lstStyle/>
          <a:p/>
        </p:txBody>
      </p:sp>
      <p:sp>
        <p:nvSpPr>
          <p:cNvPr id="42" name="直接连接符 41"/>
          <p:cNvSpPr/>
          <p:nvPr/>
        </p:nvSpPr>
        <p:spPr>
          <a:xfrm rot="10800000">
            <a:off x="1491615" y="3424555"/>
            <a:ext cx="3175" cy="673100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  <p:txBody>
          <a:bodyPr/>
          <a:lstStyle/>
          <a:p/>
        </p:txBody>
      </p:sp>
      <p:sp>
        <p:nvSpPr>
          <p:cNvPr id="43" name="文本框 42"/>
          <p:cNvSpPr txBox="1"/>
          <p:nvPr/>
        </p:nvSpPr>
        <p:spPr>
          <a:xfrm>
            <a:off x="1588135" y="3630930"/>
            <a:ext cx="8509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itchFamily="2" charset="-122"/>
              </a:rPr>
              <a:t>G</a:t>
            </a:r>
            <a:r>
              <a:rPr lang="zh-CN" altLang="en-US" sz="3600" b="1" baseline="-25000">
                <a:latin typeface="Times New Roman" panose="02020603050405020304" charset="0"/>
                <a:ea typeface="宋体" pitchFamily="2" charset="-122"/>
              </a:rPr>
              <a:t>动</a:t>
            </a:r>
          </a:p>
        </p:txBody>
      </p:sp>
      <p:sp>
        <p:nvSpPr>
          <p:cNvPr id="44" name="直接连接符 43"/>
          <p:cNvSpPr/>
          <p:nvPr/>
        </p:nvSpPr>
        <p:spPr>
          <a:xfrm rot="10800000">
            <a:off x="5099050" y="2621280"/>
            <a:ext cx="20320" cy="1270000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  <p:txBody>
          <a:bodyPr/>
          <a:lstStyle/>
          <a:p/>
        </p:txBody>
      </p:sp>
      <p:sp>
        <p:nvSpPr>
          <p:cNvPr id="62" name="直接连接符 61"/>
          <p:cNvSpPr/>
          <p:nvPr/>
        </p:nvSpPr>
        <p:spPr>
          <a:xfrm rot="10800000">
            <a:off x="6484620" y="2811145"/>
            <a:ext cx="635" cy="1079500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  <p:txBody>
          <a:bodyPr/>
          <a:lstStyle/>
          <a:p/>
        </p:txBody>
      </p:sp>
      <p:sp>
        <p:nvSpPr>
          <p:cNvPr id="63" name="文本框 62"/>
          <p:cNvSpPr txBox="1"/>
          <p:nvPr/>
        </p:nvSpPr>
        <p:spPr>
          <a:xfrm>
            <a:off x="4570095" y="3630930"/>
            <a:ext cx="5708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itchFamily="2" charset="-122"/>
              </a:rPr>
              <a:t>G</a:t>
            </a:r>
          </a:p>
        </p:txBody>
      </p:sp>
      <p:sp>
        <p:nvSpPr>
          <p:cNvPr id="64" name="直接连接符 63"/>
          <p:cNvSpPr/>
          <p:nvPr/>
        </p:nvSpPr>
        <p:spPr>
          <a:xfrm rot="10800000">
            <a:off x="5812155" y="2585720"/>
            <a:ext cx="14605" cy="805815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oval" w="lg" len="lg"/>
          </a:ln>
        </p:spPr>
        <p:txBody>
          <a:bodyPr/>
          <a:lstStyle/>
          <a:p/>
        </p:txBody>
      </p:sp>
      <p:sp>
        <p:nvSpPr>
          <p:cNvPr id="65" name="文本框 64"/>
          <p:cNvSpPr txBox="1"/>
          <p:nvPr/>
        </p:nvSpPr>
        <p:spPr>
          <a:xfrm>
            <a:off x="5507355" y="3463290"/>
            <a:ext cx="8509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itchFamily="2" charset="-122"/>
              </a:rPr>
              <a:t>G</a:t>
            </a:r>
            <a:r>
              <a:rPr lang="zh-CN" altLang="en-US" sz="3600" b="1" baseline="-25000">
                <a:latin typeface="Times New Roman" panose="02020603050405020304" charset="0"/>
                <a:ea typeface="宋体" pitchFamily="2" charset="-122"/>
              </a:rPr>
              <a:t>动</a:t>
            </a:r>
          </a:p>
        </p:txBody>
      </p:sp>
      <p:sp>
        <p:nvSpPr>
          <p:cNvPr id="2" name="左大括号 1"/>
          <p:cNvSpPr/>
          <p:nvPr/>
        </p:nvSpPr>
        <p:spPr>
          <a:xfrm rot="5400000" flipH="1">
            <a:off x="1005205" y="3245485"/>
            <a:ext cx="231140" cy="645160"/>
          </a:xfrm>
          <a:prstGeom prst="leftBrace">
            <a:avLst>
              <a:gd name="adj1" fmla="val 33333"/>
              <a:gd name="adj2" fmla="val 50000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2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20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  <p:cond evt="onBegin" delay="0">
                          <p:tn val="46"/>
                        </p:cond>
                      </p:stCondLst>
                      <p:childTnLst>
                        <p:par>
                          <p:cTn id="4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  <p:cond evt="onBegin" delay="0">
                          <p:tn val="58"/>
                        </p:cond>
                      </p:stCondLst>
                      <p:childTnLst>
                        <p:par>
                          <p:cTn id="6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  <p:cond evt="onBegin" delay="0">
                          <p:tn val="64"/>
                        </p:cond>
                      </p:stCondLst>
                      <p:childTnLst>
                        <p:par>
                          <p:cTn id="6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21" fill="hold" grpId="19" nodeType="afterEffect"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  <p:cond evt="onBegin" delay="0">
                          <p:tn val="83"/>
                        </p:cond>
                      </p:stCondLst>
                      <p:childTnLst>
                        <p:par>
                          <p:cTn id="8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  <p:cond evt="onBegin" delay="0">
                          <p:tn val="94"/>
                        </p:cond>
                      </p:stCondLst>
                      <p:childTnLst>
                        <p:par>
                          <p:cTn id="9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0" dur="1" fill="hold"/>
                                        <p:tgtEl>
                                          <p:spTgt spid="5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6" dur="1" fill="hold"/>
                                        <p:tgtEl>
                                          <p:spTgt spid="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  <p:cond evt="onBegin" delay="0">
                          <p:tn val="106"/>
                        </p:cond>
                      </p:stCondLst>
                      <p:childTnLst>
                        <p:par>
                          <p:cTn id="10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2" dur="1" fill="hold"/>
                                        <p:tgtEl>
                                          <p:spTgt spid="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  <p:cond evt="onBegin" delay="0">
                          <p:tn val="112"/>
                        </p:cond>
                      </p:stCondLst>
                      <p:childTnLst>
                        <p:par>
                          <p:cTn id="1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4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8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  <p:cond evt="onBegin" delay="0">
                          <p:tn val="118"/>
                        </p:cond>
                      </p:stCondLst>
                      <p:childTnLst>
                        <p:par>
                          <p:cTn id="12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4" dur="1" fill="hold"/>
                                        <p:tgtEl>
                                          <p:spTgt spid="5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  <p:cond evt="onBegin" delay="0">
                          <p:tn val="124"/>
                        </p:cond>
                      </p:stCondLst>
                      <p:childTnLst>
                        <p:par>
                          <p:cTn id="12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4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0" dur="1" fill="hold"/>
                                        <p:tgtEl>
                                          <p:spTgt spid="5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  <p:cond evt="onBegin" delay="0">
                          <p:tn val="130"/>
                        </p:cond>
                      </p:stCondLst>
                      <p:childTnLst>
                        <p:par>
                          <p:cTn id="13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6" dur="1" fill="hold"/>
                                        <p:tgtEl>
                                          <p:spTgt spid="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  <p:cond evt="onBegin" delay="0">
                          <p:tn val="136"/>
                        </p:cond>
                      </p:stCondLst>
                      <p:childTnLst>
                        <p:par>
                          <p:cTn id="13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4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2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  <p:cond evt="onBegin" delay="0">
                          <p:tn val="142"/>
                        </p:cond>
                      </p:stCondLst>
                      <p:childTnLst>
                        <p:par>
                          <p:cTn id="14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4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1" dur="1" fill="hold"/>
                                        <p:tgtEl>
                                          <p:spTgt spid="6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  <p:cond evt="onBegin" delay="0">
                          <p:tn val="151"/>
                        </p:cond>
                      </p:stCondLst>
                      <p:childTnLst>
                        <p:par>
                          <p:cTn id="15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6" presetClass="entr" presetSubtype="21" fill="hold" grpId="21" nodeType="afterEffect"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  <p:cond evt="onBegin" delay="0">
                          <p:tn val="161"/>
                        </p:cond>
                      </p:stCondLst>
                      <p:childTnLst>
                        <p:par>
                          <p:cTn id="1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03" grpId="1"/>
      <p:bldP spid="29" grpId="2"/>
      <p:bldP spid="46" grpId="3"/>
      <p:bldP spid="52" grpId="4"/>
      <p:bldP spid="54" grpId="5"/>
      <p:bldP spid="56" grpId="6"/>
      <p:bldP spid="58" grpId="7"/>
      <p:bldP spid="20" grpId="8"/>
      <p:bldP spid="22" grpId="9"/>
      <p:bldP spid="23" grpId="10"/>
      <p:bldP spid="25" grpId="11"/>
      <p:bldP spid="27" grpId="12"/>
      <p:bldP spid="28" grpId="13"/>
      <p:bldP spid="30" grpId="14"/>
      <p:bldP spid="31" grpId="15"/>
      <p:bldP spid="32" grpId="16"/>
      <p:bldP spid="34" grpId="17"/>
      <p:bldP spid="35" grpId="18"/>
      <p:bldP spid="43" grpId="19"/>
      <p:bldP spid="63" grpId="20"/>
      <p:bldP spid="65" grpId="21"/>
      <p:bldP spid="2" grpId="2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" y="1069340"/>
            <a:ext cx="3319145" cy="2632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017270"/>
            <a:ext cx="3023235" cy="273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744220" y="375920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3</a:t>
            </a:r>
            <a:r>
              <a:rPr lang="zh-CN" altLang="en-US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段绳子承担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600960" y="375920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2</a:t>
            </a:r>
            <a:r>
              <a:rPr lang="zh-CN" altLang="en-US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段绳子承担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43475" y="375920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5</a:t>
            </a:r>
            <a:r>
              <a:rPr lang="zh-CN" altLang="en-US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段绳子承担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266305" y="375920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4</a:t>
            </a:r>
            <a:r>
              <a:rPr lang="zh-CN" altLang="en-US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段绳子承担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19125" y="4045404"/>
            <a:ext cx="7958455" cy="101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88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绳子的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开始端挂在定滑轮上，物重由</a:t>
            </a:r>
            <a:r>
              <a:rPr 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偶数段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绳子承担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绳子的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开始端挂在动滑轮上，物重由</a:t>
            </a:r>
            <a:r>
              <a:rPr 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奇数段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绳子承担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447458" y="477722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滑轮组的连接规律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1986" name="Rectangle 2"/>
          <p:cNvSpPr>
            <a:spLocks noGrp="1"/>
          </p:cNvSpPr>
          <p:nvPr/>
        </p:nvSpPr>
        <p:spPr>
          <a:xfrm>
            <a:off x="3406226" y="1617980"/>
            <a:ext cx="3024505" cy="91821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5000"/>
              </a:lnSpc>
              <a:buNone/>
            </a:pPr>
            <a:r>
              <a:rPr lang="zh-CN" altLang="en-US" sz="2400" b="1" kern="12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      若不计滑轮与轴间的摩擦及绳重。</a:t>
            </a:r>
          </a:p>
        </p:txBody>
      </p:sp>
      <p:grpSp>
        <p:nvGrpSpPr>
          <p:cNvPr id="43011" name="Group 3"/>
          <p:cNvGrpSpPr/>
          <p:nvPr/>
        </p:nvGrpSpPr>
        <p:grpSpPr>
          <a:xfrm>
            <a:off x="2400300" y="1808163"/>
            <a:ext cx="661988" cy="1035844"/>
            <a:chExt cx="720" cy="1296"/>
          </a:xfrm>
        </p:grpSpPr>
        <p:grpSp>
          <p:nvGrpSpPr>
            <p:cNvPr id="42056" name="Group 4"/>
            <p:cNvGrpSpPr/>
            <p:nvPr/>
          </p:nvGrpSpPr>
          <p:grpSpPr>
            <a:xfrm>
              <a:off x="0" y="240"/>
              <a:ext cx="720" cy="816"/>
              <a:chExt cx="720" cy="816"/>
            </a:xfrm>
          </p:grpSpPr>
          <p:sp>
            <p:nvSpPr>
              <p:cNvPr id="42065" name="Oval 5"/>
              <p:cNvSpPr/>
              <p:nvPr/>
            </p:nvSpPr>
            <p:spPr>
              <a:xfrm>
                <a:off x="0" y="48"/>
                <a:ext cx="720" cy="720"/>
              </a:xfrm>
              <a:prstGeom prst="ellipse">
                <a:avLst/>
              </a:prstGeom>
              <a:solidFill>
                <a:schemeClr val="folHlink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66" name="Rectangle 6"/>
              <p:cNvSpPr/>
              <p:nvPr/>
            </p:nvSpPr>
            <p:spPr>
              <a:xfrm>
                <a:off x="288" y="0"/>
                <a:ext cx="144" cy="816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67" name="Oval 7"/>
              <p:cNvSpPr/>
              <p:nvPr/>
            </p:nvSpPr>
            <p:spPr>
              <a:xfrm>
                <a:off x="336" y="385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2057" name="Group 8"/>
            <p:cNvGrpSpPr/>
            <p:nvPr/>
          </p:nvGrpSpPr>
          <p:grpSpPr>
            <a:xfrm>
              <a:off x="300" y="1049"/>
              <a:ext cx="203" cy="247"/>
              <a:chExt cx="240" cy="304"/>
            </a:xfrm>
          </p:grpSpPr>
          <p:sp>
            <p:nvSpPr>
              <p:cNvPr id="42062" name="Line 9"/>
              <p:cNvSpPr/>
              <p:nvPr/>
            </p:nvSpPr>
            <p:spPr>
              <a:xfrm flipH="1"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2063" name="Oval 10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64" name="Rectangle 11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2058" name="Group 12"/>
            <p:cNvGrpSpPr/>
            <p:nvPr/>
          </p:nvGrpSpPr>
          <p:grpSpPr>
            <a:xfrm flipH="1" flipV="1">
              <a:off x="238" y="0"/>
              <a:ext cx="203" cy="247"/>
              <a:chExt cx="240" cy="304"/>
            </a:xfrm>
          </p:grpSpPr>
          <p:sp>
            <p:nvSpPr>
              <p:cNvPr id="42059" name="Line 13"/>
              <p:cNvSpPr/>
              <p:nvPr/>
            </p:nvSpPr>
            <p:spPr>
              <a:xfrm flipH="1"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2060" name="Oval 14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61" name="Rectangle 15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43024" name="Group 16"/>
          <p:cNvGrpSpPr/>
          <p:nvPr/>
        </p:nvGrpSpPr>
        <p:grpSpPr>
          <a:xfrm>
            <a:off x="2471738" y="2844006"/>
            <a:ext cx="520304" cy="429816"/>
            <a:chExt cx="565" cy="537"/>
          </a:xfrm>
        </p:grpSpPr>
        <p:sp>
          <p:nvSpPr>
            <p:cNvPr id="42054" name="Line 17"/>
            <p:cNvSpPr/>
            <p:nvPr/>
          </p:nvSpPr>
          <p:spPr>
            <a:xfrm flipH="1">
              <a:off x="283" y="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55" name="Rectangle 18"/>
            <p:cNvSpPr/>
            <p:nvPr/>
          </p:nvSpPr>
          <p:spPr>
            <a:xfrm>
              <a:off x="0" y="144"/>
              <a:ext cx="565" cy="393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r>
                <a:rPr lang="en-US" altLang="zh-CN" i="1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rPr>
                <a:t>G</a:t>
              </a:r>
            </a:p>
          </p:txBody>
        </p:sp>
      </p:grpSp>
      <p:sp>
        <p:nvSpPr>
          <p:cNvPr id="43027" name="Line 19"/>
          <p:cNvSpPr/>
          <p:nvPr/>
        </p:nvSpPr>
        <p:spPr>
          <a:xfrm flipH="1">
            <a:off x="2724150" y="2593975"/>
            <a:ext cx="3572" cy="1188244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3028" name="Rectangle 20"/>
          <p:cNvSpPr/>
          <p:nvPr/>
        </p:nvSpPr>
        <p:spPr>
          <a:xfrm>
            <a:off x="2130029" y="3519091"/>
            <a:ext cx="1512094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G</a:t>
            </a:r>
            <a:r>
              <a:rPr lang="en-US" altLang="zh-CN" sz="3300" i="0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+</a:t>
            </a:r>
            <a:r>
              <a:rPr lang="en-US" altLang="zh-CN" sz="3300" i="1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G</a:t>
            </a:r>
            <a:r>
              <a:rPr lang="zh-CN" altLang="en-US" sz="3300" i="0" baseline="-25000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动</a:t>
            </a:r>
          </a:p>
        </p:txBody>
      </p:sp>
      <p:sp>
        <p:nvSpPr>
          <p:cNvPr id="43029" name="Rectangle 21"/>
          <p:cNvSpPr/>
          <p:nvPr/>
        </p:nvSpPr>
        <p:spPr>
          <a:xfrm>
            <a:off x="564356" y="2595166"/>
            <a:ext cx="1133475" cy="1565672"/>
          </a:xfrm>
          <a:prstGeom prst="rect">
            <a:avLst/>
          </a:prstGeom>
          <a:noFill/>
          <a:ln w="57150" cap="flat" cmpd="sng">
            <a:solidFill>
              <a:srgbClr val="000066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endParaRPr lang="zh-CN" altLang="en-US" sz="1350">
              <a:solidFill>
                <a:srgbClr val="000066"/>
              </a:solidFill>
              <a:latin typeface="Times New Roman" panose="02020603050405020304" charset="0"/>
              <a:ea typeface="宋体" pitchFamily="2" charset="-122"/>
              <a:cs typeface="Times New Roman" panose="02020603050405020304" charset="0"/>
            </a:endParaRPr>
          </a:p>
        </p:txBody>
      </p:sp>
      <p:sp>
        <p:nvSpPr>
          <p:cNvPr id="43030" name="Line 22"/>
          <p:cNvSpPr/>
          <p:nvPr/>
        </p:nvSpPr>
        <p:spPr>
          <a:xfrm flipH="1" flipV="1">
            <a:off x="2400300" y="1676004"/>
            <a:ext cx="0" cy="702469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3031" name="Line 23"/>
          <p:cNvSpPr/>
          <p:nvPr/>
        </p:nvSpPr>
        <p:spPr>
          <a:xfrm flipH="1" flipV="1">
            <a:off x="3048000" y="1676004"/>
            <a:ext cx="0" cy="702469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3032" name="Rectangle 24"/>
          <p:cNvSpPr/>
          <p:nvPr/>
        </p:nvSpPr>
        <p:spPr>
          <a:xfrm>
            <a:off x="1968104" y="1243806"/>
            <a:ext cx="1079897" cy="6953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2700" i="1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43033" name="Rectangle 25"/>
          <p:cNvSpPr/>
          <p:nvPr/>
        </p:nvSpPr>
        <p:spPr>
          <a:xfrm>
            <a:off x="2670572" y="1243806"/>
            <a:ext cx="1079897" cy="6953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2700" i="1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41996" name="Rectangle 26"/>
          <p:cNvSpPr/>
          <p:nvPr/>
        </p:nvSpPr>
        <p:spPr>
          <a:xfrm>
            <a:off x="1103710" y="1953419"/>
            <a:ext cx="1079897" cy="6953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2700" i="1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43037" name="Rectangle 29"/>
          <p:cNvSpPr/>
          <p:nvPr/>
        </p:nvSpPr>
        <p:spPr>
          <a:xfrm>
            <a:off x="3476625" y="2844165"/>
            <a:ext cx="3024505" cy="58991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</a:pPr>
            <a:r>
              <a:rPr lang="zh-CN" altLang="zh-CN" sz="2400" b="1" i="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  </a:t>
            </a:r>
            <a:r>
              <a:rPr lang="zh-CN" altLang="en-US" sz="2400" b="1" i="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匀速</a:t>
            </a:r>
            <a:r>
              <a:rPr lang="zh-CN" altLang="en-US" sz="2400" b="1" i="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提升物体时</a:t>
            </a:r>
          </a:p>
        </p:txBody>
      </p:sp>
      <p:grpSp>
        <p:nvGrpSpPr>
          <p:cNvPr id="42000" name="Group 30"/>
          <p:cNvGrpSpPr/>
          <p:nvPr/>
        </p:nvGrpSpPr>
        <p:grpSpPr>
          <a:xfrm>
            <a:off x="629841" y="1123554"/>
            <a:ext cx="959644" cy="2820590"/>
            <a:chExt cx="2014" cy="5921"/>
          </a:xfrm>
        </p:grpSpPr>
        <p:sp>
          <p:nvSpPr>
            <p:cNvPr id="42001" name="Line 31"/>
            <p:cNvSpPr/>
            <p:nvPr/>
          </p:nvSpPr>
          <p:spPr>
            <a:xfrm>
              <a:off x="33" y="227"/>
              <a:ext cx="1880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02" name="Rectangle 32"/>
            <p:cNvSpPr/>
            <p:nvPr/>
          </p:nvSpPr>
          <p:spPr>
            <a:xfrm>
              <a:off x="33" y="0"/>
              <a:ext cx="1880" cy="22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anchor="ctr"/>
            <a:lstStyle/>
            <a:p>
              <a:pPr lvl="0"/>
              <a:endParaRPr lang="zh-CN" altLang="en-US" sz="135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endParaRPr>
            </a:p>
          </p:txBody>
        </p:sp>
        <p:sp>
          <p:nvSpPr>
            <p:cNvPr id="42003" name="Line 33"/>
            <p:cNvSpPr/>
            <p:nvPr/>
          </p:nvSpPr>
          <p:spPr>
            <a:xfrm flipH="1" flipV="1">
              <a:off x="255" y="1430"/>
              <a:ext cx="0" cy="253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04" name="Line 34"/>
            <p:cNvSpPr/>
            <p:nvPr/>
          </p:nvSpPr>
          <p:spPr>
            <a:xfrm flipH="1">
              <a:off x="1738" y="1487"/>
              <a:ext cx="0" cy="177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2005" name="Group 35"/>
            <p:cNvGrpSpPr/>
            <p:nvPr/>
          </p:nvGrpSpPr>
          <p:grpSpPr>
            <a:xfrm>
              <a:off x="303" y="187"/>
              <a:ext cx="1390" cy="5735"/>
              <a:chExt cx="720" cy="3417"/>
            </a:xfrm>
          </p:grpSpPr>
          <p:grpSp>
            <p:nvGrpSpPr>
              <p:cNvPr id="42024" name="Group 36"/>
              <p:cNvGrpSpPr/>
              <p:nvPr/>
            </p:nvGrpSpPr>
            <p:grpSpPr>
              <a:xfrm>
                <a:off x="0" y="96"/>
                <a:ext cx="720" cy="1296"/>
                <a:chExt cx="720" cy="1296"/>
              </a:xfrm>
            </p:grpSpPr>
            <p:grpSp>
              <p:nvGrpSpPr>
                <p:cNvPr id="42042" name="Group 37"/>
                <p:cNvGrpSpPr/>
                <p:nvPr/>
              </p:nvGrpSpPr>
              <p:grpSpPr>
                <a:xfrm>
                  <a:off x="0" y="240"/>
                  <a:ext cx="720" cy="816"/>
                  <a:chExt cx="720" cy="816"/>
                </a:xfrm>
              </p:grpSpPr>
              <p:sp>
                <p:nvSpPr>
                  <p:cNvPr id="42051" name="Oval 38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52" name="Rectangle 39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53" name="Oval 40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2043" name="Group 41"/>
                <p:cNvGrpSpPr/>
                <p:nvPr/>
              </p:nvGrpSpPr>
              <p:grpSpPr>
                <a:xfrm>
                  <a:off x="300" y="1049"/>
                  <a:ext cx="203" cy="247"/>
                  <a:chExt cx="240" cy="304"/>
                </a:xfrm>
              </p:grpSpPr>
              <p:sp>
                <p:nvSpPr>
                  <p:cNvPr id="42048" name="Line 42"/>
                  <p:cNvSpPr/>
                  <p:nvPr/>
                </p:nvSpPr>
                <p:spPr>
                  <a:xfrm flipH="1"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49" name="Oval 43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50" name="Rectangle 44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2044" name="Group 45"/>
                <p:cNvGrpSpPr/>
                <p:nvPr/>
              </p:nvGrpSpPr>
              <p:grpSpPr>
                <a:xfrm flipH="1" flipV="1">
                  <a:off x="238" y="0"/>
                  <a:ext cx="203" cy="247"/>
                  <a:chExt cx="240" cy="304"/>
                </a:xfrm>
              </p:grpSpPr>
              <p:sp>
                <p:nvSpPr>
                  <p:cNvPr id="42045" name="Line 46"/>
                  <p:cNvSpPr/>
                  <p:nvPr/>
                </p:nvSpPr>
                <p:spPr>
                  <a:xfrm flipH="1"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46" name="Oval 47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47" name="Rectangle 48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</p:grpSp>
          <p:grpSp>
            <p:nvGrpSpPr>
              <p:cNvPr id="42025" name="Group 49"/>
              <p:cNvGrpSpPr/>
              <p:nvPr/>
            </p:nvGrpSpPr>
            <p:grpSpPr>
              <a:xfrm>
                <a:off x="0" y="1584"/>
                <a:ext cx="720" cy="1296"/>
                <a:chExt cx="720" cy="1296"/>
              </a:xfrm>
            </p:grpSpPr>
            <p:grpSp>
              <p:nvGrpSpPr>
                <p:cNvPr id="42030" name="Group 50"/>
                <p:cNvGrpSpPr/>
                <p:nvPr/>
              </p:nvGrpSpPr>
              <p:grpSpPr>
                <a:xfrm>
                  <a:off x="0" y="240"/>
                  <a:ext cx="720" cy="816"/>
                  <a:chExt cx="720" cy="816"/>
                </a:xfrm>
              </p:grpSpPr>
              <p:sp>
                <p:nvSpPr>
                  <p:cNvPr id="42039" name="Oval 51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40" name="Rectangle 52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41" name="Oval 53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2031" name="Group 54"/>
                <p:cNvGrpSpPr/>
                <p:nvPr/>
              </p:nvGrpSpPr>
              <p:grpSpPr>
                <a:xfrm>
                  <a:off x="300" y="1049"/>
                  <a:ext cx="203" cy="247"/>
                  <a:chExt cx="240" cy="304"/>
                </a:xfrm>
              </p:grpSpPr>
              <p:sp>
                <p:nvSpPr>
                  <p:cNvPr id="42036" name="Line 55"/>
                  <p:cNvSpPr/>
                  <p:nvPr/>
                </p:nvSpPr>
                <p:spPr>
                  <a:xfrm flipH="1"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37" name="Oval 56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38" name="Rectangle 57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2032" name="Group 58"/>
                <p:cNvGrpSpPr/>
                <p:nvPr/>
              </p:nvGrpSpPr>
              <p:grpSpPr>
                <a:xfrm flipH="1" flipV="1">
                  <a:off x="238" y="0"/>
                  <a:ext cx="203" cy="247"/>
                  <a:chExt cx="240" cy="304"/>
                </a:xfrm>
              </p:grpSpPr>
              <p:sp>
                <p:nvSpPr>
                  <p:cNvPr id="42033" name="Line 59"/>
                  <p:cNvSpPr/>
                  <p:nvPr/>
                </p:nvSpPr>
                <p:spPr>
                  <a:xfrm flipH="1"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34" name="Oval 60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35" name="Rectangle 61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</p:grpSp>
          <p:grpSp>
            <p:nvGrpSpPr>
              <p:cNvPr id="42026" name="Group 62"/>
              <p:cNvGrpSpPr/>
              <p:nvPr/>
            </p:nvGrpSpPr>
            <p:grpSpPr>
              <a:xfrm>
                <a:off x="78" y="2880"/>
                <a:ext cx="565" cy="537"/>
                <a:chExt cx="565" cy="537"/>
              </a:xfrm>
            </p:grpSpPr>
            <p:sp>
              <p:nvSpPr>
                <p:cNvPr id="42028" name="Line 63"/>
                <p:cNvSpPr/>
                <p:nvPr/>
              </p:nvSpPr>
              <p:spPr>
                <a:xfrm flipH="1">
                  <a:off x="283" y="0"/>
                  <a:ext cx="0" cy="144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2029" name="Rectangle 64"/>
                <p:cNvSpPr/>
                <p:nvPr/>
              </p:nvSpPr>
              <p:spPr>
                <a:xfrm>
                  <a:off x="0" y="144"/>
                  <a:ext cx="565" cy="393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lvl="0" algn="ctr" eaLnBrk="1" hangingPunct="1"/>
                  <a:r>
                    <a:rPr lang="en-US" altLang="zh-CN" i="1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rPr>
                    <a:t>G</a:t>
                  </a:r>
                </a:p>
              </p:txBody>
            </p:sp>
          </p:grpSp>
          <p:sp>
            <p:nvSpPr>
              <p:cNvPr id="42027" name="Line 65"/>
              <p:cNvSpPr/>
              <p:nvPr/>
            </p:nvSpPr>
            <p:spPr>
              <a:xfrm flipH="1">
                <a:off x="360" y="0"/>
                <a:ext cx="0" cy="96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42006" name="Group 66"/>
            <p:cNvGrpSpPr/>
            <p:nvPr/>
          </p:nvGrpSpPr>
          <p:grpSpPr>
            <a:xfrm>
              <a:off x="255" y="842"/>
              <a:ext cx="1483" cy="645"/>
              <a:chExt cx="768" cy="384"/>
            </a:xfrm>
          </p:grpSpPr>
          <p:sp>
            <p:nvSpPr>
              <p:cNvPr id="42022" name="Arc 67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23" name="Arc 68"/>
              <p:cNvSpPr/>
              <p:nvPr/>
            </p:nvSpPr>
            <p:spPr>
              <a:xfrm>
                <a:off x="384" y="0"/>
                <a:ext cx="384" cy="384"/>
              </a:xfrm>
              <a:custGeom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2007" name="Group 69"/>
            <p:cNvGrpSpPr/>
            <p:nvPr/>
          </p:nvGrpSpPr>
          <p:grpSpPr>
            <a:xfrm flipV="1">
              <a:off x="255" y="3920"/>
              <a:ext cx="1483" cy="645"/>
              <a:chExt cx="768" cy="384"/>
            </a:xfrm>
          </p:grpSpPr>
          <p:sp>
            <p:nvSpPr>
              <p:cNvPr id="42020" name="Arc 70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21" name="Arc 71"/>
              <p:cNvSpPr/>
              <p:nvPr/>
            </p:nvSpPr>
            <p:spPr>
              <a:xfrm>
                <a:off x="384" y="0"/>
                <a:ext cx="384" cy="384"/>
              </a:xfrm>
              <a:custGeom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2008" name="Line 72"/>
            <p:cNvSpPr/>
            <p:nvPr/>
          </p:nvSpPr>
          <p:spPr>
            <a:xfrm>
              <a:off x="1053" y="2512"/>
              <a:ext cx="685" cy="1405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2009" name="Group 73"/>
            <p:cNvGrpSpPr/>
            <p:nvPr/>
          </p:nvGrpSpPr>
          <p:grpSpPr>
            <a:xfrm>
              <a:off x="0" y="35"/>
              <a:ext cx="1883" cy="227"/>
              <a:chExt cx="5760" cy="45"/>
            </a:xfrm>
          </p:grpSpPr>
          <p:sp>
            <p:nvSpPr>
              <p:cNvPr id="42018" name="Line 74"/>
              <p:cNvSpPr/>
              <p:nvPr/>
            </p:nvSpPr>
            <p:spPr>
              <a:xfrm>
                <a:off x="0" y="45"/>
                <a:ext cx="5760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2019" name="Rectangle 75"/>
              <p:cNvSpPr/>
              <p:nvPr/>
            </p:nvSpPr>
            <p:spPr>
              <a:xfrm>
                <a:off x="0" y="0"/>
                <a:ext cx="5760" cy="4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2010" name="Line 76"/>
            <p:cNvSpPr/>
            <p:nvPr/>
          </p:nvSpPr>
          <p:spPr>
            <a:xfrm flipV="1">
              <a:off x="0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1" name="Line 77"/>
            <p:cNvSpPr/>
            <p:nvPr/>
          </p:nvSpPr>
          <p:spPr>
            <a:xfrm flipV="1">
              <a:off x="263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2" name="Line 78"/>
            <p:cNvSpPr/>
            <p:nvPr/>
          </p:nvSpPr>
          <p:spPr>
            <a:xfrm flipV="1">
              <a:off x="525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3" name="Line 79"/>
            <p:cNvSpPr/>
            <p:nvPr/>
          </p:nvSpPr>
          <p:spPr>
            <a:xfrm flipV="1">
              <a:off x="788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4" name="Line 80"/>
            <p:cNvSpPr/>
            <p:nvPr/>
          </p:nvSpPr>
          <p:spPr>
            <a:xfrm flipV="1">
              <a:off x="1050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5" name="Line 81"/>
            <p:cNvSpPr/>
            <p:nvPr/>
          </p:nvSpPr>
          <p:spPr>
            <a:xfrm flipV="1">
              <a:off x="1840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6" name="Line 82"/>
            <p:cNvSpPr/>
            <p:nvPr/>
          </p:nvSpPr>
          <p:spPr>
            <a:xfrm flipV="1">
              <a:off x="1578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7" name="Line 83"/>
            <p:cNvSpPr/>
            <p:nvPr/>
          </p:nvSpPr>
          <p:spPr>
            <a:xfrm flipV="1">
              <a:off x="1313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47106" name="Rectangle 2"/>
          <p:cNvSpPr/>
          <p:nvPr/>
        </p:nvSpPr>
        <p:spPr>
          <a:xfrm>
            <a:off x="7011591" y="1955641"/>
            <a:ext cx="1512094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48133" name="Group 5"/>
          <p:cNvGrpSpPr/>
          <p:nvPr/>
        </p:nvGrpSpPr>
        <p:grpSpPr>
          <a:xfrm>
            <a:off x="8290322" y="2900998"/>
            <a:ext cx="520303" cy="429816"/>
            <a:chExt cx="565" cy="537"/>
          </a:xfrm>
        </p:grpSpPr>
        <p:sp>
          <p:nvSpPr>
            <p:cNvPr id="47189" name="Line 6"/>
            <p:cNvSpPr/>
            <p:nvPr/>
          </p:nvSpPr>
          <p:spPr>
            <a:xfrm flipH="1">
              <a:off x="283" y="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90" name="Rectangle 7"/>
            <p:cNvSpPr/>
            <p:nvPr/>
          </p:nvSpPr>
          <p:spPr>
            <a:xfrm>
              <a:off x="0" y="144"/>
              <a:ext cx="565" cy="393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r>
                <a:rPr lang="en-US" altLang="zh-CN" i="1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rPr>
                <a:t>G</a:t>
              </a:r>
            </a:p>
          </p:txBody>
        </p:sp>
      </p:grpSp>
      <p:grpSp>
        <p:nvGrpSpPr>
          <p:cNvPr id="48136" name="Group 8"/>
          <p:cNvGrpSpPr/>
          <p:nvPr/>
        </p:nvGrpSpPr>
        <p:grpSpPr>
          <a:xfrm>
            <a:off x="8218885" y="1865154"/>
            <a:ext cx="661988" cy="1035844"/>
            <a:chExt cx="720" cy="1296"/>
          </a:xfrm>
        </p:grpSpPr>
        <p:grpSp>
          <p:nvGrpSpPr>
            <p:cNvPr id="47177" name="Group 9"/>
            <p:cNvGrpSpPr/>
            <p:nvPr/>
          </p:nvGrpSpPr>
          <p:grpSpPr>
            <a:xfrm>
              <a:off x="0" y="240"/>
              <a:ext cx="720" cy="816"/>
              <a:chExt cx="720" cy="816"/>
            </a:xfrm>
          </p:grpSpPr>
          <p:sp>
            <p:nvSpPr>
              <p:cNvPr id="47186" name="Oval 10"/>
              <p:cNvSpPr/>
              <p:nvPr/>
            </p:nvSpPr>
            <p:spPr>
              <a:xfrm>
                <a:off x="0" y="48"/>
                <a:ext cx="720" cy="720"/>
              </a:xfrm>
              <a:prstGeom prst="ellipse">
                <a:avLst/>
              </a:prstGeom>
              <a:solidFill>
                <a:schemeClr val="folHlink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87" name="Rectangle 11"/>
              <p:cNvSpPr/>
              <p:nvPr/>
            </p:nvSpPr>
            <p:spPr>
              <a:xfrm>
                <a:off x="288" y="0"/>
                <a:ext cx="144" cy="816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88" name="Oval 12"/>
              <p:cNvSpPr/>
              <p:nvPr/>
            </p:nvSpPr>
            <p:spPr>
              <a:xfrm>
                <a:off x="336" y="385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7178" name="Group 13"/>
            <p:cNvGrpSpPr/>
            <p:nvPr/>
          </p:nvGrpSpPr>
          <p:grpSpPr>
            <a:xfrm>
              <a:off x="300" y="1049"/>
              <a:ext cx="203" cy="247"/>
              <a:chExt cx="240" cy="304"/>
            </a:xfrm>
          </p:grpSpPr>
          <p:sp>
            <p:nvSpPr>
              <p:cNvPr id="47183" name="Line 14"/>
              <p:cNvSpPr/>
              <p:nvPr/>
            </p:nvSpPr>
            <p:spPr>
              <a:xfrm flipH="1"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7184" name="Oval 15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85" name="Rectangle 16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7179" name="Group 17"/>
            <p:cNvGrpSpPr/>
            <p:nvPr/>
          </p:nvGrpSpPr>
          <p:grpSpPr>
            <a:xfrm flipH="1" flipV="1">
              <a:off x="238" y="0"/>
              <a:ext cx="203" cy="247"/>
              <a:chExt cx="240" cy="304"/>
            </a:xfrm>
          </p:grpSpPr>
          <p:sp>
            <p:nvSpPr>
              <p:cNvPr id="47180" name="Line 18"/>
              <p:cNvSpPr/>
              <p:nvPr/>
            </p:nvSpPr>
            <p:spPr>
              <a:xfrm flipH="1"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7181" name="Oval 19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82" name="Rectangle 20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48149" name="Line 21"/>
          <p:cNvSpPr/>
          <p:nvPr/>
        </p:nvSpPr>
        <p:spPr>
          <a:xfrm flipH="1">
            <a:off x="8553450" y="2833132"/>
            <a:ext cx="0" cy="1026319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0" name="Rectangle 22"/>
          <p:cNvSpPr/>
          <p:nvPr/>
        </p:nvSpPr>
        <p:spPr>
          <a:xfrm>
            <a:off x="6500813" y="2454514"/>
            <a:ext cx="1079897" cy="1675209"/>
          </a:xfrm>
          <a:prstGeom prst="rect">
            <a:avLst/>
          </a:prstGeom>
          <a:noFill/>
          <a:ln w="57150" cap="flat" cmpd="sng">
            <a:solidFill>
              <a:srgbClr val="000099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endParaRPr lang="zh-CN" altLang="en-US" sz="1350">
              <a:solidFill>
                <a:srgbClr val="000099"/>
              </a:solidFill>
              <a:latin typeface="Times New Roman" panose="02020603050405020304" charset="0"/>
              <a:ea typeface="宋体" pitchFamily="2" charset="-122"/>
              <a:cs typeface="Times New Roman" panose="02020603050405020304" charset="0"/>
            </a:endParaRPr>
          </a:p>
        </p:txBody>
      </p:sp>
      <p:sp>
        <p:nvSpPr>
          <p:cNvPr id="48151" name="Line 23"/>
          <p:cNvSpPr/>
          <p:nvPr/>
        </p:nvSpPr>
        <p:spPr>
          <a:xfrm flipH="1" flipV="1">
            <a:off x="8228410" y="1698466"/>
            <a:ext cx="0" cy="6477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2" name="Line 24"/>
          <p:cNvSpPr/>
          <p:nvPr/>
        </p:nvSpPr>
        <p:spPr>
          <a:xfrm flipH="1" flipV="1">
            <a:off x="8877300" y="1698466"/>
            <a:ext cx="0" cy="6477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3" name="Line 25"/>
          <p:cNvSpPr/>
          <p:nvPr/>
        </p:nvSpPr>
        <p:spPr>
          <a:xfrm flipH="1" flipV="1">
            <a:off x="8549640" y="1242695"/>
            <a:ext cx="3810" cy="83439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4" name="Rectangle 26"/>
          <p:cNvSpPr/>
          <p:nvPr/>
        </p:nvSpPr>
        <p:spPr>
          <a:xfrm>
            <a:off x="7907020" y="1007745"/>
            <a:ext cx="53086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47123" name="Group 33"/>
          <p:cNvGrpSpPr/>
          <p:nvPr/>
        </p:nvGrpSpPr>
        <p:grpSpPr>
          <a:xfrm>
            <a:off x="6609160" y="1092439"/>
            <a:ext cx="958453" cy="2874169"/>
            <a:chExt cx="2011" cy="6034"/>
          </a:xfrm>
        </p:grpSpPr>
        <p:sp>
          <p:nvSpPr>
            <p:cNvPr id="47124" name="Line 34"/>
            <p:cNvSpPr/>
            <p:nvPr/>
          </p:nvSpPr>
          <p:spPr>
            <a:xfrm>
              <a:off x="0" y="267"/>
              <a:ext cx="1882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25" name="Rectangle 35"/>
            <p:cNvSpPr/>
            <p:nvPr/>
          </p:nvSpPr>
          <p:spPr>
            <a:xfrm>
              <a:off x="0" y="40"/>
              <a:ext cx="1882" cy="22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anchor="ctr"/>
            <a:lstStyle/>
            <a:p>
              <a:pPr lvl="0"/>
              <a:endParaRPr lang="zh-CN" altLang="en-US" sz="135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47126" name="Group 36"/>
            <p:cNvGrpSpPr/>
            <p:nvPr/>
          </p:nvGrpSpPr>
          <p:grpSpPr>
            <a:xfrm>
              <a:off x="257" y="300"/>
              <a:ext cx="1390" cy="5735"/>
              <a:chExt cx="720" cy="3417"/>
            </a:xfrm>
          </p:grpSpPr>
          <p:grpSp>
            <p:nvGrpSpPr>
              <p:cNvPr id="47147" name="Group 37"/>
              <p:cNvGrpSpPr/>
              <p:nvPr/>
            </p:nvGrpSpPr>
            <p:grpSpPr>
              <a:xfrm>
                <a:off x="0" y="96"/>
                <a:ext cx="720" cy="1296"/>
                <a:chExt cx="720" cy="1296"/>
              </a:xfrm>
            </p:grpSpPr>
            <p:grpSp>
              <p:nvGrpSpPr>
                <p:cNvPr id="47165" name="Group 38"/>
                <p:cNvGrpSpPr/>
                <p:nvPr/>
              </p:nvGrpSpPr>
              <p:grpSpPr>
                <a:xfrm>
                  <a:off x="0" y="240"/>
                  <a:ext cx="720" cy="816"/>
                  <a:chExt cx="720" cy="816"/>
                </a:xfrm>
              </p:grpSpPr>
              <p:sp>
                <p:nvSpPr>
                  <p:cNvPr id="47174" name="Oval 39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75" name="Rectangle 40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76" name="Oval 41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7166" name="Group 42"/>
                <p:cNvGrpSpPr/>
                <p:nvPr/>
              </p:nvGrpSpPr>
              <p:grpSpPr>
                <a:xfrm>
                  <a:off x="300" y="1049"/>
                  <a:ext cx="203" cy="247"/>
                  <a:chExt cx="240" cy="304"/>
                </a:xfrm>
              </p:grpSpPr>
              <p:sp>
                <p:nvSpPr>
                  <p:cNvPr id="47171" name="Line 43"/>
                  <p:cNvSpPr/>
                  <p:nvPr/>
                </p:nvSpPr>
                <p:spPr>
                  <a:xfrm flipH="1"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72" name="Oval 44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73" name="Rectangle 45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7167" name="Group 46"/>
                <p:cNvGrpSpPr/>
                <p:nvPr/>
              </p:nvGrpSpPr>
              <p:grpSpPr>
                <a:xfrm flipH="1" flipV="1">
                  <a:off x="238" y="0"/>
                  <a:ext cx="203" cy="247"/>
                  <a:chExt cx="240" cy="304"/>
                </a:xfrm>
              </p:grpSpPr>
              <p:sp>
                <p:nvSpPr>
                  <p:cNvPr id="47168" name="Line 47"/>
                  <p:cNvSpPr/>
                  <p:nvPr/>
                </p:nvSpPr>
                <p:spPr>
                  <a:xfrm flipH="1"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69" name="Oval 48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70" name="Rectangle 49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</p:grpSp>
          <p:grpSp>
            <p:nvGrpSpPr>
              <p:cNvPr id="47148" name="Group 50"/>
              <p:cNvGrpSpPr/>
              <p:nvPr/>
            </p:nvGrpSpPr>
            <p:grpSpPr>
              <a:xfrm>
                <a:off x="78" y="2880"/>
                <a:ext cx="565" cy="537"/>
                <a:chExt cx="565" cy="537"/>
              </a:xfrm>
            </p:grpSpPr>
            <p:sp>
              <p:nvSpPr>
                <p:cNvPr id="47163" name="Line 51"/>
                <p:cNvSpPr/>
                <p:nvPr/>
              </p:nvSpPr>
              <p:spPr>
                <a:xfrm flipH="1">
                  <a:off x="283" y="0"/>
                  <a:ext cx="0" cy="144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7164" name="Rectangle 52"/>
                <p:cNvSpPr/>
                <p:nvPr/>
              </p:nvSpPr>
              <p:spPr>
                <a:xfrm>
                  <a:off x="0" y="144"/>
                  <a:ext cx="565" cy="393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lvl="0" algn="ctr" eaLnBrk="1" hangingPunct="1"/>
                  <a:r>
                    <a:rPr lang="en-US" altLang="zh-CN" i="1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rPr>
                    <a:t>G</a:t>
                  </a:r>
                </a:p>
              </p:txBody>
            </p:sp>
          </p:grpSp>
          <p:sp>
            <p:nvSpPr>
              <p:cNvPr id="47149" name="Line 53"/>
              <p:cNvSpPr/>
              <p:nvPr/>
            </p:nvSpPr>
            <p:spPr>
              <a:xfrm flipH="1">
                <a:off x="360" y="0"/>
                <a:ext cx="0" cy="96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grpSp>
            <p:nvGrpSpPr>
              <p:cNvPr id="47150" name="Group 54"/>
              <p:cNvGrpSpPr/>
              <p:nvPr/>
            </p:nvGrpSpPr>
            <p:grpSpPr>
              <a:xfrm>
                <a:off x="0" y="1584"/>
                <a:ext cx="720" cy="1296"/>
                <a:chExt cx="720" cy="1296"/>
              </a:xfrm>
            </p:grpSpPr>
            <p:grpSp>
              <p:nvGrpSpPr>
                <p:cNvPr id="47151" name="Group 55"/>
                <p:cNvGrpSpPr/>
                <p:nvPr/>
              </p:nvGrpSpPr>
              <p:grpSpPr>
                <a:xfrm>
                  <a:off x="0" y="240"/>
                  <a:ext cx="720" cy="816"/>
                  <a:chExt cx="720" cy="816"/>
                </a:xfrm>
              </p:grpSpPr>
              <p:sp>
                <p:nvSpPr>
                  <p:cNvPr id="47160" name="Oval 56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61" name="Rectangle 57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62" name="Oval 58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7152" name="Group 59"/>
                <p:cNvGrpSpPr/>
                <p:nvPr/>
              </p:nvGrpSpPr>
              <p:grpSpPr>
                <a:xfrm>
                  <a:off x="300" y="1049"/>
                  <a:ext cx="203" cy="247"/>
                  <a:chExt cx="240" cy="304"/>
                </a:xfrm>
              </p:grpSpPr>
              <p:sp>
                <p:nvSpPr>
                  <p:cNvPr id="47157" name="Line 60"/>
                  <p:cNvSpPr/>
                  <p:nvPr/>
                </p:nvSpPr>
                <p:spPr>
                  <a:xfrm flipH="1"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58" name="Oval 61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59" name="Rectangle 62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7153" name="Group 63"/>
                <p:cNvGrpSpPr/>
                <p:nvPr/>
              </p:nvGrpSpPr>
              <p:grpSpPr>
                <a:xfrm flipH="1" flipV="1">
                  <a:off x="238" y="0"/>
                  <a:ext cx="203" cy="247"/>
                  <a:chExt cx="240" cy="304"/>
                </a:xfrm>
              </p:grpSpPr>
              <p:sp>
                <p:nvSpPr>
                  <p:cNvPr id="47154" name="Line 64"/>
                  <p:cNvSpPr/>
                  <p:nvPr/>
                </p:nvSpPr>
                <p:spPr>
                  <a:xfrm flipH="1"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55" name="Oval 65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56" name="Rectangle 66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</p:grpSp>
        </p:grpSp>
        <p:sp>
          <p:nvSpPr>
            <p:cNvPr id="47127" name="Line 67"/>
            <p:cNvSpPr/>
            <p:nvPr/>
          </p:nvSpPr>
          <p:spPr>
            <a:xfrm flipV="1">
              <a:off x="1057" y="1590"/>
              <a:ext cx="650" cy="1367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7128" name="Group 68"/>
            <p:cNvGrpSpPr/>
            <p:nvPr/>
          </p:nvGrpSpPr>
          <p:grpSpPr>
            <a:xfrm>
              <a:off x="212" y="945"/>
              <a:ext cx="1480" cy="645"/>
              <a:chExt cx="768" cy="384"/>
            </a:xfrm>
          </p:grpSpPr>
          <p:sp>
            <p:nvSpPr>
              <p:cNvPr id="47145" name="Arc 69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46" name="Arc 70"/>
              <p:cNvSpPr/>
              <p:nvPr/>
            </p:nvSpPr>
            <p:spPr>
              <a:xfrm>
                <a:off x="384" y="0"/>
                <a:ext cx="384" cy="384"/>
              </a:xfrm>
              <a:custGeom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7129" name="Line 71"/>
            <p:cNvSpPr/>
            <p:nvPr/>
          </p:nvSpPr>
          <p:spPr>
            <a:xfrm flipH="1">
              <a:off x="212" y="1507"/>
              <a:ext cx="0" cy="2578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7130" name="Group 72"/>
            <p:cNvGrpSpPr/>
            <p:nvPr/>
          </p:nvGrpSpPr>
          <p:grpSpPr>
            <a:xfrm flipV="1">
              <a:off x="212" y="4005"/>
              <a:ext cx="1480" cy="645"/>
              <a:chExt cx="768" cy="384"/>
            </a:xfrm>
          </p:grpSpPr>
          <p:sp>
            <p:nvSpPr>
              <p:cNvPr id="47143" name="Arc 73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44" name="Arc 74"/>
              <p:cNvSpPr/>
              <p:nvPr/>
            </p:nvSpPr>
            <p:spPr>
              <a:xfrm>
                <a:off x="384" y="0"/>
                <a:ext cx="384" cy="384"/>
              </a:xfrm>
              <a:custGeom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7131" name="Line 75"/>
            <p:cNvSpPr/>
            <p:nvPr/>
          </p:nvSpPr>
          <p:spPr>
            <a:xfrm flipV="1">
              <a:off x="1693" y="2520"/>
              <a:ext cx="6" cy="1564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7132" name="Group 76"/>
            <p:cNvGrpSpPr/>
            <p:nvPr/>
          </p:nvGrpSpPr>
          <p:grpSpPr>
            <a:xfrm>
              <a:off x="0" y="0"/>
              <a:ext cx="1880" cy="227"/>
              <a:chExt cx="5760" cy="45"/>
            </a:xfrm>
          </p:grpSpPr>
          <p:sp>
            <p:nvSpPr>
              <p:cNvPr id="47141" name="Line 77"/>
              <p:cNvSpPr/>
              <p:nvPr/>
            </p:nvSpPr>
            <p:spPr>
              <a:xfrm>
                <a:off x="0" y="45"/>
                <a:ext cx="5760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7142" name="Rectangle 78"/>
              <p:cNvSpPr/>
              <p:nvPr/>
            </p:nvSpPr>
            <p:spPr>
              <a:xfrm>
                <a:off x="0" y="0"/>
                <a:ext cx="5760" cy="4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7133" name="Line 79"/>
            <p:cNvSpPr/>
            <p:nvPr/>
          </p:nvSpPr>
          <p:spPr>
            <a:xfrm flipV="1">
              <a:off x="0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4" name="Line 80"/>
            <p:cNvSpPr/>
            <p:nvPr/>
          </p:nvSpPr>
          <p:spPr>
            <a:xfrm flipV="1">
              <a:off x="262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5" name="Line 81"/>
            <p:cNvSpPr/>
            <p:nvPr/>
          </p:nvSpPr>
          <p:spPr>
            <a:xfrm flipV="1">
              <a:off x="525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6" name="Line 82"/>
            <p:cNvSpPr/>
            <p:nvPr/>
          </p:nvSpPr>
          <p:spPr>
            <a:xfrm flipV="1">
              <a:off x="787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7" name="Line 83"/>
            <p:cNvSpPr/>
            <p:nvPr/>
          </p:nvSpPr>
          <p:spPr>
            <a:xfrm flipV="1">
              <a:off x="1047" y="0"/>
              <a:ext cx="178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8" name="Line 84"/>
            <p:cNvSpPr/>
            <p:nvPr/>
          </p:nvSpPr>
          <p:spPr>
            <a:xfrm flipV="1">
              <a:off x="1837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9" name="Line 85"/>
            <p:cNvSpPr/>
            <p:nvPr/>
          </p:nvSpPr>
          <p:spPr>
            <a:xfrm flipV="1">
              <a:off x="1575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40" name="Line 86"/>
            <p:cNvSpPr/>
            <p:nvPr/>
          </p:nvSpPr>
          <p:spPr>
            <a:xfrm flipV="1">
              <a:off x="1310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48132" name="Rectangle 4"/>
          <p:cNvSpPr>
            <a:spLocks noGrp="1"/>
          </p:cNvSpPr>
          <p:nvPr/>
        </p:nvSpPr>
        <p:spPr>
          <a:xfrm>
            <a:off x="8005842" y="3719989"/>
            <a:ext cx="1238250" cy="76438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None/>
            </a:pPr>
            <a:r>
              <a:rPr lang="en-US" altLang="zh-CN" sz="2700" b="1" i="1" kern="1200">
                <a:solidFill>
                  <a:srgbClr val="000099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G+G</a:t>
            </a:r>
            <a:r>
              <a:rPr lang="zh-CN" altLang="en-US" sz="2700" b="1" kern="1200" baseline="-25000">
                <a:solidFill>
                  <a:srgbClr val="000099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动</a:t>
            </a:r>
          </a:p>
        </p:txBody>
      </p:sp>
      <p:sp>
        <p:nvSpPr>
          <p:cNvPr id="2" name="Rectangle 26"/>
          <p:cNvSpPr/>
          <p:nvPr/>
        </p:nvSpPr>
        <p:spPr>
          <a:xfrm>
            <a:off x="8681085" y="1106805"/>
            <a:ext cx="53086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3" name="Rectangle 26"/>
          <p:cNvSpPr/>
          <p:nvPr/>
        </p:nvSpPr>
        <p:spPr>
          <a:xfrm>
            <a:off x="8304530" y="685165"/>
            <a:ext cx="53086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4" name="Rectangle 20"/>
          <p:cNvSpPr/>
          <p:nvPr/>
        </p:nvSpPr>
        <p:spPr>
          <a:xfrm>
            <a:off x="1869440" y="4246880"/>
            <a:ext cx="222631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2</a:t>
            </a:r>
            <a:r>
              <a:rPr lang="en-US" altLang="zh-CN" sz="33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F=G</a:t>
            </a:r>
            <a:r>
              <a:rPr lang="en-US" altLang="zh-CN" sz="3300" b="1" i="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+</a:t>
            </a:r>
            <a:r>
              <a:rPr lang="en-US" altLang="zh-CN" sz="33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G</a:t>
            </a:r>
            <a:r>
              <a:rPr lang="zh-CN" altLang="en-US" sz="3300" b="1" i="0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动</a:t>
            </a:r>
          </a:p>
        </p:txBody>
      </p:sp>
      <p:sp>
        <p:nvSpPr>
          <p:cNvPr id="5" name="Rectangle 20"/>
          <p:cNvSpPr/>
          <p:nvPr/>
        </p:nvSpPr>
        <p:spPr>
          <a:xfrm>
            <a:off x="6249035" y="4246880"/>
            <a:ext cx="222631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3</a:t>
            </a:r>
            <a:r>
              <a:rPr lang="en-US" altLang="zh-CN" sz="33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F=G</a:t>
            </a:r>
            <a:r>
              <a:rPr lang="en-US" altLang="zh-CN" sz="3300" b="1" i="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+</a:t>
            </a:r>
            <a:r>
              <a:rPr lang="en-US" altLang="zh-CN" sz="33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G</a:t>
            </a:r>
            <a:r>
              <a:rPr lang="zh-CN" altLang="en-US" sz="3300" b="1" i="0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动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472223" y="572753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滑轮组的受力分析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1" nodeType="after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4" nodeType="after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" presetClass="entr" presetSubtype="10" fill="hold" grpId="3" nodeType="after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" presetClass="entr" presetSubtype="10" fill="hold" nodeType="afterEffect"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3" presetClass="entr" presetSubtype="10" fill="hold" grpId="7" nodeType="afterEffect"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3" presetClass="entr" presetSubtype="10" fill="hold" grpId="9" nodeType="afterEffect"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3" presetClass="entr" presetSubtype="10" fill="hold" grpId="10" nodeType="afterEffect"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ntr" presetSubtype="10" fill="hold" grpId="12" nodeType="afterEffect"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3028" grpId="1"/>
      <p:bldP spid="43029" grpId="2"/>
      <p:bldP spid="43032" grpId="3"/>
      <p:bldP spid="43033" grpId="4"/>
      <p:bldP spid="43037" grpId="5"/>
      <p:bldP spid="48150" grpId="6"/>
      <p:bldP spid="48154" grpId="7"/>
      <p:bldP spid="48132" grpId="8" build="p"/>
      <p:bldP spid="2" grpId="9"/>
      <p:bldP spid="3" grpId="10"/>
      <p:bldP spid="4" grpId="11"/>
      <p:bldP spid="5" grpId="1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" y="1079500"/>
            <a:ext cx="3352165" cy="265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0" y="990600"/>
            <a:ext cx="3132455" cy="283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793109" y="3825875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3</a:t>
            </a:r>
            <a:r>
              <a:rPr lang="zh-CN" altLang="en-US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段绳子承担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586984" y="3825875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2</a:t>
            </a:r>
            <a:r>
              <a:rPr lang="zh-CN" altLang="en-US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段绳子承担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62525" y="3825875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5</a:t>
            </a:r>
            <a:r>
              <a:rPr lang="zh-CN" altLang="en-US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段绳子承担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142742" y="3859111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4</a:t>
            </a:r>
            <a:r>
              <a:rPr lang="zh-CN" altLang="en-US" b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段绳子承担</a:t>
            </a:r>
          </a:p>
        </p:txBody>
      </p:sp>
      <p:sp>
        <p:nvSpPr>
          <p:cNvPr id="1036" name="Rectangle 6"/>
          <p:cNvSpPr/>
          <p:nvPr/>
        </p:nvSpPr>
        <p:spPr>
          <a:xfrm>
            <a:off x="793109" y="4321226"/>
            <a:ext cx="1186547" cy="460375"/>
          </a:xfrm>
          <a:prstGeom prst="rect">
            <a:avLst/>
          </a:prstGeom>
          <a:noFill/>
          <a:ln w="25400" cap="flat" cmpd="sng">
            <a:solidFill>
              <a:srgbClr val="71893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algn="just"/>
            <a:r>
              <a:rPr lang="zh-CN" altLang="en-US" sz="2400" b="1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结论：</a:t>
            </a:r>
          </a:p>
        </p:txBody>
      </p:sp>
      <p:graphicFrame>
        <p:nvGraphicFramePr>
          <p:cNvPr id="1026" name="Object 25"/>
          <p:cNvGraphicFramePr>
            <a:graphicFrameLocks noChangeAspect="1"/>
          </p:cNvGraphicFramePr>
          <p:nvPr/>
        </p:nvGraphicFramePr>
        <p:xfrm>
          <a:off x="2301557" y="4278193"/>
          <a:ext cx="2318434" cy="62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5" progId="Equation.DSMT4">
                  <p:embed/>
                </p:oleObj>
              </mc:Choice>
              <mc:Fallback>
                <p:oleObj name="Equation" r:id="rId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01557" y="4278193"/>
                        <a:ext cx="2318434" cy="62850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6"/>
          <p:cNvGraphicFramePr>
            <a:graphicFrameLocks noChangeAspect="1"/>
          </p:cNvGraphicFramePr>
          <p:nvPr/>
        </p:nvGraphicFramePr>
        <p:xfrm>
          <a:off x="6034080" y="4396279"/>
          <a:ext cx="1198894" cy="41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7" progId="Equation.DSMT4">
                  <p:embed/>
                </p:oleObj>
              </mc:Choice>
              <mc:Fallback>
                <p:oleObj name="Equation" r:id="rId7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34080" y="4396279"/>
                        <a:ext cx="1198894" cy="4176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2458253" y="461212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滑轮组的数量关系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3924" name="Line 132"/>
          <p:cNvSpPr>
            <a:spLocks noChangeShapeType="1"/>
          </p:cNvSpPr>
          <p:nvPr/>
        </p:nvSpPr>
        <p:spPr bwMode="auto">
          <a:xfrm>
            <a:off x="7383146" y="1124585"/>
            <a:ext cx="13652" cy="183587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6" name="Line 134"/>
          <p:cNvSpPr>
            <a:spLocks noChangeShapeType="1"/>
          </p:cNvSpPr>
          <p:nvPr/>
        </p:nvSpPr>
        <p:spPr bwMode="auto">
          <a:xfrm flipH="1" flipV="1">
            <a:off x="7186930" y="2435860"/>
            <a:ext cx="124320" cy="99430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3" name="Line 131"/>
          <p:cNvSpPr>
            <a:spLocks noChangeShapeType="1"/>
          </p:cNvSpPr>
          <p:nvPr/>
        </p:nvSpPr>
        <p:spPr bwMode="auto">
          <a:xfrm flipH="1" flipV="1">
            <a:off x="7723505" y="1596390"/>
            <a:ext cx="5413" cy="131953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5" name="Line 133"/>
          <p:cNvSpPr>
            <a:spLocks noChangeShapeType="1"/>
          </p:cNvSpPr>
          <p:nvPr/>
        </p:nvSpPr>
        <p:spPr bwMode="auto">
          <a:xfrm flipH="1" flipV="1">
            <a:off x="7839710" y="1147445"/>
            <a:ext cx="0" cy="22923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1" name="Line 129"/>
          <p:cNvSpPr>
            <a:spLocks noChangeShapeType="1"/>
          </p:cNvSpPr>
          <p:nvPr/>
        </p:nvSpPr>
        <p:spPr bwMode="auto">
          <a:xfrm>
            <a:off x="7460746" y="1571207"/>
            <a:ext cx="114500" cy="98149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cxnSp>
        <p:nvCxnSpPr>
          <p:cNvPr id="8" name="直接连接符 7"/>
          <p:cNvCxnSpPr/>
          <p:nvPr/>
        </p:nvCxnSpPr>
        <p:spPr>
          <a:xfrm>
            <a:off x="7581074" y="4037900"/>
            <a:ext cx="5080" cy="386715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55" name="Line 63"/>
          <p:cNvSpPr>
            <a:spLocks noChangeShapeType="1"/>
          </p:cNvSpPr>
          <p:nvPr/>
        </p:nvSpPr>
        <p:spPr bwMode="auto">
          <a:xfrm>
            <a:off x="5179695" y="2336165"/>
            <a:ext cx="106680" cy="90106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6" name="Line 64"/>
          <p:cNvSpPr>
            <a:spLocks noChangeShapeType="1"/>
          </p:cNvSpPr>
          <p:nvPr/>
        </p:nvSpPr>
        <p:spPr bwMode="auto">
          <a:xfrm flipV="1">
            <a:off x="5384689" y="1717040"/>
            <a:ext cx="5191" cy="191516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7" name="Line 65"/>
          <p:cNvSpPr>
            <a:spLocks noChangeShapeType="1"/>
          </p:cNvSpPr>
          <p:nvPr/>
        </p:nvSpPr>
        <p:spPr bwMode="auto">
          <a:xfrm>
            <a:off x="4920615" y="1786890"/>
            <a:ext cx="98425" cy="14160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8" name="Line 66"/>
          <p:cNvSpPr>
            <a:spLocks noChangeShapeType="1"/>
          </p:cNvSpPr>
          <p:nvPr/>
        </p:nvSpPr>
        <p:spPr bwMode="auto">
          <a:xfrm flipH="1" flipV="1">
            <a:off x="4768849" y="2440305"/>
            <a:ext cx="135665" cy="112899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60" name="Text Box 68"/>
          <p:cNvSpPr txBox="1">
            <a:spLocks noChangeArrowheads="1"/>
          </p:cNvSpPr>
          <p:nvPr/>
        </p:nvSpPr>
        <p:spPr bwMode="auto">
          <a:xfrm>
            <a:off x="4284980" y="2336165"/>
            <a:ext cx="23876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58770" y="1157081"/>
            <a:ext cx="936625" cy="3690231"/>
            <a:chOff x="6418" y="1637"/>
            <a:chExt cx="1475" cy="6649"/>
          </a:xfrm>
        </p:grpSpPr>
        <p:grpSp>
          <p:nvGrpSpPr>
            <p:cNvPr id="33797" name="Group 5"/>
            <p:cNvGrpSpPr/>
            <p:nvPr/>
          </p:nvGrpSpPr>
          <p:grpSpPr>
            <a:xfrm>
              <a:off x="6714" y="5521"/>
              <a:ext cx="918" cy="898"/>
              <a:chOff x="2400" y="2400"/>
              <a:chExt cx="1440" cy="1440"/>
            </a:xfrm>
          </p:grpSpPr>
          <p:sp>
            <p:nvSpPr>
              <p:cNvPr id="33798" name="Oval 6"/>
              <p:cNvSpPr>
                <a:spLocks noChangeArrowheads="1"/>
              </p:cNvSpPr>
              <p:nvPr/>
            </p:nvSpPr>
            <p:spPr bwMode="auto">
              <a:xfrm>
                <a:off x="2400" y="2400"/>
                <a:ext cx="1440" cy="14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799" name="Oval 7"/>
              <p:cNvSpPr>
                <a:spLocks noChangeArrowheads="1"/>
              </p:cNvSpPr>
              <p:nvPr/>
            </p:nvSpPr>
            <p:spPr bwMode="auto">
              <a:xfrm>
                <a:off x="2600" y="2600"/>
                <a:ext cx="1040" cy="10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0" name="Oval 8"/>
              <p:cNvSpPr>
                <a:spLocks noChangeArrowheads="1"/>
              </p:cNvSpPr>
              <p:nvPr/>
            </p:nvSpPr>
            <p:spPr bwMode="auto">
              <a:xfrm>
                <a:off x="2800" y="2800"/>
                <a:ext cx="640" cy="640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1" name="Oval 9"/>
              <p:cNvSpPr>
                <a:spLocks noChangeArrowheads="1"/>
              </p:cNvSpPr>
              <p:nvPr/>
            </p:nvSpPr>
            <p:spPr bwMode="auto">
              <a:xfrm>
                <a:off x="3000" y="3000"/>
                <a:ext cx="240" cy="240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02" name="Group 10"/>
            <p:cNvGrpSpPr/>
            <p:nvPr/>
          </p:nvGrpSpPr>
          <p:grpSpPr>
            <a:xfrm>
              <a:off x="6886" y="5880"/>
              <a:ext cx="583" cy="1172"/>
              <a:chOff x="4230" y="2795"/>
              <a:chExt cx="915" cy="1879"/>
            </a:xfrm>
          </p:grpSpPr>
          <p:sp>
            <p:nvSpPr>
              <p:cNvPr id="33803" name="Freeform 11"/>
              <p:cNvSpPr/>
              <p:nvPr/>
            </p:nvSpPr>
            <p:spPr bwMode="auto">
              <a:xfrm>
                <a:off x="4460" y="3860"/>
                <a:ext cx="635" cy="814"/>
              </a:xfrm>
              <a:custGeom>
                <a:gdLst>
                  <a:gd name="T0" fmla="*/ 472 w 2020"/>
                  <a:gd name="T1" fmla="*/ 15 h 2594"/>
                  <a:gd name="T2" fmla="*/ 472 w 2020"/>
                  <a:gd name="T3" fmla="*/ 552 h 2594"/>
                  <a:gd name="T4" fmla="*/ 442 w 2020"/>
                  <a:gd name="T5" fmla="*/ 1005 h 2594"/>
                  <a:gd name="T6" fmla="*/ 247 w 2020"/>
                  <a:gd name="T7" fmla="*/ 1260 h 2594"/>
                  <a:gd name="T8" fmla="*/ 112 w 2020"/>
                  <a:gd name="T9" fmla="*/ 1488 h 2594"/>
                  <a:gd name="T10" fmla="*/ 7 w 2020"/>
                  <a:gd name="T11" fmla="*/ 1800 h 2594"/>
                  <a:gd name="T12" fmla="*/ 67 w 2020"/>
                  <a:gd name="T13" fmla="*/ 2055 h 2594"/>
                  <a:gd name="T14" fmla="*/ 262 w 2020"/>
                  <a:gd name="T15" fmla="*/ 2325 h 2594"/>
                  <a:gd name="T16" fmla="*/ 652 w 2020"/>
                  <a:gd name="T17" fmla="*/ 2535 h 2594"/>
                  <a:gd name="T18" fmla="*/ 1087 w 2020"/>
                  <a:gd name="T19" fmla="*/ 2550 h 2594"/>
                  <a:gd name="T20" fmla="*/ 1552 w 2020"/>
                  <a:gd name="T21" fmla="*/ 2268 h 2594"/>
                  <a:gd name="T22" fmla="*/ 1762 w 2020"/>
                  <a:gd name="T23" fmla="*/ 1965 h 2594"/>
                  <a:gd name="T24" fmla="*/ 1912 w 2020"/>
                  <a:gd name="T25" fmla="*/ 1644 h 2594"/>
                  <a:gd name="T26" fmla="*/ 2002 w 2020"/>
                  <a:gd name="T27" fmla="*/ 1275 h 2594"/>
                  <a:gd name="T28" fmla="*/ 1807 w 2020"/>
                  <a:gd name="T29" fmla="*/ 1440 h 2594"/>
                  <a:gd name="T30" fmla="*/ 1597 w 2020"/>
                  <a:gd name="T31" fmla="*/ 1785 h 2594"/>
                  <a:gd name="T32" fmla="*/ 1372 w 2020"/>
                  <a:gd name="T33" fmla="*/ 2010 h 2594"/>
                  <a:gd name="T34" fmla="*/ 1177 w 2020"/>
                  <a:gd name="T35" fmla="*/ 2130 h 2594"/>
                  <a:gd name="T36" fmla="*/ 892 w 2020"/>
                  <a:gd name="T37" fmla="*/ 2115 h 2594"/>
                  <a:gd name="T38" fmla="*/ 637 w 2020"/>
                  <a:gd name="T39" fmla="*/ 1935 h 2594"/>
                  <a:gd name="T40" fmla="*/ 652 w 2020"/>
                  <a:gd name="T41" fmla="*/ 1590 h 2594"/>
                  <a:gd name="T42" fmla="*/ 877 w 2020"/>
                  <a:gd name="T43" fmla="*/ 1260 h 2594"/>
                  <a:gd name="T44" fmla="*/ 1012 w 2020"/>
                  <a:gd name="T45" fmla="*/ 1020 h 2594"/>
                  <a:gd name="T46" fmla="*/ 1012 w 2020"/>
                  <a:gd name="T47" fmla="*/ 708 h 2594"/>
                  <a:gd name="T48" fmla="*/ 1012 w 2020"/>
                  <a:gd name="T49" fmla="*/ 552 h 2594"/>
                  <a:gd name="T50" fmla="*/ 1012 w 2020"/>
                  <a:gd name="T51" fmla="*/ 0 h 259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grpSp>
            <p:nvGrpSpPr>
              <p:cNvPr id="33804" name="Group 12"/>
              <p:cNvGrpSpPr/>
              <p:nvPr/>
            </p:nvGrpSpPr>
            <p:grpSpPr>
              <a:xfrm>
                <a:off x="4230" y="2795"/>
                <a:ext cx="915" cy="1180"/>
                <a:chOff x="4230" y="2795"/>
                <a:chExt cx="915" cy="1180"/>
              </a:xfrm>
            </p:grpSpPr>
            <p:sp>
              <p:nvSpPr>
                <p:cNvPr id="33805" name="Freeform 13"/>
                <p:cNvSpPr/>
                <p:nvPr/>
              </p:nvSpPr>
              <p:spPr bwMode="auto">
                <a:xfrm>
                  <a:off x="4230" y="2795"/>
                  <a:ext cx="915" cy="1180"/>
                </a:xfrm>
                <a:custGeom>
                  <a:gdLst>
                    <a:gd name="T0" fmla="*/ 0 w 915"/>
                    <a:gd name="T1" fmla="*/ 0 h 1180"/>
                    <a:gd name="T2" fmla="*/ 915 w 915"/>
                    <a:gd name="T3" fmla="*/ 15 h 1180"/>
                    <a:gd name="T4" fmla="*/ 630 w 915"/>
                    <a:gd name="T5" fmla="*/ 1180 h 1180"/>
                    <a:gd name="T6" fmla="*/ 270 w 915"/>
                    <a:gd name="T7" fmla="*/ 1155 h 1180"/>
                    <a:gd name="T8" fmla="*/ 0 w 915"/>
                    <a:gd name="T9" fmla="*/ 0 h 1180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06" name="Oval 14"/>
                <p:cNvSpPr>
                  <a:spLocks noChangeArrowheads="1"/>
                </p:cNvSpPr>
                <p:nvPr/>
              </p:nvSpPr>
              <p:spPr bwMode="auto">
                <a:xfrm>
                  <a:off x="4560" y="2845"/>
                  <a:ext cx="215" cy="21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07" name="Oval 15"/>
                <p:cNvSpPr>
                  <a:spLocks noChangeArrowheads="1"/>
                </p:cNvSpPr>
                <p:nvPr/>
              </p:nvSpPr>
              <p:spPr bwMode="auto">
                <a:xfrm>
                  <a:off x="4580" y="3660"/>
                  <a:ext cx="215" cy="21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</p:grpSp>
        <p:grpSp>
          <p:nvGrpSpPr>
            <p:cNvPr id="33809" name="Group 17"/>
            <p:cNvGrpSpPr/>
            <p:nvPr/>
          </p:nvGrpSpPr>
          <p:grpSpPr>
            <a:xfrm rot="10800000">
              <a:off x="6418" y="1637"/>
              <a:ext cx="1475" cy="167"/>
              <a:chOff x="2760" y="2640"/>
              <a:chExt cx="1338" cy="130"/>
            </a:xfrm>
          </p:grpSpPr>
          <p:sp>
            <p:nvSpPr>
              <p:cNvPr id="33810" name="Line 18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1" name="Line 19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2" name="Line 20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3" name="Line 21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4" name="Line 22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5" name="Line 23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6" name="Line 24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7" name="Line 25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8" name="Line 26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9" name="Line 27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20" name="Line 28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21" name="Line 29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22" name="xjhlx12"/>
            <p:cNvGrpSpPr/>
            <p:nvPr/>
          </p:nvGrpSpPr>
          <p:grpSpPr>
            <a:xfrm rot="10800000">
              <a:off x="6886" y="4541"/>
              <a:ext cx="574" cy="1041"/>
              <a:chOff x="3960" y="2220"/>
              <a:chExt cx="1440" cy="2454"/>
            </a:xfrm>
          </p:grpSpPr>
          <p:grpSp>
            <p:nvGrpSpPr>
              <p:cNvPr id="33823" name="Group 31"/>
              <p:cNvGrpSpPr/>
              <p:nvPr/>
            </p:nvGrpSpPr>
            <p:grpSpPr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824" name="Oval 32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5" name="Oval 33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6" name="Oval 34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7" name="Oval 35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28" name="Group 36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829" name="Freeform 37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30" name="Group 38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31" name="Freeform 39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32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33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33834" name="xjhlx12"/>
            <p:cNvGrpSpPr/>
            <p:nvPr/>
          </p:nvGrpSpPr>
          <p:grpSpPr>
            <a:xfrm>
              <a:off x="6705" y="2249"/>
              <a:ext cx="918" cy="1539"/>
              <a:chOff x="3960" y="2220"/>
              <a:chExt cx="1440" cy="2468"/>
            </a:xfrm>
          </p:grpSpPr>
          <p:grpSp>
            <p:nvGrpSpPr>
              <p:cNvPr id="33835" name="Group 43"/>
              <p:cNvGrpSpPr/>
              <p:nvPr/>
            </p:nvGrpSpPr>
            <p:grpSpPr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836" name="Oval 44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7" name="Oval 45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8" name="Oval 46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9" name="Oval 47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40" name="Group 48"/>
              <p:cNvGrpSpPr/>
              <p:nvPr/>
            </p:nvGrpSpPr>
            <p:grpSpPr>
              <a:xfrm>
                <a:off x="4230" y="2795"/>
                <a:ext cx="915" cy="1893"/>
                <a:chOff x="4230" y="2795"/>
                <a:chExt cx="915" cy="1893"/>
              </a:xfrm>
            </p:grpSpPr>
            <p:sp>
              <p:nvSpPr>
                <p:cNvPr id="33841" name="Freeform 49"/>
                <p:cNvSpPr/>
                <p:nvPr/>
              </p:nvSpPr>
              <p:spPr bwMode="auto">
                <a:xfrm>
                  <a:off x="4532" y="3874"/>
                  <a:ext cx="421" cy="814"/>
                </a:xfrm>
                <a:custGeom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42" name="Group 50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43" name="Freeform 51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44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45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sp>
          <p:nvSpPr>
            <p:cNvPr id="33846" name="Rectangle 54"/>
            <p:cNvSpPr>
              <a:spLocks noChangeArrowheads="1"/>
            </p:cNvSpPr>
            <p:nvPr/>
          </p:nvSpPr>
          <p:spPr bwMode="auto">
            <a:xfrm>
              <a:off x="7078" y="5208"/>
              <a:ext cx="172" cy="98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33847" name="xjhlx8"/>
            <p:cNvGrpSpPr>
              <a:grpSpLocks noChangeAspect="1"/>
            </p:cNvGrpSpPr>
            <p:nvPr/>
          </p:nvGrpSpPr>
          <p:grpSpPr>
            <a:xfrm rot="5400000">
              <a:off x="6476" y="2049"/>
              <a:ext cx="1375" cy="918"/>
              <a:chOff x="6892" y="783"/>
              <a:chExt cx="813" cy="579"/>
            </a:xfrm>
          </p:grpSpPr>
          <p:grpSp>
            <p:nvGrpSpPr>
              <p:cNvPr id="33848" name="Group 56"/>
              <p:cNvGrpSpPr>
                <a:grpSpLocks noChangeAspect="1"/>
              </p:cNvGrpSpPr>
              <p:nvPr/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33849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0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1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2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33853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0000">
                      <a:gamma/>
                      <a:tint val="0"/>
                      <a:invGamma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33854" name="Line 62"/>
            <p:cNvSpPr>
              <a:spLocks noChangeShapeType="1"/>
            </p:cNvSpPr>
            <p:nvPr/>
          </p:nvSpPr>
          <p:spPr bwMode="auto">
            <a:xfrm flipH="1">
              <a:off x="7058" y="472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cxnSp>
          <p:nvCxnSpPr>
            <p:cNvPr id="2" name="直接连接符 1"/>
            <p:cNvCxnSpPr>
              <a:stCxn id="33803" idx="8"/>
            </p:cNvCxnSpPr>
            <p:nvPr/>
          </p:nvCxnSpPr>
          <p:spPr>
            <a:xfrm>
              <a:off x="7163" y="7041"/>
              <a:ext cx="1" cy="336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5" name="矩形 5194"/>
            <p:cNvSpPr/>
            <p:nvPr/>
          </p:nvSpPr>
          <p:spPr>
            <a:xfrm rot="10800000">
              <a:off x="6580" y="7293"/>
              <a:ext cx="1247" cy="99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A141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805" y="7227"/>
              <a:ext cx="828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i="1">
                  <a:latin typeface="Times New Roman" panose="02020603050405020304" charset="0"/>
                  <a:ea typeface="宋体" pitchFamily="2" charset="-122"/>
                </a:rPr>
                <a:t>G</a:t>
              </a:r>
            </a:p>
          </p:txBody>
        </p:sp>
      </p:grp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5133975" y="225996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grpSp>
        <p:nvGrpSpPr>
          <p:cNvPr id="5" name="组合 4"/>
          <p:cNvGrpSpPr/>
          <p:nvPr/>
        </p:nvGrpSpPr>
        <p:grpSpPr>
          <a:xfrm>
            <a:off x="6998970" y="600710"/>
            <a:ext cx="1111250" cy="3456255"/>
            <a:chOff x="9630" y="360"/>
            <a:chExt cx="2314" cy="7682"/>
          </a:xfrm>
        </p:grpSpPr>
        <p:grpSp>
          <p:nvGrpSpPr>
            <p:cNvPr id="33862" name="Group 70"/>
            <p:cNvGrpSpPr/>
            <p:nvPr/>
          </p:nvGrpSpPr>
          <p:grpSpPr>
            <a:xfrm rot="10800000">
              <a:off x="9630" y="360"/>
              <a:ext cx="2314" cy="236"/>
              <a:chOff x="2760" y="2640"/>
              <a:chExt cx="1338" cy="130"/>
            </a:xfrm>
          </p:grpSpPr>
          <p:sp>
            <p:nvSpPr>
              <p:cNvPr id="33863" name="Line 71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4" name="Line 72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5" name="Line 73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6" name="Line 74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7" name="Line 75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8" name="Line 76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9" name="Line 77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0" name="Line 78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1" name="Line 79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2" name="Line 80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3" name="Line 81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4" name="Line 82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75" name="xjhlx12"/>
            <p:cNvGrpSpPr/>
            <p:nvPr/>
          </p:nvGrpSpPr>
          <p:grpSpPr>
            <a:xfrm>
              <a:off x="10210" y="6229"/>
              <a:ext cx="1230" cy="1813"/>
              <a:chOff x="3960" y="2220"/>
              <a:chExt cx="1514" cy="2454"/>
            </a:xfrm>
          </p:grpSpPr>
          <p:grpSp>
            <p:nvGrpSpPr>
              <p:cNvPr id="33876" name="Group 84"/>
              <p:cNvGrpSpPr/>
              <p:nvPr/>
            </p:nvGrpSpPr>
            <p:grpSpPr>
              <a:xfrm>
                <a:off x="3960" y="2220"/>
                <a:ext cx="1514" cy="1537"/>
                <a:chOff x="2400" y="2400"/>
                <a:chExt cx="1514" cy="1537"/>
              </a:xfrm>
            </p:grpSpPr>
            <p:sp>
              <p:nvSpPr>
                <p:cNvPr id="33877" name="Oval 85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514" cy="15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78" name="Oval 86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79" name="Oval 87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80" name="Oval 88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81" name="Group 89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882" name="Freeform 90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83" name="Group 91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84" name="Freeform 92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85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86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33887" name="xjhlx12"/>
            <p:cNvGrpSpPr/>
            <p:nvPr/>
          </p:nvGrpSpPr>
          <p:grpSpPr>
            <a:xfrm rot="10800000">
              <a:off x="10429" y="4588"/>
              <a:ext cx="833" cy="1419"/>
              <a:chOff x="4004" y="2302"/>
              <a:chExt cx="1333" cy="2372"/>
            </a:xfrm>
          </p:grpSpPr>
          <p:grpSp>
            <p:nvGrpSpPr>
              <p:cNvPr id="33888" name="Group 96"/>
              <p:cNvGrpSpPr/>
              <p:nvPr/>
            </p:nvGrpSpPr>
            <p:grpSpPr>
              <a:xfrm>
                <a:off x="4004" y="2302"/>
                <a:ext cx="1333" cy="1351"/>
                <a:chOff x="2444" y="2482"/>
                <a:chExt cx="1333" cy="1351"/>
              </a:xfrm>
            </p:grpSpPr>
            <p:sp>
              <p:nvSpPr>
                <p:cNvPr id="33889" name="Oval 97"/>
                <p:cNvSpPr>
                  <a:spLocks noChangeArrowheads="1"/>
                </p:cNvSpPr>
                <p:nvPr/>
              </p:nvSpPr>
              <p:spPr bwMode="auto">
                <a:xfrm>
                  <a:off x="2444" y="2482"/>
                  <a:ext cx="1333" cy="135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90" name="Oval 98"/>
                <p:cNvSpPr>
                  <a:spLocks noChangeArrowheads="1"/>
                </p:cNvSpPr>
                <p:nvPr/>
              </p:nvSpPr>
              <p:spPr bwMode="auto">
                <a:xfrm>
                  <a:off x="2608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91" name="Oval 99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92" name="Oval 100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93" name="Group 101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894" name="Freeform 102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95" name="Group 103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96" name="Freeform 104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97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9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33899" name="xjhlx12"/>
            <p:cNvGrpSpPr/>
            <p:nvPr/>
          </p:nvGrpSpPr>
          <p:grpSpPr>
            <a:xfrm>
              <a:off x="10530" y="2087"/>
              <a:ext cx="720" cy="1295"/>
              <a:chOff x="3960" y="2220"/>
              <a:chExt cx="1440" cy="2454"/>
            </a:xfrm>
          </p:grpSpPr>
          <p:grpSp>
            <p:nvGrpSpPr>
              <p:cNvPr id="33900" name="Group 108"/>
              <p:cNvGrpSpPr/>
              <p:nvPr/>
            </p:nvGrpSpPr>
            <p:grpSpPr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901" name="Oval 109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02" name="Oval 110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03" name="Oval 111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04" name="Oval 112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905" name="Group 113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906" name="Freeform 114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907" name="Group 115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908" name="Freeform 116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90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91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sp>
          <p:nvSpPr>
            <p:cNvPr id="33911" name="Rectangle 119"/>
            <p:cNvSpPr>
              <a:spLocks noChangeArrowheads="1"/>
            </p:cNvSpPr>
            <p:nvPr/>
          </p:nvSpPr>
          <p:spPr bwMode="auto">
            <a:xfrm>
              <a:off x="10750" y="5452"/>
              <a:ext cx="180" cy="138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33912" name="xjhlx8"/>
            <p:cNvGrpSpPr>
              <a:grpSpLocks noChangeAspect="1"/>
            </p:cNvGrpSpPr>
            <p:nvPr/>
          </p:nvGrpSpPr>
          <p:grpSpPr>
            <a:xfrm rot="5400000">
              <a:off x="10162" y="807"/>
              <a:ext cx="1468" cy="1091"/>
              <a:chOff x="6892" y="783"/>
              <a:chExt cx="813" cy="579"/>
            </a:xfrm>
          </p:grpSpPr>
          <p:grpSp>
            <p:nvGrpSpPr>
              <p:cNvPr id="33913" name="Group 121"/>
              <p:cNvGrpSpPr>
                <a:grpSpLocks noChangeAspect="1"/>
              </p:cNvGrpSpPr>
              <p:nvPr/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33914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15" name="Oval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16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17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33918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0000">
                      <a:gamma/>
                      <a:tint val="0"/>
                      <a:invGamma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33919" name="Line 127"/>
            <p:cNvSpPr>
              <a:spLocks noChangeShapeType="1"/>
            </p:cNvSpPr>
            <p:nvPr/>
          </p:nvSpPr>
          <p:spPr bwMode="auto">
            <a:xfrm flipH="1">
              <a:off x="10660" y="458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3920" name="Rectangle 128"/>
            <p:cNvSpPr>
              <a:spLocks noChangeArrowheads="1"/>
            </p:cNvSpPr>
            <p:nvPr/>
          </p:nvSpPr>
          <p:spPr bwMode="auto">
            <a:xfrm>
              <a:off x="10800" y="1396"/>
              <a:ext cx="180" cy="138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</p:grpSp>
      <p:sp>
        <p:nvSpPr>
          <p:cNvPr id="33922" name="Oval 130"/>
          <p:cNvSpPr>
            <a:spLocks noChangeArrowheads="1"/>
          </p:cNvSpPr>
          <p:nvPr/>
        </p:nvSpPr>
        <p:spPr bwMode="auto">
          <a:xfrm>
            <a:off x="7545326" y="2507046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33927" name="Text Box 135"/>
          <p:cNvSpPr txBox="1">
            <a:spLocks noChangeArrowheads="1"/>
          </p:cNvSpPr>
          <p:nvPr/>
        </p:nvSpPr>
        <p:spPr bwMode="auto">
          <a:xfrm>
            <a:off x="6549390" y="2319655"/>
            <a:ext cx="462280" cy="59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33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6" name="矩形 5"/>
          <p:cNvSpPr/>
          <p:nvPr/>
        </p:nvSpPr>
        <p:spPr>
          <a:xfrm rot="10800000">
            <a:off x="7161339" y="4244275"/>
            <a:ext cx="760095" cy="5607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>
            <a:solidFill>
              <a:srgbClr val="FA1414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273099" y="4202365"/>
            <a:ext cx="5257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itchFamily="2" charset="-122"/>
              </a:rPr>
              <a:t>G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177583" y="476348"/>
            <a:ext cx="3958508" cy="498192"/>
            <a:chOff x="2506980" y="665512"/>
            <a:chExt cx="3958508" cy="498192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6826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2593872" y="665512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滑轮组的连接方法</a:t>
              </a:r>
            </a:p>
          </p:txBody>
        </p:sp>
      </p:grpSp>
      <p:sp>
        <p:nvSpPr>
          <p:cNvPr id="4" name="Line 64"/>
          <p:cNvSpPr>
            <a:spLocks noChangeShapeType="1"/>
          </p:cNvSpPr>
          <p:nvPr/>
        </p:nvSpPr>
        <p:spPr bwMode="auto">
          <a:xfrm flipH="1" flipV="1">
            <a:off x="3303270" y="1686560"/>
            <a:ext cx="3810" cy="18510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Line 65"/>
          <p:cNvSpPr>
            <a:spLocks noChangeShapeType="1"/>
          </p:cNvSpPr>
          <p:nvPr/>
        </p:nvSpPr>
        <p:spPr bwMode="auto">
          <a:xfrm>
            <a:off x="2889250" y="1784350"/>
            <a:ext cx="165735" cy="109347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11" name="Line 66"/>
          <p:cNvSpPr>
            <a:spLocks noChangeShapeType="1"/>
          </p:cNvSpPr>
          <p:nvPr/>
        </p:nvSpPr>
        <p:spPr bwMode="auto">
          <a:xfrm flipH="1" flipV="1">
            <a:off x="2735580" y="2163445"/>
            <a:ext cx="123190" cy="12763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2273935" y="1995170"/>
            <a:ext cx="3556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680970" y="1191260"/>
            <a:ext cx="793115" cy="3528112"/>
            <a:chOff x="5344" y="1986"/>
            <a:chExt cx="1249" cy="5556"/>
          </a:xfrm>
        </p:grpSpPr>
        <p:sp>
          <p:nvSpPr>
            <p:cNvPr id="16" name="Freeform 37"/>
            <p:cNvSpPr/>
            <p:nvPr/>
          </p:nvSpPr>
          <p:spPr bwMode="auto">
            <a:xfrm rot="10800000">
              <a:off x="5832" y="4642"/>
              <a:ext cx="253" cy="345"/>
            </a:xfrm>
            <a:custGeom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344" y="1986"/>
              <a:ext cx="1249" cy="5556"/>
              <a:chOff x="5434" y="1744"/>
              <a:chExt cx="1475" cy="6841"/>
            </a:xfrm>
          </p:grpSpPr>
          <p:grpSp>
            <p:nvGrpSpPr>
              <p:cNvPr id="18" name="Group 5"/>
              <p:cNvGrpSpPr/>
              <p:nvPr/>
            </p:nvGrpSpPr>
            <p:grpSpPr>
              <a:xfrm>
                <a:off x="5730" y="5628"/>
                <a:ext cx="917" cy="1025"/>
                <a:chOff x="2400" y="2400"/>
                <a:chExt cx="1439" cy="1643"/>
              </a:xfrm>
            </p:grpSpPr>
            <p:sp>
              <p:nvSpPr>
                <p:cNvPr id="19" name="Oval 6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39" cy="16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2" name="Oval 8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3" name="Oval 9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24" name="Group 10"/>
              <p:cNvGrpSpPr/>
              <p:nvPr/>
            </p:nvGrpSpPr>
            <p:grpSpPr>
              <a:xfrm>
                <a:off x="5902" y="5987"/>
                <a:ext cx="583" cy="1172"/>
                <a:chOff x="4230" y="2795"/>
                <a:chExt cx="915" cy="1879"/>
              </a:xfrm>
            </p:grpSpPr>
            <p:sp>
              <p:nvSpPr>
                <p:cNvPr id="25" name="Freeform 11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26" name="Group 12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27" name="Freeform 13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2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0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  <p:grpSp>
            <p:nvGrpSpPr>
              <p:cNvPr id="31" name="Group 17"/>
              <p:cNvGrpSpPr/>
              <p:nvPr/>
            </p:nvGrpSpPr>
            <p:grpSpPr>
              <a:xfrm rot="10800000">
                <a:off x="5434" y="1744"/>
                <a:ext cx="1475" cy="167"/>
                <a:chOff x="2760" y="2640"/>
                <a:chExt cx="1338" cy="130"/>
              </a:xfrm>
            </p:grpSpPr>
            <p:sp>
              <p:nvSpPr>
                <p:cNvPr id="3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5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7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9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0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1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3" name="Line 29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44" name="xjhlx12"/>
              <p:cNvGrpSpPr/>
              <p:nvPr/>
            </p:nvGrpSpPr>
            <p:grpSpPr>
              <a:xfrm>
                <a:off x="5721" y="2356"/>
                <a:ext cx="918" cy="1539"/>
                <a:chOff x="3960" y="2220"/>
                <a:chExt cx="1440" cy="2468"/>
              </a:xfrm>
            </p:grpSpPr>
            <p:grpSp>
              <p:nvGrpSpPr>
                <p:cNvPr id="45" name="Group 43"/>
                <p:cNvGrpSpPr/>
                <p:nvPr/>
              </p:nvGrpSpPr>
              <p:grpSpPr>
                <a:xfrm>
                  <a:off x="3960" y="2220"/>
                  <a:ext cx="1440" cy="1440"/>
                  <a:chOff x="2400" y="2400"/>
                  <a:chExt cx="1440" cy="1440"/>
                </a:xfrm>
              </p:grpSpPr>
              <p:sp>
                <p:nvSpPr>
                  <p:cNvPr id="4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8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9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grpSp>
              <p:nvGrpSpPr>
                <p:cNvPr id="50" name="Group 48"/>
                <p:cNvGrpSpPr/>
                <p:nvPr/>
              </p:nvGrpSpPr>
              <p:grpSpPr>
                <a:xfrm>
                  <a:off x="4230" y="2795"/>
                  <a:ext cx="915" cy="1893"/>
                  <a:chOff x="4230" y="2795"/>
                  <a:chExt cx="915" cy="1893"/>
                </a:xfrm>
              </p:grpSpPr>
              <p:sp>
                <p:nvSpPr>
                  <p:cNvPr id="51" name="Freeform 49"/>
                  <p:cNvSpPr/>
                  <p:nvPr/>
                </p:nvSpPr>
                <p:spPr bwMode="auto">
                  <a:xfrm>
                    <a:off x="4532" y="3874"/>
                    <a:ext cx="421" cy="814"/>
                  </a:xfrm>
                  <a:custGeom>
                    <a:gdLst>
                      <a:gd name="T0" fmla="*/ 472 w 2020"/>
                      <a:gd name="T1" fmla="*/ 15 h 2594"/>
                      <a:gd name="T2" fmla="*/ 472 w 2020"/>
                      <a:gd name="T3" fmla="*/ 552 h 2594"/>
                      <a:gd name="T4" fmla="*/ 442 w 2020"/>
                      <a:gd name="T5" fmla="*/ 1005 h 2594"/>
                      <a:gd name="T6" fmla="*/ 247 w 2020"/>
                      <a:gd name="T7" fmla="*/ 1260 h 2594"/>
                      <a:gd name="T8" fmla="*/ 112 w 2020"/>
                      <a:gd name="T9" fmla="*/ 1488 h 2594"/>
                      <a:gd name="T10" fmla="*/ 7 w 2020"/>
                      <a:gd name="T11" fmla="*/ 1800 h 2594"/>
                      <a:gd name="T12" fmla="*/ 67 w 2020"/>
                      <a:gd name="T13" fmla="*/ 2055 h 2594"/>
                      <a:gd name="T14" fmla="*/ 262 w 2020"/>
                      <a:gd name="T15" fmla="*/ 2325 h 2594"/>
                      <a:gd name="T16" fmla="*/ 652 w 2020"/>
                      <a:gd name="T17" fmla="*/ 2535 h 2594"/>
                      <a:gd name="T18" fmla="*/ 1087 w 2020"/>
                      <a:gd name="T19" fmla="*/ 2550 h 2594"/>
                      <a:gd name="T20" fmla="*/ 1552 w 2020"/>
                      <a:gd name="T21" fmla="*/ 2268 h 2594"/>
                      <a:gd name="T22" fmla="*/ 1762 w 2020"/>
                      <a:gd name="T23" fmla="*/ 1965 h 2594"/>
                      <a:gd name="T24" fmla="*/ 1912 w 2020"/>
                      <a:gd name="T25" fmla="*/ 1644 h 2594"/>
                      <a:gd name="T26" fmla="*/ 2002 w 2020"/>
                      <a:gd name="T27" fmla="*/ 1275 h 2594"/>
                      <a:gd name="T28" fmla="*/ 1807 w 2020"/>
                      <a:gd name="T29" fmla="*/ 1440 h 2594"/>
                      <a:gd name="T30" fmla="*/ 1597 w 2020"/>
                      <a:gd name="T31" fmla="*/ 1785 h 2594"/>
                      <a:gd name="T32" fmla="*/ 1372 w 2020"/>
                      <a:gd name="T33" fmla="*/ 2010 h 2594"/>
                      <a:gd name="T34" fmla="*/ 1177 w 2020"/>
                      <a:gd name="T35" fmla="*/ 2130 h 2594"/>
                      <a:gd name="T36" fmla="*/ 892 w 2020"/>
                      <a:gd name="T37" fmla="*/ 2115 h 2594"/>
                      <a:gd name="T38" fmla="*/ 637 w 2020"/>
                      <a:gd name="T39" fmla="*/ 1935 h 2594"/>
                      <a:gd name="T40" fmla="*/ 652 w 2020"/>
                      <a:gd name="T41" fmla="*/ 1590 h 2594"/>
                      <a:gd name="T42" fmla="*/ 877 w 2020"/>
                      <a:gd name="T43" fmla="*/ 1260 h 2594"/>
                      <a:gd name="T44" fmla="*/ 1012 w 2020"/>
                      <a:gd name="T45" fmla="*/ 1020 h 2594"/>
                      <a:gd name="T46" fmla="*/ 1012 w 2020"/>
                      <a:gd name="T47" fmla="*/ 708 h 2594"/>
                      <a:gd name="T48" fmla="*/ 1012 w 2020"/>
                      <a:gd name="T49" fmla="*/ 552 h 2594"/>
                      <a:gd name="T50" fmla="*/ 1012 w 2020"/>
                      <a:gd name="T51" fmla="*/ 0 h 2594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grpSp>
                <p:nvGrpSpPr>
                  <p:cNvPr id="52" name="Group 50"/>
                  <p:cNvGrpSpPr/>
                  <p:nvPr/>
                </p:nvGrpSpPr>
                <p:grpSpPr>
                  <a:xfrm>
                    <a:off x="4230" y="2795"/>
                    <a:ext cx="915" cy="1180"/>
                    <a:chOff x="4230" y="2795"/>
                    <a:chExt cx="915" cy="1180"/>
                  </a:xfrm>
                </p:grpSpPr>
                <p:sp>
                  <p:nvSpPr>
                    <p:cNvPr id="53" name="Freeform 51"/>
                    <p:cNvSpPr/>
                    <p:nvPr/>
                  </p:nvSpPr>
                  <p:spPr bwMode="auto">
                    <a:xfrm>
                      <a:off x="4230" y="2795"/>
                      <a:ext cx="915" cy="1180"/>
                    </a:xfrm>
                    <a:custGeom>
                      <a:gdLst>
                        <a:gd name="T0" fmla="*/ 0 w 915"/>
                        <a:gd name="T1" fmla="*/ 0 h 1180"/>
                        <a:gd name="T2" fmla="*/ 915 w 915"/>
                        <a:gd name="T3" fmla="*/ 15 h 1180"/>
                        <a:gd name="T4" fmla="*/ 630 w 915"/>
                        <a:gd name="T5" fmla="*/ 1180 h 1180"/>
                        <a:gd name="T6" fmla="*/ 270 w 915"/>
                        <a:gd name="T7" fmla="*/ 1155 h 1180"/>
                        <a:gd name="T8" fmla="*/ 0 w 915"/>
                        <a:gd name="T9" fmla="*/ 0 h 1180"/>
                      </a:gdLst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54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845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55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0" y="3660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</p:grpSp>
            </p:grpSp>
          </p:grpSp>
          <p:sp>
            <p:nvSpPr>
              <p:cNvPr id="56" name="Rectangle 54"/>
              <p:cNvSpPr>
                <a:spLocks noChangeArrowheads="1"/>
              </p:cNvSpPr>
              <p:nvPr/>
            </p:nvSpPr>
            <p:spPr bwMode="auto">
              <a:xfrm>
                <a:off x="6094" y="5315"/>
                <a:ext cx="172" cy="98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grpSp>
            <p:nvGrpSpPr>
              <p:cNvPr id="57" name="xjhlx8"/>
              <p:cNvGrpSpPr>
                <a:grpSpLocks noChangeAspect="1"/>
              </p:cNvGrpSpPr>
              <p:nvPr/>
            </p:nvGrpSpPr>
            <p:grpSpPr>
              <a:xfrm rot="5400000">
                <a:off x="5492" y="2156"/>
                <a:ext cx="1375" cy="918"/>
                <a:chOff x="6892" y="783"/>
                <a:chExt cx="813" cy="579"/>
              </a:xfrm>
            </p:grpSpPr>
            <p:grpSp>
              <p:nvGrpSpPr>
                <p:cNvPr id="58" name="Group 56"/>
                <p:cNvGrpSpPr>
                  <a:grpSpLocks noChangeAspect="1"/>
                </p:cNvGrpSpPr>
                <p:nvPr/>
              </p:nvGrpSpPr>
              <p:grpSpPr>
                <a:xfrm>
                  <a:off x="7125" y="783"/>
                  <a:ext cx="580" cy="579"/>
                  <a:chOff x="2400" y="2400"/>
                  <a:chExt cx="1440" cy="1440"/>
                </a:xfrm>
              </p:grpSpPr>
              <p:sp>
                <p:nvSpPr>
                  <p:cNvPr id="59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0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1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2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sp>
              <p:nvSpPr>
                <p:cNvPr id="63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892" y="1024"/>
                  <a:ext cx="555" cy="9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0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 flipH="1">
                <a:off x="6074" y="483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cxnSp>
            <p:nvCxnSpPr>
              <p:cNvPr id="65" name="直接连接符 64"/>
              <p:cNvCxnSpPr>
                <a:stCxn id="25" idx="8"/>
              </p:cNvCxnSpPr>
              <p:nvPr/>
            </p:nvCxnSpPr>
            <p:spPr>
              <a:xfrm>
                <a:off x="6179" y="7148"/>
                <a:ext cx="1" cy="3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矩形 65"/>
              <p:cNvSpPr/>
              <p:nvPr/>
            </p:nvSpPr>
            <p:spPr>
              <a:xfrm rot="10800000">
                <a:off x="5596" y="7400"/>
                <a:ext cx="1247" cy="10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5821" y="7334"/>
                <a:ext cx="828" cy="1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>
                    <a:latin typeface="Times New Roman" panose="02020603050405020304" charset="0"/>
                    <a:ea typeface="宋体" pitchFamily="2" charset="-122"/>
                  </a:rPr>
                  <a:t>G</a:t>
                </a:r>
              </a:p>
            </p:txBody>
          </p:sp>
          <p:sp>
            <p:nvSpPr>
              <p:cNvPr id="68" name="Oval 41"/>
              <p:cNvSpPr>
                <a:spLocks noChangeArrowheads="1"/>
              </p:cNvSpPr>
              <p:nvPr/>
            </p:nvSpPr>
            <p:spPr bwMode="auto">
              <a:xfrm rot="10800000">
                <a:off x="6130" y="6104"/>
                <a:ext cx="86" cy="91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69" name="Line 64"/>
          <p:cNvSpPr>
            <a:spLocks noChangeShapeType="1"/>
          </p:cNvSpPr>
          <p:nvPr/>
        </p:nvSpPr>
        <p:spPr bwMode="auto">
          <a:xfrm flipH="1" flipV="1">
            <a:off x="955675" y="1781175"/>
            <a:ext cx="3810" cy="18510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70" name="Line 65"/>
          <p:cNvSpPr>
            <a:spLocks noChangeShapeType="1"/>
          </p:cNvSpPr>
          <p:nvPr/>
        </p:nvSpPr>
        <p:spPr bwMode="auto">
          <a:xfrm>
            <a:off x="1177925" y="2327910"/>
            <a:ext cx="165735" cy="109347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71" name="Line 66"/>
          <p:cNvSpPr>
            <a:spLocks noChangeShapeType="1"/>
          </p:cNvSpPr>
          <p:nvPr/>
        </p:nvSpPr>
        <p:spPr bwMode="auto">
          <a:xfrm rot="9600000" flipV="1">
            <a:off x="1336040" y="1808480"/>
            <a:ext cx="222250" cy="121666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72" name="Text Box 68"/>
          <p:cNvSpPr txBox="1">
            <a:spLocks noChangeArrowheads="1"/>
          </p:cNvSpPr>
          <p:nvPr/>
        </p:nvSpPr>
        <p:spPr bwMode="auto">
          <a:xfrm>
            <a:off x="1617345" y="2552700"/>
            <a:ext cx="3556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74" name="组合 73"/>
          <p:cNvGrpSpPr/>
          <p:nvPr/>
        </p:nvGrpSpPr>
        <p:grpSpPr>
          <a:xfrm>
            <a:off x="751205" y="1264285"/>
            <a:ext cx="793115" cy="3528112"/>
            <a:chOff x="5344" y="1986"/>
            <a:chExt cx="1249" cy="5556"/>
          </a:xfrm>
        </p:grpSpPr>
        <p:sp>
          <p:nvSpPr>
            <p:cNvPr id="75" name="Freeform 37"/>
            <p:cNvSpPr/>
            <p:nvPr/>
          </p:nvSpPr>
          <p:spPr bwMode="auto">
            <a:xfrm rot="10800000">
              <a:off x="5832" y="4653"/>
              <a:ext cx="253" cy="345"/>
            </a:xfrm>
            <a:custGeom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5344" y="1986"/>
              <a:ext cx="1249" cy="5556"/>
              <a:chOff x="5434" y="1744"/>
              <a:chExt cx="1475" cy="6841"/>
            </a:xfrm>
          </p:grpSpPr>
          <p:grpSp>
            <p:nvGrpSpPr>
              <p:cNvPr id="77" name="Group 5"/>
              <p:cNvGrpSpPr/>
              <p:nvPr/>
            </p:nvGrpSpPr>
            <p:grpSpPr>
              <a:xfrm>
                <a:off x="5730" y="5628"/>
                <a:ext cx="917" cy="1025"/>
                <a:chOff x="2400" y="2400"/>
                <a:chExt cx="1439" cy="1643"/>
              </a:xfrm>
            </p:grpSpPr>
            <p:sp>
              <p:nvSpPr>
                <p:cNvPr id="78" name="Oval 6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39" cy="16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9" name="Oval 7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0" name="Oval 8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1" name="Oval 9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82" name="Group 10"/>
              <p:cNvGrpSpPr/>
              <p:nvPr/>
            </p:nvGrpSpPr>
            <p:grpSpPr>
              <a:xfrm>
                <a:off x="5902" y="5987"/>
                <a:ext cx="583" cy="1172"/>
                <a:chOff x="4230" y="2795"/>
                <a:chExt cx="915" cy="1879"/>
              </a:xfrm>
            </p:grpSpPr>
            <p:sp>
              <p:nvSpPr>
                <p:cNvPr id="83" name="Freeform 11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84" name="Group 12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85" name="Freeform 13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86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87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  <p:grpSp>
            <p:nvGrpSpPr>
              <p:cNvPr id="88" name="Group 17"/>
              <p:cNvGrpSpPr/>
              <p:nvPr/>
            </p:nvGrpSpPr>
            <p:grpSpPr>
              <a:xfrm rot="10800000">
                <a:off x="5434" y="1744"/>
                <a:ext cx="1475" cy="167"/>
                <a:chOff x="2760" y="2640"/>
                <a:chExt cx="1338" cy="130"/>
              </a:xfrm>
            </p:grpSpPr>
            <p:sp>
              <p:nvSpPr>
                <p:cNvPr id="89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3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4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5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6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7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8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9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100" name="Line 29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101" name="xjhlx12"/>
              <p:cNvGrpSpPr/>
              <p:nvPr/>
            </p:nvGrpSpPr>
            <p:grpSpPr>
              <a:xfrm>
                <a:off x="5721" y="2356"/>
                <a:ext cx="918" cy="1539"/>
                <a:chOff x="3960" y="2220"/>
                <a:chExt cx="1440" cy="2468"/>
              </a:xfrm>
            </p:grpSpPr>
            <p:grpSp>
              <p:nvGrpSpPr>
                <p:cNvPr id="102" name="Group 43"/>
                <p:cNvGrpSpPr/>
                <p:nvPr/>
              </p:nvGrpSpPr>
              <p:grpSpPr>
                <a:xfrm>
                  <a:off x="3960" y="2220"/>
                  <a:ext cx="1440" cy="1440"/>
                  <a:chOff x="2400" y="2400"/>
                  <a:chExt cx="1440" cy="1440"/>
                </a:xfrm>
              </p:grpSpPr>
              <p:sp>
                <p:nvSpPr>
                  <p:cNvPr id="103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4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5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6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grpSp>
              <p:nvGrpSpPr>
                <p:cNvPr id="107" name="Group 48"/>
                <p:cNvGrpSpPr/>
                <p:nvPr/>
              </p:nvGrpSpPr>
              <p:grpSpPr>
                <a:xfrm>
                  <a:off x="4230" y="2795"/>
                  <a:ext cx="915" cy="1893"/>
                  <a:chOff x="4230" y="2795"/>
                  <a:chExt cx="915" cy="1893"/>
                </a:xfrm>
              </p:grpSpPr>
              <p:sp>
                <p:nvSpPr>
                  <p:cNvPr id="108" name="Freeform 49"/>
                  <p:cNvSpPr/>
                  <p:nvPr/>
                </p:nvSpPr>
                <p:spPr bwMode="auto">
                  <a:xfrm>
                    <a:off x="4532" y="3874"/>
                    <a:ext cx="421" cy="814"/>
                  </a:xfrm>
                  <a:custGeom>
                    <a:gdLst>
                      <a:gd name="T0" fmla="*/ 472 w 2020"/>
                      <a:gd name="T1" fmla="*/ 15 h 2594"/>
                      <a:gd name="T2" fmla="*/ 472 w 2020"/>
                      <a:gd name="T3" fmla="*/ 552 h 2594"/>
                      <a:gd name="T4" fmla="*/ 442 w 2020"/>
                      <a:gd name="T5" fmla="*/ 1005 h 2594"/>
                      <a:gd name="T6" fmla="*/ 247 w 2020"/>
                      <a:gd name="T7" fmla="*/ 1260 h 2594"/>
                      <a:gd name="T8" fmla="*/ 112 w 2020"/>
                      <a:gd name="T9" fmla="*/ 1488 h 2594"/>
                      <a:gd name="T10" fmla="*/ 7 w 2020"/>
                      <a:gd name="T11" fmla="*/ 1800 h 2594"/>
                      <a:gd name="T12" fmla="*/ 67 w 2020"/>
                      <a:gd name="T13" fmla="*/ 2055 h 2594"/>
                      <a:gd name="T14" fmla="*/ 262 w 2020"/>
                      <a:gd name="T15" fmla="*/ 2325 h 2594"/>
                      <a:gd name="T16" fmla="*/ 652 w 2020"/>
                      <a:gd name="T17" fmla="*/ 2535 h 2594"/>
                      <a:gd name="T18" fmla="*/ 1087 w 2020"/>
                      <a:gd name="T19" fmla="*/ 2550 h 2594"/>
                      <a:gd name="T20" fmla="*/ 1552 w 2020"/>
                      <a:gd name="T21" fmla="*/ 2268 h 2594"/>
                      <a:gd name="T22" fmla="*/ 1762 w 2020"/>
                      <a:gd name="T23" fmla="*/ 1965 h 2594"/>
                      <a:gd name="T24" fmla="*/ 1912 w 2020"/>
                      <a:gd name="T25" fmla="*/ 1644 h 2594"/>
                      <a:gd name="T26" fmla="*/ 2002 w 2020"/>
                      <a:gd name="T27" fmla="*/ 1275 h 2594"/>
                      <a:gd name="T28" fmla="*/ 1807 w 2020"/>
                      <a:gd name="T29" fmla="*/ 1440 h 2594"/>
                      <a:gd name="T30" fmla="*/ 1597 w 2020"/>
                      <a:gd name="T31" fmla="*/ 1785 h 2594"/>
                      <a:gd name="T32" fmla="*/ 1372 w 2020"/>
                      <a:gd name="T33" fmla="*/ 2010 h 2594"/>
                      <a:gd name="T34" fmla="*/ 1177 w 2020"/>
                      <a:gd name="T35" fmla="*/ 2130 h 2594"/>
                      <a:gd name="T36" fmla="*/ 892 w 2020"/>
                      <a:gd name="T37" fmla="*/ 2115 h 2594"/>
                      <a:gd name="T38" fmla="*/ 637 w 2020"/>
                      <a:gd name="T39" fmla="*/ 1935 h 2594"/>
                      <a:gd name="T40" fmla="*/ 652 w 2020"/>
                      <a:gd name="T41" fmla="*/ 1590 h 2594"/>
                      <a:gd name="T42" fmla="*/ 877 w 2020"/>
                      <a:gd name="T43" fmla="*/ 1260 h 2594"/>
                      <a:gd name="T44" fmla="*/ 1012 w 2020"/>
                      <a:gd name="T45" fmla="*/ 1020 h 2594"/>
                      <a:gd name="T46" fmla="*/ 1012 w 2020"/>
                      <a:gd name="T47" fmla="*/ 708 h 2594"/>
                      <a:gd name="T48" fmla="*/ 1012 w 2020"/>
                      <a:gd name="T49" fmla="*/ 552 h 2594"/>
                      <a:gd name="T50" fmla="*/ 1012 w 2020"/>
                      <a:gd name="T51" fmla="*/ 0 h 2594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grpSp>
                <p:nvGrpSpPr>
                  <p:cNvPr id="109" name="Group 50"/>
                  <p:cNvGrpSpPr/>
                  <p:nvPr/>
                </p:nvGrpSpPr>
                <p:grpSpPr>
                  <a:xfrm>
                    <a:off x="4230" y="2795"/>
                    <a:ext cx="915" cy="1180"/>
                    <a:chOff x="4230" y="2795"/>
                    <a:chExt cx="915" cy="1180"/>
                  </a:xfrm>
                </p:grpSpPr>
                <p:sp>
                  <p:nvSpPr>
                    <p:cNvPr id="110" name="Freeform 51"/>
                    <p:cNvSpPr/>
                    <p:nvPr/>
                  </p:nvSpPr>
                  <p:spPr bwMode="auto">
                    <a:xfrm>
                      <a:off x="4230" y="2795"/>
                      <a:ext cx="915" cy="1180"/>
                    </a:xfrm>
                    <a:custGeom>
                      <a:gdLst>
                        <a:gd name="T0" fmla="*/ 0 w 915"/>
                        <a:gd name="T1" fmla="*/ 0 h 1180"/>
                        <a:gd name="T2" fmla="*/ 915 w 915"/>
                        <a:gd name="T3" fmla="*/ 15 h 1180"/>
                        <a:gd name="T4" fmla="*/ 630 w 915"/>
                        <a:gd name="T5" fmla="*/ 1180 h 1180"/>
                        <a:gd name="T6" fmla="*/ 270 w 915"/>
                        <a:gd name="T7" fmla="*/ 1155 h 1180"/>
                        <a:gd name="T8" fmla="*/ 0 w 915"/>
                        <a:gd name="T9" fmla="*/ 0 h 1180"/>
                      </a:gdLst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111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845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112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0" y="3660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</p:grpSp>
            </p:grpSp>
          </p:grpSp>
          <p:sp>
            <p:nvSpPr>
              <p:cNvPr id="113" name="Rectangle 54"/>
              <p:cNvSpPr>
                <a:spLocks noChangeArrowheads="1"/>
              </p:cNvSpPr>
              <p:nvPr/>
            </p:nvSpPr>
            <p:spPr bwMode="auto">
              <a:xfrm>
                <a:off x="6094" y="5315"/>
                <a:ext cx="172" cy="98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grpSp>
            <p:nvGrpSpPr>
              <p:cNvPr id="114" name="xjhlx8"/>
              <p:cNvGrpSpPr>
                <a:grpSpLocks noChangeAspect="1"/>
              </p:cNvGrpSpPr>
              <p:nvPr/>
            </p:nvGrpSpPr>
            <p:grpSpPr>
              <a:xfrm rot="5400000">
                <a:off x="5492" y="2156"/>
                <a:ext cx="1375" cy="918"/>
                <a:chOff x="6892" y="783"/>
                <a:chExt cx="813" cy="579"/>
              </a:xfrm>
            </p:grpSpPr>
            <p:grpSp>
              <p:nvGrpSpPr>
                <p:cNvPr id="115" name="Group 56"/>
                <p:cNvGrpSpPr>
                  <a:grpSpLocks noChangeAspect="1"/>
                </p:cNvGrpSpPr>
                <p:nvPr/>
              </p:nvGrpSpPr>
              <p:grpSpPr>
                <a:xfrm>
                  <a:off x="7125" y="783"/>
                  <a:ext cx="580" cy="579"/>
                  <a:chOff x="2400" y="2400"/>
                  <a:chExt cx="1440" cy="1440"/>
                </a:xfrm>
              </p:grpSpPr>
              <p:sp>
                <p:nvSpPr>
                  <p:cNvPr id="116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7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8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9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sp>
              <p:nvSpPr>
                <p:cNvPr id="120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892" y="1024"/>
                  <a:ext cx="555" cy="9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0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121" name="Line 62"/>
              <p:cNvSpPr>
                <a:spLocks noChangeShapeType="1"/>
              </p:cNvSpPr>
              <p:nvPr/>
            </p:nvSpPr>
            <p:spPr bwMode="auto">
              <a:xfrm flipH="1">
                <a:off x="6074" y="483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cxnSp>
            <p:nvCxnSpPr>
              <p:cNvPr id="122" name="直接连接符 121"/>
              <p:cNvCxnSpPr>
                <a:stCxn id="83" idx="8"/>
              </p:cNvCxnSpPr>
              <p:nvPr/>
            </p:nvCxnSpPr>
            <p:spPr>
              <a:xfrm>
                <a:off x="6179" y="7148"/>
                <a:ext cx="1" cy="3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矩形 122"/>
              <p:cNvSpPr/>
              <p:nvPr/>
            </p:nvSpPr>
            <p:spPr>
              <a:xfrm rot="10800000">
                <a:off x="5596" y="7400"/>
                <a:ext cx="1247" cy="10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文本框 123"/>
              <p:cNvSpPr txBox="1"/>
              <p:nvPr/>
            </p:nvSpPr>
            <p:spPr>
              <a:xfrm>
                <a:off x="5821" y="7334"/>
                <a:ext cx="828" cy="1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>
                    <a:latin typeface="Times New Roman" panose="02020603050405020304" charset="0"/>
                    <a:ea typeface="宋体" pitchFamily="2" charset="-122"/>
                  </a:rPr>
                  <a:t>G</a:t>
                </a:r>
              </a:p>
            </p:txBody>
          </p:sp>
          <p:sp>
            <p:nvSpPr>
              <p:cNvPr id="125" name="Oval 41"/>
              <p:cNvSpPr>
                <a:spLocks noChangeArrowheads="1"/>
              </p:cNvSpPr>
              <p:nvPr/>
            </p:nvSpPr>
            <p:spPr bwMode="auto">
              <a:xfrm rot="10800000">
                <a:off x="6130" y="6104"/>
                <a:ext cx="86" cy="91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126" name="文本框 125"/>
          <p:cNvSpPr txBox="1"/>
          <p:nvPr/>
        </p:nvSpPr>
        <p:spPr>
          <a:xfrm>
            <a:off x="1508754" y="4211416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n</a:t>
            </a:r>
            <a:r>
              <a:rPr lang="en-US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=2</a:t>
            </a:r>
          </a:p>
        </p:txBody>
      </p:sp>
      <p:sp>
        <p:nvSpPr>
          <p:cNvPr id="127" name="文本框 126"/>
          <p:cNvSpPr txBox="1"/>
          <p:nvPr/>
        </p:nvSpPr>
        <p:spPr>
          <a:xfrm>
            <a:off x="3479800" y="4103246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n</a:t>
            </a:r>
            <a:r>
              <a:rPr lang="en-US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=3</a:t>
            </a:r>
          </a:p>
        </p:txBody>
      </p:sp>
      <p:sp>
        <p:nvSpPr>
          <p:cNvPr id="128" name="文本框 127"/>
          <p:cNvSpPr txBox="1"/>
          <p:nvPr/>
        </p:nvSpPr>
        <p:spPr>
          <a:xfrm>
            <a:off x="5599134" y="4337452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n</a:t>
            </a:r>
            <a:r>
              <a:rPr lang="en-US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=4</a:t>
            </a:r>
          </a:p>
        </p:txBody>
      </p:sp>
      <p:sp>
        <p:nvSpPr>
          <p:cNvPr id="129" name="文本框 128"/>
          <p:cNvSpPr txBox="1"/>
          <p:nvPr/>
        </p:nvSpPr>
        <p:spPr>
          <a:xfrm>
            <a:off x="8010525" y="4363072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n</a:t>
            </a:r>
            <a:r>
              <a:rPr lang="en-US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=5</a:t>
            </a:r>
          </a:p>
        </p:txBody>
      </p:sp>
      <p:sp>
        <p:nvSpPr>
          <p:cNvPr id="73" name="Oval 67"/>
          <p:cNvSpPr>
            <a:spLocks noChangeArrowheads="1"/>
          </p:cNvSpPr>
          <p:nvPr/>
        </p:nvSpPr>
        <p:spPr bwMode="auto">
          <a:xfrm flipH="1">
            <a:off x="1134110" y="232791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13" name="Oval 67"/>
          <p:cNvSpPr>
            <a:spLocks noChangeArrowheads="1"/>
          </p:cNvSpPr>
          <p:nvPr/>
        </p:nvSpPr>
        <p:spPr bwMode="auto">
          <a:xfrm>
            <a:off x="3031490" y="287782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7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1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5" dur="1" fill="hold"/>
                                        <p:tgtEl>
                                          <p:spTgt spid="3386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1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3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3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60" grpId="0"/>
      <p:bldP spid="33859" grpId="1"/>
      <p:bldP spid="33922" grpId="2"/>
      <p:bldP spid="33927" grpId="3"/>
      <p:bldP spid="12" grpId="4"/>
      <p:bldP spid="72" grpId="5"/>
      <p:bldP spid="126" grpId="6"/>
      <p:bldP spid="127" grpId="7"/>
      <p:bldP spid="128" grpId="8"/>
      <p:bldP spid="129" grpId="9"/>
      <p:bldP spid="73" grpId="10"/>
      <p:bldP spid="13" grpId="1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3336925" y="453489"/>
            <a:ext cx="190754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anose="02010609060101010101" pitchFamily="49" charset="-122"/>
              </a:rPr>
              <a:t>轮轴和斜面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5580"/>
          <a:stretch>
            <a:fillRect/>
          </a:stretch>
        </p:blipFill>
        <p:spPr>
          <a:xfrm>
            <a:off x="352339" y="1463429"/>
            <a:ext cx="3530052" cy="255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圆角右箭头 5"/>
          <p:cNvSpPr/>
          <p:nvPr/>
        </p:nvSpPr>
        <p:spPr>
          <a:xfrm rot="10800000" flipH="1">
            <a:off x="4332605" y="1686560"/>
            <a:ext cx="1613535" cy="5461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96622" y="1018540"/>
            <a:ext cx="274383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anose="02010600030101010101" pitchFamily="2" charset="-122"/>
                <a:ea typeface="宋体" pitchFamily="2" charset="-122"/>
              </a:rPr>
              <a:t>由具有共同转动轴的大轮和小轮组成。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287395" y="1226185"/>
            <a:ext cx="2244725" cy="495300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轮轴</a:t>
              </a:r>
            </a:p>
          </p:txBody>
        </p:sp>
      </p:grp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332605" y="4645153"/>
            <a:ext cx="4079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CN" altLang="en-US" sz="2000" b="1">
                <a:solidFill>
                  <a:srgbClr val="3002C4"/>
                </a:solidFill>
                <a:ea typeface="黑体" panose="02010609060101010101" pitchFamily="49" charset="-122"/>
              </a:rPr>
              <a:t>动力臂大于阻力臂 </a:t>
            </a:r>
            <a:r>
              <a:rPr kumimoji="0" lang="en-US" altLang="zh-CN" sz="2000" b="1">
                <a:solidFill>
                  <a:srgbClr val="3002C4"/>
                </a:solidFill>
                <a:ea typeface="黑体" panose="02010609060101010101" pitchFamily="49" charset="-122"/>
              </a:rPr>
              <a:t>—— </a:t>
            </a:r>
            <a:r>
              <a:rPr kumimoji="0" lang="zh-CN" altLang="en-US" sz="2000" b="1">
                <a:solidFill>
                  <a:srgbClr val="3002C4"/>
                </a:solidFill>
                <a:ea typeface="黑体" panose="02010609060101010101" pitchFamily="49" charset="-122"/>
              </a:rPr>
              <a:t>省力杠杆</a:t>
            </a:r>
          </a:p>
        </p:txBody>
      </p:sp>
      <p:sp>
        <p:nvSpPr>
          <p:cNvPr id="9" name="右箭头 8"/>
          <p:cNvSpPr/>
          <p:nvPr/>
        </p:nvSpPr>
        <p:spPr>
          <a:xfrm>
            <a:off x="5507990" y="1315085"/>
            <a:ext cx="466725" cy="256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974715" y="1864995"/>
            <a:ext cx="312420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anose="02010600030101010101" pitchFamily="2" charset="-122"/>
                <a:ea typeface="宋体" pitchFamily="2" charset="-122"/>
              </a:rPr>
              <a:t>可以连续转动的杠杆。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4944110" y="2325370"/>
            <a:ext cx="2889885" cy="2451100"/>
            <a:chOff x="5415" y="3593"/>
            <a:chExt cx="4551" cy="3860"/>
          </a:xfrm>
        </p:grpSpPr>
        <p:sp>
          <p:nvSpPr>
            <p:cNvPr id="41" name="椭圆 40"/>
            <p:cNvSpPr/>
            <p:nvPr/>
          </p:nvSpPr>
          <p:spPr>
            <a:xfrm>
              <a:off x="5415" y="3593"/>
              <a:ext cx="3570" cy="3480"/>
            </a:xfrm>
            <a:prstGeom prst="ellipse">
              <a:avLst/>
            </a:prstGeom>
            <a:noFill/>
            <a:ln w="412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6600" y="4703"/>
              <a:ext cx="1200" cy="1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4445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7140" y="5236"/>
              <a:ext cx="120" cy="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箭头连接符 43"/>
            <p:cNvCxnSpPr>
              <a:stCxn id="41" idx="6"/>
            </p:cNvCxnSpPr>
            <p:nvPr/>
          </p:nvCxnSpPr>
          <p:spPr>
            <a:xfrm>
              <a:off x="8985" y="5333"/>
              <a:ext cx="3" cy="1240"/>
            </a:xfrm>
            <a:prstGeom prst="straightConnector1">
              <a:avLst/>
            </a:prstGeom>
            <a:ln w="412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>
              <a:off x="6600" y="5303"/>
              <a:ext cx="45" cy="1950"/>
            </a:xfrm>
            <a:prstGeom prst="straightConnector1">
              <a:avLst/>
            </a:prstGeom>
            <a:ln w="412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6735" y="4646"/>
              <a:ext cx="67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rPr>
                <a:t>O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9030" y="6143"/>
              <a:ext cx="93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rPr>
                <a:t>F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799" y="6728"/>
              <a:ext cx="93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rPr>
                <a:t>G</a:t>
              </a:r>
            </a:p>
          </p:txBody>
        </p:sp>
      </p:grpSp>
      <p:cxnSp>
        <p:nvCxnSpPr>
          <p:cNvPr id="49" name="直接连接符 48"/>
          <p:cNvCxnSpPr/>
          <p:nvPr/>
        </p:nvCxnSpPr>
        <p:spPr>
          <a:xfrm flipV="1">
            <a:off x="6073140" y="3385185"/>
            <a:ext cx="1162050" cy="9525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左大括号 49"/>
          <p:cNvSpPr/>
          <p:nvPr/>
        </p:nvSpPr>
        <p:spPr>
          <a:xfrm rot="5400000">
            <a:off x="6504305" y="2694940"/>
            <a:ext cx="285750" cy="1113790"/>
          </a:xfrm>
          <a:prstGeom prst="leftBrace">
            <a:avLst>
              <a:gd name="adj1" fmla="val 33333"/>
              <a:gd name="adj2" fmla="val 51181"/>
            </a:avLst>
          </a:prstGeom>
          <a:noFill/>
          <a:ln w="22225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1" name="文本框 50"/>
          <p:cNvSpPr txBox="1"/>
          <p:nvPr/>
        </p:nvSpPr>
        <p:spPr>
          <a:xfrm>
            <a:off x="6473190" y="2700655"/>
            <a:ext cx="3841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charset="0"/>
                <a:ea typeface="宋体" pitchFamily="2" charset="-122"/>
              </a:rPr>
              <a:t>1</a:t>
            </a:r>
          </a:p>
        </p:txBody>
      </p:sp>
      <p:cxnSp>
        <p:nvCxnSpPr>
          <p:cNvPr id="53" name="直接连接符 52"/>
          <p:cNvCxnSpPr/>
          <p:nvPr/>
        </p:nvCxnSpPr>
        <p:spPr>
          <a:xfrm>
            <a:off x="5711190" y="3394710"/>
            <a:ext cx="434340" cy="3810"/>
          </a:xfrm>
          <a:prstGeom prst="line">
            <a:avLst/>
          </a:prstGeom>
          <a:ln w="28575" cmpd="sng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左大括号 53"/>
          <p:cNvSpPr/>
          <p:nvPr/>
        </p:nvSpPr>
        <p:spPr>
          <a:xfrm rot="5400000" flipH="1">
            <a:off x="5789295" y="3296285"/>
            <a:ext cx="185420" cy="381635"/>
          </a:xfrm>
          <a:prstGeom prst="leftBrace">
            <a:avLst>
              <a:gd name="adj1" fmla="val 33333"/>
              <a:gd name="adj2" fmla="val 51181"/>
            </a:avLst>
          </a:prstGeom>
          <a:noFill/>
          <a:ln w="22225" cap="flat" cmpd="sng">
            <a:solidFill>
              <a:srgbClr val="00B0F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5" name="文本框 54"/>
          <p:cNvSpPr txBox="1"/>
          <p:nvPr/>
        </p:nvSpPr>
        <p:spPr>
          <a:xfrm>
            <a:off x="5766435" y="3549015"/>
            <a:ext cx="3790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charset="0"/>
                <a:ea typeface="宋体" pitchFamily="2" charset="-122"/>
              </a:rPr>
              <a:t>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4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5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5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4608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46083" grpId="2"/>
      <p:bldP spid="9" grpId="3"/>
      <p:bldP spid="19" grpId="4"/>
      <p:bldP spid="50" grpId="5"/>
      <p:bldP spid="51" grpId="6"/>
      <p:bldP spid="54" grpId="7"/>
      <p:bldP spid="55" grpId="8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0918" name="Picture 18" descr="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94" y="1633855"/>
            <a:ext cx="2782888" cy="23653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组合 13"/>
          <p:cNvGrpSpPr/>
          <p:nvPr/>
        </p:nvGrpSpPr>
        <p:grpSpPr>
          <a:xfrm>
            <a:off x="2307123" y="708862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生活中的轮轴</a:t>
              </a:r>
            </a:p>
          </p:txBody>
        </p:sp>
      </p:grpSp>
      <p:sp>
        <p:nvSpPr>
          <p:cNvPr id="81924" name="Rectangle 4"/>
          <p:cNvSpPr/>
          <p:nvPr/>
        </p:nvSpPr>
        <p:spPr>
          <a:xfrm>
            <a:off x="6686550" y="2327275"/>
            <a:ext cx="1924050" cy="4889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600">
                <a:latin typeface="Times New Roman" panose="02020603050405020304" charset="0"/>
                <a:ea typeface="黑体" panose="02010609060101010101" pitchFamily="49" charset="-122"/>
              </a:rPr>
              <a:t>门的把手     </a:t>
            </a:r>
          </a:p>
        </p:txBody>
      </p:sp>
      <p:sp>
        <p:nvSpPr>
          <p:cNvPr id="81926" name="Rectangle 6"/>
          <p:cNvSpPr/>
          <p:nvPr/>
        </p:nvSpPr>
        <p:spPr>
          <a:xfrm>
            <a:off x="6200775" y="4545330"/>
            <a:ext cx="2090738" cy="4889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600">
                <a:latin typeface="Times New Roman" panose="02020603050405020304" charset="0"/>
                <a:ea typeface="黑体" panose="02010609060101010101" pitchFamily="49" charset="-122"/>
              </a:rPr>
              <a:t>单车的踏板   </a:t>
            </a:r>
          </a:p>
        </p:txBody>
      </p:sp>
      <p:pic>
        <p:nvPicPr>
          <p:cNvPr id="81927" name="Picture 7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0" y="1082675"/>
            <a:ext cx="1682750" cy="1245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28" name="Picture 8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963" y="2816543"/>
            <a:ext cx="2590800" cy="1700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25" name="Rectangle 5"/>
          <p:cNvSpPr/>
          <p:nvPr/>
        </p:nvSpPr>
        <p:spPr>
          <a:xfrm>
            <a:off x="4216400" y="3098800"/>
            <a:ext cx="1344613" cy="4889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600">
                <a:latin typeface="Times New Roman" panose="02020603050405020304" charset="0"/>
                <a:ea typeface="黑体" panose="02010609060101010101" pitchFamily="49" charset="-122"/>
              </a:rPr>
              <a:t>螺丝刀  </a:t>
            </a:r>
          </a:p>
        </p:txBody>
      </p:sp>
      <p:pic>
        <p:nvPicPr>
          <p:cNvPr id="81930" name="Picture 10" descr="87"/>
          <p:cNvPicPr>
            <a:picLocks noChangeAspect="1"/>
          </p:cNvPicPr>
          <p:nvPr/>
        </p:nvPicPr>
        <p:blipFill>
          <a:blip r:embed="rId6"/>
          <a:srcRect t="30798" b="41283"/>
          <a:stretch>
            <a:fillRect/>
          </a:stretch>
        </p:blipFill>
        <p:spPr>
          <a:xfrm>
            <a:off x="3763963" y="2327275"/>
            <a:ext cx="2765425" cy="771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5" y="1254188"/>
            <a:ext cx="1273969" cy="17630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455" y="3244850"/>
            <a:ext cx="3652520" cy="16649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509638" y="734118"/>
            <a:ext cx="803425" cy="461665"/>
          </a:xfrm>
          <a:prstGeom prst="rect">
            <a:avLst/>
          </a:prstGeom>
          <a:noFill/>
          <a:ln w="9525">
            <a:solidFill>
              <a:srgbClr val="0FB62A"/>
            </a:solidFill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itchFamily="2" charset="-122"/>
              </a:rPr>
              <a:t>支点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80933" y="734118"/>
            <a:ext cx="501078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杠杆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绕着转动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的固定点，用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O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表示。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510908" y="1251008"/>
            <a:ext cx="803425" cy="461665"/>
          </a:xfrm>
          <a:prstGeom prst="rect">
            <a:avLst/>
          </a:prstGeom>
          <a:noFill/>
          <a:ln w="9525">
            <a:solidFill>
              <a:srgbClr val="0FB62A"/>
            </a:solidFill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itchFamily="2" charset="-122"/>
              </a:rPr>
              <a:t>动力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380853" y="1251008"/>
            <a:ext cx="4514377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促使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杠杆转动的力，用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1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表示。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60647" y="2277803"/>
            <a:ext cx="1101090" cy="460375"/>
          </a:xfrm>
          <a:prstGeom prst="rect">
            <a:avLst/>
          </a:prstGeom>
          <a:noFill/>
          <a:ln w="9525">
            <a:solidFill>
              <a:srgbClr val="0FB62A"/>
            </a:solidFill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itchFamily="2" charset="-122"/>
              </a:rPr>
              <a:t>动力臂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381250" y="2277803"/>
            <a:ext cx="58324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从支点到动力作用线的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距离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，用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l</a:t>
            </a:r>
            <a:r>
              <a:rPr lang="en-US" altLang="zh-CN" sz="2400" b="1" i="1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1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表示。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510591" y="1753611"/>
            <a:ext cx="803425" cy="461665"/>
          </a:xfrm>
          <a:prstGeom prst="rect">
            <a:avLst/>
          </a:prstGeom>
          <a:noFill/>
          <a:ln w="9525">
            <a:solidFill>
              <a:srgbClr val="0FB62A"/>
            </a:solidFill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itchFamily="2" charset="-122"/>
              </a:rPr>
              <a:t>阻力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375931" y="1753611"/>
            <a:ext cx="4514377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阻碍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杠杆转动的力，用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2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表示。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32516" y="3661597"/>
            <a:ext cx="2097247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>
                <a:latin typeface="Times New Roman" panose="02020603050405020304" charset="0"/>
                <a:ea typeface="宋体" pitchFamily="2" charset="-122"/>
              </a:rPr>
              <a:t>动力与杠杆转动方向相同。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427470" y="3661783"/>
            <a:ext cx="2084216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>
                <a:latin typeface="Times New Roman" panose="02020603050405020304" charset="0"/>
                <a:ea typeface="宋体" pitchFamily="2" charset="-122"/>
              </a:rPr>
              <a:t>阻力与杠杆转动方向相反。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61917" y="2784533"/>
            <a:ext cx="1101090" cy="460375"/>
          </a:xfrm>
          <a:prstGeom prst="rect">
            <a:avLst/>
          </a:prstGeom>
          <a:noFill/>
          <a:ln w="9525">
            <a:solidFill>
              <a:srgbClr val="0FB62A"/>
            </a:solidFill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itchFamily="2" charset="-122"/>
              </a:rPr>
              <a:t>阻力臂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61895" y="2784533"/>
            <a:ext cx="58324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从支点到阻力作用线的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距离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，用</a:t>
            </a:r>
            <a:r>
              <a:rPr lang="en-US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l</a:t>
            </a:r>
            <a:r>
              <a:rPr lang="en-US" altLang="zh-CN" sz="2400" b="1" i="1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2</a:t>
            </a:r>
            <a:r>
              <a:rPr lang="zh-CN" altLang="en-US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表示。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  <p:cond evt="onBegin" delay="0">
                          <p:tn val="59"/>
                        </p:cond>
                      </p:stCondLst>
                      <p:childTnLst>
                        <p:par>
                          <p:cTn id="6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  <p:cond evt="onBegin" delay="0">
                          <p:tn val="66"/>
                        </p:cond>
                      </p:stCondLst>
                      <p:childTnLst>
                        <p:par>
                          <p:cTn id="6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  <p:cond evt="onBegin" delay="0">
                          <p:tn val="73"/>
                        </p:cond>
                      </p:stCondLst>
                      <p:childTnLst>
                        <p:par>
                          <p:cTn id="7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1"/>
      <p:bldP spid="16" grpId="2"/>
      <p:bldP spid="6" grpId="3"/>
      <p:bldP spid="10" grpId="4"/>
      <p:bldP spid="11" grpId="5"/>
      <p:bldP spid="12" grpId="6"/>
      <p:bldP spid="23" grpId="7"/>
      <p:bldP spid="24" grpId="8"/>
      <p:bldP spid="3" grpId="9"/>
      <p:bldP spid="4" grpId="1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2958" name="Picture 10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53" y="2104598"/>
            <a:ext cx="3887788" cy="2197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组合 13"/>
          <p:cNvGrpSpPr/>
          <p:nvPr/>
        </p:nvGrpSpPr>
        <p:grpSpPr>
          <a:xfrm>
            <a:off x="2307123" y="475623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斜面</a:t>
              </a:r>
            </a:p>
          </p:txBody>
        </p:sp>
      </p:grp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08339" y="1198100"/>
            <a:ext cx="6842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宋体" panose="02010600030101010101" pitchFamily="2" charset="-122"/>
                <a:ea typeface="宋体" pitchFamily="2" charset="-122"/>
              </a:rPr>
              <a:t>    斜面也是一种简单机械，使用斜面能够省力。</a:t>
            </a:r>
          </a:p>
        </p:txBody>
      </p:sp>
      <p:pic>
        <p:nvPicPr>
          <p:cNvPr id="41988" name="Picture 4" descr="照片 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1520" y="1848485"/>
            <a:ext cx="2860675" cy="14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楼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1520" y="3333021"/>
            <a:ext cx="2861310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8131" name="Picture 3" descr="螺丝钉"/>
          <p:cNvPicPr>
            <a:picLocks noChangeAspect="1" noChangeArrowheads="1"/>
          </p:cNvPicPr>
          <p:nvPr/>
        </p:nvPicPr>
        <p:blipFill>
          <a:blip r:embed="rId2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36249" r="10938" b="36250"/>
          <a:stretch>
            <a:fillRect/>
          </a:stretch>
        </p:blipFill>
        <p:spPr bwMode="auto">
          <a:xfrm rot="5220000">
            <a:off x="6475095" y="2621915"/>
            <a:ext cx="3414395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6" descr="36"/>
          <p:cNvPicPr>
            <a:picLocks noChangeAspect="1"/>
          </p:cNvPicPr>
          <p:nvPr/>
        </p:nvPicPr>
        <p:blipFill>
          <a:blip r:embed="rId3"/>
          <a:srcRect l="44693"/>
          <a:stretch>
            <a:fillRect/>
          </a:stretch>
        </p:blipFill>
        <p:spPr>
          <a:xfrm>
            <a:off x="6282055" y="1268730"/>
            <a:ext cx="565785" cy="3554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4040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1385570"/>
            <a:ext cx="2493010" cy="3496945"/>
          </a:xfrm>
          <a:prstGeom prst="rect">
            <a:avLst/>
          </a:prstGeom>
        </p:spPr>
      </p:pic>
      <p:pic>
        <p:nvPicPr>
          <p:cNvPr id="3" name="图片 2" descr="084040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895" y="1022985"/>
            <a:ext cx="3352800" cy="367284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307123" y="673689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变形的斜面</a:t>
              </a:r>
            </a:p>
          </p:txBody>
        </p:sp>
      </p:grpSp>
    </p:spTree>
  </p:cSld>
  <p:clrMapOvr>
    <a:masterClrMapping/>
  </p:clrMapOvr>
  <p:transition spd="slow">
    <p:random/>
  </p:transition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3534410" y="351790"/>
            <a:ext cx="239966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anose="02010609060101010101" pitchFamily="49" charset="-122"/>
              </a:rPr>
              <a:t>有用功和额外功</a:t>
            </a:r>
          </a:p>
        </p:txBody>
      </p:sp>
      <p:sp>
        <p:nvSpPr>
          <p:cNvPr id="6146" name="文本占位符 6145"/>
          <p:cNvSpPr>
            <a:spLocks noGrp="1"/>
          </p:cNvSpPr>
          <p:nvPr/>
        </p:nvSpPr>
        <p:spPr>
          <a:xfrm>
            <a:off x="2710512" y="2443798"/>
            <a:ext cx="2411862" cy="446087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19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19000"/>
              </a:spcBef>
              <a:spcAft>
                <a:spcPct val="0"/>
              </a:spcAft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190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19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19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1886585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85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85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285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rPr>
              <a:t> 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rPr>
              <a:t>对砂子做功</a:t>
            </a:r>
          </a:p>
        </p:txBody>
      </p:sp>
      <p:sp>
        <p:nvSpPr>
          <p:cNvPr id="6147" name="矩形 6146"/>
          <p:cNvSpPr/>
          <p:nvPr/>
        </p:nvSpPr>
        <p:spPr>
          <a:xfrm>
            <a:off x="2712085" y="3226435"/>
            <a:ext cx="2070100" cy="41973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5pPr>
          </a:lstStyle>
          <a:p>
            <a:pPr lvl="0"/>
            <a:r>
              <a:rPr lang="zh-CN" altLang="en-US" sz="2400" b="1">
                <a:solidFill>
                  <a:schemeClr val="tx1"/>
                </a:solidFill>
              </a:rPr>
              <a:t>对空桶做功</a:t>
            </a:r>
          </a:p>
        </p:txBody>
      </p:sp>
      <p:sp>
        <p:nvSpPr>
          <p:cNvPr id="6148" name="矩形 6147"/>
          <p:cNvSpPr/>
          <p:nvPr/>
        </p:nvSpPr>
        <p:spPr>
          <a:xfrm>
            <a:off x="2663825" y="4091305"/>
            <a:ext cx="3041015" cy="41973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5pPr>
          </a:lstStyle>
          <a:p>
            <a:pPr lvl="0"/>
            <a:r>
              <a:rPr lang="zh-CN" altLang="en-US" sz="2400" b="1">
                <a:solidFill>
                  <a:schemeClr val="tx1"/>
                </a:solidFill>
              </a:rPr>
              <a:t>克服自身重力做功</a:t>
            </a:r>
          </a:p>
        </p:txBody>
      </p:sp>
      <p:sp>
        <p:nvSpPr>
          <p:cNvPr id="6149" name="矩形 6148"/>
          <p:cNvSpPr/>
          <p:nvPr/>
        </p:nvSpPr>
        <p:spPr>
          <a:xfrm>
            <a:off x="6007100" y="3446780"/>
            <a:ext cx="2792095" cy="7874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5pPr>
          </a:lstStyle>
          <a:p>
            <a:pPr lvl="0">
              <a:buNone/>
            </a:pPr>
            <a:r>
              <a:rPr lang="zh-CN" altLang="en-US" sz="2400" b="1">
                <a:solidFill>
                  <a:schemeClr val="tx1"/>
                </a:solidFill>
                <a:cs typeface="Times New Roman" panose="02020603050405020304" charset="0"/>
              </a:rPr>
              <a:t>并不需要做但又不得不做的功</a:t>
            </a:r>
          </a:p>
        </p:txBody>
      </p:sp>
      <p:sp>
        <p:nvSpPr>
          <p:cNvPr id="6150" name="矩形 6149"/>
          <p:cNvSpPr/>
          <p:nvPr/>
        </p:nvSpPr>
        <p:spPr>
          <a:xfrm>
            <a:off x="4855560" y="2435860"/>
            <a:ext cx="3379470" cy="43688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defRPr>
            </a:lvl5pPr>
          </a:lstStyle>
          <a:p>
            <a:pPr lvl="0">
              <a:buNone/>
            </a:pPr>
            <a:r>
              <a:rPr lang="zh-CN" altLang="en-US" sz="2400" b="1">
                <a:solidFill>
                  <a:schemeClr val="tx1"/>
                </a:solidFill>
              </a:rPr>
              <a:t>对人们有用必须做的功</a:t>
            </a:r>
          </a:p>
        </p:txBody>
      </p:sp>
      <p:grpSp>
        <p:nvGrpSpPr>
          <p:cNvPr id="6153" name="组合 6152"/>
          <p:cNvGrpSpPr/>
          <p:nvPr/>
        </p:nvGrpSpPr>
        <p:grpSpPr>
          <a:xfrm>
            <a:off x="402099" y="1003300"/>
            <a:ext cx="1955656" cy="3738880"/>
            <a:chOff x="-312" y="0"/>
            <a:chExt cx="2063" cy="3468"/>
          </a:xfrm>
        </p:grpSpPr>
        <p:pic>
          <p:nvPicPr>
            <p:cNvPr id="6154" name="图片 6153" descr="方法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" y="0"/>
              <a:ext cx="1740" cy="346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155" name="组合 6154"/>
            <p:cNvGrpSpPr/>
            <p:nvPr/>
          </p:nvGrpSpPr>
          <p:grpSpPr>
            <a:xfrm>
              <a:off x="-312" y="1214"/>
              <a:ext cx="975" cy="2146"/>
              <a:chOff x="-312" y="0"/>
              <a:chExt cx="975" cy="2146"/>
            </a:xfrm>
          </p:grpSpPr>
          <p:sp>
            <p:nvSpPr>
              <p:cNvPr id="6156" name="直接连接符 6155"/>
              <p:cNvSpPr/>
              <p:nvPr/>
            </p:nvSpPr>
            <p:spPr>
              <a:xfrm flipH="1">
                <a:off x="136" y="1783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stealth" w="lg" len="lg"/>
              </a:ln>
            </p:spPr>
            <p:txBody>
              <a:bodyPr/>
              <a:lstStyle/>
              <a:p/>
            </p:txBody>
          </p:sp>
          <p:sp>
            <p:nvSpPr>
              <p:cNvPr id="6157" name="直接连接符 6156"/>
              <p:cNvSpPr/>
              <p:nvPr/>
            </p:nvSpPr>
            <p:spPr>
              <a:xfrm flipH="1">
                <a:off x="136" y="649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stealth" w="lg" len="lg"/>
              </a:ln>
            </p:spPr>
            <p:txBody>
              <a:bodyPr/>
              <a:lstStyle/>
              <a:p/>
            </p:txBody>
          </p:sp>
          <p:sp>
            <p:nvSpPr>
              <p:cNvPr id="6158" name="直接连接符 6157"/>
              <p:cNvSpPr/>
              <p:nvPr/>
            </p:nvSpPr>
            <p:spPr>
              <a:xfrm flipH="1">
                <a:off x="136" y="1134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stealth" w="lg" len="lg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6159" name="直接连接符 6158"/>
              <p:cNvSpPr/>
              <p:nvPr/>
            </p:nvSpPr>
            <p:spPr>
              <a:xfrm flipH="1">
                <a:off x="136" y="0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stealth" w="lg" len="lg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6160" name="文本框 6159"/>
              <p:cNvSpPr txBox="1"/>
              <p:nvPr/>
            </p:nvSpPr>
            <p:spPr>
              <a:xfrm>
                <a:off x="-266" y="1435"/>
                <a:ext cx="929" cy="4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>
                    <a:solidFill>
                      <a:schemeClr val="hlink"/>
                    </a:solidFill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rPr>
                  <a:t>3m</a:t>
                </a:r>
              </a:p>
            </p:txBody>
          </p:sp>
          <p:sp>
            <p:nvSpPr>
              <p:cNvPr id="6161" name="文本框 6160"/>
              <p:cNvSpPr txBox="1"/>
              <p:nvPr/>
            </p:nvSpPr>
            <p:spPr>
              <a:xfrm>
                <a:off x="-312" y="280"/>
                <a:ext cx="740" cy="4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>
                    <a:solidFill>
                      <a:schemeClr val="hlink"/>
                    </a:solidFill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rPr>
                  <a:t>3m</a:t>
                </a:r>
              </a:p>
            </p:txBody>
          </p:sp>
        </p:grpSp>
      </p:grpSp>
      <p:sp>
        <p:nvSpPr>
          <p:cNvPr id="6163" name="文本框 6162"/>
          <p:cNvSpPr txBox="1"/>
          <p:nvPr/>
        </p:nvSpPr>
        <p:spPr>
          <a:xfrm>
            <a:off x="2769235" y="1628775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rPr>
              <a:t>他的目的是：</a:t>
            </a:r>
          </a:p>
        </p:txBody>
      </p:sp>
      <p:sp>
        <p:nvSpPr>
          <p:cNvPr id="6164" name="右大括号 6163"/>
          <p:cNvSpPr/>
          <p:nvPr/>
        </p:nvSpPr>
        <p:spPr>
          <a:xfrm>
            <a:off x="5704840" y="3402965"/>
            <a:ext cx="229235" cy="975360"/>
          </a:xfrm>
          <a:prstGeom prst="rightBrace">
            <a:avLst>
              <a:gd name="adj1" fmla="val 29992"/>
              <a:gd name="adj2" fmla="val 50000"/>
            </a:avLst>
          </a:prstGeom>
          <a:noFill/>
          <a:ln w="635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>
              <a:solidFill>
                <a:schemeClr val="tx1"/>
              </a:solidFill>
              <a:latin typeface="Times New Roman" panose="02020603050405020304" charset="0"/>
              <a:ea typeface="宋体" pitchFamily="2" charset="-122"/>
              <a:cs typeface="Times New Roman" panose="02020603050405020304" charset="0"/>
            </a:endParaRPr>
          </a:p>
        </p:txBody>
      </p:sp>
      <p:sp>
        <p:nvSpPr>
          <p:cNvPr id="6165" name="矩形 6164"/>
          <p:cNvSpPr/>
          <p:nvPr/>
        </p:nvSpPr>
        <p:spPr>
          <a:xfrm>
            <a:off x="4818538" y="1663642"/>
            <a:ext cx="3313113" cy="460375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rPr>
              <a:t>把沙子运上三楼</a:t>
            </a:r>
          </a:p>
        </p:txBody>
      </p:sp>
      <p:sp>
        <p:nvSpPr>
          <p:cNvPr id="6166" name="矩形 6165"/>
          <p:cNvSpPr/>
          <p:nvPr/>
        </p:nvSpPr>
        <p:spPr>
          <a:xfrm>
            <a:off x="3843655" y="1097915"/>
            <a:ext cx="2631440" cy="4603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rPr>
              <a:t>用水桶提沙子上楼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  <a:ea typeface="宋体" pitchFamily="2" charset="-122"/>
              <a:hlinkClick r:id="rId4" action="ppaction://hlinksldjump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7238365" y="3037065"/>
            <a:ext cx="1280160" cy="336550"/>
          </a:xfrm>
          <a:prstGeom prst="wedgeRoundRectCallout">
            <a:avLst>
              <a:gd name="adj1" fmla="val -56824"/>
              <a:gd name="adj2" fmla="val -110626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有用功</a:t>
            </a:r>
          </a:p>
        </p:txBody>
      </p:sp>
      <p:sp>
        <p:nvSpPr>
          <p:cNvPr id="4" name="圆角矩形标注 3"/>
          <p:cNvSpPr/>
          <p:nvPr/>
        </p:nvSpPr>
        <p:spPr>
          <a:xfrm>
            <a:off x="7212965" y="4511039"/>
            <a:ext cx="1305560" cy="438465"/>
          </a:xfrm>
          <a:prstGeom prst="wedgeRoundRectCallout">
            <a:avLst>
              <a:gd name="adj1" fmla="val -107688"/>
              <a:gd name="adj2" fmla="val -139622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额外功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1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  <p:bldP spid="6147" grpId="1"/>
      <p:bldP spid="6148" grpId="2"/>
      <p:bldP spid="6149" grpId="3"/>
      <p:bldP spid="6150" grpId="4"/>
      <p:bldP spid="6163" grpId="5"/>
      <p:bldP spid="6165" grpId="6"/>
      <p:bldP spid="6166" grpId="7"/>
      <p:bldP spid="3" grpId="8"/>
      <p:bldP spid="4" grpId="9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" y="741495"/>
            <a:ext cx="1273969" cy="1763078"/>
          </a:xfrm>
          <a:prstGeom prst="rect">
            <a:avLst/>
          </a:prstGeom>
        </p:spPr>
      </p:pic>
      <p:sp>
        <p:nvSpPr>
          <p:cNvPr id="7171" name="矩形 7170"/>
          <p:cNvSpPr>
            <a:spLocks noRot="1"/>
          </p:cNvSpPr>
          <p:nvPr/>
        </p:nvSpPr>
        <p:spPr>
          <a:xfrm>
            <a:off x="1210945" y="963956"/>
            <a:ext cx="7132320" cy="6489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</a:defRPr>
            </a:lvl1pPr>
          </a:lstStyle>
          <a:p>
            <a:pPr lvl="0" algn="l"/>
            <a:r>
              <a:rPr lang="en-US" altLang="zh-CN" sz="2400" b="1">
                <a:solidFill>
                  <a:srgbClr val="0000FF"/>
                </a:solidFill>
                <a:cs typeface="Times New Roman" panose="02020603050405020304" charset="0"/>
              </a:rPr>
              <a:t>1. </a:t>
            </a:r>
            <a:r>
              <a:rPr lang="zh-CN" altLang="en-US" sz="2400" b="1">
                <a:solidFill>
                  <a:srgbClr val="0000FF"/>
                </a:solidFill>
                <a:cs typeface="Times New Roman" panose="02020603050405020304" charset="0"/>
              </a:rPr>
              <a:t>有用功（</a:t>
            </a:r>
            <a:r>
              <a:rPr lang="en-US" altLang="zh-CN" sz="2400" b="1" i="1">
                <a:solidFill>
                  <a:srgbClr val="0000FF"/>
                </a:solidFill>
                <a:cs typeface="Times New Roman" panose="02020603050405020304" charset="0"/>
              </a:rPr>
              <a:t>W</a:t>
            </a:r>
            <a:r>
              <a:rPr lang="zh-CN" altLang="en-US" sz="2400" b="1" baseline="-25000">
                <a:solidFill>
                  <a:srgbClr val="0000FF"/>
                </a:solidFill>
                <a:cs typeface="Times New Roman" panose="02020603050405020304" charset="0"/>
              </a:rPr>
              <a:t>有</a:t>
            </a:r>
            <a:r>
              <a:rPr lang="zh-CN" altLang="en-US" sz="2400" b="1">
                <a:solidFill>
                  <a:srgbClr val="0000FF"/>
                </a:solidFill>
                <a:cs typeface="Times New Roman" panose="02020603050405020304" charset="0"/>
              </a:rPr>
              <a:t>）：</a:t>
            </a:r>
            <a:r>
              <a:rPr lang="zh-CN" altLang="en-US" sz="2400" b="1">
                <a:solidFill>
                  <a:schemeClr val="tx1"/>
                </a:solidFill>
                <a:cs typeface="Times New Roman" panose="02020603050405020304" charset="0"/>
              </a:rPr>
              <a:t>为了达到工作目的，必须做的</a:t>
            </a:r>
            <a:r>
              <a:rPr lang="zh-CN" altLang="en-US" sz="2400" b="1" smtClean="0">
                <a:solidFill>
                  <a:schemeClr val="tx1"/>
                </a:solidFill>
                <a:cs typeface="Times New Roman" panose="02020603050405020304" charset="0"/>
              </a:rPr>
              <a:t>功。</a:t>
            </a:r>
            <a:endParaRPr lang="zh-CN" altLang="en-US" sz="2400" b="1">
              <a:solidFill>
                <a:schemeClr val="tx1"/>
              </a:solidFill>
              <a:cs typeface="Times New Roman" panose="02020603050405020304" charset="0"/>
            </a:endParaRPr>
          </a:p>
        </p:txBody>
      </p:sp>
      <p:sp>
        <p:nvSpPr>
          <p:cNvPr id="7172" name="矩形 7171"/>
          <p:cNvSpPr>
            <a:spLocks noRot="1"/>
          </p:cNvSpPr>
          <p:nvPr/>
        </p:nvSpPr>
        <p:spPr>
          <a:xfrm>
            <a:off x="1211015" y="1926461"/>
            <a:ext cx="7046595" cy="9385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 lang="en-US" altLang="zh-CN" sz="2400" b="1">
                <a:solidFill>
                  <a:srgbClr val="0000FF"/>
                </a:solidFill>
                <a:cs typeface="Times New Roman" panose="02020603050405020304" charset="0"/>
              </a:rPr>
              <a:t>2. </a:t>
            </a:r>
            <a:r>
              <a:rPr lang="zh-CN" altLang="en-US" sz="2400" b="1">
                <a:solidFill>
                  <a:srgbClr val="0000FF"/>
                </a:solidFill>
                <a:cs typeface="Times New Roman" panose="02020603050405020304" charset="0"/>
              </a:rPr>
              <a:t>额外功（</a:t>
            </a:r>
            <a:r>
              <a:rPr lang="en-US" altLang="zh-CN" sz="2400" b="1" i="1">
                <a:solidFill>
                  <a:srgbClr val="0000FF"/>
                </a:solidFill>
                <a:cs typeface="Times New Roman" panose="02020603050405020304" charset="0"/>
              </a:rPr>
              <a:t>W</a:t>
            </a:r>
            <a:r>
              <a:rPr lang="zh-CN" altLang="en-US" sz="2400" b="1" baseline="-25000">
                <a:solidFill>
                  <a:srgbClr val="0000FF"/>
                </a:solidFill>
                <a:cs typeface="Times New Roman" panose="02020603050405020304" charset="0"/>
              </a:rPr>
              <a:t>额</a:t>
            </a:r>
            <a:r>
              <a:rPr lang="zh-CN" altLang="en-US" sz="2400" b="1">
                <a:solidFill>
                  <a:srgbClr val="0000FF"/>
                </a:solidFill>
                <a:cs typeface="Times New Roman" panose="02020603050405020304" charset="0"/>
              </a:rPr>
              <a:t>）：</a:t>
            </a:r>
            <a:r>
              <a:rPr lang="zh-CN" altLang="en-US" sz="2400" b="1">
                <a:solidFill>
                  <a:schemeClr val="tx1"/>
                </a:solidFill>
                <a:cs typeface="Times New Roman" panose="02020603050405020304" charset="0"/>
              </a:rPr>
              <a:t>为了达到工作目的，并非我们所需要但又不得不做的功。</a:t>
            </a:r>
          </a:p>
        </p:txBody>
      </p:sp>
      <p:sp>
        <p:nvSpPr>
          <p:cNvPr id="7173" name="矩形 7172"/>
          <p:cNvSpPr>
            <a:spLocks noRot="1"/>
          </p:cNvSpPr>
          <p:nvPr/>
        </p:nvSpPr>
        <p:spPr>
          <a:xfrm>
            <a:off x="1276827" y="3005646"/>
            <a:ext cx="5222875" cy="6496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</a:defRPr>
            </a:lvl1pPr>
          </a:lstStyle>
          <a:p>
            <a:pPr lvl="0" algn="l"/>
            <a:r>
              <a:rPr lang="en-US" altLang="zh-CN" sz="2400" b="1">
                <a:solidFill>
                  <a:srgbClr val="0000FF"/>
                </a:solidFill>
                <a:cs typeface="Times New Roman" panose="02020603050405020304" charset="0"/>
              </a:rPr>
              <a:t>3. </a:t>
            </a:r>
            <a:r>
              <a:rPr lang="zh-CN" altLang="en-US" sz="2400" b="1">
                <a:solidFill>
                  <a:srgbClr val="0000FF"/>
                </a:solidFill>
                <a:cs typeface="Times New Roman" panose="02020603050405020304" charset="0"/>
              </a:rPr>
              <a:t>总功（</a:t>
            </a:r>
            <a:r>
              <a:rPr lang="en-US" altLang="zh-CN" sz="2400" b="1" i="1">
                <a:solidFill>
                  <a:srgbClr val="0000FF"/>
                </a:solidFill>
                <a:cs typeface="Times New Roman" panose="02020603050405020304" charset="0"/>
              </a:rPr>
              <a:t>W</a:t>
            </a:r>
            <a:r>
              <a:rPr lang="zh-CN" altLang="en-US" sz="2400" b="1" baseline="-25000">
                <a:solidFill>
                  <a:srgbClr val="0000FF"/>
                </a:solidFill>
                <a:cs typeface="Times New Roman" panose="02020603050405020304" charset="0"/>
              </a:rPr>
              <a:t>总</a:t>
            </a:r>
            <a:r>
              <a:rPr lang="zh-CN" altLang="en-US" sz="2400" b="1">
                <a:solidFill>
                  <a:srgbClr val="0000FF"/>
                </a:solidFill>
                <a:cs typeface="Times New Roman" panose="02020603050405020304" charset="0"/>
              </a:rPr>
              <a:t>）：</a:t>
            </a:r>
            <a:r>
              <a:rPr lang="zh-CN" altLang="en-US" sz="2400" b="1">
                <a:solidFill>
                  <a:schemeClr val="tx1"/>
                </a:solidFill>
                <a:cs typeface="Times New Roman" panose="02020603050405020304" charset="0"/>
              </a:rPr>
              <a:t>动力所做的所有功。</a:t>
            </a:r>
          </a:p>
        </p:txBody>
      </p:sp>
      <p:sp>
        <p:nvSpPr>
          <p:cNvPr id="7174" name="矩形 7173"/>
          <p:cNvSpPr>
            <a:spLocks noRot="1"/>
          </p:cNvSpPr>
          <p:nvPr/>
        </p:nvSpPr>
        <p:spPr>
          <a:xfrm>
            <a:off x="1127125" y="3609340"/>
            <a:ext cx="3649980" cy="6489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</a:defRPr>
            </a:lvl1pPr>
          </a:lstStyle>
          <a:p>
            <a:pPr lvl="0" algn="l"/>
            <a:r>
              <a:rPr lang="zh-CN" altLang="en-US" sz="2400" b="1">
                <a:solidFill>
                  <a:schemeClr val="tx1"/>
                </a:solidFill>
              </a:rPr>
              <a:t>即有用功与额外功的总和。</a:t>
            </a:r>
          </a:p>
        </p:txBody>
      </p:sp>
      <p:sp>
        <p:nvSpPr>
          <p:cNvPr id="7175" name="矩形 7174"/>
          <p:cNvSpPr>
            <a:spLocks noRot="1"/>
          </p:cNvSpPr>
          <p:nvPr/>
        </p:nvSpPr>
        <p:spPr>
          <a:xfrm>
            <a:off x="5283994" y="3721735"/>
            <a:ext cx="2431415" cy="536575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charset="0"/>
                <a:ea typeface="宋体" pitchFamily="2" charset="-122"/>
              </a:defRPr>
            </a:lvl1pPr>
          </a:lstStyle>
          <a:p>
            <a:pPr lvl="0" algn="l"/>
            <a:r>
              <a:rPr lang="en-US" altLang="zh-CN" sz="2400" b="1">
                <a:solidFill>
                  <a:srgbClr val="FF0000"/>
                </a:solidFill>
                <a:cs typeface="Times New Roman" panose="02020603050405020304" charset="0"/>
              </a:rPr>
              <a:t> </a:t>
            </a:r>
            <a:r>
              <a:rPr lang="en-US" altLang="zh-CN" sz="2400" b="1" i="1">
                <a:solidFill>
                  <a:srgbClr val="FF0000"/>
                </a:solidFill>
                <a:cs typeface="Times New Roman" panose="02020603050405020304" charset="0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cs typeface="Times New Roman" panose="02020603050405020304" charset="0"/>
              </a:rPr>
              <a:t>总</a:t>
            </a:r>
            <a:r>
              <a:rPr lang="zh-CN" altLang="en-US" sz="2400" b="1">
                <a:solidFill>
                  <a:srgbClr val="FF0000"/>
                </a:solidFill>
                <a:cs typeface="Times New Roman" panose="02020603050405020304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cs typeface="Times New Roman" panose="02020603050405020304" charset="0"/>
              </a:rPr>
              <a:t>= </a:t>
            </a:r>
            <a:r>
              <a:rPr lang="en-US" altLang="zh-CN" sz="2400" b="1" i="1">
                <a:solidFill>
                  <a:srgbClr val="FF0000"/>
                </a:solidFill>
                <a:cs typeface="Times New Roman" panose="02020603050405020304" charset="0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cs typeface="Times New Roman" panose="02020603050405020304" charset="0"/>
              </a:rPr>
              <a:t>有</a:t>
            </a:r>
            <a:r>
              <a:rPr lang="zh-CN" altLang="en-US" sz="2400" b="1">
                <a:solidFill>
                  <a:srgbClr val="FF0000"/>
                </a:solidFill>
                <a:cs typeface="Times New Roman" panose="02020603050405020304" charset="0"/>
              </a:rPr>
              <a:t>  </a:t>
            </a:r>
            <a:r>
              <a:rPr lang="en-US" altLang="zh-CN" sz="2400" b="1">
                <a:solidFill>
                  <a:srgbClr val="FF0000"/>
                </a:solidFill>
                <a:cs typeface="Times New Roman" panose="02020603050405020304" charset="0"/>
              </a:rPr>
              <a:t>+ </a:t>
            </a:r>
            <a:r>
              <a:rPr lang="en-US" altLang="zh-CN" sz="2400" b="1" i="1">
                <a:solidFill>
                  <a:srgbClr val="FF0000"/>
                </a:solidFill>
                <a:cs typeface="Times New Roman" panose="02020603050405020304" charset="0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cs typeface="Times New Roman" panose="02020603050405020304" charset="0"/>
              </a:rPr>
              <a:t>额</a:t>
            </a:r>
            <a:r>
              <a:rPr lang="zh-CN" altLang="en-US" sz="2400" b="1" i="1">
                <a:solidFill>
                  <a:srgbClr val="FF0000"/>
                </a:solidFill>
                <a:cs typeface="Times New Roman" panose="02020603050405020304" charset="0"/>
              </a:rPr>
              <a:t> 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85" decel="100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85" decel="100000"/>
                                        <p:tgtEl>
                                          <p:spTgt spid="71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385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385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0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85" decel="100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385" decel="100000"/>
                                        <p:tgtEl>
                                          <p:spTgt spid="71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385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385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0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1"/>
      <p:bldP spid="7173" grpId="2"/>
      <p:bldP spid="7174" grpId="3"/>
      <p:bldP spid="7175" grpId="4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3375025" y="350753"/>
            <a:ext cx="174212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anose="02010609060101010101" pitchFamily="49" charset="-122"/>
              </a:rPr>
              <a:t>机械效率</a:t>
            </a:r>
          </a:p>
        </p:txBody>
      </p:sp>
      <p:sp>
        <p:nvSpPr>
          <p:cNvPr id="1028" name="Text Box 4"/>
          <p:cNvSpPr txBox="1"/>
          <p:nvPr/>
        </p:nvSpPr>
        <p:spPr>
          <a:xfrm>
            <a:off x="231775" y="1043305"/>
            <a:ext cx="862838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         在使用机械工作时，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有用功在总功中所占的比例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越多越好。它反映了机械的一种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性能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，物理学中表示为机械效率。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797065" y="2432132"/>
            <a:ext cx="4168775" cy="79375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lnSpc>
                <a:spcPct val="125000"/>
              </a:lnSpc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定义：有用功跟总功的比值。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576051" y="2150314"/>
            <a:ext cx="2376805" cy="1225550"/>
            <a:chOff x="949" y="4695"/>
            <a:chExt cx="3743" cy="1930"/>
          </a:xfrm>
        </p:grpSpPr>
        <p:sp>
          <p:nvSpPr>
            <p:cNvPr id="6" name="圆角矩形 7"/>
            <p:cNvSpPr/>
            <p:nvPr/>
          </p:nvSpPr>
          <p:spPr>
            <a:xfrm>
              <a:off x="949" y="4695"/>
              <a:ext cx="3743" cy="1930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l">
                <a:lnSpc>
                  <a:spcPct val="125000"/>
                </a:lnSpc>
              </a:pPr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rPr>
                <a:t>公式：</a:t>
              </a:r>
            </a:p>
          </p:txBody>
        </p:sp>
        <p:graphicFrame>
          <p:nvGraphicFramePr>
            <p:cNvPr id="1026" name="Object 11"/>
            <p:cNvGraphicFramePr>
              <a:graphicFrameLocks noChangeAspect="1"/>
            </p:cNvGraphicFramePr>
            <p:nvPr/>
          </p:nvGraphicFramePr>
          <p:xfrm>
            <a:off x="2541" y="4883"/>
            <a:ext cx="1741" cy="1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Equation" r:id="rId2" progId="Equation.DSMT4">
                    <p:embed/>
                  </p:oleObj>
                </mc:Choice>
                <mc:Fallback>
                  <p:oleObj name="Equation" r:id="rId2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541" y="4883"/>
                          <a:ext cx="1741" cy="140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圆角矩形 7"/>
          <p:cNvSpPr/>
          <p:nvPr/>
        </p:nvSpPr>
        <p:spPr>
          <a:xfrm>
            <a:off x="394335" y="3482765"/>
            <a:ext cx="8465820" cy="103886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lnSpc>
                <a:spcPct val="125000"/>
              </a:lnSpc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使用任何机械都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不可避免地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要做额外功，有用功总是小于总功，所以机械效率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总是小于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的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。机械效率通常用百分比表示。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" dur="1" fill="hold"/>
                                        <p:tgtEl>
                                          <p:spTgt spid="10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5" grpId="1"/>
      <p:bldP spid="7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113" name="组合 2112"/>
          <p:cNvGrpSpPr/>
          <p:nvPr/>
        </p:nvGrpSpPr>
        <p:grpSpPr>
          <a:xfrm flipH="1">
            <a:off x="1021080" y="1485900"/>
            <a:ext cx="771525" cy="2766060"/>
            <a:chOff x="1406" y="1735"/>
            <a:chExt cx="709" cy="2381"/>
          </a:xfrm>
        </p:grpSpPr>
        <p:grpSp>
          <p:nvGrpSpPr>
            <p:cNvPr id="2114" name="xjhlx8"/>
            <p:cNvGrpSpPr>
              <a:grpSpLocks noChangeAspect="1"/>
            </p:cNvGrpSpPr>
            <p:nvPr/>
          </p:nvGrpSpPr>
          <p:grpSpPr>
            <a:xfrm rot="-5400000" flipH="1" flipV="1">
              <a:off x="1488" y="1810"/>
              <a:ext cx="494" cy="365"/>
              <a:chOff x="6892" y="783"/>
              <a:chExt cx="813" cy="579"/>
            </a:xfrm>
          </p:grpSpPr>
          <p:grpSp>
            <p:nvGrpSpPr>
              <p:cNvPr id="2115" name="Group 146"/>
              <p:cNvGrpSpPr>
                <a:grpSpLocks noChangeAspect="1"/>
              </p:cNvGrpSpPr>
              <p:nvPr/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2116" name="Oval 147"/>
                <p:cNvSpPr>
                  <a:spLocks noChangeAspect="1"/>
                </p:cNvSpPr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17" name="Oval 148"/>
                <p:cNvSpPr>
                  <a:spLocks noChangeAspect="1"/>
                </p:cNvSpPr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18" name="Oval 149"/>
                <p:cNvSpPr>
                  <a:spLocks noChangeAspect="1"/>
                </p:cNvSpPr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19" name="Oval 150"/>
                <p:cNvSpPr>
                  <a:spLocks noChangeAspect="1"/>
                </p:cNvSpPr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  <p:sp>
            <p:nvSpPr>
              <p:cNvPr id="2120" name="Rectangle 151"/>
              <p:cNvSpPr>
                <a:spLocks noChangeAspect="1"/>
              </p:cNvSpPr>
              <p:nvPr/>
            </p:nvSpPr>
            <p:spPr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</p:grpSp>
        <p:sp>
          <p:nvSpPr>
            <p:cNvPr id="2122" name="Line 165"/>
            <p:cNvSpPr/>
            <p:nvPr/>
          </p:nvSpPr>
          <p:spPr>
            <a:xfrm flipH="1">
              <a:off x="1904" y="2077"/>
              <a:ext cx="8" cy="114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123" name="Line 166"/>
            <p:cNvSpPr/>
            <p:nvPr/>
          </p:nvSpPr>
          <p:spPr>
            <a:xfrm>
              <a:off x="1559" y="2112"/>
              <a:ext cx="187" cy="84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grpSp>
          <p:nvGrpSpPr>
            <p:cNvPr id="2124" name="组合 2123"/>
            <p:cNvGrpSpPr/>
            <p:nvPr/>
          </p:nvGrpSpPr>
          <p:grpSpPr>
            <a:xfrm>
              <a:off x="1542" y="3569"/>
              <a:ext cx="427" cy="547"/>
              <a:chOff x="527" y="3436"/>
              <a:chExt cx="301" cy="397"/>
            </a:xfrm>
          </p:grpSpPr>
          <p:sp>
            <p:nvSpPr>
              <p:cNvPr id="2125" name="Freeform 169"/>
              <p:cNvSpPr/>
              <p:nvPr/>
            </p:nvSpPr>
            <p:spPr>
              <a:xfrm flipH="1" flipV="1">
                <a:off x="626" y="3436"/>
                <a:ext cx="71" cy="85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  <p:sp>
            <p:nvSpPr>
              <p:cNvPr id="2126" name="Rectangle 170"/>
              <p:cNvSpPr/>
              <p:nvPr/>
            </p:nvSpPr>
            <p:spPr>
              <a:xfrm>
                <a:off x="527" y="3527"/>
                <a:ext cx="301" cy="306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</p:grpSp>
        <p:grpSp>
          <p:nvGrpSpPr>
            <p:cNvPr id="2127" name="Group 175"/>
            <p:cNvGrpSpPr/>
            <p:nvPr/>
          </p:nvGrpSpPr>
          <p:grpSpPr>
            <a:xfrm flipV="1">
              <a:off x="1406" y="1735"/>
              <a:ext cx="709" cy="39"/>
              <a:chOff x="3121" y="1752"/>
              <a:chExt cx="722" cy="130"/>
            </a:xfrm>
          </p:grpSpPr>
          <p:sp>
            <p:nvSpPr>
              <p:cNvPr id="2128" name="Line 176"/>
              <p:cNvSpPr/>
              <p:nvPr/>
            </p:nvSpPr>
            <p:spPr>
              <a:xfrm flipH="1">
                <a:off x="3121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129" name="Line 177"/>
              <p:cNvSpPr/>
              <p:nvPr/>
            </p:nvSpPr>
            <p:spPr>
              <a:xfrm flipH="1">
                <a:off x="3241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130" name="Line 178"/>
              <p:cNvSpPr/>
              <p:nvPr/>
            </p:nvSpPr>
            <p:spPr>
              <a:xfrm flipH="1">
                <a:off x="336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131" name="Line 179"/>
              <p:cNvSpPr/>
              <p:nvPr/>
            </p:nvSpPr>
            <p:spPr>
              <a:xfrm flipH="1">
                <a:off x="348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132" name="Line 180"/>
              <p:cNvSpPr/>
              <p:nvPr/>
            </p:nvSpPr>
            <p:spPr>
              <a:xfrm flipH="1">
                <a:off x="360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133" name="Line 181"/>
              <p:cNvSpPr/>
              <p:nvPr/>
            </p:nvSpPr>
            <p:spPr>
              <a:xfrm flipH="1">
                <a:off x="3722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134" name="Line 182"/>
              <p:cNvSpPr/>
              <p:nvPr/>
            </p:nvSpPr>
            <p:spPr>
              <a:xfrm>
                <a:off x="3144" y="1752"/>
                <a:ext cx="698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2135" name="组合 2134"/>
            <p:cNvGrpSpPr/>
            <p:nvPr/>
          </p:nvGrpSpPr>
          <p:grpSpPr>
            <a:xfrm>
              <a:off x="1548" y="2925"/>
              <a:ext cx="362" cy="666"/>
              <a:chOff x="1548" y="2925"/>
              <a:chExt cx="362" cy="666"/>
            </a:xfrm>
          </p:grpSpPr>
          <p:grpSp>
            <p:nvGrpSpPr>
              <p:cNvPr id="2136" name="Group 153"/>
              <p:cNvGrpSpPr/>
              <p:nvPr/>
            </p:nvGrpSpPr>
            <p:grpSpPr>
              <a:xfrm>
                <a:off x="1548" y="3069"/>
                <a:ext cx="347" cy="334"/>
                <a:chOff x="2400" y="2400"/>
                <a:chExt cx="1440" cy="1440"/>
              </a:xfrm>
            </p:grpSpPr>
            <p:sp>
              <p:nvSpPr>
                <p:cNvPr id="2137" name="Oval 154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38" name="Oval 155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39" name="Oval 156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40" name="Oval 157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  <p:grpSp>
            <p:nvGrpSpPr>
              <p:cNvPr id="2141" name="Group 184"/>
              <p:cNvGrpSpPr/>
              <p:nvPr/>
            </p:nvGrpSpPr>
            <p:grpSpPr>
              <a:xfrm flipV="1">
                <a:off x="1563" y="3075"/>
                <a:ext cx="347" cy="334"/>
                <a:chOff x="2400" y="2400"/>
                <a:chExt cx="1440" cy="1440"/>
              </a:xfrm>
            </p:grpSpPr>
            <p:sp>
              <p:nvSpPr>
                <p:cNvPr id="2142" name="Oval 185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43" name="Oval 186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44" name="Oval 187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45" name="Oval 188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  <p:grpSp>
            <p:nvGrpSpPr>
              <p:cNvPr id="2146" name="组合 2145"/>
              <p:cNvGrpSpPr/>
              <p:nvPr/>
            </p:nvGrpSpPr>
            <p:grpSpPr>
              <a:xfrm>
                <a:off x="1689" y="2925"/>
                <a:ext cx="114" cy="666"/>
                <a:chOff x="243" y="2621"/>
                <a:chExt cx="114" cy="666"/>
              </a:xfrm>
            </p:grpSpPr>
            <p:sp>
              <p:nvSpPr>
                <p:cNvPr id="2147" name="Freeform 210"/>
                <p:cNvSpPr/>
                <p:nvPr/>
              </p:nvSpPr>
              <p:spPr>
                <a:xfrm flipV="1">
                  <a:off x="272" y="2621"/>
                  <a:ext cx="77" cy="106"/>
                </a:xfrm>
                <a:custGeom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48" name="Freeform 210"/>
                <p:cNvSpPr/>
                <p:nvPr/>
              </p:nvSpPr>
              <p:spPr>
                <a:xfrm>
                  <a:off x="271" y="3181"/>
                  <a:ext cx="77" cy="106"/>
                </a:xfrm>
                <a:custGeom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49" name="Freeform 212"/>
                <p:cNvSpPr/>
                <p:nvPr/>
              </p:nvSpPr>
              <p:spPr>
                <a:xfrm>
                  <a:off x="243" y="2910"/>
                  <a:ext cx="114" cy="271"/>
                </a:xfrm>
                <a:custGeom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50" name="Oval 214"/>
                <p:cNvSpPr/>
                <p:nvPr/>
              </p:nvSpPr>
              <p:spPr>
                <a:xfrm>
                  <a:off x="268" y="3152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51" name="Freeform 212"/>
                <p:cNvSpPr/>
                <p:nvPr/>
              </p:nvSpPr>
              <p:spPr>
                <a:xfrm flipV="1">
                  <a:off x="243" y="2699"/>
                  <a:ext cx="114" cy="242"/>
                </a:xfrm>
                <a:custGeom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52" name="Oval 213"/>
                <p:cNvSpPr/>
                <p:nvPr/>
              </p:nvSpPr>
              <p:spPr>
                <a:xfrm>
                  <a:off x="271" y="2699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2153" name="椭圆 2152"/>
                <p:cNvSpPr/>
                <p:nvPr/>
              </p:nvSpPr>
              <p:spPr>
                <a:xfrm>
                  <a:off x="262" y="2911"/>
                  <a:ext cx="81" cy="5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>
                        <a:gamma/>
                        <a:shade val="60392"/>
                        <a:invGamma/>
                      </a:srgbClr>
                    </a:gs>
                    <a:gs pos="50000">
                      <a:srgbClr val="969696"/>
                    </a:gs>
                    <a:gs pos="100000">
                      <a:srgbClr val="969696">
                        <a:gamma/>
                        <a:shade val="60392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4" name="Oval 213"/>
                <p:cNvSpPr/>
                <p:nvPr/>
              </p:nvSpPr>
              <p:spPr>
                <a:xfrm>
                  <a:off x="274" y="2925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2121" name="Line 164"/>
            <p:cNvSpPr/>
            <p:nvPr/>
          </p:nvSpPr>
          <p:spPr>
            <a:xfrm>
              <a:off x="1490" y="2681"/>
              <a:ext cx="74" cy="52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sm" len="lg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3" name="文本框 2"/>
          <p:cNvSpPr txBox="1"/>
          <p:nvPr/>
        </p:nvSpPr>
        <p:spPr>
          <a:xfrm>
            <a:off x="1492250" y="2134235"/>
            <a:ext cx="38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70940" y="3816985"/>
            <a:ext cx="4032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G</a:t>
            </a:r>
          </a:p>
        </p:txBody>
      </p:sp>
      <p:sp>
        <p:nvSpPr>
          <p:cNvPr id="25644" name="直接连接符 25643"/>
          <p:cNvSpPr/>
          <p:nvPr/>
        </p:nvSpPr>
        <p:spPr>
          <a:xfrm>
            <a:off x="1609340" y="4775339"/>
            <a:ext cx="186952" cy="357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5645" name="直接连接符 25644"/>
          <p:cNvSpPr/>
          <p:nvPr/>
        </p:nvSpPr>
        <p:spPr>
          <a:xfrm>
            <a:off x="1756392" y="2594405"/>
            <a:ext cx="186952" cy="357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5646" name="直接连接符 25645"/>
          <p:cNvSpPr/>
          <p:nvPr/>
        </p:nvSpPr>
        <p:spPr>
          <a:xfrm>
            <a:off x="1623310" y="4239859"/>
            <a:ext cx="186952" cy="357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5647" name="直接连接符 25646"/>
          <p:cNvSpPr/>
          <p:nvPr/>
        </p:nvSpPr>
        <p:spPr>
          <a:xfrm flipV="1">
            <a:off x="1932940" y="1122045"/>
            <a:ext cx="186690" cy="63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5648" name="直接连接符 25647"/>
          <p:cNvSpPr/>
          <p:nvPr/>
        </p:nvSpPr>
        <p:spPr>
          <a:xfrm>
            <a:off x="1728470" y="4239895"/>
            <a:ext cx="635" cy="53530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txBody>
          <a:bodyPr/>
          <a:lstStyle/>
          <a:p/>
        </p:txBody>
      </p:sp>
      <p:sp>
        <p:nvSpPr>
          <p:cNvPr id="25649" name="直接连接符 25648"/>
          <p:cNvSpPr/>
          <p:nvPr/>
        </p:nvSpPr>
        <p:spPr>
          <a:xfrm flipH="1">
            <a:off x="1809750" y="1122045"/>
            <a:ext cx="222885" cy="147637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txBody>
          <a:bodyPr/>
          <a:lstStyle/>
          <a:p/>
        </p:txBody>
      </p:sp>
      <p:sp>
        <p:nvSpPr>
          <p:cNvPr id="25650" name="文本框 25649"/>
          <p:cNvSpPr txBox="1"/>
          <p:nvPr/>
        </p:nvSpPr>
        <p:spPr>
          <a:xfrm>
            <a:off x="1873885" y="1555115"/>
            <a:ext cx="33718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s</a:t>
            </a:r>
          </a:p>
        </p:txBody>
      </p:sp>
      <p:sp>
        <p:nvSpPr>
          <p:cNvPr id="25651" name="文本框 25650"/>
          <p:cNvSpPr txBox="1"/>
          <p:nvPr/>
        </p:nvSpPr>
        <p:spPr>
          <a:xfrm>
            <a:off x="1417120" y="4257908"/>
            <a:ext cx="70255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h</a:t>
            </a:r>
          </a:p>
        </p:txBody>
      </p:sp>
      <p:sp>
        <p:nvSpPr>
          <p:cNvPr id="11268" name="文本框 11267"/>
          <p:cNvSpPr txBox="1"/>
          <p:nvPr/>
        </p:nvSpPr>
        <p:spPr>
          <a:xfrm>
            <a:off x="3185795" y="1611630"/>
            <a:ext cx="181737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有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G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物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h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85795" y="2183130"/>
            <a:ext cx="181737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总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607685" y="1555115"/>
            <a:ext cx="2951366" cy="830997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额外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G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动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h</a:t>
            </a:r>
          </a:p>
          <a:p>
            <a:pPr algn="ctr"/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（不计绳重和摩擦）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211238" y="519632"/>
            <a:ext cx="3958508" cy="495548"/>
            <a:chOff x="2506980" y="579256"/>
            <a:chExt cx="3958508" cy="495548"/>
          </a:xfrm>
        </p:grpSpPr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ctr">
                <a:buFont typeface="+mj-ea"/>
                <a:buNone/>
              </a:pPr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利用滑轮组</a:t>
              </a:r>
              <a:r>
                <a:rPr lang="zh-CN" altLang="en-US" sz="24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提升</a:t>
              </a:r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重物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126740" y="2869565"/>
            <a:ext cx="181737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s=nh</a:t>
            </a:r>
            <a:endParaRPr lang="en-US" altLang="zh-CN" sz="2400" b="1" i="1">
              <a:solidFill>
                <a:srgbClr val="FF0000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3185636" y="3547110"/>
          <a:ext cx="162369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3" progId="Equation.DSMT4">
                  <p:embed/>
                </p:oleObj>
              </mc:Choice>
              <mc:Fallback>
                <p:oleObj name="Equation" r:id="rId3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5636" y="3547110"/>
                        <a:ext cx="1623695" cy="920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2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0" grpId="0"/>
      <p:bldP spid="25651" grpId="1"/>
      <p:bldP spid="11268" grpId="2"/>
      <p:bldP spid="6" grpId="3"/>
      <p:bldP spid="8" grpId="4"/>
      <p:bldP spid="5" grpId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/>
          <p:cNvSpPr txBox="1"/>
          <p:nvPr/>
        </p:nvSpPr>
        <p:spPr>
          <a:xfrm>
            <a:off x="498906" y="1195396"/>
            <a:ext cx="62426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</a:rPr>
              <a:t>忽略绳重与摩擦的影响，则机械效率：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91185" y="3214370"/>
            <a:ext cx="7383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</a:rPr>
              <a:t>滑轮组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  <a:sym typeface="+mn-ea"/>
              </a:rPr>
              <a:t>的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</a:rPr>
              <a:t>机械效率在数值上等于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</a:rPr>
              <a:t>物重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</a:rPr>
              <a:t>与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</a:rPr>
              <a:t>总重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</a:rPr>
              <a:t>的比值。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303145" y="544195"/>
            <a:ext cx="5526405" cy="553937"/>
            <a:chOff x="2506980" y="579256"/>
            <a:chExt cx="3958508" cy="4955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11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滑轮组机</a:t>
              </a:r>
              <a:r>
                <a:rPr lang="zh-CN" altLang="en-US" sz="24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提升重物</a:t>
              </a:r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时械效率的讨论</a:t>
              </a:r>
              <a:endParaRPr lang="zh-CN" altLang="en-US" sz="24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91185" y="3836670"/>
            <a:ext cx="7383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</a:rPr>
              <a:t>同一滑轮组，提升的物体越重，机械效率就越高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</a:rPr>
              <a:t>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91185" y="4390390"/>
            <a:ext cx="7383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</a:rPr>
              <a:t>提升相同的重物，所用动滑轮越轻，机械效率就越高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仿宋" panose="02010609060101010101" charset="-122"/>
              </a:rPr>
              <a:t>。</a:t>
            </a: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323975" y="1978660"/>
          <a:ext cx="560260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3" progId="Equation.KSEE3">
                  <p:embed/>
                </p:oleObj>
              </mc:Choice>
              <mc:Fallback>
                <p:oleObj r:id="rId3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3975" y="1978660"/>
                        <a:ext cx="5602605" cy="9779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1"/>
      <p:bldP spid="14" grpId="2"/>
      <p:bldP spid="15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3" name="组合 12"/>
          <p:cNvGrpSpPr/>
          <p:nvPr/>
        </p:nvGrpSpPr>
        <p:grpSpPr>
          <a:xfrm rot="16200000" flipH="1">
            <a:off x="1584325" y="525780"/>
            <a:ext cx="822325" cy="2766060"/>
            <a:chOff x="1406" y="1735"/>
            <a:chExt cx="709" cy="2381"/>
          </a:xfrm>
        </p:grpSpPr>
        <p:grpSp>
          <p:nvGrpSpPr>
            <p:cNvPr id="14" name="xjhlx8"/>
            <p:cNvGrpSpPr>
              <a:grpSpLocks noChangeAspect="1"/>
            </p:cNvGrpSpPr>
            <p:nvPr/>
          </p:nvGrpSpPr>
          <p:grpSpPr>
            <a:xfrm rot="-5400000" flipH="1" flipV="1">
              <a:off x="1488" y="1810"/>
              <a:ext cx="494" cy="365"/>
              <a:chOff x="6892" y="783"/>
              <a:chExt cx="813" cy="579"/>
            </a:xfrm>
          </p:grpSpPr>
          <p:grpSp>
            <p:nvGrpSpPr>
              <p:cNvPr id="15" name="Group 146"/>
              <p:cNvGrpSpPr>
                <a:grpSpLocks noChangeAspect="1"/>
              </p:cNvGrpSpPr>
              <p:nvPr/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16" name="Oval 147"/>
                <p:cNvSpPr>
                  <a:spLocks noChangeAspect="1"/>
                </p:cNvSpPr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7" name="Oval 148"/>
                <p:cNvSpPr>
                  <a:spLocks noChangeAspect="1"/>
                </p:cNvSpPr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8" name="Oval 149"/>
                <p:cNvSpPr>
                  <a:spLocks noChangeAspect="1"/>
                </p:cNvSpPr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9" name="Oval 150"/>
                <p:cNvSpPr>
                  <a:spLocks noChangeAspect="1"/>
                </p:cNvSpPr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  <p:sp>
            <p:nvSpPr>
              <p:cNvPr id="21" name="Rectangle 151"/>
              <p:cNvSpPr>
                <a:spLocks noChangeAspect="1"/>
              </p:cNvSpPr>
              <p:nvPr/>
            </p:nvSpPr>
            <p:spPr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</p:grpSp>
        <p:sp>
          <p:nvSpPr>
            <p:cNvPr id="22" name="Line 165"/>
            <p:cNvSpPr/>
            <p:nvPr/>
          </p:nvSpPr>
          <p:spPr>
            <a:xfrm flipH="1">
              <a:off x="1904" y="2077"/>
              <a:ext cx="8" cy="114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3" name="Line 166"/>
            <p:cNvSpPr/>
            <p:nvPr/>
          </p:nvSpPr>
          <p:spPr>
            <a:xfrm>
              <a:off x="1559" y="2112"/>
              <a:ext cx="187" cy="84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grpSp>
          <p:nvGrpSpPr>
            <p:cNvPr id="24" name="组合 23"/>
            <p:cNvGrpSpPr/>
            <p:nvPr/>
          </p:nvGrpSpPr>
          <p:grpSpPr>
            <a:xfrm>
              <a:off x="1542" y="3569"/>
              <a:ext cx="427" cy="547"/>
              <a:chOff x="527" y="3436"/>
              <a:chExt cx="301" cy="397"/>
            </a:xfrm>
          </p:grpSpPr>
          <p:sp>
            <p:nvSpPr>
              <p:cNvPr id="25" name="Freeform 169"/>
              <p:cNvSpPr/>
              <p:nvPr/>
            </p:nvSpPr>
            <p:spPr>
              <a:xfrm flipH="1" flipV="1">
                <a:off x="626" y="3436"/>
                <a:ext cx="71" cy="85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  <p:sp>
            <p:nvSpPr>
              <p:cNvPr id="26" name="Rectangle 170"/>
              <p:cNvSpPr/>
              <p:nvPr/>
            </p:nvSpPr>
            <p:spPr>
              <a:xfrm>
                <a:off x="527" y="3527"/>
                <a:ext cx="301" cy="306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</p:grpSp>
        <p:grpSp>
          <p:nvGrpSpPr>
            <p:cNvPr id="27" name="Group 175"/>
            <p:cNvGrpSpPr/>
            <p:nvPr/>
          </p:nvGrpSpPr>
          <p:grpSpPr>
            <a:xfrm flipV="1">
              <a:off x="1406" y="1735"/>
              <a:ext cx="709" cy="39"/>
              <a:chOff x="3121" y="1752"/>
              <a:chExt cx="722" cy="130"/>
            </a:xfrm>
          </p:grpSpPr>
          <p:sp>
            <p:nvSpPr>
              <p:cNvPr id="28" name="Line 176"/>
              <p:cNvSpPr/>
              <p:nvPr/>
            </p:nvSpPr>
            <p:spPr>
              <a:xfrm flipH="1">
                <a:off x="3121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9" name="Line 177"/>
              <p:cNvSpPr/>
              <p:nvPr/>
            </p:nvSpPr>
            <p:spPr>
              <a:xfrm flipH="1">
                <a:off x="3241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30" name="Line 178"/>
              <p:cNvSpPr/>
              <p:nvPr/>
            </p:nvSpPr>
            <p:spPr>
              <a:xfrm flipH="1">
                <a:off x="336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31" name="Line 179"/>
              <p:cNvSpPr/>
              <p:nvPr/>
            </p:nvSpPr>
            <p:spPr>
              <a:xfrm flipH="1">
                <a:off x="348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32" name="Line 180"/>
              <p:cNvSpPr/>
              <p:nvPr/>
            </p:nvSpPr>
            <p:spPr>
              <a:xfrm flipH="1">
                <a:off x="360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33" name="Line 181"/>
              <p:cNvSpPr/>
              <p:nvPr/>
            </p:nvSpPr>
            <p:spPr>
              <a:xfrm flipH="1">
                <a:off x="3722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34" name="Line 182"/>
              <p:cNvSpPr/>
              <p:nvPr/>
            </p:nvSpPr>
            <p:spPr>
              <a:xfrm>
                <a:off x="3144" y="1752"/>
                <a:ext cx="698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1548" y="2925"/>
              <a:ext cx="362" cy="666"/>
              <a:chOff x="1548" y="2925"/>
              <a:chExt cx="362" cy="666"/>
            </a:xfrm>
          </p:grpSpPr>
          <p:grpSp>
            <p:nvGrpSpPr>
              <p:cNvPr id="36" name="Group 153"/>
              <p:cNvGrpSpPr/>
              <p:nvPr/>
            </p:nvGrpSpPr>
            <p:grpSpPr>
              <a:xfrm>
                <a:off x="1548" y="3069"/>
                <a:ext cx="347" cy="334"/>
                <a:chOff x="2400" y="2400"/>
                <a:chExt cx="1440" cy="1440"/>
              </a:xfrm>
            </p:grpSpPr>
            <p:sp>
              <p:nvSpPr>
                <p:cNvPr id="37" name="Oval 154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38" name="Oval 155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39" name="Oval 156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40" name="Oval 157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  <p:grpSp>
            <p:nvGrpSpPr>
              <p:cNvPr id="41" name="Group 184"/>
              <p:cNvGrpSpPr/>
              <p:nvPr/>
            </p:nvGrpSpPr>
            <p:grpSpPr>
              <a:xfrm flipV="1">
                <a:off x="1563" y="3075"/>
                <a:ext cx="347" cy="334"/>
                <a:chOff x="2400" y="2400"/>
                <a:chExt cx="1440" cy="1440"/>
              </a:xfrm>
            </p:grpSpPr>
            <p:sp>
              <p:nvSpPr>
                <p:cNvPr id="42" name="Oval 185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43" name="Oval 186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44" name="Oval 187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45" name="Oval 188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>
                <a:off x="1689" y="2925"/>
                <a:ext cx="114" cy="666"/>
                <a:chOff x="243" y="2621"/>
                <a:chExt cx="114" cy="666"/>
              </a:xfrm>
            </p:grpSpPr>
            <p:sp>
              <p:nvSpPr>
                <p:cNvPr id="47" name="Freeform 210"/>
                <p:cNvSpPr/>
                <p:nvPr/>
              </p:nvSpPr>
              <p:spPr>
                <a:xfrm flipV="1">
                  <a:off x="272" y="2621"/>
                  <a:ext cx="77" cy="106"/>
                </a:xfrm>
                <a:custGeom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48" name="Freeform 210"/>
                <p:cNvSpPr/>
                <p:nvPr/>
              </p:nvSpPr>
              <p:spPr>
                <a:xfrm>
                  <a:off x="271" y="3181"/>
                  <a:ext cx="77" cy="106"/>
                </a:xfrm>
                <a:custGeom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49" name="Freeform 212"/>
                <p:cNvSpPr/>
                <p:nvPr/>
              </p:nvSpPr>
              <p:spPr>
                <a:xfrm>
                  <a:off x="243" y="2910"/>
                  <a:ext cx="114" cy="271"/>
                </a:xfrm>
                <a:custGeom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50" name="Oval 214"/>
                <p:cNvSpPr/>
                <p:nvPr/>
              </p:nvSpPr>
              <p:spPr>
                <a:xfrm>
                  <a:off x="268" y="3152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51" name="Freeform 212"/>
                <p:cNvSpPr/>
                <p:nvPr/>
              </p:nvSpPr>
              <p:spPr>
                <a:xfrm flipV="1">
                  <a:off x="243" y="2699"/>
                  <a:ext cx="114" cy="242"/>
                </a:xfrm>
                <a:custGeom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52" name="Oval 213"/>
                <p:cNvSpPr/>
                <p:nvPr/>
              </p:nvSpPr>
              <p:spPr>
                <a:xfrm>
                  <a:off x="271" y="2699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262" y="2911"/>
                  <a:ext cx="81" cy="5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>
                        <a:gamma/>
                        <a:shade val="60392"/>
                        <a:invGamma/>
                      </a:srgbClr>
                    </a:gs>
                    <a:gs pos="50000">
                      <a:srgbClr val="969696"/>
                    </a:gs>
                    <a:gs pos="100000">
                      <a:srgbClr val="969696">
                        <a:gamma/>
                        <a:shade val="60392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4" name="Oval 213"/>
                <p:cNvSpPr/>
                <p:nvPr/>
              </p:nvSpPr>
              <p:spPr>
                <a:xfrm>
                  <a:off x="274" y="2925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55" name="Line 164"/>
            <p:cNvSpPr/>
            <p:nvPr/>
          </p:nvSpPr>
          <p:spPr>
            <a:xfrm>
              <a:off x="1490" y="2681"/>
              <a:ext cx="74" cy="52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sm" len="lg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56" name="Line 182"/>
          <p:cNvSpPr/>
          <p:nvPr/>
        </p:nvSpPr>
        <p:spPr>
          <a:xfrm flipH="1" flipV="1">
            <a:off x="612140" y="2150745"/>
            <a:ext cx="3834765" cy="635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57" name="文本框 56"/>
          <p:cNvSpPr txBox="1"/>
          <p:nvPr/>
        </p:nvSpPr>
        <p:spPr>
          <a:xfrm>
            <a:off x="1824355" y="1130300"/>
            <a:ext cx="38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59" name="直接连接符 58"/>
          <p:cNvSpPr/>
          <p:nvPr/>
        </p:nvSpPr>
        <p:spPr>
          <a:xfrm rot="16200000">
            <a:off x="1643380" y="1485900"/>
            <a:ext cx="208280" cy="63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0" name="直接连接符 59"/>
          <p:cNvSpPr/>
          <p:nvPr/>
        </p:nvSpPr>
        <p:spPr>
          <a:xfrm rot="16200000" flipV="1">
            <a:off x="177165" y="1287780"/>
            <a:ext cx="186690" cy="63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1" name="直接连接符 60"/>
          <p:cNvSpPr/>
          <p:nvPr/>
        </p:nvSpPr>
        <p:spPr>
          <a:xfrm rot="16200000" flipH="1">
            <a:off x="897890" y="682625"/>
            <a:ext cx="222885" cy="147637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txBody>
          <a:bodyPr/>
          <a:lstStyle/>
          <a:p/>
        </p:txBody>
      </p:sp>
      <p:sp>
        <p:nvSpPr>
          <p:cNvPr id="62" name="文本框 61"/>
          <p:cNvSpPr txBox="1"/>
          <p:nvPr/>
        </p:nvSpPr>
        <p:spPr>
          <a:xfrm rot="180000">
            <a:off x="839470" y="1028700"/>
            <a:ext cx="525780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s</a:t>
            </a:r>
            <a:r>
              <a:rPr lang="zh-CN" altLang="en-US" sz="2400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绳</a:t>
            </a:r>
          </a:p>
        </p:txBody>
      </p:sp>
      <p:sp>
        <p:nvSpPr>
          <p:cNvPr id="63" name="直接连接符 62"/>
          <p:cNvSpPr/>
          <p:nvPr/>
        </p:nvSpPr>
        <p:spPr>
          <a:xfrm rot="16200000" flipV="1">
            <a:off x="3286760" y="2123440"/>
            <a:ext cx="188595" cy="571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4" name="直接连接符 63"/>
          <p:cNvSpPr/>
          <p:nvPr/>
        </p:nvSpPr>
        <p:spPr>
          <a:xfrm rot="16200000">
            <a:off x="3821680" y="2136739"/>
            <a:ext cx="186952" cy="357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5" name="直接连接符 64"/>
          <p:cNvSpPr/>
          <p:nvPr/>
        </p:nvSpPr>
        <p:spPr>
          <a:xfrm rot="16200000">
            <a:off x="3645535" y="1845945"/>
            <a:ext cx="635" cy="53530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txBody>
          <a:bodyPr/>
          <a:lstStyle/>
          <a:p/>
        </p:txBody>
      </p:sp>
      <p:sp>
        <p:nvSpPr>
          <p:cNvPr id="66" name="文本框 65"/>
          <p:cNvSpPr txBox="1"/>
          <p:nvPr/>
        </p:nvSpPr>
        <p:spPr>
          <a:xfrm>
            <a:off x="3418840" y="2045335"/>
            <a:ext cx="55689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s</a:t>
            </a:r>
            <a:r>
              <a:rPr lang="zh-CN" altLang="en-US" sz="2400" baseline="-2500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物</a:t>
            </a:r>
          </a:p>
        </p:txBody>
      </p:sp>
      <p:sp>
        <p:nvSpPr>
          <p:cNvPr id="67" name="Line 164"/>
          <p:cNvSpPr/>
          <p:nvPr/>
        </p:nvSpPr>
        <p:spPr>
          <a:xfrm rot="4860000" flipH="1">
            <a:off x="3536950" y="1450975"/>
            <a:ext cx="137160" cy="89535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sm" len="lg"/>
            <a:tailEnd type="oval" w="med" len="med"/>
          </a:ln>
        </p:spPr>
        <p:txBody>
          <a:bodyPr/>
          <a:lstStyle/>
          <a:p/>
        </p:txBody>
      </p:sp>
      <p:sp>
        <p:nvSpPr>
          <p:cNvPr id="68" name="文本框 67"/>
          <p:cNvSpPr txBox="1"/>
          <p:nvPr/>
        </p:nvSpPr>
        <p:spPr>
          <a:xfrm>
            <a:off x="3722370" y="1448435"/>
            <a:ext cx="28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1466850" y="2444115"/>
            <a:ext cx="181737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有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物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1447165" y="3138805"/>
            <a:ext cx="181737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总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绳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473960" y="554990"/>
            <a:ext cx="4688840" cy="639445"/>
            <a:chOff x="2456180" y="579256"/>
            <a:chExt cx="4196080" cy="495548"/>
          </a:xfrm>
        </p:grpSpPr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2456180" y="579256"/>
              <a:ext cx="4196080" cy="356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ctr">
                <a:buFont typeface="+mj-ea"/>
                <a:buNone/>
              </a:pPr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利用滑轮组</a:t>
              </a:r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水平拉动物体</a:t>
              </a:r>
              <a:endParaRPr lang="zh-CN" altLang="en-US" sz="24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447165" y="3770630"/>
            <a:ext cx="181737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uFillTx/>
                <a:latin typeface="Times New Roman" panose="02020603050405020304" charset="0"/>
                <a:ea typeface="宋体" pitchFamily="2" charset="-122"/>
              </a:rPr>
              <a:t>物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=ns</a:t>
            </a:r>
            <a:r>
              <a:rPr lang="zh-CN" altLang="en-US" sz="2400" b="1" baseline="-25000">
                <a:solidFill>
                  <a:srgbClr val="FF0000"/>
                </a:solidFill>
                <a:uFillTx/>
                <a:latin typeface="Times New Roman" panose="02020603050405020304" charset="0"/>
                <a:ea typeface="宋体" pitchFamily="2" charset="-122"/>
              </a:rPr>
              <a:t>绳</a:t>
            </a:r>
            <a:endParaRPr lang="zh-CN" altLang="en-US" sz="2400" b="1" i="1" baseline="-25000">
              <a:solidFill>
                <a:srgbClr val="FF0000"/>
              </a:solidFill>
              <a:uFillTx/>
              <a:latin typeface="Times New Roman" panose="02020603050405020304" charset="0"/>
              <a:ea typeface="宋体" pitchFamily="2" charset="-122"/>
            </a:endParaRPr>
          </a:p>
        </p:txBody>
      </p:sp>
      <p:graphicFrame>
        <p:nvGraphicFramePr>
          <p:cNvPr id="19461" name="对象 19460"/>
          <p:cNvGraphicFramePr>
            <a:graphicFrameLocks noChangeAspect="1"/>
          </p:cNvGraphicFramePr>
          <p:nvPr/>
        </p:nvGraphicFramePr>
        <p:xfrm>
          <a:off x="4058286" y="2839721"/>
          <a:ext cx="2645410" cy="1057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3" progId="Equation.3">
                  <p:embed/>
                </p:oleObj>
              </mc:Choice>
              <mc:Fallback>
                <p:oleObj r:id="rId3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lum bright="-35999"/>
                      </a:blip>
                      <a:stretch>
                        <a:fillRect/>
                      </a:stretch>
                    </p:blipFill>
                    <p:spPr>
                      <a:xfrm>
                        <a:off x="4058286" y="2839721"/>
                        <a:ext cx="2645410" cy="10579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6" grpId="1"/>
      <p:bldP spid="69" grpId="2"/>
      <p:bldP spid="70" grpId="3"/>
      <p:bldP spid="5" grpId="4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2958" name="Picture 10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1452245"/>
            <a:ext cx="5180965" cy="292798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直接箭头连接符 3"/>
          <p:cNvCxnSpPr/>
          <p:nvPr/>
        </p:nvCxnSpPr>
        <p:spPr>
          <a:xfrm>
            <a:off x="4008120" y="3291205"/>
            <a:ext cx="10160" cy="12420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headEnd type="oval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44" name="直接连接符 25643"/>
          <p:cNvSpPr/>
          <p:nvPr/>
        </p:nvSpPr>
        <p:spPr>
          <a:xfrm>
            <a:off x="2486275" y="4376559"/>
            <a:ext cx="186952" cy="357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5646" name="直接连接符 25645"/>
          <p:cNvSpPr/>
          <p:nvPr/>
        </p:nvSpPr>
        <p:spPr>
          <a:xfrm>
            <a:off x="2486275" y="3391499"/>
            <a:ext cx="186952" cy="357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5648" name="直接连接符 25647"/>
          <p:cNvSpPr/>
          <p:nvPr/>
        </p:nvSpPr>
        <p:spPr>
          <a:xfrm>
            <a:off x="2605405" y="3415665"/>
            <a:ext cx="635" cy="96075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txBody>
          <a:bodyPr/>
          <a:lstStyle/>
          <a:p/>
        </p:txBody>
      </p:sp>
      <p:sp>
        <p:nvSpPr>
          <p:cNvPr id="25651" name="文本框 25650"/>
          <p:cNvSpPr txBox="1"/>
          <p:nvPr/>
        </p:nvSpPr>
        <p:spPr>
          <a:xfrm>
            <a:off x="2338070" y="3610610"/>
            <a:ext cx="26733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h</a:t>
            </a:r>
          </a:p>
        </p:txBody>
      </p:sp>
      <p:sp>
        <p:nvSpPr>
          <p:cNvPr id="6" name="直接连接符 5"/>
          <p:cNvSpPr/>
          <p:nvPr/>
        </p:nvSpPr>
        <p:spPr>
          <a:xfrm rot="17400000">
            <a:off x="5655560" y="4376559"/>
            <a:ext cx="186952" cy="357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8" name="直接连接符 7"/>
          <p:cNvSpPr/>
          <p:nvPr/>
        </p:nvSpPr>
        <p:spPr>
          <a:xfrm rot="17400000">
            <a:off x="2545965" y="3442299"/>
            <a:ext cx="186952" cy="357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0" name="直接连接符 9"/>
          <p:cNvSpPr/>
          <p:nvPr/>
        </p:nvSpPr>
        <p:spPr>
          <a:xfrm rot="17400000">
            <a:off x="4076700" y="2395220"/>
            <a:ext cx="181610" cy="3178175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txBody>
          <a:bodyPr/>
          <a:lstStyle/>
          <a:p/>
        </p:txBody>
      </p:sp>
      <p:sp>
        <p:nvSpPr>
          <p:cNvPr id="11" name="文本框 10"/>
          <p:cNvSpPr txBox="1"/>
          <p:nvPr/>
        </p:nvSpPr>
        <p:spPr>
          <a:xfrm>
            <a:off x="3652520" y="3754120"/>
            <a:ext cx="254635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s</a:t>
            </a:r>
          </a:p>
        </p:txBody>
      </p:sp>
      <p:sp>
        <p:nvSpPr>
          <p:cNvPr id="30" name="文本框 29"/>
          <p:cNvSpPr txBox="1"/>
          <p:nvPr/>
        </p:nvSpPr>
        <p:spPr>
          <a:xfrm rot="21482934">
            <a:off x="4707890" y="3213735"/>
            <a:ext cx="2870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  <a:endParaRPr lang="en-US" altLang="zh-CN" sz="2400" b="1" i="1" baseline="-25000">
              <a:solidFill>
                <a:srgbClr val="FF0000"/>
              </a:solidFill>
              <a:latin typeface="Times New Roman" panose="02020603050405020304" charset="0"/>
              <a:ea typeface="宋体" pitchFamily="2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85135" y="2559050"/>
            <a:ext cx="5575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  <a:endParaRPr lang="zh-CN" altLang="en-US" sz="2400" b="1" baseline="-25000">
              <a:solidFill>
                <a:srgbClr val="FF0000"/>
              </a:solidFill>
              <a:latin typeface="Times New Roman" panose="02020603050405020304" charset="0"/>
              <a:ea typeface="宋体" pitchFamily="2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99815" y="4214495"/>
            <a:ext cx="3073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G</a:t>
            </a:r>
          </a:p>
        </p:txBody>
      </p:sp>
      <p:sp>
        <p:nvSpPr>
          <p:cNvPr id="23" name="文本框 22"/>
          <p:cNvSpPr txBox="1"/>
          <p:nvPr/>
        </p:nvSpPr>
        <p:spPr>
          <a:xfrm rot="21482934">
            <a:off x="3914775" y="1905000"/>
            <a:ext cx="2870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N</a:t>
            </a:r>
            <a:endParaRPr lang="en-US" altLang="zh-CN" sz="2400" b="1" i="1" baseline="-25000">
              <a:solidFill>
                <a:srgbClr val="FF0000"/>
              </a:solidFill>
              <a:latin typeface="Times New Roman" panose="02020603050405020304" charset="0"/>
              <a:ea typeface="宋体" pitchFamily="2" charset="-122"/>
              <a:cs typeface="Times New Roman" panose="02020603050405020304" charset="0"/>
            </a:endParaRPr>
          </a:p>
        </p:txBody>
      </p:sp>
      <p:sp>
        <p:nvSpPr>
          <p:cNvPr id="24" name="直接连接符 23"/>
          <p:cNvSpPr/>
          <p:nvPr/>
        </p:nvSpPr>
        <p:spPr>
          <a:xfrm rot="5282934" flipH="1" flipV="1">
            <a:off x="3673475" y="2609215"/>
            <a:ext cx="991870" cy="360045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25" name="直接连接符 24"/>
          <p:cNvSpPr/>
          <p:nvPr/>
        </p:nvSpPr>
        <p:spPr>
          <a:xfrm rot="10800000" flipH="1" flipV="1">
            <a:off x="4008120" y="3291205"/>
            <a:ext cx="692150" cy="220980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26" name="直接连接符 25"/>
          <p:cNvSpPr/>
          <p:nvPr/>
        </p:nvSpPr>
        <p:spPr>
          <a:xfrm flipH="1" flipV="1">
            <a:off x="2985135" y="2988310"/>
            <a:ext cx="1022985" cy="302895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1268" name="文本框 11267"/>
          <p:cNvSpPr txBox="1"/>
          <p:nvPr/>
        </p:nvSpPr>
        <p:spPr>
          <a:xfrm>
            <a:off x="6613525" y="1212215"/>
            <a:ext cx="154051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有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G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h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613525" y="1969135"/>
            <a:ext cx="154051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总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·s</a:t>
            </a:r>
            <a:endParaRPr lang="en-US" altLang="zh-CN" sz="2400" b="1" i="1">
              <a:solidFill>
                <a:srgbClr val="FF0000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13525" y="2686050"/>
            <a:ext cx="1540510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额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=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·s</a:t>
            </a:r>
            <a:endParaRPr lang="zh-CN" altLang="en-US" sz="2400" b="1">
              <a:solidFill>
                <a:srgbClr val="FF0000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09415" y="1900555"/>
            <a:ext cx="11550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不做功</a:t>
            </a:r>
            <a:endParaRPr lang="zh-CN" altLang="en-US" sz="2400" b="1" baseline="-25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211238" y="519632"/>
            <a:ext cx="3958508" cy="495548"/>
            <a:chOff x="2506980" y="579256"/>
            <a:chExt cx="3958508" cy="4955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利用斜面做功</a:t>
              </a:r>
            </a:p>
          </p:txBody>
        </p:sp>
      </p:grp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6613366" y="3546475"/>
          <a:ext cx="162369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4" progId="Equation.DSMT4">
                  <p:embed/>
                </p:oleObj>
              </mc:Choice>
              <mc:Fallback>
                <p:oleObj name="Equation" r:id="rId4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3366" y="3546475"/>
                        <a:ext cx="1623695" cy="920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295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564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24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24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24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  <p:cond evt="onBegin" delay="0">
                          <p:tn val="61"/>
                        </p:cond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  <p:cond evt="onBegin" delay="0">
                          <p:tn val="73"/>
                        </p:cond>
                      </p:stCondLst>
                      <p:childTnLst>
                        <p:par>
                          <p:cTn id="7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  <p:cond evt="onBegin" delay="0">
                          <p:tn val="79"/>
                        </p:cond>
                      </p:stCondLst>
                      <p:childTnLst>
                        <p:par>
                          <p:cTn id="8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1" grpId="0"/>
      <p:bldP spid="11" grpId="1"/>
      <p:bldP spid="30" grpId="2"/>
      <p:bldP spid="14" grpId="3"/>
      <p:bldP spid="21" grpId="4"/>
      <p:bldP spid="23" grpId="5"/>
      <p:bldP spid="11268" grpId="6"/>
      <p:bldP spid="27" grpId="7"/>
      <p:bldP spid="31" grpId="8"/>
      <p:bldP spid="32" grpId="9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0" y="741204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400" b="1" spc="10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zh-CN" sz="2400" b="1" spc="10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探究实验：测量滑轮组的机械效率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449513" y="1435100"/>
          <a:ext cx="16240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3" progId="Equation.DSMT4">
                  <p:embed/>
                </p:oleObj>
              </mc:Choice>
              <mc:Fallback>
                <p:oleObj name="Equation" r:id="rId3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9513" y="1435100"/>
                        <a:ext cx="1624012" cy="920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5" name="Group 4"/>
          <p:cNvGrpSpPr/>
          <p:nvPr/>
        </p:nvGrpSpPr>
        <p:grpSpPr>
          <a:xfrm>
            <a:off x="7925118" y="1550196"/>
            <a:ext cx="1046162" cy="2825750"/>
            <a:chOff x="1020" y="1434"/>
            <a:chExt cx="659" cy="1780"/>
          </a:xfrm>
        </p:grpSpPr>
        <p:sp>
          <p:nvSpPr>
            <p:cNvPr id="2056" name="Text Box 5"/>
            <p:cNvSpPr txBox="1"/>
            <p:nvPr/>
          </p:nvSpPr>
          <p:spPr>
            <a:xfrm>
              <a:off x="1020" y="1842"/>
              <a:ext cx="163" cy="25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400" i="1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rPr>
                <a:t>F</a:t>
              </a:r>
            </a:p>
          </p:txBody>
        </p:sp>
        <p:grpSp>
          <p:nvGrpSpPr>
            <p:cNvPr id="2057" name="xjhlx8"/>
            <p:cNvGrpSpPr>
              <a:grpSpLocks noChangeAspect="1"/>
            </p:cNvGrpSpPr>
            <p:nvPr/>
          </p:nvGrpSpPr>
          <p:grpSpPr>
            <a:xfrm rot="-5400000" flipH="1" flipV="1">
              <a:off x="1232" y="1493"/>
              <a:ext cx="359" cy="257"/>
              <a:chOff x="6892" y="783"/>
              <a:chExt cx="813" cy="579"/>
            </a:xfrm>
          </p:grpSpPr>
          <p:grpSp>
            <p:nvGrpSpPr>
              <p:cNvPr id="2058" name="Group 7"/>
              <p:cNvGrpSpPr>
                <a:grpSpLocks noChangeAspect="1"/>
              </p:cNvGrpSpPr>
              <p:nvPr/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2059" name="Oval 8"/>
                <p:cNvSpPr>
                  <a:spLocks noChangeAspect="1"/>
                </p:cNvSpPr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060" name="Oval 9"/>
                <p:cNvSpPr>
                  <a:spLocks noChangeAspect="1"/>
                </p:cNvSpPr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061" name="Oval 10"/>
                <p:cNvSpPr>
                  <a:spLocks noChangeAspect="1"/>
                </p:cNvSpPr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062" name="Oval 11"/>
                <p:cNvSpPr>
                  <a:spLocks noChangeAspect="1"/>
                </p:cNvSpPr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</p:grpSp>
          <p:sp>
            <p:nvSpPr>
              <p:cNvPr id="2063" name="Rectangle 12"/>
              <p:cNvSpPr>
                <a:spLocks noChangeAspect="1"/>
              </p:cNvSpPr>
              <p:nvPr/>
            </p:nvSpPr>
            <p:spPr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 sz="240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2064" name="xjhlx12"/>
            <p:cNvGrpSpPr/>
            <p:nvPr/>
          </p:nvGrpSpPr>
          <p:grpSpPr>
            <a:xfrm>
              <a:off x="1313" y="2452"/>
              <a:ext cx="225" cy="383"/>
              <a:chOff x="3960" y="2220"/>
              <a:chExt cx="1440" cy="2454"/>
            </a:xfrm>
          </p:grpSpPr>
          <p:grpSp>
            <p:nvGrpSpPr>
              <p:cNvPr id="2065" name="Group 14"/>
              <p:cNvGrpSpPr/>
              <p:nvPr/>
            </p:nvGrpSpPr>
            <p:grpSpPr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2066" name="Oval 15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067" name="Oval 16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068" name="Oval 17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069" name="Oval 18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</p:grpSp>
          <p:grpSp>
            <p:nvGrpSpPr>
              <p:cNvPr id="2070" name="Group 19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2071" name="Freeform 20"/>
                <p:cNvSpPr/>
                <p:nvPr/>
              </p:nvSpPr>
              <p:spPr>
                <a:xfrm>
                  <a:off x="4460" y="3860"/>
                  <a:ext cx="635" cy="814"/>
                </a:xfrm>
                <a:custGeom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cxnLst>
                    <a:cxn ang="0">
                      <a:pos x="2" y="0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1" y="7"/>
                    </a:cxn>
                    <a:cxn ang="0">
                      <a:pos x="2" y="8"/>
                    </a:cxn>
                    <a:cxn ang="0">
                      <a:pos x="3" y="8"/>
                    </a:cxn>
                    <a:cxn ang="0">
                      <a:pos x="5" y="7"/>
                    </a:cxn>
                    <a:cxn ang="0">
                      <a:pos x="5" y="6"/>
                    </a:cxn>
                    <a:cxn ang="0">
                      <a:pos x="6" y="5"/>
                    </a:cxn>
                    <a:cxn ang="0">
                      <a:pos x="6" y="4"/>
                    </a:cxn>
                    <a:cxn ang="0">
                      <a:pos x="6" y="4"/>
                    </a:cxn>
                    <a:cxn ang="0">
                      <a:pos x="5" y="5"/>
                    </a:cxn>
                    <a:cxn ang="0">
                      <a:pos x="4" y="6"/>
                    </a:cxn>
                    <a:cxn ang="0">
                      <a:pos x="3" y="7"/>
                    </a:cxn>
                    <a:cxn ang="0">
                      <a:pos x="3" y="6"/>
                    </a:cxn>
                    <a:cxn ang="0">
                      <a:pos x="2" y="6"/>
                    </a:cxn>
                    <a:cxn ang="0">
                      <a:pos x="2" y="5"/>
                    </a:cxn>
                    <a:cxn ang="0">
                      <a:pos x="3" y="4"/>
                    </a:cxn>
                    <a:cxn ang="0">
                      <a:pos x="3" y="3"/>
                    </a:cxn>
                    <a:cxn ang="0">
                      <a:pos x="3" y="2"/>
                    </a:cxn>
                    <a:cxn ang="0">
                      <a:pos x="3" y="2"/>
                    </a:cxn>
                    <a:cxn ang="0">
                      <a:pos x="3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  <p:grpSp>
              <p:nvGrpSpPr>
                <p:cNvPr id="2072" name="Group 21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2073" name="Freeform 22"/>
                  <p:cNvSpPr/>
                  <p:nvPr/>
                </p:nvSpPr>
                <p:spPr>
                  <a:xfrm>
                    <a:off x="4230" y="2795"/>
                    <a:ext cx="915" cy="1180"/>
                  </a:xfrm>
                  <a:custGeom>
                    <a:gdLst>
                      <a:gd name="txL" fmla="*/ 0 w 915"/>
                      <a:gd name="txT" fmla="*/ 0 h 1180"/>
                      <a:gd name="txR" fmla="*/ 915 w 915"/>
                      <a:gd name="txB" fmla="*/ 1180 h 1180"/>
                    </a:gdLst>
                    <a:cxnLst>
                      <a:cxn ang="0">
                        <a:pos x="0" y="0"/>
                      </a:cxn>
                      <a:cxn ang="0">
                        <a:pos x="915" y="15"/>
                      </a:cxn>
                      <a:cxn ang="0">
                        <a:pos x="630" y="1180"/>
                      </a:cxn>
                      <a:cxn ang="0">
                        <a:pos x="270" y="1155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2074" name="Oval 23"/>
                  <p:cNvSpPr/>
                  <p:nvPr/>
                </p:nvSpPr>
                <p:spPr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2075" name="Oval 24"/>
                  <p:cNvSpPr/>
                  <p:nvPr/>
                </p:nvSpPr>
                <p:spPr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</p:grpSp>
        </p:grpSp>
        <p:sp>
          <p:nvSpPr>
            <p:cNvPr id="2076" name="Line 25"/>
            <p:cNvSpPr/>
            <p:nvPr/>
          </p:nvSpPr>
          <p:spPr>
            <a:xfrm>
              <a:off x="1266" y="1979"/>
              <a:ext cx="57" cy="56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sm" len="lg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077" name="Line 26"/>
            <p:cNvSpPr/>
            <p:nvPr/>
          </p:nvSpPr>
          <p:spPr>
            <a:xfrm flipH="1">
              <a:off x="1536" y="1682"/>
              <a:ext cx="0" cy="86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078" name="Line 27"/>
            <p:cNvSpPr/>
            <p:nvPr/>
          </p:nvSpPr>
          <p:spPr>
            <a:xfrm>
              <a:off x="1287" y="1708"/>
              <a:ext cx="147" cy="61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grpSp>
          <p:nvGrpSpPr>
            <p:cNvPr id="2079" name="xjhlx13"/>
            <p:cNvGrpSpPr/>
            <p:nvPr/>
          </p:nvGrpSpPr>
          <p:grpSpPr>
            <a:xfrm>
              <a:off x="1343" y="2795"/>
              <a:ext cx="181" cy="235"/>
              <a:chOff x="6627" y="2220"/>
              <a:chExt cx="1155" cy="1502"/>
            </a:xfrm>
          </p:grpSpPr>
          <p:sp>
            <p:nvSpPr>
              <p:cNvPr id="2080" name="Freeform 29"/>
              <p:cNvSpPr/>
              <p:nvPr/>
            </p:nvSpPr>
            <p:spPr>
              <a:xfrm>
                <a:off x="7067" y="3288"/>
                <a:ext cx="338" cy="434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081" name="Freeform 30"/>
              <p:cNvSpPr/>
              <p:nvPr/>
            </p:nvSpPr>
            <p:spPr>
              <a:xfrm flipH="1" flipV="1">
                <a:off x="7002" y="2220"/>
                <a:ext cx="338" cy="434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 sz="240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082" name="Rectangle 31"/>
              <p:cNvSpPr/>
              <p:nvPr/>
            </p:nvSpPr>
            <p:spPr>
              <a:xfrm>
                <a:off x="6627" y="261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2083" name="xjhlx13"/>
            <p:cNvGrpSpPr/>
            <p:nvPr/>
          </p:nvGrpSpPr>
          <p:grpSpPr>
            <a:xfrm>
              <a:off x="1343" y="2979"/>
              <a:ext cx="181" cy="235"/>
              <a:chOff x="6627" y="2220"/>
              <a:chExt cx="1155" cy="1502"/>
            </a:xfrm>
          </p:grpSpPr>
          <p:sp>
            <p:nvSpPr>
              <p:cNvPr id="2084" name="Freeform 33"/>
              <p:cNvSpPr/>
              <p:nvPr/>
            </p:nvSpPr>
            <p:spPr>
              <a:xfrm>
                <a:off x="7067" y="3288"/>
                <a:ext cx="338" cy="434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085" name="Freeform 34"/>
              <p:cNvSpPr/>
              <p:nvPr/>
            </p:nvSpPr>
            <p:spPr>
              <a:xfrm flipH="1" flipV="1">
                <a:off x="7002" y="2220"/>
                <a:ext cx="338" cy="434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 sz="240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086" name="Rectangle 35"/>
              <p:cNvSpPr/>
              <p:nvPr/>
            </p:nvSpPr>
            <p:spPr>
              <a:xfrm>
                <a:off x="6627" y="261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charset="0"/>
                  <a:ea typeface="宋体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2087" name="Group 36"/>
            <p:cNvGrpSpPr/>
            <p:nvPr/>
          </p:nvGrpSpPr>
          <p:grpSpPr>
            <a:xfrm flipV="1">
              <a:off x="1179" y="1434"/>
              <a:ext cx="500" cy="28"/>
              <a:chOff x="3121" y="1752"/>
              <a:chExt cx="722" cy="130"/>
            </a:xfrm>
          </p:grpSpPr>
          <p:sp>
            <p:nvSpPr>
              <p:cNvPr id="2088" name="Line 37"/>
              <p:cNvSpPr/>
              <p:nvPr/>
            </p:nvSpPr>
            <p:spPr>
              <a:xfrm flipH="1">
                <a:off x="3121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089" name="Line 38"/>
              <p:cNvSpPr/>
              <p:nvPr/>
            </p:nvSpPr>
            <p:spPr>
              <a:xfrm flipH="1">
                <a:off x="3241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090" name="Line 39"/>
              <p:cNvSpPr/>
              <p:nvPr/>
            </p:nvSpPr>
            <p:spPr>
              <a:xfrm flipH="1">
                <a:off x="336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091" name="Line 40"/>
              <p:cNvSpPr/>
              <p:nvPr/>
            </p:nvSpPr>
            <p:spPr>
              <a:xfrm flipH="1">
                <a:off x="348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092" name="Line 41"/>
              <p:cNvSpPr/>
              <p:nvPr/>
            </p:nvSpPr>
            <p:spPr>
              <a:xfrm flipH="1">
                <a:off x="360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093" name="Line 42"/>
              <p:cNvSpPr/>
              <p:nvPr/>
            </p:nvSpPr>
            <p:spPr>
              <a:xfrm flipH="1">
                <a:off x="3722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094" name="Line 43"/>
              <p:cNvSpPr/>
              <p:nvPr/>
            </p:nvSpPr>
            <p:spPr>
              <a:xfrm>
                <a:off x="3144" y="1752"/>
                <a:ext cx="698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2095" name="xjhlx12"/>
            <p:cNvGrpSpPr/>
            <p:nvPr/>
          </p:nvGrpSpPr>
          <p:grpSpPr>
            <a:xfrm flipV="1">
              <a:off x="1323" y="2298"/>
              <a:ext cx="225" cy="383"/>
              <a:chOff x="3960" y="2220"/>
              <a:chExt cx="1440" cy="2454"/>
            </a:xfrm>
          </p:grpSpPr>
          <p:grpSp>
            <p:nvGrpSpPr>
              <p:cNvPr id="2096" name="Group 45"/>
              <p:cNvGrpSpPr/>
              <p:nvPr/>
            </p:nvGrpSpPr>
            <p:grpSpPr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2097" name="Oval 46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098" name="Oval 47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099" name="Oval 48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100" name="Oval 49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</p:grpSp>
          <p:grpSp>
            <p:nvGrpSpPr>
              <p:cNvPr id="2101" name="Group 50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2102" name="Freeform 51"/>
                <p:cNvSpPr/>
                <p:nvPr/>
              </p:nvSpPr>
              <p:spPr>
                <a:xfrm>
                  <a:off x="4460" y="3860"/>
                  <a:ext cx="635" cy="814"/>
                </a:xfrm>
                <a:custGeom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cxnLst>
                    <a:cxn ang="0">
                      <a:pos x="2" y="0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1" y="7"/>
                    </a:cxn>
                    <a:cxn ang="0">
                      <a:pos x="2" y="8"/>
                    </a:cxn>
                    <a:cxn ang="0">
                      <a:pos x="3" y="8"/>
                    </a:cxn>
                    <a:cxn ang="0">
                      <a:pos x="5" y="7"/>
                    </a:cxn>
                    <a:cxn ang="0">
                      <a:pos x="5" y="6"/>
                    </a:cxn>
                    <a:cxn ang="0">
                      <a:pos x="6" y="5"/>
                    </a:cxn>
                    <a:cxn ang="0">
                      <a:pos x="6" y="4"/>
                    </a:cxn>
                    <a:cxn ang="0">
                      <a:pos x="6" y="4"/>
                    </a:cxn>
                    <a:cxn ang="0">
                      <a:pos x="5" y="5"/>
                    </a:cxn>
                    <a:cxn ang="0">
                      <a:pos x="4" y="6"/>
                    </a:cxn>
                    <a:cxn ang="0">
                      <a:pos x="3" y="7"/>
                    </a:cxn>
                    <a:cxn ang="0">
                      <a:pos x="3" y="6"/>
                    </a:cxn>
                    <a:cxn ang="0">
                      <a:pos x="2" y="6"/>
                    </a:cxn>
                    <a:cxn ang="0">
                      <a:pos x="2" y="5"/>
                    </a:cxn>
                    <a:cxn ang="0">
                      <a:pos x="3" y="4"/>
                    </a:cxn>
                    <a:cxn ang="0">
                      <a:pos x="3" y="3"/>
                    </a:cxn>
                    <a:cxn ang="0">
                      <a:pos x="3" y="2"/>
                    </a:cxn>
                    <a:cxn ang="0">
                      <a:pos x="3" y="2"/>
                    </a:cxn>
                    <a:cxn ang="0">
                      <a:pos x="3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itchFamily="2" charset="-122"/>
                    <a:cs typeface="Times New Roman" panose="02020603050405020304" charset="0"/>
                  </a:endParaRPr>
                </a:p>
              </p:txBody>
            </p:sp>
            <p:grpSp>
              <p:nvGrpSpPr>
                <p:cNvPr id="2103" name="Group 52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2104" name="Freeform 53"/>
                  <p:cNvSpPr/>
                  <p:nvPr/>
                </p:nvSpPr>
                <p:spPr>
                  <a:xfrm>
                    <a:off x="4230" y="2795"/>
                    <a:ext cx="915" cy="1180"/>
                  </a:xfrm>
                  <a:custGeom>
                    <a:gdLst>
                      <a:gd name="txL" fmla="*/ 0 w 915"/>
                      <a:gd name="txT" fmla="*/ 0 h 1180"/>
                      <a:gd name="txR" fmla="*/ 915 w 915"/>
                      <a:gd name="txB" fmla="*/ 1180 h 1180"/>
                    </a:gdLst>
                    <a:cxnLst>
                      <a:cxn ang="0">
                        <a:pos x="0" y="0"/>
                      </a:cxn>
                      <a:cxn ang="0">
                        <a:pos x="915" y="15"/>
                      </a:cxn>
                      <a:cxn ang="0">
                        <a:pos x="630" y="1180"/>
                      </a:cxn>
                      <a:cxn ang="0">
                        <a:pos x="270" y="1155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sz="240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2105" name="Oval 54"/>
                  <p:cNvSpPr/>
                  <p:nvPr/>
                </p:nvSpPr>
                <p:spPr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sz="240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2106" name="Oval 55"/>
                  <p:cNvSpPr/>
                  <p:nvPr/>
                </p:nvSpPr>
                <p:spPr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 sz="2400">
                      <a:latin typeface="Times New Roman" panose="02020603050405020304" charset="0"/>
                      <a:ea typeface="宋体" pitchFamily="2" charset="-122"/>
                      <a:cs typeface="Times New Roman" panose="02020603050405020304" charset="0"/>
                    </a:endParaRPr>
                  </a:p>
                </p:txBody>
              </p:sp>
            </p:grpSp>
          </p:grpSp>
        </p:grpSp>
      </p:grp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20675" y="1664849"/>
            <a:ext cx="2447692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【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实验原理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】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 </a:t>
            </a:r>
          </a:p>
        </p:txBody>
      </p: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61925" y="2673748"/>
            <a:ext cx="2294616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 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【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实验器材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】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233293" y="2712370"/>
            <a:ext cx="5589905" cy="868045"/>
          </a:xfrm>
          <a:prstGeom prst="rect">
            <a:avLst/>
          </a:prstGeom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 typeface="Arial" pitchFamily="34" charset="0"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itchFamily="2" charset="-122"/>
              </a:rPr>
              <a:t>弹簧测力计、刻度尺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rPr>
              <a:t>、铁架台、滑轮、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ea typeface="宋体" pitchFamily="2" charset="-122"/>
            </a:endParaRPr>
          </a:p>
          <a:p>
            <a:pPr marL="342900" indent="-342900" algn="l" eaLnBrk="0" hangingPunct="0">
              <a:spcBef>
                <a:spcPct val="20000"/>
              </a:spcBef>
              <a:buFont typeface="Arial" pitchFamily="34" charset="0"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itchFamily="2" charset="-122"/>
              </a:rPr>
              <a:t>细线、钩码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ea typeface="宋体" pitchFamily="2" charset="-122"/>
            </a:endParaRPr>
          </a:p>
        </p:txBody>
      </p:sp>
      <p:sp>
        <p:nvSpPr>
          <p:cNvPr id="4101" name="Rectangle 5"/>
          <p:cNvSpPr/>
          <p:nvPr/>
        </p:nvSpPr>
        <p:spPr>
          <a:xfrm>
            <a:off x="279140" y="3672510"/>
            <a:ext cx="8310245" cy="174117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ct val="0"/>
              </a:spcBef>
              <a:buSzTx/>
              <a:buFont typeface="Times New Roman" panose="02020603050405020304" charset="0"/>
            </a:pPr>
            <a:r>
              <a:rPr lang="en-GB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                                                  绳端的拉力</a:t>
            </a:r>
            <a:r>
              <a:rPr lang="en-GB" altLang="zh-CN" sz="2400" b="1" i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F</a:t>
            </a:r>
            <a:r>
              <a:rPr lang="en-GB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、_</a:t>
            </a:r>
            <a:r>
              <a:rPr lang="en-US" altLang="en-GB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___</a:t>
            </a:r>
            <a:r>
              <a:rPr lang="en-GB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_______、_______</a:t>
            </a:r>
            <a:r>
              <a:rPr lang="en-US" altLang="en-GB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_____</a:t>
            </a:r>
            <a:r>
              <a:rPr lang="en-GB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</a:t>
            </a:r>
            <a:r>
              <a:rPr lang="en-US" altLang="en-GB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</a:t>
            </a:r>
            <a:r>
              <a:rPr lang="en-GB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__和___________</a:t>
            </a:r>
            <a:r>
              <a:rPr lang="en-US" altLang="en-GB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_____________</a:t>
            </a:r>
            <a:r>
              <a:rPr lang="en-GB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___。</a:t>
            </a:r>
          </a:p>
        </p:txBody>
      </p:sp>
      <p:sp>
        <p:nvSpPr>
          <p:cNvPr id="4106" name="Rectangle 10"/>
          <p:cNvSpPr/>
          <p:nvPr/>
        </p:nvSpPr>
        <p:spPr>
          <a:xfrm>
            <a:off x="6322060" y="3636645"/>
            <a:ext cx="1674495" cy="57912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ct val="0"/>
              </a:spcBef>
              <a:buSzTx/>
              <a:buFont typeface="Times New Roman" panose="02020603050405020304" charset="0"/>
            </a:pPr>
            <a:r>
              <a:rPr lang="en-GB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物体重</a:t>
            </a:r>
            <a:r>
              <a:rPr lang="en-GB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G</a:t>
            </a:r>
          </a:p>
        </p:txBody>
      </p:sp>
      <p:sp>
        <p:nvSpPr>
          <p:cNvPr id="4107" name="Rectangle 11"/>
          <p:cNvSpPr/>
          <p:nvPr/>
        </p:nvSpPr>
        <p:spPr>
          <a:xfrm>
            <a:off x="447040" y="4215765"/>
            <a:ext cx="2739390" cy="57912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ct val="0"/>
              </a:spcBef>
              <a:buSzTx/>
              <a:buFont typeface="Times New Roman" panose="02020603050405020304" charset="0"/>
            </a:pPr>
            <a:r>
              <a:rPr lang="en-GB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物体上升距离</a:t>
            </a:r>
            <a:r>
              <a:rPr lang="en-GB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h</a:t>
            </a:r>
          </a:p>
        </p:txBody>
      </p:sp>
      <p:sp>
        <p:nvSpPr>
          <p:cNvPr id="4108" name="Rectangle 12"/>
          <p:cNvSpPr/>
          <p:nvPr/>
        </p:nvSpPr>
        <p:spPr>
          <a:xfrm>
            <a:off x="3560445" y="4215765"/>
            <a:ext cx="2935605" cy="581025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ct val="0"/>
              </a:spcBef>
              <a:buSzTx/>
              <a:buFont typeface="Times New Roman" panose="02020603050405020304" charset="0"/>
            </a:pPr>
            <a:r>
              <a:rPr lang="en-GB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绳自由端移动距离</a:t>
            </a:r>
            <a:r>
              <a:rPr lang="en-US" altLang="en-GB" sz="2400" b="1" i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s</a:t>
            </a:r>
          </a:p>
        </p:txBody>
      </p:sp>
      <p:sp>
        <p:nvSpPr>
          <p:cNvPr id="6" name="矩形 5"/>
          <p:cNvSpPr/>
          <p:nvPr/>
        </p:nvSpPr>
        <p:spPr bwMode="auto">
          <a:xfrm>
            <a:off x="380236" y="3745218"/>
            <a:ext cx="4343955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【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需要直接测量的物理量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】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0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5" nodeType="after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6" nodeType="after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1"/>
      <p:bldP spid="12" grpId="2"/>
      <p:bldP spid="4101" grpId="3"/>
      <p:bldP spid="4106" grpId="4"/>
      <p:bldP spid="4107" grpId="5"/>
      <p:bldP spid="4108" grpId="6"/>
      <p:bldP spid="6" grpId="7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410" name="图片 174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73123"/>
            <a:ext cx="6858635" cy="38276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直接连接符 17410"/>
          <p:cNvSpPr/>
          <p:nvPr/>
        </p:nvSpPr>
        <p:spPr>
          <a:xfrm flipH="1">
            <a:off x="2282543" y="3614215"/>
            <a:ext cx="0" cy="1186009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7412" name="文本框 17411"/>
          <p:cNvSpPr txBox="1"/>
          <p:nvPr/>
        </p:nvSpPr>
        <p:spPr>
          <a:xfrm>
            <a:off x="1733200" y="4556026"/>
            <a:ext cx="48514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</a:rPr>
              <a:t>1</a:t>
            </a:r>
          </a:p>
        </p:txBody>
      </p:sp>
      <p:sp>
        <p:nvSpPr>
          <p:cNvPr id="17413" name="直接连接符 17412"/>
          <p:cNvSpPr/>
          <p:nvPr/>
        </p:nvSpPr>
        <p:spPr>
          <a:xfrm flipH="1">
            <a:off x="6343869" y="2440875"/>
            <a:ext cx="0" cy="1443216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7414" name="文本框 17413"/>
          <p:cNvSpPr txBox="1"/>
          <p:nvPr/>
        </p:nvSpPr>
        <p:spPr>
          <a:xfrm>
            <a:off x="6446275" y="3370017"/>
            <a:ext cx="48514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</a:rPr>
              <a:t>2</a:t>
            </a:r>
          </a:p>
        </p:txBody>
      </p:sp>
      <p:sp>
        <p:nvSpPr>
          <p:cNvPr id="17415" name="直接连接符 17414"/>
          <p:cNvSpPr/>
          <p:nvPr/>
        </p:nvSpPr>
        <p:spPr>
          <a:xfrm flipH="1" flipV="1">
            <a:off x="2285718" y="2055405"/>
            <a:ext cx="0" cy="1643265"/>
          </a:xfrm>
          <a:prstGeom prst="line">
            <a:avLst/>
          </a:prstGeom>
          <a:ln w="38100" cap="flat" cmpd="sng">
            <a:solidFill>
              <a:srgbClr val="FF33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7416" name="直接连接符 17415"/>
          <p:cNvSpPr/>
          <p:nvPr/>
        </p:nvSpPr>
        <p:spPr>
          <a:xfrm flipH="1">
            <a:off x="2285718" y="2927050"/>
            <a:ext cx="2229125" cy="0"/>
          </a:xfrm>
          <a:prstGeom prst="line">
            <a:avLst/>
          </a:prstGeom>
          <a:ln w="28575" cap="flat" cmpd="sng">
            <a:solidFill>
              <a:schemeClr val="accent1">
                <a:shade val="50000"/>
              </a:schemeClr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7417" name="直接连接符 17416"/>
          <p:cNvSpPr/>
          <p:nvPr/>
        </p:nvSpPr>
        <p:spPr>
          <a:xfrm>
            <a:off x="4514843" y="2927047"/>
            <a:ext cx="1829026" cy="0"/>
          </a:xfrm>
          <a:prstGeom prst="line">
            <a:avLst/>
          </a:prstGeom>
          <a:ln w="28575" cap="flat" cmpd="sng">
            <a:solidFill>
              <a:schemeClr val="accent1">
                <a:shade val="50000"/>
              </a:schemeClr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7419" name="文本框 17418"/>
          <p:cNvSpPr txBox="1"/>
          <p:nvPr/>
        </p:nvSpPr>
        <p:spPr>
          <a:xfrm>
            <a:off x="3221665" y="2028018"/>
            <a:ext cx="3663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</a:rPr>
              <a:t>1</a:t>
            </a:r>
          </a:p>
        </p:txBody>
      </p:sp>
      <p:sp>
        <p:nvSpPr>
          <p:cNvPr id="17421" name="文本框 17420"/>
          <p:cNvSpPr txBox="1"/>
          <p:nvPr/>
        </p:nvSpPr>
        <p:spPr>
          <a:xfrm>
            <a:off x="5303134" y="3129481"/>
            <a:ext cx="51084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400" b="1" i="1"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="1" baseline="-25000">
                <a:latin typeface="Times New Roman" panose="02020603050405020304" charset="0"/>
                <a:ea typeface="宋体" pitchFamily="2" charset="-122"/>
              </a:rPr>
              <a:t>2</a:t>
            </a:r>
          </a:p>
        </p:txBody>
      </p:sp>
      <p:sp>
        <p:nvSpPr>
          <p:cNvPr id="17422" name="文本框 17421"/>
          <p:cNvSpPr txBox="1"/>
          <p:nvPr/>
        </p:nvSpPr>
        <p:spPr>
          <a:xfrm>
            <a:off x="4343372" y="2441215"/>
            <a:ext cx="403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charset="0"/>
                <a:ea typeface="宋体" pitchFamily="2" charset="-122"/>
              </a:rPr>
              <a:t>O</a:t>
            </a:r>
          </a:p>
        </p:txBody>
      </p:sp>
      <p:grpSp>
        <p:nvGrpSpPr>
          <p:cNvPr id="17424" name="组合 17423"/>
          <p:cNvGrpSpPr/>
          <p:nvPr/>
        </p:nvGrpSpPr>
        <p:grpSpPr>
          <a:xfrm>
            <a:off x="6192641" y="2946102"/>
            <a:ext cx="161945" cy="161945"/>
            <a:chExt cx="136" cy="136"/>
          </a:xfrm>
        </p:grpSpPr>
        <p:sp>
          <p:nvSpPr>
            <p:cNvPr id="17425" name="直接连接符 17424"/>
            <p:cNvSpPr/>
            <p:nvPr/>
          </p:nvSpPr>
          <p:spPr>
            <a:xfrm flipH="1">
              <a:off x="0" y="0"/>
              <a:ext cx="0" cy="136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7426" name="直接连接符 17425"/>
            <p:cNvSpPr/>
            <p:nvPr/>
          </p:nvSpPr>
          <p:spPr>
            <a:xfrm>
              <a:off x="0" y="136"/>
              <a:ext cx="136" cy="0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7427" name="组合 17426"/>
          <p:cNvGrpSpPr/>
          <p:nvPr/>
        </p:nvGrpSpPr>
        <p:grpSpPr>
          <a:xfrm rot="-5400000">
            <a:off x="2303580" y="2946102"/>
            <a:ext cx="161945" cy="161945"/>
            <a:chExt cx="136" cy="136"/>
          </a:xfrm>
        </p:grpSpPr>
        <p:sp>
          <p:nvSpPr>
            <p:cNvPr id="17428" name="直接连接符 17427"/>
            <p:cNvSpPr/>
            <p:nvPr/>
          </p:nvSpPr>
          <p:spPr>
            <a:xfrm flipH="1">
              <a:off x="0" y="0"/>
              <a:ext cx="0" cy="136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7429" name="直接连接符 17428"/>
            <p:cNvSpPr/>
            <p:nvPr/>
          </p:nvSpPr>
          <p:spPr>
            <a:xfrm>
              <a:off x="0" y="136"/>
              <a:ext cx="136" cy="0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7430" name="组合 17429"/>
          <p:cNvGrpSpPr/>
          <p:nvPr/>
        </p:nvGrpSpPr>
        <p:grpSpPr>
          <a:xfrm flipV="1">
            <a:off x="2303498" y="2927054"/>
            <a:ext cx="2286282" cy="1085984"/>
            <a:chExt cx="1920" cy="816"/>
          </a:xfrm>
        </p:grpSpPr>
        <p:sp>
          <p:nvSpPr>
            <p:cNvPr id="17431" name="直角三角形 17430"/>
            <p:cNvSpPr/>
            <p:nvPr/>
          </p:nvSpPr>
          <p:spPr>
            <a:xfrm>
              <a:off x="0" y="0"/>
              <a:ext cx="1920" cy="81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17432" name="椭圆 17431"/>
            <p:cNvSpPr/>
            <p:nvPr/>
          </p:nvSpPr>
          <p:spPr>
            <a:xfrm>
              <a:off x="192" y="336"/>
              <a:ext cx="336" cy="336"/>
            </a:xfrm>
            <a:prstGeom prst="ellipse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 b="1"/>
            </a:p>
          </p:txBody>
        </p:sp>
      </p:grpSp>
      <p:grpSp>
        <p:nvGrpSpPr>
          <p:cNvPr id="17433" name="组合 17432"/>
          <p:cNvGrpSpPr/>
          <p:nvPr/>
        </p:nvGrpSpPr>
        <p:grpSpPr>
          <a:xfrm flipH="1" flipV="1">
            <a:off x="3839753" y="2946097"/>
            <a:ext cx="2514910" cy="914513"/>
            <a:chExt cx="1920" cy="816"/>
          </a:xfrm>
        </p:grpSpPr>
        <p:sp>
          <p:nvSpPr>
            <p:cNvPr id="17434" name="直角三角形 17433"/>
            <p:cNvSpPr/>
            <p:nvPr/>
          </p:nvSpPr>
          <p:spPr>
            <a:xfrm>
              <a:off x="0" y="0"/>
              <a:ext cx="1920" cy="81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17435" name="椭圆 17434"/>
            <p:cNvSpPr/>
            <p:nvPr/>
          </p:nvSpPr>
          <p:spPr>
            <a:xfrm>
              <a:off x="192" y="336"/>
              <a:ext cx="336" cy="336"/>
            </a:xfrm>
            <a:prstGeom prst="ellipse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 b="1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458253" y="46121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力臂的画法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3" nodeType="afterEffect"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4" grpId="1"/>
      <p:bldP spid="17419" grpId="2"/>
      <p:bldP spid="17421" grpId="3"/>
      <p:bldP spid="17422" grpId="4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 descr="08704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75" y="1071447"/>
            <a:ext cx="2682380" cy="3812265"/>
          </a:xfrm>
          <a:prstGeom prst="rect">
            <a:avLst/>
          </a:prstGeom>
        </p:spPr>
      </p:pic>
      <p:sp>
        <p:nvSpPr>
          <p:cNvPr id="4102" name="Rectangle 6"/>
          <p:cNvSpPr/>
          <p:nvPr/>
        </p:nvSpPr>
        <p:spPr>
          <a:xfrm>
            <a:off x="4449002" y="1516380"/>
            <a:ext cx="4417060" cy="3076575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ct val="0"/>
              </a:spcBef>
              <a:buSzTx/>
              <a:buFont typeface="Times New Roman" panose="02020603050405020304" charset="0"/>
            </a:pPr>
            <a:r>
              <a:rPr lang="zh-CN" altLang="en-GB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                    实验时拉力的方向应尽量</a:t>
            </a:r>
            <a:r>
              <a:rPr lang="en-GB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_____</a:t>
            </a:r>
            <a:r>
              <a:rPr lang="en-US" altLang="en-GB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_____</a:t>
            </a:r>
            <a:r>
              <a:rPr lang="en-GB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___，且应在钩码____</a:t>
            </a:r>
            <a:r>
              <a:rPr lang="en-US" altLang="en-GB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</a:t>
            </a:r>
            <a:r>
              <a:rPr lang="en-GB" altLang="zh-CN" sz="2400" b="1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______的过程中读取拉力的大小。</a:t>
            </a:r>
          </a:p>
        </p:txBody>
      </p:sp>
      <p:sp>
        <p:nvSpPr>
          <p:cNvPr id="4109" name="Rectangle 13"/>
          <p:cNvSpPr/>
          <p:nvPr/>
        </p:nvSpPr>
        <p:spPr>
          <a:xfrm>
            <a:off x="5669472" y="2018392"/>
            <a:ext cx="1553845" cy="57912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ct val="0"/>
              </a:spcBef>
              <a:buSzTx/>
              <a:buFont typeface="Times New Roman" panose="02020603050405020304" charset="0"/>
            </a:pPr>
            <a:r>
              <a:rPr lang="en-GB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竖直向上</a:t>
            </a:r>
          </a:p>
        </p:txBody>
      </p:sp>
      <p:sp>
        <p:nvSpPr>
          <p:cNvPr id="4110" name="Rectangle 14"/>
          <p:cNvSpPr/>
          <p:nvPr/>
        </p:nvSpPr>
        <p:spPr>
          <a:xfrm>
            <a:off x="5370863" y="2588091"/>
            <a:ext cx="1610995" cy="57912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fontAlgn="auto" hangingPunct="0">
              <a:lnSpc>
                <a:spcPct val="150000"/>
              </a:lnSpc>
              <a:spcBef>
                <a:spcPct val="0"/>
              </a:spcBef>
              <a:buSzTx/>
              <a:buFont typeface="Times New Roman" panose="02020603050405020304" charset="0"/>
            </a:pPr>
            <a:r>
              <a:rPr lang="en-GB" altLang="zh-CN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</a:rPr>
              <a:t>匀速移动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476508" y="1561114"/>
            <a:ext cx="1843722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注意事项：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 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453808" y="611072"/>
            <a:ext cx="3958508" cy="495548"/>
            <a:chOff x="2506980" y="579256"/>
            <a:chExt cx="3958508" cy="495548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实验过程</a:t>
              </a:r>
              <a:endParaRPr lang="zh-CN" altLang="en-US" sz="24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2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9" grpId="1"/>
      <p:bldP spid="4110" grpId="2"/>
      <p:bldP spid="5" grpId="3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1269" name="表格 11268"/>
          <p:cNvGraphicFramePr>
            <a:graphicFrameLocks noGrp="1"/>
          </p:cNvGraphicFramePr>
          <p:nvPr/>
        </p:nvGraphicFramePr>
        <p:xfrm>
          <a:off x="83820" y="1744980"/>
          <a:ext cx="7763510" cy="2470150"/>
        </p:xfrm>
        <a:graphic>
          <a:graphicData uri="http://schemas.openxmlformats.org/drawingml/2006/table">
            <a:tbl>
              <a:tblPr/>
              <a:tblGrid>
                <a:gridCol w="406400"/>
                <a:gridCol w="894715"/>
                <a:gridCol w="1016635"/>
                <a:gridCol w="958850"/>
                <a:gridCol w="904875"/>
                <a:gridCol w="1346200"/>
                <a:gridCol w="1155700"/>
                <a:gridCol w="1080135"/>
              </a:tblGrid>
              <a:tr h="61087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G</a:t>
                      </a: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/N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 err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altLang="zh-CN" sz="2400" b="1" err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/m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F</a:t>
                      </a: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/N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 err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s</a:t>
                      </a:r>
                      <a:r>
                        <a:rPr lang="en-US" altLang="zh-CN" sz="2400" b="1" err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/m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</a:t>
                      </a:r>
                      <a:r>
                        <a:rPr lang="zh-CN" altLang="en-US" sz="2400" b="1" baseline="-25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有</a:t>
                      </a: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/J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</a:t>
                      </a:r>
                      <a:r>
                        <a:rPr lang="zh-CN" altLang="en-US" sz="2400" b="1" baseline="-25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总</a:t>
                      </a: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/J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η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0.1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 0.9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0.3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0.2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0.27</a:t>
                      </a:r>
                      <a:endParaRPr lang="en-US" altLang="zh-CN" sz="2400" b="1">
                        <a:solidFill>
                          <a:schemeClr val="bg1"/>
                        </a:solidFill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74.1%</a:t>
                      </a:r>
                      <a:r>
                        <a:rPr lang="en-US" altLang="zh-CN" sz="2400" b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7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4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0.1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1</a:t>
                      </a: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1.6</a:t>
                      </a:r>
                      <a:endParaRPr lang="en-US" altLang="zh-CN" sz="2400" b="1">
                        <a:solidFill>
                          <a:schemeClr val="bg1"/>
                        </a:solidFill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0.3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0.4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0.48</a:t>
                      </a:r>
                      <a:endParaRPr lang="zh-CN" altLang="zh-CN" sz="2400" b="1">
                        <a:solidFill>
                          <a:schemeClr val="bg1"/>
                        </a:solidFill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83.3%</a:t>
                      </a:r>
                      <a:endParaRPr lang="en-US" altLang="zh-CN" sz="2400" b="1">
                        <a:solidFill>
                          <a:schemeClr val="bg1"/>
                        </a:solidFill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6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0.1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2.3</a:t>
                      </a:r>
                      <a:endParaRPr lang="zh-CN" altLang="zh-CN" sz="2400" b="1">
                        <a:solidFill>
                          <a:schemeClr val="bg1"/>
                        </a:solidFill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0.3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0.6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0.69</a:t>
                      </a:r>
                      <a:endParaRPr lang="zh-CN" altLang="zh-CN" sz="2400" b="1">
                        <a:solidFill>
                          <a:schemeClr val="bg1"/>
                        </a:solidFill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87.0%</a:t>
                      </a:r>
                      <a:endParaRPr lang="en-US" altLang="zh-CN" sz="2400" b="1">
                        <a:solidFill>
                          <a:schemeClr val="bg1"/>
                        </a:solidFill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1375" name="组合 11374"/>
          <p:cNvGrpSpPr/>
          <p:nvPr/>
        </p:nvGrpSpPr>
        <p:grpSpPr>
          <a:xfrm>
            <a:off x="7880033" y="997268"/>
            <a:ext cx="973137" cy="2533650"/>
            <a:chOff x="196" y="1315"/>
            <a:chExt cx="613" cy="1596"/>
          </a:xfrm>
        </p:grpSpPr>
        <p:sp>
          <p:nvSpPr>
            <p:cNvPr id="11322" name="Line 132"/>
            <p:cNvSpPr/>
            <p:nvPr/>
          </p:nvSpPr>
          <p:spPr>
            <a:xfrm flipH="1">
              <a:off x="666" y="1563"/>
              <a:ext cx="0" cy="86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1318" name="Text Box 111"/>
            <p:cNvSpPr txBox="1"/>
            <p:nvPr/>
          </p:nvSpPr>
          <p:spPr>
            <a:xfrm>
              <a:off x="196" y="1678"/>
              <a:ext cx="163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000" i="1">
                  <a:solidFill>
                    <a:schemeClr val="tx1"/>
                  </a:solidFill>
                  <a:latin typeface="Times New Roman" panose="02020603050405020304" charset="0"/>
                </a:rPr>
                <a:t>F</a:t>
              </a:r>
              <a:endParaRPr lang="en-US" altLang="zh-CN" sz="20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11319" name="xjhlx8"/>
            <p:cNvGrpSpPr>
              <a:grpSpLocks noChangeAspect="1"/>
            </p:cNvGrpSpPr>
            <p:nvPr/>
          </p:nvGrpSpPr>
          <p:grpSpPr>
            <a:xfrm rot="-5400000" flipH="1" flipV="1">
              <a:off x="364" y="1374"/>
              <a:ext cx="359" cy="257"/>
              <a:chOff x="6892" y="783"/>
              <a:chExt cx="813" cy="579"/>
            </a:xfrm>
          </p:grpSpPr>
          <p:grpSp>
            <p:nvGrpSpPr>
              <p:cNvPr id="11359" name="Group 113"/>
              <p:cNvGrpSpPr>
                <a:grpSpLocks noChangeAspect="1"/>
              </p:cNvGrpSpPr>
              <p:nvPr/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11361" name="Oval 114"/>
                <p:cNvSpPr>
                  <a:spLocks noChangeAspect="1"/>
                </p:cNvSpPr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1362" name="Oval 115"/>
                <p:cNvSpPr>
                  <a:spLocks noChangeAspect="1"/>
                </p:cNvSpPr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1363" name="Oval 116"/>
                <p:cNvSpPr>
                  <a:spLocks noChangeAspect="1"/>
                </p:cNvSpPr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1364" name="Oval 117"/>
                <p:cNvSpPr>
                  <a:spLocks noChangeAspect="1"/>
                </p:cNvSpPr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  <p:sp>
            <p:nvSpPr>
              <p:cNvPr id="11360" name="Rectangle 118"/>
              <p:cNvSpPr>
                <a:spLocks noChangeAspect="1"/>
              </p:cNvSpPr>
              <p:nvPr/>
            </p:nvSpPr>
            <p:spPr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</p:grpSp>
        <p:grpSp>
          <p:nvGrpSpPr>
            <p:cNvPr id="11320" name="xjhlx12"/>
            <p:cNvGrpSpPr/>
            <p:nvPr/>
          </p:nvGrpSpPr>
          <p:grpSpPr>
            <a:xfrm>
              <a:off x="443" y="2333"/>
              <a:ext cx="225" cy="383"/>
              <a:chOff x="3960" y="2220"/>
              <a:chExt cx="1440" cy="2454"/>
            </a:xfrm>
          </p:grpSpPr>
          <p:grpSp>
            <p:nvGrpSpPr>
              <p:cNvPr id="11348" name="Group 120"/>
              <p:cNvGrpSpPr/>
              <p:nvPr/>
            </p:nvGrpSpPr>
            <p:grpSpPr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11355" name="Oval 121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1356" name="Oval 122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1357" name="Oval 123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1358" name="Oval 124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  <p:grpSp>
            <p:nvGrpSpPr>
              <p:cNvPr id="11349" name="Group 125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11350" name="Freeform 126"/>
                <p:cNvSpPr/>
                <p:nvPr/>
              </p:nvSpPr>
              <p:spPr>
                <a:xfrm>
                  <a:off x="4460" y="3860"/>
                  <a:ext cx="635" cy="814"/>
                </a:xfrm>
                <a:custGeom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grpSp>
              <p:nvGrpSpPr>
                <p:cNvPr id="11351" name="Group 127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11352" name="Freeform 128"/>
                  <p:cNvSpPr/>
                  <p:nvPr/>
                </p:nvSpPr>
                <p:spPr>
                  <a:xfrm>
                    <a:off x="4230" y="2795"/>
                    <a:ext cx="915" cy="1180"/>
                  </a:xfrm>
                  <a:custGeom>
                    <a:gdLst>
                      <a:gd name="txL" fmla="*/ 0 w 915"/>
                      <a:gd name="txT" fmla="*/ 0 h 1180"/>
                      <a:gd name="txR" fmla="*/ 915 w 915"/>
                      <a:gd name="txB" fmla="*/ 1180 h 1180"/>
                    </a:gdLst>
                    <a:cxnLst>
                      <a:cxn ang="0">
                        <a:pos x="0" y="0"/>
                      </a:cxn>
                      <a:cxn ang="0">
                        <a:pos x="915" y="15"/>
                      </a:cxn>
                      <a:cxn ang="0">
                        <a:pos x="630" y="1180"/>
                      </a:cxn>
                      <a:cxn ang="0">
                        <a:pos x="270" y="1155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  <p:sp>
                <p:nvSpPr>
                  <p:cNvPr id="11353" name="Oval 129"/>
                  <p:cNvSpPr/>
                  <p:nvPr/>
                </p:nvSpPr>
                <p:spPr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  <p:sp>
                <p:nvSpPr>
                  <p:cNvPr id="11354" name="Oval 130"/>
                  <p:cNvSpPr/>
                  <p:nvPr/>
                </p:nvSpPr>
                <p:spPr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</p:grpSp>
          </p:grpSp>
        </p:grpSp>
        <p:sp>
          <p:nvSpPr>
            <p:cNvPr id="11321" name="Line 131"/>
            <p:cNvSpPr/>
            <p:nvPr/>
          </p:nvSpPr>
          <p:spPr>
            <a:xfrm>
              <a:off x="405" y="1877"/>
              <a:ext cx="57" cy="5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sm" len="lg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1323" name="Line 133"/>
            <p:cNvSpPr/>
            <p:nvPr/>
          </p:nvSpPr>
          <p:spPr>
            <a:xfrm>
              <a:off x="421" y="1587"/>
              <a:ext cx="142" cy="61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grpSp>
          <p:nvGrpSpPr>
            <p:cNvPr id="11324" name="xjhlx13"/>
            <p:cNvGrpSpPr/>
            <p:nvPr/>
          </p:nvGrpSpPr>
          <p:grpSpPr>
            <a:xfrm>
              <a:off x="473" y="2676"/>
              <a:ext cx="181" cy="235"/>
              <a:chOff x="6627" y="2220"/>
              <a:chExt cx="1155" cy="1502"/>
            </a:xfrm>
          </p:grpSpPr>
          <p:sp>
            <p:nvSpPr>
              <p:cNvPr id="11345" name="Freeform 135"/>
              <p:cNvSpPr/>
              <p:nvPr/>
            </p:nvSpPr>
            <p:spPr>
              <a:xfrm>
                <a:off x="7067" y="3288"/>
                <a:ext cx="338" cy="434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  <p:sp>
            <p:nvSpPr>
              <p:cNvPr id="11346" name="Freeform 136"/>
              <p:cNvSpPr/>
              <p:nvPr/>
            </p:nvSpPr>
            <p:spPr>
              <a:xfrm flipH="1" flipV="1">
                <a:off x="7002" y="2220"/>
                <a:ext cx="338" cy="434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  <p:sp>
            <p:nvSpPr>
              <p:cNvPr id="11347" name="Rectangle 137"/>
              <p:cNvSpPr/>
              <p:nvPr/>
            </p:nvSpPr>
            <p:spPr>
              <a:xfrm>
                <a:off x="6627" y="261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</p:grpSp>
        <p:grpSp>
          <p:nvGrpSpPr>
            <p:cNvPr id="11325" name="Group 138"/>
            <p:cNvGrpSpPr/>
            <p:nvPr/>
          </p:nvGrpSpPr>
          <p:grpSpPr>
            <a:xfrm flipV="1">
              <a:off x="309" y="1315"/>
              <a:ext cx="500" cy="28"/>
              <a:chOff x="3121" y="1752"/>
              <a:chExt cx="722" cy="130"/>
            </a:xfrm>
          </p:grpSpPr>
          <p:sp>
            <p:nvSpPr>
              <p:cNvPr id="11338" name="Line 139"/>
              <p:cNvSpPr/>
              <p:nvPr/>
            </p:nvSpPr>
            <p:spPr>
              <a:xfrm flipH="1">
                <a:off x="3121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1339" name="Line 140"/>
              <p:cNvSpPr/>
              <p:nvPr/>
            </p:nvSpPr>
            <p:spPr>
              <a:xfrm flipH="1">
                <a:off x="3241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1340" name="Line 141"/>
              <p:cNvSpPr/>
              <p:nvPr/>
            </p:nvSpPr>
            <p:spPr>
              <a:xfrm flipH="1">
                <a:off x="336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1341" name="Line 142"/>
              <p:cNvSpPr/>
              <p:nvPr/>
            </p:nvSpPr>
            <p:spPr>
              <a:xfrm flipH="1">
                <a:off x="348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1342" name="Line 143"/>
              <p:cNvSpPr/>
              <p:nvPr/>
            </p:nvSpPr>
            <p:spPr>
              <a:xfrm flipH="1">
                <a:off x="360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1343" name="Line 144"/>
              <p:cNvSpPr/>
              <p:nvPr/>
            </p:nvSpPr>
            <p:spPr>
              <a:xfrm flipH="1">
                <a:off x="3722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1344" name="Line 145"/>
              <p:cNvSpPr/>
              <p:nvPr/>
            </p:nvSpPr>
            <p:spPr>
              <a:xfrm>
                <a:off x="3144" y="1752"/>
                <a:ext cx="698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11326" name="xjhlx12"/>
            <p:cNvGrpSpPr/>
            <p:nvPr/>
          </p:nvGrpSpPr>
          <p:grpSpPr>
            <a:xfrm flipV="1">
              <a:off x="453" y="2179"/>
              <a:ext cx="225" cy="383"/>
              <a:chOff x="3960" y="2220"/>
              <a:chExt cx="1440" cy="2454"/>
            </a:xfrm>
          </p:grpSpPr>
          <p:grpSp>
            <p:nvGrpSpPr>
              <p:cNvPr id="11327" name="Group 147"/>
              <p:cNvGrpSpPr/>
              <p:nvPr/>
            </p:nvGrpSpPr>
            <p:grpSpPr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11334" name="Oval 148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1335" name="Oval 149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1336" name="Oval 150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1337" name="Oval 151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  <p:grpSp>
            <p:nvGrpSpPr>
              <p:cNvPr id="11328" name="Group 152"/>
              <p:cNvGrpSpPr/>
              <p:nvPr/>
            </p:nvGrpSpPr>
            <p:grpSpPr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11329" name="Freeform 153"/>
                <p:cNvSpPr/>
                <p:nvPr/>
              </p:nvSpPr>
              <p:spPr>
                <a:xfrm>
                  <a:off x="4460" y="3860"/>
                  <a:ext cx="635" cy="814"/>
                </a:xfrm>
                <a:custGeom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grpSp>
              <p:nvGrpSpPr>
                <p:cNvPr id="11330" name="Group 154"/>
                <p:cNvGrpSpPr/>
                <p:nvPr/>
              </p:nvGrpSpPr>
              <p:grpSpPr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11331" name="Freeform 155"/>
                  <p:cNvSpPr/>
                  <p:nvPr/>
                </p:nvSpPr>
                <p:spPr>
                  <a:xfrm>
                    <a:off x="4230" y="2795"/>
                    <a:ext cx="915" cy="1180"/>
                  </a:xfrm>
                  <a:custGeom>
                    <a:gdLst>
                      <a:gd name="txL" fmla="*/ 0 w 915"/>
                      <a:gd name="txT" fmla="*/ 0 h 1180"/>
                      <a:gd name="txR" fmla="*/ 915 w 915"/>
                      <a:gd name="txB" fmla="*/ 1180 h 1180"/>
                    </a:gdLst>
                    <a:cxnLst>
                      <a:cxn ang="0">
                        <a:pos x="0" y="0"/>
                      </a:cxn>
                      <a:cxn ang="0">
                        <a:pos x="915" y="15"/>
                      </a:cxn>
                      <a:cxn ang="0">
                        <a:pos x="630" y="1180"/>
                      </a:cxn>
                      <a:cxn ang="0">
                        <a:pos x="270" y="1155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  <p:sp>
                <p:nvSpPr>
                  <p:cNvPr id="11332" name="Oval 156"/>
                  <p:cNvSpPr/>
                  <p:nvPr/>
                </p:nvSpPr>
                <p:spPr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  <p:sp>
                <p:nvSpPr>
                  <p:cNvPr id="11333" name="Oval 157"/>
                  <p:cNvSpPr/>
                  <p:nvPr/>
                </p:nvSpPr>
                <p:spPr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</p:grpSp>
          </p:grpSp>
        </p:grpSp>
      </p:grpSp>
      <p:sp>
        <p:nvSpPr>
          <p:cNvPr id="9" name="TextBox 8"/>
          <p:cNvSpPr txBox="1"/>
          <p:nvPr/>
        </p:nvSpPr>
        <p:spPr>
          <a:xfrm>
            <a:off x="589717" y="637772"/>
            <a:ext cx="5828030" cy="59250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20000"/>
              </a:lnSpc>
            </a:pPr>
            <a:r>
              <a:rPr lang="zh-CN" altLang="en-US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实验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1  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保持动滑轮重一定，改变钩码重力</a:t>
            </a:r>
            <a:endParaRPr lang="en-US" altLang="zh-CN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914" y="4442381"/>
            <a:ext cx="7008813" cy="4985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10000"/>
              </a:lnSpc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结论：</a:t>
            </a:r>
            <a:r>
              <a:rPr lang="zh-CN" altLang="en-US">
                <a:solidFill>
                  <a:srgbClr val="CC0000"/>
                </a:solidFill>
                <a:latin typeface="Times New Roman" panose="02020603050405020304" charset="0"/>
                <a:cs typeface="Times New Roman" panose="02020603050405020304" charset="0"/>
              </a:rPr>
              <a:t>动滑轮重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一定，物重</a:t>
            </a:r>
            <a:r>
              <a:rPr lang="zh-CN" altLang="en-US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</a:rPr>
              <a:t>越大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，机械效率</a:t>
            </a:r>
            <a:r>
              <a:rPr lang="zh-CN" altLang="en-US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</a:rPr>
              <a:t>越高。</a:t>
            </a:r>
            <a:endParaRPr lang="zh-CN" altLang="en-US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1367" name="xjhlx13"/>
          <p:cNvGrpSpPr/>
          <p:nvPr/>
        </p:nvGrpSpPr>
        <p:grpSpPr>
          <a:xfrm>
            <a:off x="8154353" y="3767773"/>
            <a:ext cx="287337" cy="373062"/>
            <a:chOff x="6627" y="2220"/>
            <a:chExt cx="1155" cy="1502"/>
          </a:xfrm>
        </p:grpSpPr>
        <p:sp>
          <p:nvSpPr>
            <p:cNvPr id="11368" name="Freeform 135"/>
            <p:cNvSpPr/>
            <p:nvPr/>
          </p:nvSpPr>
          <p:spPr>
            <a:xfrm>
              <a:off x="7067" y="3288"/>
              <a:ext cx="338" cy="434"/>
            </a:xfrm>
            <a:custGeom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Arial" pitchFamily="34" charset="0"/>
              </a:endParaRPr>
            </a:p>
          </p:txBody>
        </p:sp>
        <p:sp>
          <p:nvSpPr>
            <p:cNvPr id="11369" name="Freeform 136"/>
            <p:cNvSpPr/>
            <p:nvPr/>
          </p:nvSpPr>
          <p:spPr>
            <a:xfrm flipH="1" flipV="1">
              <a:off x="7002" y="2220"/>
              <a:ext cx="338" cy="434"/>
            </a:xfrm>
            <a:custGeom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/>
            <a:lstStyle/>
            <a:p>
              <a:endParaRPr lang="zh-CN" altLang="en-US">
                <a:latin typeface="Arial" pitchFamily="34" charset="0"/>
              </a:endParaRPr>
            </a:p>
          </p:txBody>
        </p:sp>
        <p:sp>
          <p:nvSpPr>
            <p:cNvPr id="11370" name="Rectangle 137"/>
            <p:cNvSpPr/>
            <p:nvPr/>
          </p:nvSpPr>
          <p:spPr>
            <a:xfrm>
              <a:off x="6627" y="2614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Arial" pitchFamily="34" charset="0"/>
              </a:endParaRPr>
            </a:p>
          </p:txBody>
        </p:sp>
      </p:grpSp>
      <p:grpSp>
        <p:nvGrpSpPr>
          <p:cNvPr id="11371" name="xjhlx13"/>
          <p:cNvGrpSpPr/>
          <p:nvPr/>
        </p:nvGrpSpPr>
        <p:grpSpPr>
          <a:xfrm>
            <a:off x="8588375" y="3789363"/>
            <a:ext cx="287338" cy="373062"/>
            <a:chOff x="6627" y="2220"/>
            <a:chExt cx="1155" cy="1502"/>
          </a:xfrm>
        </p:grpSpPr>
        <p:sp>
          <p:nvSpPr>
            <p:cNvPr id="11372" name="Freeform 135"/>
            <p:cNvSpPr/>
            <p:nvPr/>
          </p:nvSpPr>
          <p:spPr>
            <a:xfrm>
              <a:off x="7067" y="3288"/>
              <a:ext cx="338" cy="434"/>
            </a:xfrm>
            <a:custGeom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Arial" pitchFamily="34" charset="0"/>
              </a:endParaRPr>
            </a:p>
          </p:txBody>
        </p:sp>
        <p:sp>
          <p:nvSpPr>
            <p:cNvPr id="11373" name="Freeform 136"/>
            <p:cNvSpPr/>
            <p:nvPr/>
          </p:nvSpPr>
          <p:spPr>
            <a:xfrm flipH="1" flipV="1">
              <a:off x="7002" y="2220"/>
              <a:ext cx="338" cy="434"/>
            </a:xfrm>
            <a:custGeom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/>
            <a:lstStyle/>
            <a:p>
              <a:endParaRPr lang="zh-CN" altLang="en-US">
                <a:latin typeface="Arial" pitchFamily="34" charset="0"/>
              </a:endParaRPr>
            </a:p>
          </p:txBody>
        </p:sp>
        <p:sp>
          <p:nvSpPr>
            <p:cNvPr id="11374" name="Rectangle 137"/>
            <p:cNvSpPr/>
            <p:nvPr/>
          </p:nvSpPr>
          <p:spPr>
            <a:xfrm>
              <a:off x="6627" y="2614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Arial" pitchFamily="34" charset="0"/>
              </a:endParaRPr>
            </a:p>
          </p:txBody>
        </p:sp>
      </p:grpSp>
      <p:grpSp>
        <p:nvGrpSpPr>
          <p:cNvPr id="11376" name="xjhlx13"/>
          <p:cNvGrpSpPr/>
          <p:nvPr/>
        </p:nvGrpSpPr>
        <p:grpSpPr>
          <a:xfrm>
            <a:off x="8211820" y="4254500"/>
            <a:ext cx="287338" cy="373063"/>
            <a:chOff x="6627" y="2220"/>
            <a:chExt cx="1155" cy="1502"/>
          </a:xfrm>
        </p:grpSpPr>
        <p:sp>
          <p:nvSpPr>
            <p:cNvPr id="11377" name="Freeform 135"/>
            <p:cNvSpPr/>
            <p:nvPr/>
          </p:nvSpPr>
          <p:spPr>
            <a:xfrm>
              <a:off x="7067" y="3288"/>
              <a:ext cx="338" cy="434"/>
            </a:xfrm>
            <a:custGeom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Arial" pitchFamily="34" charset="0"/>
              </a:endParaRPr>
            </a:p>
          </p:txBody>
        </p:sp>
        <p:sp>
          <p:nvSpPr>
            <p:cNvPr id="11378" name="Freeform 136"/>
            <p:cNvSpPr/>
            <p:nvPr/>
          </p:nvSpPr>
          <p:spPr>
            <a:xfrm flipH="1" flipV="1">
              <a:off x="7002" y="2220"/>
              <a:ext cx="338" cy="434"/>
            </a:xfrm>
            <a:custGeom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/>
            <a:lstStyle/>
            <a:p>
              <a:endParaRPr lang="zh-CN" altLang="en-US">
                <a:latin typeface="Arial" pitchFamily="34" charset="0"/>
              </a:endParaRPr>
            </a:p>
          </p:txBody>
        </p:sp>
        <p:sp>
          <p:nvSpPr>
            <p:cNvPr id="11379" name="Rectangle 137"/>
            <p:cNvSpPr/>
            <p:nvPr/>
          </p:nvSpPr>
          <p:spPr>
            <a:xfrm>
              <a:off x="6627" y="2614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Arial" pitchFamily="34" charset="0"/>
              </a:endParaRPr>
            </a:p>
          </p:txBody>
        </p:sp>
      </p:grpSp>
      <p:grpSp>
        <p:nvGrpSpPr>
          <p:cNvPr id="11380" name="xjhlx13"/>
          <p:cNvGrpSpPr/>
          <p:nvPr/>
        </p:nvGrpSpPr>
        <p:grpSpPr>
          <a:xfrm>
            <a:off x="8643303" y="4238625"/>
            <a:ext cx="287337" cy="373063"/>
            <a:chOff x="6627" y="2220"/>
            <a:chExt cx="1155" cy="1502"/>
          </a:xfrm>
        </p:grpSpPr>
        <p:sp>
          <p:nvSpPr>
            <p:cNvPr id="11381" name="Freeform 135"/>
            <p:cNvSpPr/>
            <p:nvPr/>
          </p:nvSpPr>
          <p:spPr>
            <a:xfrm>
              <a:off x="7067" y="3288"/>
              <a:ext cx="338" cy="434"/>
            </a:xfrm>
            <a:custGeom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Arial" pitchFamily="34" charset="0"/>
              </a:endParaRPr>
            </a:p>
          </p:txBody>
        </p:sp>
        <p:sp>
          <p:nvSpPr>
            <p:cNvPr id="11382" name="Freeform 136"/>
            <p:cNvSpPr/>
            <p:nvPr/>
          </p:nvSpPr>
          <p:spPr>
            <a:xfrm flipH="1" flipV="1">
              <a:off x="7002" y="2220"/>
              <a:ext cx="338" cy="434"/>
            </a:xfrm>
            <a:custGeom>
              <a:gdLst>
                <a:gd name="txL" fmla="*/ 0 w 2020"/>
                <a:gd name="txT" fmla="*/ 0 h 2594"/>
                <a:gd name="txR" fmla="*/ 2020 w 2020"/>
                <a:gd name="txB" fmla="*/ 2594 h 2594"/>
              </a:gdLst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/>
            <a:lstStyle/>
            <a:p>
              <a:endParaRPr lang="zh-CN" altLang="en-US">
                <a:latin typeface="Arial" pitchFamily="34" charset="0"/>
              </a:endParaRPr>
            </a:p>
          </p:txBody>
        </p:sp>
        <p:sp>
          <p:nvSpPr>
            <p:cNvPr id="11383" name="Rectangle 137"/>
            <p:cNvSpPr/>
            <p:nvPr/>
          </p:nvSpPr>
          <p:spPr>
            <a:xfrm>
              <a:off x="6627" y="2614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397" name="Line 165"/>
          <p:cNvSpPr/>
          <p:nvPr/>
        </p:nvSpPr>
        <p:spPr>
          <a:xfrm flipH="1">
            <a:off x="957580" y="1693545"/>
            <a:ext cx="0" cy="1389063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2398" name="Line 166"/>
          <p:cNvSpPr/>
          <p:nvPr/>
        </p:nvSpPr>
        <p:spPr>
          <a:xfrm>
            <a:off x="582930" y="1734820"/>
            <a:ext cx="214630" cy="1014095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graphicFrame>
        <p:nvGraphicFramePr>
          <p:cNvPr id="12446" name="表格 12445"/>
          <p:cNvGraphicFramePr>
            <a:graphicFrameLocks noGrp="1"/>
          </p:cNvGraphicFramePr>
          <p:nvPr/>
        </p:nvGraphicFramePr>
        <p:xfrm>
          <a:off x="2218055" y="1767205"/>
          <a:ext cx="6852285" cy="2299335"/>
        </p:xfrm>
        <a:graphic>
          <a:graphicData uri="http://schemas.openxmlformats.org/drawingml/2006/table">
            <a:tbl>
              <a:tblPr/>
              <a:tblGrid>
                <a:gridCol w="423545"/>
                <a:gridCol w="824230"/>
                <a:gridCol w="831850"/>
                <a:gridCol w="885825"/>
                <a:gridCol w="777875"/>
                <a:gridCol w="1060450"/>
                <a:gridCol w="1199515"/>
                <a:gridCol w="848995"/>
              </a:tblGrid>
              <a:tr h="55054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lang="zh-CN" altLang="zh-CN" sz="2400" b="1">
                        <a:latin typeface="宋体" panose="02010600030101010101" pitchFamily="2" charset="-122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charset="0"/>
                        </a:rPr>
                        <a:t>G</a:t>
                      </a:r>
                      <a:r>
                        <a:rPr lang="en-US" altLang="zh-CN" sz="2400" b="1">
                          <a:latin typeface="Times New Roman" panose="02020603050405020304" charset="0"/>
                        </a:rPr>
                        <a:t>/N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 err="1">
                          <a:latin typeface="Times New Roman" panose="02020603050405020304" charset="0"/>
                        </a:rPr>
                        <a:t>h</a:t>
                      </a:r>
                      <a:r>
                        <a:rPr lang="en-US" altLang="zh-CN" sz="2400" b="1" err="1">
                          <a:latin typeface="Times New Roman" panose="02020603050405020304" charset="0"/>
                        </a:rPr>
                        <a:t>/m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charset="0"/>
                        </a:rPr>
                        <a:t>F</a:t>
                      </a:r>
                      <a:r>
                        <a:rPr lang="en-US" altLang="zh-CN" sz="2400" b="1">
                          <a:latin typeface="Times New Roman" panose="02020603050405020304" charset="0"/>
                        </a:rPr>
                        <a:t>/N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 err="1">
                          <a:latin typeface="Times New Roman" panose="02020603050405020304" charset="0"/>
                        </a:rPr>
                        <a:t>s</a:t>
                      </a:r>
                      <a:r>
                        <a:rPr lang="en-US" altLang="zh-CN" sz="2400" b="1" err="1">
                          <a:latin typeface="Times New Roman" panose="02020603050405020304" charset="0"/>
                        </a:rPr>
                        <a:t>/m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charset="0"/>
                        </a:rPr>
                        <a:t>W</a:t>
                      </a:r>
                      <a:r>
                        <a:rPr lang="zh-CN" altLang="en-US" sz="2400" b="1" baseline="-25000">
                          <a:latin typeface="Times New Roman" panose="02020603050405020304" charset="0"/>
                        </a:rPr>
                        <a:t>有</a:t>
                      </a:r>
                      <a:r>
                        <a:rPr lang="en-US" altLang="zh-CN" sz="2400" b="1">
                          <a:latin typeface="Times New Roman" panose="02020603050405020304" charset="0"/>
                        </a:rPr>
                        <a:t>/J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charset="0"/>
                        </a:rPr>
                        <a:t>W</a:t>
                      </a:r>
                      <a:r>
                        <a:rPr lang="zh-CN" altLang="en-US" sz="2400" b="1" baseline="-25000">
                          <a:latin typeface="Times New Roman" panose="02020603050405020304" charset="0"/>
                        </a:rPr>
                        <a:t>总</a:t>
                      </a:r>
                      <a:r>
                        <a:rPr lang="en-US" altLang="zh-CN" sz="2400" b="1">
                          <a:latin typeface="Times New Roman" panose="02020603050405020304" charset="0"/>
                        </a:rPr>
                        <a:t>/J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η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439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0.1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sym typeface="+mn-ea"/>
                        </a:rPr>
                        <a:t>0.9</a:t>
                      </a:r>
                      <a:endParaRPr lang="en-US" altLang="zh-CN" sz="2400" b="1">
                        <a:solidFill>
                          <a:schemeClr val="bg1"/>
                        </a:solidFill>
                        <a:latin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0.3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0.2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solidFill>
                            <a:schemeClr val="bg1"/>
                          </a:solidFill>
                          <a:latin typeface="Times New Roman" panose="02020603050405020304" charset="0"/>
                        </a:rPr>
                        <a:t>0.</a:t>
                      </a:r>
                      <a:r>
                        <a:rPr lang="en-US" altLang="zh-CN" sz="2400" b="1">
                          <a:latin typeface="Times New Roman" panose="02020603050405020304" charset="0"/>
                          <a:sym typeface="+mn-ea"/>
                        </a:rPr>
                        <a:t>0.27</a:t>
                      </a:r>
                      <a:r>
                        <a:rPr lang="en-US" altLang="zh-CN" sz="2400" b="1">
                          <a:solidFill>
                            <a:schemeClr val="bg1"/>
                          </a:solidFill>
                          <a:latin typeface="Times New Roman" panose="02020603050405020304" charset="0"/>
                        </a:rPr>
                        <a:t>7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sym typeface="+mn-ea"/>
                        </a:rPr>
                        <a:t>74%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439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0.1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sym typeface="+mn-ea"/>
                        </a:rPr>
                        <a:t>0.8</a:t>
                      </a:r>
                      <a:endParaRPr lang="en-US" sz="2400" b="1">
                        <a:solidFill>
                          <a:schemeClr val="bg1"/>
                        </a:solidFill>
                        <a:latin typeface="Times New Roman" panose="020206030504050203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0.4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0.2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0.32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r" eaLnBrk="1" hangingPunct="1"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charset="0"/>
                        </a:rPr>
                        <a:t>62.5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itchFamily="2" charset="-122"/>
                        </a:rPr>
                        <a:t>％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09930" y="510813"/>
            <a:ext cx="6399425" cy="5925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20000"/>
              </a:lnSpc>
            </a:pPr>
            <a:r>
              <a:rPr lang="zh-CN" altLang="en-US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实验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2  </a:t>
            </a:r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</a:rPr>
              <a:t>保持钩码重力一定，改变动滑轮重。</a:t>
            </a:r>
            <a:endParaRPr lang="en-US" altLang="zh-CN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9877" y="4304613"/>
            <a:ext cx="6565912" cy="4972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kern="1200" baseline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10000"/>
              </a:lnSpc>
            </a:pPr>
            <a:r>
              <a:rPr lang="zh-CN" altLang="en-US">
                <a:solidFill>
                  <a:srgbClr val="0000FF"/>
                </a:solidFill>
                <a:latin typeface="宋体" panose="02010600030101010101" pitchFamily="2" charset="-122"/>
              </a:rPr>
              <a:t>结论：</a:t>
            </a:r>
            <a:r>
              <a:rPr lang="zh-CN" altLang="en-US">
                <a:solidFill>
                  <a:srgbClr val="CC0000"/>
                </a:solidFill>
                <a:latin typeface="Arial" pitchFamily="34" charset="0"/>
              </a:rPr>
              <a:t>物重</a:t>
            </a:r>
            <a:r>
              <a:rPr lang="zh-CN" altLang="en-US">
                <a:solidFill>
                  <a:schemeClr val="tx1"/>
                </a:solidFill>
                <a:latin typeface="Arial" pitchFamily="34" charset="0"/>
              </a:rPr>
              <a:t>一定，动滑轮</a:t>
            </a:r>
            <a:r>
              <a:rPr lang="zh-CN" altLang="en-US">
                <a:solidFill>
                  <a:srgbClr val="000099"/>
                </a:solidFill>
                <a:latin typeface="Arial" pitchFamily="34" charset="0"/>
              </a:rPr>
              <a:t>越重</a:t>
            </a:r>
            <a:r>
              <a:rPr lang="zh-CN" altLang="en-US">
                <a:solidFill>
                  <a:schemeClr val="tx1"/>
                </a:solidFill>
                <a:latin typeface="Arial" pitchFamily="34" charset="0"/>
              </a:rPr>
              <a:t>，机械效率</a:t>
            </a:r>
            <a:r>
              <a:rPr lang="zh-CN" altLang="en-US">
                <a:solidFill>
                  <a:srgbClr val="000099"/>
                </a:solidFill>
                <a:latin typeface="Arial" pitchFamily="34" charset="0"/>
              </a:rPr>
              <a:t>低。</a:t>
            </a:r>
            <a:endParaRPr lang="zh-CN" altLang="en-US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2614" name="组合 12613"/>
          <p:cNvGrpSpPr/>
          <p:nvPr/>
        </p:nvGrpSpPr>
        <p:grpSpPr>
          <a:xfrm>
            <a:off x="1452563" y="1296670"/>
            <a:ext cx="974725" cy="2879725"/>
            <a:chOff x="243" y="2245"/>
            <a:chExt cx="614" cy="1814"/>
          </a:xfrm>
        </p:grpSpPr>
        <p:sp>
          <p:nvSpPr>
            <p:cNvPr id="12343" name="Text Box 234"/>
            <p:cNvSpPr txBox="1"/>
            <p:nvPr/>
          </p:nvSpPr>
          <p:spPr>
            <a:xfrm>
              <a:off x="640" y="2727"/>
              <a:ext cx="217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000" i="1">
                  <a:solidFill>
                    <a:schemeClr val="tx1"/>
                  </a:solidFill>
                  <a:latin typeface="Times New Roman" panose="02020603050405020304" charset="0"/>
                </a:rPr>
                <a:t>F</a:t>
              </a:r>
              <a:endParaRPr lang="en-US" altLang="zh-CN" sz="20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12612" name="组合 12611"/>
            <p:cNvGrpSpPr/>
            <p:nvPr/>
          </p:nvGrpSpPr>
          <p:grpSpPr>
            <a:xfrm>
              <a:off x="243" y="2245"/>
              <a:ext cx="482" cy="1814"/>
              <a:chOff x="323" y="1820"/>
              <a:chExt cx="601" cy="2154"/>
            </a:xfrm>
          </p:grpSpPr>
          <p:grpSp>
            <p:nvGrpSpPr>
              <p:cNvPr id="12611" name="组合 12610"/>
              <p:cNvGrpSpPr/>
              <p:nvPr/>
            </p:nvGrpSpPr>
            <p:grpSpPr>
              <a:xfrm>
                <a:off x="514" y="3436"/>
                <a:ext cx="245" cy="538"/>
                <a:chOff x="514" y="3493"/>
                <a:chExt cx="245" cy="538"/>
              </a:xfrm>
            </p:grpSpPr>
            <p:grpSp>
              <p:nvGrpSpPr>
                <p:cNvPr id="12337" name="xjhlx13"/>
                <p:cNvGrpSpPr/>
                <p:nvPr/>
              </p:nvGrpSpPr>
              <p:grpSpPr>
                <a:xfrm>
                  <a:off x="514" y="3747"/>
                  <a:ext cx="240" cy="284"/>
                  <a:chOff x="6627" y="2220"/>
                  <a:chExt cx="1155" cy="1502"/>
                </a:xfrm>
              </p:grpSpPr>
              <p:sp>
                <p:nvSpPr>
                  <p:cNvPr id="12367" name="Freeform 223"/>
                  <p:cNvSpPr/>
                  <p:nvPr/>
                </p:nvSpPr>
                <p:spPr>
                  <a:xfrm>
                    <a:off x="7067" y="3288"/>
                    <a:ext cx="338" cy="434"/>
                  </a:xfrm>
                  <a:custGeom>
                    <a:gdLst>
                      <a:gd name="txL" fmla="*/ 0 w 2020"/>
                      <a:gd name="txT" fmla="*/ 0 h 2594"/>
                      <a:gd name="txR" fmla="*/ 2020 w 2020"/>
                      <a:gd name="txB" fmla="*/ 2594 h 2594"/>
                    </a:gdLst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  <p:sp>
                <p:nvSpPr>
                  <p:cNvPr id="12368" name="Freeform 224"/>
                  <p:cNvSpPr/>
                  <p:nvPr/>
                </p:nvSpPr>
                <p:spPr>
                  <a:xfrm flipH="1" flipV="1">
                    <a:off x="7002" y="2220"/>
                    <a:ext cx="338" cy="434"/>
                  </a:xfrm>
                  <a:custGeom>
                    <a:gdLst>
                      <a:gd name="txL" fmla="*/ 0 w 2020"/>
                      <a:gd name="txT" fmla="*/ 0 h 2594"/>
                      <a:gd name="txR" fmla="*/ 2020 w 2020"/>
                      <a:gd name="txB" fmla="*/ 2594 h 2594"/>
                    </a:gdLst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  <p:sp>
                <p:nvSpPr>
                  <p:cNvPr id="12369" name="Rectangle 225"/>
                  <p:cNvSpPr/>
                  <p:nvPr/>
                </p:nvSpPr>
                <p:spPr>
                  <a:xfrm>
                    <a:off x="6627" y="2614"/>
                    <a:ext cx="1155" cy="7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3333"/>
                      </a:gs>
                      <a:gs pos="50000">
                        <a:srgbClr val="C0C0C0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12338" name="xjhlx13"/>
                <p:cNvGrpSpPr/>
                <p:nvPr/>
              </p:nvGrpSpPr>
              <p:grpSpPr>
                <a:xfrm>
                  <a:off x="527" y="3493"/>
                  <a:ext cx="232" cy="283"/>
                  <a:chOff x="6627" y="2220"/>
                  <a:chExt cx="1155" cy="1502"/>
                </a:xfrm>
              </p:grpSpPr>
              <p:sp>
                <p:nvSpPr>
                  <p:cNvPr id="12364" name="Freeform 227"/>
                  <p:cNvSpPr/>
                  <p:nvPr/>
                </p:nvSpPr>
                <p:spPr>
                  <a:xfrm>
                    <a:off x="7067" y="3288"/>
                    <a:ext cx="338" cy="434"/>
                  </a:xfrm>
                  <a:custGeom>
                    <a:gdLst>
                      <a:gd name="txL" fmla="*/ 0 w 2020"/>
                      <a:gd name="txT" fmla="*/ 0 h 2594"/>
                      <a:gd name="txR" fmla="*/ 2020 w 2020"/>
                      <a:gd name="txB" fmla="*/ 2594 h 2594"/>
                    </a:gdLst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  <p:sp>
                <p:nvSpPr>
                  <p:cNvPr id="12365" name="Freeform 228"/>
                  <p:cNvSpPr/>
                  <p:nvPr/>
                </p:nvSpPr>
                <p:spPr>
                  <a:xfrm flipH="1" flipV="1">
                    <a:off x="7002" y="2220"/>
                    <a:ext cx="338" cy="434"/>
                  </a:xfrm>
                  <a:custGeom>
                    <a:gdLst>
                      <a:gd name="txL" fmla="*/ 0 w 2020"/>
                      <a:gd name="txT" fmla="*/ 0 h 2594"/>
                      <a:gd name="txR" fmla="*/ 2020 w 2020"/>
                      <a:gd name="txB" fmla="*/ 2594 h 2594"/>
                    </a:gdLst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  <p:sp>
                <p:nvSpPr>
                  <p:cNvPr id="12366" name="Rectangle 229"/>
                  <p:cNvSpPr/>
                  <p:nvPr/>
                </p:nvSpPr>
                <p:spPr>
                  <a:xfrm>
                    <a:off x="6627" y="2614"/>
                    <a:ext cx="1155" cy="7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3333"/>
                      </a:gs>
                      <a:gs pos="50000">
                        <a:srgbClr val="C0C0C0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</p:grpSp>
          </p:grpSp>
          <p:grpSp>
            <p:nvGrpSpPr>
              <p:cNvPr id="12610" name="组合 12609"/>
              <p:cNvGrpSpPr/>
              <p:nvPr/>
            </p:nvGrpSpPr>
            <p:grpSpPr>
              <a:xfrm>
                <a:off x="323" y="1820"/>
                <a:ext cx="601" cy="1644"/>
                <a:chOff x="323" y="1820"/>
                <a:chExt cx="601" cy="1644"/>
              </a:xfrm>
            </p:grpSpPr>
            <p:sp>
              <p:nvSpPr>
                <p:cNvPr id="12339" name="Line 230"/>
                <p:cNvSpPr/>
                <p:nvPr/>
              </p:nvSpPr>
              <p:spPr>
                <a:xfrm flipH="1">
                  <a:off x="505" y="2492"/>
                  <a:ext cx="131" cy="385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2340" name="Line 231"/>
                <p:cNvSpPr/>
                <p:nvPr/>
              </p:nvSpPr>
              <p:spPr>
                <a:xfrm flipH="1">
                  <a:off x="722" y="2180"/>
                  <a:ext cx="61" cy="744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2341" name="Line 232"/>
                <p:cNvSpPr/>
                <p:nvPr/>
              </p:nvSpPr>
              <p:spPr>
                <a:xfrm flipH="1">
                  <a:off x="459" y="2128"/>
                  <a:ext cx="27" cy="1053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2342" name="Line 233"/>
                <p:cNvSpPr/>
                <p:nvPr/>
              </p:nvSpPr>
              <p:spPr>
                <a:xfrm flipV="1">
                  <a:off x="774" y="2617"/>
                  <a:ext cx="53" cy="564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lg"/>
                </a:ln>
              </p:spPr>
              <p:txBody>
                <a:bodyPr/>
                <a:lstStyle/>
                <a:p/>
              </p:txBody>
            </p:sp>
            <p:grpSp>
              <p:nvGrpSpPr>
                <p:cNvPr id="12344" name="Group 235"/>
                <p:cNvGrpSpPr/>
                <p:nvPr/>
              </p:nvGrpSpPr>
              <p:grpSpPr>
                <a:xfrm flipV="1">
                  <a:off x="323" y="1820"/>
                  <a:ext cx="601" cy="30"/>
                  <a:chOff x="3121" y="1752"/>
                  <a:chExt cx="722" cy="130"/>
                </a:xfrm>
              </p:grpSpPr>
              <p:sp>
                <p:nvSpPr>
                  <p:cNvPr id="12357" name="Line 236"/>
                  <p:cNvSpPr/>
                  <p:nvPr/>
                </p:nvSpPr>
                <p:spPr>
                  <a:xfrm flipH="1">
                    <a:off x="3121" y="1760"/>
                    <a:ext cx="120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2358" name="Line 237"/>
                  <p:cNvSpPr/>
                  <p:nvPr/>
                </p:nvSpPr>
                <p:spPr>
                  <a:xfrm flipH="1">
                    <a:off x="3241" y="1760"/>
                    <a:ext cx="121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2359" name="Line 238"/>
                  <p:cNvSpPr/>
                  <p:nvPr/>
                </p:nvSpPr>
                <p:spPr>
                  <a:xfrm flipH="1">
                    <a:off x="3362" y="1760"/>
                    <a:ext cx="120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2360" name="Line 239"/>
                  <p:cNvSpPr/>
                  <p:nvPr/>
                </p:nvSpPr>
                <p:spPr>
                  <a:xfrm flipH="1">
                    <a:off x="3482" y="1760"/>
                    <a:ext cx="120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2361" name="Line 240"/>
                  <p:cNvSpPr/>
                  <p:nvPr/>
                </p:nvSpPr>
                <p:spPr>
                  <a:xfrm flipH="1">
                    <a:off x="3602" y="1760"/>
                    <a:ext cx="120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2362" name="Line 241"/>
                  <p:cNvSpPr/>
                  <p:nvPr/>
                </p:nvSpPr>
                <p:spPr>
                  <a:xfrm flipH="1">
                    <a:off x="3722" y="1760"/>
                    <a:ext cx="121" cy="122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2363" name="Line 242"/>
                  <p:cNvSpPr/>
                  <p:nvPr/>
                </p:nvSpPr>
                <p:spPr>
                  <a:xfrm>
                    <a:off x="3144" y="1752"/>
                    <a:ext cx="698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</p:grpSp>
            <p:grpSp>
              <p:nvGrpSpPr>
                <p:cNvPr id="12609" name="组合 12608"/>
                <p:cNvGrpSpPr/>
                <p:nvPr/>
              </p:nvGrpSpPr>
              <p:grpSpPr>
                <a:xfrm>
                  <a:off x="449" y="2667"/>
                  <a:ext cx="333" cy="797"/>
                  <a:chOff x="449" y="2667"/>
                  <a:chExt cx="333" cy="797"/>
                </a:xfrm>
              </p:grpSpPr>
              <p:sp>
                <p:nvSpPr>
                  <p:cNvPr id="12581" name="Freeform 250"/>
                  <p:cNvSpPr/>
                  <p:nvPr/>
                </p:nvSpPr>
                <p:spPr>
                  <a:xfrm rot="-274270" flipV="1">
                    <a:off x="595" y="2667"/>
                    <a:ext cx="77" cy="103"/>
                  </a:xfrm>
                  <a:custGeom>
                    <a:gdLst>
                      <a:gd name="txL" fmla="*/ 0 w 2020"/>
                      <a:gd name="txT" fmla="*/ 0 h 2594"/>
                      <a:gd name="txR" fmla="*/ 2020 w 2020"/>
                      <a:gd name="txB" fmla="*/ 2594 h 2594"/>
                    </a:gdLst>
                    <a:cxnLst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1" y="3"/>
                      </a:cxn>
                      <a:cxn ang="0">
                        <a:pos x="2" y="2"/>
                      </a:cxn>
                      <a:cxn ang="0">
                        <a:pos x="2" y="2"/>
                      </a:cxn>
                      <a:cxn ang="0">
                        <a:pos x="2" y="2"/>
                      </a:cxn>
                      <a:cxn ang="0">
                        <a:pos x="2" y="1"/>
                      </a:cxn>
                      <a:cxn ang="0">
                        <a:pos x="2" y="1"/>
                      </a:cxn>
                      <a:cxn ang="0">
                        <a:pos x="2" y="2"/>
                      </a:cxn>
                      <a:cxn ang="0">
                        <a:pos x="1" y="2"/>
                      </a:cxn>
                      <a:cxn ang="0">
                        <a:pos x="1" y="2"/>
                      </a:cxn>
                      <a:cxn ang="0">
                        <a:pos x="1" y="2"/>
                      </a:cxn>
                      <a:cxn ang="0">
                        <a:pos x="1" y="2"/>
                      </a:cxn>
                      <a:cxn ang="0">
                        <a:pos x="1" y="2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0"/>
                      </a:cxn>
                    </a:cxnLst>
                    <a:rect l="txL" t="txT" r="txR" b="tx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endParaRPr lang="zh-CN" altLang="en-US">
                      <a:latin typeface="Arial" pitchFamily="34" charset="0"/>
                    </a:endParaRPr>
                  </a:p>
                </p:txBody>
              </p:sp>
              <p:grpSp>
                <p:nvGrpSpPr>
                  <p:cNvPr id="12334" name="xjhlx8"/>
                  <p:cNvGrpSpPr>
                    <a:grpSpLocks noChangeAspect="1"/>
                  </p:cNvGrpSpPr>
                  <p:nvPr/>
                </p:nvGrpSpPr>
                <p:grpSpPr>
                  <a:xfrm rot="5400000" flipH="1">
                    <a:off x="458" y="2823"/>
                    <a:ext cx="316" cy="246"/>
                    <a:chOff x="6892" y="783"/>
                    <a:chExt cx="813" cy="579"/>
                  </a:xfrm>
                </p:grpSpPr>
                <p:grpSp>
                  <p:nvGrpSpPr>
                    <p:cNvPr id="12387" name="Group 19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125" y="783"/>
                      <a:ext cx="580" cy="579"/>
                      <a:chOff x="2400" y="2400"/>
                      <a:chExt cx="1440" cy="1440"/>
                    </a:xfrm>
                  </p:grpSpPr>
                  <p:sp>
                    <p:nvSpPr>
                      <p:cNvPr id="12389" name="Oval 198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400" y="2400"/>
                        <a:ext cx="1440" cy="14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8F8F8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 rot="10800000" vert="eaVert"/>
                      <a:lstStyle/>
                      <a:p>
                        <a:endParaRPr lang="zh-CN" altLang="en-US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12390" name="Oval 199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600" y="2600"/>
                        <a:ext cx="1040" cy="10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000000"/>
                          </a:gs>
                        </a:gsLst>
                        <a:lin ang="2700000" scaled="1"/>
                      </a:gradFill>
                      <a:ln w="9525">
                        <a:noFill/>
                      </a:ln>
                    </p:spPr>
                    <p:txBody>
                      <a:bodyPr rot="10800000" vert="eaVert"/>
                      <a:lstStyle/>
                      <a:p>
                        <a:endParaRPr lang="zh-CN" altLang="en-US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12391" name="Oval 20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800" y="2800"/>
                        <a:ext cx="640" cy="6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808080"/>
                          </a:gs>
                          <a:gs pos="100000">
                            <a:srgbClr val="969696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</a:ln>
                    </p:spPr>
                    <p:txBody>
                      <a:bodyPr rot="10800000" vert="eaVert"/>
                      <a:lstStyle/>
                      <a:p>
                        <a:endParaRPr lang="zh-CN" altLang="en-US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12392" name="Oval 201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000" y="3000"/>
                        <a:ext cx="240" cy="240"/>
                      </a:xfrm>
                      <a:prstGeom prst="ellipse">
                        <a:avLst/>
                      </a:prstGeom>
                      <a:solidFill>
                        <a:srgbClr val="333333"/>
                      </a:solidFill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 rot="10800000" vert="eaVert"/>
                      <a:lstStyle/>
                      <a:p>
                        <a:endParaRPr lang="zh-CN" altLang="en-US">
                          <a:latin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2388" name="Rectangle 202"/>
                    <p:cNvSpPr>
                      <a:spLocks noChangeAspect="1"/>
                    </p:cNvSpPr>
                    <p:nvPr/>
                  </p:nvSpPr>
                  <p:spPr>
                    <a:xfrm>
                      <a:off x="6892" y="1024"/>
                      <a:ext cx="555" cy="97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rot="10800000" vert="eaVert"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</p:grpSp>
              <p:grpSp>
                <p:nvGrpSpPr>
                  <p:cNvPr id="12376" name="Group 204"/>
                  <p:cNvGrpSpPr/>
                  <p:nvPr/>
                </p:nvGrpSpPr>
                <p:grpSpPr>
                  <a:xfrm>
                    <a:off x="449" y="3027"/>
                    <a:ext cx="333" cy="308"/>
                    <a:chOff x="2400" y="2400"/>
                    <a:chExt cx="1440" cy="1440"/>
                  </a:xfrm>
                </p:grpSpPr>
                <p:sp>
                  <p:nvSpPr>
                    <p:cNvPr id="12383" name="Oval 205"/>
                    <p:cNvSpPr/>
                    <p:nvPr/>
                  </p:nvSpPr>
                  <p:spPr>
                    <a:xfrm>
                      <a:off x="2400" y="2400"/>
                      <a:ext cx="1440" cy="14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8F8F8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384" name="Oval 206"/>
                    <p:cNvSpPr/>
                    <p:nvPr/>
                  </p:nvSpPr>
                  <p:spPr>
                    <a:xfrm>
                      <a:off x="2600" y="2600"/>
                      <a:ext cx="1040" cy="10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2700000" scaled="1"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385" name="Oval 207"/>
                    <p:cNvSpPr/>
                    <p:nvPr/>
                  </p:nvSpPr>
                  <p:spPr>
                    <a:xfrm>
                      <a:off x="2800" y="2800"/>
                      <a:ext cx="640" cy="6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08080"/>
                        </a:gs>
                        <a:gs pos="100000">
                          <a:srgbClr val="969696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386" name="Oval 208"/>
                    <p:cNvSpPr/>
                    <p:nvPr/>
                  </p:nvSpPr>
                  <p:spPr>
                    <a:xfrm>
                      <a:off x="3000" y="3000"/>
                      <a:ext cx="240" cy="240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</p:grpSp>
              <p:grpSp>
                <p:nvGrpSpPr>
                  <p:cNvPr id="12506" name="组合 12505"/>
                  <p:cNvGrpSpPr/>
                  <p:nvPr/>
                </p:nvGrpSpPr>
                <p:grpSpPr>
                  <a:xfrm>
                    <a:off x="570" y="2744"/>
                    <a:ext cx="102" cy="720"/>
                    <a:chOff x="584" y="2840"/>
                    <a:chExt cx="113" cy="766"/>
                  </a:xfrm>
                </p:grpSpPr>
                <p:sp>
                  <p:nvSpPr>
                    <p:cNvPr id="12378" name="Freeform 210"/>
                    <p:cNvSpPr/>
                    <p:nvPr/>
                  </p:nvSpPr>
                  <p:spPr>
                    <a:xfrm>
                      <a:off x="612" y="3500"/>
                      <a:ext cx="77" cy="106"/>
                    </a:xfrm>
                    <a:custGeom>
                      <a:gdLst>
                        <a:gd name="txL" fmla="*/ 0 w 2020"/>
                        <a:gd name="txT" fmla="*/ 0 h 2594"/>
                        <a:gd name="txR" fmla="*/ 2020 w 2020"/>
                        <a:gd name="txB" fmla="*/ 2594 h 2594"/>
                      </a:gdLst>
                      <a:cxnLst>
                        <a:cxn ang="0">
                          <a:pos x="1" y="0"/>
                        </a:cxn>
                        <a:cxn ang="0">
                          <a:pos x="1" y="1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1" y="3"/>
                        </a:cxn>
                        <a:cxn ang="0">
                          <a:pos x="1" y="3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2" y="1"/>
                        </a:cxn>
                        <a:cxn ang="0">
                          <a:pos x="2" y="1"/>
                        </a:cxn>
                        <a:cxn ang="0">
                          <a:pos x="2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0"/>
                        </a:cxn>
                      </a:cxnLst>
                      <a:rect l="txL" t="txT" r="txR" b="txB"/>
                      <a:pathLst>
                        <a:path w="2020" h="2594">
                          <a:moveTo>
                            <a:pt x="472" y="15"/>
                          </a:moveTo>
                          <a:cubicBezTo>
                            <a:pt x="472" y="107"/>
                            <a:pt x="477" y="387"/>
                            <a:pt x="472" y="552"/>
                          </a:cubicBezTo>
                          <a:cubicBezTo>
                            <a:pt x="467" y="717"/>
                            <a:pt x="480" y="887"/>
                            <a:pt x="442" y="1005"/>
                          </a:cubicBezTo>
                          <a:cubicBezTo>
                            <a:pt x="404" y="1123"/>
                            <a:pt x="302" y="1180"/>
                            <a:pt x="247" y="1260"/>
                          </a:cubicBezTo>
                          <a:cubicBezTo>
                            <a:pt x="192" y="1340"/>
                            <a:pt x="152" y="1398"/>
                            <a:pt x="112" y="1488"/>
                          </a:cubicBezTo>
                          <a:cubicBezTo>
                            <a:pt x="72" y="1578"/>
                            <a:pt x="14" y="1706"/>
                            <a:pt x="7" y="1800"/>
                          </a:cubicBezTo>
                          <a:cubicBezTo>
                            <a:pt x="0" y="1894"/>
                            <a:pt x="25" y="1968"/>
                            <a:pt x="67" y="2055"/>
                          </a:cubicBezTo>
                          <a:cubicBezTo>
                            <a:pt x="109" y="2142"/>
                            <a:pt x="165" y="2245"/>
                            <a:pt x="262" y="2325"/>
                          </a:cubicBezTo>
                          <a:cubicBezTo>
                            <a:pt x="359" y="2405"/>
                            <a:pt x="515" y="2498"/>
                            <a:pt x="652" y="2535"/>
                          </a:cubicBezTo>
                          <a:cubicBezTo>
                            <a:pt x="789" y="2572"/>
                            <a:pt x="937" y="2594"/>
                            <a:pt x="1087" y="2550"/>
                          </a:cubicBezTo>
                          <a:cubicBezTo>
                            <a:pt x="1237" y="2506"/>
                            <a:pt x="1440" y="2366"/>
                            <a:pt x="1552" y="2268"/>
                          </a:cubicBezTo>
                          <a:cubicBezTo>
                            <a:pt x="1664" y="2170"/>
                            <a:pt x="1702" y="2069"/>
                            <a:pt x="1762" y="1965"/>
                          </a:cubicBezTo>
                          <a:cubicBezTo>
                            <a:pt x="1822" y="1861"/>
                            <a:pt x="1872" y="1759"/>
                            <a:pt x="1912" y="1644"/>
                          </a:cubicBezTo>
                          <a:cubicBezTo>
                            <a:pt x="1952" y="1529"/>
                            <a:pt x="2020" y="1309"/>
                            <a:pt x="2002" y="1275"/>
                          </a:cubicBezTo>
                          <a:cubicBezTo>
                            <a:pt x="1984" y="1241"/>
                            <a:pt x="1874" y="1355"/>
                            <a:pt x="1807" y="1440"/>
                          </a:cubicBezTo>
                          <a:cubicBezTo>
                            <a:pt x="1740" y="1525"/>
                            <a:pt x="1669" y="1690"/>
                            <a:pt x="1597" y="1785"/>
                          </a:cubicBezTo>
                          <a:cubicBezTo>
                            <a:pt x="1525" y="1880"/>
                            <a:pt x="1442" y="1953"/>
                            <a:pt x="1372" y="2010"/>
                          </a:cubicBezTo>
                          <a:cubicBezTo>
                            <a:pt x="1302" y="2067"/>
                            <a:pt x="1257" y="2113"/>
                            <a:pt x="1177" y="2130"/>
                          </a:cubicBezTo>
                          <a:cubicBezTo>
                            <a:pt x="1097" y="2147"/>
                            <a:pt x="982" y="2147"/>
                            <a:pt x="892" y="2115"/>
                          </a:cubicBezTo>
                          <a:cubicBezTo>
                            <a:pt x="802" y="2083"/>
                            <a:pt x="677" y="2022"/>
                            <a:pt x="637" y="1935"/>
                          </a:cubicBezTo>
                          <a:cubicBezTo>
                            <a:pt x="597" y="1848"/>
                            <a:pt x="612" y="1702"/>
                            <a:pt x="652" y="1590"/>
                          </a:cubicBezTo>
                          <a:cubicBezTo>
                            <a:pt x="692" y="1478"/>
                            <a:pt x="817" y="1355"/>
                            <a:pt x="877" y="1260"/>
                          </a:cubicBezTo>
                          <a:cubicBezTo>
                            <a:pt x="937" y="1165"/>
                            <a:pt x="990" y="1112"/>
                            <a:pt x="1012" y="1020"/>
                          </a:cubicBezTo>
                          <a:cubicBezTo>
                            <a:pt x="1034" y="928"/>
                            <a:pt x="1012" y="786"/>
                            <a:pt x="1012" y="708"/>
                          </a:cubicBezTo>
                          <a:cubicBezTo>
                            <a:pt x="1012" y="630"/>
                            <a:pt x="1012" y="670"/>
                            <a:pt x="1012" y="552"/>
                          </a:cubicBezTo>
                          <a:cubicBezTo>
                            <a:pt x="1012" y="434"/>
                            <a:pt x="1012" y="115"/>
                            <a:pt x="1012" y="0"/>
                          </a:cubicBezTo>
                        </a:path>
                      </a:pathLst>
                    </a:custGeom>
                    <a:solidFill>
                      <a:srgbClr val="0000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380" name="Freeform 212"/>
                    <p:cNvSpPr/>
                    <p:nvPr/>
                  </p:nvSpPr>
                  <p:spPr>
                    <a:xfrm>
                      <a:off x="584" y="3165"/>
                      <a:ext cx="113" cy="356"/>
                    </a:xfrm>
                    <a:custGeom>
                      <a:gdLst>
                        <a:gd name="txL" fmla="*/ 0 w 915"/>
                        <a:gd name="txT" fmla="*/ 0 h 1180"/>
                        <a:gd name="txR" fmla="*/ 915 w 915"/>
                        <a:gd name="txB" fmla="*/ 1180 h 1180"/>
                      </a:gdLst>
                      <a:cxnLst>
                        <a:cxn ang="0">
                          <a:pos x="0" y="0"/>
                        </a:cxn>
                        <a:cxn ang="0">
                          <a:pos x="915" y="15"/>
                        </a:cxn>
                        <a:cxn ang="0">
                          <a:pos x="630" y="1180"/>
                        </a:cxn>
                        <a:cxn ang="0">
                          <a:pos x="270" y="1155"/>
                        </a:cxn>
                        <a:cxn ang="0">
                          <a:pos x="0" y="0"/>
                        </a:cxn>
                      </a:cxnLst>
                      <a:rect l="txL" t="txT" r="txR" b="tx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381" name="Oval 213"/>
                    <p:cNvSpPr/>
                    <p:nvPr/>
                  </p:nvSpPr>
                  <p:spPr>
                    <a:xfrm>
                      <a:off x="615" y="3275"/>
                      <a:ext cx="54" cy="4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382" name="Oval 214"/>
                    <p:cNvSpPr/>
                    <p:nvPr/>
                  </p:nvSpPr>
                  <p:spPr>
                    <a:xfrm>
                      <a:off x="609" y="3463"/>
                      <a:ext cx="54" cy="4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500" name="Freeform 212"/>
                    <p:cNvSpPr/>
                    <p:nvPr/>
                  </p:nvSpPr>
                  <p:spPr>
                    <a:xfrm flipV="1">
                      <a:off x="584" y="2840"/>
                      <a:ext cx="113" cy="356"/>
                    </a:xfrm>
                    <a:custGeom>
                      <a:gdLst>
                        <a:gd name="txL" fmla="*/ 0 w 915"/>
                        <a:gd name="txT" fmla="*/ 0 h 1180"/>
                        <a:gd name="txR" fmla="*/ 915 w 915"/>
                        <a:gd name="txB" fmla="*/ 1180 h 1180"/>
                      </a:gdLst>
                      <a:cxnLst>
                        <a:cxn ang="0">
                          <a:pos x="0" y="0"/>
                        </a:cxn>
                        <a:cxn ang="0">
                          <a:pos x="915" y="15"/>
                        </a:cxn>
                        <a:cxn ang="0">
                          <a:pos x="630" y="1180"/>
                        </a:cxn>
                        <a:cxn ang="0">
                          <a:pos x="270" y="1155"/>
                        </a:cxn>
                        <a:cxn ang="0">
                          <a:pos x="0" y="0"/>
                        </a:cxn>
                      </a:cxnLst>
                      <a:rect l="txL" t="txT" r="txR" b="tx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501" name="Oval 213"/>
                    <p:cNvSpPr/>
                    <p:nvPr/>
                  </p:nvSpPr>
                  <p:spPr>
                    <a:xfrm>
                      <a:off x="612" y="2982"/>
                      <a:ext cx="54" cy="4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502" name="Oval 213"/>
                    <p:cNvSpPr/>
                    <p:nvPr/>
                  </p:nvSpPr>
                  <p:spPr>
                    <a:xfrm>
                      <a:off x="603" y="2840"/>
                      <a:ext cx="54" cy="4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504" name="椭圆 12503"/>
                    <p:cNvSpPr/>
                    <p:nvPr/>
                  </p:nvSpPr>
                  <p:spPr>
                    <a:xfrm>
                      <a:off x="603" y="3166"/>
                      <a:ext cx="81" cy="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969696">
                            <a:gamma/>
                            <a:shade val="60392"/>
                            <a:invGamma/>
                          </a:srgbClr>
                        </a:gs>
                        <a:gs pos="50000">
                          <a:srgbClr val="969696"/>
                        </a:gs>
                        <a:gs pos="100000">
                          <a:srgbClr val="969696">
                            <a:gamma/>
                            <a:shade val="60392"/>
                            <a:invGamma/>
                          </a:srgbClr>
                        </a:gs>
                      </a:gsLst>
                      <a:lin ang="0" scaled="1"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2578" name="组合 12577"/>
                <p:cNvGrpSpPr/>
                <p:nvPr/>
              </p:nvGrpSpPr>
              <p:grpSpPr>
                <a:xfrm>
                  <a:off x="466" y="1820"/>
                  <a:ext cx="335" cy="693"/>
                  <a:chOff x="414" y="1848"/>
                  <a:chExt cx="362" cy="765"/>
                </a:xfrm>
              </p:grpSpPr>
              <p:grpSp>
                <p:nvGrpSpPr>
                  <p:cNvPr id="12549" name="组合 12548"/>
                  <p:cNvGrpSpPr/>
                  <p:nvPr/>
                </p:nvGrpSpPr>
                <p:grpSpPr>
                  <a:xfrm>
                    <a:off x="414" y="1933"/>
                    <a:ext cx="362" cy="680"/>
                    <a:chOff x="414" y="1962"/>
                    <a:chExt cx="362" cy="680"/>
                  </a:xfrm>
                </p:grpSpPr>
                <p:grpSp>
                  <p:nvGrpSpPr>
                    <p:cNvPr id="12543" name="组合 12542"/>
                    <p:cNvGrpSpPr/>
                    <p:nvPr/>
                  </p:nvGrpSpPr>
                  <p:grpSpPr>
                    <a:xfrm>
                      <a:off x="414" y="2106"/>
                      <a:ext cx="347" cy="536"/>
                      <a:chOff x="414" y="2106"/>
                      <a:chExt cx="347" cy="536"/>
                    </a:xfrm>
                  </p:grpSpPr>
                  <p:grpSp>
                    <p:nvGrpSpPr>
                      <p:cNvPr id="12518" name="Group 153"/>
                      <p:cNvGrpSpPr/>
                      <p:nvPr/>
                    </p:nvGrpSpPr>
                    <p:grpSpPr>
                      <a:xfrm>
                        <a:off x="414" y="2106"/>
                        <a:ext cx="347" cy="334"/>
                        <a:chOff x="2400" y="2400"/>
                        <a:chExt cx="1440" cy="1440"/>
                      </a:xfrm>
                    </p:grpSpPr>
                    <p:sp>
                      <p:nvSpPr>
                        <p:cNvPr id="12519" name="Oval 154"/>
                        <p:cNvSpPr/>
                        <p:nvPr/>
                      </p:nvSpPr>
                      <p:spPr>
                        <a:xfrm>
                          <a:off x="2400" y="2400"/>
                          <a:ext cx="1440" cy="14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8F8F8F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12520" name="Oval 155"/>
                        <p:cNvSpPr/>
                        <p:nvPr/>
                      </p:nvSpPr>
                      <p:spPr>
                        <a:xfrm>
                          <a:off x="2600" y="2600"/>
                          <a:ext cx="1040" cy="10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000000"/>
                            </a:gs>
                          </a:gsLst>
                          <a:lin ang="2700000" scaled="1"/>
                        </a:gradFill>
                        <a:ln w="9525">
                          <a:noFill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12521" name="Oval 156"/>
                        <p:cNvSpPr/>
                        <p:nvPr/>
                      </p:nvSpPr>
                      <p:spPr>
                        <a:xfrm>
                          <a:off x="2800" y="2800"/>
                          <a:ext cx="640" cy="6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808080"/>
                            </a:gs>
                            <a:gs pos="100000">
                              <a:srgbClr val="969696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noFill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12522" name="Oval 157"/>
                        <p:cNvSpPr/>
                        <p:nvPr/>
                      </p:nvSpPr>
                      <p:spPr>
                        <a:xfrm>
                          <a:off x="3000" y="3000"/>
                          <a:ext cx="240" cy="240"/>
                        </a:xfrm>
                        <a:prstGeom prst="ellipse">
                          <a:avLst/>
                        </a:prstGeom>
                        <a:solidFill>
                          <a:srgbClr val="333333"/>
                        </a:solidFill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Arial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2542" name="组合 12541"/>
                      <p:cNvGrpSpPr/>
                      <p:nvPr/>
                    </p:nvGrpSpPr>
                    <p:grpSpPr>
                      <a:xfrm>
                        <a:off x="487" y="2235"/>
                        <a:ext cx="221" cy="407"/>
                        <a:chOff x="487" y="2235"/>
                        <a:chExt cx="221" cy="407"/>
                      </a:xfrm>
                    </p:grpSpPr>
                    <p:sp>
                      <p:nvSpPr>
                        <p:cNvPr id="12524" name="Freeform 159"/>
                        <p:cNvSpPr/>
                        <p:nvPr/>
                      </p:nvSpPr>
                      <p:spPr>
                        <a:xfrm flipH="1">
                          <a:off x="527" y="2557"/>
                          <a:ext cx="105" cy="85"/>
                        </a:xfrm>
                        <a:custGeom>
                          <a:gdLst>
                            <a:gd name="txL" fmla="*/ 0 w 2020"/>
                            <a:gd name="txT" fmla="*/ 0 h 2594"/>
                            <a:gd name="txR" fmla="*/ 2020 w 2020"/>
                            <a:gd name="txB" fmla="*/ 2594 h 2594"/>
                          </a:gdLst>
                          <a:cxnLst>
                            <a:cxn ang="0">
                              <a:pos x="1" y="0"/>
                            </a:cxn>
                            <a:cxn ang="0">
                              <a:pos x="1" y="1"/>
                            </a:cxn>
                            <a:cxn ang="0">
                              <a:pos x="0" y="1"/>
                            </a:cxn>
                            <a:cxn ang="0">
                              <a:pos x="0" y="1"/>
                            </a:cxn>
                            <a:cxn ang="0">
                              <a:pos x="0" y="1"/>
                            </a:cxn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  <a:cxn ang="0">
                              <a:pos x="1" y="3"/>
                            </a:cxn>
                            <a:cxn ang="0">
                              <a:pos x="1" y="3"/>
                            </a:cxn>
                            <a:cxn ang="0">
                              <a:pos x="2" y="2"/>
                            </a:cxn>
                            <a:cxn ang="0">
                              <a:pos x="2" y="2"/>
                            </a:cxn>
                            <a:cxn ang="0">
                              <a:pos x="2" y="2"/>
                            </a:cxn>
                            <a:cxn ang="0">
                              <a:pos x="2" y="1"/>
                            </a:cxn>
                            <a:cxn ang="0">
                              <a:pos x="2" y="1"/>
                            </a:cxn>
                            <a:cxn ang="0">
                              <a:pos x="2" y="2"/>
                            </a:cxn>
                            <a:cxn ang="0">
                              <a:pos x="1" y="2"/>
                            </a:cxn>
                            <a:cxn ang="0">
                              <a:pos x="1" y="2"/>
                            </a:cxn>
                            <a:cxn ang="0">
                              <a:pos x="1" y="2"/>
                            </a:cxn>
                            <a:cxn ang="0">
                              <a:pos x="1" y="2"/>
                            </a:cxn>
                            <a:cxn ang="0">
                              <a:pos x="1" y="2"/>
                            </a:cxn>
                            <a:cxn ang="0">
                              <a:pos x="1" y="1"/>
                            </a:cxn>
                            <a:cxn ang="0">
                              <a:pos x="1" y="1"/>
                            </a:cxn>
                            <a:cxn ang="0">
                              <a:pos x="1" y="1"/>
                            </a:cxn>
                            <a:cxn ang="0">
                              <a:pos x="1" y="1"/>
                            </a:cxn>
                            <a:cxn ang="0">
                              <a:pos x="1" y="0"/>
                            </a:cxn>
                          </a:cxnLst>
                          <a:rect l="txL" t="txT" r="txR" b="txB"/>
                          <a:pathLst>
                            <a:path w="2020" h="2594">
                              <a:moveTo>
                                <a:pt x="472" y="15"/>
                              </a:moveTo>
                              <a:cubicBezTo>
                                <a:pt x="472" y="107"/>
                                <a:pt x="477" y="387"/>
                                <a:pt x="472" y="552"/>
                              </a:cubicBezTo>
                              <a:cubicBezTo>
                                <a:pt x="467" y="717"/>
                                <a:pt x="480" y="887"/>
                                <a:pt x="442" y="1005"/>
                              </a:cubicBezTo>
                              <a:cubicBezTo>
                                <a:pt x="404" y="1123"/>
                                <a:pt x="302" y="1180"/>
                                <a:pt x="247" y="1260"/>
                              </a:cubicBezTo>
                              <a:cubicBezTo>
                                <a:pt x="192" y="1340"/>
                                <a:pt x="152" y="1398"/>
                                <a:pt x="112" y="1488"/>
                              </a:cubicBezTo>
                              <a:cubicBezTo>
                                <a:pt x="72" y="1578"/>
                                <a:pt x="14" y="1706"/>
                                <a:pt x="7" y="1800"/>
                              </a:cubicBezTo>
                              <a:cubicBezTo>
                                <a:pt x="0" y="1894"/>
                                <a:pt x="25" y="1968"/>
                                <a:pt x="67" y="2055"/>
                              </a:cubicBezTo>
                              <a:cubicBezTo>
                                <a:pt x="109" y="2142"/>
                                <a:pt x="165" y="2245"/>
                                <a:pt x="262" y="2325"/>
                              </a:cubicBezTo>
                              <a:cubicBezTo>
                                <a:pt x="359" y="2405"/>
                                <a:pt x="515" y="2498"/>
                                <a:pt x="652" y="2535"/>
                              </a:cubicBezTo>
                              <a:cubicBezTo>
                                <a:pt x="789" y="2572"/>
                                <a:pt x="937" y="2594"/>
                                <a:pt x="1087" y="2550"/>
                              </a:cubicBezTo>
                              <a:cubicBezTo>
                                <a:pt x="1237" y="2506"/>
                                <a:pt x="1440" y="2366"/>
                                <a:pt x="1552" y="2268"/>
                              </a:cubicBezTo>
                              <a:cubicBezTo>
                                <a:pt x="1664" y="2170"/>
                                <a:pt x="1702" y="2069"/>
                                <a:pt x="1762" y="1965"/>
                              </a:cubicBezTo>
                              <a:cubicBezTo>
                                <a:pt x="1822" y="1861"/>
                                <a:pt x="1872" y="1759"/>
                                <a:pt x="1912" y="1644"/>
                              </a:cubicBezTo>
                              <a:cubicBezTo>
                                <a:pt x="1952" y="1529"/>
                                <a:pt x="2020" y="1309"/>
                                <a:pt x="2002" y="1275"/>
                              </a:cubicBezTo>
                              <a:cubicBezTo>
                                <a:pt x="1984" y="1241"/>
                                <a:pt x="1874" y="1355"/>
                                <a:pt x="1807" y="1440"/>
                              </a:cubicBezTo>
                              <a:cubicBezTo>
                                <a:pt x="1740" y="1525"/>
                                <a:pt x="1669" y="1690"/>
                                <a:pt x="1597" y="1785"/>
                              </a:cubicBezTo>
                              <a:cubicBezTo>
                                <a:pt x="1525" y="1880"/>
                                <a:pt x="1442" y="1953"/>
                                <a:pt x="1372" y="2010"/>
                              </a:cubicBezTo>
                              <a:cubicBezTo>
                                <a:pt x="1302" y="2067"/>
                                <a:pt x="1257" y="2113"/>
                                <a:pt x="1177" y="2130"/>
                              </a:cubicBezTo>
                              <a:cubicBezTo>
                                <a:pt x="1097" y="2147"/>
                                <a:pt x="982" y="2147"/>
                                <a:pt x="892" y="2115"/>
                              </a:cubicBezTo>
                              <a:cubicBezTo>
                                <a:pt x="802" y="2083"/>
                                <a:pt x="677" y="2022"/>
                                <a:pt x="637" y="1935"/>
                              </a:cubicBezTo>
                              <a:cubicBezTo>
                                <a:pt x="597" y="1848"/>
                                <a:pt x="612" y="1702"/>
                                <a:pt x="652" y="1590"/>
                              </a:cubicBezTo>
                              <a:cubicBezTo>
                                <a:pt x="692" y="1478"/>
                                <a:pt x="817" y="1355"/>
                                <a:pt x="877" y="1260"/>
                              </a:cubicBezTo>
                              <a:cubicBezTo>
                                <a:pt x="937" y="1165"/>
                                <a:pt x="990" y="1112"/>
                                <a:pt x="1012" y="1020"/>
                              </a:cubicBezTo>
                              <a:cubicBezTo>
                                <a:pt x="1034" y="928"/>
                                <a:pt x="1012" y="786"/>
                                <a:pt x="1012" y="708"/>
                              </a:cubicBezTo>
                              <a:cubicBezTo>
                                <a:pt x="1012" y="630"/>
                                <a:pt x="1012" y="670"/>
                                <a:pt x="1012" y="552"/>
                              </a:cubicBezTo>
                              <a:cubicBezTo>
                                <a:pt x="1012" y="434"/>
                                <a:pt x="1012" y="115"/>
                                <a:pt x="1012" y="0"/>
                              </a:cubicBez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2525" name="Group 160"/>
                        <p:cNvGrpSpPr/>
                        <p:nvPr/>
                      </p:nvGrpSpPr>
                      <p:grpSpPr>
                        <a:xfrm>
                          <a:off x="487" y="2235"/>
                          <a:ext cx="221" cy="274"/>
                          <a:chOff x="4263" y="2777"/>
                          <a:chExt cx="915" cy="1180"/>
                        </a:xfrm>
                      </p:grpSpPr>
                      <p:sp>
                        <p:nvSpPr>
                          <p:cNvPr id="12526" name="Freeform 161"/>
                          <p:cNvSpPr/>
                          <p:nvPr/>
                        </p:nvSpPr>
                        <p:spPr>
                          <a:xfrm>
                            <a:off x="4263" y="2777"/>
                            <a:ext cx="915" cy="1180"/>
                          </a:xfrm>
                          <a:custGeom>
                            <a:gdLst>
                              <a:gd name="txL" fmla="*/ 0 w 915"/>
                              <a:gd name="txT" fmla="*/ 0 h 1180"/>
                              <a:gd name="txR" fmla="*/ 915 w 915"/>
                              <a:gd name="txB" fmla="*/ 1180 h 1180"/>
                            </a:gdLst>
                            <a:cxnLst>
                              <a:cxn ang="0">
                                <a:pos x="0" y="0"/>
                              </a:cxn>
                              <a:cxn ang="0">
                                <a:pos x="915" y="15"/>
                              </a:cxn>
                              <a:cxn ang="0">
                                <a:pos x="630" y="1180"/>
                              </a:cxn>
                              <a:cxn ang="0">
                                <a:pos x="270" y="1155"/>
                              </a:cxn>
                              <a:cxn ang="0">
                                <a:pos x="0" y="0"/>
                              </a:cxn>
                            </a:cxnLst>
                            <a:rect l="txL" t="txT" r="txR" b="txB"/>
                            <a:pathLst>
                              <a:path w="915" h="1180">
                                <a:moveTo>
                                  <a:pt x="0" y="0"/>
                                </a:moveTo>
                                <a:lnTo>
                                  <a:pt x="915" y="15"/>
                                </a:lnTo>
                                <a:lnTo>
                                  <a:pt x="630" y="1180"/>
                                </a:lnTo>
                                <a:lnTo>
                                  <a:pt x="270" y="1155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000000"/>
                              </a:gs>
                              <a:gs pos="50000">
                                <a:srgbClr val="969696"/>
                              </a:gs>
                              <a:gs pos="100000">
                                <a:srgbClr val="000000"/>
                              </a:gs>
                            </a:gsLst>
                            <a:lin ang="0" scaled="1"/>
                          </a:gradFill>
                          <a:ln w="9525" cap="flat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527" name="Oval 162"/>
                          <p:cNvSpPr/>
                          <p:nvPr/>
                        </p:nvSpPr>
                        <p:spPr>
                          <a:xfrm>
                            <a:off x="4560" y="2845"/>
                            <a:ext cx="215" cy="21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C0C0C0"/>
                              </a:gs>
                              <a:gs pos="100000">
                                <a:srgbClr val="000000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 cap="flat" cmpd="sng">
                            <a:solidFill>
                              <a:srgbClr val="000000"/>
                            </a:solidFill>
                            <a:prstDash val="solid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528" name="Oval 163"/>
                          <p:cNvSpPr/>
                          <p:nvPr/>
                        </p:nvSpPr>
                        <p:spPr>
                          <a:xfrm>
                            <a:off x="4580" y="3660"/>
                            <a:ext cx="215" cy="21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C0C0C0"/>
                              </a:gs>
                              <a:gs pos="100000">
                                <a:srgbClr val="000000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 cap="flat" cmpd="sng">
                            <a:solidFill>
                              <a:srgbClr val="000000"/>
                            </a:solidFill>
                            <a:prstDash val="solid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Arial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2529" name="Group 184"/>
                    <p:cNvGrpSpPr/>
                    <p:nvPr/>
                  </p:nvGrpSpPr>
                  <p:grpSpPr>
                    <a:xfrm flipV="1">
                      <a:off x="429" y="2112"/>
                      <a:ext cx="347" cy="334"/>
                      <a:chOff x="2400" y="2400"/>
                      <a:chExt cx="1440" cy="1440"/>
                    </a:xfrm>
                  </p:grpSpPr>
                  <p:sp>
                    <p:nvSpPr>
                      <p:cNvPr id="12530" name="Oval 185"/>
                      <p:cNvSpPr/>
                      <p:nvPr/>
                    </p:nvSpPr>
                    <p:spPr>
                      <a:xfrm>
                        <a:off x="2400" y="2400"/>
                        <a:ext cx="1440" cy="14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8F8F8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 rot="10800000"/>
                      <a:lstStyle/>
                      <a:p>
                        <a:endParaRPr lang="zh-CN" altLang="en-US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12531" name="Oval 186"/>
                      <p:cNvSpPr/>
                      <p:nvPr/>
                    </p:nvSpPr>
                    <p:spPr>
                      <a:xfrm>
                        <a:off x="2600" y="2600"/>
                        <a:ext cx="1040" cy="10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000000"/>
                          </a:gs>
                        </a:gsLst>
                        <a:lin ang="2700000" scaled="1"/>
                      </a:gradFill>
                      <a:ln w="9525">
                        <a:noFill/>
                      </a:ln>
                    </p:spPr>
                    <p:txBody>
                      <a:bodyPr rot="10800000"/>
                      <a:lstStyle/>
                      <a:p>
                        <a:endParaRPr lang="zh-CN" altLang="en-US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12532" name="Oval 187"/>
                      <p:cNvSpPr/>
                      <p:nvPr/>
                    </p:nvSpPr>
                    <p:spPr>
                      <a:xfrm>
                        <a:off x="2800" y="2800"/>
                        <a:ext cx="640" cy="64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808080"/>
                          </a:gs>
                          <a:gs pos="100000">
                            <a:srgbClr val="969696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</a:ln>
                    </p:spPr>
                    <p:txBody>
                      <a:bodyPr rot="10800000"/>
                      <a:lstStyle/>
                      <a:p>
                        <a:endParaRPr lang="zh-CN" altLang="en-US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12533" name="Oval 188"/>
                      <p:cNvSpPr/>
                      <p:nvPr/>
                    </p:nvSpPr>
                    <p:spPr>
                      <a:xfrm>
                        <a:off x="3000" y="3000"/>
                        <a:ext cx="240" cy="240"/>
                      </a:xfrm>
                      <a:prstGeom prst="ellipse">
                        <a:avLst/>
                      </a:prstGeom>
                      <a:solidFill>
                        <a:srgbClr val="333333"/>
                      </a:solidFill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 rot="10800000"/>
                      <a:lstStyle/>
                      <a:p>
                        <a:endParaRPr lang="zh-CN" altLang="en-US">
                          <a:latin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2534" name="Freeform 190"/>
                    <p:cNvSpPr/>
                    <p:nvPr/>
                  </p:nvSpPr>
                  <p:spPr>
                    <a:xfrm flipV="1">
                      <a:off x="555" y="1962"/>
                      <a:ext cx="114" cy="85"/>
                    </a:xfrm>
                    <a:custGeom>
                      <a:gdLst>
                        <a:gd name="txL" fmla="*/ 0 w 2020"/>
                        <a:gd name="txT" fmla="*/ 0 h 2594"/>
                        <a:gd name="txR" fmla="*/ 2020 w 2020"/>
                        <a:gd name="txB" fmla="*/ 2594 h 2594"/>
                      </a:gdLst>
                      <a:cxnLst>
                        <a:cxn ang="0">
                          <a:pos x="1" y="0"/>
                        </a:cxn>
                        <a:cxn ang="0">
                          <a:pos x="1" y="1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1" y="3"/>
                        </a:cxn>
                        <a:cxn ang="0">
                          <a:pos x="1" y="3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2" y="1"/>
                        </a:cxn>
                        <a:cxn ang="0">
                          <a:pos x="2" y="1"/>
                        </a:cxn>
                        <a:cxn ang="0">
                          <a:pos x="2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2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0"/>
                        </a:cxn>
                      </a:cxnLst>
                      <a:rect l="txL" t="txT" r="txR" b="txB"/>
                      <a:pathLst>
                        <a:path w="2020" h="2594">
                          <a:moveTo>
                            <a:pt x="472" y="15"/>
                          </a:moveTo>
                          <a:cubicBezTo>
                            <a:pt x="472" y="107"/>
                            <a:pt x="477" y="387"/>
                            <a:pt x="472" y="552"/>
                          </a:cubicBezTo>
                          <a:cubicBezTo>
                            <a:pt x="467" y="717"/>
                            <a:pt x="480" y="887"/>
                            <a:pt x="442" y="1005"/>
                          </a:cubicBezTo>
                          <a:cubicBezTo>
                            <a:pt x="404" y="1123"/>
                            <a:pt x="302" y="1180"/>
                            <a:pt x="247" y="1260"/>
                          </a:cubicBezTo>
                          <a:cubicBezTo>
                            <a:pt x="192" y="1340"/>
                            <a:pt x="152" y="1398"/>
                            <a:pt x="112" y="1488"/>
                          </a:cubicBezTo>
                          <a:cubicBezTo>
                            <a:pt x="72" y="1578"/>
                            <a:pt x="14" y="1706"/>
                            <a:pt x="7" y="1800"/>
                          </a:cubicBezTo>
                          <a:cubicBezTo>
                            <a:pt x="0" y="1894"/>
                            <a:pt x="25" y="1968"/>
                            <a:pt x="67" y="2055"/>
                          </a:cubicBezTo>
                          <a:cubicBezTo>
                            <a:pt x="109" y="2142"/>
                            <a:pt x="165" y="2245"/>
                            <a:pt x="262" y="2325"/>
                          </a:cubicBezTo>
                          <a:cubicBezTo>
                            <a:pt x="359" y="2405"/>
                            <a:pt x="515" y="2498"/>
                            <a:pt x="652" y="2535"/>
                          </a:cubicBezTo>
                          <a:cubicBezTo>
                            <a:pt x="789" y="2572"/>
                            <a:pt x="937" y="2594"/>
                            <a:pt x="1087" y="2550"/>
                          </a:cubicBezTo>
                          <a:cubicBezTo>
                            <a:pt x="1237" y="2506"/>
                            <a:pt x="1440" y="2366"/>
                            <a:pt x="1552" y="2268"/>
                          </a:cubicBezTo>
                          <a:cubicBezTo>
                            <a:pt x="1664" y="2170"/>
                            <a:pt x="1702" y="2069"/>
                            <a:pt x="1762" y="1965"/>
                          </a:cubicBezTo>
                          <a:cubicBezTo>
                            <a:pt x="1822" y="1861"/>
                            <a:pt x="1872" y="1759"/>
                            <a:pt x="1912" y="1644"/>
                          </a:cubicBezTo>
                          <a:cubicBezTo>
                            <a:pt x="1952" y="1529"/>
                            <a:pt x="2020" y="1309"/>
                            <a:pt x="2002" y="1275"/>
                          </a:cubicBezTo>
                          <a:cubicBezTo>
                            <a:pt x="1984" y="1241"/>
                            <a:pt x="1874" y="1355"/>
                            <a:pt x="1807" y="1440"/>
                          </a:cubicBezTo>
                          <a:cubicBezTo>
                            <a:pt x="1740" y="1525"/>
                            <a:pt x="1669" y="1690"/>
                            <a:pt x="1597" y="1785"/>
                          </a:cubicBezTo>
                          <a:cubicBezTo>
                            <a:pt x="1525" y="1880"/>
                            <a:pt x="1442" y="1953"/>
                            <a:pt x="1372" y="2010"/>
                          </a:cubicBezTo>
                          <a:cubicBezTo>
                            <a:pt x="1302" y="2067"/>
                            <a:pt x="1257" y="2113"/>
                            <a:pt x="1177" y="2130"/>
                          </a:cubicBezTo>
                          <a:cubicBezTo>
                            <a:pt x="1097" y="2147"/>
                            <a:pt x="982" y="2147"/>
                            <a:pt x="892" y="2115"/>
                          </a:cubicBezTo>
                          <a:cubicBezTo>
                            <a:pt x="802" y="2083"/>
                            <a:pt x="677" y="2022"/>
                            <a:pt x="637" y="1935"/>
                          </a:cubicBezTo>
                          <a:cubicBezTo>
                            <a:pt x="597" y="1848"/>
                            <a:pt x="612" y="1702"/>
                            <a:pt x="652" y="1590"/>
                          </a:cubicBezTo>
                          <a:cubicBezTo>
                            <a:pt x="692" y="1478"/>
                            <a:pt x="817" y="1355"/>
                            <a:pt x="877" y="1260"/>
                          </a:cubicBezTo>
                          <a:cubicBezTo>
                            <a:pt x="937" y="1165"/>
                            <a:pt x="990" y="1112"/>
                            <a:pt x="1012" y="1020"/>
                          </a:cubicBezTo>
                          <a:cubicBezTo>
                            <a:pt x="1034" y="928"/>
                            <a:pt x="1012" y="786"/>
                            <a:pt x="1012" y="708"/>
                          </a:cubicBezTo>
                          <a:cubicBezTo>
                            <a:pt x="1012" y="630"/>
                            <a:pt x="1012" y="670"/>
                            <a:pt x="1012" y="552"/>
                          </a:cubicBezTo>
                          <a:cubicBezTo>
                            <a:pt x="1012" y="434"/>
                            <a:pt x="1012" y="115"/>
                            <a:pt x="1012" y="0"/>
                          </a:cubicBezTo>
                        </a:path>
                      </a:pathLst>
                    </a:custGeom>
                    <a:solidFill>
                      <a:srgbClr val="0000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535" name="Oval 194"/>
                    <p:cNvSpPr/>
                    <p:nvPr/>
                  </p:nvSpPr>
                  <p:spPr>
                    <a:xfrm flipV="1">
                      <a:off x="574" y="2067"/>
                      <a:ext cx="51" cy="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grpSp>
                  <p:nvGrpSpPr>
                    <p:cNvPr id="12536" name="组合 12535"/>
                    <p:cNvGrpSpPr/>
                    <p:nvPr/>
                  </p:nvGrpSpPr>
                  <p:grpSpPr>
                    <a:xfrm>
                      <a:off x="534" y="2039"/>
                      <a:ext cx="126" cy="535"/>
                      <a:chOff x="617" y="3048"/>
                      <a:chExt cx="144" cy="360"/>
                    </a:xfrm>
                  </p:grpSpPr>
                  <p:sp>
                    <p:nvSpPr>
                      <p:cNvPr id="12537" name="Freeform 192"/>
                      <p:cNvSpPr/>
                      <p:nvPr/>
                    </p:nvSpPr>
                    <p:spPr>
                      <a:xfrm flipV="1">
                        <a:off x="617" y="3048"/>
                        <a:ext cx="143" cy="184"/>
                      </a:xfrm>
                      <a:custGeom>
                        <a:gdLst>
                          <a:gd name="txL" fmla="*/ 0 w 915"/>
                          <a:gd name="txT" fmla="*/ 0 h 1180"/>
                          <a:gd name="txR" fmla="*/ 915 w 915"/>
                          <a:gd name="txB" fmla="*/ 1180 h 1180"/>
                        </a:gdLst>
                        <a:cxnLst>
                          <a:cxn ang="0">
                            <a:pos x="0" y="0"/>
                          </a:cxn>
                          <a:cxn ang="0">
                            <a:pos x="915" y="15"/>
                          </a:cxn>
                          <a:cxn ang="0">
                            <a:pos x="630" y="1180"/>
                          </a:cxn>
                          <a:cxn ang="0">
                            <a:pos x="270" y="1155"/>
                          </a:cxn>
                          <a:cxn ang="0">
                            <a:pos x="0" y="0"/>
                          </a:cxn>
                        </a:cxnLst>
                        <a:rect l="txL" t="txT" r="txR" b="txB"/>
                        <a:pathLst>
                          <a:path w="915" h="1180">
                            <a:moveTo>
                              <a:pt x="0" y="0"/>
                            </a:moveTo>
                            <a:lnTo>
                              <a:pt x="915" y="15"/>
                            </a:lnTo>
                            <a:lnTo>
                              <a:pt x="630" y="1180"/>
                            </a:lnTo>
                            <a:lnTo>
                              <a:pt x="270" y="115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rgbClr val="969696"/>
                          </a:gs>
                          <a:gs pos="100000">
                            <a:srgbClr val="000000"/>
                          </a:gs>
                        </a:gsLst>
                        <a:lin ang="0" scaled="1"/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rot="10800000"/>
                      <a:lstStyle/>
                      <a:p>
                        <a:endParaRPr lang="zh-CN" altLang="en-US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12538" name="Freeform 192"/>
                      <p:cNvSpPr/>
                      <p:nvPr/>
                    </p:nvSpPr>
                    <p:spPr>
                      <a:xfrm>
                        <a:off x="618" y="3224"/>
                        <a:ext cx="143" cy="184"/>
                      </a:xfrm>
                      <a:custGeom>
                        <a:gdLst>
                          <a:gd name="txL" fmla="*/ 0 w 915"/>
                          <a:gd name="txT" fmla="*/ 0 h 1180"/>
                          <a:gd name="txR" fmla="*/ 915 w 915"/>
                          <a:gd name="txB" fmla="*/ 1180 h 1180"/>
                        </a:gdLst>
                        <a:cxnLst>
                          <a:cxn ang="0">
                            <a:pos x="0" y="0"/>
                          </a:cxn>
                          <a:cxn ang="0">
                            <a:pos x="915" y="15"/>
                          </a:cxn>
                          <a:cxn ang="0">
                            <a:pos x="630" y="1180"/>
                          </a:cxn>
                          <a:cxn ang="0">
                            <a:pos x="270" y="1155"/>
                          </a:cxn>
                          <a:cxn ang="0">
                            <a:pos x="0" y="0"/>
                          </a:cxn>
                        </a:cxnLst>
                        <a:rect l="txL" t="txT" r="txR" b="txB"/>
                        <a:pathLst>
                          <a:path w="915" h="1180">
                            <a:moveTo>
                              <a:pt x="0" y="0"/>
                            </a:moveTo>
                            <a:lnTo>
                              <a:pt x="915" y="15"/>
                            </a:lnTo>
                            <a:lnTo>
                              <a:pt x="630" y="1180"/>
                            </a:lnTo>
                            <a:lnTo>
                              <a:pt x="270" y="115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rgbClr val="969696"/>
                          </a:gs>
                          <a:gs pos="100000">
                            <a:srgbClr val="000000"/>
                          </a:gs>
                        </a:gsLst>
                        <a:lin ang="0" scaled="1"/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zh-CN" altLang="en-US">
                          <a:latin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2539" name="Oval 193"/>
                    <p:cNvSpPr/>
                    <p:nvPr/>
                  </p:nvSpPr>
                  <p:spPr>
                    <a:xfrm flipV="1">
                      <a:off x="567" y="2271"/>
                      <a:ext cx="50" cy="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540" name="Oval 193"/>
                    <p:cNvSpPr/>
                    <p:nvPr/>
                  </p:nvSpPr>
                  <p:spPr>
                    <a:xfrm flipV="1">
                      <a:off x="574" y="2026"/>
                      <a:ext cx="51" cy="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2541" name="Oval 193"/>
                    <p:cNvSpPr/>
                    <p:nvPr/>
                  </p:nvSpPr>
                  <p:spPr>
                    <a:xfrm flipV="1">
                      <a:off x="567" y="2482"/>
                      <a:ext cx="50" cy="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rot="10800000"/>
                    <a:lstStyle/>
                    <a:p>
                      <a:endParaRPr lang="zh-CN" altLang="en-US">
                        <a:latin typeface="Arial" pitchFamily="34" charset="0"/>
                      </a:endParaRPr>
                    </a:p>
                  </p:txBody>
                </p:sp>
              </p:grpSp>
              <p:sp>
                <p:nvSpPr>
                  <p:cNvPr id="12577" name="直接连接符 12576"/>
                  <p:cNvSpPr/>
                  <p:nvPr/>
                </p:nvSpPr>
                <p:spPr>
                  <a:xfrm flipH="1">
                    <a:off x="584" y="1848"/>
                    <a:ext cx="0" cy="11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</p:grpSp>
          </p:grpSp>
        </p:grpSp>
      </p:grpSp>
      <p:grpSp>
        <p:nvGrpSpPr>
          <p:cNvPr id="12394" name="xjhlx8"/>
          <p:cNvGrpSpPr>
            <a:grpSpLocks noChangeAspect="1"/>
          </p:cNvGrpSpPr>
          <p:nvPr/>
        </p:nvGrpSpPr>
        <p:grpSpPr>
          <a:xfrm rot="-5400000" flipH="1" flipV="1">
            <a:off x="481013" y="1383665"/>
            <a:ext cx="579437" cy="425450"/>
            <a:chOff x="6892" y="783"/>
            <a:chExt cx="813" cy="579"/>
          </a:xfrm>
        </p:grpSpPr>
        <p:grpSp>
          <p:nvGrpSpPr>
            <p:cNvPr id="12438" name="Group 146"/>
            <p:cNvGrpSpPr>
              <a:grpSpLocks noChangeAspect="1"/>
            </p:cNvGrpSpPr>
            <p:nvPr/>
          </p:nvGrpSpPr>
          <p:grpSpPr>
            <a:xfrm>
              <a:off x="7125" y="783"/>
              <a:ext cx="580" cy="579"/>
              <a:chOff x="2400" y="2400"/>
              <a:chExt cx="1440" cy="1440"/>
            </a:xfrm>
          </p:grpSpPr>
          <p:sp>
            <p:nvSpPr>
              <p:cNvPr id="12440" name="Oval 147"/>
              <p:cNvSpPr>
                <a:spLocks noChangeAspect="1"/>
              </p:cNvSpPr>
              <p:nvPr/>
            </p:nvSpPr>
            <p:spPr>
              <a:xfrm>
                <a:off x="2400" y="2400"/>
                <a:ext cx="1440" cy="14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8F8F8F"/>
                  </a:gs>
                </a:gsLst>
                <a:path path="shape">
                  <a:fillToRect l="50000" t="50000" r="50000" b="50000"/>
                </a:path>
              </a:gra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  <p:sp>
            <p:nvSpPr>
              <p:cNvPr id="12441" name="Oval 148"/>
              <p:cNvSpPr>
                <a:spLocks noChangeAspect="1"/>
              </p:cNvSpPr>
              <p:nvPr/>
            </p:nvSpPr>
            <p:spPr>
              <a:xfrm>
                <a:off x="2600" y="2600"/>
                <a:ext cx="1040" cy="10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00"/>
                  </a:gs>
                </a:gsLst>
                <a:lin ang="2700000" scaled="1"/>
              </a:gradFill>
              <a:ln w="9525">
                <a:noFill/>
              </a:ln>
            </p:spPr>
            <p:txBody>
              <a:bodyPr rot="10800000" vert="eaVert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  <p:sp>
            <p:nvSpPr>
              <p:cNvPr id="12442" name="Oval 149"/>
              <p:cNvSpPr>
                <a:spLocks noChangeAspect="1"/>
              </p:cNvSpPr>
              <p:nvPr/>
            </p:nvSpPr>
            <p:spPr>
              <a:xfrm>
                <a:off x="2800" y="2800"/>
                <a:ext cx="640" cy="640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</a:ln>
            </p:spPr>
            <p:txBody>
              <a:bodyPr rot="10800000" vert="eaVert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  <p:sp>
            <p:nvSpPr>
              <p:cNvPr id="12443" name="Oval 150"/>
              <p:cNvSpPr>
                <a:spLocks noChangeAspect="1"/>
              </p:cNvSpPr>
              <p:nvPr/>
            </p:nvSpPr>
            <p:spPr>
              <a:xfrm>
                <a:off x="3000" y="3000"/>
                <a:ext cx="240" cy="240"/>
              </a:xfrm>
              <a:prstGeom prst="ellipse">
                <a:avLst/>
              </a:pr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</p:grpSp>
        <p:sp>
          <p:nvSpPr>
            <p:cNvPr id="12439" name="Rectangle 151"/>
            <p:cNvSpPr>
              <a:spLocks noChangeAspect="1"/>
            </p:cNvSpPr>
            <p:nvPr/>
          </p:nvSpPr>
          <p:spPr>
            <a:xfrm>
              <a:off x="6892" y="1024"/>
              <a:ext cx="555" cy="9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FFFFFF"/>
                </a:gs>
                <a:gs pos="100000">
                  <a:srgbClr val="000000"/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/>
            <a:lstStyle/>
            <a:p>
              <a:endParaRPr lang="zh-CN" altLang="en-US">
                <a:latin typeface="Arial" pitchFamily="34" charset="0"/>
              </a:endParaRPr>
            </a:p>
          </p:txBody>
        </p:sp>
      </p:grpSp>
      <p:grpSp>
        <p:nvGrpSpPr>
          <p:cNvPr id="12401" name="Group 175"/>
          <p:cNvGrpSpPr/>
          <p:nvPr/>
        </p:nvGrpSpPr>
        <p:grpSpPr>
          <a:xfrm flipV="1">
            <a:off x="387350" y="1294765"/>
            <a:ext cx="827088" cy="44450"/>
            <a:chOff x="3121" y="1752"/>
            <a:chExt cx="722" cy="130"/>
          </a:xfrm>
        </p:grpSpPr>
        <p:sp>
          <p:nvSpPr>
            <p:cNvPr id="12414" name="Line 176"/>
            <p:cNvSpPr/>
            <p:nvPr/>
          </p:nvSpPr>
          <p:spPr>
            <a:xfrm flipH="1">
              <a:off x="3121" y="1760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415" name="Line 177"/>
            <p:cNvSpPr/>
            <p:nvPr/>
          </p:nvSpPr>
          <p:spPr>
            <a:xfrm flipH="1">
              <a:off x="3241" y="1760"/>
              <a:ext cx="121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416" name="Line 178"/>
            <p:cNvSpPr/>
            <p:nvPr/>
          </p:nvSpPr>
          <p:spPr>
            <a:xfrm flipH="1">
              <a:off x="3362" y="1760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417" name="Line 179"/>
            <p:cNvSpPr/>
            <p:nvPr/>
          </p:nvSpPr>
          <p:spPr>
            <a:xfrm flipH="1">
              <a:off x="3482" y="1760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418" name="Line 180"/>
            <p:cNvSpPr/>
            <p:nvPr/>
          </p:nvSpPr>
          <p:spPr>
            <a:xfrm flipH="1">
              <a:off x="3602" y="1760"/>
              <a:ext cx="120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419" name="Line 181"/>
            <p:cNvSpPr/>
            <p:nvPr/>
          </p:nvSpPr>
          <p:spPr>
            <a:xfrm flipH="1">
              <a:off x="3722" y="1760"/>
              <a:ext cx="121" cy="1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420" name="Line 182"/>
            <p:cNvSpPr/>
            <p:nvPr/>
          </p:nvSpPr>
          <p:spPr>
            <a:xfrm>
              <a:off x="3144" y="1752"/>
              <a:ext cx="698" cy="0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2615" name="组合 12614"/>
          <p:cNvGrpSpPr/>
          <p:nvPr/>
        </p:nvGrpSpPr>
        <p:grpSpPr>
          <a:xfrm>
            <a:off x="347663" y="1969453"/>
            <a:ext cx="647700" cy="2219325"/>
            <a:chOff x="243" y="799"/>
            <a:chExt cx="408" cy="1398"/>
          </a:xfrm>
        </p:grpSpPr>
        <p:grpSp>
          <p:nvGrpSpPr>
            <p:cNvPr id="12400" name="xjhlx13"/>
            <p:cNvGrpSpPr/>
            <p:nvPr/>
          </p:nvGrpSpPr>
          <p:grpSpPr>
            <a:xfrm>
              <a:off x="442" y="1962"/>
              <a:ext cx="181" cy="235"/>
              <a:chOff x="6627" y="2220"/>
              <a:chExt cx="1155" cy="1502"/>
            </a:xfrm>
          </p:grpSpPr>
          <p:sp>
            <p:nvSpPr>
              <p:cNvPr id="12421" name="Freeform 172"/>
              <p:cNvSpPr/>
              <p:nvPr/>
            </p:nvSpPr>
            <p:spPr>
              <a:xfrm>
                <a:off x="7067" y="3288"/>
                <a:ext cx="338" cy="434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  <p:sp>
            <p:nvSpPr>
              <p:cNvPr id="12422" name="Freeform 173"/>
              <p:cNvSpPr/>
              <p:nvPr/>
            </p:nvSpPr>
            <p:spPr>
              <a:xfrm flipH="1" flipV="1">
                <a:off x="7002" y="2220"/>
                <a:ext cx="338" cy="434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  <p:sp>
            <p:nvSpPr>
              <p:cNvPr id="12423" name="Rectangle 174"/>
              <p:cNvSpPr/>
              <p:nvPr/>
            </p:nvSpPr>
            <p:spPr>
              <a:xfrm>
                <a:off x="6627" y="261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</p:grpSp>
        <p:sp>
          <p:nvSpPr>
            <p:cNvPr id="12393" name="Text Box 144"/>
            <p:cNvSpPr txBox="1"/>
            <p:nvPr/>
          </p:nvSpPr>
          <p:spPr>
            <a:xfrm>
              <a:off x="243" y="799"/>
              <a:ext cx="170" cy="25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000" i="1">
                  <a:solidFill>
                    <a:schemeClr val="tx1"/>
                  </a:solidFill>
                  <a:latin typeface="Times New Roman" panose="02020603050405020304" charset="0"/>
                </a:rPr>
                <a:t>F</a:t>
              </a:r>
              <a:endParaRPr lang="en-US" altLang="zh-CN" sz="20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12399" name="xjhlx13"/>
            <p:cNvGrpSpPr/>
            <p:nvPr/>
          </p:nvGrpSpPr>
          <p:grpSpPr>
            <a:xfrm>
              <a:off x="439" y="1759"/>
              <a:ext cx="188" cy="239"/>
              <a:chOff x="6627" y="2220"/>
              <a:chExt cx="1155" cy="1502"/>
            </a:xfrm>
          </p:grpSpPr>
          <p:sp>
            <p:nvSpPr>
              <p:cNvPr id="12424" name="Freeform 168"/>
              <p:cNvSpPr/>
              <p:nvPr/>
            </p:nvSpPr>
            <p:spPr>
              <a:xfrm>
                <a:off x="7067" y="3288"/>
                <a:ext cx="338" cy="434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  <p:sp>
            <p:nvSpPr>
              <p:cNvPr id="12425" name="Freeform 169"/>
              <p:cNvSpPr/>
              <p:nvPr/>
            </p:nvSpPr>
            <p:spPr>
              <a:xfrm flipH="1" flipV="1">
                <a:off x="7002" y="2220"/>
                <a:ext cx="338" cy="434"/>
              </a:xfrm>
              <a:custGeom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  <p:sp>
            <p:nvSpPr>
              <p:cNvPr id="12426" name="Rectangle 170"/>
              <p:cNvSpPr/>
              <p:nvPr/>
            </p:nvSpPr>
            <p:spPr>
              <a:xfrm>
                <a:off x="6627" y="261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itchFamily="34" charset="0"/>
                </a:endParaRPr>
              </a:p>
            </p:txBody>
          </p:sp>
        </p:grpSp>
        <p:grpSp>
          <p:nvGrpSpPr>
            <p:cNvPr id="12587" name="组合 12586"/>
            <p:cNvGrpSpPr/>
            <p:nvPr/>
          </p:nvGrpSpPr>
          <p:grpSpPr>
            <a:xfrm>
              <a:off x="368" y="1274"/>
              <a:ext cx="283" cy="518"/>
              <a:chOff x="1548" y="2925"/>
              <a:chExt cx="362" cy="666"/>
            </a:xfrm>
          </p:grpSpPr>
          <p:grpSp>
            <p:nvGrpSpPr>
              <p:cNvPr id="12588" name="Group 153"/>
              <p:cNvGrpSpPr/>
              <p:nvPr/>
            </p:nvGrpSpPr>
            <p:grpSpPr>
              <a:xfrm>
                <a:off x="1548" y="3069"/>
                <a:ext cx="347" cy="334"/>
                <a:chOff x="2400" y="2400"/>
                <a:chExt cx="1440" cy="1440"/>
              </a:xfrm>
            </p:grpSpPr>
            <p:sp>
              <p:nvSpPr>
                <p:cNvPr id="12589" name="Oval 154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590" name="Oval 155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591" name="Oval 156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592" name="Oval 157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  <p:grpSp>
            <p:nvGrpSpPr>
              <p:cNvPr id="12593" name="Group 184"/>
              <p:cNvGrpSpPr/>
              <p:nvPr/>
            </p:nvGrpSpPr>
            <p:grpSpPr>
              <a:xfrm flipV="1">
                <a:off x="1563" y="3075"/>
                <a:ext cx="347" cy="334"/>
                <a:chOff x="2400" y="2400"/>
                <a:chExt cx="1440" cy="1440"/>
              </a:xfrm>
            </p:grpSpPr>
            <p:sp>
              <p:nvSpPr>
                <p:cNvPr id="12594" name="Oval 185"/>
                <p:cNvSpPr/>
                <p:nvPr/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595" name="Oval 186"/>
                <p:cNvSpPr/>
                <p:nvPr/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596" name="Oval 187"/>
                <p:cNvSpPr/>
                <p:nvPr/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597" name="Oval 188"/>
                <p:cNvSpPr/>
                <p:nvPr/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  <p:grpSp>
            <p:nvGrpSpPr>
              <p:cNvPr id="12598" name="组合 12597"/>
              <p:cNvGrpSpPr/>
              <p:nvPr/>
            </p:nvGrpSpPr>
            <p:grpSpPr>
              <a:xfrm>
                <a:off x="1689" y="2925"/>
                <a:ext cx="114" cy="666"/>
                <a:chOff x="243" y="2621"/>
                <a:chExt cx="114" cy="666"/>
              </a:xfrm>
            </p:grpSpPr>
            <p:sp>
              <p:nvSpPr>
                <p:cNvPr id="12599" name="Freeform 210"/>
                <p:cNvSpPr/>
                <p:nvPr/>
              </p:nvSpPr>
              <p:spPr>
                <a:xfrm flipV="1">
                  <a:off x="272" y="2621"/>
                  <a:ext cx="77" cy="106"/>
                </a:xfrm>
                <a:custGeom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600" name="Freeform 210"/>
                <p:cNvSpPr/>
                <p:nvPr/>
              </p:nvSpPr>
              <p:spPr>
                <a:xfrm>
                  <a:off x="271" y="3181"/>
                  <a:ext cx="77" cy="106"/>
                </a:xfrm>
                <a:custGeom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601" name="Freeform 212"/>
                <p:cNvSpPr/>
                <p:nvPr/>
              </p:nvSpPr>
              <p:spPr>
                <a:xfrm>
                  <a:off x="243" y="2910"/>
                  <a:ext cx="114" cy="271"/>
                </a:xfrm>
                <a:custGeom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602" name="Oval 214"/>
                <p:cNvSpPr/>
                <p:nvPr/>
              </p:nvSpPr>
              <p:spPr>
                <a:xfrm>
                  <a:off x="268" y="3152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603" name="Freeform 212"/>
                <p:cNvSpPr/>
                <p:nvPr/>
              </p:nvSpPr>
              <p:spPr>
                <a:xfrm flipV="1">
                  <a:off x="243" y="2699"/>
                  <a:ext cx="114" cy="242"/>
                </a:xfrm>
                <a:custGeom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604" name="Oval 213"/>
                <p:cNvSpPr/>
                <p:nvPr/>
              </p:nvSpPr>
              <p:spPr>
                <a:xfrm>
                  <a:off x="271" y="2699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  <p:sp>
              <p:nvSpPr>
                <p:cNvPr id="12605" name="椭圆 12604"/>
                <p:cNvSpPr/>
                <p:nvPr/>
              </p:nvSpPr>
              <p:spPr>
                <a:xfrm>
                  <a:off x="262" y="2911"/>
                  <a:ext cx="81" cy="5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>
                        <a:gamma/>
                        <a:shade val="60392"/>
                        <a:invGamma/>
                      </a:srgbClr>
                    </a:gs>
                    <a:gs pos="50000">
                      <a:srgbClr val="969696"/>
                    </a:gs>
                    <a:gs pos="100000">
                      <a:srgbClr val="969696">
                        <a:gamma/>
                        <a:shade val="60392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606" name="Oval 213"/>
                <p:cNvSpPr/>
                <p:nvPr/>
              </p:nvSpPr>
              <p:spPr>
                <a:xfrm>
                  <a:off x="274" y="2925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itchFamily="34" charset="0"/>
                  </a:endParaRPr>
                </a:p>
              </p:txBody>
            </p:sp>
          </p:grpSp>
        </p:grpSp>
      </p:grpSp>
      <p:sp>
        <p:nvSpPr>
          <p:cNvPr id="12396" name="Line 164"/>
          <p:cNvSpPr/>
          <p:nvPr/>
        </p:nvSpPr>
        <p:spPr>
          <a:xfrm>
            <a:off x="545783" y="2088198"/>
            <a:ext cx="46037" cy="912812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triangle" w="sm" len="lg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6872" name="Rectangle 8"/>
          <p:cNvSpPr/>
          <p:nvPr/>
        </p:nvSpPr>
        <p:spPr>
          <a:xfrm>
            <a:off x="1262698" y="2249805"/>
            <a:ext cx="6324600" cy="2041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/>
              <a:t>提高滑轮组机械效率的方法：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CC0000"/>
                </a:solidFill>
              </a:rPr>
              <a:t>（</a:t>
            </a:r>
            <a:r>
              <a:rPr lang="en-US" altLang="zh-CN" b="1">
                <a:solidFill>
                  <a:srgbClr val="CC0000"/>
                </a:solidFill>
              </a:rPr>
              <a:t>1</a:t>
            </a:r>
            <a:r>
              <a:rPr lang="zh-CN" altLang="en-US" b="1">
                <a:solidFill>
                  <a:srgbClr val="CC0000"/>
                </a:solidFill>
              </a:rPr>
              <a:t>）增大物重；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CC0000"/>
                </a:solidFill>
              </a:rPr>
              <a:t>（</a:t>
            </a:r>
            <a:r>
              <a:rPr lang="en-US" altLang="zh-CN" b="1">
                <a:solidFill>
                  <a:srgbClr val="CC0000"/>
                </a:solidFill>
              </a:rPr>
              <a:t>2</a:t>
            </a:r>
            <a:r>
              <a:rPr lang="zh-CN" altLang="en-US" b="1">
                <a:solidFill>
                  <a:srgbClr val="CC0000"/>
                </a:solidFill>
              </a:rPr>
              <a:t>）减小动滑轮重；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CC0000"/>
                </a:solidFill>
              </a:rPr>
              <a:t>（</a:t>
            </a:r>
            <a:r>
              <a:rPr lang="en-US" altLang="zh-CN" b="1">
                <a:solidFill>
                  <a:srgbClr val="CC0000"/>
                </a:solidFill>
              </a:rPr>
              <a:t>3</a:t>
            </a:r>
            <a:r>
              <a:rPr lang="zh-CN" altLang="en-US" b="1">
                <a:solidFill>
                  <a:srgbClr val="CC0000"/>
                </a:solidFill>
              </a:rPr>
              <a:t>）减小绳重及摩擦</a:t>
            </a: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109980" y="896620"/>
          <a:ext cx="560260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2" progId="Equation.KSEE3">
                  <p:embed/>
                </p:oleObj>
              </mc:Choice>
              <mc:Fallback>
                <p:oleObj r:id="rId2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09980" y="896620"/>
                        <a:ext cx="5602605" cy="9779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2381" y="713872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itchFamily="34" charset="0"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探究：影响斜面机械效率的因素</a:t>
            </a:r>
            <a:endParaRPr lang="en-US" altLang="zh-CN" sz="24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图片 2" descr="08804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0" y="1701244"/>
            <a:ext cx="5861975" cy="2417206"/>
          </a:xfrm>
          <a:prstGeom prst="rect">
            <a:avLst/>
          </a:prstGeom>
        </p:spPr>
      </p:pic>
      <p:sp>
        <p:nvSpPr>
          <p:cNvPr id="4102" name="Rectangle 6"/>
          <p:cNvSpPr/>
          <p:nvPr/>
        </p:nvSpPr>
        <p:spPr>
          <a:xfrm>
            <a:off x="6040073" y="2050956"/>
            <a:ext cx="2995341" cy="1819275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hangingPunct="0">
              <a:lnSpc>
                <a:spcPct val="150000"/>
              </a:lnSpc>
              <a:buSzTx/>
              <a:buFont typeface="Times New Roman" panose="02020603050405020304" charset="0"/>
              <a:buNone/>
            </a:pPr>
            <a:r>
              <a:rPr lang="zh-CN" altLang="en-GB" sz="2400" b="1">
                <a:solidFill>
                  <a:prstClr val="black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实验时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沿斜面匀速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拉动木块，并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在拉动中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读出</a:t>
            </a:r>
            <a:r>
              <a:rPr lang="en-GB" altLang="zh-CN" sz="2400" b="1">
                <a:solidFill>
                  <a:prstClr val="black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拉力的大小。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4102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5400" y="1141095"/>
          <a:ext cx="9093200" cy="3771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320"/>
                <a:gridCol w="909320"/>
                <a:gridCol w="909320"/>
                <a:gridCol w="909320"/>
                <a:gridCol w="909320"/>
                <a:gridCol w="909320"/>
                <a:gridCol w="909320"/>
                <a:gridCol w="909320"/>
                <a:gridCol w="909320"/>
                <a:gridCol w="909320"/>
              </a:tblGrid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charset="0"/>
                          <a:ea typeface="宋体" pitchFamily="2" charset="-122"/>
                        </a:rPr>
                        <a:t>实验次数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charset="0"/>
                          <a:ea typeface="宋体" pitchFamily="2" charset="-122"/>
                        </a:rPr>
                        <a:t>斜面倾斜程度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charset="0"/>
                          <a:ea typeface="宋体" pitchFamily="2" charset="-122"/>
                        </a:rPr>
                        <a:t>斜面材料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木块重力</a:t>
                      </a:r>
                      <a:r>
                        <a:rPr lang="en-US" altLang="zh-CN" sz="2000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G</a:t>
                      </a:r>
                      <a:r>
                        <a:rPr lang="en-US" altLang="zh-CN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斜面高度</a:t>
                      </a:r>
                      <a:r>
                        <a:rPr lang="en-US" altLang="zh-CN" sz="2000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lang="en-US" altLang="zh-CN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有用功</a:t>
                      </a:r>
                      <a:r>
                        <a:rPr lang="en-US" altLang="zh-CN" sz="2000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</a:t>
                      </a:r>
                      <a:r>
                        <a:rPr lang="zh-CN" altLang="en-US" sz="2000" baseline="-25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有</a:t>
                      </a:r>
                      <a:r>
                        <a:rPr lang="en-US" altLang="zh-CN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拉力</a:t>
                      </a:r>
                      <a:r>
                        <a:rPr lang="en-US" altLang="zh-CN" sz="2000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F</a:t>
                      </a:r>
                      <a:r>
                        <a:rPr lang="en-US" altLang="zh-CN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斜面长度</a:t>
                      </a:r>
                      <a:r>
                        <a:rPr lang="en-US" altLang="zh-CN" sz="2000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s</a:t>
                      </a:r>
                      <a:r>
                        <a:rPr lang="en-US" altLang="zh-CN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总功</a:t>
                      </a:r>
                      <a:r>
                        <a:rPr lang="en-US" altLang="zh-CN" sz="2000" i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</a:t>
                      </a:r>
                      <a:r>
                        <a:rPr lang="zh-CN" altLang="en-US" sz="2000" baseline="-25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总</a:t>
                      </a:r>
                      <a:r>
                        <a:rPr lang="en-US" altLang="zh-CN" sz="2000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/J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charset="0"/>
                          <a:ea typeface="宋体" pitchFamily="2" charset="-122"/>
                        </a:rPr>
                        <a:t>机械效率</a:t>
                      </a:r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宋体" pitchFamily="2" charset="-122"/>
                        </a:rPr>
                        <a:t>较缓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宋体" pitchFamily="2" charset="-122"/>
                        </a:rPr>
                        <a:t>木板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71.4%</a:t>
                      </a:r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宋体" pitchFamily="2" charset="-122"/>
                        </a:rPr>
                        <a:t>较陡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宋体" pitchFamily="2" charset="-122"/>
                        </a:rPr>
                        <a:t>木板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81%</a:t>
                      </a:r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宋体" pitchFamily="2" charset="-122"/>
                        </a:rPr>
                        <a:t>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宋体" pitchFamily="2" charset="-122"/>
                        </a:rPr>
                        <a:t>木板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85.7%</a:t>
                      </a:r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4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宋体" pitchFamily="2" charset="-122"/>
                        </a:rPr>
                        <a:t>棉布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68.6%</a:t>
                      </a:r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5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宋体" pitchFamily="2" charset="-122"/>
                        </a:rPr>
                        <a:t>毛巾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0.42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57.1%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2363638" y="576782"/>
            <a:ext cx="3958508" cy="495548"/>
            <a:chOff x="2506980" y="579256"/>
            <a:chExt cx="3958508" cy="4955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实验数据</a:t>
              </a:r>
            </a:p>
          </p:txBody>
        </p:sp>
      </p:grpSp>
    </p:spTree>
  </p:cSld>
  <p:clrMapOvr>
    <a:masterClrMapping/>
  </p:clrMapOvr>
  <p:transition spd="slow">
    <p:random/>
  </p:transition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5058" name="Text Box 4"/>
          <p:cNvSpPr txBox="1"/>
          <p:nvPr/>
        </p:nvSpPr>
        <p:spPr>
          <a:xfrm>
            <a:off x="307639" y="1318383"/>
            <a:ext cx="8569325" cy="323165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>
                <a:solidFill>
                  <a:prstClr val="black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斜面的机械效率与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prstClr val="black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1. 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斜面的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粗糙程度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有关：同一斜面，拉同一物体，斜面越粗糙，拉力越大，效率越低。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prstClr val="black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2. 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斜面的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倾斜程度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有关：粗糙程度相同，拉同一物体，斜面越陡（倾角越大），拉力越大，效率越高。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759977" y="545755"/>
            <a:ext cx="3585937" cy="495548"/>
            <a:chOff x="2506980" y="579256"/>
            <a:chExt cx="3958508" cy="4955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结 论</a:t>
              </a:r>
            </a:p>
          </p:txBody>
        </p:sp>
      </p:grpSp>
    </p:spTree>
  </p:cSld>
  <p:clrMapOvr>
    <a:masterClrMapping/>
  </p:clrMapOvr>
  <p:transition spd="slow">
    <p:random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650" name="文本框 27649"/>
          <p:cNvSpPr txBox="1"/>
          <p:nvPr/>
        </p:nvSpPr>
        <p:spPr>
          <a:xfrm>
            <a:off x="1341869" y="687553"/>
            <a:ext cx="5134739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试一试：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画出图中杠杆各力的力臂。</a:t>
            </a:r>
          </a:p>
        </p:txBody>
      </p:sp>
      <p:sp>
        <p:nvSpPr>
          <p:cNvPr id="27651" name="直接连接符 27650"/>
          <p:cNvSpPr/>
          <p:nvPr/>
        </p:nvSpPr>
        <p:spPr>
          <a:xfrm flipH="1">
            <a:off x="1479191" y="2441230"/>
            <a:ext cx="0" cy="743042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52" name="椭圆 27651"/>
          <p:cNvSpPr/>
          <p:nvPr/>
        </p:nvSpPr>
        <p:spPr>
          <a:xfrm>
            <a:off x="1479191" y="2755594"/>
            <a:ext cx="85736" cy="85736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7653" name="矩形 27652"/>
          <p:cNvSpPr/>
          <p:nvPr/>
        </p:nvSpPr>
        <p:spPr>
          <a:xfrm>
            <a:off x="1564927" y="2774646"/>
            <a:ext cx="1643265" cy="6668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7654" name="直接连接符 27653"/>
          <p:cNvSpPr/>
          <p:nvPr/>
        </p:nvSpPr>
        <p:spPr>
          <a:xfrm flipH="1" flipV="1">
            <a:off x="2677108" y="2441230"/>
            <a:ext cx="531084" cy="333416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27655" name="文本框 27654"/>
          <p:cNvSpPr txBox="1"/>
          <p:nvPr/>
        </p:nvSpPr>
        <p:spPr>
          <a:xfrm>
            <a:off x="2846203" y="2045902"/>
            <a:ext cx="45148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aseline="-25000">
                <a:latin typeface="Times New Roman" panose="02020603050405020304" charset="0"/>
                <a:ea typeface="宋体" pitchFamily="2" charset="-122"/>
              </a:rPr>
              <a:t>1</a:t>
            </a:r>
          </a:p>
        </p:txBody>
      </p:sp>
      <p:sp>
        <p:nvSpPr>
          <p:cNvPr id="27656" name="直接连接符 27655"/>
          <p:cNvSpPr/>
          <p:nvPr/>
        </p:nvSpPr>
        <p:spPr>
          <a:xfrm flipH="1">
            <a:off x="2319876" y="2774646"/>
            <a:ext cx="0" cy="595386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57" name="矩形 27656"/>
          <p:cNvSpPr/>
          <p:nvPr/>
        </p:nvSpPr>
        <p:spPr>
          <a:xfrm>
            <a:off x="2141261" y="3370032"/>
            <a:ext cx="357232" cy="414389"/>
          </a:xfrm>
          <a:prstGeom prst="rect">
            <a:avLst/>
          </a:prstGeom>
          <a:gradFill rotWithShape="0">
            <a:gsLst>
              <a:gs pos="0">
                <a:srgbClr val="D6B19C">
                  <a:alpha val="100000"/>
                </a:srgbClr>
              </a:gs>
              <a:gs pos="30000">
                <a:srgbClr val="D49E6C">
                  <a:alpha val="100000"/>
                </a:srgbClr>
              </a:gs>
              <a:gs pos="70000">
                <a:srgbClr val="A65528">
                  <a:alpha val="100000"/>
                </a:srgbClr>
              </a:gs>
              <a:gs pos="100000">
                <a:srgbClr val="663012">
                  <a:alpha val="100000"/>
                </a:srgbClr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27658" name="组合 27657"/>
          <p:cNvGrpSpPr/>
          <p:nvPr/>
        </p:nvGrpSpPr>
        <p:grpSpPr>
          <a:xfrm>
            <a:off x="5200377" y="2102937"/>
            <a:ext cx="2476806" cy="560853"/>
            <a:chExt cx="2080" cy="471"/>
          </a:xfrm>
        </p:grpSpPr>
        <p:sp>
          <p:nvSpPr>
            <p:cNvPr id="27659" name="矩形 27658"/>
            <p:cNvSpPr/>
            <p:nvPr/>
          </p:nvSpPr>
          <p:spPr>
            <a:xfrm>
              <a:off x="0" y="415"/>
              <a:ext cx="828" cy="5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60" name="矩形 27659"/>
            <p:cNvSpPr/>
            <p:nvPr/>
          </p:nvSpPr>
          <p:spPr>
            <a:xfrm rot="19458444">
              <a:off x="698" y="0"/>
              <a:ext cx="1382" cy="5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27661" name="椭圆 27660"/>
          <p:cNvSpPr/>
          <p:nvPr/>
        </p:nvSpPr>
        <p:spPr>
          <a:xfrm>
            <a:off x="6143468" y="2597107"/>
            <a:ext cx="85736" cy="85736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7662" name="直接连接符 27661"/>
          <p:cNvSpPr/>
          <p:nvPr/>
        </p:nvSpPr>
        <p:spPr>
          <a:xfrm flipH="1">
            <a:off x="5200377" y="2597107"/>
            <a:ext cx="0" cy="1038353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27663" name="直接连接符 27662"/>
          <p:cNvSpPr/>
          <p:nvPr/>
        </p:nvSpPr>
        <p:spPr>
          <a:xfrm flipH="1">
            <a:off x="7503330" y="1696883"/>
            <a:ext cx="0" cy="900224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27664" name="直接连接符 27663"/>
          <p:cNvSpPr/>
          <p:nvPr/>
        </p:nvSpPr>
        <p:spPr>
          <a:xfrm flipH="1" flipV="1">
            <a:off x="1719727" y="1812502"/>
            <a:ext cx="957381" cy="628728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65" name="直接连接符 27664"/>
          <p:cNvSpPr/>
          <p:nvPr/>
        </p:nvSpPr>
        <p:spPr>
          <a:xfrm rot="-295181" flipH="1">
            <a:off x="1488081" y="2056053"/>
            <a:ext cx="607294" cy="728752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27668" name="直接连接符 27667"/>
          <p:cNvSpPr/>
          <p:nvPr/>
        </p:nvSpPr>
        <p:spPr>
          <a:xfrm flipH="1">
            <a:off x="2319876" y="2788935"/>
            <a:ext cx="0" cy="1228877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27669" name="文本框 27668"/>
          <p:cNvSpPr txBox="1"/>
          <p:nvPr/>
        </p:nvSpPr>
        <p:spPr>
          <a:xfrm>
            <a:off x="2394895" y="3701066"/>
            <a:ext cx="45148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aseline="-25000">
                <a:latin typeface="Times New Roman" panose="02020603050405020304" charset="0"/>
                <a:ea typeface="宋体" pitchFamily="2" charset="-122"/>
              </a:rPr>
              <a:t>2</a:t>
            </a:r>
          </a:p>
        </p:txBody>
      </p:sp>
      <p:sp>
        <p:nvSpPr>
          <p:cNvPr id="27670" name="文本框 27669"/>
          <p:cNvSpPr txBox="1"/>
          <p:nvPr/>
        </p:nvSpPr>
        <p:spPr>
          <a:xfrm>
            <a:off x="1188643" y="1894666"/>
            <a:ext cx="3663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aseline="-25000">
                <a:latin typeface="Times New Roman" panose="02020603050405020304" charset="0"/>
                <a:ea typeface="宋体" pitchFamily="2" charset="-122"/>
              </a:rPr>
              <a:t>1</a:t>
            </a:r>
          </a:p>
        </p:txBody>
      </p:sp>
      <p:sp>
        <p:nvSpPr>
          <p:cNvPr id="27671" name="文本框 27670"/>
          <p:cNvSpPr txBox="1"/>
          <p:nvPr/>
        </p:nvSpPr>
        <p:spPr>
          <a:xfrm>
            <a:off x="1724490" y="3041379"/>
            <a:ext cx="3663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aseline="-25000">
                <a:latin typeface="Times New Roman" panose="02020603050405020304" charset="0"/>
                <a:ea typeface="宋体" pitchFamily="2" charset="-122"/>
              </a:rPr>
              <a:t>2</a:t>
            </a:r>
          </a:p>
        </p:txBody>
      </p:sp>
      <p:sp>
        <p:nvSpPr>
          <p:cNvPr id="27672" name="文本框 27671"/>
          <p:cNvSpPr txBox="1"/>
          <p:nvPr/>
        </p:nvSpPr>
        <p:spPr>
          <a:xfrm>
            <a:off x="4734785" y="3346103"/>
            <a:ext cx="45148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aseline="-25000">
                <a:latin typeface="Times New Roman" panose="02020603050405020304" charset="0"/>
                <a:ea typeface="宋体" pitchFamily="2" charset="-122"/>
              </a:rPr>
              <a:t>1</a:t>
            </a:r>
          </a:p>
        </p:txBody>
      </p:sp>
      <p:sp>
        <p:nvSpPr>
          <p:cNvPr id="27673" name="文本框 27672"/>
          <p:cNvSpPr txBox="1"/>
          <p:nvPr/>
        </p:nvSpPr>
        <p:spPr>
          <a:xfrm>
            <a:off x="7620025" y="2374433"/>
            <a:ext cx="45148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charset="0"/>
                <a:ea typeface="宋体" pitchFamily="2" charset="-122"/>
              </a:rPr>
              <a:t>F</a:t>
            </a:r>
            <a:r>
              <a:rPr lang="en-US" altLang="zh-CN" sz="2400" baseline="-25000">
                <a:latin typeface="Times New Roman" panose="02020603050405020304" charset="0"/>
                <a:ea typeface="宋体" pitchFamily="2" charset="-122"/>
              </a:rPr>
              <a:t>2</a:t>
            </a:r>
          </a:p>
        </p:txBody>
      </p:sp>
      <p:sp>
        <p:nvSpPr>
          <p:cNvPr id="27675" name="文本框 27674"/>
          <p:cNvSpPr txBox="1"/>
          <p:nvPr/>
        </p:nvSpPr>
        <p:spPr>
          <a:xfrm>
            <a:off x="5545700" y="2809064"/>
            <a:ext cx="3663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aseline="-25000">
                <a:latin typeface="Times New Roman" panose="02020603050405020304" charset="0"/>
                <a:ea typeface="宋体" pitchFamily="2" charset="-122"/>
              </a:rPr>
              <a:t>1</a:t>
            </a:r>
          </a:p>
        </p:txBody>
      </p:sp>
      <p:sp>
        <p:nvSpPr>
          <p:cNvPr id="27676" name="直接连接符 27675"/>
          <p:cNvSpPr/>
          <p:nvPr/>
        </p:nvSpPr>
        <p:spPr>
          <a:xfrm>
            <a:off x="7503160" y="2597039"/>
            <a:ext cx="635" cy="668655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77" name="直接连接符 27676"/>
          <p:cNvSpPr/>
          <p:nvPr/>
        </p:nvSpPr>
        <p:spPr>
          <a:xfrm>
            <a:off x="6186336" y="2654265"/>
            <a:ext cx="1316994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27678" name="文本框 27677"/>
          <p:cNvSpPr txBox="1"/>
          <p:nvPr/>
        </p:nvSpPr>
        <p:spPr>
          <a:xfrm>
            <a:off x="5915323" y="2158810"/>
            <a:ext cx="403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solidFill>
                  <a:schemeClr val="accent2"/>
                </a:solidFill>
                <a:latin typeface="Times New Roman" panose="02020603050405020304" charset="0"/>
                <a:ea typeface="宋体" pitchFamily="2" charset="-122"/>
              </a:rPr>
              <a:t>O</a:t>
            </a:r>
          </a:p>
        </p:txBody>
      </p:sp>
      <p:sp>
        <p:nvSpPr>
          <p:cNvPr id="27680" name="文本框 27679"/>
          <p:cNvSpPr txBox="1"/>
          <p:nvPr/>
        </p:nvSpPr>
        <p:spPr>
          <a:xfrm>
            <a:off x="6625731" y="2805492"/>
            <a:ext cx="3663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charset="0"/>
                <a:ea typeface="宋体" pitchFamily="2" charset="-122"/>
              </a:rPr>
              <a:t>l</a:t>
            </a:r>
            <a:r>
              <a:rPr lang="en-US" altLang="zh-CN" sz="2400" baseline="-25000">
                <a:latin typeface="Times New Roman" panose="02020603050405020304" charset="0"/>
                <a:ea typeface="宋体" pitchFamily="2" charset="-122"/>
              </a:rPr>
              <a:t>2</a:t>
            </a:r>
          </a:p>
        </p:txBody>
      </p:sp>
      <p:grpSp>
        <p:nvGrpSpPr>
          <p:cNvPr id="27681" name="组合 27680"/>
          <p:cNvGrpSpPr/>
          <p:nvPr/>
        </p:nvGrpSpPr>
        <p:grpSpPr>
          <a:xfrm rot="-3229430">
            <a:off x="2011466" y="2087571"/>
            <a:ext cx="121459" cy="109551"/>
            <a:chExt cx="181" cy="182"/>
          </a:xfrm>
        </p:grpSpPr>
        <p:sp>
          <p:nvSpPr>
            <p:cNvPr id="27682" name="直接连接符 27681"/>
            <p:cNvSpPr/>
            <p:nvPr/>
          </p:nvSpPr>
          <p:spPr>
            <a:xfrm flipH="1">
              <a:off x="0" y="0"/>
              <a:ext cx="0" cy="182"/>
            </a:xfrm>
            <a:prstGeom prst="line">
              <a:avLst/>
            </a:prstGeom>
            <a:ln w="38100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7683" name="直接连接符 27682"/>
            <p:cNvSpPr/>
            <p:nvPr/>
          </p:nvSpPr>
          <p:spPr>
            <a:xfrm>
              <a:off x="0" y="182"/>
              <a:ext cx="181" cy="0"/>
            </a:xfrm>
            <a:prstGeom prst="line">
              <a:avLst/>
            </a:prstGeom>
            <a:ln w="38100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27684" name="组合 27683"/>
          <p:cNvGrpSpPr/>
          <p:nvPr/>
        </p:nvGrpSpPr>
        <p:grpSpPr>
          <a:xfrm>
            <a:off x="2232950" y="2837757"/>
            <a:ext cx="108361" cy="108360"/>
            <a:chExt cx="181" cy="182"/>
          </a:xfrm>
        </p:grpSpPr>
        <p:sp>
          <p:nvSpPr>
            <p:cNvPr id="27685" name="直接连接符 27684"/>
            <p:cNvSpPr/>
            <p:nvPr/>
          </p:nvSpPr>
          <p:spPr>
            <a:xfrm flipH="1">
              <a:off x="0" y="0"/>
              <a:ext cx="0" cy="182"/>
            </a:xfrm>
            <a:prstGeom prst="line">
              <a:avLst/>
            </a:prstGeom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7686" name="直接连接符 27685"/>
            <p:cNvSpPr/>
            <p:nvPr/>
          </p:nvSpPr>
          <p:spPr>
            <a:xfrm>
              <a:off x="0" y="182"/>
              <a:ext cx="181" cy="0"/>
            </a:xfrm>
            <a:prstGeom prst="line">
              <a:avLst/>
            </a:prstGeom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27687" name="组合 27686"/>
          <p:cNvGrpSpPr/>
          <p:nvPr/>
        </p:nvGrpSpPr>
        <p:grpSpPr>
          <a:xfrm>
            <a:off x="5221810" y="2643547"/>
            <a:ext cx="161945" cy="161945"/>
            <a:chExt cx="181" cy="136"/>
          </a:xfrm>
        </p:grpSpPr>
        <p:sp>
          <p:nvSpPr>
            <p:cNvPr id="27688" name="直接连接符 27687"/>
            <p:cNvSpPr/>
            <p:nvPr/>
          </p:nvSpPr>
          <p:spPr>
            <a:xfrm>
              <a:off x="0" y="136"/>
              <a:ext cx="181" cy="0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7689" name="直接连接符 27688"/>
            <p:cNvSpPr/>
            <p:nvPr/>
          </p:nvSpPr>
          <p:spPr>
            <a:xfrm flipH="1">
              <a:off x="181" y="0"/>
              <a:ext cx="0" cy="136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27690" name="组合 27689"/>
          <p:cNvGrpSpPr/>
          <p:nvPr/>
        </p:nvGrpSpPr>
        <p:grpSpPr>
          <a:xfrm rot="5400000">
            <a:off x="7353687" y="2492417"/>
            <a:ext cx="161945" cy="161945"/>
            <a:chExt cx="136" cy="136"/>
          </a:xfrm>
        </p:grpSpPr>
        <p:sp>
          <p:nvSpPr>
            <p:cNvPr id="27691" name="直接连接符 27690"/>
            <p:cNvSpPr/>
            <p:nvPr/>
          </p:nvSpPr>
          <p:spPr>
            <a:xfrm flipH="1">
              <a:off x="0" y="0"/>
              <a:ext cx="0" cy="136"/>
            </a:xfrm>
            <a:prstGeom prst="line">
              <a:avLst/>
            </a:prstGeom>
            <a:ln w="38100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7692" name="直接连接符 27691"/>
            <p:cNvSpPr/>
            <p:nvPr/>
          </p:nvSpPr>
          <p:spPr>
            <a:xfrm>
              <a:off x="0" y="136"/>
              <a:ext cx="136" cy="0"/>
            </a:xfrm>
            <a:prstGeom prst="line">
              <a:avLst/>
            </a:prstGeom>
            <a:ln w="38100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27693" name="文本框 27692"/>
          <p:cNvSpPr txBox="1"/>
          <p:nvPr/>
        </p:nvSpPr>
        <p:spPr>
          <a:xfrm>
            <a:off x="1098144" y="2567452"/>
            <a:ext cx="48583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solidFill>
                  <a:schemeClr val="accent2"/>
                </a:solidFill>
                <a:latin typeface="Times New Roman" panose="02020603050405020304" charset="0"/>
                <a:ea typeface="宋体" pitchFamily="2" charset="-122"/>
              </a:rPr>
              <a:t>O</a:t>
            </a:r>
          </a:p>
        </p:txBody>
      </p:sp>
      <p:sp>
        <p:nvSpPr>
          <p:cNvPr id="2" name="直接连接符 1"/>
          <p:cNvSpPr/>
          <p:nvPr/>
        </p:nvSpPr>
        <p:spPr>
          <a:xfrm>
            <a:off x="1457960" y="2797064"/>
            <a:ext cx="889635" cy="381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3" name="直接连接符 2"/>
          <p:cNvSpPr/>
          <p:nvPr/>
        </p:nvSpPr>
        <p:spPr>
          <a:xfrm>
            <a:off x="5200650" y="2639584"/>
            <a:ext cx="974725" cy="381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27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2" nodeType="after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3" nodeType="afterEffect"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grpId="4" nodeType="afterEffect"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9" grpId="0"/>
      <p:bldP spid="27670" grpId="1"/>
      <p:bldP spid="27671" grpId="2"/>
      <p:bldP spid="27675" grpId="3"/>
      <p:bldP spid="27680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6866" name="图片 368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579" y="1624360"/>
            <a:ext cx="5321560" cy="25720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7" name="文本框 36866"/>
          <p:cNvSpPr txBox="1"/>
          <p:nvPr/>
        </p:nvSpPr>
        <p:spPr>
          <a:xfrm>
            <a:off x="1200857" y="671077"/>
            <a:ext cx="313173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Arial" pitchFamily="34" charset="0"/>
                <a:ea typeface="黑体" panose="02010609060101010101" pitchFamily="49" charset="-122"/>
              </a:rPr>
              <a:t>杠杆示意图的作法</a:t>
            </a:r>
          </a:p>
        </p:txBody>
      </p:sp>
      <p:sp>
        <p:nvSpPr>
          <p:cNvPr id="36869" name="直接连接符 36868"/>
          <p:cNvSpPr/>
          <p:nvPr/>
        </p:nvSpPr>
        <p:spPr>
          <a:xfrm flipH="1">
            <a:off x="4432280" y="2142990"/>
            <a:ext cx="53585" cy="81091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36870" name="直接连接符 36869"/>
          <p:cNvSpPr/>
          <p:nvPr/>
        </p:nvSpPr>
        <p:spPr>
          <a:xfrm flipV="1">
            <a:off x="2195219" y="1708746"/>
            <a:ext cx="13099" cy="82163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36871" name="直接连接符 36870"/>
          <p:cNvSpPr/>
          <p:nvPr/>
        </p:nvSpPr>
        <p:spPr>
          <a:xfrm rot="16021666" flipV="1">
            <a:off x="4410075" y="-34925"/>
            <a:ext cx="294640" cy="478853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36872" name="矩形标注 36871"/>
          <p:cNvSpPr/>
          <p:nvPr/>
        </p:nvSpPr>
        <p:spPr>
          <a:xfrm>
            <a:off x="5641871" y="1819060"/>
            <a:ext cx="377474" cy="323890"/>
          </a:xfrm>
          <a:prstGeom prst="wedgeRectCallout">
            <a:avLst>
              <a:gd name="adj1" fmla="val 5204"/>
              <a:gd name="adj2" fmla="val -42648"/>
            </a:avLst>
          </a:prstGeom>
          <a:solidFill>
            <a:schemeClr val="bg1"/>
          </a:solidFill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en-US" altLang="zh-CN" sz="2100" b="1" i="1">
                <a:solidFill>
                  <a:srgbClr val="996633"/>
                </a:solidFill>
                <a:latin typeface="Times New Roman" panose="02020603050405020304" charset="0"/>
                <a:ea typeface="黑体" panose="02010609060101010101" pitchFamily="49" charset="-122"/>
              </a:rPr>
              <a:t>l</a:t>
            </a:r>
            <a:r>
              <a:rPr lang="en-US" altLang="zh-CN" sz="2100" b="1" baseline="-25000">
                <a:solidFill>
                  <a:srgbClr val="996633"/>
                </a:solidFill>
                <a:latin typeface="Times New Roman" panose="02020603050405020304" charset="0"/>
                <a:ea typeface="宋体" pitchFamily="2" charset="-122"/>
              </a:rPr>
              <a:t>1</a:t>
            </a:r>
          </a:p>
        </p:txBody>
      </p:sp>
      <p:sp>
        <p:nvSpPr>
          <p:cNvPr id="36874" name="直接连接符 36873"/>
          <p:cNvSpPr/>
          <p:nvPr/>
        </p:nvSpPr>
        <p:spPr>
          <a:xfrm rot="190822" flipH="1">
            <a:off x="4483883" y="2250548"/>
            <a:ext cx="2443464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36877" name="矩形标注 36876"/>
          <p:cNvSpPr/>
          <p:nvPr/>
        </p:nvSpPr>
        <p:spPr>
          <a:xfrm>
            <a:off x="4086225" y="2992755"/>
            <a:ext cx="270510" cy="194945"/>
          </a:xfrm>
          <a:prstGeom prst="wedgeRectCallout">
            <a:avLst>
              <a:gd name="adj1" fmla="val 14759"/>
              <a:gd name="adj2" fmla="val 31917"/>
            </a:avLst>
          </a:prstGeom>
          <a:solidFill>
            <a:schemeClr val="bg1"/>
          </a:solidFill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en-US" altLang="zh-CN" sz="2100" b="1" i="1">
                <a:solidFill>
                  <a:srgbClr val="996633"/>
                </a:solidFill>
                <a:latin typeface="Times New Roman" panose="02020603050405020304" charset="0"/>
                <a:ea typeface="黑体" panose="02010609060101010101" pitchFamily="49" charset="-122"/>
              </a:rPr>
              <a:t>F</a:t>
            </a:r>
            <a:r>
              <a:rPr lang="en-US" altLang="zh-CN" sz="2100" b="1" baseline="-25000">
                <a:solidFill>
                  <a:srgbClr val="996633"/>
                </a:solidFill>
                <a:latin typeface="Times New Roman" panose="02020603050405020304" charset="0"/>
                <a:ea typeface="宋体" pitchFamily="2" charset="-122"/>
              </a:rPr>
              <a:t>1</a:t>
            </a:r>
          </a:p>
        </p:txBody>
      </p:sp>
      <p:sp>
        <p:nvSpPr>
          <p:cNvPr id="36878" name="矩形标注 36877"/>
          <p:cNvSpPr/>
          <p:nvPr/>
        </p:nvSpPr>
        <p:spPr>
          <a:xfrm>
            <a:off x="3705001" y="1929446"/>
            <a:ext cx="381047" cy="341751"/>
          </a:xfrm>
          <a:prstGeom prst="wedgeRectCallout">
            <a:avLst>
              <a:gd name="adj1" fmla="val 22815"/>
              <a:gd name="adj2" fmla="val 35019"/>
            </a:avLst>
          </a:prstGeom>
          <a:solidFill>
            <a:schemeClr val="bg1"/>
          </a:solidFill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en-US" altLang="zh-CN" sz="2100" b="1" i="1">
                <a:solidFill>
                  <a:srgbClr val="996633"/>
                </a:solidFill>
                <a:latin typeface="Times New Roman" panose="02020603050405020304" charset="0"/>
                <a:ea typeface="黑体" panose="02010609060101010101" pitchFamily="49" charset="-122"/>
              </a:rPr>
              <a:t>l</a:t>
            </a:r>
            <a:r>
              <a:rPr lang="en-US" altLang="zh-CN" sz="2100" b="1" baseline="-25000">
                <a:solidFill>
                  <a:srgbClr val="996633"/>
                </a:solidFill>
                <a:latin typeface="Times New Roman" panose="02020603050405020304" charset="0"/>
                <a:ea typeface="宋体" pitchFamily="2" charset="-122"/>
              </a:rPr>
              <a:t>2</a:t>
            </a:r>
          </a:p>
        </p:txBody>
      </p:sp>
      <p:sp>
        <p:nvSpPr>
          <p:cNvPr id="36879" name="矩形标注 36878"/>
          <p:cNvSpPr/>
          <p:nvPr/>
        </p:nvSpPr>
        <p:spPr>
          <a:xfrm>
            <a:off x="1871329" y="1459875"/>
            <a:ext cx="270306" cy="316745"/>
          </a:xfrm>
          <a:prstGeom prst="wedgeRectCallout">
            <a:avLst>
              <a:gd name="adj1" fmla="val 5505"/>
              <a:gd name="adj2" fmla="val -35713"/>
            </a:avLst>
          </a:prstGeom>
          <a:solidFill>
            <a:schemeClr val="bg1"/>
          </a:solidFill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en-US" altLang="zh-CN" sz="2100" b="1" i="1">
                <a:solidFill>
                  <a:srgbClr val="996633"/>
                </a:solidFill>
                <a:latin typeface="Times New Roman" panose="02020603050405020304" charset="0"/>
                <a:ea typeface="黑体" panose="02010609060101010101" pitchFamily="49" charset="-122"/>
              </a:rPr>
              <a:t>F</a:t>
            </a:r>
            <a:r>
              <a:rPr lang="en-US" altLang="zh-CN" sz="2100" b="1" baseline="-25000">
                <a:solidFill>
                  <a:srgbClr val="996633"/>
                </a:solidFill>
                <a:latin typeface="Times New Roman" panose="02020603050405020304" charset="0"/>
                <a:ea typeface="宋体" pitchFamily="2" charset="-122"/>
              </a:rPr>
              <a:t>2</a:t>
            </a:r>
          </a:p>
        </p:txBody>
      </p:sp>
      <p:sp>
        <p:nvSpPr>
          <p:cNvPr id="36883" name="矩形标注 36882"/>
          <p:cNvSpPr/>
          <p:nvPr/>
        </p:nvSpPr>
        <p:spPr>
          <a:xfrm>
            <a:off x="7057142" y="2054070"/>
            <a:ext cx="270305" cy="316745"/>
          </a:xfrm>
          <a:prstGeom prst="wedgeRectCallout">
            <a:avLst>
              <a:gd name="adj1" fmla="val 5505"/>
              <a:gd name="adj2" fmla="val -52630"/>
            </a:avLst>
          </a:prstGeom>
          <a:solidFill>
            <a:schemeClr val="bg1"/>
          </a:solidFill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zh-CN" altLang="en-US" sz="2100" b="1" i="1">
                <a:solidFill>
                  <a:srgbClr val="FF0000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Ｏ</a:t>
            </a:r>
            <a:endParaRPr lang="zh-CN" altLang="en-US" sz="2100" b="1" baseline="-25000">
              <a:solidFill>
                <a:srgbClr val="FF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884" name="椭圆 36883"/>
          <p:cNvSpPr>
            <a:spLocks noChangeAspect="1"/>
          </p:cNvSpPr>
          <p:nvPr/>
        </p:nvSpPr>
        <p:spPr>
          <a:xfrm>
            <a:off x="6948781" y="2270791"/>
            <a:ext cx="134558" cy="13455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36885" name="矩形 36884"/>
          <p:cNvSpPr/>
          <p:nvPr/>
        </p:nvSpPr>
        <p:spPr>
          <a:xfrm rot="10800000">
            <a:off x="2113056" y="2054070"/>
            <a:ext cx="443865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100" b="1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∟</a:t>
            </a:r>
          </a:p>
        </p:txBody>
      </p:sp>
      <p:sp>
        <p:nvSpPr>
          <p:cNvPr id="36886" name="矩形 36885"/>
          <p:cNvSpPr/>
          <p:nvPr/>
        </p:nvSpPr>
        <p:spPr>
          <a:xfrm rot="16440000">
            <a:off x="4348135" y="2117181"/>
            <a:ext cx="443865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1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  <p:bldP spid="36877" grpId="1"/>
      <p:bldP spid="36878" grpId="2"/>
      <p:bldP spid="36879" grpId="3"/>
      <p:bldP spid="36883" grpId="4"/>
      <p:bldP spid="36885" grpId="5"/>
      <p:bldP spid="36886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410" name="Picture 2" descr="图片19"/>
          <p:cNvPicPr>
            <a:picLocks noChangeAspect="1"/>
          </p:cNvPicPr>
          <p:nvPr/>
        </p:nvPicPr>
        <p:blipFill>
          <a:blip r:embed="rId2"/>
          <a:srcRect l="1389" t="1384" r="2748" b="-430"/>
          <a:stretch>
            <a:fillRect/>
          </a:stretch>
        </p:blipFill>
        <p:spPr>
          <a:xfrm>
            <a:off x="446405" y="927100"/>
            <a:ext cx="4156075" cy="421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Rectangle 3"/>
          <p:cNvSpPr>
            <a:spLocks noGrp="1"/>
          </p:cNvSpPr>
          <p:nvPr/>
        </p:nvSpPr>
        <p:spPr>
          <a:xfrm>
            <a:off x="179388" y="388938"/>
            <a:ext cx="8713787" cy="5191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ea typeface="黑体" panose="02010609060101010101" pitchFamily="49" charset="-122"/>
              </a:rPr>
              <a:t>画出下图杠杆的支点、动力、阻力、动力臂、阻力臂</a:t>
            </a:r>
          </a:p>
        </p:txBody>
      </p:sp>
      <p:pic>
        <p:nvPicPr>
          <p:cNvPr id="17426" name="Picture 18" descr="图片20"/>
          <p:cNvPicPr>
            <a:picLocks noChangeAspect="1"/>
          </p:cNvPicPr>
          <p:nvPr/>
        </p:nvPicPr>
        <p:blipFill>
          <a:blip r:embed="rId3"/>
          <a:srcRect t="1416" r="9299"/>
          <a:stretch>
            <a:fillRect/>
          </a:stretch>
        </p:blipFill>
        <p:spPr>
          <a:xfrm>
            <a:off x="5041265" y="1118235"/>
            <a:ext cx="2857500" cy="34499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410" name="Picture 2" descr="图片19"/>
          <p:cNvPicPr>
            <a:picLocks noChangeAspect="1"/>
          </p:cNvPicPr>
          <p:nvPr/>
        </p:nvPicPr>
        <p:blipFill>
          <a:blip r:embed="rId2"/>
          <a:srcRect l="1389" t="1384" r="2748" b="-430"/>
          <a:stretch>
            <a:fillRect/>
          </a:stretch>
        </p:blipFill>
        <p:spPr>
          <a:xfrm>
            <a:off x="36513" y="1268413"/>
            <a:ext cx="5040312" cy="5113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Rectangle 3"/>
          <p:cNvSpPr>
            <a:spLocks noGrp="1"/>
          </p:cNvSpPr>
          <p:nvPr/>
        </p:nvSpPr>
        <p:spPr>
          <a:xfrm>
            <a:off x="179388" y="388938"/>
            <a:ext cx="8713787" cy="5191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ea typeface="黑体" panose="02010609060101010101" pitchFamily="49" charset="-122"/>
              </a:rPr>
              <a:t>画出下图杠杆的支点、动力、阻力、动力臂、阻力臂</a:t>
            </a:r>
          </a:p>
        </p:txBody>
      </p:sp>
      <p:sp>
        <p:nvSpPr>
          <p:cNvPr id="19460" name="Oval 4"/>
          <p:cNvSpPr/>
          <p:nvPr/>
        </p:nvSpPr>
        <p:spPr>
          <a:xfrm>
            <a:off x="3924300" y="3775075"/>
            <a:ext cx="136525" cy="1365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itchFamily="34" charset="0"/>
            </a:endParaRPr>
          </a:p>
        </p:txBody>
      </p:sp>
      <p:sp>
        <p:nvSpPr>
          <p:cNvPr id="19461" name="Line 5"/>
          <p:cNvSpPr/>
          <p:nvPr/>
        </p:nvSpPr>
        <p:spPr>
          <a:xfrm flipV="1">
            <a:off x="3179763" y="2408238"/>
            <a:ext cx="477837" cy="746125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headEnd type="oval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9462" name="Line 6"/>
          <p:cNvSpPr/>
          <p:nvPr/>
        </p:nvSpPr>
        <p:spPr>
          <a:xfrm>
            <a:off x="527050" y="1450975"/>
            <a:ext cx="1588" cy="1016000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headEnd type="oval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9463" name="Line 7"/>
          <p:cNvSpPr/>
          <p:nvPr/>
        </p:nvSpPr>
        <p:spPr>
          <a:xfrm flipH="1">
            <a:off x="2603500" y="3208338"/>
            <a:ext cx="546100" cy="881062"/>
          </a:xfrm>
          <a:prstGeom prst="line">
            <a:avLst/>
          </a:prstGeom>
          <a:ln w="31750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9464" name="Line 8"/>
          <p:cNvSpPr/>
          <p:nvPr/>
        </p:nvSpPr>
        <p:spPr>
          <a:xfrm flipH="1" flipV="1">
            <a:off x="3152775" y="3179763"/>
            <a:ext cx="792163" cy="64770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9466" name="Line 10"/>
          <p:cNvSpPr/>
          <p:nvPr/>
        </p:nvSpPr>
        <p:spPr>
          <a:xfrm flipH="1">
            <a:off x="514350" y="1484313"/>
            <a:ext cx="25400" cy="2409825"/>
          </a:xfrm>
          <a:prstGeom prst="line">
            <a:avLst/>
          </a:prstGeom>
          <a:ln w="31750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9467" name="Line 11"/>
          <p:cNvSpPr/>
          <p:nvPr/>
        </p:nvSpPr>
        <p:spPr>
          <a:xfrm flipH="1">
            <a:off x="539750" y="3838575"/>
            <a:ext cx="3413125" cy="1588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9469" name="Text Box 13"/>
          <p:cNvSpPr txBox="1"/>
          <p:nvPr/>
        </p:nvSpPr>
        <p:spPr>
          <a:xfrm>
            <a:off x="3205163" y="1854200"/>
            <a:ext cx="5461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</a:rPr>
              <a:t>F</a:t>
            </a:r>
            <a:r>
              <a:rPr lang="en-US" altLang="zh-CN" b="1" baseline="-25000">
                <a:solidFill>
                  <a:srgbClr val="FF0000"/>
                </a:solidFill>
                <a:latin typeface="黑体" panose="02010609060101010101" pitchFamily="49" charset="-122"/>
              </a:rPr>
              <a:t>1</a:t>
            </a:r>
          </a:p>
        </p:txBody>
      </p:sp>
      <p:sp>
        <p:nvSpPr>
          <p:cNvPr id="19470" name="Text Box 14"/>
          <p:cNvSpPr txBox="1"/>
          <p:nvPr/>
        </p:nvSpPr>
        <p:spPr>
          <a:xfrm>
            <a:off x="539750" y="1854200"/>
            <a:ext cx="5461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</a:rPr>
              <a:t>F</a:t>
            </a:r>
            <a:r>
              <a:rPr lang="en-US" altLang="zh-CN" b="1" baseline="-25000">
                <a:solidFill>
                  <a:srgbClr val="FF0000"/>
                </a:solidFill>
                <a:latin typeface="黑体" panose="02010609060101010101" pitchFamily="49" charset="-122"/>
              </a:rPr>
              <a:t>2</a:t>
            </a:r>
          </a:p>
        </p:txBody>
      </p:sp>
      <p:sp>
        <p:nvSpPr>
          <p:cNvPr id="19471" name="Text Box 15"/>
          <p:cNvSpPr txBox="1"/>
          <p:nvPr/>
        </p:nvSpPr>
        <p:spPr>
          <a:xfrm>
            <a:off x="2946400" y="3357563"/>
            <a:ext cx="5461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</a:rPr>
              <a:t>L</a:t>
            </a:r>
            <a:r>
              <a:rPr lang="en-US" altLang="zh-CN" b="1" baseline="-25000">
                <a:solidFill>
                  <a:srgbClr val="FF0000"/>
                </a:solidFill>
                <a:latin typeface="黑体" panose="02010609060101010101" pitchFamily="49" charset="-122"/>
              </a:rPr>
              <a:t>1</a:t>
            </a:r>
          </a:p>
        </p:txBody>
      </p:sp>
      <p:sp>
        <p:nvSpPr>
          <p:cNvPr id="19472" name="Text Box 16"/>
          <p:cNvSpPr txBox="1"/>
          <p:nvPr/>
        </p:nvSpPr>
        <p:spPr>
          <a:xfrm>
            <a:off x="2052638" y="4086225"/>
            <a:ext cx="5461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</a:rPr>
              <a:t>L</a:t>
            </a:r>
            <a:r>
              <a:rPr lang="en-US" altLang="zh-CN" b="1" baseline="-25000">
                <a:solidFill>
                  <a:srgbClr val="FF0000"/>
                </a:solidFill>
                <a:latin typeface="黑体" panose="02010609060101010101" pitchFamily="49" charset="-122"/>
              </a:rPr>
              <a:t>2</a:t>
            </a:r>
          </a:p>
        </p:txBody>
      </p:sp>
      <p:sp>
        <p:nvSpPr>
          <p:cNvPr id="19473" name="Text Box 17"/>
          <p:cNvSpPr txBox="1"/>
          <p:nvPr/>
        </p:nvSpPr>
        <p:spPr>
          <a:xfrm>
            <a:off x="4213225" y="3582988"/>
            <a:ext cx="579438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</a:rPr>
              <a:t>O</a:t>
            </a:r>
          </a:p>
        </p:txBody>
      </p:sp>
      <p:pic>
        <p:nvPicPr>
          <p:cNvPr id="17426" name="Picture 18" descr="图片20"/>
          <p:cNvPicPr>
            <a:picLocks noChangeAspect="1"/>
          </p:cNvPicPr>
          <p:nvPr/>
        </p:nvPicPr>
        <p:blipFill>
          <a:blip r:embed="rId3"/>
          <a:srcRect t="1416" r="9299"/>
          <a:stretch>
            <a:fillRect/>
          </a:stretch>
        </p:blipFill>
        <p:spPr>
          <a:xfrm>
            <a:off x="4932363" y="1484313"/>
            <a:ext cx="4211637" cy="5084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75" name="Oval 19"/>
          <p:cNvSpPr/>
          <p:nvPr/>
        </p:nvSpPr>
        <p:spPr>
          <a:xfrm>
            <a:off x="6802438" y="5372100"/>
            <a:ext cx="71437" cy="7143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itchFamily="34" charset="0"/>
            </a:endParaRPr>
          </a:p>
        </p:txBody>
      </p:sp>
      <p:sp>
        <p:nvSpPr>
          <p:cNvPr id="19476" name="Line 20"/>
          <p:cNvSpPr/>
          <p:nvPr/>
        </p:nvSpPr>
        <p:spPr>
          <a:xfrm flipH="1" flipV="1">
            <a:off x="5975350" y="2635250"/>
            <a:ext cx="1549400" cy="1588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headEnd type="oval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9477" name="Line 21"/>
          <p:cNvSpPr/>
          <p:nvPr/>
        </p:nvSpPr>
        <p:spPr>
          <a:xfrm flipH="1">
            <a:off x="7235825" y="5227638"/>
            <a:ext cx="0" cy="865187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headEnd type="oval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9478" name="Line 22"/>
          <p:cNvSpPr/>
          <p:nvPr/>
        </p:nvSpPr>
        <p:spPr>
          <a:xfrm>
            <a:off x="6858318" y="5408295"/>
            <a:ext cx="360362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9479" name="Line 23"/>
          <p:cNvSpPr/>
          <p:nvPr/>
        </p:nvSpPr>
        <p:spPr>
          <a:xfrm flipH="1" flipV="1">
            <a:off x="6840538" y="2635250"/>
            <a:ext cx="0" cy="273685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9482" name="Text Box 26"/>
          <p:cNvSpPr txBox="1"/>
          <p:nvPr/>
        </p:nvSpPr>
        <p:spPr>
          <a:xfrm>
            <a:off x="5688013" y="2060575"/>
            <a:ext cx="863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</a:rPr>
              <a:t>F</a:t>
            </a:r>
            <a:r>
              <a:rPr lang="en-US" altLang="zh-CN" b="1" baseline="-25000">
                <a:solidFill>
                  <a:srgbClr val="FF0000"/>
                </a:solidFill>
                <a:latin typeface="黑体" panose="02010609060101010101" pitchFamily="49" charset="-122"/>
              </a:rPr>
              <a:t>1</a:t>
            </a:r>
          </a:p>
        </p:txBody>
      </p:sp>
      <p:sp>
        <p:nvSpPr>
          <p:cNvPr id="19483" name="Text Box 27"/>
          <p:cNvSpPr txBox="1"/>
          <p:nvPr/>
        </p:nvSpPr>
        <p:spPr>
          <a:xfrm>
            <a:off x="7235825" y="5803900"/>
            <a:ext cx="6477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</a:rPr>
              <a:t>F</a:t>
            </a:r>
            <a:r>
              <a:rPr lang="en-US" altLang="zh-CN" b="1" baseline="-25000">
                <a:solidFill>
                  <a:srgbClr val="FF0000"/>
                </a:solidFill>
                <a:latin typeface="黑体" panose="02010609060101010101" pitchFamily="49" charset="-122"/>
              </a:rPr>
              <a:t>2</a:t>
            </a:r>
          </a:p>
        </p:txBody>
      </p:sp>
      <p:sp>
        <p:nvSpPr>
          <p:cNvPr id="19484" name="Text Box 28"/>
          <p:cNvSpPr txBox="1"/>
          <p:nvPr/>
        </p:nvSpPr>
        <p:spPr>
          <a:xfrm>
            <a:off x="6119813" y="3644900"/>
            <a:ext cx="6477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</a:rPr>
              <a:t>L</a:t>
            </a:r>
            <a:r>
              <a:rPr lang="en-US" altLang="zh-CN" b="1" baseline="-25000">
                <a:solidFill>
                  <a:srgbClr val="FF0000"/>
                </a:solidFill>
                <a:latin typeface="黑体" panose="02010609060101010101" pitchFamily="49" charset="-122"/>
              </a:rPr>
              <a:t>1</a:t>
            </a:r>
          </a:p>
        </p:txBody>
      </p:sp>
      <p:sp>
        <p:nvSpPr>
          <p:cNvPr id="19485" name="Text Box 29"/>
          <p:cNvSpPr txBox="1"/>
          <p:nvPr/>
        </p:nvSpPr>
        <p:spPr>
          <a:xfrm>
            <a:off x="6802438" y="5573395"/>
            <a:ext cx="576262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</a:rPr>
              <a:t>L</a:t>
            </a:r>
            <a:r>
              <a:rPr lang="en-US" altLang="zh-CN" b="1" baseline="-25000">
                <a:solidFill>
                  <a:srgbClr val="FF0000"/>
                </a:solidFill>
                <a:latin typeface="黑体" panose="02010609060101010101" pitchFamily="49" charset="-122"/>
              </a:rPr>
              <a:t>2</a:t>
            </a:r>
          </a:p>
        </p:txBody>
      </p:sp>
      <p:sp>
        <p:nvSpPr>
          <p:cNvPr id="19486" name="Text Box 30"/>
          <p:cNvSpPr txBox="1"/>
          <p:nvPr/>
        </p:nvSpPr>
        <p:spPr>
          <a:xfrm>
            <a:off x="6310313" y="5372100"/>
            <a:ext cx="6477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pitchFamily="49" charset="-122"/>
              </a:rPr>
              <a:t>O</a:t>
            </a:r>
          </a:p>
        </p:txBody>
      </p:sp>
      <p:sp>
        <p:nvSpPr>
          <p:cNvPr id="17439" name="Text Box 31"/>
          <p:cNvSpPr txBox="1"/>
          <p:nvPr/>
        </p:nvSpPr>
        <p:spPr>
          <a:xfrm>
            <a:off x="6659563" y="5372100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endParaRPr lang="zh-CN" altLang="zh-CN" sz="1800" b="1">
              <a:latin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3" nodeType="after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ntr" presetSubtype="0" fill="hold" grpId="4" nodeType="afterEffect"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11" nodeType="afterEffect"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7" nodeType="afterEffect"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9" presetClass="entr" presetSubtype="0" fill="hold" grpId="8" nodeType="afterEffect"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9" presetClass="entr" presetSubtype="0" fill="hold" grpId="9" nodeType="afterEffect"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9" presetClass="entr" presetSubtype="0" fill="hold" grpId="10" nodeType="afterEffect"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9" grpId="1"/>
      <p:bldP spid="19470" grpId="2"/>
      <p:bldP spid="19471" grpId="3"/>
      <p:bldP spid="19472" grpId="4"/>
      <p:bldP spid="19473" grpId="5"/>
      <p:bldP spid="19475" grpId="6"/>
      <p:bldP spid="19482" grpId="7"/>
      <p:bldP spid="19483" grpId="8"/>
      <p:bldP spid="19484" grpId="9"/>
      <p:bldP spid="19485" grpId="10"/>
      <p:bldP spid="19486" grpId="1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2886710" y="529590"/>
            <a:ext cx="28067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anose="02010609060101010101" pitchFamily="49" charset="-122"/>
              </a:rPr>
              <a:t>杠杆的平衡条件 </a:t>
            </a:r>
          </a:p>
        </p:txBody>
      </p:sp>
      <p:sp>
        <p:nvSpPr>
          <p:cNvPr id="33795" name="文本框 33794"/>
          <p:cNvSpPr txBox="1"/>
          <p:nvPr/>
        </p:nvSpPr>
        <p:spPr>
          <a:xfrm>
            <a:off x="463867" y="1144497"/>
            <a:ext cx="815162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当杠杆在动力和阻力的作用下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静止时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，或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做缓慢地匀速转动时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，我们说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杠杆平衡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</a:p>
        </p:txBody>
      </p:sp>
      <p:pic>
        <p:nvPicPr>
          <p:cNvPr id="4" name="图片 3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831" y="2082778"/>
            <a:ext cx="3810000" cy="21431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0979" y="2320459"/>
            <a:ext cx="767524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在杠杆的使用中，杠杆的平</a:t>
            </a:r>
            <a:endParaRPr lang="en-US" altLang="zh-CN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衡状态是一种非常重要的状态。</a:t>
            </a:r>
            <a:endParaRPr lang="en-US" altLang="zh-CN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杠杆在满足什么条件时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才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会平衡？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D" val="custom20184553_1*a*1"/>
  <p:tag name="KSO_WM_UNIT_INDEX" val="1"/>
  <p:tag name="KSO_WM_UNIT_ISCONTENTSTITLE" val="0"/>
  <p:tag name="KSO_WM_UNIT_LAYERLEVEL" val="1"/>
  <p:tag name="KSO_WM_UNIT_PRESET_TEXT" val="空白演示"/>
  <p:tag name="KSO_WM_UNIT_TYPE" val="a"/>
  <p:tag name="KSO_WM_UNIT_VALUE" val="10"/>
</p:tagLst>
</file>

<file path=ppt/tags/tag8.xml><?xml version="1.0" encoding="utf-8"?>
<p:tagLst xmlns:p="http://schemas.openxmlformats.org/presentationml/2006/main">
  <p:tag name="KSO_WM_BEAUTIFY_FLAG" val="#wm#"/>
  <p:tag name="KSO_WM_SLIDE_ID" val="custom20184553_1"/>
  <p:tag name="KSO_WM_SLIDE_INDEX" val="1"/>
  <p:tag name="KSO_WM_SLIDE_ITEM_CNT" val="2"/>
  <p:tag name="KSO_WM_SLIDE_LAYOUT" val="a_b"/>
  <p:tag name="KSO_WM_SLIDE_LAYOUT_CNT" val="1_1"/>
  <p:tag name="KSO_WM_SLIDE_MODEL_TYPE" val="cover"/>
  <p:tag name="KSO_WM_SLIDE_POSITION" val="66*144"/>
  <p:tag name="KSO_WM_SLIDE_SIZE" val="828*343"/>
  <p:tag name="KSO_WM_SLIDE_SUBTYPE" val="pureTxt"/>
  <p:tag name="KSO_WM_SLIDE_TYPE" val="title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9.xml><?xml version="1.0" encoding="utf-8"?>
<p:tagLst xmlns:p="http://schemas.openxmlformats.org/presentationml/2006/main">
  <p:tag name="AS_OS" val="Unix 3.10 unknown"/>
  <p:tag name="AS_RELEASE_DATE" val="2017.06.20"/>
  <p:tag name="AS_TITLE" val="Aspose.Slides for Java"/>
  <p:tag name="AS_VERSION" val="17.6"/>
</p:tagLst>
</file>

<file path=ppt/theme/theme1.xml><?xml version="1.0" encoding="utf-8"?>
<a:theme xmlns:r="http://schemas.openxmlformats.org/officeDocument/2006/relationships" xmlns:a="http://schemas.openxmlformats.org/drawingml/2006/main" name="1">
  <a:themeElements>
    <a:clrScheme name="自定义 159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《七彩课堂》课件模板（新）">
  <a:themeElements>
    <a:clrScheme name="自定义 159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294</Paragraphs>
  <Slides>46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1</vt:lpstr>
      <vt:lpstr>第十二章  简单机械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17.0600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2020-12-14T14:55:34Z</cp:lastPrinted>
  <dcterms:created xsi:type="dcterms:W3CDTF">2020-12-14T14:55:34Z</dcterms:created>
  <dcterms:modified xsi:type="dcterms:W3CDTF">2020-12-14T06:55:41Z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