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4" d="100"/>
          <a:sy n="144" d="100"/>
        </p:scale>
        <p:origin x="-684"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FA3DF0-69DC-4075-BF1D-14CBEA9969CE}" type="datetimeFigureOut">
              <a:rPr lang="zh-CN" altLang="en-US" smtClean="0"/>
              <a:t>2021/2/6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84052-FECA-4D8C-9A06-F078EF327808}" type="slidenum">
              <a:rPr lang="zh-CN" altLang="en-US" smtClean="0"/>
              <a:t>‹#›</a:t>
            </a:fld>
            <a:endParaRPr lang="zh-CN" altLang="en-US"/>
          </a:p>
        </p:txBody>
      </p:sp>
    </p:spTree>
    <p:extLst>
      <p:ext uri="{BB962C8B-B14F-4D97-AF65-F5344CB8AC3E}">
        <p14:creationId xmlns:p14="http://schemas.microsoft.com/office/powerpoint/2010/main" val="336223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ln>
        </p:spPr>
      </p:sp>
      <p:sp>
        <p:nvSpPr>
          <p:cNvPr id="2457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ln>
        </p:spPr>
        <p:txBody>
          <a:bodyPr wrap="square" numCol="1" anchorCtr="0" compatLnSpc="1"/>
          <a:lstStyle/>
          <a:p>
            <a:pPr defTabSz="914400" eaLnBrk="0" fontAlgn="base" hangingPunct="0">
              <a:spcBef>
                <a:spcPct val="0"/>
              </a:spcBef>
              <a:spcAft>
                <a:spcPct val="0"/>
              </a:spcAft>
            </a:pPr>
            <a:fld id="{978AE90D-6BA1-4C4A-94B8-942A559AD5F9}" type="slidenum">
              <a:rPr lang="zh-CN" altLang="en-US">
                <a:solidFill>
                  <a:srgbClr val="000000"/>
                </a:solidFill>
                <a:ea typeface="黑体" panose="02010609060101010101" pitchFamily="49" charset="-122"/>
              </a:rPr>
              <a:t>1</a:t>
            </a:fld>
            <a:endParaRPr lang="en-US" altLang="zh-CN">
              <a:solidFill>
                <a:srgbClr val="000000"/>
              </a:solidFill>
              <a:ea typeface="黑体" panose="02010609060101010101" pitchFamily="49"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bwMode="auto">
          <a:noFill/>
          <a:ln>
            <a:solidFill>
              <a:srgbClr val="000000"/>
            </a:solidFill>
            <a:miter lim="800000"/>
          </a:ln>
        </p:spPr>
      </p:sp>
      <p:sp>
        <p:nvSpPr>
          <p:cNvPr id="450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45059" name="灯片编号占位符 3"/>
          <p:cNvSpPr>
            <a:spLocks noGrp="1"/>
          </p:cNvSpPr>
          <p:nvPr>
            <p:ph type="sldNum" sz="quarter" idx="5"/>
          </p:nvPr>
        </p:nvSpPr>
        <p:spPr bwMode="auto">
          <a:noFill/>
          <a:ln>
            <a:miter lim="800000"/>
          </a:ln>
        </p:spPr>
        <p:txBody>
          <a:bodyPr wrap="square" numCol="1" anchorCtr="0" compatLnSpc="1"/>
          <a:lstStyle/>
          <a:p>
            <a:pPr defTabSz="914400" eaLnBrk="0" fontAlgn="base" hangingPunct="0">
              <a:spcBef>
                <a:spcPct val="0"/>
              </a:spcBef>
              <a:spcAft>
                <a:spcPct val="0"/>
              </a:spcAft>
            </a:pPr>
            <a:fld id="{82EA6986-86BD-47CC-BE99-0ADC1F767885}" type="slidenum">
              <a:rPr lang="zh-CN" altLang="en-US">
                <a:solidFill>
                  <a:srgbClr val="000000"/>
                </a:solidFill>
                <a:ea typeface="黑体" panose="02010609060101010101" pitchFamily="49" charset="-122"/>
              </a:rPr>
              <a:t>10</a:t>
            </a:fld>
            <a:endParaRPr lang="en-US" altLang="zh-CN">
              <a:solidFill>
                <a:srgbClr val="000000"/>
              </a:solidFill>
              <a:ea typeface="黑体" panose="02010609060101010101"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885767"/>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815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19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hyperlink" Target="&#22238;&#22768;.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35748;&#35782;&#22768;&#38899;&#30340;&#38899;&#35843;.mp4"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22768;&#38899;&#30340;&#39057;&#29575;.mp4" TargetMode="External"/><Relationship Id="rId2" Type="http://schemas.openxmlformats.org/officeDocument/2006/relationships/image" Target="../media/image20.jpe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27604;&#36739;&#38899;&#35843;&#27874;&#24418;&#22270;.swf"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38899;&#35843;&#39057;&#29575;.swf" TargetMode="Externa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hyperlink" Target="&#38899;&#35843;.sw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25506;&#31350;&#24433;&#21709;&#29289;&#20307;&#25391;&#21160;&#24555;&#24930;&#30340;&#22240;&#32032;.mp4"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27700;&#29942;&#29748;.swf" TargetMode="External"/><Relationship Id="rId2" Type="http://schemas.openxmlformats.org/officeDocument/2006/relationships/image" Target="../media/image27.png"/><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35748;&#35782;&#22768;&#38899;&#30340;&#21709;&#24230;&#21450;&#25506;&#31350;&#24433;&#21709;&#21709;&#24230;&#30340;&#22240;&#32032;.mp4" TargetMode="External"/><Relationship Id="rId2" Type="http://schemas.openxmlformats.org/officeDocument/2006/relationships/image" Target="../media/image29.png"/><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hyperlink" Target="&#27604;&#36739;&#21709;&#24230;&#27874;&#24418;&#22270;.swf" TargetMode="Externa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35748;&#35782;&#22768;&#38899;&#30340;&#38899;&#33394;.mp4" TargetMode="Externa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hyperlink" Target="&#27604;&#36739;&#19981;&#21516;&#38899;&#33394;&#27874;&#24418;&#22270;.swf" TargetMode="External"/><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39.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34649;&#34656;&#30340;&#22238;&#22768;&#23450;&#20301;.mp4"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B&#36229;&#26816;&#26597;&#36523;&#20307;.avi" TargetMode="Externa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0.png"/><Relationship Id="rId2" Type="http://schemas.openxmlformats.org/officeDocument/2006/relationships/slideLayout" Target="../slideLayouts/slideLayout42.xml"/><Relationship Id="rId1" Type="http://schemas.openxmlformats.org/officeDocument/2006/relationships/vmlDrawing" Target="../drawings/vmlDrawing2.vml"/><Relationship Id="rId6" Type="http://schemas.openxmlformats.org/officeDocument/2006/relationships/hyperlink" Target="&#31034;&#27874;&#22120;.wmv"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36710;&#24202;&#22122;&#22768;.mp4" TargetMode="Externa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22122;&#22768;&#30340;&#26469;&#28304;.swf" TargetMode="Externa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Documents%20and%20Settings/Administrator/Local%20Settings/Temporary%20Internet%20Files/Content.IE5/Local%20Settings/Temp/Rar$DI00.253/&#28040;&#22768;&#22120;2.MPG" TargetMode="External"/><Relationship Id="rId1" Type="http://schemas.openxmlformats.org/officeDocument/2006/relationships/slideLayout" Target="../slideLayouts/slideLayout47.xml"/><Relationship Id="rId4" Type="http://schemas.openxmlformats.org/officeDocument/2006/relationships/slide" Target="slide18.xml"/></Relationships>
</file>

<file path=ppt/slides/_rels/slide37.xml.rels><?xml version="1.0" encoding="UTF-8" standalone="yes"?>
<Relationships xmlns="http://schemas.openxmlformats.org/package/2006/relationships"><Relationship Id="rId3" Type="http://schemas.openxmlformats.org/officeDocument/2006/relationships/hyperlink" Target="http://exhaustsystem.win.mofcom.gov.cn/www/8/exhaustsystem/img/2008328163612.jpg" TargetMode="External"/><Relationship Id="rId2"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56.jpeg"/><Relationship Id="rId5" Type="http://schemas.openxmlformats.org/officeDocument/2006/relationships/hyperlink" Target="http://ks.cn.yahoo.com/question/1307112203395_2.html" TargetMode="Externa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0.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30495;&#31354;&#32617;&#23454;&#39564;.avi" TargetMode="Externa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27668;&#20307;&#20256;&#22768;.mp4"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22768;&#38899;&#30340;&#20256;&#25773;flash&#35838;&#20214;.swf" TargetMode="External"/><Relationship Id="rId2" Type="http://schemas.openxmlformats.org/officeDocument/2006/relationships/image" Target="../media/image12.jpe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12"/>
          <p:cNvPicPr>
            <a:picLocks noChangeAspect="1"/>
          </p:cNvPicPr>
          <p:nvPr/>
        </p:nvPicPr>
        <p:blipFill>
          <a:blip r:embed="rId4"/>
          <a:srcRect t="12509" b="12920"/>
          <a:stretch>
            <a:fillRect/>
          </a:stretch>
        </p:blipFill>
        <p:spPr bwMode="auto">
          <a:xfrm>
            <a:off x="0" y="-3175"/>
            <a:ext cx="9137650" cy="5110163"/>
          </a:xfrm>
          <a:prstGeom prst="rect">
            <a:avLst/>
          </a:prstGeom>
          <a:noFill/>
          <a:ln w="9525">
            <a:noFill/>
            <a:miter lim="800000"/>
          </a:ln>
        </p:spPr>
      </p:pic>
      <p:sp>
        <p:nvSpPr>
          <p:cNvPr id="23556" name="文本框 51"/>
          <p:cNvSpPr txBox="1">
            <a:spLocks noChangeArrowheads="1"/>
          </p:cNvSpPr>
          <p:nvPr/>
        </p:nvSpPr>
        <p:spPr bwMode="auto">
          <a:xfrm>
            <a:off x="2230438" y="1790700"/>
            <a:ext cx="4645818" cy="839788"/>
          </a:xfrm>
          <a:prstGeom prst="rect">
            <a:avLst/>
          </a:prstGeom>
          <a:noFill/>
          <a:ln w="9525">
            <a:noFill/>
            <a:miter lim="800000"/>
          </a:ln>
        </p:spPr>
        <p:txBody>
          <a:bodyPr wrap="square" lIns="68580" tIns="34290" rIns="68580" bIns="34290">
            <a:spAutoFit/>
          </a:bodyPr>
          <a:lstStyle/>
          <a:p>
            <a:pPr defTabSz="684530"/>
            <a:r>
              <a:rPr lang="zh-CN" altLang="en-US" sz="4800" b="1" dirty="0">
                <a:solidFill>
                  <a:srgbClr val="FFFF00"/>
                </a:solidFill>
                <a:latin typeface="隶书" pitchFamily="49" charset="-122"/>
                <a:ea typeface="隶书" pitchFamily="49" charset="-122"/>
              </a:rPr>
              <a:t>第二章   </a:t>
            </a:r>
          </a:p>
        </p:txBody>
      </p:sp>
      <p:sp>
        <p:nvSpPr>
          <p:cNvPr id="23557" name="文本框 52"/>
          <p:cNvSpPr txBox="1">
            <a:spLocks noChangeArrowheads="1"/>
          </p:cNvSpPr>
          <p:nvPr/>
        </p:nvSpPr>
        <p:spPr bwMode="auto">
          <a:xfrm>
            <a:off x="4428173" y="1790383"/>
            <a:ext cx="2071687" cy="839787"/>
          </a:xfrm>
          <a:prstGeom prst="rect">
            <a:avLst/>
          </a:prstGeom>
          <a:noFill/>
          <a:ln w="9525">
            <a:noFill/>
            <a:miter lim="800000"/>
          </a:ln>
        </p:spPr>
        <p:txBody>
          <a:bodyPr wrap="none" lIns="68580" tIns="34290" rIns="68580" bIns="34290">
            <a:spAutoFit/>
          </a:bodyPr>
          <a:lstStyle/>
          <a:p>
            <a:pPr defTabSz="684530"/>
            <a:r>
              <a:rPr lang="zh-CN" altLang="en-US" sz="4800" b="1" dirty="0">
                <a:solidFill>
                  <a:srgbClr val="FFFF00"/>
                </a:solidFill>
                <a:latin typeface="隶书" pitchFamily="49" charset="-122"/>
                <a:ea typeface="隶书" pitchFamily="49" charset="-122"/>
              </a:rPr>
              <a:t>声现象</a:t>
            </a:r>
          </a:p>
        </p:txBody>
      </p:sp>
    </p:spTree>
    <p:custDataLst>
      <p:tags r:id="rId1"/>
    </p:custDataLst>
    <p:extLst>
      <p:ext uri="{BB962C8B-B14F-4D97-AF65-F5344CB8AC3E}">
        <p14:creationId xmlns:p14="http://schemas.microsoft.com/office/powerpoint/2010/main" val="228546066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文本框 1"/>
          <p:cNvSpPr txBox="1">
            <a:spLocks noChangeArrowheads="1"/>
          </p:cNvSpPr>
          <p:nvPr/>
        </p:nvSpPr>
        <p:spPr bwMode="auto">
          <a:xfrm>
            <a:off x="2200275" y="660400"/>
            <a:ext cx="1982788" cy="484188"/>
          </a:xfrm>
          <a:prstGeom prst="rect">
            <a:avLst/>
          </a:prstGeom>
          <a:noFill/>
          <a:ln w="9525">
            <a:noFill/>
            <a:miter lim="800000"/>
          </a:ln>
        </p:spPr>
        <p:txBody>
          <a:bodyPr lIns="68580" tIns="34290" rIns="68580" bIns="34290">
            <a:spAutoFit/>
          </a:bodyPr>
          <a:lstStyle/>
          <a:p>
            <a:pPr defTabSz="684530"/>
            <a:r>
              <a:rPr lang="zh-CN" altLang="en-US" sz="2700" b="1">
                <a:solidFill>
                  <a:srgbClr val="0000FF"/>
                </a:solidFill>
                <a:latin typeface="宋体-PUA"/>
                <a:ea typeface="宋体-PUA"/>
                <a:cs typeface="宋体-PUA"/>
              </a:rPr>
              <a:t>回声的形成</a:t>
            </a:r>
          </a:p>
        </p:txBody>
      </p:sp>
      <p:sp>
        <p:nvSpPr>
          <p:cNvPr id="9" name="文本框 8"/>
          <p:cNvSpPr txBox="1">
            <a:spLocks noChangeArrowheads="1"/>
          </p:cNvSpPr>
          <p:nvPr/>
        </p:nvSpPr>
        <p:spPr bwMode="auto">
          <a:xfrm>
            <a:off x="4967288" y="660400"/>
            <a:ext cx="1982787" cy="484188"/>
          </a:xfrm>
          <a:prstGeom prst="rect">
            <a:avLst/>
          </a:prstGeom>
          <a:noFill/>
          <a:ln w="9525">
            <a:noFill/>
            <a:miter lim="800000"/>
          </a:ln>
        </p:spPr>
        <p:txBody>
          <a:bodyPr lIns="68580" tIns="34290" rIns="68580" bIns="34290">
            <a:spAutoFit/>
          </a:bodyPr>
          <a:lstStyle/>
          <a:p>
            <a:pPr defTabSz="684530"/>
            <a:r>
              <a:rPr lang="zh-CN" altLang="en-US" sz="2700" b="1">
                <a:solidFill>
                  <a:srgbClr val="0000FF"/>
                </a:solidFill>
                <a:latin typeface="宋体-PUA"/>
                <a:ea typeface="宋体-PUA"/>
                <a:cs typeface="宋体-PUA"/>
              </a:rPr>
              <a:t>声音的反射</a:t>
            </a:r>
          </a:p>
        </p:txBody>
      </p:sp>
      <p:sp>
        <p:nvSpPr>
          <p:cNvPr id="10" name="右箭头 9"/>
          <p:cNvSpPr/>
          <p:nvPr/>
        </p:nvSpPr>
        <p:spPr>
          <a:xfrm>
            <a:off x="4065588" y="827088"/>
            <a:ext cx="928687" cy="166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165" fontAlgn="auto">
              <a:spcBef>
                <a:spcPct val="0"/>
              </a:spcBef>
              <a:spcAft>
                <a:spcPct val="0"/>
              </a:spcAft>
              <a:defRPr/>
            </a:pPr>
            <a:endParaRPr lang="zh-CN" altLang="en-US" sz="1000">
              <a:solidFill>
                <a:srgbClr val="0000FF"/>
              </a:solidFill>
              <a:ea typeface="黑体" panose="02010609060101010101" pitchFamily="49" charset="-122"/>
            </a:endParaRPr>
          </a:p>
        </p:txBody>
      </p:sp>
      <p:pic>
        <p:nvPicPr>
          <p:cNvPr id="3" name="图片 2">
            <a:hlinkClick r:id="rId4" action="ppaction://hlinkfile"/>
          </p:cNvPr>
          <p:cNvPicPr>
            <a:picLocks noChangeAspect="1"/>
          </p:cNvPicPr>
          <p:nvPr/>
        </p:nvPicPr>
        <p:blipFill>
          <a:blip r:embed="rId5"/>
          <a:stretch>
            <a:fillRect/>
          </a:stretch>
        </p:blipFill>
        <p:spPr bwMode="auto">
          <a:xfrm>
            <a:off x="2276475" y="1370013"/>
            <a:ext cx="4764088" cy="3243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83845964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矩形 15366"/>
          <p:cNvSpPr/>
          <p:nvPr/>
        </p:nvSpPr>
        <p:spPr>
          <a:xfrm>
            <a:off x="6173470" y="-40201"/>
            <a:ext cx="2277003" cy="438581"/>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spAutoFit/>
          </a:bodyPr>
          <a:lstStyle/>
          <a:p>
            <a:pPr algn="ctr" defTabSz="685165">
              <a:spcBef>
                <a:spcPct val="0"/>
              </a:spcBef>
              <a:defRPr/>
            </a:pPr>
            <a:r>
              <a:rPr lang="zh-CN" altLang="en-US" sz="2400" b="1">
                <a:solidFill>
                  <a:schemeClr val="tx1"/>
                </a:solidFill>
                <a:latin typeface="Arial" pitchFamily="34" charset="0"/>
                <a:ea typeface="宋体" pitchFamily="2" charset="-122"/>
                <a:cs typeface="Arial" pitchFamily="34" charset="0"/>
              </a:rPr>
              <a:t>声音的高</a:t>
            </a:r>
            <a:r>
              <a:rPr lang="zh-CN" altLang="en-US" sz="2400" b="1" smtClean="0">
                <a:solidFill>
                  <a:schemeClr val="tx1"/>
                </a:solidFill>
                <a:latin typeface="Arial" pitchFamily="34" charset="0"/>
                <a:ea typeface="宋体" pitchFamily="2" charset="-122"/>
                <a:cs typeface="Arial" pitchFamily="34" charset="0"/>
              </a:rPr>
              <a:t>低</a:t>
            </a:r>
            <a:endParaRPr lang="zh-CN" altLang="en-US" sz="2400" b="1">
              <a:solidFill>
                <a:schemeClr val="tx1"/>
              </a:solidFill>
              <a:latin typeface="Arial" pitchFamily="34" charset="0"/>
              <a:ea typeface="宋体" pitchFamily="2" charset="-122"/>
              <a:cs typeface="Arial" pitchFamily="34" charset="0"/>
            </a:endParaRPr>
          </a:p>
        </p:txBody>
      </p:sp>
      <p:pic>
        <p:nvPicPr>
          <p:cNvPr id="15370" name="图片 15369"/>
          <p:cNvPicPr>
            <a:picLocks noChangeAspect="1"/>
          </p:cNvPicPr>
          <p:nvPr/>
        </p:nvPicPr>
        <p:blipFill>
          <a:blip r:embed="rId2">
            <a:extLst>
              <a:ext uri="{28A0092B-C50C-407E-A947-70E740481C1C}">
                <a14:useLocalDpi xmlns:a14="http://schemas.microsoft.com/office/drawing/2010/main" val="0"/>
              </a:ext>
            </a:extLst>
          </a:blip>
          <a:srcRect b="9502"/>
          <a:stretch>
            <a:fillRect/>
          </a:stretch>
        </p:blipFill>
        <p:spPr>
          <a:xfrm>
            <a:off x="480151" y="1405508"/>
            <a:ext cx="3817144" cy="2040014"/>
          </a:xfrm>
          <a:prstGeom prst="rect">
            <a:avLst/>
          </a:prstGeom>
          <a:noFill/>
          <a:ln w="9525">
            <a:noFill/>
          </a:ln>
        </p:spPr>
      </p:pic>
      <p:sp>
        <p:nvSpPr>
          <p:cNvPr id="15408" name="文本框 15407"/>
          <p:cNvSpPr txBox="1"/>
          <p:nvPr/>
        </p:nvSpPr>
        <p:spPr>
          <a:xfrm>
            <a:off x="4553390" y="1262503"/>
            <a:ext cx="4504217" cy="2320635"/>
          </a:xfrm>
          <a:prstGeom prst="rect">
            <a:avLst/>
          </a:prstGeom>
          <a:noFill/>
          <a:ln w="9525">
            <a:noFill/>
          </a:ln>
        </p:spPr>
        <p:txBody>
          <a:bodyPr wrap="square" lIns="68580" tIns="34290" rIns="68580" bIns="34290">
            <a:spAutoFit/>
          </a:bodyPr>
          <a:lstStyle/>
          <a:p>
            <a:pPr defTabSz="685165">
              <a:lnSpc>
                <a:spcPct val="110000"/>
              </a:lnSpc>
              <a:spcBef>
                <a:spcPct val="0"/>
              </a:spcBef>
              <a:defRPr/>
            </a:pPr>
            <a:r>
              <a:rPr lang="zh-CN" altLang="en-US" sz="1900" b="1" smtClean="0">
                <a:solidFill>
                  <a:srgbClr val="000000"/>
                </a:solidFill>
                <a:latin typeface="Arial" pitchFamily="34" charset="0"/>
                <a:ea typeface="宋体" pitchFamily="2" charset="-122"/>
                <a:cs typeface="Arial" pitchFamily="34" charset="0"/>
              </a:rPr>
              <a:t>         将</a:t>
            </a:r>
            <a:r>
              <a:rPr lang="zh-CN" altLang="en-US" sz="1900" b="1">
                <a:solidFill>
                  <a:srgbClr val="000000"/>
                </a:solidFill>
                <a:latin typeface="Arial" pitchFamily="34" charset="0"/>
                <a:ea typeface="宋体" pitchFamily="2" charset="-122"/>
                <a:cs typeface="Arial" pitchFamily="34" charset="0"/>
              </a:rPr>
              <a:t>一把钢尺紧按在桌面上，一端伸出桌边。拨动钢尺，听它振动发出的声音，同时注意钢尺振动的快慢</a:t>
            </a:r>
            <a:r>
              <a:rPr lang="zh-CN" altLang="en-US" sz="1900" b="1" smtClean="0">
                <a:solidFill>
                  <a:srgbClr val="000000"/>
                </a:solidFill>
                <a:latin typeface="Arial" pitchFamily="34" charset="0"/>
                <a:ea typeface="宋体" pitchFamily="2" charset="-122"/>
                <a:cs typeface="Arial" pitchFamily="34" charset="0"/>
              </a:rPr>
              <a:t>。</a:t>
            </a:r>
            <a:endParaRPr lang="en-US" altLang="zh-CN" sz="1900" b="1" smtClean="0">
              <a:solidFill>
                <a:srgbClr val="000000"/>
              </a:solidFill>
              <a:latin typeface="Arial" pitchFamily="34" charset="0"/>
              <a:ea typeface="宋体" pitchFamily="2" charset="-122"/>
              <a:cs typeface="Arial" pitchFamily="34" charset="0"/>
            </a:endParaRPr>
          </a:p>
          <a:p>
            <a:pPr defTabSz="685165">
              <a:lnSpc>
                <a:spcPct val="110000"/>
              </a:lnSpc>
              <a:spcBef>
                <a:spcPct val="0"/>
              </a:spcBef>
              <a:defRPr/>
            </a:pPr>
            <a:r>
              <a:rPr lang="en-US" altLang="zh-CN" sz="1900" b="1">
                <a:solidFill>
                  <a:srgbClr val="000000"/>
                </a:solidFill>
                <a:latin typeface="Arial" pitchFamily="34" charset="0"/>
                <a:ea typeface="宋体" pitchFamily="2" charset="-122"/>
                <a:cs typeface="Arial" pitchFamily="34" charset="0"/>
              </a:rPr>
              <a:t> </a:t>
            </a:r>
            <a:r>
              <a:rPr lang="en-US" altLang="zh-CN" sz="1900" b="1" smtClean="0">
                <a:solidFill>
                  <a:srgbClr val="000000"/>
                </a:solidFill>
                <a:latin typeface="Arial" pitchFamily="34" charset="0"/>
                <a:ea typeface="宋体" pitchFamily="2" charset="-122"/>
                <a:cs typeface="Arial" pitchFamily="34" charset="0"/>
              </a:rPr>
              <a:t>        </a:t>
            </a:r>
            <a:r>
              <a:rPr lang="zh-CN" altLang="en-US" sz="1900" b="1" smtClean="0">
                <a:solidFill>
                  <a:srgbClr val="000000"/>
                </a:solidFill>
                <a:latin typeface="Arial" pitchFamily="34" charset="0"/>
                <a:ea typeface="宋体" pitchFamily="2" charset="-122"/>
                <a:cs typeface="Arial" pitchFamily="34" charset="0"/>
              </a:rPr>
              <a:t>改</a:t>
            </a:r>
            <a:r>
              <a:rPr lang="zh-CN" altLang="en-US" sz="1900" b="1">
                <a:solidFill>
                  <a:srgbClr val="000000"/>
                </a:solidFill>
                <a:latin typeface="Arial" pitchFamily="34" charset="0"/>
                <a:ea typeface="宋体" pitchFamily="2" charset="-122"/>
                <a:cs typeface="Arial" pitchFamily="34" charset="0"/>
              </a:rPr>
              <a:t>变钢尺伸出桌边的长度，再次拨动。（</a:t>
            </a:r>
            <a:r>
              <a:rPr lang="zh-CN" altLang="en-US" sz="1900" b="1">
                <a:solidFill>
                  <a:srgbClr val="0000FF"/>
                </a:solidFill>
                <a:latin typeface="Arial" pitchFamily="34" charset="0"/>
                <a:ea typeface="宋体" pitchFamily="2" charset="-122"/>
                <a:cs typeface="Arial" pitchFamily="34" charset="0"/>
              </a:rPr>
              <a:t>注意</a:t>
            </a:r>
            <a:r>
              <a:rPr lang="en-GB" altLang="zh-CN" sz="1900" b="1">
                <a:solidFill>
                  <a:srgbClr val="0000FF"/>
                </a:solidFill>
                <a:latin typeface="Arial" pitchFamily="34" charset="0"/>
                <a:ea typeface="宋体" pitchFamily="2" charset="-122"/>
                <a:sym typeface="+mn-ea"/>
              </a:rPr>
              <a:t>拨动钢尺</a:t>
            </a:r>
            <a:r>
              <a:rPr lang="zh-CN" altLang="en-GB" sz="1900" b="1">
                <a:solidFill>
                  <a:srgbClr val="0000FF"/>
                </a:solidFill>
                <a:latin typeface="Arial" pitchFamily="34" charset="0"/>
                <a:ea typeface="宋体" pitchFamily="2" charset="-122"/>
                <a:sym typeface="+mn-ea"/>
              </a:rPr>
              <a:t>的</a:t>
            </a:r>
            <a:r>
              <a:rPr lang="en-GB" altLang="zh-CN" sz="1900" b="1">
                <a:solidFill>
                  <a:srgbClr val="0000FF"/>
                </a:solidFill>
                <a:latin typeface="Arial" pitchFamily="34" charset="0"/>
                <a:ea typeface="宋体" pitchFamily="2" charset="-122"/>
                <a:sym typeface="+mn-ea"/>
              </a:rPr>
              <a:t>力度相同</a:t>
            </a:r>
            <a:r>
              <a:rPr lang="en-GB" altLang="zh-CN" sz="1900" b="1">
                <a:solidFill>
                  <a:srgbClr val="000000"/>
                </a:solidFill>
                <a:latin typeface="Arial" pitchFamily="34" charset="0"/>
                <a:ea typeface="宋体" pitchFamily="2" charset="-122"/>
                <a:sym typeface="+mn-ea"/>
              </a:rPr>
              <a:t>）</a:t>
            </a:r>
            <a:endParaRPr lang="zh-CN" altLang="en-US" sz="1900" b="1">
              <a:solidFill>
                <a:srgbClr val="000000"/>
              </a:solidFill>
              <a:latin typeface="Arial" pitchFamily="34" charset="0"/>
              <a:ea typeface="宋体" pitchFamily="2" charset="-122"/>
              <a:cs typeface="Arial" pitchFamily="34" charset="0"/>
            </a:endParaRPr>
          </a:p>
          <a:p>
            <a:pPr defTabSz="685165">
              <a:lnSpc>
                <a:spcPct val="110000"/>
              </a:lnSpc>
              <a:spcBef>
                <a:spcPct val="0"/>
              </a:spcBef>
              <a:defRPr/>
            </a:pPr>
            <a:r>
              <a:rPr lang="zh-CN" altLang="en-US" sz="1900" b="1" smtClean="0">
                <a:solidFill>
                  <a:srgbClr val="000000"/>
                </a:solidFill>
                <a:latin typeface="Arial" pitchFamily="34" charset="0"/>
                <a:ea typeface="宋体" pitchFamily="2" charset="-122"/>
                <a:cs typeface="Arial" pitchFamily="34" charset="0"/>
              </a:rPr>
              <a:t>        比</a:t>
            </a:r>
            <a:r>
              <a:rPr lang="zh-CN" altLang="en-US" sz="1900" b="1">
                <a:solidFill>
                  <a:srgbClr val="000000"/>
                </a:solidFill>
                <a:latin typeface="Arial" pitchFamily="34" charset="0"/>
                <a:ea typeface="宋体" pitchFamily="2" charset="-122"/>
                <a:cs typeface="Arial" pitchFamily="34" charset="0"/>
              </a:rPr>
              <a:t>较两种情况下钢尺</a:t>
            </a:r>
            <a:r>
              <a:rPr lang="zh-CN" altLang="en-US" sz="1900" b="1">
                <a:solidFill>
                  <a:srgbClr val="CC3300"/>
                </a:solidFill>
                <a:latin typeface="Arial" pitchFamily="34" charset="0"/>
                <a:ea typeface="宋体" pitchFamily="2" charset="-122"/>
                <a:cs typeface="Arial" pitchFamily="34" charset="0"/>
              </a:rPr>
              <a:t>振动的快慢</a:t>
            </a:r>
            <a:r>
              <a:rPr lang="zh-CN" altLang="en-US" sz="1900" b="1">
                <a:solidFill>
                  <a:srgbClr val="000000"/>
                </a:solidFill>
                <a:latin typeface="Arial" pitchFamily="34" charset="0"/>
                <a:ea typeface="宋体" pitchFamily="2" charset="-122"/>
                <a:cs typeface="Arial" pitchFamily="34" charset="0"/>
              </a:rPr>
              <a:t>和</a:t>
            </a:r>
            <a:r>
              <a:rPr lang="zh-CN" altLang="en-US" sz="1900" b="1">
                <a:solidFill>
                  <a:srgbClr val="CC3300"/>
                </a:solidFill>
                <a:latin typeface="Arial" pitchFamily="34" charset="0"/>
                <a:ea typeface="宋体" pitchFamily="2" charset="-122"/>
                <a:cs typeface="Arial" pitchFamily="34" charset="0"/>
              </a:rPr>
              <a:t>发声的音调</a:t>
            </a:r>
            <a:r>
              <a:rPr lang="zh-CN" altLang="en-US" sz="1900" b="1">
                <a:solidFill>
                  <a:srgbClr val="000000"/>
                </a:solidFill>
                <a:latin typeface="Arial" pitchFamily="34" charset="0"/>
                <a:ea typeface="宋体" pitchFamily="2" charset="-122"/>
                <a:cs typeface="Arial" pitchFamily="34" charset="0"/>
              </a:rPr>
              <a:t>。</a:t>
            </a:r>
          </a:p>
        </p:txBody>
      </p:sp>
      <p:sp>
        <p:nvSpPr>
          <p:cNvPr id="8" name="矩形 4"/>
          <p:cNvSpPr>
            <a:spLocks noChangeArrowheads="1"/>
          </p:cNvSpPr>
          <p:nvPr/>
        </p:nvSpPr>
        <p:spPr bwMode="auto">
          <a:xfrm>
            <a:off x="4061901" y="101269"/>
            <a:ext cx="757259" cy="438582"/>
          </a:xfrm>
          <a:prstGeom prst="rect">
            <a:avLst/>
          </a:prstGeom>
          <a:noFill/>
          <a:ln w="9525">
            <a:noFill/>
            <a:miter lim="800000"/>
          </a:ln>
          <a:effectLst/>
        </p:spPr>
        <p:txBody>
          <a:bodyPr wrap="none" lIns="68580" tIns="34290" rIns="68580" bIns="34290">
            <a:spAutoFit/>
          </a:bodyPr>
          <a:lstStyle/>
          <a:p>
            <a:pPr defTabSz="685165">
              <a:defRPr/>
            </a:pPr>
            <a:r>
              <a:rPr lang="zh-CN" altLang="zh-CN" sz="2400" b="1">
                <a:solidFill>
                  <a:srgbClr val="000000"/>
                </a:solidFill>
                <a:latin typeface="Arial" pitchFamily="34" charset="0"/>
                <a:ea typeface="黑体" panose="02010609060101010101" pitchFamily="49" charset="-122"/>
                <a:sym typeface="+mn-ea"/>
              </a:rPr>
              <a:t>音调</a:t>
            </a:r>
          </a:p>
        </p:txBody>
      </p:sp>
      <p:pic>
        <p:nvPicPr>
          <p:cNvPr id="24" name="Picture 2"/>
          <p:cNvPicPr>
            <a:picLocks noChangeAspect="1" noChangeArrowheads="1"/>
          </p:cNvPicPr>
          <p:nvPr/>
        </p:nvPicPr>
        <p:blipFill>
          <a:blip r:embed="rId3"/>
          <a:stretch>
            <a:fillRect/>
          </a:stretch>
        </p:blipFill>
        <p:spPr bwMode="auto">
          <a:xfrm rot="2585880">
            <a:off x="5329713" y="110235"/>
            <a:ext cx="1008382" cy="729702"/>
          </a:xfrm>
          <a:prstGeom prst="rect">
            <a:avLst/>
          </a:prstGeom>
          <a:noFill/>
          <a:ln w="9525">
            <a:noFill/>
            <a:miter lim="800000"/>
          </a:ln>
          <a:effectLst/>
        </p:spPr>
      </p:pic>
      <p:sp>
        <p:nvSpPr>
          <p:cNvPr id="13" name="矩形 12290"/>
          <p:cNvSpPr>
            <a:spLocks noChangeArrowheads="1"/>
          </p:cNvSpPr>
          <p:nvPr/>
        </p:nvSpPr>
        <p:spPr bwMode="auto">
          <a:xfrm>
            <a:off x="144143" y="686767"/>
            <a:ext cx="9140825" cy="539751"/>
          </a:xfrm>
          <a:prstGeom prst="rect">
            <a:avLst/>
          </a:prstGeom>
          <a:solidFill>
            <a:srgbClr val="333399"/>
          </a:solidFill>
          <a:ln w="9525">
            <a:noFill/>
            <a:miter lim="800000"/>
          </a:ln>
        </p:spPr>
        <p:txBody>
          <a:bodyPr anchor="ctr"/>
          <a:lstStyle/>
          <a:p>
            <a:pPr lvl="0" algn="ctr" defTabSz="914400" fontAlgn="base">
              <a:spcBef>
                <a:spcPct val="0"/>
              </a:spcBef>
              <a:spcAft>
                <a:spcPct val="0"/>
              </a:spcAft>
              <a:defRPr/>
            </a:pPr>
            <a:r>
              <a:rPr lang="zh-CN" altLang="en-US" sz="2800" b="1" spc="100" noProof="1">
                <a:solidFill>
                  <a:srgbClr val="FFFF00"/>
                </a:solidFill>
                <a:latin typeface="黑体" panose="02010609060101010101" pitchFamily="49" charset="-122"/>
                <a:ea typeface="黑体" panose="02010609060101010101" pitchFamily="49" charset="-122"/>
                <a:cs typeface="黑体" panose="02010609060101010101" pitchFamily="49" charset="-122"/>
              </a:rPr>
              <a:t>探究音调和频率的关</a:t>
            </a:r>
            <a:r>
              <a:rPr lang="zh-CN" altLang="en-US" sz="2800" b="1" spc="100" noProof="1" smtClean="0">
                <a:solidFill>
                  <a:srgbClr val="FFFF00"/>
                </a:solidFill>
                <a:latin typeface="黑体" panose="02010609060101010101" pitchFamily="49" charset="-122"/>
                <a:ea typeface="黑体" panose="02010609060101010101" pitchFamily="49" charset="-122"/>
                <a:cs typeface="黑体" panose="02010609060101010101" pitchFamily="49" charset="-122"/>
              </a:rPr>
              <a:t>系</a:t>
            </a:r>
            <a:endParaRPr lang="zh-CN" altLang="en-US" sz="2800" b="1" spc="100" noProof="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sp>
        <p:nvSpPr>
          <p:cNvPr id="14" name="文本框 1"/>
          <p:cNvSpPr txBox="1"/>
          <p:nvPr/>
        </p:nvSpPr>
        <p:spPr>
          <a:xfrm>
            <a:off x="480151" y="3545324"/>
            <a:ext cx="8577456" cy="807913"/>
          </a:xfrm>
          <a:prstGeom prst="rect">
            <a:avLst/>
          </a:prstGeom>
          <a:solidFill>
            <a:schemeClr val="accent6">
              <a:lumMod val="20000"/>
              <a:lumOff val="80000"/>
            </a:schemeClr>
          </a:solidFill>
          <a:ln w="9525">
            <a:noFill/>
          </a:ln>
        </p:spPr>
        <p:txBody>
          <a:bodyPr wrap="square" lIns="68580" tIns="34290" rIns="68580" bIns="34290">
            <a:spAutoFit/>
          </a:bodyPr>
          <a:lstStyle/>
          <a:p>
            <a:pPr defTabSz="685165">
              <a:spcBef>
                <a:spcPct val="0"/>
              </a:spcBef>
              <a:defRPr/>
            </a:pPr>
            <a:r>
              <a:rPr lang="zh-CN" altLang="en-US" sz="2400" b="1">
                <a:solidFill>
                  <a:srgbClr val="0000FF"/>
                </a:solidFill>
                <a:latin typeface="黑体" panose="02010609060101010101" pitchFamily="49" charset="-122"/>
                <a:ea typeface="黑体" panose="02010609060101010101" pitchFamily="49" charset="-122"/>
              </a:rPr>
              <a:t>实验现</a:t>
            </a:r>
            <a:r>
              <a:rPr lang="zh-CN" altLang="en-US" sz="2400" b="1" smtClean="0">
                <a:solidFill>
                  <a:srgbClr val="0000FF"/>
                </a:solidFill>
                <a:latin typeface="黑体" panose="02010609060101010101" pitchFamily="49" charset="-122"/>
                <a:ea typeface="黑体" panose="02010609060101010101" pitchFamily="49" charset="-122"/>
              </a:rPr>
              <a:t>象</a:t>
            </a:r>
            <a:r>
              <a:rPr lang="zh-CN" altLang="en-US" sz="2400" b="1">
                <a:solidFill>
                  <a:srgbClr val="0000FF"/>
                </a:solidFill>
                <a:latin typeface="黑体" panose="02010609060101010101" pitchFamily="49" charset="-122"/>
                <a:ea typeface="黑体" panose="02010609060101010101" pitchFamily="49" charset="-122"/>
              </a:rPr>
              <a:t>：</a:t>
            </a:r>
            <a:r>
              <a:rPr lang="zh-CN" altLang="en-US" sz="2400" b="1" smtClean="0">
                <a:latin typeface="Arial" pitchFamily="34" charset="0"/>
                <a:ea typeface="宋体" pitchFamily="2" charset="-122"/>
              </a:rPr>
              <a:t>钢</a:t>
            </a:r>
            <a:r>
              <a:rPr lang="zh-CN" altLang="en-US" sz="2400" b="1">
                <a:latin typeface="Arial" pitchFamily="34" charset="0"/>
                <a:ea typeface="宋体" pitchFamily="2" charset="-122"/>
              </a:rPr>
              <a:t>尺伸出桌沿的长度越长，振动得越慢，发声的音调越低。反之，音调越高。</a:t>
            </a:r>
          </a:p>
        </p:txBody>
      </p:sp>
    </p:spTree>
    <p:extLst>
      <p:ext uri="{BB962C8B-B14F-4D97-AF65-F5344CB8AC3E}">
        <p14:creationId xmlns:p14="http://schemas.microsoft.com/office/powerpoint/2010/main" val="24425481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4959" y="699614"/>
            <a:ext cx="2037398" cy="438581"/>
          </a:xfrm>
          <a:prstGeom prst="rect">
            <a:avLst/>
          </a:prstGeom>
          <a:solidFill>
            <a:schemeClr val="bg1"/>
          </a:solidFill>
        </p:spPr>
        <p:txBody>
          <a:bodyPr wrap="square" lIns="68580" tIns="34290" rIns="68580" bIns="34290" rtlCol="0">
            <a:spAutoFit/>
          </a:bodyPr>
          <a:lstStyle/>
          <a:p>
            <a:pPr defTabSz="685165">
              <a:defRPr/>
            </a:pPr>
            <a:r>
              <a:rPr lang="en-US" altLang="zh-CN" sz="2400" b="1">
                <a:solidFill>
                  <a:srgbClr val="000000"/>
                </a:solidFill>
                <a:latin typeface="Arial" pitchFamily="34" charset="0"/>
                <a:ea typeface="宋体" pitchFamily="2" charset="-122"/>
                <a:cs typeface="Arial" pitchFamily="34" charset="0"/>
              </a:rPr>
              <a:t>  </a:t>
            </a:r>
            <a:r>
              <a:rPr lang="zh-CN" altLang="zh-CN" sz="2400" b="1">
                <a:solidFill>
                  <a:srgbClr val="000000"/>
                </a:solidFill>
                <a:latin typeface="Arial" pitchFamily="34" charset="0"/>
                <a:ea typeface="宋体" pitchFamily="2" charset="-122"/>
                <a:cs typeface="Arial" pitchFamily="34" charset="0"/>
              </a:rPr>
              <a:t>音调</a:t>
            </a:r>
          </a:p>
        </p:txBody>
      </p:sp>
      <p:sp>
        <p:nvSpPr>
          <p:cNvPr id="6" name="右箭头 5"/>
          <p:cNvSpPr/>
          <p:nvPr/>
        </p:nvSpPr>
        <p:spPr>
          <a:xfrm>
            <a:off x="1611772" y="639130"/>
            <a:ext cx="1205389" cy="576739"/>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Arial" pitchFamily="34" charset="0"/>
                <a:ea typeface="宋体" pitchFamily="2" charset="-122"/>
              </a:rPr>
              <a:t>反映</a:t>
            </a:r>
          </a:p>
        </p:txBody>
      </p:sp>
      <p:sp>
        <p:nvSpPr>
          <p:cNvPr id="10" name="文本框 9"/>
          <p:cNvSpPr txBox="1"/>
          <p:nvPr/>
        </p:nvSpPr>
        <p:spPr>
          <a:xfrm>
            <a:off x="2990990" y="685324"/>
            <a:ext cx="1851660"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声音的高低</a:t>
            </a:r>
          </a:p>
        </p:txBody>
      </p:sp>
      <p:sp>
        <p:nvSpPr>
          <p:cNvPr id="11" name="右箭头 10"/>
          <p:cNvSpPr/>
          <p:nvPr/>
        </p:nvSpPr>
        <p:spPr>
          <a:xfrm>
            <a:off x="4739780" y="639130"/>
            <a:ext cx="1316355" cy="53006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Arial" pitchFamily="34" charset="0"/>
                <a:ea typeface="宋体" pitchFamily="2" charset="-122"/>
              </a:rPr>
              <a:t>决定于</a:t>
            </a:r>
          </a:p>
        </p:txBody>
      </p:sp>
      <p:sp>
        <p:nvSpPr>
          <p:cNvPr id="12" name="文本框 11"/>
          <p:cNvSpPr txBox="1"/>
          <p:nvPr/>
        </p:nvSpPr>
        <p:spPr>
          <a:xfrm>
            <a:off x="6184246" y="683896"/>
            <a:ext cx="2349818"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物体的振动频率</a:t>
            </a:r>
          </a:p>
        </p:txBody>
      </p:sp>
      <p:pic>
        <p:nvPicPr>
          <p:cNvPr id="2" name="图片 1">
            <a:hlinkClick r:id="rId2" action="ppaction://hlinkfile"/>
          </p:cNvPr>
          <p:cNvPicPr>
            <a:picLocks noChangeAspect="1"/>
          </p:cNvPicPr>
          <p:nvPr/>
        </p:nvPicPr>
        <p:blipFill>
          <a:blip r:embed="rId3"/>
          <a:stretch>
            <a:fillRect/>
          </a:stretch>
        </p:blipFill>
        <p:spPr>
          <a:xfrm>
            <a:off x="1425768" y="1418222"/>
            <a:ext cx="7158038" cy="3264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684576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文本框 17413"/>
          <p:cNvSpPr txBox="1"/>
          <p:nvPr/>
        </p:nvSpPr>
        <p:spPr>
          <a:xfrm>
            <a:off x="576265" y="2367915"/>
            <a:ext cx="7656671" cy="807914"/>
          </a:xfrm>
          <a:prstGeom prst="rect">
            <a:avLst/>
          </a:prstGeom>
          <a:noFill/>
          <a:ln w="9525" cap="flat" cmpd="sng">
            <a:solidFill>
              <a:srgbClr val="FF0000"/>
            </a:solidFill>
            <a:prstDash val="solid"/>
            <a:miter/>
            <a:headEnd type="none" w="med" len="med"/>
            <a:tailEnd type="none" w="med" len="med"/>
          </a:ln>
        </p:spPr>
        <p:txBody>
          <a:bodyPr wrap="square" lIns="68580" tIns="34290" rIns="68580" bIns="34290">
            <a:spAutoFit/>
          </a:bodyPr>
          <a:lstStyle/>
          <a:p>
            <a:pPr defTabSz="685165">
              <a:spcBef>
                <a:spcPct val="50000"/>
              </a:spcBef>
              <a:buClr>
                <a:srgbClr val="FFFFFF"/>
              </a:buClr>
              <a:defRPr/>
            </a:pPr>
            <a:r>
              <a:rPr lang="en-US" altLang="zh-CN" sz="2400" b="1">
                <a:solidFill>
                  <a:srgbClr val="000000"/>
                </a:solidFill>
                <a:latin typeface="Arial" pitchFamily="34" charset="0"/>
                <a:ea typeface="宋体" pitchFamily="2" charset="-122"/>
                <a:cs typeface="Arial" pitchFamily="34" charset="0"/>
              </a:rPr>
              <a:t>        </a:t>
            </a:r>
            <a:r>
              <a:rPr lang="zh-CN" altLang="en-US" sz="2400" b="1">
                <a:solidFill>
                  <a:srgbClr val="000000"/>
                </a:solidFill>
                <a:latin typeface="Arial" pitchFamily="34" charset="0"/>
                <a:ea typeface="宋体" pitchFamily="2" charset="-122"/>
                <a:cs typeface="Arial" pitchFamily="34" charset="0"/>
              </a:rPr>
              <a:t>音调的高低与发声物体的振动</a:t>
            </a:r>
            <a:r>
              <a:rPr lang="zh-CN" altLang="en-US" sz="2400" b="1">
                <a:solidFill>
                  <a:srgbClr val="3333FF"/>
                </a:solidFill>
                <a:latin typeface="Arial" pitchFamily="34" charset="0"/>
                <a:ea typeface="宋体" pitchFamily="2" charset="-122"/>
                <a:cs typeface="Arial" pitchFamily="34" charset="0"/>
              </a:rPr>
              <a:t>频率</a:t>
            </a:r>
            <a:r>
              <a:rPr lang="zh-CN" altLang="en-US" sz="2400" b="1">
                <a:solidFill>
                  <a:srgbClr val="000000"/>
                </a:solidFill>
                <a:latin typeface="Arial" pitchFamily="34" charset="0"/>
                <a:ea typeface="宋体" pitchFamily="2" charset="-122"/>
                <a:cs typeface="Arial" pitchFamily="34" charset="0"/>
              </a:rPr>
              <a:t>有关。振动</a:t>
            </a:r>
            <a:r>
              <a:rPr lang="zh-CN" altLang="en-US" sz="2400" b="1">
                <a:solidFill>
                  <a:srgbClr val="3333FF"/>
                </a:solidFill>
                <a:latin typeface="Arial" pitchFamily="34" charset="0"/>
                <a:ea typeface="宋体" pitchFamily="2" charset="-122"/>
                <a:cs typeface="Arial" pitchFamily="34" charset="0"/>
              </a:rPr>
              <a:t>频率</a:t>
            </a:r>
            <a:r>
              <a:rPr lang="zh-CN" altLang="en-US" sz="2400" b="1">
                <a:solidFill>
                  <a:srgbClr val="000000"/>
                </a:solidFill>
                <a:latin typeface="Arial" pitchFamily="34" charset="0"/>
                <a:ea typeface="宋体" pitchFamily="2" charset="-122"/>
                <a:cs typeface="Arial" pitchFamily="34" charset="0"/>
              </a:rPr>
              <a:t>越</a:t>
            </a:r>
            <a:r>
              <a:rPr lang="zh-CN" altLang="en-US" sz="2400" b="1">
                <a:solidFill>
                  <a:srgbClr val="3333FF"/>
                </a:solidFill>
                <a:latin typeface="Arial" pitchFamily="34" charset="0"/>
                <a:ea typeface="宋体" pitchFamily="2" charset="-122"/>
                <a:cs typeface="Arial" pitchFamily="34" charset="0"/>
              </a:rPr>
              <a:t>大</a:t>
            </a:r>
            <a:r>
              <a:rPr lang="zh-CN" altLang="en-US" sz="2400" b="1">
                <a:solidFill>
                  <a:srgbClr val="000000"/>
                </a:solidFill>
                <a:latin typeface="Arial" pitchFamily="34" charset="0"/>
                <a:ea typeface="宋体" pitchFamily="2" charset="-122"/>
                <a:cs typeface="Arial" pitchFamily="34" charset="0"/>
              </a:rPr>
              <a:t>，发出的声音音调越</a:t>
            </a:r>
            <a:r>
              <a:rPr lang="zh-CN" altLang="en-US" sz="2400" b="1">
                <a:solidFill>
                  <a:srgbClr val="3333FF"/>
                </a:solidFill>
                <a:latin typeface="Arial" pitchFamily="34" charset="0"/>
                <a:ea typeface="宋体" pitchFamily="2" charset="-122"/>
                <a:cs typeface="Arial" pitchFamily="34" charset="0"/>
              </a:rPr>
              <a:t>高</a:t>
            </a:r>
            <a:r>
              <a:rPr lang="zh-CN" altLang="en-US" sz="2400" b="1">
                <a:solidFill>
                  <a:srgbClr val="000000"/>
                </a:solidFill>
                <a:latin typeface="Arial" pitchFamily="34" charset="0"/>
                <a:ea typeface="宋体" pitchFamily="2" charset="-122"/>
                <a:cs typeface="Arial" pitchFamily="34" charset="0"/>
              </a:rPr>
              <a:t>；振动</a:t>
            </a:r>
            <a:r>
              <a:rPr lang="zh-CN" altLang="en-US" sz="2400" b="1">
                <a:solidFill>
                  <a:srgbClr val="3333FF"/>
                </a:solidFill>
                <a:latin typeface="Arial" pitchFamily="34" charset="0"/>
                <a:ea typeface="宋体" pitchFamily="2" charset="-122"/>
                <a:cs typeface="Arial" pitchFamily="34" charset="0"/>
              </a:rPr>
              <a:t>频率</a:t>
            </a:r>
            <a:r>
              <a:rPr lang="zh-CN" altLang="en-US" sz="2400" b="1">
                <a:solidFill>
                  <a:srgbClr val="000000"/>
                </a:solidFill>
                <a:latin typeface="Arial" pitchFamily="34" charset="0"/>
                <a:ea typeface="宋体" pitchFamily="2" charset="-122"/>
                <a:cs typeface="Arial" pitchFamily="34" charset="0"/>
              </a:rPr>
              <a:t>越</a:t>
            </a:r>
            <a:r>
              <a:rPr lang="zh-CN" altLang="en-US" sz="2400" b="1">
                <a:solidFill>
                  <a:srgbClr val="3333FF"/>
                </a:solidFill>
                <a:latin typeface="Arial" pitchFamily="34" charset="0"/>
                <a:ea typeface="宋体" pitchFamily="2" charset="-122"/>
                <a:cs typeface="Arial" pitchFamily="34" charset="0"/>
              </a:rPr>
              <a:t>小</a:t>
            </a:r>
            <a:r>
              <a:rPr lang="zh-CN" altLang="en-US" sz="2400" b="1">
                <a:solidFill>
                  <a:srgbClr val="000000"/>
                </a:solidFill>
                <a:latin typeface="Arial" pitchFamily="34" charset="0"/>
                <a:ea typeface="宋体" pitchFamily="2" charset="-122"/>
                <a:cs typeface="Arial" pitchFamily="34" charset="0"/>
              </a:rPr>
              <a:t>，音调越</a:t>
            </a:r>
            <a:r>
              <a:rPr lang="zh-CN" altLang="en-US" sz="2400" b="1">
                <a:solidFill>
                  <a:srgbClr val="3333FF"/>
                </a:solidFill>
                <a:latin typeface="Arial" pitchFamily="34" charset="0"/>
                <a:ea typeface="宋体" pitchFamily="2" charset="-122"/>
                <a:cs typeface="Arial" pitchFamily="34" charset="0"/>
              </a:rPr>
              <a:t>低</a:t>
            </a:r>
            <a:r>
              <a:rPr lang="zh-CN" altLang="en-US" sz="2400" b="1">
                <a:solidFill>
                  <a:srgbClr val="000000"/>
                </a:solidFill>
                <a:latin typeface="Arial" pitchFamily="34" charset="0"/>
                <a:ea typeface="宋体" pitchFamily="2" charset="-122"/>
                <a:cs typeface="Arial" pitchFamily="34" charset="0"/>
              </a:rPr>
              <a:t>。</a:t>
            </a:r>
          </a:p>
        </p:txBody>
      </p:sp>
      <p:sp>
        <p:nvSpPr>
          <p:cNvPr id="17415" name="椭圆形标注 17414"/>
          <p:cNvSpPr/>
          <p:nvPr/>
        </p:nvSpPr>
        <p:spPr>
          <a:xfrm flipH="1">
            <a:off x="1323976" y="514350"/>
            <a:ext cx="6289358" cy="1657350"/>
          </a:xfrm>
          <a:prstGeom prst="wedgeEllipseCallout">
            <a:avLst>
              <a:gd name="adj1" fmla="val -18185"/>
              <a:gd name="adj2" fmla="val 61588"/>
            </a:avLst>
          </a:prstGeom>
          <a:solidFill>
            <a:schemeClr val="accent6">
              <a:lumMod val="40000"/>
              <a:lumOff val="60000"/>
            </a:schemeClr>
          </a:solidFill>
          <a:ln w="9525" cap="flat" cmpd="sng">
            <a:solidFill>
              <a:srgbClr val="CC99FF"/>
            </a:solidFill>
            <a:prstDash val="solid"/>
            <a:miter/>
            <a:headEnd type="none" w="med" len="med"/>
            <a:tailEnd type="none" w="med" len="med"/>
          </a:ln>
        </p:spPr>
        <p:txBody>
          <a:bodyPr lIns="68580" tIns="34290" rIns="68580" bIns="34290"/>
          <a:lstStyle/>
          <a:p>
            <a:pPr algn="ctr" defTabSz="685165">
              <a:spcBef>
                <a:spcPct val="0"/>
              </a:spcBef>
              <a:defRPr/>
            </a:pPr>
            <a:r>
              <a:rPr lang="zh-CN" altLang="en-US" sz="2400" b="1">
                <a:solidFill>
                  <a:srgbClr val="000000"/>
                </a:solidFill>
                <a:latin typeface="Arial" pitchFamily="34" charset="0"/>
                <a:ea typeface="宋体" pitchFamily="2" charset="-122"/>
                <a:cs typeface="Arial" pitchFamily="34" charset="0"/>
              </a:rPr>
              <a:t>发声体每秒内振动的次数叫</a:t>
            </a:r>
            <a:r>
              <a:rPr lang="zh-CN" altLang="en-US" sz="2400" b="1">
                <a:solidFill>
                  <a:srgbClr val="FF0000"/>
                </a:solidFill>
                <a:latin typeface="Arial" pitchFamily="34" charset="0"/>
                <a:ea typeface="宋体" pitchFamily="2" charset="-122"/>
                <a:cs typeface="Arial" pitchFamily="34" charset="0"/>
              </a:rPr>
              <a:t>频率</a:t>
            </a:r>
            <a:r>
              <a:rPr lang="zh-CN" altLang="en-US" sz="2400" b="1">
                <a:solidFill>
                  <a:srgbClr val="000000"/>
                </a:solidFill>
                <a:latin typeface="Arial" pitchFamily="34" charset="0"/>
                <a:ea typeface="宋体" pitchFamily="2" charset="-122"/>
                <a:cs typeface="Arial" pitchFamily="34" charset="0"/>
              </a:rPr>
              <a:t>。</a:t>
            </a:r>
          </a:p>
          <a:p>
            <a:pPr algn="ctr" defTabSz="685165">
              <a:spcBef>
                <a:spcPct val="0"/>
              </a:spcBef>
              <a:defRPr/>
            </a:pPr>
            <a:endParaRPr lang="zh-CN" altLang="en-US" sz="2400" b="1">
              <a:solidFill>
                <a:srgbClr val="990099"/>
              </a:solidFill>
              <a:latin typeface="Arial" pitchFamily="34" charset="0"/>
              <a:ea typeface="宋体" pitchFamily="2" charset="-122"/>
              <a:cs typeface="Arial" pitchFamily="34" charset="0"/>
            </a:endParaRPr>
          </a:p>
          <a:p>
            <a:pPr algn="ctr" defTabSz="685165">
              <a:spcBef>
                <a:spcPct val="0"/>
              </a:spcBef>
              <a:defRPr/>
            </a:pPr>
            <a:r>
              <a:rPr lang="zh-CN" altLang="en-US" sz="2400" b="1">
                <a:solidFill>
                  <a:srgbClr val="990099"/>
                </a:solidFill>
                <a:latin typeface="Arial" pitchFamily="34" charset="0"/>
                <a:ea typeface="宋体" pitchFamily="2" charset="-122"/>
                <a:cs typeface="Arial" pitchFamily="34" charset="0"/>
              </a:rPr>
              <a:t>频率描述发声体振动快慢。</a:t>
            </a:r>
          </a:p>
        </p:txBody>
      </p:sp>
      <p:sp>
        <p:nvSpPr>
          <p:cNvPr id="17416" name="圆角矩形标注 17415"/>
          <p:cNvSpPr/>
          <p:nvPr/>
        </p:nvSpPr>
        <p:spPr>
          <a:xfrm>
            <a:off x="624366" y="3649506"/>
            <a:ext cx="7614761" cy="1001554"/>
          </a:xfrm>
          <a:prstGeom prst="wedgeRoundRectCallout">
            <a:avLst>
              <a:gd name="adj1" fmla="val 15326"/>
              <a:gd name="adj2" fmla="val -104446"/>
              <a:gd name="adj3" fmla="val 16667"/>
            </a:avLst>
          </a:prstGeom>
          <a:solidFill>
            <a:schemeClr val="accent4">
              <a:lumMod val="40000"/>
              <a:lumOff val="60000"/>
            </a:schemeClr>
          </a:solidFill>
          <a:ln w="9525" cap="flat" cmpd="sng">
            <a:solidFill>
              <a:srgbClr val="CC99FF"/>
            </a:solidFill>
            <a:prstDash val="solid"/>
            <a:miter/>
            <a:headEnd type="none" w="med" len="med"/>
            <a:tailEnd type="none" w="med" len="med"/>
          </a:ln>
        </p:spPr>
        <p:txBody>
          <a:bodyPr lIns="68580" tIns="34290" rIns="68580" bIns="34290"/>
          <a:lstStyle/>
          <a:p>
            <a:pPr defTabSz="685165">
              <a:spcBef>
                <a:spcPct val="0"/>
              </a:spcBef>
              <a:defRPr/>
            </a:pPr>
            <a:r>
              <a:rPr lang="en-US" altLang="zh-CN" sz="2400" b="1">
                <a:solidFill>
                  <a:srgbClr val="000000"/>
                </a:solidFill>
                <a:latin typeface="Arial" pitchFamily="34" charset="0"/>
                <a:ea typeface="宋体" pitchFamily="2" charset="-122"/>
                <a:cs typeface="Arial" pitchFamily="34" charset="0"/>
              </a:rPr>
              <a:t>        </a:t>
            </a:r>
            <a:r>
              <a:rPr lang="zh-CN" altLang="en-US" sz="2400" b="1">
                <a:solidFill>
                  <a:srgbClr val="000000"/>
                </a:solidFill>
                <a:latin typeface="Arial" pitchFamily="34" charset="0"/>
                <a:ea typeface="宋体" pitchFamily="2" charset="-122"/>
                <a:cs typeface="Arial" pitchFamily="34" charset="0"/>
              </a:rPr>
              <a:t>频率的单位是</a:t>
            </a:r>
            <a:r>
              <a:rPr lang="zh-CN" altLang="en-US" sz="2400" b="1">
                <a:solidFill>
                  <a:srgbClr val="FF0000"/>
                </a:solidFill>
                <a:latin typeface="Arial" pitchFamily="34" charset="0"/>
                <a:ea typeface="宋体" pitchFamily="2" charset="-122"/>
                <a:cs typeface="Arial" pitchFamily="34" charset="0"/>
              </a:rPr>
              <a:t>赫兹</a:t>
            </a:r>
            <a:r>
              <a:rPr lang="zh-CN" altLang="en-US" sz="2400" b="1">
                <a:solidFill>
                  <a:srgbClr val="000000"/>
                </a:solidFill>
                <a:latin typeface="Arial" pitchFamily="34" charset="0"/>
                <a:ea typeface="宋体" pitchFamily="2" charset="-122"/>
                <a:cs typeface="Arial" pitchFamily="34" charset="0"/>
              </a:rPr>
              <a:t>，简称</a:t>
            </a:r>
            <a:r>
              <a:rPr lang="zh-CN" altLang="en-US" sz="2400" b="1">
                <a:solidFill>
                  <a:srgbClr val="FF0000"/>
                </a:solidFill>
                <a:latin typeface="Arial" pitchFamily="34" charset="0"/>
                <a:ea typeface="宋体" pitchFamily="2" charset="-122"/>
                <a:cs typeface="Arial" pitchFamily="34" charset="0"/>
              </a:rPr>
              <a:t>赫</a:t>
            </a:r>
            <a:r>
              <a:rPr lang="zh-CN" altLang="en-US" sz="2400" b="1">
                <a:solidFill>
                  <a:srgbClr val="000000"/>
                </a:solidFill>
                <a:latin typeface="Arial" pitchFamily="34" charset="0"/>
                <a:ea typeface="宋体" pitchFamily="2" charset="-122"/>
                <a:cs typeface="Arial" pitchFamily="34" charset="0"/>
              </a:rPr>
              <a:t>，符号为</a:t>
            </a:r>
            <a:r>
              <a:rPr lang="en-US" altLang="zh-CN" sz="2400" b="1">
                <a:solidFill>
                  <a:srgbClr val="FF0000"/>
                </a:solidFill>
                <a:latin typeface="Arial" pitchFamily="34" charset="0"/>
                <a:ea typeface="宋体" pitchFamily="2" charset="-122"/>
                <a:cs typeface="Arial" pitchFamily="34" charset="0"/>
              </a:rPr>
              <a:t>Hz</a:t>
            </a:r>
            <a:r>
              <a:rPr lang="zh-CN" altLang="en-US" sz="2400" b="1">
                <a:solidFill>
                  <a:srgbClr val="000000"/>
                </a:solidFill>
                <a:latin typeface="Arial" pitchFamily="34" charset="0"/>
                <a:ea typeface="宋体" pitchFamily="2" charset="-122"/>
                <a:cs typeface="Arial" pitchFamily="34" charset="0"/>
              </a:rPr>
              <a:t>。</a:t>
            </a:r>
          </a:p>
          <a:p>
            <a:pPr defTabSz="685165">
              <a:spcBef>
                <a:spcPct val="0"/>
              </a:spcBef>
              <a:defRPr/>
            </a:pPr>
            <a:r>
              <a:rPr lang="zh-CN" altLang="en-US" sz="2400" b="1">
                <a:solidFill>
                  <a:srgbClr val="000000"/>
                </a:solidFill>
                <a:latin typeface="Arial" pitchFamily="34" charset="0"/>
                <a:ea typeface="宋体" pitchFamily="2" charset="-122"/>
                <a:cs typeface="Arial" pitchFamily="34" charset="0"/>
              </a:rPr>
              <a:t>        如：物体在</a:t>
            </a:r>
            <a:r>
              <a:rPr lang="en-US" altLang="zh-CN" sz="2400" b="1">
                <a:solidFill>
                  <a:srgbClr val="000000"/>
                </a:solidFill>
                <a:latin typeface="Arial" pitchFamily="34" charset="0"/>
                <a:ea typeface="宋体" pitchFamily="2" charset="-122"/>
                <a:cs typeface="Arial" pitchFamily="34" charset="0"/>
              </a:rPr>
              <a:t>1s</a:t>
            </a:r>
            <a:r>
              <a:rPr lang="zh-CN" altLang="en-US" sz="2400" b="1">
                <a:solidFill>
                  <a:srgbClr val="000000"/>
                </a:solidFill>
                <a:latin typeface="Arial" pitchFamily="34" charset="0"/>
                <a:ea typeface="宋体" pitchFamily="2" charset="-122"/>
                <a:cs typeface="Arial" pitchFamily="34" charset="0"/>
              </a:rPr>
              <a:t>内振动</a:t>
            </a:r>
            <a:r>
              <a:rPr lang="en-US" altLang="zh-CN" sz="2400" b="1">
                <a:solidFill>
                  <a:srgbClr val="000000"/>
                </a:solidFill>
                <a:latin typeface="Arial" pitchFamily="34" charset="0"/>
                <a:ea typeface="宋体" pitchFamily="2" charset="-122"/>
                <a:cs typeface="Arial" pitchFamily="34" charset="0"/>
              </a:rPr>
              <a:t>1000</a:t>
            </a:r>
            <a:r>
              <a:rPr lang="zh-CN" altLang="en-US" sz="2400" b="1">
                <a:solidFill>
                  <a:srgbClr val="000000"/>
                </a:solidFill>
                <a:latin typeface="Arial" pitchFamily="34" charset="0"/>
                <a:ea typeface="宋体" pitchFamily="2" charset="-122"/>
                <a:cs typeface="Arial" pitchFamily="34" charset="0"/>
              </a:rPr>
              <a:t>次，频率为</a:t>
            </a:r>
            <a:r>
              <a:rPr lang="en-US" altLang="zh-CN" sz="2400" b="1">
                <a:solidFill>
                  <a:srgbClr val="000000"/>
                </a:solidFill>
                <a:latin typeface="Arial" pitchFamily="34" charset="0"/>
                <a:ea typeface="宋体" pitchFamily="2" charset="-122"/>
                <a:cs typeface="Arial" pitchFamily="34" charset="0"/>
              </a:rPr>
              <a:t>1000Hz</a:t>
            </a:r>
            <a:r>
              <a:rPr lang="zh-CN" altLang="en-US" sz="2400" b="1">
                <a:solidFill>
                  <a:srgbClr val="000000"/>
                </a:solidFill>
                <a:latin typeface="Arial" pitchFamily="34" charset="0"/>
                <a:ea typeface="宋体" pitchFamily="2" charset="-122"/>
                <a:cs typeface="Arial" pitchFamily="34" charset="0"/>
              </a:rPr>
              <a:t>。</a:t>
            </a:r>
          </a:p>
        </p:txBody>
      </p:sp>
      <p:sp>
        <p:nvSpPr>
          <p:cNvPr id="17417" name="文本框 17416"/>
          <p:cNvSpPr txBox="1"/>
          <p:nvPr/>
        </p:nvSpPr>
        <p:spPr>
          <a:xfrm>
            <a:off x="7985211" y="358834"/>
            <a:ext cx="507831" cy="1828800"/>
          </a:xfrm>
          <a:prstGeom prst="rect">
            <a:avLst/>
          </a:prstGeom>
          <a:noFill/>
          <a:ln w="9525">
            <a:noFill/>
          </a:ln>
        </p:spPr>
        <p:txBody>
          <a:bodyPr vert="eaVert" lIns="68580" tIns="34290" rIns="68580" bIns="34290">
            <a:spAutoFit/>
          </a:bodyPr>
          <a:lstStyle/>
          <a:p>
            <a:pPr algn="ctr" defTabSz="685165">
              <a:spcBef>
                <a:spcPct val="0"/>
              </a:spcBef>
              <a:defRPr/>
            </a:pPr>
            <a:r>
              <a:rPr lang="zh-CN" altLang="en-US" sz="2400" b="1">
                <a:solidFill>
                  <a:srgbClr val="CC0066"/>
                </a:solidFill>
                <a:latin typeface="Arial" pitchFamily="34" charset="0"/>
                <a:ea typeface="宋体" pitchFamily="2" charset="-122"/>
              </a:rPr>
              <a:t>物理意义</a:t>
            </a:r>
          </a:p>
        </p:txBody>
      </p:sp>
      <p:sp>
        <p:nvSpPr>
          <p:cNvPr id="17424" name="流程图: 终止 17423"/>
          <p:cNvSpPr/>
          <p:nvPr/>
        </p:nvSpPr>
        <p:spPr>
          <a:xfrm>
            <a:off x="193358" y="964416"/>
            <a:ext cx="1257300" cy="616729"/>
          </a:xfrm>
          <a:prstGeom prst="flowChartTerminator">
            <a:avLst/>
          </a:prstGeom>
          <a:gradFill rotWithShape="1">
            <a:gsLst>
              <a:gs pos="0">
                <a:srgbClr val="FFFFCC"/>
              </a:gs>
              <a:gs pos="100000">
                <a:srgbClr val="FF9900"/>
              </a:gs>
            </a:gsLst>
            <a:path path="shape">
              <a:fillToRect l="50000" t="50000" r="50000" b="50000"/>
            </a:path>
          </a:gradFill>
          <a:ln w="9525">
            <a:noFill/>
          </a:ln>
          <a:effectLst>
            <a:outerShdw dist="35921" dir="2699999" algn="ctr" rotWithShape="0">
              <a:srgbClr val="C0C0C0">
                <a:alpha val="80000"/>
              </a:srgbClr>
            </a:outerShdw>
          </a:effectLst>
        </p:spPr>
        <p:txBody>
          <a:bodyPr lIns="68580" tIns="34290" rIns="68580" bIns="34290" anchor="ctr">
            <a:spAutoFit/>
          </a:bodyPr>
          <a:lstStyle/>
          <a:p>
            <a:pPr algn="ctr" defTabSz="685165">
              <a:spcBef>
                <a:spcPct val="0"/>
              </a:spcBef>
              <a:defRPr/>
            </a:pPr>
            <a:endParaRPr sz="2400" b="1">
              <a:solidFill>
                <a:srgbClr val="000000"/>
              </a:solidFill>
              <a:latin typeface="Arial" pitchFamily="34" charset="0"/>
              <a:ea typeface="宋体" pitchFamily="2" charset="-122"/>
              <a:cs typeface="Arial" pitchFamily="34" charset="0"/>
            </a:endParaRPr>
          </a:p>
        </p:txBody>
      </p:sp>
      <p:sp>
        <p:nvSpPr>
          <p:cNvPr id="17425" name="文本框 17424"/>
          <p:cNvSpPr txBox="1"/>
          <p:nvPr/>
        </p:nvSpPr>
        <p:spPr>
          <a:xfrm>
            <a:off x="447201" y="1053944"/>
            <a:ext cx="756457" cy="438581"/>
          </a:xfrm>
          <a:prstGeom prst="rect">
            <a:avLst/>
          </a:prstGeom>
          <a:noFill/>
          <a:ln w="9525">
            <a:noFill/>
          </a:ln>
        </p:spPr>
        <p:txBody>
          <a:bodyPr wrap="none" lIns="68580" tIns="34290" rIns="68580" bIns="34290" anchor="t">
            <a:spAutoFit/>
          </a:bodyPr>
          <a:lstStyle/>
          <a:p>
            <a:pPr defTabSz="685165">
              <a:spcBef>
                <a:spcPct val="0"/>
              </a:spcBef>
              <a:defRPr/>
            </a:pPr>
            <a:r>
              <a:rPr lang="zh-CN" altLang="en-US" sz="2400" b="1">
                <a:solidFill>
                  <a:srgbClr val="0000CC"/>
                </a:solidFill>
                <a:latin typeface="Arial" pitchFamily="34" charset="0"/>
                <a:ea typeface="宋体" pitchFamily="2" charset="-122"/>
              </a:rPr>
              <a:t>结论</a:t>
            </a:r>
          </a:p>
        </p:txBody>
      </p:sp>
      <p:pic>
        <p:nvPicPr>
          <p:cNvPr id="14" name="Picture 2"/>
          <p:cNvPicPr>
            <a:picLocks noChangeAspect="1" noChangeArrowheads="1"/>
          </p:cNvPicPr>
          <p:nvPr/>
        </p:nvPicPr>
        <p:blipFill>
          <a:blip r:embed="rId2"/>
          <a:stretch>
            <a:fillRect/>
          </a:stretch>
        </p:blipFill>
        <p:spPr bwMode="auto">
          <a:xfrm rot="1144831">
            <a:off x="5937317" y="690021"/>
            <a:ext cx="1979358" cy="1432335"/>
          </a:xfrm>
          <a:prstGeom prst="rect">
            <a:avLst/>
          </a:prstGeom>
          <a:noFill/>
          <a:ln w="9525">
            <a:noFill/>
            <a:miter lim="800000"/>
          </a:ln>
          <a:effectLst/>
        </p:spPr>
      </p:pic>
    </p:spTree>
    <p:extLst>
      <p:ext uri="{BB962C8B-B14F-4D97-AF65-F5344CB8AC3E}">
        <p14:creationId xmlns:p14="http://schemas.microsoft.com/office/powerpoint/2010/main" val="23399944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8157" y="946788"/>
            <a:ext cx="7454265" cy="484748"/>
          </a:xfrm>
          <a:prstGeom prst="rect">
            <a:avLst/>
          </a:prstGeom>
          <a:solidFill>
            <a:schemeClr val="bg1"/>
          </a:solidFill>
        </p:spPr>
        <p:txBody>
          <a:bodyPr wrap="square" lIns="68580" tIns="34290" rIns="68580" bIns="34290" rtlCol="0">
            <a:spAutoFit/>
          </a:bodyPr>
          <a:lstStyle/>
          <a:p>
            <a:pPr defTabSz="685165">
              <a:defRPr/>
            </a:pPr>
            <a:endParaRPr lang="zh-CN" altLang="en-US" sz="2700" b="1">
              <a:solidFill>
                <a:srgbClr val="000000"/>
              </a:solidFill>
              <a:latin typeface="Arial"/>
              <a:ea typeface="黑体" panose="02010609060101010101" pitchFamily="49" charset="-122"/>
            </a:endParaRPr>
          </a:p>
        </p:txBody>
      </p:sp>
      <p:sp>
        <p:nvSpPr>
          <p:cNvPr id="4" name="文本框 3"/>
          <p:cNvSpPr txBox="1"/>
          <p:nvPr/>
        </p:nvSpPr>
        <p:spPr>
          <a:xfrm>
            <a:off x="2710335" y="508207"/>
            <a:ext cx="3105150" cy="438581"/>
          </a:xfrm>
          <a:prstGeom prst="rect">
            <a:avLst/>
          </a:prstGeom>
          <a:solidFill>
            <a:schemeClr val="accent2"/>
          </a:solidFill>
        </p:spPr>
        <p:txBody>
          <a:bodyPr wrap="square" lIns="68580" tIns="34290" rIns="68580" bIns="34290" rtlCol="0">
            <a:spAutoFit/>
          </a:bodyPr>
          <a:lstStyle/>
          <a:p>
            <a:pPr defTabSz="685165">
              <a:defRPr/>
            </a:pPr>
            <a:r>
              <a:rPr lang="zh-CN" altLang="en-US" sz="2400" b="1">
                <a:solidFill>
                  <a:srgbClr val="000000"/>
                </a:solidFill>
                <a:latin typeface="宋体" pitchFamily="2" charset="-122"/>
                <a:ea typeface="宋体" pitchFamily="2" charset="-122"/>
              </a:rPr>
              <a:t>不同音调声音的波形</a:t>
            </a:r>
          </a:p>
        </p:txBody>
      </p:sp>
      <p:pic>
        <p:nvPicPr>
          <p:cNvPr id="363" name="2208.eps" descr="id:2147510913;FounderCES"/>
          <p:cNvPicPr>
            <a:picLocks noChangeAspect="1"/>
          </p:cNvPicPr>
          <p:nvPr/>
        </p:nvPicPr>
        <p:blipFill>
          <a:blip r:embed="rId2"/>
          <a:stretch>
            <a:fillRect/>
          </a:stretch>
        </p:blipFill>
        <p:spPr>
          <a:xfrm>
            <a:off x="4642010" y="1328264"/>
            <a:ext cx="4379595" cy="2977991"/>
          </a:xfrm>
          <a:prstGeom prst="rect">
            <a:avLst/>
          </a:prstGeom>
        </p:spPr>
      </p:pic>
      <p:pic>
        <p:nvPicPr>
          <p:cNvPr id="5" name="图片 4">
            <a:hlinkClick r:id="rId3" action="ppaction://hlinkfile"/>
          </p:cNvPr>
          <p:cNvPicPr>
            <a:picLocks noChangeAspect="1"/>
          </p:cNvPicPr>
          <p:nvPr/>
        </p:nvPicPr>
        <p:blipFill>
          <a:blip r:embed="rId4"/>
          <a:stretch>
            <a:fillRect/>
          </a:stretch>
        </p:blipFill>
        <p:spPr>
          <a:xfrm>
            <a:off x="1078523" y="1431132"/>
            <a:ext cx="3480528" cy="2671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19321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15680" y="3646135"/>
            <a:ext cx="3004751" cy="1177245"/>
          </a:xfrm>
          <a:prstGeom prst="rect">
            <a:avLst/>
          </a:prstGeom>
          <a:solidFill>
            <a:schemeClr val="bg1"/>
          </a:solidFill>
        </p:spPr>
        <p:txBody>
          <a:bodyPr wrap="square" lIns="68580" tIns="34290" rIns="68580" bIns="34290" rtlCol="0">
            <a:spAutoFit/>
          </a:bodyPr>
          <a:lstStyle/>
          <a:p>
            <a:pPr defTabSz="685165">
              <a:defRPr/>
            </a:pPr>
            <a:r>
              <a:rPr lang="zh-CN" altLang="zh-CN" sz="2400" b="1">
                <a:solidFill>
                  <a:srgbClr val="000000"/>
                </a:solidFill>
                <a:latin typeface="Arial" pitchFamily="34" charset="0"/>
                <a:ea typeface="宋体" pitchFamily="2" charset="-122"/>
              </a:rPr>
              <a:t>音调的高低决定于振动物体的</a:t>
            </a:r>
            <a:r>
              <a:rPr lang="zh-CN" altLang="zh-CN" sz="2400" b="1">
                <a:solidFill>
                  <a:srgbClr val="FF0000"/>
                </a:solidFill>
                <a:latin typeface="Arial" pitchFamily="34" charset="0"/>
                <a:ea typeface="宋体" pitchFamily="2" charset="-122"/>
              </a:rPr>
              <a:t>振动频率</a:t>
            </a:r>
            <a:r>
              <a:rPr lang="zh-CN" altLang="zh-CN" sz="2400" b="1">
                <a:solidFill>
                  <a:srgbClr val="000000"/>
                </a:solidFill>
                <a:latin typeface="Arial" pitchFamily="34" charset="0"/>
                <a:ea typeface="宋体" pitchFamily="2" charset="-122"/>
              </a:rPr>
              <a:t>。频率越高，音调越高。</a:t>
            </a:r>
          </a:p>
        </p:txBody>
      </p:sp>
      <p:sp>
        <p:nvSpPr>
          <p:cNvPr id="4" name="文本框 3"/>
          <p:cNvSpPr txBox="1"/>
          <p:nvPr/>
        </p:nvSpPr>
        <p:spPr>
          <a:xfrm>
            <a:off x="2710335" y="525910"/>
            <a:ext cx="3105150" cy="438581"/>
          </a:xfrm>
          <a:prstGeom prst="rect">
            <a:avLst/>
          </a:prstGeom>
          <a:solidFill>
            <a:schemeClr val="accent2"/>
          </a:solidFill>
        </p:spPr>
        <p:txBody>
          <a:bodyPr wrap="square" lIns="68580" tIns="34290" rIns="68580" bIns="34290" rtlCol="0">
            <a:spAutoFit/>
          </a:bodyPr>
          <a:lstStyle/>
          <a:p>
            <a:pPr defTabSz="685165">
              <a:defRPr/>
            </a:pPr>
            <a:r>
              <a:rPr lang="zh-CN" altLang="en-US" sz="2400" b="1">
                <a:solidFill>
                  <a:srgbClr val="000000"/>
                </a:solidFill>
                <a:latin typeface="宋体" pitchFamily="2" charset="-122"/>
                <a:ea typeface="宋体" pitchFamily="2" charset="-122"/>
              </a:rPr>
              <a:t>不同音调声音的波形</a:t>
            </a:r>
          </a:p>
        </p:txBody>
      </p:sp>
      <p:sp>
        <p:nvSpPr>
          <p:cNvPr id="2" name="下箭头标注 1"/>
          <p:cNvSpPr/>
          <p:nvPr/>
        </p:nvSpPr>
        <p:spPr>
          <a:xfrm>
            <a:off x="6114483" y="964491"/>
            <a:ext cx="2685098" cy="2613660"/>
          </a:xfrm>
          <a:prstGeom prst="downArrowCallout">
            <a:avLst>
              <a:gd name="adj1" fmla="val 9470"/>
              <a:gd name="adj2" fmla="val 8202"/>
              <a:gd name="adj3" fmla="val 13204"/>
              <a:gd name="adj4" fmla="val 76439"/>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165">
              <a:defRPr/>
            </a:pPr>
            <a:r>
              <a:rPr lang="zh-CN" altLang="en-US" sz="2400" b="1">
                <a:solidFill>
                  <a:srgbClr val="FFFFFF"/>
                </a:solidFill>
                <a:latin typeface="Arial" pitchFamily="34" charset="0"/>
                <a:ea typeface="宋体" pitchFamily="2" charset="-122"/>
                <a:sym typeface="+mn-ea"/>
              </a:rPr>
              <a:t>高音调的波形更密集一些，声音的频率较高；低音调的波形比较稀疏，声音的频率较低。</a:t>
            </a:r>
          </a:p>
        </p:txBody>
      </p:sp>
      <p:pic>
        <p:nvPicPr>
          <p:cNvPr id="6" name="图片 5">
            <a:hlinkClick r:id="rId2" action="ppaction://hlinkfile"/>
          </p:cNvPr>
          <p:cNvPicPr>
            <a:picLocks noChangeAspect="1"/>
          </p:cNvPicPr>
          <p:nvPr/>
        </p:nvPicPr>
        <p:blipFill>
          <a:blip r:embed="rId3"/>
          <a:stretch>
            <a:fillRect/>
          </a:stretch>
        </p:blipFill>
        <p:spPr>
          <a:xfrm>
            <a:off x="628420" y="1092460"/>
            <a:ext cx="4780665" cy="3539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549644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hlinkClick r:id="rId2" action="ppaction://hlinkfile"/>
          </p:cNvPr>
          <p:cNvPicPr>
            <a:picLocks noChangeAspect="1"/>
          </p:cNvPicPr>
          <p:nvPr/>
        </p:nvPicPr>
        <p:blipFill>
          <a:blip r:embed="rId3"/>
          <a:srcRect l="11768" r="12702"/>
          <a:stretch>
            <a:fillRect/>
          </a:stretch>
        </p:blipFill>
        <p:spPr>
          <a:xfrm>
            <a:off x="5835261" y="1914962"/>
            <a:ext cx="3215936" cy="2362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图片 3">
            <a:hlinkClick r:id="rId4" action="ppaction://hlinkfile"/>
          </p:cNvPr>
          <p:cNvPicPr>
            <a:picLocks noChangeAspect="1"/>
          </p:cNvPicPr>
          <p:nvPr/>
        </p:nvPicPr>
        <p:blipFill>
          <a:blip r:embed="rId5"/>
          <a:stretch>
            <a:fillRect/>
          </a:stretch>
        </p:blipFill>
        <p:spPr>
          <a:xfrm>
            <a:off x="885996" y="1825388"/>
            <a:ext cx="3968897" cy="2541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文本框 3"/>
          <p:cNvSpPr txBox="1"/>
          <p:nvPr/>
        </p:nvSpPr>
        <p:spPr>
          <a:xfrm>
            <a:off x="2920706" y="600050"/>
            <a:ext cx="3105150" cy="438581"/>
          </a:xfrm>
          <a:prstGeom prst="rect">
            <a:avLst/>
          </a:prstGeom>
          <a:solidFill>
            <a:schemeClr val="accent2"/>
          </a:solidFill>
        </p:spPr>
        <p:txBody>
          <a:bodyPr wrap="square" lIns="68580" tIns="34290" rIns="68580" bIns="34290" rtlCol="0">
            <a:spAutoFit/>
          </a:bodyPr>
          <a:lstStyle/>
          <a:p>
            <a:pPr algn="ctr" defTabSz="685165">
              <a:defRPr/>
            </a:pPr>
            <a:r>
              <a:rPr lang="zh-CN" altLang="en-US" sz="2400" b="1">
                <a:solidFill>
                  <a:srgbClr val="000000"/>
                </a:solidFill>
                <a:latin typeface="宋体" pitchFamily="2" charset="-122"/>
                <a:ea typeface="宋体" pitchFamily="2" charset="-122"/>
              </a:rPr>
              <a:t>音调与频率</a:t>
            </a:r>
          </a:p>
        </p:txBody>
      </p:sp>
    </p:spTree>
    <p:extLst>
      <p:ext uri="{BB962C8B-B14F-4D97-AF65-F5344CB8AC3E}">
        <p14:creationId xmlns:p14="http://schemas.microsoft.com/office/powerpoint/2010/main" val="12276117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直接连接符 82945"/>
          <p:cNvSpPr/>
          <p:nvPr/>
        </p:nvSpPr>
        <p:spPr>
          <a:xfrm>
            <a:off x="796290" y="3251509"/>
            <a:ext cx="6785134" cy="50006"/>
          </a:xfrm>
          <a:prstGeom prst="line">
            <a:avLst/>
          </a:prstGeom>
          <a:ln w="57150" cap="flat" cmpd="sng">
            <a:solidFill>
              <a:schemeClr val="tx1"/>
            </a:solidFill>
            <a:prstDash val="solid"/>
            <a:miter/>
            <a:headEnd type="none" w="med" len="med"/>
            <a:tailEnd type="triangle" w="med" len="med"/>
          </a:ln>
        </p:spPr>
        <p:txBody>
          <a:bodyPr/>
          <a:lstStyle/>
          <a:p>
            <a:endParaRPr/>
          </a:p>
        </p:txBody>
      </p:sp>
      <p:sp>
        <p:nvSpPr>
          <p:cNvPr id="82947" name="文本框 82946"/>
          <p:cNvSpPr txBox="1"/>
          <p:nvPr/>
        </p:nvSpPr>
        <p:spPr>
          <a:xfrm>
            <a:off x="7581424" y="3083392"/>
            <a:ext cx="971550"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000000"/>
                </a:solidFill>
                <a:latin typeface="Arial" pitchFamily="34" charset="0"/>
                <a:ea typeface="宋体" pitchFamily="2" charset="-122"/>
              </a:rPr>
              <a:t>频率</a:t>
            </a:r>
          </a:p>
        </p:txBody>
      </p:sp>
      <p:sp>
        <p:nvSpPr>
          <p:cNvPr id="82948" name="流程图: 联系 82947"/>
          <p:cNvSpPr/>
          <p:nvPr/>
        </p:nvSpPr>
        <p:spPr>
          <a:xfrm>
            <a:off x="2448401" y="3196738"/>
            <a:ext cx="114300" cy="114300"/>
          </a:xfrm>
          <a:prstGeom prst="flowChartConnector">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49" name="流程图: 联系 82948"/>
          <p:cNvSpPr/>
          <p:nvPr/>
        </p:nvSpPr>
        <p:spPr>
          <a:xfrm>
            <a:off x="5518785" y="3187689"/>
            <a:ext cx="114300" cy="114300"/>
          </a:xfrm>
          <a:prstGeom prst="flowChartConnector">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50" name="左大括号 82949"/>
          <p:cNvSpPr/>
          <p:nvPr/>
        </p:nvSpPr>
        <p:spPr>
          <a:xfrm rot="-5391079">
            <a:off x="3909539" y="1914675"/>
            <a:ext cx="226219" cy="3008471"/>
          </a:xfrm>
          <a:prstGeom prst="leftBrace">
            <a:avLst>
              <a:gd name="adj1" fmla="val 37500"/>
              <a:gd name="adj2" fmla="val 50000"/>
            </a:avLst>
          </a:prstGeom>
          <a:noFill/>
          <a:ln w="47625" cap="flat" cmpd="sng">
            <a:solidFill>
              <a:srgbClr val="FF0000"/>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51" name="文本框 82950"/>
          <p:cNvSpPr txBox="1"/>
          <p:nvPr/>
        </p:nvSpPr>
        <p:spPr>
          <a:xfrm>
            <a:off x="3634160" y="3631420"/>
            <a:ext cx="857250"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FF0000"/>
                </a:solidFill>
                <a:latin typeface="Arial" pitchFamily="34" charset="0"/>
                <a:ea typeface="宋体" pitchFamily="2" charset="-122"/>
              </a:rPr>
              <a:t>声音</a:t>
            </a:r>
          </a:p>
        </p:txBody>
      </p:sp>
      <p:sp>
        <p:nvSpPr>
          <p:cNvPr id="82952" name="文本框 82951"/>
          <p:cNvSpPr txBox="1"/>
          <p:nvPr/>
        </p:nvSpPr>
        <p:spPr>
          <a:xfrm>
            <a:off x="2129314" y="2758828"/>
            <a:ext cx="914400" cy="438581"/>
          </a:xfrm>
          <a:prstGeom prst="rect">
            <a:avLst/>
          </a:prstGeom>
          <a:noFill/>
          <a:ln w="9525">
            <a:noFill/>
          </a:ln>
        </p:spPr>
        <p:txBody>
          <a:bodyPr wrap="square" lIns="68580" tIns="34290" rIns="68580" bIns="34290">
            <a:spAutoFit/>
          </a:bodyPr>
          <a:lstStyle/>
          <a:p>
            <a:pPr defTabSz="685165">
              <a:spcBef>
                <a:spcPct val="50000"/>
              </a:spcBef>
              <a:defRPr/>
            </a:pPr>
            <a:r>
              <a:rPr lang="en-US" altLang="zh-CN" sz="2400" b="1">
                <a:solidFill>
                  <a:srgbClr val="000000"/>
                </a:solidFill>
                <a:latin typeface="Arial" pitchFamily="34" charset="0"/>
                <a:ea typeface="宋体" pitchFamily="2" charset="-122"/>
                <a:cs typeface="Arial" pitchFamily="34" charset="0"/>
              </a:rPr>
              <a:t>20Hz</a:t>
            </a:r>
          </a:p>
        </p:txBody>
      </p:sp>
      <p:sp>
        <p:nvSpPr>
          <p:cNvPr id="82953" name="文本框 82952"/>
          <p:cNvSpPr txBox="1"/>
          <p:nvPr/>
        </p:nvSpPr>
        <p:spPr>
          <a:xfrm>
            <a:off x="4889897" y="2749780"/>
            <a:ext cx="1371600" cy="438581"/>
          </a:xfrm>
          <a:prstGeom prst="rect">
            <a:avLst/>
          </a:prstGeom>
          <a:noFill/>
          <a:ln w="9525">
            <a:noFill/>
          </a:ln>
        </p:spPr>
        <p:txBody>
          <a:bodyPr wrap="square" lIns="68580" tIns="34290" rIns="68580" bIns="34290">
            <a:spAutoFit/>
          </a:bodyPr>
          <a:lstStyle/>
          <a:p>
            <a:pPr defTabSz="685165">
              <a:spcBef>
                <a:spcPct val="50000"/>
              </a:spcBef>
              <a:defRPr/>
            </a:pPr>
            <a:r>
              <a:rPr lang="en-US" altLang="zh-CN" sz="2400" b="1">
                <a:solidFill>
                  <a:srgbClr val="000000"/>
                </a:solidFill>
                <a:latin typeface="Arial" pitchFamily="34" charset="0"/>
                <a:ea typeface="宋体" pitchFamily="2" charset="-122"/>
                <a:cs typeface="Arial" pitchFamily="34" charset="0"/>
              </a:rPr>
              <a:t>20000Hz</a:t>
            </a:r>
          </a:p>
        </p:txBody>
      </p:sp>
      <p:sp>
        <p:nvSpPr>
          <p:cNvPr id="82954" name="左大括号 82953"/>
          <p:cNvSpPr/>
          <p:nvPr/>
        </p:nvSpPr>
        <p:spPr>
          <a:xfrm rot="-5391079">
            <a:off x="1579724" y="2520939"/>
            <a:ext cx="153829" cy="1722120"/>
          </a:xfrm>
          <a:prstGeom prst="leftBrace">
            <a:avLst>
              <a:gd name="adj1" fmla="val 50000"/>
              <a:gd name="adj2" fmla="val 50000"/>
            </a:avLst>
          </a:prstGeom>
          <a:noFill/>
          <a:ln w="44450" cap="flat" cmpd="sng">
            <a:solidFill>
              <a:srgbClr val="0FB62A"/>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55" name="文本框 82954"/>
          <p:cNvSpPr txBox="1"/>
          <p:nvPr/>
        </p:nvSpPr>
        <p:spPr>
          <a:xfrm>
            <a:off x="1287782" y="3467726"/>
            <a:ext cx="1461135" cy="438581"/>
          </a:xfrm>
          <a:prstGeom prst="rect">
            <a:avLst/>
          </a:prstGeom>
          <a:noFill/>
          <a:ln w="9525">
            <a:solidFill>
              <a:srgbClr val="0FB62A"/>
            </a:solidFill>
          </a:ln>
        </p:spPr>
        <p:txBody>
          <a:bodyPr wrap="square" lIns="68580" tIns="34290" rIns="68580" bIns="34290">
            <a:spAutoFit/>
          </a:bodyPr>
          <a:lstStyle/>
          <a:p>
            <a:pPr defTabSz="685165">
              <a:spcBef>
                <a:spcPct val="50000"/>
              </a:spcBef>
              <a:defRPr/>
            </a:pPr>
            <a:r>
              <a:rPr lang="zh-CN" altLang="en-US" sz="2400" b="1">
                <a:ln>
                  <a:solidFill>
                    <a:srgbClr val="0FB62A"/>
                  </a:solidFill>
                </a:ln>
                <a:solidFill>
                  <a:srgbClr val="0FB62A"/>
                </a:solidFill>
                <a:latin typeface="Arial" pitchFamily="34" charset="0"/>
                <a:ea typeface="宋体" pitchFamily="2" charset="-122"/>
              </a:rPr>
              <a:t>次声波</a:t>
            </a:r>
          </a:p>
        </p:txBody>
      </p:sp>
      <p:sp>
        <p:nvSpPr>
          <p:cNvPr id="82956" name="左大括号 82955"/>
          <p:cNvSpPr/>
          <p:nvPr/>
        </p:nvSpPr>
        <p:spPr>
          <a:xfrm rot="-5391079">
            <a:off x="6451284" y="2453788"/>
            <a:ext cx="157163" cy="1865948"/>
          </a:xfrm>
          <a:prstGeom prst="leftBrace">
            <a:avLst>
              <a:gd name="adj1" fmla="val 91921"/>
              <a:gd name="adj2" fmla="val 50000"/>
            </a:avLst>
          </a:prstGeom>
          <a:noFill/>
          <a:ln w="41275" cap="flat" cmpd="sng">
            <a:solidFill>
              <a:srgbClr val="7030A0"/>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57" name="文本框 82956"/>
          <p:cNvSpPr txBox="1"/>
          <p:nvPr/>
        </p:nvSpPr>
        <p:spPr>
          <a:xfrm>
            <a:off x="5927410" y="3520588"/>
            <a:ext cx="1205389"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ln>
                  <a:solidFill>
                    <a:srgbClr val="7030A0"/>
                  </a:solidFill>
                </a:ln>
                <a:solidFill>
                  <a:srgbClr val="7030A0"/>
                </a:solidFill>
                <a:latin typeface="Arial" pitchFamily="34" charset="0"/>
                <a:ea typeface="宋体" pitchFamily="2" charset="-122"/>
              </a:rPr>
              <a:t>超声波</a:t>
            </a:r>
          </a:p>
        </p:txBody>
      </p:sp>
      <p:sp>
        <p:nvSpPr>
          <p:cNvPr id="82966" name="左大括号 82965"/>
          <p:cNvSpPr/>
          <p:nvPr/>
        </p:nvSpPr>
        <p:spPr>
          <a:xfrm rot="-5391079">
            <a:off x="3853815" y="1826566"/>
            <a:ext cx="471964" cy="4635818"/>
          </a:xfrm>
          <a:prstGeom prst="leftBrace">
            <a:avLst>
              <a:gd name="adj1" fmla="val 91921"/>
              <a:gd name="adj2" fmla="val 50000"/>
            </a:avLst>
          </a:prstGeom>
          <a:noFill/>
          <a:ln w="50800"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67" name="文本框 82966"/>
          <p:cNvSpPr txBox="1"/>
          <p:nvPr/>
        </p:nvSpPr>
        <p:spPr>
          <a:xfrm>
            <a:off x="3876676" y="4493807"/>
            <a:ext cx="594122"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FF0000"/>
                </a:solidFill>
                <a:latin typeface="Arial" pitchFamily="34" charset="0"/>
                <a:ea typeface="宋体" pitchFamily="2" charset="-122"/>
              </a:rPr>
              <a:t>声</a:t>
            </a:r>
          </a:p>
        </p:txBody>
      </p:sp>
      <p:sp>
        <p:nvSpPr>
          <p:cNvPr id="82968" name="矩形 82967"/>
          <p:cNvSpPr/>
          <p:nvPr/>
        </p:nvSpPr>
        <p:spPr>
          <a:xfrm>
            <a:off x="975361" y="2008735"/>
            <a:ext cx="1593056" cy="325040"/>
          </a:xfrm>
          <a:prstGeom prst="rect">
            <a:avLst/>
          </a:prstGeom>
          <a:gradFill rotWithShape="1">
            <a:gsLst>
              <a:gs pos="0">
                <a:srgbClr val="CCFFCC"/>
              </a:gs>
              <a:gs pos="50000">
                <a:schemeClr val="tx2"/>
              </a:gs>
              <a:gs pos="100000">
                <a:srgbClr val="CCFFCC"/>
              </a:gs>
            </a:gsLst>
            <a:lin ang="5400000" scaled="1"/>
          </a:gradFill>
          <a:ln w="603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69" name="矩形 82968"/>
          <p:cNvSpPr/>
          <p:nvPr/>
        </p:nvSpPr>
        <p:spPr>
          <a:xfrm>
            <a:off x="2568418" y="2008972"/>
            <a:ext cx="3020378" cy="324803"/>
          </a:xfrm>
          <a:prstGeom prst="rect">
            <a:avLst/>
          </a:prstGeom>
          <a:gradFill rotWithShape="1">
            <a:gsLst>
              <a:gs pos="0">
                <a:schemeClr val="accent1"/>
              </a:gs>
              <a:gs pos="50000">
                <a:srgbClr val="CCFFCC"/>
              </a:gs>
              <a:gs pos="100000">
                <a:schemeClr val="accent1"/>
              </a:gs>
            </a:gsLst>
            <a:lin ang="5400000" scaled="1"/>
          </a:gradFill>
          <a:ln w="60325" cap="flat" cmpd="sng">
            <a:solidFill>
              <a:srgbClr val="FF00FF"/>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70" name="矩形 82969"/>
          <p:cNvSpPr/>
          <p:nvPr/>
        </p:nvSpPr>
        <p:spPr>
          <a:xfrm>
            <a:off x="5588794" y="2008972"/>
            <a:ext cx="2244566" cy="324803"/>
          </a:xfrm>
          <a:prstGeom prst="rect">
            <a:avLst/>
          </a:prstGeom>
          <a:gradFill rotWithShape="1">
            <a:gsLst>
              <a:gs pos="0">
                <a:srgbClr val="CCFFCC"/>
              </a:gs>
              <a:gs pos="50000">
                <a:srgbClr val="0000FF"/>
              </a:gs>
              <a:gs pos="100000">
                <a:srgbClr val="CCFFCC"/>
              </a:gs>
            </a:gsLst>
            <a:lin ang="5400000" scaled="1"/>
          </a:gradFill>
          <a:ln w="60325" cap="flat" cmpd="sng">
            <a:solidFill>
              <a:srgbClr val="000000"/>
            </a:solidFill>
            <a:prstDash val="solid"/>
            <a:miter/>
            <a:headEnd type="none" w="med" len="med"/>
            <a:tailEnd type="none" w="med" len="med"/>
          </a:ln>
        </p:spPr>
        <p:txBody>
          <a:bodyPr lIns="68580" tIns="34290" rIns="68580" bIns="34290"/>
          <a:lstStyle/>
          <a:p>
            <a:pPr defTabSz="685165">
              <a:defRPr/>
            </a:pPr>
            <a:endParaRPr lang="zh-CN" altLang="en-US" sz="2400">
              <a:solidFill>
                <a:srgbClr val="000000"/>
              </a:solidFill>
              <a:latin typeface="Arial" pitchFamily="34" charset="0"/>
              <a:ea typeface="宋体" pitchFamily="2" charset="-122"/>
              <a:cs typeface="Arial" pitchFamily="34" charset="0"/>
            </a:endParaRPr>
          </a:p>
        </p:txBody>
      </p:sp>
      <p:sp>
        <p:nvSpPr>
          <p:cNvPr id="82971" name="文本框 82970"/>
          <p:cNvSpPr txBox="1"/>
          <p:nvPr/>
        </p:nvSpPr>
        <p:spPr>
          <a:xfrm>
            <a:off x="2587945" y="1952535"/>
            <a:ext cx="1079897" cy="438581"/>
          </a:xfrm>
          <a:prstGeom prst="rect">
            <a:avLst/>
          </a:prstGeom>
          <a:noFill/>
          <a:ln w="9525">
            <a:noFill/>
          </a:ln>
        </p:spPr>
        <p:txBody>
          <a:bodyPr lIns="68580" tIns="34290" rIns="68580" bIns="34290">
            <a:spAutoFit/>
          </a:bodyPr>
          <a:lstStyle/>
          <a:p>
            <a:pPr defTabSz="685165">
              <a:spcBef>
                <a:spcPct val="50000"/>
              </a:spcBef>
              <a:defRPr/>
            </a:pPr>
            <a:r>
              <a:rPr lang="en-US" altLang="zh-CN" sz="2400" b="1">
                <a:solidFill>
                  <a:srgbClr val="0000FF"/>
                </a:solidFill>
                <a:latin typeface="Arial" pitchFamily="34" charset="0"/>
                <a:ea typeface="宋体" pitchFamily="2" charset="-122"/>
                <a:cs typeface="Arial" pitchFamily="34" charset="0"/>
              </a:rPr>
              <a:t>20H</a:t>
            </a:r>
            <a:r>
              <a:rPr lang="en-US" altLang="zh-CN" sz="2400" b="1" baseline="-2000">
                <a:solidFill>
                  <a:srgbClr val="0000FF"/>
                </a:solidFill>
                <a:latin typeface="Arial" pitchFamily="34" charset="0"/>
                <a:ea typeface="宋体" pitchFamily="2" charset="-122"/>
                <a:cs typeface="Arial" pitchFamily="34" charset="0"/>
              </a:rPr>
              <a:t>Z</a:t>
            </a:r>
          </a:p>
        </p:txBody>
      </p:sp>
      <p:sp>
        <p:nvSpPr>
          <p:cNvPr id="82972" name="文本框 82971"/>
          <p:cNvSpPr txBox="1"/>
          <p:nvPr/>
        </p:nvSpPr>
        <p:spPr>
          <a:xfrm>
            <a:off x="4302920" y="1952773"/>
            <a:ext cx="1624489" cy="438582"/>
          </a:xfrm>
          <a:prstGeom prst="rect">
            <a:avLst/>
          </a:prstGeom>
          <a:noFill/>
          <a:ln w="9525">
            <a:noFill/>
          </a:ln>
        </p:spPr>
        <p:txBody>
          <a:bodyPr wrap="square" lIns="68580" tIns="34290" rIns="68580" bIns="34290">
            <a:spAutoFit/>
          </a:bodyPr>
          <a:lstStyle/>
          <a:p>
            <a:pPr defTabSz="685165">
              <a:spcBef>
                <a:spcPct val="50000"/>
              </a:spcBef>
              <a:defRPr/>
            </a:pPr>
            <a:r>
              <a:rPr lang="en-US" altLang="zh-CN" sz="2400" b="1">
                <a:solidFill>
                  <a:srgbClr val="0000FF"/>
                </a:solidFill>
                <a:latin typeface="Arial" pitchFamily="34" charset="0"/>
                <a:ea typeface="宋体" pitchFamily="2" charset="-122"/>
                <a:cs typeface="Arial" pitchFamily="34" charset="0"/>
              </a:rPr>
              <a:t>20000H</a:t>
            </a:r>
            <a:r>
              <a:rPr lang="en-US" altLang="zh-CN" sz="2400" b="1" baseline="-2000">
                <a:solidFill>
                  <a:srgbClr val="0000FF"/>
                </a:solidFill>
                <a:latin typeface="Arial" pitchFamily="34" charset="0"/>
                <a:ea typeface="宋体" pitchFamily="2" charset="-122"/>
                <a:cs typeface="Arial" pitchFamily="34" charset="0"/>
              </a:rPr>
              <a:t>Z</a:t>
            </a:r>
          </a:p>
        </p:txBody>
      </p:sp>
      <p:sp>
        <p:nvSpPr>
          <p:cNvPr id="82973" name="文本框 82972"/>
          <p:cNvSpPr txBox="1"/>
          <p:nvPr/>
        </p:nvSpPr>
        <p:spPr>
          <a:xfrm>
            <a:off x="3252073" y="1254001"/>
            <a:ext cx="2700338"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0000FF"/>
                </a:solidFill>
                <a:latin typeface="Arial" pitchFamily="34" charset="0"/>
                <a:ea typeface="宋体" pitchFamily="2" charset="-122"/>
              </a:rPr>
              <a:t>人的听觉范围</a:t>
            </a:r>
          </a:p>
        </p:txBody>
      </p:sp>
      <p:sp>
        <p:nvSpPr>
          <p:cNvPr id="82974" name="文本框 82973"/>
          <p:cNvSpPr txBox="1"/>
          <p:nvPr/>
        </p:nvSpPr>
        <p:spPr>
          <a:xfrm>
            <a:off x="1194235" y="1598085"/>
            <a:ext cx="1296591"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FF3300"/>
                </a:solidFill>
                <a:latin typeface="Arial" pitchFamily="34" charset="0"/>
                <a:ea typeface="宋体" pitchFamily="2" charset="-122"/>
              </a:rPr>
              <a:t>次声波</a:t>
            </a:r>
          </a:p>
        </p:txBody>
      </p:sp>
      <p:sp>
        <p:nvSpPr>
          <p:cNvPr id="82975" name="文本框 82974"/>
          <p:cNvSpPr txBox="1"/>
          <p:nvPr/>
        </p:nvSpPr>
        <p:spPr>
          <a:xfrm>
            <a:off x="6284834" y="1548781"/>
            <a:ext cx="1296590"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FF3300"/>
                </a:solidFill>
                <a:latin typeface="Arial" pitchFamily="34" charset="0"/>
                <a:ea typeface="宋体" pitchFamily="2" charset="-122"/>
              </a:rPr>
              <a:t>超声波</a:t>
            </a:r>
          </a:p>
        </p:txBody>
      </p:sp>
      <p:sp>
        <p:nvSpPr>
          <p:cNvPr id="30" name="矩形 12290"/>
          <p:cNvSpPr>
            <a:spLocks noChangeArrowheads="1"/>
          </p:cNvSpPr>
          <p:nvPr/>
        </p:nvSpPr>
        <p:spPr bwMode="auto">
          <a:xfrm>
            <a:off x="-2" y="552919"/>
            <a:ext cx="9140825" cy="539751"/>
          </a:xfrm>
          <a:prstGeom prst="rect">
            <a:avLst/>
          </a:prstGeom>
          <a:solidFill>
            <a:srgbClr val="333399"/>
          </a:solidFill>
          <a:ln w="9525">
            <a:noFill/>
            <a:miter lim="800000"/>
          </a:ln>
        </p:spPr>
        <p:txBody>
          <a:bodyPr anchor="ctr"/>
          <a:lstStyle/>
          <a:p>
            <a:pPr lvl="0" algn="ctr" defTabSz="914400" fontAlgn="base">
              <a:spcBef>
                <a:spcPct val="0"/>
              </a:spcBef>
              <a:spcAft>
                <a:spcPct val="0"/>
              </a:spcAft>
              <a:defRPr/>
            </a:pPr>
            <a:r>
              <a:rPr lang="zh-CN" altLang="en-US" sz="2800" b="1" spc="100" noProof="1" smtClean="0">
                <a:solidFill>
                  <a:srgbClr val="FFFF00"/>
                </a:solidFill>
                <a:latin typeface="黑体" panose="02010609060101010101" pitchFamily="49" charset="-122"/>
                <a:ea typeface="黑体" panose="02010609060101010101" pitchFamily="49" charset="-122"/>
                <a:cs typeface="黑体" panose="02010609060101010101" pitchFamily="49" charset="-122"/>
              </a:rPr>
              <a:t>声波的分类</a:t>
            </a:r>
            <a:endParaRPr lang="zh-CN" altLang="en-US" sz="2800" b="1" spc="100" noProof="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31" name="直接连接符 30"/>
          <p:cNvCxnSpPr>
            <a:endCxn id="82948" idx="2"/>
          </p:cNvCxnSpPr>
          <p:nvPr/>
        </p:nvCxnSpPr>
        <p:spPr>
          <a:xfrm>
            <a:off x="798286" y="3236686"/>
            <a:ext cx="1650115" cy="1720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554515" y="3258458"/>
            <a:ext cx="2973752" cy="122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endCxn id="82946" idx="1"/>
          </p:cNvCxnSpPr>
          <p:nvPr/>
        </p:nvCxnSpPr>
        <p:spPr>
          <a:xfrm>
            <a:off x="5646057" y="3280229"/>
            <a:ext cx="1935367" cy="21286"/>
          </a:xfrm>
          <a:prstGeom prst="line">
            <a:avLst/>
          </a:prstGeom>
          <a:ln w="762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58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5773" y="1065011"/>
            <a:ext cx="2685708" cy="2752677"/>
          </a:xfrm>
          <a:prstGeom prst="rect">
            <a:avLst/>
          </a:prstGeom>
          <a:solidFill>
            <a:schemeClr val="bg1"/>
          </a:solidFill>
        </p:spPr>
        <p:txBody>
          <a:bodyPr wrap="square" lIns="68580" tIns="34290" rIns="68580" bIns="34290" rtlCol="0">
            <a:spAutoFit/>
          </a:bodyPr>
          <a:lstStyle/>
          <a:p>
            <a:pPr defTabSz="685165">
              <a:lnSpc>
                <a:spcPct val="150000"/>
              </a:lnSpc>
              <a:defRPr/>
            </a:pPr>
            <a:r>
              <a:rPr lang="zh-CN" altLang="en-US" sz="2400" b="1" smtClean="0">
                <a:latin typeface="楷体" panose="02010609060101010101" pitchFamily="49" charset="-122"/>
                <a:ea typeface="楷体" panose="02010609060101010101" pitchFamily="49" charset="-122"/>
              </a:rPr>
              <a:t>    为</a:t>
            </a:r>
            <a:r>
              <a:rPr lang="zh-CN" altLang="en-US" sz="2400" b="1">
                <a:latin typeface="楷体" panose="02010609060101010101" pitchFamily="49" charset="-122"/>
                <a:ea typeface="楷体" panose="02010609060101010101" pitchFamily="49" charset="-122"/>
              </a:rPr>
              <a:t>什么有时在你认为很静、没有任何声音时，猫或者狗却突然表现得非常警觉？</a:t>
            </a:r>
          </a:p>
        </p:txBody>
      </p:sp>
      <p:pic>
        <p:nvPicPr>
          <p:cNvPr id="11282" name="Picture 1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91481" y="570600"/>
            <a:ext cx="5739534" cy="4356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977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079582" y="1171575"/>
            <a:ext cx="441484" cy="26741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endParaRPr lang="zh-CN" altLang="en-US" sz="1000">
              <a:solidFill>
                <a:srgbClr val="FFFF00"/>
              </a:solidFill>
              <a:latin typeface="Arial"/>
              <a:ea typeface="黑体" panose="02010609060101010101" pitchFamily="49" charset="-122"/>
            </a:endParaRPr>
          </a:p>
        </p:txBody>
      </p:sp>
      <p:sp>
        <p:nvSpPr>
          <p:cNvPr id="25" name="矩形 24"/>
          <p:cNvSpPr/>
          <p:nvPr/>
        </p:nvSpPr>
        <p:spPr>
          <a:xfrm>
            <a:off x="7291859" y="1171575"/>
            <a:ext cx="434340" cy="267414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endParaRPr lang="zh-CN" altLang="en-US" sz="1000">
              <a:solidFill>
                <a:srgbClr val="FFFF00"/>
              </a:solidFill>
              <a:latin typeface="Arial"/>
              <a:ea typeface="黑体" panose="02010609060101010101" pitchFamily="49" charset="-122"/>
            </a:endParaRPr>
          </a:p>
        </p:txBody>
      </p:sp>
      <p:sp>
        <p:nvSpPr>
          <p:cNvPr id="23" name="右箭头标注 22"/>
          <p:cNvSpPr/>
          <p:nvPr/>
        </p:nvSpPr>
        <p:spPr>
          <a:xfrm>
            <a:off x="6408422" y="1171575"/>
            <a:ext cx="832009" cy="267414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endParaRPr lang="zh-CN" altLang="en-US" sz="1000">
              <a:solidFill>
                <a:srgbClr val="FFFFFF"/>
              </a:solidFill>
              <a:latin typeface="Arial"/>
              <a:ea typeface="黑体" panose="02010609060101010101" pitchFamily="49" charset="-122"/>
            </a:endParaRPr>
          </a:p>
        </p:txBody>
      </p:sp>
      <p:sp>
        <p:nvSpPr>
          <p:cNvPr id="2" name="文本框 1"/>
          <p:cNvSpPr txBox="1"/>
          <p:nvPr/>
        </p:nvSpPr>
        <p:spPr>
          <a:xfrm>
            <a:off x="1106331" y="1432561"/>
            <a:ext cx="982504" cy="438581"/>
          </a:xfrm>
          <a:prstGeom prst="rect">
            <a:avLst/>
          </a:prstGeom>
          <a:solidFill>
            <a:schemeClr val="bg1"/>
          </a:solidFill>
        </p:spPr>
        <p:txBody>
          <a:bodyPr wrap="square" lIns="68580" tIns="34290" rIns="68580" bIns="34290" rtlCol="0">
            <a:spAutoFit/>
          </a:bodyPr>
          <a:lstStyle/>
          <a:p>
            <a:pPr defTabSz="685165">
              <a:defRPr/>
            </a:pPr>
            <a:r>
              <a:rPr lang="en-US" altLang="zh-CN" sz="2400" b="1">
                <a:solidFill>
                  <a:srgbClr val="000000"/>
                </a:solidFill>
                <a:latin typeface="Arial" pitchFamily="34" charset="0"/>
                <a:ea typeface="宋体" pitchFamily="2" charset="-122"/>
                <a:cs typeface="Arial" pitchFamily="34" charset="0"/>
              </a:rPr>
              <a:t> </a:t>
            </a:r>
            <a:r>
              <a:rPr lang="zh-CN" altLang="zh-CN" sz="2400" b="1">
                <a:solidFill>
                  <a:srgbClr val="000000"/>
                </a:solidFill>
                <a:latin typeface="Arial" pitchFamily="34" charset="0"/>
                <a:ea typeface="宋体" pitchFamily="2" charset="-122"/>
                <a:cs typeface="Arial" pitchFamily="34" charset="0"/>
              </a:rPr>
              <a:t>音调</a:t>
            </a:r>
          </a:p>
        </p:txBody>
      </p:sp>
      <p:sp>
        <p:nvSpPr>
          <p:cNvPr id="4" name="右箭头 3"/>
          <p:cNvSpPr/>
          <p:nvPr/>
        </p:nvSpPr>
        <p:spPr>
          <a:xfrm>
            <a:off x="2027396" y="1406083"/>
            <a:ext cx="1205389" cy="576739"/>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Arial" pitchFamily="34" charset="0"/>
                <a:ea typeface="宋体" pitchFamily="2" charset="-122"/>
              </a:rPr>
              <a:t>反映</a:t>
            </a:r>
          </a:p>
        </p:txBody>
      </p:sp>
      <p:sp>
        <p:nvSpPr>
          <p:cNvPr id="6" name="文本框 5"/>
          <p:cNvSpPr txBox="1"/>
          <p:nvPr/>
        </p:nvSpPr>
        <p:spPr>
          <a:xfrm>
            <a:off x="3232785" y="1432561"/>
            <a:ext cx="1851660"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声音的高低</a:t>
            </a:r>
          </a:p>
        </p:txBody>
      </p:sp>
      <p:sp>
        <p:nvSpPr>
          <p:cNvPr id="10" name="右箭头 9"/>
          <p:cNvSpPr/>
          <p:nvPr/>
        </p:nvSpPr>
        <p:spPr>
          <a:xfrm>
            <a:off x="4981577" y="1386364"/>
            <a:ext cx="1316355" cy="530066"/>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Arial" pitchFamily="34" charset="0"/>
                <a:ea typeface="宋体" pitchFamily="2" charset="-122"/>
              </a:rPr>
              <a:t>决定于</a:t>
            </a:r>
          </a:p>
        </p:txBody>
      </p:sp>
      <p:sp>
        <p:nvSpPr>
          <p:cNvPr id="11" name="文本框 10"/>
          <p:cNvSpPr txBox="1"/>
          <p:nvPr/>
        </p:nvSpPr>
        <p:spPr>
          <a:xfrm>
            <a:off x="6433666" y="1119665"/>
            <a:ext cx="472916" cy="2654573"/>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物体的</a:t>
            </a:r>
            <a:r>
              <a:rPr lang="zh-CN" altLang="en-US" sz="2400" b="1">
                <a:solidFill>
                  <a:srgbClr val="FFFF00"/>
                </a:solidFill>
                <a:latin typeface="Arial" pitchFamily="34" charset="0"/>
                <a:ea typeface="宋体" pitchFamily="2" charset="-122"/>
              </a:rPr>
              <a:t>振动频率</a:t>
            </a:r>
          </a:p>
        </p:txBody>
      </p:sp>
      <p:sp>
        <p:nvSpPr>
          <p:cNvPr id="16" name="文本框 15"/>
          <p:cNvSpPr txBox="1"/>
          <p:nvPr/>
        </p:nvSpPr>
        <p:spPr>
          <a:xfrm>
            <a:off x="7265676" y="1255873"/>
            <a:ext cx="1380173" cy="438581"/>
          </a:xfrm>
          <a:prstGeom prst="rect">
            <a:avLst/>
          </a:prstGeom>
          <a:noFill/>
        </p:spPr>
        <p:txBody>
          <a:bodyPr wrap="square" lIns="68580" tIns="34290" rIns="68580" bIns="34290" rtlCol="0">
            <a:spAutoFit/>
          </a:bodyPr>
          <a:lstStyle/>
          <a:p>
            <a:pPr defTabSz="685165">
              <a:defRPr/>
            </a:pPr>
            <a:r>
              <a:rPr lang="zh-CN" altLang="en-US" sz="2400" b="1">
                <a:latin typeface="Arial" pitchFamily="34" charset="0"/>
                <a:ea typeface="宋体" pitchFamily="2" charset="-122"/>
                <a:cs typeface="Arial" pitchFamily="34" charset="0"/>
              </a:rPr>
              <a:t>长</a:t>
            </a:r>
            <a:r>
              <a:rPr lang="zh-CN" altLang="en-US" sz="2400" b="1">
                <a:solidFill>
                  <a:srgbClr val="FFFF00"/>
                </a:solidFill>
                <a:latin typeface="Arial" pitchFamily="34" charset="0"/>
                <a:ea typeface="宋体" pitchFamily="2" charset="-122"/>
                <a:cs typeface="Arial" pitchFamily="34" charset="0"/>
              </a:rPr>
              <a:t>      </a:t>
            </a:r>
            <a:r>
              <a:rPr lang="zh-CN" altLang="en-US" sz="2400" b="1" smtClean="0">
                <a:latin typeface="Arial" pitchFamily="34" charset="0"/>
                <a:ea typeface="宋体" pitchFamily="2" charset="-122"/>
                <a:cs typeface="Arial" pitchFamily="34" charset="0"/>
              </a:rPr>
              <a:t>短</a:t>
            </a:r>
            <a:endParaRPr lang="zh-CN" altLang="en-US" sz="2400" b="1">
              <a:latin typeface="Arial" pitchFamily="34" charset="0"/>
              <a:ea typeface="宋体" pitchFamily="2" charset="-122"/>
              <a:cs typeface="Arial" pitchFamily="34" charset="0"/>
            </a:endParaRPr>
          </a:p>
        </p:txBody>
      </p:sp>
      <p:sp>
        <p:nvSpPr>
          <p:cNvPr id="17" name="文本框 16"/>
          <p:cNvSpPr txBox="1"/>
          <p:nvPr/>
        </p:nvSpPr>
        <p:spPr>
          <a:xfrm>
            <a:off x="7265676" y="1857376"/>
            <a:ext cx="1517333" cy="438581"/>
          </a:xfrm>
          <a:prstGeom prst="rect">
            <a:avLst/>
          </a:prstGeom>
          <a:noFill/>
        </p:spPr>
        <p:txBody>
          <a:bodyPr wrap="square" lIns="68580" tIns="34290" rIns="68580" bIns="34290" rtlCol="0">
            <a:spAutoFit/>
          </a:bodyPr>
          <a:lstStyle/>
          <a:p>
            <a:pPr defTabSz="685165">
              <a:defRPr/>
            </a:pPr>
            <a:r>
              <a:rPr lang="zh-CN" altLang="en-US" sz="2400" b="1">
                <a:latin typeface="Arial" pitchFamily="34" charset="0"/>
                <a:ea typeface="宋体" pitchFamily="2" charset="-122"/>
                <a:cs typeface="Arial" pitchFamily="34" charset="0"/>
              </a:rPr>
              <a:t>粗</a:t>
            </a:r>
            <a:r>
              <a:rPr lang="zh-CN" altLang="en-US" sz="2400" b="1">
                <a:solidFill>
                  <a:srgbClr val="FFFF00"/>
                </a:solidFill>
                <a:latin typeface="Arial" pitchFamily="34" charset="0"/>
                <a:ea typeface="宋体" pitchFamily="2" charset="-122"/>
                <a:cs typeface="Arial" pitchFamily="34" charset="0"/>
              </a:rPr>
              <a:t>      </a:t>
            </a:r>
            <a:r>
              <a:rPr lang="zh-CN" altLang="en-US" sz="2400" b="1" smtClean="0">
                <a:latin typeface="Arial" pitchFamily="34" charset="0"/>
                <a:ea typeface="宋体" pitchFamily="2" charset="-122"/>
                <a:cs typeface="Arial" pitchFamily="34" charset="0"/>
              </a:rPr>
              <a:t>细</a:t>
            </a:r>
            <a:endParaRPr lang="zh-CN" altLang="en-US" sz="2400" b="1">
              <a:latin typeface="Arial" pitchFamily="34" charset="0"/>
              <a:ea typeface="宋体" pitchFamily="2" charset="-122"/>
              <a:cs typeface="Arial" pitchFamily="34" charset="0"/>
            </a:endParaRPr>
          </a:p>
        </p:txBody>
      </p:sp>
      <p:sp>
        <p:nvSpPr>
          <p:cNvPr id="18" name="文本框 17"/>
          <p:cNvSpPr txBox="1"/>
          <p:nvPr/>
        </p:nvSpPr>
        <p:spPr>
          <a:xfrm>
            <a:off x="7265584" y="2451499"/>
            <a:ext cx="1380173" cy="438581"/>
          </a:xfrm>
          <a:prstGeom prst="rect">
            <a:avLst/>
          </a:prstGeom>
          <a:noFill/>
        </p:spPr>
        <p:txBody>
          <a:bodyPr wrap="square" lIns="68580" tIns="34290" rIns="68580" bIns="34290" rtlCol="0">
            <a:spAutoFit/>
          </a:bodyPr>
          <a:lstStyle/>
          <a:p>
            <a:pPr defTabSz="685165">
              <a:defRPr/>
            </a:pPr>
            <a:r>
              <a:rPr lang="zh-CN" altLang="en-US" sz="2400" b="1">
                <a:latin typeface="Arial" pitchFamily="34" charset="0"/>
                <a:ea typeface="宋体" pitchFamily="2" charset="-122"/>
                <a:cs typeface="Arial" pitchFamily="34" charset="0"/>
              </a:rPr>
              <a:t>厚</a:t>
            </a:r>
            <a:r>
              <a:rPr lang="zh-CN" altLang="en-US" sz="2400" b="1">
                <a:solidFill>
                  <a:srgbClr val="FFFF00"/>
                </a:solidFill>
                <a:latin typeface="Arial" pitchFamily="34" charset="0"/>
                <a:ea typeface="宋体" pitchFamily="2" charset="-122"/>
                <a:cs typeface="Arial" pitchFamily="34" charset="0"/>
              </a:rPr>
              <a:t>      </a:t>
            </a:r>
            <a:r>
              <a:rPr lang="zh-CN" altLang="en-US" sz="2400" b="1" smtClean="0">
                <a:latin typeface="Arial" pitchFamily="34" charset="0"/>
                <a:ea typeface="宋体" pitchFamily="2" charset="-122"/>
                <a:cs typeface="Arial" pitchFamily="34" charset="0"/>
              </a:rPr>
              <a:t>薄</a:t>
            </a:r>
            <a:endParaRPr lang="zh-CN" altLang="en-US" sz="2400" b="1">
              <a:latin typeface="Arial" pitchFamily="34" charset="0"/>
              <a:ea typeface="宋体" pitchFamily="2" charset="-122"/>
              <a:cs typeface="Arial" pitchFamily="34" charset="0"/>
            </a:endParaRPr>
          </a:p>
        </p:txBody>
      </p:sp>
      <p:sp>
        <p:nvSpPr>
          <p:cNvPr id="19" name="文本框 18"/>
          <p:cNvSpPr txBox="1"/>
          <p:nvPr/>
        </p:nvSpPr>
        <p:spPr>
          <a:xfrm>
            <a:off x="7265584" y="3167617"/>
            <a:ext cx="1380173" cy="438581"/>
          </a:xfrm>
          <a:prstGeom prst="rect">
            <a:avLst/>
          </a:prstGeom>
          <a:noFill/>
        </p:spPr>
        <p:txBody>
          <a:bodyPr wrap="square" lIns="68580" tIns="34290" rIns="68580" bIns="34290" rtlCol="0">
            <a:spAutoFit/>
          </a:bodyPr>
          <a:lstStyle/>
          <a:p>
            <a:pPr defTabSz="685165">
              <a:defRPr/>
            </a:pPr>
            <a:r>
              <a:rPr lang="zh-CN" altLang="en-US" sz="2400" b="1">
                <a:latin typeface="Arial" pitchFamily="34" charset="0"/>
                <a:ea typeface="宋体" pitchFamily="2" charset="-122"/>
                <a:cs typeface="Arial" pitchFamily="34" charset="0"/>
              </a:rPr>
              <a:t>松</a:t>
            </a:r>
            <a:r>
              <a:rPr lang="zh-CN" altLang="en-US" sz="2400" b="1">
                <a:solidFill>
                  <a:srgbClr val="FFFF00"/>
                </a:solidFill>
                <a:latin typeface="Arial" pitchFamily="34" charset="0"/>
                <a:ea typeface="宋体" pitchFamily="2" charset="-122"/>
                <a:cs typeface="Arial" pitchFamily="34" charset="0"/>
              </a:rPr>
              <a:t>      </a:t>
            </a:r>
            <a:r>
              <a:rPr lang="zh-CN" altLang="en-US" sz="2400" b="1" smtClean="0">
                <a:latin typeface="Arial" pitchFamily="34" charset="0"/>
                <a:ea typeface="宋体" pitchFamily="2" charset="-122"/>
                <a:cs typeface="Arial" pitchFamily="34" charset="0"/>
              </a:rPr>
              <a:t>紧</a:t>
            </a:r>
            <a:endParaRPr lang="zh-CN" altLang="en-US" sz="2400" b="1">
              <a:latin typeface="Arial" pitchFamily="34" charset="0"/>
              <a:ea typeface="宋体" pitchFamily="2" charset="-122"/>
              <a:cs typeface="Arial" pitchFamily="34" charset="0"/>
            </a:endParaRPr>
          </a:p>
        </p:txBody>
      </p:sp>
      <p:sp>
        <p:nvSpPr>
          <p:cNvPr id="20" name="文本框 19"/>
          <p:cNvSpPr txBox="1"/>
          <p:nvPr/>
        </p:nvSpPr>
        <p:spPr>
          <a:xfrm>
            <a:off x="7022923" y="3939304"/>
            <a:ext cx="905351" cy="438581"/>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a:t>
            </a:r>
            <a:r>
              <a:rPr lang="zh-CN" altLang="en-US" sz="2400" b="1">
                <a:solidFill>
                  <a:srgbClr val="FF0000"/>
                </a:solidFill>
                <a:latin typeface="Arial" pitchFamily="34" charset="0"/>
                <a:ea typeface="宋体" pitchFamily="2" charset="-122"/>
              </a:rPr>
              <a:t>低</a:t>
            </a:r>
            <a:r>
              <a:rPr lang="zh-CN" altLang="en-US" sz="2400" b="1">
                <a:solidFill>
                  <a:srgbClr val="000000"/>
                </a:solidFill>
                <a:latin typeface="Arial" pitchFamily="34" charset="0"/>
                <a:ea typeface="宋体" pitchFamily="2" charset="-122"/>
              </a:rPr>
              <a:t>）</a:t>
            </a:r>
          </a:p>
        </p:txBody>
      </p:sp>
      <p:sp>
        <p:nvSpPr>
          <p:cNvPr id="21" name="文本框 20"/>
          <p:cNvSpPr txBox="1"/>
          <p:nvPr/>
        </p:nvSpPr>
        <p:spPr>
          <a:xfrm>
            <a:off x="7786690" y="3939304"/>
            <a:ext cx="905351" cy="438581"/>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a:t>
            </a:r>
            <a:r>
              <a:rPr lang="zh-CN" altLang="en-US" sz="2400" b="1">
                <a:solidFill>
                  <a:srgbClr val="FF0000"/>
                </a:solidFill>
                <a:latin typeface="Arial" pitchFamily="34" charset="0"/>
                <a:ea typeface="宋体" pitchFamily="2" charset="-122"/>
              </a:rPr>
              <a:t>高</a:t>
            </a:r>
            <a:r>
              <a:rPr lang="zh-CN" altLang="en-US" sz="2400" b="1">
                <a:solidFill>
                  <a:srgbClr val="000000"/>
                </a:solidFill>
                <a:latin typeface="Arial" pitchFamily="34" charset="0"/>
                <a:ea typeface="宋体" pitchFamily="2" charset="-122"/>
              </a:rPr>
              <a:t>）</a:t>
            </a:r>
          </a:p>
        </p:txBody>
      </p:sp>
      <p:sp>
        <p:nvSpPr>
          <p:cNvPr id="24" name="左大括号 23"/>
          <p:cNvSpPr/>
          <p:nvPr/>
        </p:nvSpPr>
        <p:spPr>
          <a:xfrm>
            <a:off x="7095754" y="1434229"/>
            <a:ext cx="101918" cy="2073593"/>
          </a:xfrm>
          <a:prstGeom prst="leftBrace">
            <a:avLst/>
          </a:prstGeom>
          <a:ln w="38100"/>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defTabSz="685165">
              <a:defRPr/>
            </a:pPr>
            <a:endParaRPr lang="zh-CN" altLang="en-US" sz="1000">
              <a:solidFill>
                <a:srgbClr val="FFFF00"/>
              </a:solidFill>
              <a:latin typeface="Arial"/>
              <a:ea typeface="黑体" panose="02010609060101010101" pitchFamily="49" charset="-122"/>
            </a:endParaRPr>
          </a:p>
        </p:txBody>
      </p:sp>
      <p:sp>
        <p:nvSpPr>
          <p:cNvPr id="12" name="文本框 11"/>
          <p:cNvSpPr txBox="1"/>
          <p:nvPr/>
        </p:nvSpPr>
        <p:spPr>
          <a:xfrm>
            <a:off x="6329467" y="3939180"/>
            <a:ext cx="766286" cy="438581"/>
          </a:xfrm>
          <a:prstGeom prst="rect">
            <a:avLst/>
          </a:prstGeom>
          <a:solidFill>
            <a:schemeClr val="bg1"/>
          </a:solidFill>
        </p:spPr>
        <p:txBody>
          <a:bodyPr wrap="square" lIns="68580" tIns="34290" rIns="68580" bIns="34290" rtlCol="0">
            <a:spAutoFit/>
          </a:bodyPr>
          <a:lstStyle/>
          <a:p>
            <a:pPr defTabSz="685165">
              <a:defRPr/>
            </a:pPr>
            <a:r>
              <a:rPr lang="zh-CN" altLang="zh-CN" sz="2400" b="1">
                <a:solidFill>
                  <a:srgbClr val="000000"/>
                </a:solidFill>
                <a:latin typeface="Arial" pitchFamily="34" charset="0"/>
                <a:ea typeface="宋体" pitchFamily="2" charset="-122"/>
                <a:cs typeface="Arial" pitchFamily="34" charset="0"/>
              </a:rPr>
              <a:t>音调</a:t>
            </a:r>
          </a:p>
        </p:txBody>
      </p:sp>
      <p:sp>
        <p:nvSpPr>
          <p:cNvPr id="50179" name="矩形 12290"/>
          <p:cNvSpPr>
            <a:spLocks noChangeArrowheads="1"/>
          </p:cNvSpPr>
          <p:nvPr/>
        </p:nvSpPr>
        <p:spPr bwMode="auto">
          <a:xfrm>
            <a:off x="-1666" y="541735"/>
            <a:ext cx="9146381" cy="540544"/>
          </a:xfrm>
          <a:prstGeom prst="rect">
            <a:avLst/>
          </a:prstGeom>
          <a:solidFill>
            <a:srgbClr val="333399"/>
          </a:solidFill>
          <a:ln w="9525">
            <a:noFill/>
            <a:miter lim="800000"/>
          </a:ln>
        </p:spPr>
        <p:txBody>
          <a:bodyPr lIns="68580" tIns="34290" rIns="68580" bIns="34290" anchor="ctr"/>
          <a:lstStyle/>
          <a:p>
            <a:pPr algn="ctr" defTabSz="685165">
              <a:defRPr/>
            </a:pPr>
            <a:r>
              <a:rPr lang="zh-CN" altLang="zh-CN" sz="2100" b="1" spc="75">
                <a:solidFill>
                  <a:srgbClr val="FFFF00"/>
                </a:solidFill>
                <a:latin typeface="Arial" pitchFamily="34" charset="0"/>
                <a:ea typeface="黑体" panose="02010609060101010101" pitchFamily="49" charset="-122"/>
              </a:rPr>
              <a:t>拓展实验：影响物体振动频率的因素</a:t>
            </a:r>
          </a:p>
        </p:txBody>
      </p:sp>
      <p:pic>
        <p:nvPicPr>
          <p:cNvPr id="5" name="图片 4">
            <a:hlinkClick r:id="rId2" action="ppaction://hlinkfile"/>
          </p:cNvPr>
          <p:cNvPicPr>
            <a:picLocks noChangeAspect="1"/>
          </p:cNvPicPr>
          <p:nvPr/>
        </p:nvPicPr>
        <p:blipFill>
          <a:blip r:embed="rId3"/>
          <a:stretch>
            <a:fillRect/>
          </a:stretch>
        </p:blipFill>
        <p:spPr>
          <a:xfrm>
            <a:off x="1111638" y="2125388"/>
            <a:ext cx="4914900" cy="2643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72534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88938" y="630238"/>
            <a:ext cx="8110537" cy="1090612"/>
          </a:xfrm>
          <a:prstGeom prst="rect">
            <a:avLst/>
          </a:prstGeom>
          <a:noFill/>
          <a:ln w="9525">
            <a:noFill/>
            <a:miter lim="800000"/>
          </a:ln>
        </p:spPr>
        <p:txBody>
          <a:bodyPr lIns="68580" tIns="34290" rIns="68580" bIns="34290">
            <a:spAutoFit/>
          </a:bodyPr>
          <a:lstStyle/>
          <a:p>
            <a:pPr defTabSz="684530">
              <a:lnSpc>
                <a:spcPct val="150000"/>
              </a:lnSpc>
            </a:pPr>
            <a:r>
              <a:rPr lang="zh-CN" altLang="en-US" sz="2400" b="1">
                <a:solidFill>
                  <a:srgbClr val="000000"/>
                </a:solidFill>
                <a:latin typeface="宋体" pitchFamily="2" charset="-122"/>
                <a:cs typeface="新宋体" panose="02010609030101010101" pitchFamily="49" charset="-122"/>
                <a:sym typeface="+mn-ea"/>
              </a:rPr>
              <a:t>    大量的实验事实表明：发声的物体都在</a:t>
            </a:r>
            <a:r>
              <a:rPr lang="zh-CN" altLang="en-US" sz="2400" b="1">
                <a:solidFill>
                  <a:srgbClr val="FF0000"/>
                </a:solidFill>
                <a:latin typeface="宋体" pitchFamily="2" charset="-122"/>
                <a:cs typeface="新宋体" panose="02010609030101010101" pitchFamily="49" charset="-122"/>
                <a:sym typeface="+mn-ea"/>
              </a:rPr>
              <a:t>振动</a:t>
            </a:r>
            <a:r>
              <a:rPr lang="zh-CN" altLang="en-US" sz="2400" b="1">
                <a:solidFill>
                  <a:srgbClr val="000000"/>
                </a:solidFill>
                <a:latin typeface="宋体" pitchFamily="2" charset="-122"/>
                <a:cs typeface="新宋体" panose="02010609030101010101" pitchFamily="49" charset="-122"/>
                <a:sym typeface="+mn-ea"/>
              </a:rPr>
              <a:t>，声音是由</a:t>
            </a:r>
            <a:r>
              <a:rPr lang="zh-CN" altLang="en-US" sz="2400" b="1">
                <a:solidFill>
                  <a:srgbClr val="FF0000"/>
                </a:solidFill>
                <a:latin typeface="宋体" pitchFamily="2" charset="-122"/>
                <a:cs typeface="新宋体" panose="02010609030101010101" pitchFamily="49" charset="-122"/>
                <a:sym typeface="+mn-ea"/>
              </a:rPr>
              <a:t>物体的振动</a:t>
            </a:r>
            <a:r>
              <a:rPr lang="zh-CN" altLang="en-US" sz="2400" b="1">
                <a:solidFill>
                  <a:srgbClr val="000000"/>
                </a:solidFill>
                <a:latin typeface="宋体" pitchFamily="2" charset="-122"/>
                <a:cs typeface="新宋体" panose="02010609030101010101" pitchFamily="49" charset="-122"/>
                <a:sym typeface="+mn-ea"/>
              </a:rPr>
              <a:t>产生的。发声的物体叫做</a:t>
            </a:r>
            <a:r>
              <a:rPr lang="zh-CN" altLang="en-US" sz="2400" b="1">
                <a:solidFill>
                  <a:srgbClr val="FF0000"/>
                </a:solidFill>
                <a:latin typeface="宋体" pitchFamily="2" charset="-122"/>
                <a:cs typeface="新宋体" panose="02010609030101010101" pitchFamily="49" charset="-122"/>
                <a:sym typeface="+mn-ea"/>
              </a:rPr>
              <a:t>声源</a:t>
            </a:r>
            <a:r>
              <a:rPr lang="zh-CN" altLang="en-US" sz="2400" b="1">
                <a:solidFill>
                  <a:srgbClr val="000000"/>
                </a:solidFill>
                <a:latin typeface="宋体" pitchFamily="2" charset="-122"/>
                <a:cs typeface="新宋体" panose="02010609030101010101" pitchFamily="49" charset="-122"/>
                <a:sym typeface="+mn-ea"/>
              </a:rPr>
              <a:t>。</a:t>
            </a:r>
          </a:p>
        </p:txBody>
      </p:sp>
      <p:sp>
        <p:nvSpPr>
          <p:cNvPr id="16" name="文本框 15"/>
          <p:cNvSpPr txBox="1"/>
          <p:nvPr/>
        </p:nvSpPr>
        <p:spPr>
          <a:xfrm>
            <a:off x="800100" y="1873250"/>
            <a:ext cx="4217988" cy="2838450"/>
          </a:xfrm>
          <a:prstGeom prst="rect">
            <a:avLst/>
          </a:prstGeom>
          <a:solidFill>
            <a:schemeClr val="accent2">
              <a:lumMod val="20000"/>
              <a:lumOff val="80000"/>
            </a:schemeClr>
          </a:solidFill>
        </p:spPr>
        <p:txBody>
          <a:bodyPr lIns="68580" tIns="34290" rIns="68580" bIns="34290">
            <a:spAutoFit/>
          </a:bodyPr>
          <a:lstStyle/>
          <a:p>
            <a:pPr algn="ctr" defTabSz="685165" fontAlgn="auto">
              <a:lnSpc>
                <a:spcPct val="150000"/>
              </a:lnSpc>
              <a:spcBef>
                <a:spcPct val="0"/>
              </a:spcBef>
              <a:spcAft>
                <a:spcPct val="0"/>
              </a:spcAft>
              <a:defRPr/>
            </a:pPr>
            <a:r>
              <a:rPr lang="zh-CN" altLang="en-US" sz="2400" b="1">
                <a:solidFill>
                  <a:srgbClr val="0000FF"/>
                </a:solidFill>
                <a:latin typeface="Arial"/>
                <a:ea typeface="黑体" panose="02010609060101010101" pitchFamily="49" charset="-122"/>
              </a:rPr>
              <a:t>常见乐器的发声体</a:t>
            </a:r>
          </a:p>
          <a:p>
            <a:pPr defTabSz="685165" fontAlgn="auto">
              <a:lnSpc>
                <a:spcPct val="150000"/>
              </a:lnSpc>
              <a:spcBef>
                <a:spcPct val="0"/>
              </a:spcBef>
              <a:spcAft>
                <a:spcPct val="0"/>
              </a:spcAft>
              <a:defRPr/>
            </a:pPr>
            <a:r>
              <a:rPr lang="zh-CN" altLang="en-US" sz="2400">
                <a:solidFill>
                  <a:srgbClr val="000000"/>
                </a:solidFill>
                <a:latin typeface="Arial"/>
                <a:ea typeface="黑体" panose="02010609060101010101" pitchFamily="49" charset="-122"/>
              </a:rPr>
              <a:t>弦乐器</a:t>
            </a:r>
            <a:r>
              <a:rPr lang="en-US" altLang="zh-CN" sz="2400">
                <a:solidFill>
                  <a:srgbClr val="000000"/>
                </a:solidFill>
                <a:latin typeface="Arial"/>
                <a:ea typeface="黑体" panose="02010609060101010101" pitchFamily="49" charset="-122"/>
              </a:rPr>
              <a:t>——</a:t>
            </a:r>
            <a:endParaRPr lang="zh-CN" altLang="en-US" sz="2400">
              <a:solidFill>
                <a:srgbClr val="000000"/>
              </a:solidFill>
              <a:latin typeface="Arial"/>
              <a:ea typeface="宋体" pitchFamily="2" charset="-122"/>
            </a:endParaRP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管乐器</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打击乐器</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琴类乐器</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p:txBody>
      </p:sp>
      <p:sp>
        <p:nvSpPr>
          <p:cNvPr id="17" name="文本框 16"/>
          <p:cNvSpPr txBox="1"/>
          <p:nvPr/>
        </p:nvSpPr>
        <p:spPr>
          <a:xfrm>
            <a:off x="5122863" y="1873250"/>
            <a:ext cx="3300412" cy="2838450"/>
          </a:xfrm>
          <a:prstGeom prst="rect">
            <a:avLst/>
          </a:prstGeom>
          <a:solidFill>
            <a:schemeClr val="accent6">
              <a:lumMod val="40000"/>
              <a:lumOff val="60000"/>
            </a:schemeClr>
          </a:solidFill>
        </p:spPr>
        <p:txBody>
          <a:bodyPr lIns="68580" tIns="34290" rIns="68580" bIns="34290">
            <a:spAutoFit/>
          </a:bodyPr>
          <a:lstStyle/>
          <a:p>
            <a:pPr algn="ctr" defTabSz="685165" fontAlgn="auto">
              <a:lnSpc>
                <a:spcPct val="150000"/>
              </a:lnSpc>
              <a:spcBef>
                <a:spcPct val="0"/>
              </a:spcBef>
              <a:spcAft>
                <a:spcPct val="0"/>
              </a:spcAft>
              <a:defRPr/>
            </a:pPr>
            <a:r>
              <a:rPr lang="zh-CN" altLang="en-US" sz="2400" b="1">
                <a:solidFill>
                  <a:srgbClr val="0000FF"/>
                </a:solidFill>
                <a:latin typeface="Arial"/>
                <a:ea typeface="黑体" panose="02010609060101010101" pitchFamily="49" charset="-122"/>
              </a:rPr>
              <a:t>常见动物的发声体</a:t>
            </a: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哺乳类动物</a:t>
            </a:r>
            <a:r>
              <a:rPr lang="en-US" altLang="zh-CN" sz="2400" b="1">
                <a:solidFill>
                  <a:srgbClr val="000000"/>
                </a:solidFill>
                <a:latin typeface="Arial"/>
                <a:ea typeface="黑体" panose="02010609060101010101" pitchFamily="49" charset="-122"/>
              </a:rPr>
              <a:t>——</a:t>
            </a: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蝉</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青蛙</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a:p>
            <a:pPr defTabSz="685165" fontAlgn="auto">
              <a:lnSpc>
                <a:spcPct val="150000"/>
              </a:lnSpc>
              <a:spcBef>
                <a:spcPct val="0"/>
              </a:spcBef>
              <a:spcAft>
                <a:spcPct val="0"/>
              </a:spcAft>
              <a:defRPr/>
            </a:pPr>
            <a:r>
              <a:rPr lang="zh-CN" altLang="en-US" sz="2400" b="1">
                <a:solidFill>
                  <a:srgbClr val="000000"/>
                </a:solidFill>
                <a:latin typeface="Arial"/>
                <a:ea typeface="宋体" pitchFamily="2" charset="-122"/>
              </a:rPr>
              <a:t>蜜蜂</a:t>
            </a:r>
            <a:r>
              <a:rPr lang="en-US" altLang="zh-CN" sz="2400" b="1">
                <a:solidFill>
                  <a:srgbClr val="000000"/>
                </a:solidFill>
                <a:latin typeface="Arial"/>
                <a:ea typeface="宋体" pitchFamily="2" charset="-122"/>
              </a:rPr>
              <a:t>——</a:t>
            </a:r>
            <a:endParaRPr lang="zh-CN" altLang="en-US" sz="2400" b="1">
              <a:solidFill>
                <a:srgbClr val="000000"/>
              </a:solidFill>
              <a:latin typeface="Arial"/>
              <a:ea typeface="宋体" pitchFamily="2" charset="-122"/>
            </a:endParaRPr>
          </a:p>
        </p:txBody>
      </p:sp>
      <p:sp>
        <p:nvSpPr>
          <p:cNvPr id="2" name="文本框 1"/>
          <p:cNvSpPr txBox="1">
            <a:spLocks noChangeArrowheads="1"/>
          </p:cNvSpPr>
          <p:nvPr/>
        </p:nvSpPr>
        <p:spPr bwMode="auto">
          <a:xfrm>
            <a:off x="2457450" y="2538413"/>
            <a:ext cx="757238"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琴弦</a:t>
            </a:r>
          </a:p>
        </p:txBody>
      </p:sp>
      <p:sp>
        <p:nvSpPr>
          <p:cNvPr id="3" name="文本框 2"/>
          <p:cNvSpPr txBox="1">
            <a:spLocks noChangeArrowheads="1"/>
          </p:cNvSpPr>
          <p:nvPr/>
        </p:nvSpPr>
        <p:spPr bwMode="auto">
          <a:xfrm>
            <a:off x="2457450" y="3113088"/>
            <a:ext cx="1065213"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空气柱</a:t>
            </a:r>
          </a:p>
        </p:txBody>
      </p:sp>
      <p:sp>
        <p:nvSpPr>
          <p:cNvPr id="4" name="文本框 3"/>
          <p:cNvSpPr txBox="1">
            <a:spLocks noChangeArrowheads="1"/>
          </p:cNvSpPr>
          <p:nvPr/>
        </p:nvSpPr>
        <p:spPr bwMode="auto">
          <a:xfrm>
            <a:off x="2757488" y="3694113"/>
            <a:ext cx="1992312"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鼓面或锣面等</a:t>
            </a:r>
          </a:p>
        </p:txBody>
      </p:sp>
      <p:sp>
        <p:nvSpPr>
          <p:cNvPr id="12" name="文本框 11"/>
          <p:cNvSpPr txBox="1">
            <a:spLocks noChangeArrowheads="1"/>
          </p:cNvSpPr>
          <p:nvPr/>
        </p:nvSpPr>
        <p:spPr bwMode="auto">
          <a:xfrm>
            <a:off x="2716213" y="4194175"/>
            <a:ext cx="2301875"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金属片（丝）等</a:t>
            </a:r>
          </a:p>
        </p:txBody>
      </p:sp>
      <p:sp>
        <p:nvSpPr>
          <p:cNvPr id="13" name="文本框 12"/>
          <p:cNvSpPr txBox="1">
            <a:spLocks noChangeArrowheads="1"/>
          </p:cNvSpPr>
          <p:nvPr/>
        </p:nvSpPr>
        <p:spPr bwMode="auto">
          <a:xfrm>
            <a:off x="7423150" y="2538413"/>
            <a:ext cx="755650"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声带</a:t>
            </a:r>
          </a:p>
        </p:txBody>
      </p:sp>
      <p:sp>
        <p:nvSpPr>
          <p:cNvPr id="14" name="文本框 13"/>
          <p:cNvSpPr txBox="1">
            <a:spLocks noChangeArrowheads="1"/>
          </p:cNvSpPr>
          <p:nvPr/>
        </p:nvSpPr>
        <p:spPr bwMode="auto">
          <a:xfrm>
            <a:off x="6234113" y="3073400"/>
            <a:ext cx="1374775"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腹部鸣膜</a:t>
            </a:r>
          </a:p>
        </p:txBody>
      </p:sp>
      <p:sp>
        <p:nvSpPr>
          <p:cNvPr id="15" name="文本框 14"/>
          <p:cNvSpPr txBox="1">
            <a:spLocks noChangeArrowheads="1"/>
          </p:cNvSpPr>
          <p:nvPr/>
        </p:nvSpPr>
        <p:spPr bwMode="auto">
          <a:xfrm>
            <a:off x="6551613" y="3694113"/>
            <a:ext cx="757237"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鸣囊</a:t>
            </a:r>
          </a:p>
        </p:txBody>
      </p:sp>
      <p:sp>
        <p:nvSpPr>
          <p:cNvPr id="18" name="文本框 17"/>
          <p:cNvSpPr txBox="1">
            <a:spLocks noChangeArrowheads="1"/>
          </p:cNvSpPr>
          <p:nvPr/>
        </p:nvSpPr>
        <p:spPr bwMode="auto">
          <a:xfrm>
            <a:off x="6388100" y="4194175"/>
            <a:ext cx="1684338"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飞动的翅膀</a:t>
            </a:r>
          </a:p>
        </p:txBody>
      </p:sp>
      <p:sp>
        <p:nvSpPr>
          <p:cNvPr id="27649" name="矩形 4"/>
          <p:cNvSpPr>
            <a:spLocks noChangeArrowheads="1"/>
          </p:cNvSpPr>
          <p:nvPr/>
        </p:nvSpPr>
        <p:spPr bwMode="auto">
          <a:xfrm>
            <a:off x="3522980" y="192088"/>
            <a:ext cx="1684338"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0000"/>
                </a:solidFill>
                <a:latin typeface="黑体" panose="02010609060101010101" pitchFamily="49" charset="-122"/>
                <a:ea typeface="黑体" panose="02010609060101010101" pitchFamily="49" charset="-122"/>
              </a:rPr>
              <a:t>声音的产生</a:t>
            </a:r>
          </a:p>
        </p:txBody>
      </p:sp>
    </p:spTree>
    <p:extLst>
      <p:ext uri="{BB962C8B-B14F-4D97-AF65-F5344CB8AC3E}">
        <p14:creationId xmlns:p14="http://schemas.microsoft.com/office/powerpoint/2010/main" val="382907973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indefinite"/>
                            </p:stCondLst>
                          </p:cTn>
                        </p:par>
                        <p:par>
                          <p:cTn id="19" fill="hold" nodeType="after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indefinite"/>
                            </p:stCondLst>
                          </p:cTn>
                        </p:par>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indefinite"/>
                            </p:stCondLst>
                          </p:cTn>
                        </p:par>
                        <p:par>
                          <p:cTn id="29" fill="hold" nodeType="after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childTnLst>
                          </p:cTn>
                        </p:par>
                      </p:childTnLst>
                    </p:cTn>
                  </p:par>
                  <p:par>
                    <p:cTn id="41" fill="hold" nodeType="clickPar">
                      <p:stCondLst>
                        <p:cond delay="indefinite"/>
                      </p:stCondLst>
                      <p:childTnLst>
                        <p:par>
                          <p:cTn id="42" fill="hold" nodeType="withGroup">
                            <p:stCondLst>
                              <p:cond delay="indefinite"/>
                            </p:stCondLst>
                          </p:cTn>
                        </p:par>
                        <p:par>
                          <p:cTn id="43" fill="hold" nodeType="after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p:tgtEl>
                                          <p:spTgt spid="18"/>
                                        </p:tgtEl>
                                        <p:attrNameLst>
                                          <p:attrName>ppt_y</p:attrName>
                                        </p:attrNameLst>
                                      </p:cBhvr>
                                      <p:tavLst>
                                        <p:tav tm="0">
                                          <p:val>
                                            <p:strVal val="#ppt_y+#ppt_h*1.125000"/>
                                          </p:val>
                                        </p:tav>
                                        <p:tav tm="100000">
                                          <p:val>
                                            <p:strVal val="#ppt_y"/>
                                          </p:val>
                                        </p:tav>
                                      </p:tavLst>
                                    </p:anim>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p:bldP spid="13" grpId="0"/>
      <p:bldP spid="14" grpId="0"/>
      <p:bldP spid="15"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502903" y="1307534"/>
            <a:ext cx="3363754" cy="2523173"/>
          </a:xfrm>
          <a:prstGeom prst="rect">
            <a:avLst/>
          </a:prstGeom>
        </p:spPr>
      </p:pic>
      <p:pic>
        <p:nvPicPr>
          <p:cNvPr id="2" name="图片 1">
            <a:hlinkClick r:id="rId3" action="ppaction://hlinkfile"/>
          </p:cNvPr>
          <p:cNvPicPr>
            <a:picLocks noChangeAspect="1"/>
          </p:cNvPicPr>
          <p:nvPr/>
        </p:nvPicPr>
        <p:blipFill>
          <a:blip r:embed="rId4"/>
          <a:stretch>
            <a:fillRect/>
          </a:stretch>
        </p:blipFill>
        <p:spPr>
          <a:xfrm>
            <a:off x="1336810" y="679885"/>
            <a:ext cx="3836194" cy="40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42168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494349" y="1994062"/>
            <a:ext cx="5861052" cy="2494121"/>
            <a:chOff x="1426" y="3878"/>
            <a:chExt cx="12095" cy="5237"/>
          </a:xfrm>
        </p:grpSpPr>
        <p:pic>
          <p:nvPicPr>
            <p:cNvPr id="24" name="图片 23" descr="15309e44d8fb93ee8a205b02fea82890_副本_副本_副本_副本"/>
            <p:cNvPicPr>
              <a:picLocks noChangeAspect="1"/>
            </p:cNvPicPr>
            <p:nvPr/>
          </p:nvPicPr>
          <p:blipFill>
            <a:blip r:embed="rId2"/>
            <a:stretch>
              <a:fillRect/>
            </a:stretch>
          </p:blipFill>
          <p:spPr>
            <a:xfrm rot="16200000">
              <a:off x="8761" y="4355"/>
              <a:ext cx="5237" cy="4283"/>
            </a:xfrm>
            <a:prstGeom prst="rect">
              <a:avLst/>
            </a:prstGeom>
          </p:spPr>
        </p:pic>
        <p:sp>
          <p:nvSpPr>
            <p:cNvPr id="25" name="矩形 24"/>
            <p:cNvSpPr/>
            <p:nvPr/>
          </p:nvSpPr>
          <p:spPr>
            <a:xfrm>
              <a:off x="1426" y="8649"/>
              <a:ext cx="8008" cy="439"/>
            </a:xfrm>
            <a:prstGeom prst="rect">
              <a:avLst/>
            </a:prstGeom>
            <a:solidFill>
              <a:srgbClr val="84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zh-CN" altLang="en-US" sz="1000">
                <a:solidFill>
                  <a:srgbClr val="FFFFFF"/>
                </a:solidFill>
                <a:latin typeface="Arial"/>
                <a:ea typeface="黑体" panose="02010609060101010101" pitchFamily="49" charset="-122"/>
              </a:endParaRPr>
            </a:p>
          </p:txBody>
        </p:sp>
      </p:grpSp>
      <p:sp>
        <p:nvSpPr>
          <p:cNvPr id="9" name="文本框 8"/>
          <p:cNvSpPr txBox="1"/>
          <p:nvPr/>
        </p:nvSpPr>
        <p:spPr>
          <a:xfrm>
            <a:off x="6201491" y="2707775"/>
            <a:ext cx="1869758"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宋体" pitchFamily="2" charset="-122"/>
                <a:ea typeface="宋体" pitchFamily="2" charset="-122"/>
              </a:rPr>
              <a:t>声音的大小</a:t>
            </a:r>
          </a:p>
        </p:txBody>
      </p:sp>
      <p:sp>
        <p:nvSpPr>
          <p:cNvPr id="11" name="文本框 10"/>
          <p:cNvSpPr txBox="1"/>
          <p:nvPr/>
        </p:nvSpPr>
        <p:spPr>
          <a:xfrm>
            <a:off x="6434616" y="4523425"/>
            <a:ext cx="1403033"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宋体" pitchFamily="2" charset="-122"/>
                <a:ea typeface="宋体" pitchFamily="2" charset="-122"/>
              </a:rPr>
              <a:t>振幅大小</a:t>
            </a:r>
          </a:p>
        </p:txBody>
      </p:sp>
      <p:sp>
        <p:nvSpPr>
          <p:cNvPr id="20" name="下箭头 19"/>
          <p:cNvSpPr/>
          <p:nvPr/>
        </p:nvSpPr>
        <p:spPr>
          <a:xfrm>
            <a:off x="6794661" y="3156586"/>
            <a:ext cx="683419" cy="1366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7030A0"/>
                </a:solidFill>
                <a:latin typeface="宋体" pitchFamily="2" charset="-122"/>
                <a:ea typeface="宋体" pitchFamily="2" charset="-122"/>
              </a:rPr>
              <a:t>决定于</a:t>
            </a:r>
          </a:p>
        </p:txBody>
      </p:sp>
      <p:sp>
        <p:nvSpPr>
          <p:cNvPr id="50179" name="矩形 12290"/>
          <p:cNvSpPr>
            <a:spLocks noChangeArrowheads="1"/>
          </p:cNvSpPr>
          <p:nvPr/>
        </p:nvSpPr>
        <p:spPr bwMode="auto">
          <a:xfrm>
            <a:off x="-1666" y="1014651"/>
            <a:ext cx="9146381" cy="540544"/>
          </a:xfrm>
          <a:prstGeom prst="rect">
            <a:avLst/>
          </a:prstGeom>
          <a:solidFill>
            <a:srgbClr val="333399"/>
          </a:solidFill>
          <a:ln w="9525">
            <a:noFill/>
            <a:miter lim="800000"/>
          </a:ln>
        </p:spPr>
        <p:txBody>
          <a:bodyPr lIns="68580" tIns="34290" rIns="68580" bIns="34290" anchor="ctr"/>
          <a:lstStyle/>
          <a:p>
            <a:pPr algn="ctr" defTabSz="685165">
              <a:defRPr/>
            </a:pPr>
            <a:r>
              <a:rPr lang="en-US" altLang="zh-CN" sz="2100" b="1" spc="75">
                <a:solidFill>
                  <a:srgbClr val="FFFF00"/>
                </a:solidFill>
                <a:latin typeface="Arial" pitchFamily="34" charset="0"/>
                <a:ea typeface="黑体" panose="02010609060101010101" pitchFamily="49" charset="-122"/>
              </a:rPr>
              <a:t>      </a:t>
            </a:r>
            <a:r>
              <a:rPr lang="zh-CN" altLang="zh-CN" sz="2100" b="1" spc="75">
                <a:solidFill>
                  <a:srgbClr val="FFFF00"/>
                </a:solidFill>
                <a:latin typeface="Arial" pitchFamily="34" charset="0"/>
                <a:ea typeface="黑体" panose="02010609060101010101" pitchFamily="49" charset="-122"/>
              </a:rPr>
              <a:t>探究实验</a:t>
            </a:r>
            <a:r>
              <a:rPr lang="zh-CN" altLang="zh-CN" sz="2100" b="1" spc="75" smtClean="0">
                <a:solidFill>
                  <a:srgbClr val="FFFF00"/>
                </a:solidFill>
                <a:latin typeface="Arial" pitchFamily="34" charset="0"/>
                <a:ea typeface="黑体" panose="02010609060101010101" pitchFamily="49" charset="-122"/>
              </a:rPr>
              <a:t>：</a:t>
            </a:r>
            <a:r>
              <a:rPr lang="zh-CN" altLang="en-US" sz="2100" b="1" spc="75" smtClean="0">
                <a:solidFill>
                  <a:srgbClr val="FFFF00"/>
                </a:solidFill>
                <a:latin typeface="Arial" pitchFamily="34" charset="0"/>
                <a:ea typeface="黑体" panose="02010609060101010101" pitchFamily="49" charset="-122"/>
              </a:rPr>
              <a:t>响度及</a:t>
            </a:r>
            <a:r>
              <a:rPr lang="zh-CN" altLang="zh-CN" sz="2100" b="1" spc="75" smtClean="0">
                <a:solidFill>
                  <a:srgbClr val="FFFF00"/>
                </a:solidFill>
                <a:latin typeface="Arial" pitchFamily="34" charset="0"/>
                <a:ea typeface="黑体" panose="02010609060101010101" pitchFamily="49" charset="-122"/>
              </a:rPr>
              <a:t>影</a:t>
            </a:r>
            <a:r>
              <a:rPr lang="zh-CN" altLang="zh-CN" sz="2100" b="1" spc="75">
                <a:solidFill>
                  <a:srgbClr val="FFFF00"/>
                </a:solidFill>
                <a:latin typeface="Arial" pitchFamily="34" charset="0"/>
                <a:ea typeface="黑体" panose="02010609060101010101" pitchFamily="49" charset="-122"/>
              </a:rPr>
              <a:t>响响度大小的因素</a:t>
            </a:r>
          </a:p>
        </p:txBody>
      </p:sp>
      <p:sp>
        <p:nvSpPr>
          <p:cNvPr id="21" name="文本框 20"/>
          <p:cNvSpPr txBox="1"/>
          <p:nvPr/>
        </p:nvSpPr>
        <p:spPr>
          <a:xfrm>
            <a:off x="6699885" y="1555434"/>
            <a:ext cx="814864"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宋体" pitchFamily="2" charset="-122"/>
                <a:ea typeface="宋体" pitchFamily="2" charset="-122"/>
              </a:rPr>
              <a:t>响度</a:t>
            </a:r>
          </a:p>
        </p:txBody>
      </p:sp>
      <p:sp>
        <p:nvSpPr>
          <p:cNvPr id="22" name="下箭头 21"/>
          <p:cNvSpPr/>
          <p:nvPr/>
        </p:nvSpPr>
        <p:spPr>
          <a:xfrm>
            <a:off x="6789421" y="1993109"/>
            <a:ext cx="635318" cy="7796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7030A0"/>
                </a:solidFill>
                <a:latin typeface="宋体" pitchFamily="2" charset="-122"/>
                <a:ea typeface="宋体" pitchFamily="2" charset="-122"/>
              </a:rPr>
              <a:t>反映</a:t>
            </a:r>
          </a:p>
        </p:txBody>
      </p:sp>
      <p:sp>
        <p:nvSpPr>
          <p:cNvPr id="26" name="矩形 4"/>
          <p:cNvSpPr>
            <a:spLocks noChangeArrowheads="1"/>
          </p:cNvSpPr>
          <p:nvPr/>
        </p:nvSpPr>
        <p:spPr bwMode="auto">
          <a:xfrm>
            <a:off x="3759021" y="422989"/>
            <a:ext cx="757259" cy="438582"/>
          </a:xfrm>
          <a:prstGeom prst="rect">
            <a:avLst/>
          </a:prstGeom>
          <a:noFill/>
          <a:ln w="9525">
            <a:noFill/>
            <a:miter lim="800000"/>
          </a:ln>
          <a:effectLst/>
        </p:spPr>
        <p:txBody>
          <a:bodyPr wrap="none" lIns="68580" tIns="34290" rIns="68580" bIns="34290">
            <a:spAutoFit/>
          </a:bodyPr>
          <a:lstStyle/>
          <a:p>
            <a:pPr defTabSz="685165">
              <a:defRPr/>
            </a:pPr>
            <a:r>
              <a:rPr lang="zh-CN" altLang="en-US" sz="2400" b="1">
                <a:solidFill>
                  <a:srgbClr val="000000"/>
                </a:solidFill>
                <a:latin typeface="Arial" pitchFamily="34" charset="0"/>
                <a:ea typeface="黑体" panose="02010609060101010101" pitchFamily="49" charset="-122"/>
                <a:sym typeface="+mn-ea"/>
              </a:rPr>
              <a:t>响度</a:t>
            </a:r>
            <a:endParaRPr lang="zh-CN" altLang="zh-CN" sz="2400" b="1">
              <a:solidFill>
                <a:srgbClr val="000000"/>
              </a:solidFill>
              <a:latin typeface="Arial" pitchFamily="34" charset="0"/>
              <a:ea typeface="黑体" panose="02010609060101010101" pitchFamily="49" charset="-122"/>
              <a:sym typeface="+mn-ea"/>
            </a:endParaRPr>
          </a:p>
        </p:txBody>
      </p:sp>
      <p:pic>
        <p:nvPicPr>
          <p:cNvPr id="15362"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9093" y="2032323"/>
            <a:ext cx="3625810" cy="2221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7759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rcRect b="9083"/>
          <a:stretch>
            <a:fillRect/>
          </a:stretch>
        </p:blipFill>
        <p:spPr>
          <a:xfrm>
            <a:off x="5460950" y="1764768"/>
            <a:ext cx="649477" cy="833716"/>
          </a:xfrm>
          <a:prstGeom prst="rect">
            <a:avLst/>
          </a:prstGeom>
        </p:spPr>
      </p:pic>
      <p:graphicFrame>
        <p:nvGraphicFramePr>
          <p:cNvPr id="3" name="对象 2"/>
          <p:cNvGraphicFramePr>
            <a:graphicFrameLocks noChangeAspect="1"/>
          </p:cNvGraphicFramePr>
          <p:nvPr/>
        </p:nvGraphicFramePr>
        <p:xfrm>
          <a:off x="6214343" y="1979517"/>
          <a:ext cx="2707958" cy="2046923"/>
        </p:xfrm>
        <a:graphic>
          <a:graphicData uri="http://schemas.openxmlformats.org/presentationml/2006/ole">
            <mc:AlternateContent xmlns:mc="http://schemas.openxmlformats.org/markup-compatibility/2006">
              <mc:Choice xmlns:v="urn:schemas-microsoft-com:vml" Requires="v">
                <p:oleObj spid="_x0000_s10242" r:id="rId4" imgW="0" imgH="0" progId="PBrush">
                  <p:embed/>
                </p:oleObj>
              </mc:Choice>
              <mc:Fallback>
                <p:oleObj r:id="rId4" imgW="0" imgH="0" progId="PBrush">
                  <p:embed/>
                  <p:pic>
                    <p:nvPicPr>
                      <p:cNvPr id="0" name=""/>
                      <p:cNvPicPr/>
                      <p:nvPr/>
                    </p:nvPicPr>
                    <p:blipFill>
                      <a:blip r:embed="rId5">
                        <a:extLst>
                          <a:ext uri="{28A0092B-C50C-407E-A947-70E740481C1C}">
                            <a14:useLocalDpi xmlns:a14="http://schemas.microsoft.com/office/drawing/2010/main" val="0"/>
                          </a:ext>
                        </a:extLst>
                      </a:blip>
                      <a:stretch>
                        <a:fillRect/>
                      </a:stretch>
                    </p:blipFill>
                    <p:spPr>
                      <a:xfrm>
                        <a:off x="6214343" y="1979517"/>
                        <a:ext cx="2707958" cy="2046923"/>
                      </a:xfrm>
                      <a:prstGeom prst="rect">
                        <a:avLst/>
                      </a:prstGeom>
                      <a:noFill/>
                    </p:spPr>
                  </p:pic>
                </p:oleObj>
              </mc:Fallback>
            </mc:AlternateContent>
          </a:graphicData>
        </a:graphic>
      </p:graphicFrame>
      <p:sp>
        <p:nvSpPr>
          <p:cNvPr id="13" name="文本框 12"/>
          <p:cNvSpPr txBox="1"/>
          <p:nvPr/>
        </p:nvSpPr>
        <p:spPr>
          <a:xfrm>
            <a:off x="5305544" y="2820893"/>
            <a:ext cx="3837146"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重敲，振动幅度</a:t>
            </a:r>
            <a:r>
              <a:rPr lang="zh-CN" altLang="en-US" sz="2400" b="1">
                <a:solidFill>
                  <a:srgbClr val="FF0000"/>
                </a:solidFill>
                <a:latin typeface="Arial" pitchFamily="34" charset="0"/>
                <a:ea typeface="宋体" pitchFamily="2" charset="-122"/>
              </a:rPr>
              <a:t>大</a:t>
            </a:r>
            <a:r>
              <a:rPr lang="zh-CN" altLang="en-US" sz="2400" b="1">
                <a:solidFill>
                  <a:srgbClr val="000000"/>
                </a:solidFill>
                <a:latin typeface="Arial" pitchFamily="34" charset="0"/>
                <a:ea typeface="宋体" pitchFamily="2" charset="-122"/>
              </a:rPr>
              <a:t>，响度大</a:t>
            </a:r>
          </a:p>
        </p:txBody>
      </p:sp>
      <p:sp>
        <p:nvSpPr>
          <p:cNvPr id="16" name="文本框 15"/>
          <p:cNvSpPr txBox="1"/>
          <p:nvPr/>
        </p:nvSpPr>
        <p:spPr>
          <a:xfrm>
            <a:off x="5305544" y="4382929"/>
            <a:ext cx="3837146"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Arial" pitchFamily="34" charset="0"/>
                <a:ea typeface="宋体" pitchFamily="2" charset="-122"/>
              </a:rPr>
              <a:t>轻敲，振动幅度</a:t>
            </a:r>
            <a:r>
              <a:rPr lang="zh-CN" altLang="en-US" sz="2400" b="1">
                <a:solidFill>
                  <a:srgbClr val="FF0000"/>
                </a:solidFill>
                <a:latin typeface="Arial" pitchFamily="34" charset="0"/>
                <a:ea typeface="宋体" pitchFamily="2" charset="-122"/>
              </a:rPr>
              <a:t>小</a:t>
            </a:r>
            <a:r>
              <a:rPr lang="zh-CN" altLang="en-US" sz="2400" b="1">
                <a:solidFill>
                  <a:srgbClr val="000000"/>
                </a:solidFill>
                <a:latin typeface="Arial" pitchFamily="34" charset="0"/>
                <a:ea typeface="宋体" pitchFamily="2" charset="-122"/>
              </a:rPr>
              <a:t>，响度小</a:t>
            </a:r>
          </a:p>
        </p:txBody>
      </p:sp>
      <p:sp>
        <p:nvSpPr>
          <p:cNvPr id="17" name="文本框 16"/>
          <p:cNvSpPr txBox="1"/>
          <p:nvPr/>
        </p:nvSpPr>
        <p:spPr>
          <a:xfrm>
            <a:off x="2909917" y="632199"/>
            <a:ext cx="2959418" cy="438581"/>
          </a:xfrm>
          <a:prstGeom prst="rect">
            <a:avLst/>
          </a:prstGeom>
          <a:solidFill>
            <a:schemeClr val="accent2"/>
          </a:solidFill>
        </p:spPr>
        <p:txBody>
          <a:bodyPr wrap="square" lIns="68580" tIns="34290" rIns="68580" bIns="34290" rtlCol="0">
            <a:spAutoFit/>
          </a:bodyPr>
          <a:lstStyle>
            <a:defPPr>
              <a:defRPr lang="zh-CN"/>
            </a:defPPr>
            <a:lvl1pPr algn="ctr" defTabSz="685165">
              <a:defRPr sz="2400" b="1">
                <a:solidFill>
                  <a:srgbClr val="000000"/>
                </a:solidFill>
                <a:latin typeface="宋体" pitchFamily="2" charset="-122"/>
                <a:ea typeface="宋体" pitchFamily="2" charset="-122"/>
              </a:defRPr>
            </a:lvl1pPr>
          </a:lstStyle>
          <a:p>
            <a:r>
              <a:rPr lang="zh-CN" altLang="en-US"/>
              <a:t>不同响度声音的波形</a:t>
            </a:r>
          </a:p>
        </p:txBody>
      </p:sp>
      <p:pic>
        <p:nvPicPr>
          <p:cNvPr id="2" name="图片 1">
            <a:hlinkClick r:id="rId6" action="ppaction://hlinkfile"/>
          </p:cNvPr>
          <p:cNvPicPr>
            <a:picLocks noChangeAspect="1"/>
          </p:cNvPicPr>
          <p:nvPr/>
        </p:nvPicPr>
        <p:blipFill>
          <a:blip r:embed="rId7"/>
          <a:stretch>
            <a:fillRect/>
          </a:stretch>
        </p:blipFill>
        <p:spPr>
          <a:xfrm>
            <a:off x="813784" y="1594600"/>
            <a:ext cx="4130962" cy="2891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图片 24"/>
          <p:cNvPicPr>
            <a:picLocks noChangeAspect="1"/>
          </p:cNvPicPr>
          <p:nvPr/>
        </p:nvPicPr>
        <p:blipFill>
          <a:blip r:embed="rId3"/>
          <a:srcRect b="9083"/>
          <a:stretch>
            <a:fillRect/>
          </a:stretch>
        </p:blipFill>
        <p:spPr>
          <a:xfrm>
            <a:off x="5544596" y="3373013"/>
            <a:ext cx="649477" cy="833716"/>
          </a:xfrm>
          <a:prstGeom prst="rect">
            <a:avLst/>
          </a:prstGeom>
        </p:spPr>
      </p:pic>
    </p:spTree>
    <p:extLst>
      <p:ext uri="{BB962C8B-B14F-4D97-AF65-F5344CB8AC3E}">
        <p14:creationId xmlns:p14="http://schemas.microsoft.com/office/powerpoint/2010/main" val="40280427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05567" y="1191580"/>
            <a:ext cx="7536469" cy="3217227"/>
          </a:xfrm>
          <a:prstGeom prst="rect">
            <a:avLst/>
          </a:prstGeom>
          <a:solidFill>
            <a:schemeClr val="bg1"/>
          </a:solidFill>
        </p:spPr>
        <p:txBody>
          <a:bodyPr wrap="square" lIns="68580" tIns="34290" rIns="68580" bIns="34290" rtlCol="0">
            <a:spAutoFit/>
          </a:bodyPr>
          <a:lstStyle/>
          <a:p>
            <a:pPr defTabSz="685165">
              <a:lnSpc>
                <a:spcPct val="150000"/>
              </a:lnSpc>
              <a:defRPr/>
            </a:pPr>
            <a:r>
              <a:rPr lang="zh-CN" altLang="en-US" sz="2800" b="1" smtClean="0">
                <a:solidFill>
                  <a:srgbClr val="000000"/>
                </a:solidFill>
                <a:latin typeface="Arial" pitchFamily="34" charset="0"/>
                <a:ea typeface="宋体" pitchFamily="2" charset="-122"/>
              </a:rPr>
              <a:t>        声</a:t>
            </a:r>
            <a:r>
              <a:rPr lang="zh-CN" altLang="en-US" sz="2800" b="1">
                <a:solidFill>
                  <a:srgbClr val="000000"/>
                </a:solidFill>
                <a:latin typeface="Arial" pitchFamily="34" charset="0"/>
                <a:ea typeface="宋体" pitchFamily="2" charset="-122"/>
              </a:rPr>
              <a:t>音的响度除了与</a:t>
            </a:r>
            <a:r>
              <a:rPr lang="zh-CN" altLang="en-US" sz="2800" b="1">
                <a:solidFill>
                  <a:srgbClr val="FF0000"/>
                </a:solidFill>
                <a:latin typeface="Arial" pitchFamily="34" charset="0"/>
                <a:ea typeface="宋体" pitchFamily="2" charset="-122"/>
              </a:rPr>
              <a:t>振幅</a:t>
            </a:r>
            <a:r>
              <a:rPr lang="zh-CN" altLang="en-US" sz="2800" b="1">
                <a:solidFill>
                  <a:srgbClr val="000000"/>
                </a:solidFill>
                <a:latin typeface="Arial" pitchFamily="34" charset="0"/>
                <a:ea typeface="宋体" pitchFamily="2" charset="-122"/>
              </a:rPr>
              <a:t>有关外，还跟</a:t>
            </a:r>
            <a:r>
              <a:rPr lang="zh-CN" altLang="en-US" sz="2800" b="1">
                <a:solidFill>
                  <a:srgbClr val="FF0000"/>
                </a:solidFill>
                <a:latin typeface="Arial" pitchFamily="34" charset="0"/>
                <a:ea typeface="宋体" pitchFamily="2" charset="-122"/>
              </a:rPr>
              <a:t>人距离发声体的远近</a:t>
            </a:r>
            <a:r>
              <a:rPr lang="zh-CN" altLang="en-US" sz="2800" b="1">
                <a:solidFill>
                  <a:srgbClr val="000000"/>
                </a:solidFill>
                <a:latin typeface="Arial" pitchFamily="34" charset="0"/>
                <a:ea typeface="宋体" pitchFamily="2" charset="-122"/>
              </a:rPr>
              <a:t>有关系。声音是从发声体向四面八方传播的，越到远处越分散。所以距离发声体越远，听到的声音越小。用</a:t>
            </a:r>
            <a:r>
              <a:rPr lang="zh-CN" altLang="en-US" sz="2800" b="1">
                <a:solidFill>
                  <a:srgbClr val="FF0000"/>
                </a:solidFill>
                <a:latin typeface="Arial" pitchFamily="34" charset="0"/>
                <a:ea typeface="宋体" pitchFamily="2" charset="-122"/>
              </a:rPr>
              <a:t>喇叭</a:t>
            </a:r>
            <a:r>
              <a:rPr lang="zh-CN" altLang="en-US" sz="2800" b="1">
                <a:solidFill>
                  <a:srgbClr val="000000"/>
                </a:solidFill>
                <a:latin typeface="Arial" pitchFamily="34" charset="0"/>
                <a:ea typeface="宋体" pitchFamily="2" charset="-122"/>
              </a:rPr>
              <a:t>可以减小声音的分散，使声音传播得更远些。</a:t>
            </a:r>
          </a:p>
        </p:txBody>
      </p:sp>
      <p:grpSp>
        <p:nvGrpSpPr>
          <p:cNvPr id="26" name="组合 25"/>
          <p:cNvGrpSpPr/>
          <p:nvPr/>
        </p:nvGrpSpPr>
        <p:grpSpPr>
          <a:xfrm>
            <a:off x="552450" y="466724"/>
            <a:ext cx="8286750" cy="4057651"/>
            <a:chOff x="552450" y="466725"/>
            <a:chExt cx="8286750" cy="4057650"/>
          </a:xfrm>
        </p:grpSpPr>
        <p:sp>
          <p:nvSpPr>
            <p:cNvPr id="27" name="剪去同侧角的矩形 26"/>
            <p:cNvSpPr/>
            <p:nvPr/>
          </p:nvSpPr>
          <p:spPr>
            <a:xfrm>
              <a:off x="552450" y="790575"/>
              <a:ext cx="8286750" cy="3733800"/>
            </a:xfrm>
            <a:prstGeom prst="snip2SameRect">
              <a:avLst/>
            </a:prstGeom>
            <a:grpFill/>
            <a:ln>
              <a:solidFill>
                <a:srgbClr val="00808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347864" y="466725"/>
              <a:ext cx="2440363" cy="647699"/>
              <a:chOff x="3131762" y="248416"/>
              <a:chExt cx="2440363" cy="647699"/>
            </a:xfrm>
          </p:grpSpPr>
          <p:sp>
            <p:nvSpPr>
              <p:cNvPr id="29" name="圆角矩形 28"/>
              <p:cNvSpPr/>
              <p:nvPr/>
            </p:nvSpPr>
            <p:spPr>
              <a:xfrm>
                <a:off x="3343275" y="334907"/>
                <a:ext cx="2228850" cy="474718"/>
              </a:xfrm>
              <a:prstGeom prst="roundRect">
                <a:avLst/>
              </a:prstGeom>
              <a:solidFill>
                <a:srgbClr val="BECE37">
                  <a:lumMod val="20000"/>
                  <a:lumOff val="8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defRPr/>
                </a:pPr>
                <a:r>
                  <a:rPr kumimoji="0" lang="zh-CN" altLang="en-US" sz="2400" b="1" i="0" u="none" strike="noStrike" kern="0" cap="none" spc="0" normalizeH="0" baseline="0" noProof="0" smtClean="0">
                    <a:ln>
                      <a:noFill/>
                    </a:ln>
                    <a:solidFill>
                      <a:prstClr val="black"/>
                    </a:solidFill>
                    <a:effectLst/>
                    <a:uLnTx/>
                    <a:uFillTx/>
                    <a:latin typeface="黑体" panose="02010609060101010101" pitchFamily="49" charset="-122"/>
                    <a:ea typeface="黑体" panose="02010609060101010101" pitchFamily="49" charset="-122"/>
                  </a:rPr>
                  <a:t>  归纳总结</a:t>
                </a:r>
              </a:p>
            </p:txBody>
          </p:sp>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rcRect l="23860" t="22977" r="30278" b="33898"/>
              <a:stretch>
                <a:fillRect/>
              </a:stretch>
            </p:blipFill>
            <p:spPr>
              <a:xfrm>
                <a:off x="3131762" y="248416"/>
                <a:ext cx="687763" cy="647699"/>
              </a:xfrm>
              <a:prstGeom prst="roundRect">
                <a:avLst/>
              </a:prstGeom>
            </p:spPr>
          </p:pic>
        </p:grpSp>
      </p:grpSp>
    </p:spTree>
    <p:extLst>
      <p:ext uri="{BB962C8B-B14F-4D97-AF65-F5344CB8AC3E}">
        <p14:creationId xmlns:p14="http://schemas.microsoft.com/office/powerpoint/2010/main" val="26995914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文本框 79874"/>
          <p:cNvSpPr txBox="1"/>
          <p:nvPr/>
        </p:nvSpPr>
        <p:spPr>
          <a:xfrm>
            <a:off x="1194235" y="1093460"/>
            <a:ext cx="5059680" cy="438581"/>
          </a:xfrm>
          <a:prstGeom prst="rect">
            <a:avLst/>
          </a:prstGeom>
          <a:noFill/>
          <a:ln w="9525">
            <a:noFill/>
          </a:ln>
        </p:spPr>
        <p:txBody>
          <a:bodyPr wrap="square" lIns="68580" tIns="34290" rIns="68580" bIns="34290">
            <a:spAutoFit/>
          </a:bodyPr>
          <a:lstStyle/>
          <a:p>
            <a:pPr defTabSz="685165">
              <a:defRPr/>
            </a:pPr>
            <a:r>
              <a:rPr lang="zh-CN" altLang="en-US" sz="2400" b="1">
                <a:latin typeface="Arial" pitchFamily="34" charset="0"/>
                <a:ea typeface="宋体" pitchFamily="2" charset="-122"/>
              </a:rPr>
              <a:t>发声体发出</a:t>
            </a:r>
            <a:r>
              <a:rPr lang="zh-CN" altLang="en-US" sz="2400" b="1">
                <a:solidFill>
                  <a:srgbClr val="FF0000"/>
                </a:solidFill>
                <a:latin typeface="Arial" pitchFamily="34" charset="0"/>
                <a:ea typeface="宋体" pitchFamily="2" charset="-122"/>
              </a:rPr>
              <a:t>声音的特色和品质叫音</a:t>
            </a:r>
            <a:r>
              <a:rPr lang="zh-CN" altLang="en-US" sz="2400" b="1" smtClean="0">
                <a:solidFill>
                  <a:srgbClr val="FF0000"/>
                </a:solidFill>
                <a:latin typeface="Arial" pitchFamily="34" charset="0"/>
                <a:ea typeface="宋体" pitchFamily="2" charset="-122"/>
              </a:rPr>
              <a:t>色。</a:t>
            </a:r>
            <a:endParaRPr lang="zh-CN" altLang="en-US" sz="2400" b="1">
              <a:solidFill>
                <a:srgbClr val="FF0000"/>
              </a:solidFill>
              <a:latin typeface="Arial" pitchFamily="34" charset="0"/>
              <a:ea typeface="宋体" pitchFamily="2" charset="-122"/>
            </a:endParaRPr>
          </a:p>
        </p:txBody>
      </p:sp>
      <p:sp>
        <p:nvSpPr>
          <p:cNvPr id="4" name="下箭头 3"/>
          <p:cNvSpPr/>
          <p:nvPr/>
        </p:nvSpPr>
        <p:spPr>
          <a:xfrm>
            <a:off x="7026039" y="2563976"/>
            <a:ext cx="647224" cy="1342073"/>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宋体" pitchFamily="2" charset="-122"/>
                <a:ea typeface="宋体" pitchFamily="2" charset="-122"/>
              </a:rPr>
              <a:t>决定于</a:t>
            </a:r>
          </a:p>
        </p:txBody>
      </p:sp>
      <p:sp>
        <p:nvSpPr>
          <p:cNvPr id="6" name="文本框 5"/>
          <p:cNvSpPr txBox="1"/>
          <p:nvPr/>
        </p:nvSpPr>
        <p:spPr>
          <a:xfrm>
            <a:off x="5728669" y="4178466"/>
            <a:ext cx="3241963" cy="438582"/>
          </a:xfrm>
          <a:prstGeom prst="rect">
            <a:avLst/>
          </a:prstGeom>
        </p:spPr>
        <p:style>
          <a:lnRef idx="1">
            <a:schemeClr val="accent6"/>
          </a:lnRef>
          <a:fillRef idx="2">
            <a:schemeClr val="accent6"/>
          </a:fillRef>
          <a:effectRef idx="1">
            <a:schemeClr val="accent6"/>
          </a:effectRef>
          <a:fontRef idx="minor">
            <a:schemeClr val="dk1"/>
          </a:fontRef>
        </p:style>
        <p:txBody>
          <a:bodyPr wrap="square" lIns="68580" tIns="34290" rIns="68580" bIns="34290" rtlCol="0">
            <a:spAutoFit/>
          </a:bodyPr>
          <a:lstStyle/>
          <a:p>
            <a:pPr algn="ctr" defTabSz="685165">
              <a:defRPr/>
            </a:pPr>
            <a:r>
              <a:rPr lang="zh-CN" altLang="en-US" sz="2400" b="1">
                <a:solidFill>
                  <a:srgbClr val="000000"/>
                </a:solidFill>
                <a:latin typeface="Arial" pitchFamily="34" charset="0"/>
                <a:ea typeface="宋体" pitchFamily="2" charset="-122"/>
              </a:rPr>
              <a:t>发声体的材料和结构</a:t>
            </a:r>
          </a:p>
        </p:txBody>
      </p:sp>
      <p:sp>
        <p:nvSpPr>
          <p:cNvPr id="18" name="矩形 4"/>
          <p:cNvSpPr>
            <a:spLocks noChangeArrowheads="1"/>
          </p:cNvSpPr>
          <p:nvPr/>
        </p:nvSpPr>
        <p:spPr bwMode="auto">
          <a:xfrm>
            <a:off x="3632046" y="446789"/>
            <a:ext cx="757259" cy="438582"/>
          </a:xfrm>
          <a:prstGeom prst="rect">
            <a:avLst/>
          </a:prstGeom>
          <a:noFill/>
          <a:ln w="9525">
            <a:noFill/>
            <a:miter lim="800000"/>
          </a:ln>
          <a:effectLst/>
        </p:spPr>
        <p:txBody>
          <a:bodyPr wrap="none" lIns="68580" tIns="34290" rIns="68580" bIns="34290">
            <a:spAutoFit/>
          </a:bodyPr>
          <a:lstStyle/>
          <a:p>
            <a:pPr defTabSz="685165">
              <a:defRPr/>
            </a:pPr>
            <a:r>
              <a:rPr lang="zh-CN" altLang="zh-CN" sz="2400" b="1">
                <a:solidFill>
                  <a:srgbClr val="000000"/>
                </a:solidFill>
                <a:latin typeface="Arial" pitchFamily="34" charset="0"/>
                <a:ea typeface="黑体" panose="02010609060101010101" pitchFamily="49" charset="-122"/>
                <a:sym typeface="+mn-ea"/>
              </a:rPr>
              <a:t>音</a:t>
            </a:r>
            <a:r>
              <a:rPr lang="zh-CN" altLang="en-US" sz="2400" b="1">
                <a:solidFill>
                  <a:srgbClr val="000000"/>
                </a:solidFill>
                <a:latin typeface="Arial" pitchFamily="34" charset="0"/>
                <a:ea typeface="黑体" panose="02010609060101010101" pitchFamily="49" charset="-122"/>
                <a:sym typeface="+mn-ea"/>
              </a:rPr>
              <a:t>色</a:t>
            </a:r>
            <a:endParaRPr lang="zh-CN" altLang="zh-CN" sz="2400" b="1">
              <a:solidFill>
                <a:srgbClr val="000000"/>
              </a:solidFill>
              <a:latin typeface="Arial" pitchFamily="34" charset="0"/>
              <a:ea typeface="黑体" panose="02010609060101010101" pitchFamily="49" charset="-122"/>
              <a:sym typeface="+mn-ea"/>
            </a:endParaRPr>
          </a:p>
        </p:txBody>
      </p:sp>
      <p:pic>
        <p:nvPicPr>
          <p:cNvPr id="5" name="图片 4">
            <a:hlinkClick r:id="rId2" action="ppaction://hlinkfile"/>
          </p:cNvPr>
          <p:cNvPicPr>
            <a:picLocks noChangeAspect="1"/>
          </p:cNvPicPr>
          <p:nvPr/>
        </p:nvPicPr>
        <p:blipFill>
          <a:blip r:embed="rId3"/>
          <a:stretch>
            <a:fillRect/>
          </a:stretch>
        </p:blipFill>
        <p:spPr>
          <a:xfrm>
            <a:off x="1292770" y="1752569"/>
            <a:ext cx="4169809" cy="2744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矩形 4"/>
          <p:cNvSpPr>
            <a:spLocks noChangeArrowheads="1"/>
          </p:cNvSpPr>
          <p:nvPr/>
        </p:nvSpPr>
        <p:spPr bwMode="auto">
          <a:xfrm>
            <a:off x="6916004" y="1955055"/>
            <a:ext cx="757259" cy="438582"/>
          </a:xfrm>
          <a:prstGeom prst="rect">
            <a:avLst/>
          </a:prstGeom>
        </p:spPr>
        <p:style>
          <a:lnRef idx="1">
            <a:schemeClr val="accent6"/>
          </a:lnRef>
          <a:fillRef idx="2">
            <a:schemeClr val="accent6"/>
          </a:fillRef>
          <a:effectRef idx="1">
            <a:schemeClr val="accent6"/>
          </a:effectRef>
          <a:fontRef idx="minor">
            <a:schemeClr val="dk1"/>
          </a:fontRef>
        </p:style>
        <p:txBody>
          <a:bodyPr wrap="none" lIns="68580" tIns="34290" rIns="68580" bIns="34290">
            <a:spAutoFit/>
          </a:bodyPr>
          <a:lstStyle/>
          <a:p>
            <a:pPr defTabSz="685165">
              <a:defRPr/>
            </a:pPr>
            <a:r>
              <a:rPr lang="zh-CN" altLang="zh-CN" sz="2400" b="1">
                <a:solidFill>
                  <a:srgbClr val="000000"/>
                </a:solidFill>
                <a:latin typeface="宋体" pitchFamily="2" charset="-122"/>
                <a:ea typeface="宋体" pitchFamily="2" charset="-122"/>
                <a:sym typeface="+mn-ea"/>
              </a:rPr>
              <a:t>音</a:t>
            </a:r>
            <a:r>
              <a:rPr lang="zh-CN" altLang="en-US" sz="2400" b="1">
                <a:solidFill>
                  <a:srgbClr val="000000"/>
                </a:solidFill>
                <a:latin typeface="宋体" pitchFamily="2" charset="-122"/>
                <a:ea typeface="宋体" pitchFamily="2" charset="-122"/>
                <a:sym typeface="+mn-ea"/>
              </a:rPr>
              <a:t>色</a:t>
            </a:r>
            <a:endParaRPr lang="zh-CN" altLang="zh-CN" sz="2400" b="1">
              <a:solidFill>
                <a:srgbClr val="000000"/>
              </a:solidFill>
              <a:latin typeface="宋体" pitchFamily="2" charset="-122"/>
              <a:ea typeface="宋体" pitchFamily="2" charset="-122"/>
              <a:sym typeface="+mn-ea"/>
            </a:endParaRPr>
          </a:p>
        </p:txBody>
      </p:sp>
    </p:spTree>
    <p:extLst>
      <p:ext uri="{BB962C8B-B14F-4D97-AF65-F5344CB8AC3E}">
        <p14:creationId xmlns:p14="http://schemas.microsoft.com/office/powerpoint/2010/main" val="11790752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091" y="1231797"/>
            <a:ext cx="3331162" cy="3024933"/>
          </a:xfrm>
          <a:prstGeom prst="rect">
            <a:avLst/>
          </a:prstGeom>
        </p:spPr>
      </p:pic>
      <p:sp>
        <p:nvSpPr>
          <p:cNvPr id="2" name="文本框 1"/>
          <p:cNvSpPr txBox="1"/>
          <p:nvPr/>
        </p:nvSpPr>
        <p:spPr>
          <a:xfrm>
            <a:off x="2975579" y="477757"/>
            <a:ext cx="3082290" cy="438581"/>
          </a:xfrm>
          <a:prstGeom prst="rect">
            <a:avLst/>
          </a:prstGeom>
          <a:solidFill>
            <a:schemeClr val="accent2"/>
          </a:solidFill>
        </p:spPr>
        <p:txBody>
          <a:bodyPr wrap="square" lIns="68580" tIns="34290" rIns="68580" bIns="34290" rtlCol="0">
            <a:spAutoFit/>
          </a:bodyPr>
          <a:lstStyle>
            <a:defPPr>
              <a:defRPr lang="zh-CN"/>
            </a:defPPr>
            <a:lvl1pPr algn="ctr" defTabSz="685165">
              <a:defRPr sz="2400" b="1">
                <a:solidFill>
                  <a:srgbClr val="000000"/>
                </a:solidFill>
                <a:latin typeface="宋体" pitchFamily="2" charset="-122"/>
                <a:ea typeface="宋体" pitchFamily="2" charset="-122"/>
              </a:defRPr>
            </a:lvl1pPr>
          </a:lstStyle>
          <a:p>
            <a:r>
              <a:rPr lang="zh-CN" altLang="en-US"/>
              <a:t>不同音色声音的波形</a:t>
            </a:r>
          </a:p>
        </p:txBody>
      </p:sp>
      <p:sp>
        <p:nvSpPr>
          <p:cNvPr id="101" name="文本框 100"/>
          <p:cNvSpPr txBox="1"/>
          <p:nvPr/>
        </p:nvSpPr>
        <p:spPr>
          <a:xfrm>
            <a:off x="5477240" y="1838274"/>
            <a:ext cx="3090863" cy="2285241"/>
          </a:xfrm>
          <a:prstGeom prst="rect">
            <a:avLst/>
          </a:prstGeom>
          <a:noFill/>
          <a:ln w="9525">
            <a:noFill/>
          </a:ln>
        </p:spPr>
        <p:txBody>
          <a:bodyPr wrap="square" lIns="68580" tIns="34290" rIns="68580" bIns="34290">
            <a:spAutoFit/>
          </a:bodyPr>
          <a:lstStyle/>
          <a:p>
            <a:pPr defTabSz="685165">
              <a:lnSpc>
                <a:spcPct val="150000"/>
              </a:lnSpc>
              <a:defRPr/>
            </a:pPr>
            <a:r>
              <a:rPr lang="zh-CN" altLang="en-US" sz="2400" b="1">
                <a:solidFill>
                  <a:srgbClr val="000000"/>
                </a:solidFill>
                <a:latin typeface="Arial" pitchFamily="34" charset="0"/>
                <a:ea typeface="宋体" pitchFamily="2" charset="-122"/>
                <a:cs typeface="Arial" pitchFamily="34" charset="0"/>
              </a:rPr>
              <a:t>音色是由</a:t>
            </a:r>
            <a:r>
              <a:rPr lang="zh-CN" altLang="en-US" sz="2400" b="1">
                <a:solidFill>
                  <a:srgbClr val="FF0000"/>
                </a:solidFill>
                <a:latin typeface="Arial" pitchFamily="34" charset="0"/>
                <a:ea typeface="宋体" pitchFamily="2" charset="-122"/>
                <a:cs typeface="Arial" pitchFamily="34" charset="0"/>
              </a:rPr>
              <a:t>发声体本身</a:t>
            </a:r>
            <a:r>
              <a:rPr lang="zh-CN" altLang="en-US" sz="2400" b="1">
                <a:solidFill>
                  <a:srgbClr val="000000"/>
                </a:solidFill>
                <a:latin typeface="Arial" pitchFamily="34" charset="0"/>
                <a:ea typeface="宋体" pitchFamily="2" charset="-122"/>
                <a:cs typeface="Arial" pitchFamily="34" charset="0"/>
              </a:rPr>
              <a:t>决定的一个特性</a:t>
            </a:r>
            <a:r>
              <a:rPr lang="en-US" sz="2400" b="1">
                <a:solidFill>
                  <a:srgbClr val="000000"/>
                </a:solidFill>
                <a:latin typeface="Arial" pitchFamily="34" charset="0"/>
                <a:ea typeface="宋体" pitchFamily="2" charset="-122"/>
                <a:cs typeface="Arial" pitchFamily="34" charset="0"/>
              </a:rPr>
              <a:t>,</a:t>
            </a:r>
            <a:r>
              <a:rPr lang="zh-CN" altLang="en-US" sz="2400" b="1">
                <a:solidFill>
                  <a:srgbClr val="000000"/>
                </a:solidFill>
                <a:latin typeface="Arial" pitchFamily="34" charset="0"/>
                <a:ea typeface="宋体" pitchFamily="2" charset="-122"/>
                <a:cs typeface="Arial" pitchFamily="34" charset="0"/>
              </a:rPr>
              <a:t>像“听声辨人”“听声辨物”靠的都是</a:t>
            </a:r>
            <a:r>
              <a:rPr lang="zh-CN" altLang="en-US" sz="2400" b="1">
                <a:solidFill>
                  <a:srgbClr val="FF0000"/>
                </a:solidFill>
                <a:latin typeface="Arial" pitchFamily="34" charset="0"/>
                <a:ea typeface="宋体" pitchFamily="2" charset="-122"/>
                <a:cs typeface="Arial" pitchFamily="34" charset="0"/>
              </a:rPr>
              <a:t>音色</a:t>
            </a:r>
            <a:r>
              <a:rPr lang="zh-CN" altLang="en-US" sz="2400" b="1">
                <a:solidFill>
                  <a:srgbClr val="000000"/>
                </a:solidFill>
                <a:latin typeface="Arial" pitchFamily="34" charset="0"/>
                <a:ea typeface="宋体" pitchFamily="2" charset="-122"/>
                <a:cs typeface="Arial" pitchFamily="34" charset="0"/>
              </a:rPr>
              <a:t>。</a:t>
            </a:r>
          </a:p>
        </p:txBody>
      </p:sp>
      <p:pic>
        <p:nvPicPr>
          <p:cNvPr id="4" name="图片 3">
            <a:hlinkClick r:id="rId3" action="ppaction://hlinkfile"/>
          </p:cNvPr>
          <p:cNvPicPr>
            <a:picLocks noChangeAspect="1"/>
          </p:cNvPicPr>
          <p:nvPr/>
        </p:nvPicPr>
        <p:blipFill>
          <a:blip r:embed="rId4"/>
          <a:srcRect b="12267"/>
          <a:stretch>
            <a:fillRect/>
          </a:stretch>
        </p:blipFill>
        <p:spPr>
          <a:xfrm>
            <a:off x="666355" y="1214475"/>
            <a:ext cx="4003035" cy="3532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45903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386370" y="3423460"/>
            <a:ext cx="4497705" cy="1177245"/>
          </a:xfrm>
          <a:prstGeom prst="rect">
            <a:avLst/>
          </a:prstGeom>
          <a:noFill/>
          <a:ln w="9525">
            <a:noFill/>
          </a:ln>
        </p:spPr>
        <p:txBody>
          <a:bodyPr wrap="square" lIns="68580" tIns="34290" rIns="68580" bIns="34290">
            <a:spAutoFit/>
          </a:bodyPr>
          <a:lstStyle/>
          <a:p>
            <a:pPr defTabSz="685165">
              <a:defRPr/>
            </a:pPr>
            <a:r>
              <a:rPr lang="zh-CN" altLang="en-US"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超声波加湿器能够增加空气的湿润度，保持一个湿润的环境来进行改善。它是怎么工作的呢？</a:t>
            </a:r>
            <a:endPar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40964" name="文本占位符 40963" descr="W020080212460799305014"/>
          <p:cNvPicPr>
            <a:picLocks noChangeAspect="1"/>
          </p:cNvPicPr>
          <p:nvPr/>
        </p:nvPicPr>
        <p:blipFill>
          <a:blip r:embed="rId2"/>
          <a:stretch>
            <a:fillRect/>
          </a:stretch>
        </p:blipFill>
        <p:spPr>
          <a:xfrm>
            <a:off x="5060635" y="561275"/>
            <a:ext cx="3581876" cy="25484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966" name="文本框 40965"/>
          <p:cNvSpPr txBox="1"/>
          <p:nvPr/>
        </p:nvSpPr>
        <p:spPr>
          <a:xfrm>
            <a:off x="5095271" y="3351816"/>
            <a:ext cx="3581876" cy="1177245"/>
          </a:xfrm>
          <a:prstGeom prst="rect">
            <a:avLst/>
          </a:prstGeom>
          <a:noFill/>
          <a:ln w="9525">
            <a:noFill/>
          </a:ln>
        </p:spPr>
        <p:txBody>
          <a:bodyPr wrap="square" lIns="68580" tIns="34290" rIns="68580" bIns="34290" anchor="t">
            <a:spAutoFit/>
          </a:bodyPr>
          <a:lstStyle/>
          <a:p>
            <a:pPr defTabSz="685165">
              <a:defRPr/>
            </a:pPr>
            <a:r>
              <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rPr>
              <a:t>蝙蝠在漆黑的</a:t>
            </a:r>
            <a:r>
              <a:rPr lang="zh-CN" altLang="en-US"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夜晚，是</a:t>
            </a:r>
            <a:r>
              <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rPr>
              <a:t>怎样躲避障碍物和捕食猎物的</a:t>
            </a:r>
            <a:r>
              <a:rPr lang="en-US" altLang="zh-CN" sz="2400" b="1">
                <a:solidFill>
                  <a:srgbClr val="000000"/>
                </a:solidFill>
                <a:latin typeface="楷体" panose="02010609060101010101" pitchFamily="49" charset="-122"/>
                <a:ea typeface="楷体" panose="02010609060101010101" pitchFamily="49" charset="-122"/>
                <a:cs typeface="楷体" panose="02010609060101010101" pitchFamily="49" charset="-122"/>
              </a:rPr>
              <a:t>?</a:t>
            </a:r>
          </a:p>
        </p:txBody>
      </p:sp>
      <p:sp>
        <p:nvSpPr>
          <p:cNvPr id="9" name="椭圆 8"/>
          <p:cNvSpPr/>
          <p:nvPr/>
        </p:nvSpPr>
        <p:spPr>
          <a:xfrm>
            <a:off x="713510" y="748144"/>
            <a:ext cx="4045527" cy="2424547"/>
          </a:xfrm>
          <a:prstGeom prst="ellipse">
            <a:avLst/>
          </a:prstGeom>
          <a:blipFill>
            <a:blip r:embed="rId3"/>
            <a:stretch>
              <a:fillRect/>
            </a:stretch>
          </a:blipFill>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6002437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51883" y="467840"/>
            <a:ext cx="2997518" cy="491967"/>
            <a:chOff x="6201" y="917"/>
            <a:chExt cx="6294" cy="1033"/>
          </a:xfrm>
        </p:grpSpPr>
        <p:sp>
          <p:nvSpPr>
            <p:cNvPr id="40970" name="矩形 1"/>
            <p:cNvSpPr>
              <a:spLocks noChangeArrowheads="1"/>
            </p:cNvSpPr>
            <p:nvPr/>
          </p:nvSpPr>
          <p:spPr bwMode="auto">
            <a:xfrm>
              <a:off x="6201" y="1213"/>
              <a:ext cx="2508" cy="737"/>
            </a:xfrm>
            <a:prstGeom prst="rect">
              <a:avLst/>
            </a:prstGeom>
            <a:noFill/>
            <a:ln w="9525">
              <a:noFill/>
              <a:miter lim="800000"/>
            </a:ln>
          </p:spPr>
          <p:txBody>
            <a:bodyPr wrap="none">
              <a:spAutoFit/>
            </a:bodyPr>
            <a:lstStyle/>
            <a:p>
              <a:pPr algn="ctr" defTabSz="685165">
                <a:lnSpc>
                  <a:spcPct val="80000"/>
                </a:lnSpc>
                <a:defRPr/>
              </a:pPr>
              <a:r>
                <a:rPr lang="zh-CN" altLang="en-US" sz="2100">
                  <a:solidFill>
                    <a:srgbClr val="FFFFFF"/>
                  </a:solidFill>
                  <a:latin typeface="Times New Roman" pitchFamily="18" charset="0"/>
                  <a:ea typeface="黑体" panose="02010609060101010101" pitchFamily="49" charset="-122"/>
                </a:rPr>
                <a:t>知识点 </a:t>
              </a:r>
              <a:r>
                <a:rPr lang="en-US" sz="2100" b="1">
                  <a:solidFill>
                    <a:srgbClr val="FFFFFF"/>
                  </a:solidFill>
                  <a:latin typeface="Times New Roman" pitchFamily="18" charset="0"/>
                  <a:ea typeface="黑体" panose="02010609060101010101" pitchFamily="49" charset="-122"/>
                </a:rPr>
                <a:t>1</a:t>
              </a:r>
            </a:p>
          </p:txBody>
        </p:sp>
        <p:sp>
          <p:nvSpPr>
            <p:cNvPr id="2" name="文本框 1"/>
            <p:cNvSpPr txBox="1"/>
            <p:nvPr/>
          </p:nvSpPr>
          <p:spPr>
            <a:xfrm>
              <a:off x="9499" y="917"/>
              <a:ext cx="2996" cy="969"/>
            </a:xfrm>
            <a:prstGeom prst="rect">
              <a:avLst/>
            </a:prstGeom>
            <a:solidFill>
              <a:schemeClr val="bg1"/>
            </a:solidFill>
          </p:spPr>
          <p:txBody>
            <a:bodyPr wrap="square" rtlCol="0">
              <a:spAutoFit/>
            </a:bodyPr>
            <a:lstStyle/>
            <a:p>
              <a:pPr defTabSz="685165">
                <a:defRPr/>
              </a:pPr>
              <a:r>
                <a:rPr lang="zh-CN" altLang="en-US" sz="2400" b="1">
                  <a:solidFill>
                    <a:srgbClr val="000000"/>
                  </a:solidFill>
                  <a:latin typeface="黑体" panose="02010609060101010101" pitchFamily="49" charset="-122"/>
                  <a:ea typeface="黑体" panose="02010609060101010101" pitchFamily="49" charset="-122"/>
                </a:rPr>
                <a:t>声与信息</a:t>
              </a:r>
            </a:p>
          </p:txBody>
        </p:sp>
      </p:grpSp>
      <p:sp>
        <p:nvSpPr>
          <p:cNvPr id="41998" name="文本框 41997"/>
          <p:cNvSpPr txBox="1"/>
          <p:nvPr/>
        </p:nvSpPr>
        <p:spPr>
          <a:xfrm>
            <a:off x="248605" y="960120"/>
            <a:ext cx="8953060" cy="1731243"/>
          </a:xfrm>
          <a:prstGeom prst="rect">
            <a:avLst/>
          </a:prstGeom>
          <a:noFill/>
          <a:ln w="9525">
            <a:noFill/>
          </a:ln>
        </p:spPr>
        <p:txBody>
          <a:bodyPr wrap="square" lIns="68580" tIns="34290" rIns="68580" bIns="34290" anchor="t">
            <a:spAutoFit/>
          </a:bodyPr>
          <a:lstStyle/>
          <a:p>
            <a:pPr defTabSz="685165">
              <a:lnSpc>
                <a:spcPct val="150000"/>
              </a:lnSpc>
              <a:defRPr/>
            </a:pPr>
            <a:r>
              <a:rPr lang="zh-CN" altLang="en-US"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    妈</a:t>
            </a:r>
            <a:r>
              <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rPr>
              <a:t>妈能从婴儿的啼哭声中发现宝宝情绪的变化；水手通过汽笛的回声判断悬崖的距离；医生通过超声仪器为患者诊病</a:t>
            </a:r>
            <a:r>
              <a:rPr lang="en-US" altLang="zh-CN"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a:solidFill>
                <a:srgbClr val="000000"/>
              </a:solidFill>
              <a:latin typeface="楷体" panose="02010609060101010101" pitchFamily="49" charset="-122"/>
              <a:ea typeface="楷体" panose="02010609060101010101" pitchFamily="49" charset="-122"/>
              <a:cs typeface="楷体" panose="02010609060101010101" pitchFamily="49" charset="-122"/>
            </a:endParaRPr>
          </a:p>
          <a:p>
            <a:pPr defTabSz="685165">
              <a:lnSpc>
                <a:spcPct val="150000"/>
              </a:lnSpc>
              <a:defRPr/>
            </a:pPr>
            <a:r>
              <a:rPr lang="zh-CN" altLang="en-US" sz="2400" b="1" smtClean="0">
                <a:solidFill>
                  <a:srgbClr val="0000FF"/>
                </a:solidFill>
                <a:latin typeface="楷体" panose="02010609060101010101" pitchFamily="49" charset="-122"/>
                <a:ea typeface="楷体" panose="02010609060101010101" pitchFamily="49" charset="-122"/>
                <a:cs typeface="楷体" panose="02010609060101010101" pitchFamily="49" charset="-122"/>
              </a:rPr>
              <a:t>    以</a:t>
            </a: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上这些声</a:t>
            </a:r>
            <a:r>
              <a:rPr lang="zh-CN" altLang="en-US" sz="2400" b="1" smtClean="0">
                <a:solidFill>
                  <a:srgbClr val="0000FF"/>
                </a:solidFill>
                <a:latin typeface="楷体" panose="02010609060101010101" pitchFamily="49" charset="-122"/>
                <a:ea typeface="楷体" panose="02010609060101010101" pitchFamily="49" charset="-122"/>
                <a:cs typeface="楷体" panose="02010609060101010101" pitchFamily="49" charset="-122"/>
              </a:rPr>
              <a:t>现象，说明</a:t>
            </a: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声能够＿＿＿＿＿。</a:t>
            </a:r>
          </a:p>
        </p:txBody>
      </p:sp>
      <p:sp>
        <p:nvSpPr>
          <p:cNvPr id="41999" name="文本框 41998"/>
          <p:cNvSpPr txBox="1"/>
          <p:nvPr/>
        </p:nvSpPr>
        <p:spPr>
          <a:xfrm>
            <a:off x="4952197" y="2001058"/>
            <a:ext cx="1376018" cy="623248"/>
          </a:xfrm>
          <a:prstGeom prst="rect">
            <a:avLst/>
          </a:prstGeom>
          <a:noFill/>
          <a:ln w="9525">
            <a:noFill/>
          </a:ln>
        </p:spPr>
        <p:txBody>
          <a:bodyPr wrap="none" lIns="68580" tIns="34290" rIns="68580" bIns="34290" anchor="t">
            <a:spAutoFit/>
          </a:bodyPr>
          <a:lstStyle/>
          <a:p>
            <a:pPr defTabSz="685165">
              <a:lnSpc>
                <a:spcPct val="150000"/>
              </a:lnSpc>
              <a:defRPr/>
            </a:pPr>
            <a:r>
              <a:rPr lang="zh-CN" altLang="en-US" sz="2400" b="1">
                <a:solidFill>
                  <a:srgbClr val="FF0000"/>
                </a:solidFill>
                <a:latin typeface="宋体" pitchFamily="2" charset="-122"/>
                <a:ea typeface="宋体" pitchFamily="2" charset="-122"/>
              </a:rPr>
              <a:t>传递信息</a:t>
            </a:r>
          </a:p>
        </p:txBody>
      </p:sp>
      <p:pic>
        <p:nvPicPr>
          <p:cNvPr id="42002" name="图片 42001"/>
          <p:cNvPicPr>
            <a:picLocks noChangeAspect="1"/>
          </p:cNvPicPr>
          <p:nvPr/>
        </p:nvPicPr>
        <p:blipFill>
          <a:blip r:embed="rId2"/>
          <a:stretch>
            <a:fillRect/>
          </a:stretch>
        </p:blipFill>
        <p:spPr>
          <a:xfrm>
            <a:off x="116212" y="2691362"/>
            <a:ext cx="3696680" cy="2187511"/>
          </a:xfrm>
          <a:prstGeom prst="ellipse">
            <a:avLst/>
          </a:prstGeom>
          <a:ln>
            <a:noFill/>
          </a:ln>
          <a:effectLst>
            <a:softEdge rad="112500"/>
          </a:effectLst>
        </p:spPr>
      </p:pic>
      <p:sp>
        <p:nvSpPr>
          <p:cNvPr id="42003" name="文本框 42002"/>
          <p:cNvSpPr txBox="1"/>
          <p:nvPr/>
        </p:nvSpPr>
        <p:spPr>
          <a:xfrm>
            <a:off x="4085969" y="3471864"/>
            <a:ext cx="4552566" cy="1177245"/>
          </a:xfrm>
          <a:prstGeom prst="rect">
            <a:avLst/>
          </a:prstGeom>
          <a:noFill/>
          <a:ln w="9525">
            <a:noFill/>
          </a:ln>
        </p:spPr>
        <p:txBody>
          <a:bodyPr wrap="square" lIns="68580" tIns="34290" rIns="68580" bIns="34290" anchor="t">
            <a:spAutoFit/>
          </a:bodyPr>
          <a:lstStyle/>
          <a:p>
            <a:pPr defTabSz="685165">
              <a:lnSpc>
                <a:spcPct val="150000"/>
              </a:lnSpc>
              <a:defRPr/>
            </a:pP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大象用人类听不到的 </a:t>
            </a:r>
            <a:r>
              <a:rPr lang="en-US" altLang="zh-CN" sz="2400" b="1">
                <a:solidFill>
                  <a:srgbClr val="0000FF"/>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声音</a:t>
            </a:r>
            <a:r>
              <a:rPr lang="en-US" altLang="zh-CN" sz="2400" b="1">
                <a:solidFill>
                  <a:srgbClr val="0000FF"/>
                </a:solidFill>
                <a:latin typeface="楷体" panose="02010609060101010101" pitchFamily="49" charset="-122"/>
                <a:ea typeface="楷体" panose="02010609060101010101" pitchFamily="49" charset="-122"/>
                <a:cs typeface="楷体" panose="02010609060101010101" pitchFamily="49" charset="-122"/>
              </a:rPr>
              <a:t>”</a:t>
            </a:r>
          </a:p>
          <a:p>
            <a:pPr defTabSz="685165">
              <a:lnSpc>
                <a:spcPct val="150000"/>
              </a:lnSpc>
              <a:defRPr/>
            </a:pP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进行</a:t>
            </a:r>
            <a:r>
              <a:rPr lang="zh-CN" altLang="en-US" sz="2400" b="1" smtClean="0">
                <a:solidFill>
                  <a:srgbClr val="0000FF"/>
                </a:solidFill>
                <a:latin typeface="楷体" panose="02010609060101010101" pitchFamily="49" charset="-122"/>
                <a:ea typeface="楷体" panose="02010609060101010101" pitchFamily="49" charset="-122"/>
                <a:cs typeface="楷体" panose="02010609060101010101" pitchFamily="49" charset="-122"/>
              </a:rPr>
              <a:t>交流，这种</a:t>
            </a: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声是＿＿声波</a:t>
            </a:r>
            <a:r>
              <a:rPr lang="zh-CN" altLang="en-US"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8" name="文本框 7"/>
          <p:cNvSpPr txBox="1"/>
          <p:nvPr/>
        </p:nvSpPr>
        <p:spPr>
          <a:xfrm>
            <a:off x="6989033" y="3968078"/>
            <a:ext cx="447880" cy="623248"/>
          </a:xfrm>
          <a:prstGeom prst="rect">
            <a:avLst/>
          </a:prstGeom>
          <a:noFill/>
          <a:ln w="9525">
            <a:noFill/>
          </a:ln>
        </p:spPr>
        <p:txBody>
          <a:bodyPr wrap="none" lIns="68580" tIns="34290" rIns="68580" bIns="34290" anchor="t">
            <a:spAutoFit/>
          </a:bodyPr>
          <a:lstStyle/>
          <a:p>
            <a:pPr defTabSz="685165">
              <a:lnSpc>
                <a:spcPct val="150000"/>
              </a:lnSpc>
              <a:defRPr/>
            </a:pPr>
            <a:r>
              <a:rPr lang="zh-CN" altLang="en-US" sz="2400" b="1">
                <a:solidFill>
                  <a:srgbClr val="A50021"/>
                </a:solidFill>
                <a:latin typeface="楷体" panose="02010609060101010101" pitchFamily="49" charset="-122"/>
                <a:ea typeface="楷体" panose="02010609060101010101" pitchFamily="49" charset="-122"/>
              </a:rPr>
              <a:t>次</a:t>
            </a:r>
          </a:p>
        </p:txBody>
      </p:sp>
      <p:sp>
        <p:nvSpPr>
          <p:cNvPr id="10" name="文本框 9"/>
          <p:cNvSpPr txBox="1"/>
          <p:nvPr/>
        </p:nvSpPr>
        <p:spPr>
          <a:xfrm>
            <a:off x="3836196" y="2924256"/>
            <a:ext cx="5223034"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楷体" panose="02010609060101010101" pitchFamily="49" charset="-122"/>
                <a:ea typeface="楷体" panose="02010609060101010101" pitchFamily="49" charset="-122"/>
              </a:rPr>
              <a:t>不同的动物感受声波的频率范围不同。</a:t>
            </a:r>
          </a:p>
        </p:txBody>
      </p:sp>
    </p:spTree>
    <p:extLst>
      <p:ext uri="{BB962C8B-B14F-4D97-AF65-F5344CB8AC3E}">
        <p14:creationId xmlns:p14="http://schemas.microsoft.com/office/powerpoint/2010/main" val="2003096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99"/>
                                        </p:tgtEl>
                                        <p:attrNameLst>
                                          <p:attrName>style.visibility</p:attrName>
                                        </p:attrNameLst>
                                      </p:cBhvr>
                                      <p:to>
                                        <p:strVal val="visible"/>
                                      </p:to>
                                    </p:set>
                                    <p:anim calcmode="discrete" valueType="clr">
                                      <p:cBhvr override="childStyle">
                                        <p:cTn id="7" dur="80"/>
                                        <p:tgtEl>
                                          <p:spTgt spid="419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99"/>
                                        </p:tgtEl>
                                        <p:attrNameLst>
                                          <p:attrName>fillcolor</p:attrName>
                                        </p:attrNameLst>
                                      </p:cBhvr>
                                      <p:tavLst>
                                        <p:tav tm="0">
                                          <p:val>
                                            <p:clrVal>
                                              <a:schemeClr val="accent2"/>
                                            </p:clrVal>
                                          </p:val>
                                        </p:tav>
                                        <p:tav tm="50000">
                                          <p:val>
                                            <p:clrVal>
                                              <a:schemeClr val="hlink"/>
                                            </p:clrVal>
                                          </p:val>
                                        </p:tav>
                                      </p:tavLst>
                                    </p:anim>
                                    <p:set>
                                      <p:cBhvr>
                                        <p:cTn id="9" dur="80"/>
                                        <p:tgtEl>
                                          <p:spTgt spid="4199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8"/>
                                        </p:tgtEl>
                                        <p:attrNameLst>
                                          <p:attrName>style.visibility</p:attrName>
                                        </p:attrNameLst>
                                      </p:cBhvr>
                                      <p:to>
                                        <p:strVal val="visible"/>
                                      </p:to>
                                    </p:set>
                                    <p:anim calcmode="discrete" valueType="clr">
                                      <p:cBhvr override="childStyle">
                                        <p:cTn id="1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8"/>
                                        </p:tgtEl>
                                        <p:attrNameLst>
                                          <p:attrName>fillcolor</p:attrName>
                                        </p:attrNameLst>
                                      </p:cBhvr>
                                      <p:tavLst>
                                        <p:tav tm="0">
                                          <p:val>
                                            <p:clrVal>
                                              <a:schemeClr val="accent2"/>
                                            </p:clrVal>
                                          </p:val>
                                        </p:tav>
                                        <p:tav tm="50000">
                                          <p:val>
                                            <p:clrVal>
                                              <a:schemeClr val="hlink"/>
                                            </p:clrVal>
                                          </p:val>
                                        </p:tav>
                                      </p:tavLst>
                                    </p:anim>
                                    <p:set>
                                      <p:cBhvr>
                                        <p:cTn id="1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p:cNvPicPr>
            <a:picLocks noChangeAspect="1"/>
          </p:cNvPicPr>
          <p:nvPr/>
        </p:nvPicPr>
        <p:blipFill>
          <a:blip r:embed="rId2"/>
          <a:stretch>
            <a:fillRect/>
          </a:stretch>
        </p:blipFill>
        <p:spPr>
          <a:xfrm>
            <a:off x="3057526" y="795577"/>
            <a:ext cx="2917508" cy="1545908"/>
          </a:xfrm>
          <a:prstGeom prst="rect">
            <a:avLst/>
          </a:prstGeom>
          <a:noFill/>
        </p:spPr>
      </p:pic>
      <p:pic>
        <p:nvPicPr>
          <p:cNvPr id="4" name="图片 3" descr="timg (1)"/>
          <p:cNvPicPr>
            <a:picLocks noChangeAspect="1"/>
          </p:cNvPicPr>
          <p:nvPr/>
        </p:nvPicPr>
        <p:blipFill>
          <a:blip r:embed="rId3"/>
          <a:stretch>
            <a:fillRect/>
          </a:stretch>
        </p:blipFill>
        <p:spPr>
          <a:xfrm>
            <a:off x="197077" y="790577"/>
            <a:ext cx="2692241" cy="1555909"/>
          </a:xfrm>
          <a:prstGeom prst="rect">
            <a:avLst/>
          </a:prstGeom>
          <a:noFill/>
        </p:spPr>
      </p:pic>
      <p:pic>
        <p:nvPicPr>
          <p:cNvPr id="6" name="图片 5" descr="timg (3)"/>
          <p:cNvPicPr>
            <a:picLocks noChangeAspect="1"/>
          </p:cNvPicPr>
          <p:nvPr/>
        </p:nvPicPr>
        <p:blipFill>
          <a:blip r:embed="rId4"/>
          <a:stretch>
            <a:fillRect/>
          </a:stretch>
        </p:blipFill>
        <p:spPr>
          <a:xfrm>
            <a:off x="197077" y="3295651"/>
            <a:ext cx="2692241" cy="1574960"/>
          </a:xfrm>
          <a:prstGeom prst="rect">
            <a:avLst/>
          </a:prstGeom>
          <a:noFill/>
        </p:spPr>
      </p:pic>
      <p:pic>
        <p:nvPicPr>
          <p:cNvPr id="7" name="图片 6" descr="timg (4)"/>
          <p:cNvPicPr>
            <a:picLocks noChangeAspect="1"/>
          </p:cNvPicPr>
          <p:nvPr/>
        </p:nvPicPr>
        <p:blipFill>
          <a:blip r:embed="rId5"/>
          <a:stretch>
            <a:fillRect/>
          </a:stretch>
        </p:blipFill>
        <p:spPr>
          <a:xfrm>
            <a:off x="6171724" y="801432"/>
            <a:ext cx="2758440" cy="1546384"/>
          </a:xfrm>
          <a:prstGeom prst="rect">
            <a:avLst/>
          </a:prstGeom>
          <a:noFill/>
        </p:spPr>
      </p:pic>
      <p:pic>
        <p:nvPicPr>
          <p:cNvPr id="9" name="图片 8" descr="timg (5)"/>
          <p:cNvPicPr>
            <a:picLocks noChangeAspect="1"/>
          </p:cNvPicPr>
          <p:nvPr/>
        </p:nvPicPr>
        <p:blipFill>
          <a:blip r:embed="rId6"/>
          <a:stretch>
            <a:fillRect/>
          </a:stretch>
        </p:blipFill>
        <p:spPr>
          <a:xfrm>
            <a:off x="6171724" y="3295652"/>
            <a:ext cx="2758440" cy="1574959"/>
          </a:xfrm>
          <a:prstGeom prst="rect">
            <a:avLst/>
          </a:prstGeom>
          <a:noFill/>
        </p:spPr>
      </p:pic>
      <p:sp>
        <p:nvSpPr>
          <p:cNvPr id="10" name="文本框 9"/>
          <p:cNvSpPr txBox="1"/>
          <p:nvPr/>
        </p:nvSpPr>
        <p:spPr>
          <a:xfrm>
            <a:off x="197076" y="847489"/>
            <a:ext cx="1500664" cy="438581"/>
          </a:xfrm>
          <a:prstGeom prst="rect">
            <a:avLst/>
          </a:prstGeom>
          <a:noFill/>
        </p:spPr>
        <p:txBody>
          <a:bodyPr wrap="square" lIns="68580" tIns="34290" rIns="68580" bIns="34290" rtlCol="0">
            <a:spAutoFit/>
          </a:bodyPr>
          <a:lstStyle/>
          <a:p>
            <a:pPr defTabSz="685165">
              <a:defRPr/>
            </a:pPr>
            <a:r>
              <a:rPr lang="zh-CN" altLang="en-US" sz="2400" b="1">
                <a:solidFill>
                  <a:srgbClr val="FFFF00"/>
                </a:solidFill>
                <a:latin typeface="宋体" pitchFamily="2" charset="-122"/>
                <a:ea typeface="宋体" pitchFamily="2" charset="-122"/>
              </a:rPr>
              <a:t>火山喷发</a:t>
            </a:r>
          </a:p>
        </p:txBody>
      </p:sp>
      <p:sp>
        <p:nvSpPr>
          <p:cNvPr id="11" name="文本框 10"/>
          <p:cNvSpPr txBox="1"/>
          <p:nvPr/>
        </p:nvSpPr>
        <p:spPr>
          <a:xfrm>
            <a:off x="3204579" y="810334"/>
            <a:ext cx="1139190" cy="438581"/>
          </a:xfrm>
          <a:prstGeom prst="rect">
            <a:avLst/>
          </a:prstGeom>
          <a:noFill/>
        </p:spPr>
        <p:txBody>
          <a:bodyPr wrap="square" lIns="68580" tIns="34290" rIns="68580" bIns="34290" rtlCol="0">
            <a:spAutoFit/>
          </a:bodyPr>
          <a:lstStyle/>
          <a:p>
            <a:pPr defTabSz="685165">
              <a:defRPr/>
            </a:pPr>
            <a:r>
              <a:rPr lang="zh-CN" altLang="en-US" sz="2400" b="1">
                <a:solidFill>
                  <a:srgbClr val="FFFF00"/>
                </a:solidFill>
                <a:latin typeface="宋体" pitchFamily="2" charset="-122"/>
                <a:ea typeface="宋体" pitchFamily="2" charset="-122"/>
              </a:rPr>
              <a:t>地震</a:t>
            </a:r>
          </a:p>
        </p:txBody>
      </p:sp>
      <p:sp>
        <p:nvSpPr>
          <p:cNvPr id="12" name="文本框 11"/>
          <p:cNvSpPr txBox="1"/>
          <p:nvPr/>
        </p:nvSpPr>
        <p:spPr>
          <a:xfrm>
            <a:off x="6268546" y="794287"/>
            <a:ext cx="959168" cy="438581"/>
          </a:xfrm>
          <a:prstGeom prst="rect">
            <a:avLst/>
          </a:prstGeom>
          <a:noFill/>
        </p:spPr>
        <p:txBody>
          <a:bodyPr wrap="square" lIns="68580" tIns="34290" rIns="68580" bIns="34290" rtlCol="0">
            <a:spAutoFit/>
          </a:bodyPr>
          <a:lstStyle/>
          <a:p>
            <a:pPr defTabSz="685165">
              <a:defRPr/>
            </a:pPr>
            <a:r>
              <a:rPr lang="zh-CN" altLang="en-US" sz="2400" b="1">
                <a:solidFill>
                  <a:srgbClr val="FFFF00"/>
                </a:solidFill>
                <a:latin typeface="宋体" pitchFamily="2" charset="-122"/>
                <a:ea typeface="宋体" pitchFamily="2" charset="-122"/>
              </a:rPr>
              <a:t>海啸</a:t>
            </a:r>
          </a:p>
        </p:txBody>
      </p:sp>
      <p:sp>
        <p:nvSpPr>
          <p:cNvPr id="20" name="文本框 19"/>
          <p:cNvSpPr txBox="1"/>
          <p:nvPr/>
        </p:nvSpPr>
        <p:spPr>
          <a:xfrm>
            <a:off x="196691" y="3312536"/>
            <a:ext cx="1055370" cy="438581"/>
          </a:xfrm>
          <a:prstGeom prst="rect">
            <a:avLst/>
          </a:prstGeom>
          <a:noFill/>
        </p:spPr>
        <p:txBody>
          <a:bodyPr wrap="square" lIns="68580" tIns="34290" rIns="68580" bIns="34290" rtlCol="0">
            <a:spAutoFit/>
          </a:bodyPr>
          <a:lstStyle/>
          <a:p>
            <a:pPr defTabSz="685165">
              <a:defRPr/>
            </a:pPr>
            <a:r>
              <a:rPr lang="zh-CN" altLang="en-US" sz="2400" b="1">
                <a:solidFill>
                  <a:srgbClr val="FFFF00"/>
                </a:solidFill>
                <a:latin typeface="宋体" pitchFamily="2" charset="-122"/>
                <a:ea typeface="宋体" pitchFamily="2" charset="-122"/>
              </a:rPr>
              <a:t>台风</a:t>
            </a:r>
          </a:p>
        </p:txBody>
      </p:sp>
      <p:sp>
        <p:nvSpPr>
          <p:cNvPr id="21" name="文本框 20"/>
          <p:cNvSpPr txBox="1"/>
          <p:nvPr/>
        </p:nvSpPr>
        <p:spPr>
          <a:xfrm>
            <a:off x="7790974" y="3312535"/>
            <a:ext cx="1139190" cy="438581"/>
          </a:xfrm>
          <a:prstGeom prst="rect">
            <a:avLst/>
          </a:prstGeom>
          <a:noFill/>
        </p:spPr>
        <p:txBody>
          <a:bodyPr wrap="square" lIns="68580" tIns="34290" rIns="68580" bIns="34290" rtlCol="0">
            <a:spAutoFit/>
          </a:bodyPr>
          <a:lstStyle/>
          <a:p>
            <a:pPr defTabSz="685165">
              <a:defRPr/>
            </a:pPr>
            <a:r>
              <a:rPr lang="zh-CN" altLang="en-US" sz="2400" b="1">
                <a:solidFill>
                  <a:srgbClr val="FFFF00"/>
                </a:solidFill>
                <a:latin typeface="宋体" pitchFamily="2" charset="-122"/>
                <a:ea typeface="宋体" pitchFamily="2" charset="-122"/>
              </a:rPr>
              <a:t>核爆炸</a:t>
            </a:r>
          </a:p>
        </p:txBody>
      </p:sp>
      <p:sp>
        <p:nvSpPr>
          <p:cNvPr id="22" name="文本框 21"/>
          <p:cNvSpPr txBox="1"/>
          <p:nvPr/>
        </p:nvSpPr>
        <p:spPr>
          <a:xfrm>
            <a:off x="3762029" y="341527"/>
            <a:ext cx="1163479" cy="438581"/>
          </a:xfrm>
          <a:prstGeom prst="rect">
            <a:avLst/>
          </a:prstGeom>
          <a:solidFill>
            <a:schemeClr val="accent2"/>
          </a:solidFill>
        </p:spPr>
        <p:txBody>
          <a:bodyPr wrap="square" lIns="68580" tIns="34290" rIns="68580" bIns="34290" rtlCol="0">
            <a:spAutoFit/>
          </a:bodyPr>
          <a:lstStyle/>
          <a:p>
            <a:pPr defTabSz="685165">
              <a:defRPr/>
            </a:pPr>
            <a:r>
              <a:rPr lang="zh-CN" altLang="en-US" sz="2400" b="1">
                <a:solidFill>
                  <a:srgbClr val="000000"/>
                </a:solidFill>
                <a:latin typeface="Arial"/>
                <a:ea typeface="黑体" panose="02010609060101010101" pitchFamily="49" charset="-122"/>
              </a:rPr>
              <a:t>次声波</a:t>
            </a:r>
          </a:p>
        </p:txBody>
      </p:sp>
      <p:sp>
        <p:nvSpPr>
          <p:cNvPr id="23" name="爆炸形 1 22"/>
          <p:cNvSpPr/>
          <p:nvPr/>
        </p:nvSpPr>
        <p:spPr>
          <a:xfrm>
            <a:off x="2011652" y="1267219"/>
            <a:ext cx="5236845" cy="1688783"/>
          </a:xfrm>
          <a:prstGeom prst="irregularSeal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楷体" panose="02010609060101010101" pitchFamily="49" charset="-122"/>
                <a:ea typeface="楷体" panose="02010609060101010101" pitchFamily="49" charset="-122"/>
              </a:rPr>
              <a:t>都伴有次声波产生</a:t>
            </a:r>
          </a:p>
        </p:txBody>
      </p:sp>
      <p:sp>
        <p:nvSpPr>
          <p:cNvPr id="25" name="文本框 24"/>
          <p:cNvSpPr txBox="1"/>
          <p:nvPr/>
        </p:nvSpPr>
        <p:spPr>
          <a:xfrm>
            <a:off x="2889317" y="3038355"/>
            <a:ext cx="3282407" cy="1915909"/>
          </a:xfrm>
          <a:prstGeom prst="rect">
            <a:avLst/>
          </a:prstGeom>
          <a:solidFill>
            <a:schemeClr val="accent6">
              <a:lumMod val="20000"/>
              <a:lumOff val="80000"/>
            </a:schemeClr>
          </a:solidFill>
        </p:spPr>
        <p:txBody>
          <a:bodyPr wrap="square" lIns="68580" tIns="34290" rIns="68580" bIns="34290" rtlCol="0" anchor="t">
            <a:spAutoFit/>
          </a:bodyPr>
          <a:lstStyle/>
          <a:p>
            <a:pPr defTabSz="685165">
              <a:defRPr/>
            </a:pPr>
            <a:r>
              <a:rPr lang="zh-CN" altLang="en-US" sz="2000" b="1" smtClean="0">
                <a:solidFill>
                  <a:srgbClr val="000000"/>
                </a:solidFill>
                <a:latin typeface="宋体" pitchFamily="2" charset="-122"/>
                <a:ea typeface="宋体" pitchFamily="2" charset="-122"/>
                <a:cs typeface="楷体" panose="02010609060101010101" pitchFamily="49" charset="-122"/>
              </a:rPr>
              <a:t>    次</a:t>
            </a:r>
            <a:r>
              <a:rPr lang="zh-CN" altLang="en-US" sz="2000" b="1">
                <a:solidFill>
                  <a:srgbClr val="000000"/>
                </a:solidFill>
                <a:latin typeface="宋体" pitchFamily="2" charset="-122"/>
                <a:ea typeface="宋体" pitchFamily="2" charset="-122"/>
                <a:cs typeface="楷体" panose="02010609060101010101" pitchFamily="49" charset="-122"/>
              </a:rPr>
              <a:t>声波的特点是</a:t>
            </a:r>
            <a:r>
              <a:rPr lang="zh-CN" altLang="en-US" sz="2000" b="1">
                <a:solidFill>
                  <a:srgbClr val="FF0000"/>
                </a:solidFill>
                <a:latin typeface="宋体" pitchFamily="2" charset="-122"/>
                <a:ea typeface="宋体" pitchFamily="2" charset="-122"/>
                <a:cs typeface="楷体" panose="02010609060101010101" pitchFamily="49" charset="-122"/>
              </a:rPr>
              <a:t>来源广、传播远、穿透力强</a:t>
            </a:r>
            <a:r>
              <a:rPr lang="zh-CN" altLang="en-US" sz="2000" b="1">
                <a:solidFill>
                  <a:srgbClr val="000000"/>
                </a:solidFill>
                <a:latin typeface="宋体" pitchFamily="2" charset="-122"/>
                <a:ea typeface="宋体" pitchFamily="2" charset="-122"/>
                <a:cs typeface="楷体" panose="02010609060101010101" pitchFamily="49" charset="-122"/>
              </a:rPr>
              <a:t>。科学家们利用它来预测台风、研究大气结构等。在军事上可以利用次声波来侦察大气中的核爆炸。</a:t>
            </a:r>
          </a:p>
        </p:txBody>
      </p:sp>
    </p:spTree>
    <p:extLst>
      <p:ext uri="{BB962C8B-B14F-4D97-AF65-F5344CB8AC3E}">
        <p14:creationId xmlns:p14="http://schemas.microsoft.com/office/powerpoint/2010/main" val="591666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nodeType="clickPar">
                      <p:stCondLst>
                        <p:cond delay="indefinite"/>
                        <p:cond evt="onBegin" delay="0">
                          <p:tn val="31"/>
                        </p:cond>
                      </p:stCondLst>
                      <p:childTnLst>
                        <p:par>
                          <p:cTn id="33" fill="hold" nodeType="withGroup">
                            <p:stCondLst>
                              <p:cond delay="indefinite"/>
                            </p:stCondLst>
                          </p:cTn>
                        </p:par>
                        <p:par>
                          <p:cTn id="34" fill="hold" nodeType="afterGroup">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3836196" y="504349"/>
            <a:ext cx="1163479" cy="438581"/>
          </a:xfrm>
          <a:prstGeom prst="rect">
            <a:avLst/>
          </a:prstGeom>
          <a:solidFill>
            <a:schemeClr val="accent2"/>
          </a:solidFill>
        </p:spPr>
        <p:txBody>
          <a:bodyPr wrap="square" lIns="68580" tIns="34290" rIns="68580" bIns="34290" rtlCol="0">
            <a:spAutoFit/>
          </a:bodyPr>
          <a:lstStyle/>
          <a:p>
            <a:pPr defTabSz="685165">
              <a:defRPr/>
            </a:pPr>
            <a:r>
              <a:rPr lang="zh-CN" altLang="en-US" sz="2400" b="1">
                <a:solidFill>
                  <a:srgbClr val="000000"/>
                </a:solidFill>
                <a:latin typeface="Arial"/>
                <a:ea typeface="黑体" panose="02010609060101010101" pitchFamily="49" charset="-122"/>
              </a:rPr>
              <a:t>超声波</a:t>
            </a:r>
          </a:p>
        </p:txBody>
      </p:sp>
      <p:sp>
        <p:nvSpPr>
          <p:cNvPr id="7" name="文本框 6"/>
          <p:cNvSpPr txBox="1"/>
          <p:nvPr/>
        </p:nvSpPr>
        <p:spPr>
          <a:xfrm>
            <a:off x="4777946" y="1107702"/>
            <a:ext cx="4281283" cy="1915909"/>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楷体" panose="02010609060101010101" pitchFamily="49" charset="-122"/>
                <a:ea typeface="楷体" panose="02010609060101010101" pitchFamily="49" charset="-122"/>
              </a:rPr>
              <a:t>蝙蝠在飞行时会发出超</a:t>
            </a:r>
            <a:r>
              <a:rPr lang="zh-CN" altLang="en-US" sz="2400" b="1" smtClean="0">
                <a:solidFill>
                  <a:srgbClr val="000000"/>
                </a:solidFill>
                <a:latin typeface="楷体" panose="02010609060101010101" pitchFamily="49" charset="-122"/>
                <a:ea typeface="楷体" panose="02010609060101010101" pitchFamily="49" charset="-122"/>
              </a:rPr>
              <a:t>声波，这些</a:t>
            </a:r>
            <a:r>
              <a:rPr lang="zh-CN" altLang="en-US" sz="2400" b="1">
                <a:solidFill>
                  <a:srgbClr val="000000"/>
                </a:solidFill>
                <a:latin typeface="楷体" panose="02010609060101010101" pitchFamily="49" charset="-122"/>
                <a:ea typeface="楷体" panose="02010609060101010101" pitchFamily="49" charset="-122"/>
              </a:rPr>
              <a:t>声波碰到墙壁或昆虫时会被反射</a:t>
            </a:r>
            <a:r>
              <a:rPr lang="zh-CN" altLang="en-US" sz="2400" b="1" smtClean="0">
                <a:solidFill>
                  <a:srgbClr val="000000"/>
                </a:solidFill>
                <a:latin typeface="楷体" panose="02010609060101010101" pitchFamily="49" charset="-122"/>
                <a:ea typeface="楷体" panose="02010609060101010101" pitchFamily="49" charset="-122"/>
              </a:rPr>
              <a:t>回来，根据</a:t>
            </a:r>
            <a:r>
              <a:rPr lang="zh-CN" altLang="en-US" sz="2400" b="1">
                <a:solidFill>
                  <a:srgbClr val="000000"/>
                </a:solidFill>
                <a:latin typeface="楷体" panose="02010609060101010101" pitchFamily="49" charset="-122"/>
                <a:ea typeface="楷体" panose="02010609060101010101" pitchFamily="49" charset="-122"/>
              </a:rPr>
              <a:t>回声到来的方位和</a:t>
            </a:r>
            <a:r>
              <a:rPr lang="zh-CN" altLang="en-US" sz="2400" b="1" smtClean="0">
                <a:solidFill>
                  <a:srgbClr val="000000"/>
                </a:solidFill>
                <a:latin typeface="楷体" panose="02010609060101010101" pitchFamily="49" charset="-122"/>
                <a:ea typeface="楷体" panose="02010609060101010101" pitchFamily="49" charset="-122"/>
              </a:rPr>
              <a:t>时间，蝙蝠</a:t>
            </a:r>
            <a:r>
              <a:rPr lang="zh-CN" altLang="en-US" sz="2400" b="1">
                <a:solidFill>
                  <a:srgbClr val="000000"/>
                </a:solidFill>
                <a:latin typeface="楷体" panose="02010609060101010101" pitchFamily="49" charset="-122"/>
                <a:ea typeface="楷体" panose="02010609060101010101" pitchFamily="49" charset="-122"/>
              </a:rPr>
              <a:t>可以确定目标的位置。</a:t>
            </a:r>
          </a:p>
        </p:txBody>
      </p:sp>
      <p:sp>
        <p:nvSpPr>
          <p:cNvPr id="15" name="右箭头标注 14"/>
          <p:cNvSpPr/>
          <p:nvPr/>
        </p:nvSpPr>
        <p:spPr>
          <a:xfrm>
            <a:off x="4931142" y="3554965"/>
            <a:ext cx="1446321" cy="979414"/>
          </a:xfrm>
          <a:prstGeom prst="rightArrowCallout">
            <a:avLst/>
          </a:prstGeom>
          <a:solidFill>
            <a:schemeClr val="accent4">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165">
              <a:defRPr/>
            </a:pPr>
            <a:r>
              <a:rPr lang="zh-CN" altLang="en-US" sz="2400" b="1">
                <a:solidFill>
                  <a:srgbClr val="FF0000"/>
                </a:solidFill>
                <a:latin typeface="黑体" panose="02010609060101010101" pitchFamily="49" charset="-122"/>
                <a:ea typeface="黑体" panose="02010609060101010101" pitchFamily="49" charset="-122"/>
              </a:rPr>
              <a:t>回声定位</a:t>
            </a:r>
          </a:p>
        </p:txBody>
      </p:sp>
      <p:sp>
        <p:nvSpPr>
          <p:cNvPr id="16" name="左大括号 15"/>
          <p:cNvSpPr/>
          <p:nvPr/>
        </p:nvSpPr>
        <p:spPr>
          <a:xfrm>
            <a:off x="6555661" y="3193375"/>
            <a:ext cx="515303" cy="1702594"/>
          </a:xfrm>
          <a:prstGeom prst="leftBrace">
            <a:avLst/>
          </a:prstGeom>
          <a:solidFill>
            <a:schemeClr val="bg1"/>
          </a:solidFill>
          <a:ln w="38100">
            <a:solidFill>
              <a:schemeClr val="accent5"/>
            </a:solidFill>
          </a:ln>
        </p:spPr>
        <p:style>
          <a:lnRef idx="1">
            <a:schemeClr val="dk1"/>
          </a:lnRef>
          <a:fillRef idx="0">
            <a:schemeClr val="dk1"/>
          </a:fillRef>
          <a:effectRef idx="0">
            <a:schemeClr val="dk1"/>
          </a:effectRef>
          <a:fontRef idx="minor">
            <a:schemeClr val="tx1"/>
          </a:fontRef>
        </p:style>
        <p:txBody>
          <a:bodyPr lIns="68580" tIns="34290" rIns="68580" bIns="34290" rtlCol="0" anchor="ctr"/>
          <a:lstStyle/>
          <a:p>
            <a:pPr algn="ctr" defTabSz="685165">
              <a:defRPr/>
            </a:pPr>
            <a:endParaRPr lang="zh-CN" altLang="en-US" sz="1000">
              <a:solidFill>
                <a:srgbClr val="000000"/>
              </a:solidFill>
              <a:latin typeface="Arial"/>
              <a:ea typeface="黑体" panose="02010609060101010101" pitchFamily="49" charset="-122"/>
            </a:endParaRPr>
          </a:p>
        </p:txBody>
      </p:sp>
      <p:sp>
        <p:nvSpPr>
          <p:cNvPr id="17" name="文本框 16"/>
          <p:cNvSpPr txBox="1"/>
          <p:nvPr/>
        </p:nvSpPr>
        <p:spPr>
          <a:xfrm>
            <a:off x="7165724" y="2974084"/>
            <a:ext cx="1762601" cy="438581"/>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仿宋" panose="02010609060101010101" pitchFamily="49" charset="-122"/>
                <a:ea typeface="仿宋" panose="02010609060101010101" pitchFamily="49" charset="-122"/>
              </a:rPr>
              <a:t>超声导盲仪</a:t>
            </a:r>
          </a:p>
        </p:txBody>
      </p:sp>
      <p:sp>
        <p:nvSpPr>
          <p:cNvPr id="18" name="文本框 17"/>
          <p:cNvSpPr txBox="1"/>
          <p:nvPr/>
        </p:nvSpPr>
        <p:spPr>
          <a:xfrm>
            <a:off x="7070964" y="3787618"/>
            <a:ext cx="1439228" cy="438581"/>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仿宋" panose="02010609060101010101" pitchFamily="49" charset="-122"/>
                <a:ea typeface="仿宋" panose="02010609060101010101" pitchFamily="49" charset="-122"/>
              </a:rPr>
              <a:t>倒车雷达</a:t>
            </a:r>
          </a:p>
        </p:txBody>
      </p:sp>
      <p:sp>
        <p:nvSpPr>
          <p:cNvPr id="19" name="文本框 18"/>
          <p:cNvSpPr txBox="1"/>
          <p:nvPr/>
        </p:nvSpPr>
        <p:spPr>
          <a:xfrm>
            <a:off x="7165724" y="4538665"/>
            <a:ext cx="1019175" cy="438581"/>
          </a:xfrm>
          <a:prstGeom prst="rect">
            <a:avLst/>
          </a:prstGeom>
          <a:noFill/>
        </p:spPr>
        <p:txBody>
          <a:bodyPr wrap="square" lIns="68580" tIns="34290" rIns="68580" bIns="34290" rtlCol="0">
            <a:spAutoFit/>
          </a:bodyPr>
          <a:lstStyle/>
          <a:p>
            <a:pPr defTabSz="685165">
              <a:defRPr/>
            </a:pPr>
            <a:r>
              <a:rPr lang="zh-CN" altLang="en-US" sz="2400" b="1">
                <a:solidFill>
                  <a:srgbClr val="000000"/>
                </a:solidFill>
                <a:latin typeface="仿宋" panose="02010609060101010101" pitchFamily="49" charset="-122"/>
                <a:ea typeface="仿宋" panose="02010609060101010101" pitchFamily="49" charset="-122"/>
              </a:rPr>
              <a:t>声呐</a:t>
            </a:r>
          </a:p>
        </p:txBody>
      </p:sp>
      <p:pic>
        <p:nvPicPr>
          <p:cNvPr id="3" name="图片 2">
            <a:hlinkClick r:id="rId2" action="ppaction://hlinkfile"/>
          </p:cNvPr>
          <p:cNvPicPr>
            <a:picLocks noChangeAspect="1"/>
          </p:cNvPicPr>
          <p:nvPr/>
        </p:nvPicPr>
        <p:blipFill>
          <a:blip r:embed="rId3"/>
          <a:stretch>
            <a:fillRect/>
          </a:stretch>
        </p:blipFill>
        <p:spPr>
          <a:xfrm>
            <a:off x="923554" y="1107224"/>
            <a:ext cx="3762817" cy="2781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27636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53988" y="1250950"/>
            <a:ext cx="4521200" cy="2284413"/>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lIns="68580" tIns="34290" rIns="68580" bIns="34290">
            <a:spAutoFit/>
          </a:bodyPr>
          <a:lstStyle/>
          <a:p>
            <a:pPr defTabSz="685165">
              <a:lnSpc>
                <a:spcPct val="120000"/>
              </a:lnSpc>
              <a:defRPr/>
            </a:pPr>
            <a:r>
              <a:rPr lang="zh-CN" altLang="en-US" sz="2400" b="1">
                <a:solidFill>
                  <a:srgbClr val="000000"/>
                </a:solidFill>
                <a:latin typeface="宋体" pitchFamily="2" charset="-122"/>
                <a:ea typeface="宋体" pitchFamily="2" charset="-122"/>
              </a:rPr>
              <a:t>    振动可以发声</a:t>
            </a:r>
            <a:r>
              <a:rPr lang="zh-CN" altLang="en-US" sz="2400" b="1">
                <a:solidFill>
                  <a:schemeClr val="tx1"/>
                </a:solidFill>
                <a:latin typeface="宋体" pitchFamily="2" charset="-122"/>
                <a:ea typeface="宋体" pitchFamily="2" charset="-122"/>
              </a:rPr>
              <a:t>。</a:t>
            </a:r>
            <a:r>
              <a:rPr lang="zh-CN" altLang="en-US" sz="2400" b="1">
                <a:solidFill>
                  <a:srgbClr val="000000"/>
                </a:solidFill>
                <a:latin typeface="宋体" pitchFamily="2" charset="-122"/>
                <a:ea typeface="宋体" pitchFamily="2" charset="-122"/>
              </a:rPr>
              <a:t>如果将发声体的振动记录下来，需要时再让物体按照记录下来的振动规律去振动，就会产生与原来一样的声音，这样就可以将声音保存下来</a:t>
            </a:r>
            <a:r>
              <a:rPr lang="zh-CN" altLang="en-US" sz="2400" b="1">
                <a:solidFill>
                  <a:schemeClr val="tx1"/>
                </a:solidFill>
                <a:latin typeface="宋体" pitchFamily="2" charset="-122"/>
                <a:ea typeface="宋体" pitchFamily="2" charset="-122"/>
              </a:rPr>
              <a:t>。</a:t>
            </a:r>
          </a:p>
        </p:txBody>
      </p:sp>
      <p:sp>
        <p:nvSpPr>
          <p:cNvPr id="5" name="TextBox 2"/>
          <p:cNvSpPr txBox="1"/>
          <p:nvPr/>
        </p:nvSpPr>
        <p:spPr>
          <a:xfrm>
            <a:off x="4740275" y="3184525"/>
            <a:ext cx="4283075" cy="1841500"/>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lIns="68580" tIns="34290" rIns="68580" bIns="34290">
            <a:spAutoFit/>
          </a:bodyPr>
          <a:lstStyle/>
          <a:p>
            <a:pPr defTabSz="685165">
              <a:lnSpc>
                <a:spcPct val="120000"/>
              </a:lnSpc>
              <a:defRPr/>
            </a:pPr>
            <a:r>
              <a:rPr lang="zh-CN" altLang="en-US" sz="2400" b="1">
                <a:solidFill>
                  <a:srgbClr val="0000FF"/>
                </a:solidFill>
                <a:latin typeface="宋体" pitchFamily="2" charset="-122"/>
                <a:ea typeface="宋体" pitchFamily="2" charset="-122"/>
              </a:rPr>
              <a:t>    唱片上有一圈圈不规则的沟槽。当唱片转动时，唱针随着划过的沟槽振动，这样就把记录的声音重现出来。</a:t>
            </a:r>
          </a:p>
        </p:txBody>
      </p:sp>
      <p:sp>
        <p:nvSpPr>
          <p:cNvPr id="7" name="矩形 4"/>
          <p:cNvSpPr>
            <a:spLocks noChangeArrowheads="1"/>
          </p:cNvSpPr>
          <p:nvPr/>
        </p:nvSpPr>
        <p:spPr bwMode="auto">
          <a:xfrm>
            <a:off x="153988" y="3517900"/>
            <a:ext cx="4521200" cy="1176338"/>
          </a:xfrm>
          <a:prstGeom prst="rect">
            <a:avLst/>
          </a:prstGeom>
          <a:noFill/>
          <a:ln w="9525">
            <a:noFill/>
            <a:miter lim="800000"/>
          </a:ln>
        </p:spPr>
        <p:txBody>
          <a:bodyPr lIns="68580" tIns="34290" rIns="68580" bIns="34290">
            <a:spAutoFit/>
          </a:bodyPr>
          <a:lstStyle/>
          <a:p>
            <a:pPr defTabSz="684530"/>
            <a:r>
              <a:rPr lang="zh-CN" altLang="en-US" sz="2400" b="1">
                <a:solidFill>
                  <a:srgbClr val="000000"/>
                </a:solidFill>
                <a:latin typeface="Times New Roman" pitchFamily="18" charset="0"/>
                <a:cs typeface="Times New Roman" panose="02020603050405020304" pitchFamily="18" charset="0"/>
              </a:rPr>
              <a:t>         随着科学技术的进步，人们还发明了用磁带和激光唱片记录声音的方法</a:t>
            </a:r>
            <a:r>
              <a:rPr lang="zh-CN" altLang="en-US" sz="2400" b="1">
                <a:latin typeface="Times New Roman" pitchFamily="18" charset="0"/>
                <a:cs typeface="Times New Roman" panose="02020603050405020304" pitchFamily="18" charset="0"/>
              </a:rPr>
              <a:t>。</a:t>
            </a:r>
          </a:p>
        </p:txBody>
      </p:sp>
      <p:sp>
        <p:nvSpPr>
          <p:cNvPr id="11" name="文本框 10"/>
          <p:cNvSpPr txBox="1"/>
          <p:nvPr/>
        </p:nvSpPr>
        <p:spPr>
          <a:xfrm>
            <a:off x="1738313" y="723900"/>
            <a:ext cx="1676400" cy="438150"/>
          </a:xfrm>
          <a:prstGeom prst="rect">
            <a:avLst/>
          </a:prstGeom>
          <a:solidFill>
            <a:schemeClr val="accent6">
              <a:lumMod val="40000"/>
              <a:lumOff val="60000"/>
            </a:schemeClr>
          </a:solidFill>
        </p:spPr>
        <p:txBody>
          <a:bodyPr wrap="none" lIns="68580" tIns="34290" rIns="68580" bIns="34290">
            <a:spAutoFit/>
          </a:bodyPr>
          <a:lstStyle/>
          <a:p>
            <a:pPr defTabSz="685165" fontAlgn="auto">
              <a:spcBef>
                <a:spcPct val="0"/>
              </a:spcBef>
              <a:spcAft>
                <a:spcPct val="0"/>
              </a:spcAft>
              <a:defRPr/>
            </a:pPr>
            <a:r>
              <a:rPr lang="zh-CN" altLang="en-US" sz="2400" b="1">
                <a:solidFill>
                  <a:srgbClr val="FF0000"/>
                </a:solidFill>
                <a:latin typeface="Arial"/>
                <a:ea typeface="黑体" panose="02010609060101010101" pitchFamily="49" charset="-122"/>
              </a:rPr>
              <a:t>声音的记录</a:t>
            </a:r>
          </a:p>
        </p:txBody>
      </p:sp>
      <p:pic>
        <p:nvPicPr>
          <p:cNvPr id="14" name="图片 13" descr="002LBFMGgy6T1HX1Xa363"/>
          <p:cNvPicPr>
            <a:picLocks noChangeAspect="1"/>
          </p:cNvPicPr>
          <p:nvPr/>
        </p:nvPicPr>
        <p:blipFill>
          <a:blip r:embed="rId4"/>
          <a:stretch>
            <a:fillRect/>
          </a:stretch>
        </p:blipFill>
        <p:spPr>
          <a:xfrm>
            <a:off x="4720435" y="844143"/>
            <a:ext cx="4282916" cy="2243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古筝-渔舟唱晚">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3172" y="2782481"/>
            <a:ext cx="609600" cy="609600"/>
          </a:xfrm>
          <a:prstGeom prst="rect">
            <a:avLst/>
          </a:prstGeom>
        </p:spPr>
      </p:pic>
    </p:spTree>
    <p:extLst>
      <p:ext uri="{BB962C8B-B14F-4D97-AF65-F5344CB8AC3E}">
        <p14:creationId xmlns:p14="http://schemas.microsoft.com/office/powerpoint/2010/main" val="236923886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2485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975611" y="603205"/>
            <a:ext cx="3127058" cy="438581"/>
          </a:xfrm>
          <a:prstGeom prst="rect">
            <a:avLst/>
          </a:prstGeom>
          <a:solidFill>
            <a:schemeClr val="accent2"/>
          </a:solidFill>
        </p:spPr>
        <p:txBody>
          <a:bodyPr wrap="square" lIns="68580" tIns="34290" rIns="68580" bIns="34290" rtlCol="0">
            <a:spAutoFit/>
          </a:bodyPr>
          <a:lstStyle/>
          <a:p>
            <a:pPr defTabSz="685165">
              <a:defRPr/>
            </a:pPr>
            <a:r>
              <a:rPr lang="zh-CN" altLang="zh-CN" sz="2400" b="1">
                <a:solidFill>
                  <a:srgbClr val="000000"/>
                </a:solidFill>
                <a:latin typeface="Times New Roman" pitchFamily="18" charset="0"/>
                <a:ea typeface="黑体" panose="02010609060101010101" pitchFamily="49" charset="-122"/>
                <a:cs typeface="Times New Roman" panose="02020603050405020304" pitchFamily="18" charset="0"/>
              </a:rPr>
              <a:t>声音信息与医疗诊断</a:t>
            </a:r>
          </a:p>
        </p:txBody>
      </p:sp>
      <p:sp>
        <p:nvSpPr>
          <p:cNvPr id="4" name="文本框 3"/>
          <p:cNvSpPr txBox="1"/>
          <p:nvPr/>
        </p:nvSpPr>
        <p:spPr>
          <a:xfrm>
            <a:off x="4196241" y="1258090"/>
            <a:ext cx="4862989" cy="1915909"/>
          </a:xfrm>
          <a:prstGeom prst="rect">
            <a:avLst/>
          </a:prstGeom>
          <a:solidFill>
            <a:schemeClr val="bg1"/>
          </a:solidFill>
        </p:spPr>
        <p:txBody>
          <a:bodyPr wrap="square" lIns="68580" tIns="34290" rIns="68580" bIns="34290" rtlCol="0">
            <a:spAutoFit/>
          </a:bodyPr>
          <a:lstStyle/>
          <a:p>
            <a:pPr defTabSz="685165">
              <a:lnSpc>
                <a:spcPct val="125000"/>
              </a:lnSpc>
              <a:defRPr/>
            </a:pPr>
            <a:r>
              <a:rPr lang="zh-CN" altLang="en-US" sz="2400" b="1">
                <a:solidFill>
                  <a:srgbClr val="000000"/>
                </a:solidFill>
                <a:latin typeface="Times New Roman" pitchFamily="18" charset="0"/>
                <a:ea typeface="宋体" pitchFamily="2" charset="-122"/>
                <a:cs typeface="Times New Roman" panose="02020603050405020304" pitchFamily="18" charset="0"/>
              </a:rPr>
              <a:t>①中医的</a:t>
            </a:r>
            <a:r>
              <a:rPr lang="en-US" altLang="zh-CN" sz="2400" b="1">
                <a:solidFill>
                  <a:srgbClr val="000000"/>
                </a:solidFill>
                <a:latin typeface="Times New Roman" pitchFamily="18" charset="0"/>
                <a:ea typeface="宋体" pitchFamily="2" charset="-122"/>
                <a:cs typeface="Times New Roman" panose="02020603050405020304" pitchFamily="18" charset="0"/>
              </a:rPr>
              <a:t>“</a:t>
            </a:r>
            <a:r>
              <a:rPr lang="zh-CN" altLang="en-US" sz="2400" b="1">
                <a:solidFill>
                  <a:srgbClr val="000000"/>
                </a:solidFill>
                <a:latin typeface="Times New Roman" pitchFamily="18" charset="0"/>
                <a:ea typeface="宋体" pitchFamily="2" charset="-122"/>
                <a:cs typeface="Times New Roman" panose="02020603050405020304" pitchFamily="18" charset="0"/>
              </a:rPr>
              <a:t>望、闻、问、切</a:t>
            </a:r>
            <a:r>
              <a:rPr lang="en-US" altLang="zh-CN" sz="2400" b="1">
                <a:solidFill>
                  <a:srgbClr val="000000"/>
                </a:solidFill>
                <a:latin typeface="Times New Roman" pitchFamily="18" charset="0"/>
                <a:ea typeface="宋体" pitchFamily="2" charset="-122"/>
                <a:cs typeface="Times New Roman" panose="02020603050405020304" pitchFamily="18" charset="0"/>
              </a:rPr>
              <a:t>”</a:t>
            </a:r>
            <a:r>
              <a:rPr lang="zh-CN" altLang="en-US" sz="2400" b="1">
                <a:solidFill>
                  <a:srgbClr val="000000"/>
                </a:solidFill>
                <a:latin typeface="Times New Roman" pitchFamily="18" charset="0"/>
                <a:ea typeface="宋体" pitchFamily="2" charset="-122"/>
                <a:cs typeface="Times New Roman" panose="02020603050405020304" pitchFamily="18" charset="0"/>
              </a:rPr>
              <a:t>四个</a:t>
            </a:r>
            <a:r>
              <a:rPr lang="zh-CN" altLang="en-US" sz="2400" b="1" smtClean="0">
                <a:solidFill>
                  <a:srgbClr val="000000"/>
                </a:solidFill>
                <a:latin typeface="Times New Roman" pitchFamily="18" charset="0"/>
                <a:ea typeface="宋体" pitchFamily="2" charset="-122"/>
                <a:cs typeface="Times New Roman" panose="02020603050405020304" pitchFamily="18" charset="0"/>
              </a:rPr>
              <a:t>途径，其中</a:t>
            </a:r>
            <a:r>
              <a:rPr lang="en-US" altLang="zh-CN" sz="2400" b="1">
                <a:solidFill>
                  <a:srgbClr val="000000"/>
                </a:solidFill>
                <a:latin typeface="Times New Roman" pitchFamily="18" charset="0"/>
                <a:ea typeface="宋体" pitchFamily="2" charset="-122"/>
                <a:cs typeface="Times New Roman" panose="02020603050405020304" pitchFamily="18" charset="0"/>
              </a:rPr>
              <a:t>“</a:t>
            </a:r>
            <a:r>
              <a:rPr lang="zh-CN" altLang="en-US" sz="2400" b="1">
                <a:solidFill>
                  <a:srgbClr val="000000"/>
                </a:solidFill>
                <a:latin typeface="Times New Roman" pitchFamily="18" charset="0"/>
                <a:ea typeface="宋体" pitchFamily="2" charset="-122"/>
                <a:cs typeface="Times New Roman" panose="02020603050405020304" pitchFamily="18" charset="0"/>
              </a:rPr>
              <a:t>闻</a:t>
            </a:r>
            <a:r>
              <a:rPr lang="en-US" altLang="zh-CN" sz="2400" b="1">
                <a:solidFill>
                  <a:srgbClr val="000000"/>
                </a:solidFill>
                <a:latin typeface="Times New Roman" pitchFamily="18" charset="0"/>
                <a:ea typeface="宋体" pitchFamily="2" charset="-122"/>
                <a:cs typeface="Times New Roman" panose="02020603050405020304" pitchFamily="18" charset="0"/>
              </a:rPr>
              <a:t>”</a:t>
            </a:r>
            <a:r>
              <a:rPr lang="zh-CN" altLang="en-US" sz="2400" b="1">
                <a:solidFill>
                  <a:srgbClr val="000000"/>
                </a:solidFill>
                <a:latin typeface="Times New Roman" pitchFamily="18" charset="0"/>
                <a:ea typeface="宋体" pitchFamily="2" charset="-122"/>
                <a:cs typeface="Times New Roman" panose="02020603050405020304" pitchFamily="18" charset="0"/>
              </a:rPr>
              <a:t>有听的意思</a:t>
            </a:r>
            <a:r>
              <a:rPr lang="zh-CN" altLang="en-US" sz="2400" b="1" smtClean="0">
                <a:solidFill>
                  <a:srgbClr val="000000"/>
                </a:solidFill>
                <a:latin typeface="Times New Roman" pitchFamily="18" charset="0"/>
                <a:ea typeface="宋体" pitchFamily="2" charset="-122"/>
                <a:cs typeface="Times New Roman" panose="02020603050405020304" pitchFamily="18" charset="0"/>
              </a:rPr>
              <a:t>。</a:t>
            </a:r>
            <a:endParaRPr lang="zh-CN" altLang="en-US" sz="2400" b="1">
              <a:solidFill>
                <a:srgbClr val="000000"/>
              </a:solidFill>
              <a:latin typeface="Times New Roman" pitchFamily="18" charset="0"/>
              <a:ea typeface="宋体" pitchFamily="2" charset="-122"/>
              <a:cs typeface="Times New Roman" panose="02020603050405020304" pitchFamily="18" charset="0"/>
            </a:endParaRPr>
          </a:p>
          <a:p>
            <a:pPr defTabSz="685165">
              <a:lnSpc>
                <a:spcPct val="125000"/>
              </a:lnSpc>
              <a:defRPr/>
            </a:pPr>
            <a:r>
              <a:rPr lang="zh-CN" altLang="en-US" sz="2400" b="1">
                <a:solidFill>
                  <a:srgbClr val="000000"/>
                </a:solidFill>
                <a:latin typeface="Times New Roman" pitchFamily="18" charset="0"/>
                <a:ea typeface="宋体" pitchFamily="2" charset="-122"/>
                <a:cs typeface="Times New Roman" panose="02020603050405020304" pitchFamily="18" charset="0"/>
              </a:rPr>
              <a:t>②医生利用听诊器捕获人体内的声音</a:t>
            </a:r>
            <a:r>
              <a:rPr lang="zh-CN" altLang="en-US" sz="2400" b="1" smtClean="0">
                <a:solidFill>
                  <a:srgbClr val="000000"/>
                </a:solidFill>
                <a:latin typeface="Times New Roman" pitchFamily="18" charset="0"/>
                <a:ea typeface="宋体" pitchFamily="2" charset="-122"/>
                <a:cs typeface="Times New Roman" panose="02020603050405020304" pitchFamily="18" charset="0"/>
              </a:rPr>
              <a:t>信息，来</a:t>
            </a:r>
            <a:r>
              <a:rPr lang="zh-CN" altLang="en-US" sz="2400" b="1">
                <a:solidFill>
                  <a:srgbClr val="000000"/>
                </a:solidFill>
                <a:latin typeface="Times New Roman" pitchFamily="18" charset="0"/>
                <a:ea typeface="宋体" pitchFamily="2" charset="-122"/>
                <a:cs typeface="Times New Roman" panose="02020603050405020304" pitchFamily="18" charset="0"/>
              </a:rPr>
              <a:t>诊断疾病。</a:t>
            </a:r>
          </a:p>
        </p:txBody>
      </p:sp>
      <p:sp>
        <p:nvSpPr>
          <p:cNvPr id="7" name="文本框 6"/>
          <p:cNvSpPr txBox="1"/>
          <p:nvPr/>
        </p:nvSpPr>
        <p:spPr>
          <a:xfrm>
            <a:off x="4205289" y="3146762"/>
            <a:ext cx="4737735" cy="992579"/>
          </a:xfrm>
          <a:prstGeom prst="rect">
            <a:avLst/>
          </a:prstGeom>
          <a:noFill/>
        </p:spPr>
        <p:txBody>
          <a:bodyPr wrap="square" lIns="68580" tIns="34290" rIns="68580" bIns="34290" rtlCol="0" anchor="t">
            <a:spAutoFit/>
          </a:bodyPr>
          <a:lstStyle/>
          <a:p>
            <a:pPr defTabSz="685165">
              <a:lnSpc>
                <a:spcPct val="125000"/>
              </a:lnSpc>
              <a:defRPr/>
            </a:pPr>
            <a:r>
              <a:rPr lang="en-US" altLang="zh-CN" sz="2400" b="1">
                <a:solidFill>
                  <a:srgbClr val="000000"/>
                </a:solidFill>
                <a:latin typeface="Times New Roman" pitchFamily="18" charset="0"/>
                <a:ea typeface="宋体" pitchFamily="2" charset="-122"/>
                <a:cs typeface="Times New Roman" panose="02020603050405020304" pitchFamily="18" charset="0"/>
                <a:sym typeface="+mn-ea"/>
              </a:rPr>
              <a:t>③“B</a:t>
            </a:r>
            <a:r>
              <a:rPr lang="zh-CN" altLang="en-US" sz="2400" b="1">
                <a:solidFill>
                  <a:srgbClr val="000000"/>
                </a:solidFill>
                <a:latin typeface="Times New Roman" pitchFamily="18" charset="0"/>
                <a:ea typeface="宋体" pitchFamily="2" charset="-122"/>
                <a:cs typeface="Times New Roman" panose="02020603050405020304" pitchFamily="18" charset="0"/>
                <a:sym typeface="+mn-ea"/>
              </a:rPr>
              <a:t>超”是利用超声波获得人体内部疾病信息的。</a:t>
            </a:r>
          </a:p>
        </p:txBody>
      </p:sp>
      <p:sp>
        <p:nvSpPr>
          <p:cNvPr id="24" name="文本框 23"/>
          <p:cNvSpPr txBox="1"/>
          <p:nvPr/>
        </p:nvSpPr>
        <p:spPr>
          <a:xfrm>
            <a:off x="4160999" y="4313743"/>
            <a:ext cx="756047"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医生</a:t>
            </a:r>
          </a:p>
        </p:txBody>
      </p:sp>
      <p:sp>
        <p:nvSpPr>
          <p:cNvPr id="25" name="直接连接符 24"/>
          <p:cNvSpPr/>
          <p:nvPr/>
        </p:nvSpPr>
        <p:spPr>
          <a:xfrm>
            <a:off x="4890850" y="4575442"/>
            <a:ext cx="1081088" cy="0"/>
          </a:xfrm>
          <a:prstGeom prst="line">
            <a:avLst/>
          </a:prstGeom>
          <a:ln w="38100" cap="flat" cmpd="sng">
            <a:solidFill>
              <a:srgbClr val="FF0000"/>
            </a:solidFill>
            <a:prstDash val="solid"/>
            <a:headEnd type="none" w="med" len="med"/>
            <a:tailEnd type="triangle" w="med" len="med"/>
          </a:ln>
        </p:spPr>
        <p:txBody>
          <a:bodyPr/>
          <a:lstStyle/>
          <a:p>
            <a:endParaRPr/>
          </a:p>
        </p:txBody>
      </p:sp>
      <p:sp>
        <p:nvSpPr>
          <p:cNvPr id="26" name="文本框 25"/>
          <p:cNvSpPr txBox="1"/>
          <p:nvPr/>
        </p:nvSpPr>
        <p:spPr>
          <a:xfrm>
            <a:off x="4917283" y="4125388"/>
            <a:ext cx="1241822" cy="438581"/>
          </a:xfrm>
          <a:prstGeom prst="rect">
            <a:avLst/>
          </a:prstGeom>
          <a:noFill/>
          <a:ln w="9525">
            <a:noFill/>
          </a:ln>
        </p:spPr>
        <p:txBody>
          <a:bodyPr lIns="68580" tIns="34290" rIns="68580" bIns="34290">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超声波</a:t>
            </a:r>
          </a:p>
        </p:txBody>
      </p:sp>
      <p:sp>
        <p:nvSpPr>
          <p:cNvPr id="57358" name="文本框 57357"/>
          <p:cNvSpPr txBox="1"/>
          <p:nvPr/>
        </p:nvSpPr>
        <p:spPr>
          <a:xfrm>
            <a:off x="5972176" y="4357081"/>
            <a:ext cx="823436"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病人</a:t>
            </a:r>
          </a:p>
        </p:txBody>
      </p:sp>
      <p:sp>
        <p:nvSpPr>
          <p:cNvPr id="57360" name="文本框 57359"/>
          <p:cNvSpPr txBox="1"/>
          <p:nvPr/>
        </p:nvSpPr>
        <p:spPr>
          <a:xfrm>
            <a:off x="7808119" y="4357081"/>
            <a:ext cx="1222058"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显示屏</a:t>
            </a:r>
          </a:p>
        </p:txBody>
      </p:sp>
      <p:grpSp>
        <p:nvGrpSpPr>
          <p:cNvPr id="28" name="组合 27"/>
          <p:cNvGrpSpPr/>
          <p:nvPr/>
        </p:nvGrpSpPr>
        <p:grpSpPr>
          <a:xfrm>
            <a:off x="6673694" y="4070761"/>
            <a:ext cx="1394764" cy="924382"/>
            <a:chOff x="2290" y="3046"/>
            <a:chExt cx="3231" cy="777"/>
          </a:xfrm>
        </p:grpSpPr>
        <p:sp>
          <p:nvSpPr>
            <p:cNvPr id="29" name="文本框 28"/>
            <p:cNvSpPr txBox="1"/>
            <p:nvPr/>
          </p:nvSpPr>
          <p:spPr>
            <a:xfrm>
              <a:off x="2290" y="3046"/>
              <a:ext cx="3231" cy="388"/>
            </a:xfrm>
            <a:prstGeom prst="rect">
              <a:avLst/>
            </a:prstGeom>
            <a:noFill/>
            <a:ln w="9525">
              <a:noFill/>
            </a:ln>
          </p:spPr>
          <p:txBody>
            <a:bodyPr wrap="square">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反射波</a:t>
              </a:r>
            </a:p>
          </p:txBody>
        </p:sp>
        <p:sp>
          <p:nvSpPr>
            <p:cNvPr id="30" name="直接连接符 29"/>
            <p:cNvSpPr/>
            <p:nvPr/>
          </p:nvSpPr>
          <p:spPr>
            <a:xfrm flipV="1">
              <a:off x="2290" y="3434"/>
              <a:ext cx="2628" cy="1"/>
            </a:xfrm>
            <a:prstGeom prst="line">
              <a:avLst/>
            </a:prstGeom>
            <a:ln w="38100" cap="flat" cmpd="sng">
              <a:solidFill>
                <a:srgbClr val="FF0000"/>
              </a:solidFill>
              <a:prstDash val="solid"/>
              <a:headEnd type="none" w="med" len="med"/>
              <a:tailEnd type="triangle" w="med" len="med"/>
            </a:ln>
          </p:spPr>
          <p:txBody>
            <a:bodyPr/>
            <a:lstStyle/>
            <a:p>
              <a:endParaRPr/>
            </a:p>
          </p:txBody>
        </p:sp>
        <p:sp>
          <p:nvSpPr>
            <p:cNvPr id="31" name="文本框 30"/>
            <p:cNvSpPr txBox="1"/>
            <p:nvPr/>
          </p:nvSpPr>
          <p:spPr>
            <a:xfrm>
              <a:off x="2686" y="3435"/>
              <a:ext cx="2774" cy="388"/>
            </a:xfrm>
            <a:prstGeom prst="rect">
              <a:avLst/>
            </a:prstGeom>
            <a:noFill/>
            <a:ln w="9525">
              <a:noFill/>
            </a:ln>
          </p:spPr>
          <p:txBody>
            <a:bodyPr wrap="square">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Times New Roman" panose="02020603050405020304" pitchFamily="18" charset="0"/>
                </a:rPr>
                <a:t>信息</a:t>
              </a:r>
            </a:p>
          </p:txBody>
        </p:sp>
      </p:grpSp>
      <p:pic>
        <p:nvPicPr>
          <p:cNvPr id="5" name="图片 4">
            <a:hlinkClick r:id="rId2" action="ppaction://hlinkfile"/>
          </p:cNvPr>
          <p:cNvPicPr>
            <a:picLocks noChangeAspect="1"/>
          </p:cNvPicPr>
          <p:nvPr/>
        </p:nvPicPr>
        <p:blipFill>
          <a:blip r:embed="rId3"/>
          <a:stretch>
            <a:fillRect/>
          </a:stretch>
        </p:blipFill>
        <p:spPr>
          <a:xfrm>
            <a:off x="948572" y="1299889"/>
            <a:ext cx="3086100" cy="3236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7764066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文本框 3077"/>
          <p:cNvSpPr txBox="1"/>
          <p:nvPr/>
        </p:nvSpPr>
        <p:spPr>
          <a:xfrm>
            <a:off x="399713" y="1052055"/>
            <a:ext cx="2912269"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00"/>
                </a:solidFill>
                <a:latin typeface="宋体" pitchFamily="2" charset="-122"/>
                <a:ea typeface="宋体" pitchFamily="2" charset="-122"/>
                <a:cs typeface="楷体" panose="02010609060101010101" pitchFamily="49" charset="-122"/>
              </a:rPr>
              <a:t>物理学角度的噪声</a:t>
            </a:r>
            <a:r>
              <a:rPr lang="en-US" altLang="zh-CN" sz="2400" b="1">
                <a:solidFill>
                  <a:srgbClr val="000000"/>
                </a:solidFill>
                <a:latin typeface="宋体" pitchFamily="2" charset="-122"/>
                <a:ea typeface="宋体" pitchFamily="2" charset="-122"/>
                <a:cs typeface="楷体" panose="02010609060101010101" pitchFamily="49" charset="-122"/>
              </a:rPr>
              <a:t>:</a:t>
            </a:r>
          </a:p>
        </p:txBody>
      </p:sp>
      <p:sp>
        <p:nvSpPr>
          <p:cNvPr id="3088" name="矩形 3087"/>
          <p:cNvSpPr/>
          <p:nvPr/>
        </p:nvSpPr>
        <p:spPr>
          <a:xfrm>
            <a:off x="3169920" y="1058779"/>
            <a:ext cx="5397953" cy="438582"/>
          </a:xfrm>
          <a:prstGeom prst="rect">
            <a:avLst/>
          </a:prstGeom>
          <a:noFill/>
          <a:ln w="9525">
            <a:noFill/>
          </a:ln>
        </p:spPr>
        <p:txBody>
          <a:bodyPr wrap="none" lIns="68580" tIns="34290" rIns="68580" bIns="34290" anchor="t">
            <a:spAutoFit/>
          </a:bodyPr>
          <a:lstStyle/>
          <a:p>
            <a:pPr defTabSz="685165">
              <a:defRPr/>
            </a:pPr>
            <a:r>
              <a:rPr lang="zh-CN" altLang="en-US" sz="2400" b="1" smtClean="0">
                <a:solidFill>
                  <a:srgbClr val="000000"/>
                </a:solidFill>
                <a:latin typeface="宋体" pitchFamily="2" charset="-122"/>
                <a:ea typeface="宋体" pitchFamily="2" charset="-122"/>
                <a:cs typeface="楷体" panose="02010609060101010101" pitchFamily="49" charset="-122"/>
              </a:rPr>
              <a:t>是发</a:t>
            </a:r>
            <a:r>
              <a:rPr lang="zh-CN" altLang="en-US" sz="2400" b="1">
                <a:solidFill>
                  <a:srgbClr val="000000"/>
                </a:solidFill>
                <a:latin typeface="宋体" pitchFamily="2" charset="-122"/>
                <a:ea typeface="宋体" pitchFamily="2" charset="-122"/>
                <a:cs typeface="楷体" panose="02010609060101010101" pitchFamily="49" charset="-122"/>
              </a:rPr>
              <a:t>声体做</a:t>
            </a:r>
            <a:r>
              <a:rPr lang="zh-CN" altLang="en-US" sz="2400" b="1">
                <a:solidFill>
                  <a:srgbClr val="FF0000"/>
                </a:solidFill>
                <a:latin typeface="宋体" pitchFamily="2" charset="-122"/>
                <a:ea typeface="宋体" pitchFamily="2" charset="-122"/>
                <a:cs typeface="楷体" panose="02010609060101010101" pitchFamily="49" charset="-122"/>
              </a:rPr>
              <a:t>无规则振动</a:t>
            </a:r>
            <a:r>
              <a:rPr lang="zh-CN" altLang="en-US" sz="2400" b="1">
                <a:solidFill>
                  <a:srgbClr val="000000"/>
                </a:solidFill>
                <a:latin typeface="宋体" pitchFamily="2" charset="-122"/>
                <a:ea typeface="宋体" pitchFamily="2" charset="-122"/>
                <a:cs typeface="楷体" panose="02010609060101010101" pitchFamily="49" charset="-122"/>
              </a:rPr>
              <a:t>时发出的声音。</a:t>
            </a:r>
          </a:p>
        </p:txBody>
      </p:sp>
      <p:graphicFrame>
        <p:nvGraphicFramePr>
          <p:cNvPr id="3089" name="对象 3088"/>
          <p:cNvGraphicFramePr>
            <a:graphicFrameLocks noChangeAspect="1"/>
          </p:cNvGraphicFramePr>
          <p:nvPr/>
        </p:nvGraphicFramePr>
        <p:xfrm>
          <a:off x="2858006" y="1639851"/>
          <a:ext cx="3024188" cy="2525078"/>
        </p:xfrm>
        <a:graphic>
          <a:graphicData uri="http://schemas.openxmlformats.org/presentationml/2006/ole">
            <mc:AlternateContent xmlns:mc="http://schemas.openxmlformats.org/markup-compatibility/2006">
              <mc:Choice xmlns:v="urn:schemas-microsoft-com:vml" Requires="v">
                <p:oleObj spid="_x0000_s11266" r:id="rId3" imgW="0" imgH="0" progId="PBrush">
                  <p:embed/>
                </p:oleObj>
              </mc:Choice>
              <mc:Fallback>
                <p:oleObj r:id="rId3" imgW="0" imgH="0" progId="PBrush">
                  <p:embed/>
                  <p:pic>
                    <p:nvPicPr>
                      <p:cNvPr id="0" name=""/>
                      <p:cNvPicPr/>
                      <p:nvPr/>
                    </p:nvPicPr>
                    <p:blipFill>
                      <a:blip r:embed="rId4">
                        <a:extLst>
                          <a:ext uri="{28A0092B-C50C-407E-A947-70E740481C1C}">
                            <a14:useLocalDpi xmlns:a14="http://schemas.microsoft.com/office/drawing/2010/main" val="0"/>
                          </a:ext>
                        </a:extLst>
                      </a:blip>
                      <a:stretch>
                        <a:fillRect/>
                      </a:stretch>
                    </p:blipFill>
                    <p:spPr>
                      <a:xfrm>
                        <a:off x="2858006" y="1639851"/>
                        <a:ext cx="3024188" cy="2525078"/>
                      </a:xfrm>
                      <a:prstGeom prst="rect">
                        <a:avLst/>
                      </a:prstGeom>
                      <a:noFill/>
                      <a:ln>
                        <a:noFill/>
                      </a:ln>
                    </p:spPr>
                  </p:pic>
                </p:oleObj>
              </mc:Fallback>
            </mc:AlternateContent>
          </a:graphicData>
        </a:graphic>
      </p:graphicFrame>
      <p:sp>
        <p:nvSpPr>
          <p:cNvPr id="3090" name="文本框 3089"/>
          <p:cNvSpPr txBox="1"/>
          <p:nvPr/>
        </p:nvSpPr>
        <p:spPr>
          <a:xfrm>
            <a:off x="3378762" y="4394239"/>
            <a:ext cx="2445544" cy="377026"/>
          </a:xfrm>
          <a:prstGeom prst="rect">
            <a:avLst/>
          </a:prstGeom>
          <a:noFill/>
          <a:ln w="9525">
            <a:noFill/>
          </a:ln>
        </p:spPr>
        <p:txBody>
          <a:bodyPr lIns="68580" tIns="34290" rIns="68580" bIns="34290">
            <a:spAutoFit/>
          </a:bodyPr>
          <a:lstStyle/>
          <a:p>
            <a:pPr defTabSz="685165">
              <a:defRPr/>
            </a:pPr>
            <a:r>
              <a:rPr lang="en-US" altLang="zh-CN" sz="2000" b="1">
                <a:solidFill>
                  <a:srgbClr val="0000FF"/>
                </a:solidFill>
                <a:latin typeface="黑体" panose="02010609060101010101" pitchFamily="49" charset="-122"/>
                <a:ea typeface="黑体" panose="02010609060101010101" pitchFamily="49" charset="-122"/>
              </a:rPr>
              <a:t>  </a:t>
            </a:r>
            <a:r>
              <a:rPr lang="zh-CN" altLang="en-US" sz="2000" b="1" smtClean="0">
                <a:solidFill>
                  <a:srgbClr val="0000FF"/>
                </a:solidFill>
                <a:latin typeface="黑体" panose="02010609060101010101" pitchFamily="49" charset="-122"/>
                <a:ea typeface="黑体" panose="02010609060101010101" pitchFamily="49" charset="-122"/>
              </a:rPr>
              <a:t>噪声的</a:t>
            </a:r>
            <a:r>
              <a:rPr lang="zh-CN" altLang="en-US" sz="2000" b="1">
                <a:solidFill>
                  <a:srgbClr val="0000FF"/>
                </a:solidFill>
                <a:latin typeface="黑体" panose="02010609060101010101" pitchFamily="49" charset="-122"/>
                <a:ea typeface="黑体" panose="02010609060101010101" pitchFamily="49" charset="-122"/>
              </a:rPr>
              <a:t>波形图</a:t>
            </a:r>
          </a:p>
        </p:txBody>
      </p:sp>
      <p:pic>
        <p:nvPicPr>
          <p:cNvPr id="3092" name="图片 3091" descr="jb402"/>
          <p:cNvPicPr>
            <a:picLocks noChangeAspect="1"/>
          </p:cNvPicPr>
          <p:nvPr/>
        </p:nvPicPr>
        <p:blipFill>
          <a:blip r:embed="rId5"/>
          <a:stretch>
            <a:fillRect/>
          </a:stretch>
        </p:blipFill>
        <p:spPr>
          <a:xfrm>
            <a:off x="6005989" y="1639851"/>
            <a:ext cx="2753678" cy="2584609"/>
          </a:xfrm>
          <a:prstGeom prst="rect">
            <a:avLst/>
          </a:prstGeom>
          <a:noFill/>
          <a:ln w="9525">
            <a:noFill/>
          </a:ln>
        </p:spPr>
      </p:pic>
      <p:sp>
        <p:nvSpPr>
          <p:cNvPr id="3093" name="文本框 3092"/>
          <p:cNvSpPr txBox="1"/>
          <p:nvPr/>
        </p:nvSpPr>
        <p:spPr>
          <a:xfrm>
            <a:off x="6159582" y="4437937"/>
            <a:ext cx="2445544" cy="377026"/>
          </a:xfrm>
          <a:prstGeom prst="rect">
            <a:avLst/>
          </a:prstGeom>
          <a:noFill/>
          <a:ln w="9525">
            <a:noFill/>
          </a:ln>
        </p:spPr>
        <p:txBody>
          <a:bodyPr lIns="68580" tIns="34290" rIns="68580" bIns="34290">
            <a:spAutoFit/>
          </a:bodyPr>
          <a:lstStyle>
            <a:defPPr>
              <a:defRPr lang="zh-CN"/>
            </a:defPPr>
            <a:lvl1pPr defTabSz="685165">
              <a:defRPr sz="2000" b="1">
                <a:solidFill>
                  <a:srgbClr val="0000FF"/>
                </a:solidFill>
                <a:latin typeface="黑体" panose="02010609060101010101" pitchFamily="49" charset="-122"/>
                <a:ea typeface="黑体" panose="02010609060101010101" pitchFamily="49" charset="-122"/>
              </a:defRPr>
            </a:lvl1pPr>
          </a:lstStyle>
          <a:p>
            <a:r>
              <a:rPr lang="en-US" altLang="zh-CN"/>
              <a:t>  </a:t>
            </a:r>
            <a:r>
              <a:rPr lang="zh-CN" altLang="en-US" smtClean="0"/>
              <a:t>乐音的</a:t>
            </a:r>
            <a:r>
              <a:rPr lang="zh-CN" altLang="en-US"/>
              <a:t>波形图</a:t>
            </a:r>
          </a:p>
        </p:txBody>
      </p:sp>
      <p:pic>
        <p:nvPicPr>
          <p:cNvPr id="3" name="图片 2">
            <a:hlinkClick r:id="rId6" action="ppaction://hlinkfile"/>
          </p:cNvPr>
          <p:cNvPicPr>
            <a:picLocks noChangeAspect="1"/>
          </p:cNvPicPr>
          <p:nvPr/>
        </p:nvPicPr>
        <p:blipFill>
          <a:blip r:embed="rId7"/>
          <a:stretch>
            <a:fillRect/>
          </a:stretch>
        </p:blipFill>
        <p:spPr>
          <a:xfrm>
            <a:off x="91023" y="1634670"/>
            <a:ext cx="2643188" cy="2530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本框 4"/>
          <p:cNvSpPr txBox="1"/>
          <p:nvPr/>
        </p:nvSpPr>
        <p:spPr>
          <a:xfrm>
            <a:off x="3550588" y="510780"/>
            <a:ext cx="1858328" cy="438581"/>
          </a:xfrm>
          <a:prstGeom prst="rect">
            <a:avLst/>
          </a:prstGeom>
          <a:solidFill>
            <a:schemeClr val="bg1"/>
          </a:solidFill>
        </p:spPr>
        <p:txBody>
          <a:bodyPr wrap="square" lIns="68580" tIns="34290" rIns="68580" bIns="34290" rtlCol="0">
            <a:spAutoFit/>
          </a:bodyPr>
          <a:lstStyle/>
          <a:p>
            <a:pPr defTabSz="685165">
              <a:defRPr/>
            </a:pPr>
            <a:r>
              <a:rPr lang="zh-CN" altLang="en-US" sz="2400" b="1">
                <a:solidFill>
                  <a:srgbClr val="000000"/>
                </a:solidFill>
                <a:latin typeface="黑体" panose="02010609060101010101" pitchFamily="49" charset="-122"/>
                <a:ea typeface="黑体" panose="02010609060101010101" pitchFamily="49" charset="-122"/>
              </a:rPr>
              <a:t>噪声的来源</a:t>
            </a:r>
          </a:p>
        </p:txBody>
      </p:sp>
    </p:spTree>
    <p:extLst>
      <p:ext uri="{BB962C8B-B14F-4D97-AF65-F5344CB8AC3E}">
        <p14:creationId xmlns:p14="http://schemas.microsoft.com/office/powerpoint/2010/main" val="33624691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文本框 20483"/>
          <p:cNvSpPr txBox="1"/>
          <p:nvPr/>
        </p:nvSpPr>
        <p:spPr>
          <a:xfrm>
            <a:off x="2952988" y="534579"/>
            <a:ext cx="3238024" cy="438581"/>
          </a:xfrm>
          <a:prstGeom prst="rect">
            <a:avLst/>
          </a:prstGeom>
          <a:solidFill>
            <a:schemeClr val="accent2"/>
          </a:solidFill>
          <a:ln w="9525">
            <a:noFill/>
          </a:ln>
        </p:spPr>
        <p:txBody>
          <a:bodyPr wrap="square" lIns="68580" tIns="34290" rIns="68580" bIns="34290">
            <a:spAutoFit/>
          </a:bodyPr>
          <a:lstStyle/>
          <a:p>
            <a:pPr defTabSz="685165">
              <a:spcBef>
                <a:spcPct val="50000"/>
              </a:spcBef>
              <a:defRPr/>
            </a:pPr>
            <a:r>
              <a:rPr lang="zh-CN" altLang="en-US" sz="2400" b="1">
                <a:solidFill>
                  <a:srgbClr val="000000"/>
                </a:solidFill>
                <a:latin typeface="黑体" panose="02010609060101010101" pitchFamily="49" charset="-122"/>
                <a:ea typeface="黑体" panose="02010609060101010101" pitchFamily="49" charset="-122"/>
                <a:cs typeface="楷体" panose="02010609060101010101" pitchFamily="49" charset="-122"/>
              </a:rPr>
              <a:t>环境保护角度上的噪声</a:t>
            </a:r>
            <a:endParaRPr lang="en-US" altLang="zh-CN" sz="2400" b="1">
              <a:solidFill>
                <a:srgbClr val="000000"/>
              </a:solidFill>
              <a:latin typeface="黑体" panose="02010609060101010101" pitchFamily="49" charset="-122"/>
              <a:ea typeface="黑体" panose="02010609060101010101" pitchFamily="49" charset="-122"/>
              <a:cs typeface="楷体" panose="02010609060101010101" pitchFamily="49" charset="-122"/>
            </a:endParaRPr>
          </a:p>
        </p:txBody>
      </p:sp>
      <p:sp>
        <p:nvSpPr>
          <p:cNvPr id="20485" name="矩形 20484"/>
          <p:cNvSpPr/>
          <p:nvPr/>
        </p:nvSpPr>
        <p:spPr>
          <a:xfrm>
            <a:off x="307302" y="1074737"/>
            <a:ext cx="8014811" cy="955646"/>
          </a:xfrm>
          <a:prstGeom prst="rect">
            <a:avLst/>
          </a:prstGeom>
          <a:noFill/>
          <a:ln w="9525">
            <a:noFill/>
          </a:ln>
        </p:spPr>
        <p:txBody>
          <a:bodyPr wrap="square" lIns="68580" tIns="34290" rIns="68580" bIns="34290">
            <a:spAutoFit/>
          </a:bodyPr>
          <a:lstStyle/>
          <a:p>
            <a:pPr defTabSz="685165">
              <a:lnSpc>
                <a:spcPct val="120000"/>
              </a:lnSpc>
              <a:defRPr/>
            </a:pPr>
            <a:r>
              <a:rPr lang="zh-CN" altLang="en-US" sz="2400" b="1" smtClean="0">
                <a:solidFill>
                  <a:srgbClr val="000000"/>
                </a:solidFill>
                <a:latin typeface="宋体" pitchFamily="2" charset="-122"/>
                <a:ea typeface="宋体" pitchFamily="2" charset="-122"/>
                <a:cs typeface="楷体" panose="02010609060101010101" pitchFamily="49" charset="-122"/>
              </a:rPr>
              <a:t>    凡</a:t>
            </a:r>
            <a:r>
              <a:rPr lang="zh-CN" altLang="en-US" sz="2400" b="1">
                <a:solidFill>
                  <a:srgbClr val="000000"/>
                </a:solidFill>
                <a:latin typeface="宋体" pitchFamily="2" charset="-122"/>
                <a:ea typeface="宋体" pitchFamily="2" charset="-122"/>
                <a:cs typeface="楷体" panose="02010609060101010101" pitchFamily="49" charset="-122"/>
              </a:rPr>
              <a:t>是防碍人们正常休息、学习和工作的声音以及对人们要听的声音产生干扰的声音都属于噪声。</a:t>
            </a:r>
          </a:p>
        </p:txBody>
      </p:sp>
      <p:sp>
        <p:nvSpPr>
          <p:cNvPr id="20486" name="矩形 20485"/>
          <p:cNvSpPr/>
          <p:nvPr/>
        </p:nvSpPr>
        <p:spPr>
          <a:xfrm>
            <a:off x="6104898" y="3145372"/>
            <a:ext cx="2926807" cy="438582"/>
          </a:xfrm>
          <a:prstGeom prst="rect">
            <a:avLst/>
          </a:prstGeom>
          <a:noFill/>
          <a:ln w="9525">
            <a:noFill/>
          </a:ln>
        </p:spPr>
        <p:txBody>
          <a:bodyPr wrap="square" lIns="68580" tIns="34290" rIns="68580" bIns="34290">
            <a:spAutoFit/>
          </a:bodyPr>
          <a:lstStyle/>
          <a:p>
            <a:pPr defTabSz="685165">
              <a:defRPr/>
            </a:pPr>
            <a:r>
              <a:rPr lang="zh-CN" altLang="en-US" sz="2400" b="1" smtClean="0">
                <a:solidFill>
                  <a:srgbClr val="000000"/>
                </a:solidFill>
                <a:latin typeface="楷体" panose="02010609060101010101" pitchFamily="49" charset="-122"/>
                <a:ea typeface="楷体" panose="02010609060101010101" pitchFamily="49" charset="-122"/>
                <a:cs typeface="楷体" panose="02010609060101010101" pitchFamily="49" charset="-122"/>
              </a:rPr>
              <a:t>你</a:t>
            </a:r>
            <a:r>
              <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rPr>
              <a:t>周围有哪些噪声？</a:t>
            </a:r>
          </a:p>
        </p:txBody>
      </p:sp>
      <p:pic>
        <p:nvPicPr>
          <p:cNvPr id="307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2747" y="2146361"/>
            <a:ext cx="4058031" cy="2546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47496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72652" y="521971"/>
            <a:ext cx="1998697" cy="438581"/>
          </a:xfrm>
          <a:prstGeom prst="rect">
            <a:avLst/>
          </a:prstGeom>
          <a:solidFill>
            <a:schemeClr val="accent2"/>
          </a:solidFill>
          <a:ln w="9525">
            <a:noFill/>
          </a:ln>
        </p:spPr>
        <p:txBody>
          <a:bodyPr wrap="square" lIns="68580" tIns="34290" rIns="68580" bIns="34290">
            <a:spAutoFit/>
          </a:bodyPr>
          <a:lstStyle>
            <a:defPPr>
              <a:defRPr lang="zh-CN"/>
            </a:defPPr>
            <a:lvl1pPr defTabSz="685165">
              <a:spcBef>
                <a:spcPct val="50000"/>
              </a:spcBef>
              <a:defRPr sz="2400" b="1">
                <a:solidFill>
                  <a:srgbClr val="000000"/>
                </a:solidFill>
                <a:latin typeface="黑体" panose="02010609060101010101" pitchFamily="49" charset="-122"/>
                <a:ea typeface="黑体" panose="02010609060101010101" pitchFamily="49" charset="-122"/>
                <a:cs typeface="楷体" panose="02010609060101010101" pitchFamily="49" charset="-122"/>
              </a:defRPr>
            </a:lvl1pPr>
          </a:lstStyle>
          <a:p>
            <a:pPr algn="ctr"/>
            <a:r>
              <a:rPr lang="zh-CN" altLang="en-US"/>
              <a:t>噪声的来源</a:t>
            </a:r>
          </a:p>
        </p:txBody>
      </p:sp>
      <p:sp>
        <p:nvSpPr>
          <p:cNvPr id="19461" name="文本框 19460"/>
          <p:cNvSpPr txBox="1"/>
          <p:nvPr/>
        </p:nvSpPr>
        <p:spPr>
          <a:xfrm>
            <a:off x="5563555" y="1172231"/>
            <a:ext cx="3526155" cy="807914"/>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FF"/>
                </a:solidFill>
                <a:latin typeface="宋体" pitchFamily="2" charset="-122"/>
                <a:ea typeface="宋体" pitchFamily="2" charset="-122"/>
              </a:rPr>
              <a:t>交通运输噪声</a:t>
            </a:r>
            <a:r>
              <a:rPr lang="zh-CN" altLang="en-US" sz="2400" b="1">
                <a:solidFill>
                  <a:srgbClr val="000000"/>
                </a:solidFill>
                <a:latin typeface="宋体" pitchFamily="2" charset="-122"/>
                <a:ea typeface="宋体" pitchFamily="2" charset="-122"/>
              </a:rPr>
              <a:t>：引擎声、汽笛声、刹车声；</a:t>
            </a:r>
          </a:p>
        </p:txBody>
      </p:sp>
      <p:sp>
        <p:nvSpPr>
          <p:cNvPr id="19462" name="文本框 19461"/>
          <p:cNvSpPr txBox="1"/>
          <p:nvPr/>
        </p:nvSpPr>
        <p:spPr>
          <a:xfrm>
            <a:off x="5533073" y="2057649"/>
            <a:ext cx="3466148" cy="807914"/>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FF"/>
                </a:solidFill>
                <a:latin typeface="宋体" pitchFamily="2" charset="-122"/>
                <a:ea typeface="宋体" pitchFamily="2" charset="-122"/>
                <a:cs typeface="楷体" panose="02010609060101010101" pitchFamily="49" charset="-122"/>
              </a:rPr>
              <a:t>施工噪声</a:t>
            </a:r>
            <a:r>
              <a:rPr lang="zh-CN" altLang="en-US" sz="2400" b="1">
                <a:solidFill>
                  <a:srgbClr val="000000"/>
                </a:solidFill>
                <a:latin typeface="宋体" pitchFamily="2" charset="-122"/>
                <a:ea typeface="宋体" pitchFamily="2" charset="-122"/>
                <a:cs typeface="楷体" panose="02010609060101010101" pitchFamily="49" charset="-122"/>
              </a:rPr>
              <a:t>：搅拌机、 打桩机、切割机等的声音；</a:t>
            </a:r>
          </a:p>
        </p:txBody>
      </p:sp>
      <p:sp>
        <p:nvSpPr>
          <p:cNvPr id="19463" name="文本框 19462"/>
          <p:cNvSpPr txBox="1"/>
          <p:nvPr/>
        </p:nvSpPr>
        <p:spPr>
          <a:xfrm>
            <a:off x="5563079" y="3854770"/>
            <a:ext cx="3526631" cy="1177245"/>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0000FF"/>
                </a:solidFill>
                <a:latin typeface="宋体" pitchFamily="2" charset="-122"/>
                <a:ea typeface="宋体" pitchFamily="2" charset="-122"/>
                <a:cs typeface="楷体" panose="02010609060101010101" pitchFamily="49" charset="-122"/>
              </a:rPr>
              <a:t>社会生活噪声</a:t>
            </a:r>
            <a:r>
              <a:rPr lang="zh-CN" altLang="en-US" sz="2400" b="1">
                <a:solidFill>
                  <a:srgbClr val="000000"/>
                </a:solidFill>
                <a:latin typeface="宋体" pitchFamily="2" charset="-122"/>
                <a:ea typeface="宋体" pitchFamily="2" charset="-122"/>
                <a:cs typeface="楷体" panose="02010609060101010101" pitchFamily="49" charset="-122"/>
              </a:rPr>
              <a:t>：娱乐场所的音乐</a:t>
            </a:r>
            <a:r>
              <a:rPr lang="zh-CN" altLang="en-US" sz="2400" b="1" smtClean="0">
                <a:solidFill>
                  <a:srgbClr val="000000"/>
                </a:solidFill>
                <a:latin typeface="宋体" pitchFamily="2" charset="-122"/>
                <a:ea typeface="宋体" pitchFamily="2" charset="-122"/>
                <a:cs typeface="楷体" panose="02010609060101010101" pitchFamily="49" charset="-122"/>
              </a:rPr>
              <a:t>声，商店</a:t>
            </a:r>
            <a:r>
              <a:rPr lang="zh-CN" altLang="en-US" sz="2400" b="1">
                <a:solidFill>
                  <a:srgbClr val="000000"/>
                </a:solidFill>
                <a:latin typeface="宋体" pitchFamily="2" charset="-122"/>
                <a:ea typeface="宋体" pitchFamily="2" charset="-122"/>
                <a:cs typeface="楷体" panose="02010609060101010101" pitchFamily="49" charset="-122"/>
              </a:rPr>
              <a:t>、集贸市场吆喝叫卖声。</a:t>
            </a:r>
          </a:p>
        </p:txBody>
      </p:sp>
      <p:sp>
        <p:nvSpPr>
          <p:cNvPr id="19464" name="文本框 19463"/>
          <p:cNvSpPr txBox="1"/>
          <p:nvPr/>
        </p:nvSpPr>
        <p:spPr>
          <a:xfrm>
            <a:off x="5533551" y="2792832"/>
            <a:ext cx="3526155" cy="1177245"/>
          </a:xfrm>
          <a:prstGeom prst="rect">
            <a:avLst/>
          </a:prstGeom>
          <a:noFill/>
          <a:ln w="9525">
            <a:noFill/>
          </a:ln>
        </p:spPr>
        <p:txBody>
          <a:bodyPr wrap="square" lIns="68580" tIns="34290" rIns="68580" bIns="34290">
            <a:spAutoFit/>
          </a:bodyPr>
          <a:lstStyle/>
          <a:p>
            <a:pPr defTabSz="685165">
              <a:defRPr/>
            </a:pPr>
            <a:r>
              <a:rPr lang="zh-CN" altLang="en-US" sz="2400" b="1">
                <a:solidFill>
                  <a:srgbClr val="0000FF"/>
                </a:solidFill>
                <a:latin typeface="宋体" pitchFamily="2" charset="-122"/>
                <a:ea typeface="宋体" pitchFamily="2" charset="-122"/>
                <a:cs typeface="楷体" panose="02010609060101010101" pitchFamily="49" charset="-122"/>
              </a:rPr>
              <a:t>工业噪声</a:t>
            </a:r>
            <a:r>
              <a:rPr lang="zh-CN" altLang="en-US" sz="2400" b="1">
                <a:solidFill>
                  <a:srgbClr val="000000"/>
                </a:solidFill>
                <a:latin typeface="宋体" pitchFamily="2" charset="-122"/>
                <a:ea typeface="宋体" pitchFamily="2" charset="-122"/>
                <a:cs typeface="楷体" panose="02010609060101010101" pitchFamily="49" charset="-122"/>
              </a:rPr>
              <a:t>：机器运转振动</a:t>
            </a:r>
            <a:r>
              <a:rPr lang="zh-CN" altLang="en-US" sz="2400" b="1" smtClean="0">
                <a:solidFill>
                  <a:srgbClr val="000000"/>
                </a:solidFill>
                <a:latin typeface="宋体" pitchFamily="2" charset="-122"/>
                <a:ea typeface="宋体" pitchFamily="2" charset="-122"/>
                <a:cs typeface="楷体" panose="02010609060101010101" pitchFamily="49" charset="-122"/>
              </a:rPr>
              <a:t>发声，机器</a:t>
            </a:r>
            <a:r>
              <a:rPr lang="zh-CN" altLang="en-US" sz="2400" b="1">
                <a:solidFill>
                  <a:srgbClr val="000000"/>
                </a:solidFill>
                <a:latin typeface="宋体" pitchFamily="2" charset="-122"/>
                <a:ea typeface="宋体" pitchFamily="2" charset="-122"/>
                <a:cs typeface="楷体" panose="02010609060101010101" pitchFamily="49" charset="-122"/>
              </a:rPr>
              <a:t>切割、摩擦、锻造等发声；</a:t>
            </a:r>
          </a:p>
        </p:txBody>
      </p:sp>
      <p:pic>
        <p:nvPicPr>
          <p:cNvPr id="3" name="图片 2">
            <a:hlinkClick r:id="rId2" action="ppaction://hlinkfile"/>
          </p:cNvPr>
          <p:cNvPicPr>
            <a:picLocks noChangeAspect="1"/>
          </p:cNvPicPr>
          <p:nvPr/>
        </p:nvPicPr>
        <p:blipFill>
          <a:blip r:embed="rId3"/>
          <a:stretch>
            <a:fillRect/>
          </a:stretch>
        </p:blipFill>
        <p:spPr>
          <a:xfrm>
            <a:off x="1005997" y="1149289"/>
            <a:ext cx="4362290" cy="3663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8522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7" name="文本框 15376"/>
          <p:cNvSpPr txBox="1"/>
          <p:nvPr/>
        </p:nvSpPr>
        <p:spPr>
          <a:xfrm>
            <a:off x="699613" y="1274184"/>
            <a:ext cx="8443118" cy="2839239"/>
          </a:xfrm>
          <a:prstGeom prst="rect">
            <a:avLst/>
          </a:prstGeom>
          <a:noFill/>
          <a:ln w="9525">
            <a:noFill/>
          </a:ln>
        </p:spPr>
        <p:txBody>
          <a:bodyPr wrap="square" lIns="68580" tIns="34290" rIns="68580" bIns="34290">
            <a:spAutoFit/>
          </a:bodyPr>
          <a:lstStyle/>
          <a:p>
            <a:pPr defTabSz="685165">
              <a:lnSpc>
                <a:spcPct val="150000"/>
              </a:lnSpc>
              <a:defRPr/>
            </a:pPr>
            <a:r>
              <a:rPr lang="en-US" altLang="zh-CN" sz="2400" b="1" smtClean="0">
                <a:solidFill>
                  <a:srgbClr val="000000"/>
                </a:solidFill>
                <a:latin typeface="Times New Roman" pitchFamily="18" charset="0"/>
                <a:ea typeface="宋体" pitchFamily="2" charset="-122"/>
                <a:cs typeface="Times New Roman" panose="02020603050405020304" pitchFamily="18" charset="0"/>
              </a:rPr>
              <a:t>1. </a:t>
            </a:r>
            <a:r>
              <a:rPr lang="zh-CN" altLang="en-US" sz="2400" b="1" smtClean="0">
                <a:solidFill>
                  <a:srgbClr val="000000"/>
                </a:solidFill>
                <a:latin typeface="Times New Roman" pitchFamily="18" charset="0"/>
                <a:ea typeface="宋体" pitchFamily="2" charset="-122"/>
                <a:cs typeface="Times New Roman" panose="02020603050405020304" pitchFamily="18" charset="0"/>
              </a:rPr>
              <a:t>人</a:t>
            </a:r>
            <a:r>
              <a:rPr lang="zh-CN" altLang="en-US" sz="2400" b="1">
                <a:solidFill>
                  <a:srgbClr val="000000"/>
                </a:solidFill>
                <a:latin typeface="Times New Roman" pitchFamily="18" charset="0"/>
                <a:ea typeface="宋体" pitchFamily="2" charset="-122"/>
                <a:cs typeface="Times New Roman" panose="02020603050405020304" pitchFamily="18" charset="0"/>
              </a:rPr>
              <a:t>们用</a:t>
            </a:r>
            <a:r>
              <a:rPr lang="zh-CN" altLang="en-US" sz="2400" b="1">
                <a:solidFill>
                  <a:srgbClr val="FF0000"/>
                </a:solidFill>
                <a:latin typeface="Times New Roman" pitchFamily="18" charset="0"/>
                <a:ea typeface="宋体" pitchFamily="2" charset="-122"/>
                <a:cs typeface="Times New Roman" panose="02020603050405020304" pitchFamily="18" charset="0"/>
              </a:rPr>
              <a:t>分贝</a:t>
            </a:r>
            <a:r>
              <a:rPr lang="zh-CN" altLang="en-US" sz="2400" b="1">
                <a:solidFill>
                  <a:srgbClr val="000000"/>
                </a:solidFill>
                <a:latin typeface="Times New Roman" pitchFamily="18" charset="0"/>
                <a:ea typeface="宋体" pitchFamily="2" charset="-122"/>
                <a:cs typeface="Times New Roman" panose="02020603050405020304" pitchFamily="18" charset="0"/>
              </a:rPr>
              <a:t>来划分</a:t>
            </a:r>
            <a:r>
              <a:rPr lang="zh-CN" altLang="en-US" sz="2400" b="1">
                <a:solidFill>
                  <a:srgbClr val="FF0000"/>
                </a:solidFill>
                <a:latin typeface="Times New Roman" pitchFamily="18" charset="0"/>
                <a:ea typeface="宋体" pitchFamily="2" charset="-122"/>
                <a:cs typeface="Times New Roman" panose="02020603050405020304" pitchFamily="18" charset="0"/>
              </a:rPr>
              <a:t>声音强弱的</a:t>
            </a:r>
            <a:r>
              <a:rPr lang="zh-CN" altLang="en-US" sz="2400" b="1" smtClean="0">
                <a:solidFill>
                  <a:srgbClr val="FF0000"/>
                </a:solidFill>
                <a:latin typeface="Times New Roman" pitchFamily="18" charset="0"/>
                <a:ea typeface="宋体" pitchFamily="2" charset="-122"/>
                <a:cs typeface="Times New Roman" panose="02020603050405020304" pitchFamily="18" charset="0"/>
              </a:rPr>
              <a:t>等级</a:t>
            </a:r>
            <a:r>
              <a:rPr lang="zh-CN" altLang="en-US" sz="2400" b="1" smtClean="0">
                <a:solidFill>
                  <a:srgbClr val="000000"/>
                </a:solidFill>
                <a:latin typeface="Times New Roman" pitchFamily="18" charset="0"/>
                <a:ea typeface="宋体" pitchFamily="2" charset="-122"/>
                <a:cs typeface="Times New Roman" panose="02020603050405020304" pitchFamily="18" charset="0"/>
              </a:rPr>
              <a:t>，分贝</a:t>
            </a:r>
            <a:r>
              <a:rPr lang="zh-CN" altLang="en-US" sz="2400" b="1">
                <a:solidFill>
                  <a:srgbClr val="000000"/>
                </a:solidFill>
                <a:latin typeface="Times New Roman" pitchFamily="18" charset="0"/>
                <a:ea typeface="宋体" pitchFamily="2" charset="-122"/>
                <a:cs typeface="Times New Roman" panose="02020603050405020304" pitchFamily="18" charset="0"/>
              </a:rPr>
              <a:t>的符号是</a:t>
            </a:r>
            <a:r>
              <a:rPr lang="en-US" altLang="zh-CN" sz="2400" b="1">
                <a:solidFill>
                  <a:srgbClr val="000000"/>
                </a:solidFill>
                <a:latin typeface="Times New Roman" pitchFamily="18" charset="0"/>
                <a:ea typeface="宋体" pitchFamily="2" charset="-122"/>
                <a:cs typeface="Times New Roman" panose="02020603050405020304" pitchFamily="18" charset="0"/>
              </a:rPr>
              <a:t>dB</a:t>
            </a:r>
            <a:r>
              <a:rPr lang="zh-CN" altLang="en-US" sz="2400" b="1">
                <a:solidFill>
                  <a:srgbClr val="000000"/>
                </a:solidFill>
                <a:latin typeface="Times New Roman" pitchFamily="18" charset="0"/>
                <a:ea typeface="宋体" pitchFamily="2" charset="-122"/>
                <a:cs typeface="Times New Roman" panose="02020603050405020304" pitchFamily="18" charset="0"/>
              </a:rPr>
              <a:t>。</a:t>
            </a:r>
          </a:p>
          <a:p>
            <a:pPr defTabSz="685165">
              <a:lnSpc>
                <a:spcPct val="150000"/>
              </a:lnSpc>
              <a:defRPr/>
            </a:pPr>
            <a:r>
              <a:rPr lang="en-US" altLang="zh-CN" sz="2400" b="1">
                <a:solidFill>
                  <a:srgbClr val="000000"/>
                </a:solidFill>
                <a:latin typeface="Times New Roman" pitchFamily="18" charset="0"/>
                <a:ea typeface="宋体" pitchFamily="2" charset="-122"/>
                <a:cs typeface="Times New Roman" panose="02020603050405020304" pitchFamily="18" charset="0"/>
              </a:rPr>
              <a:t>2. </a:t>
            </a:r>
            <a:r>
              <a:rPr lang="en-US" altLang="zh-CN" sz="2400" b="1" smtClean="0">
                <a:solidFill>
                  <a:srgbClr val="000000"/>
                </a:solidFill>
                <a:latin typeface="Times New Roman" pitchFamily="18" charset="0"/>
                <a:ea typeface="宋体" pitchFamily="2" charset="-122"/>
                <a:cs typeface="Times New Roman" panose="02020603050405020304" pitchFamily="18" charset="0"/>
              </a:rPr>
              <a:t> </a:t>
            </a:r>
            <a:r>
              <a:rPr lang="en-US" altLang="zh-CN" sz="2400" b="1" smtClean="0">
                <a:solidFill>
                  <a:srgbClr val="FF0000"/>
                </a:solidFill>
                <a:latin typeface="Times New Roman" pitchFamily="18" charset="0"/>
                <a:ea typeface="宋体" pitchFamily="2" charset="-122"/>
                <a:cs typeface="Times New Roman" panose="02020603050405020304" pitchFamily="18" charset="0"/>
              </a:rPr>
              <a:t>0dB</a:t>
            </a:r>
            <a:r>
              <a:rPr lang="zh-CN" altLang="en-US" sz="2400" b="1">
                <a:solidFill>
                  <a:srgbClr val="000000"/>
                </a:solidFill>
                <a:latin typeface="Times New Roman" pitchFamily="18" charset="0"/>
                <a:ea typeface="宋体" pitchFamily="2" charset="-122"/>
                <a:cs typeface="Times New Roman" panose="02020603050405020304" pitchFamily="18" charset="0"/>
              </a:rPr>
              <a:t>是人们刚刚能听到的最弱的声音</a:t>
            </a:r>
            <a:r>
              <a:rPr lang="en-US" altLang="zh-CN" sz="2400" b="1">
                <a:solidFill>
                  <a:srgbClr val="000000"/>
                </a:solidFill>
                <a:latin typeface="Times New Roman" pitchFamily="18" charset="0"/>
                <a:ea typeface="宋体" pitchFamily="2" charset="-122"/>
                <a:cs typeface="Times New Roman" panose="02020603050405020304" pitchFamily="18" charset="0"/>
              </a:rPr>
              <a:t>——</a:t>
            </a:r>
            <a:r>
              <a:rPr lang="zh-CN" altLang="en-US" sz="2400" b="1">
                <a:solidFill>
                  <a:srgbClr val="000000"/>
                </a:solidFill>
                <a:latin typeface="Times New Roman" pitchFamily="18" charset="0"/>
                <a:ea typeface="宋体" pitchFamily="2" charset="-122"/>
                <a:cs typeface="Times New Roman" panose="02020603050405020304" pitchFamily="18" charset="0"/>
              </a:rPr>
              <a:t>听觉下限。</a:t>
            </a:r>
          </a:p>
          <a:p>
            <a:pPr defTabSz="685165">
              <a:lnSpc>
                <a:spcPct val="150000"/>
              </a:lnSpc>
              <a:defRPr/>
            </a:pPr>
            <a:r>
              <a:rPr lang="en-US" altLang="zh-CN" sz="2400" b="1">
                <a:solidFill>
                  <a:srgbClr val="000000"/>
                </a:solidFill>
                <a:latin typeface="Times New Roman" pitchFamily="18" charset="0"/>
                <a:ea typeface="宋体" pitchFamily="2" charset="-122"/>
                <a:cs typeface="Times New Roman" panose="02020603050405020304" pitchFamily="18" charset="0"/>
              </a:rPr>
              <a:t>3</a:t>
            </a:r>
            <a:r>
              <a:rPr lang="en-US" altLang="zh-CN" sz="2400" b="1" smtClean="0">
                <a:solidFill>
                  <a:srgbClr val="000000"/>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为</a:t>
            </a:r>
            <a:r>
              <a:rPr lang="zh-CN" altLang="en-US" sz="2400" b="1">
                <a:solidFill>
                  <a:srgbClr val="000000"/>
                </a:solidFill>
                <a:latin typeface="Times New Roman" pitchFamily="18" charset="0"/>
                <a:ea typeface="宋体" pitchFamily="2" charset="-122"/>
                <a:cs typeface="Times New Roman" panose="02020603050405020304" pitchFamily="18" charset="0"/>
              </a:rPr>
              <a:t>了</a:t>
            </a:r>
            <a:r>
              <a:rPr lang="zh-CN" altLang="en-US" sz="2400" b="1">
                <a:solidFill>
                  <a:srgbClr val="FF0000"/>
                </a:solidFill>
                <a:latin typeface="Times New Roman" pitchFamily="18" charset="0"/>
                <a:ea typeface="宋体" pitchFamily="2" charset="-122"/>
                <a:cs typeface="Times New Roman" panose="02020603050405020304" pitchFamily="18" charset="0"/>
              </a:rPr>
              <a:t>保护</a:t>
            </a:r>
            <a:r>
              <a:rPr lang="zh-CN" altLang="en-US" sz="2400" b="1" smtClean="0">
                <a:solidFill>
                  <a:srgbClr val="FF0000"/>
                </a:solidFill>
                <a:latin typeface="Times New Roman" pitchFamily="18" charset="0"/>
                <a:ea typeface="宋体" pitchFamily="2" charset="-122"/>
                <a:cs typeface="Times New Roman" panose="02020603050405020304" pitchFamily="18" charset="0"/>
              </a:rPr>
              <a:t>听力</a:t>
            </a:r>
            <a:r>
              <a:rPr lang="zh-CN" altLang="en-US" sz="2400" b="1" smtClean="0">
                <a:solidFill>
                  <a:srgbClr val="000000"/>
                </a:solidFill>
                <a:latin typeface="Times New Roman" pitchFamily="18" charset="0"/>
                <a:ea typeface="宋体" pitchFamily="2" charset="-122"/>
                <a:cs typeface="Times New Roman" panose="02020603050405020304" pitchFamily="18" charset="0"/>
              </a:rPr>
              <a:t>，应</a:t>
            </a:r>
            <a:r>
              <a:rPr lang="zh-CN" altLang="en-US" sz="2400" b="1">
                <a:solidFill>
                  <a:srgbClr val="000000"/>
                </a:solidFill>
                <a:latin typeface="Times New Roman" pitchFamily="18" charset="0"/>
                <a:ea typeface="宋体" pitchFamily="2" charset="-122"/>
                <a:cs typeface="Times New Roman" panose="02020603050405020304" pitchFamily="18" charset="0"/>
              </a:rPr>
              <a:t>控制噪声不超过</a:t>
            </a:r>
            <a:r>
              <a:rPr lang="en-US" altLang="zh-CN" sz="2400" b="1">
                <a:solidFill>
                  <a:srgbClr val="FF0000"/>
                </a:solidFill>
                <a:latin typeface="Times New Roman" pitchFamily="18" charset="0"/>
                <a:ea typeface="宋体" pitchFamily="2" charset="-122"/>
                <a:cs typeface="Times New Roman" panose="02020603050405020304" pitchFamily="18" charset="0"/>
              </a:rPr>
              <a:t>90dB</a:t>
            </a:r>
            <a:r>
              <a:rPr lang="zh-CN" altLang="en-US" sz="2400" b="1">
                <a:solidFill>
                  <a:srgbClr val="000000"/>
                </a:solidFill>
                <a:latin typeface="Times New Roman" pitchFamily="18" charset="0"/>
                <a:ea typeface="宋体" pitchFamily="2" charset="-122"/>
                <a:cs typeface="Times New Roman" panose="02020603050405020304" pitchFamily="18" charset="0"/>
              </a:rPr>
              <a:t>；</a:t>
            </a:r>
          </a:p>
          <a:p>
            <a:pPr defTabSz="685165">
              <a:lnSpc>
                <a:spcPct val="150000"/>
              </a:lnSpc>
              <a:defRPr/>
            </a:pPr>
            <a:r>
              <a:rPr lang="zh-CN" altLang="en-US" sz="2400" b="1">
                <a:solidFill>
                  <a:srgbClr val="000000"/>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  为</a:t>
            </a:r>
            <a:r>
              <a:rPr lang="zh-CN" altLang="en-US" sz="2400" b="1">
                <a:solidFill>
                  <a:srgbClr val="000000"/>
                </a:solidFill>
                <a:latin typeface="Times New Roman" pitchFamily="18" charset="0"/>
                <a:ea typeface="宋体" pitchFamily="2" charset="-122"/>
                <a:cs typeface="Times New Roman" panose="02020603050405020304" pitchFamily="18" charset="0"/>
              </a:rPr>
              <a:t>了保证</a:t>
            </a:r>
            <a:r>
              <a:rPr lang="zh-CN" altLang="en-US" sz="2400" b="1">
                <a:solidFill>
                  <a:srgbClr val="FF0000"/>
                </a:solidFill>
                <a:latin typeface="Times New Roman" pitchFamily="18" charset="0"/>
                <a:ea typeface="宋体" pitchFamily="2" charset="-122"/>
                <a:cs typeface="Times New Roman" panose="02020603050405020304" pitchFamily="18" charset="0"/>
              </a:rPr>
              <a:t>工作和</a:t>
            </a:r>
            <a:r>
              <a:rPr lang="zh-CN" altLang="en-US" sz="2400" b="1" smtClean="0">
                <a:solidFill>
                  <a:srgbClr val="FF0000"/>
                </a:solidFill>
                <a:latin typeface="Times New Roman" pitchFamily="18" charset="0"/>
                <a:ea typeface="宋体" pitchFamily="2" charset="-122"/>
                <a:cs typeface="Times New Roman" panose="02020603050405020304" pitchFamily="18" charset="0"/>
              </a:rPr>
              <a:t>学习</a:t>
            </a:r>
            <a:r>
              <a:rPr lang="zh-CN" altLang="en-US" sz="2400" b="1" smtClean="0">
                <a:solidFill>
                  <a:srgbClr val="000000"/>
                </a:solidFill>
                <a:latin typeface="Times New Roman" pitchFamily="18" charset="0"/>
                <a:ea typeface="宋体" pitchFamily="2" charset="-122"/>
                <a:cs typeface="Times New Roman" panose="02020603050405020304" pitchFamily="18" charset="0"/>
              </a:rPr>
              <a:t>，应</a:t>
            </a:r>
            <a:r>
              <a:rPr lang="zh-CN" altLang="en-US" sz="2400" b="1">
                <a:solidFill>
                  <a:srgbClr val="000000"/>
                </a:solidFill>
                <a:latin typeface="Times New Roman" pitchFamily="18" charset="0"/>
                <a:ea typeface="宋体" pitchFamily="2" charset="-122"/>
                <a:cs typeface="Times New Roman" panose="02020603050405020304" pitchFamily="18" charset="0"/>
              </a:rPr>
              <a:t>控制噪声不超过</a:t>
            </a:r>
            <a:r>
              <a:rPr lang="en-US" altLang="zh-CN" sz="2400" b="1">
                <a:solidFill>
                  <a:srgbClr val="FF0000"/>
                </a:solidFill>
                <a:latin typeface="Times New Roman" pitchFamily="18" charset="0"/>
                <a:ea typeface="宋体" pitchFamily="2" charset="-122"/>
                <a:cs typeface="Times New Roman" panose="02020603050405020304" pitchFamily="18" charset="0"/>
              </a:rPr>
              <a:t>70dB</a:t>
            </a:r>
            <a:r>
              <a:rPr lang="zh-CN" altLang="en-US" sz="2400" b="1">
                <a:solidFill>
                  <a:srgbClr val="000000"/>
                </a:solidFill>
                <a:latin typeface="Times New Roman" pitchFamily="18" charset="0"/>
                <a:ea typeface="宋体" pitchFamily="2" charset="-122"/>
                <a:cs typeface="Times New Roman" panose="02020603050405020304" pitchFamily="18" charset="0"/>
              </a:rPr>
              <a:t>；</a:t>
            </a:r>
          </a:p>
          <a:p>
            <a:pPr defTabSz="685165">
              <a:lnSpc>
                <a:spcPct val="150000"/>
              </a:lnSpc>
              <a:defRPr/>
            </a:pPr>
            <a:r>
              <a:rPr lang="zh-CN" altLang="en-US" sz="2400" b="1">
                <a:solidFill>
                  <a:srgbClr val="000000"/>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  为</a:t>
            </a:r>
            <a:r>
              <a:rPr lang="zh-CN" altLang="en-US" sz="2400" b="1">
                <a:solidFill>
                  <a:srgbClr val="000000"/>
                </a:solidFill>
                <a:latin typeface="Times New Roman" pitchFamily="18" charset="0"/>
                <a:ea typeface="宋体" pitchFamily="2" charset="-122"/>
                <a:cs typeface="Times New Roman" panose="02020603050405020304" pitchFamily="18" charset="0"/>
              </a:rPr>
              <a:t>了保证</a:t>
            </a:r>
            <a:r>
              <a:rPr lang="zh-CN" altLang="en-US" sz="2400" b="1">
                <a:solidFill>
                  <a:srgbClr val="FF0000"/>
                </a:solidFill>
                <a:latin typeface="Times New Roman" pitchFamily="18" charset="0"/>
                <a:ea typeface="宋体" pitchFamily="2" charset="-122"/>
                <a:cs typeface="Times New Roman" panose="02020603050405020304" pitchFamily="18" charset="0"/>
              </a:rPr>
              <a:t>休息和</a:t>
            </a:r>
            <a:r>
              <a:rPr lang="zh-CN" altLang="en-US" sz="2400" b="1" smtClean="0">
                <a:solidFill>
                  <a:srgbClr val="FF0000"/>
                </a:solidFill>
                <a:latin typeface="Times New Roman" pitchFamily="18" charset="0"/>
                <a:ea typeface="宋体" pitchFamily="2" charset="-122"/>
                <a:cs typeface="Times New Roman" panose="02020603050405020304" pitchFamily="18" charset="0"/>
              </a:rPr>
              <a:t>睡眠</a:t>
            </a:r>
            <a:r>
              <a:rPr lang="zh-CN" altLang="en-US" sz="2400" b="1" smtClean="0">
                <a:solidFill>
                  <a:srgbClr val="000000"/>
                </a:solidFill>
                <a:latin typeface="Times New Roman" pitchFamily="18" charset="0"/>
                <a:ea typeface="宋体" pitchFamily="2" charset="-122"/>
                <a:cs typeface="Times New Roman" panose="02020603050405020304" pitchFamily="18" charset="0"/>
              </a:rPr>
              <a:t>，应</a:t>
            </a:r>
            <a:r>
              <a:rPr lang="zh-CN" altLang="en-US" sz="2400" b="1">
                <a:solidFill>
                  <a:srgbClr val="000000"/>
                </a:solidFill>
                <a:latin typeface="Times New Roman" pitchFamily="18" charset="0"/>
                <a:ea typeface="宋体" pitchFamily="2" charset="-122"/>
                <a:cs typeface="Times New Roman" panose="02020603050405020304" pitchFamily="18" charset="0"/>
              </a:rPr>
              <a:t>控制噪声不超过</a:t>
            </a:r>
            <a:r>
              <a:rPr lang="en-US" altLang="zh-CN" sz="2400" b="1">
                <a:solidFill>
                  <a:srgbClr val="FF0000"/>
                </a:solidFill>
                <a:latin typeface="Times New Roman" pitchFamily="18" charset="0"/>
                <a:ea typeface="宋体" pitchFamily="2" charset="-122"/>
                <a:cs typeface="Times New Roman" panose="02020603050405020304" pitchFamily="18" charset="0"/>
              </a:rPr>
              <a:t>50dB</a:t>
            </a:r>
            <a:r>
              <a:rPr lang="zh-CN" altLang="en-US" sz="2400" b="1">
                <a:solidFill>
                  <a:srgbClr val="000000"/>
                </a:solidFill>
                <a:latin typeface="Times New Roman" pitchFamily="18" charset="0"/>
                <a:ea typeface="宋体" pitchFamily="2" charset="-122"/>
                <a:cs typeface="Times New Roman" panose="02020603050405020304" pitchFamily="18" charset="0"/>
              </a:rPr>
              <a:t>。</a:t>
            </a:r>
          </a:p>
        </p:txBody>
      </p:sp>
      <p:sp>
        <p:nvSpPr>
          <p:cNvPr id="26" name="文本框 8"/>
          <p:cNvSpPr txBox="1"/>
          <p:nvPr/>
        </p:nvSpPr>
        <p:spPr>
          <a:xfrm>
            <a:off x="3738087" y="579599"/>
            <a:ext cx="1683394" cy="438581"/>
          </a:xfrm>
          <a:prstGeom prst="rect">
            <a:avLst/>
          </a:prstGeom>
          <a:solidFill>
            <a:schemeClr val="accent2"/>
          </a:solidFill>
        </p:spPr>
        <p:txBody>
          <a:bodyPr wrap="none" lIns="68580" tIns="34290" rIns="68580" bIns="34290" rtlCol="0" anchor="t">
            <a:spAutoFit/>
          </a:bodyPr>
          <a:lstStyle/>
          <a:p>
            <a:pPr defTabSz="685165">
              <a:defRPr/>
            </a:pPr>
            <a:r>
              <a:rPr lang="zh-CN" altLang="en-US" sz="2400" b="1">
                <a:solidFill>
                  <a:srgbClr val="000000"/>
                </a:solidFill>
                <a:latin typeface="黑体" panose="02010609060101010101" pitchFamily="49" charset="-122"/>
                <a:ea typeface="黑体" panose="02010609060101010101" pitchFamily="49" charset="-122"/>
                <a:sym typeface="+mn-ea"/>
              </a:rPr>
              <a:t>噪声的等级</a:t>
            </a:r>
          </a:p>
        </p:txBody>
      </p:sp>
    </p:spTree>
    <p:extLst>
      <p:ext uri="{BB962C8B-B14F-4D97-AF65-F5344CB8AC3E}">
        <p14:creationId xmlns:p14="http://schemas.microsoft.com/office/powerpoint/2010/main" val="9712963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 name="文本框 15379"/>
          <p:cNvSpPr txBox="1"/>
          <p:nvPr/>
        </p:nvSpPr>
        <p:spPr>
          <a:xfrm>
            <a:off x="686755" y="1264359"/>
            <a:ext cx="7576661" cy="2654573"/>
          </a:xfrm>
          <a:prstGeom prst="rect">
            <a:avLst/>
          </a:prstGeom>
          <a:noFill/>
          <a:ln w="9525">
            <a:noFill/>
          </a:ln>
        </p:spPr>
        <p:txBody>
          <a:bodyPr wrap="square" lIns="68580" tIns="34290" rIns="68580" bIns="34290">
            <a:spAutoFit/>
          </a:bodyPr>
          <a:lstStyle/>
          <a:p>
            <a:pPr defTabSz="685165">
              <a:lnSpc>
                <a:spcPct val="150000"/>
              </a:lnSpc>
              <a:spcBef>
                <a:spcPct val="50000"/>
              </a:spcBef>
              <a:defRPr/>
            </a:pPr>
            <a:r>
              <a:rPr lang="en-US" altLang="zh-CN" sz="2400" b="1">
                <a:solidFill>
                  <a:srgbClr val="0000FF"/>
                </a:solidFill>
                <a:latin typeface="Times New Roman" pitchFamily="18" charset="0"/>
                <a:ea typeface="宋体" pitchFamily="2" charset="-122"/>
                <a:cs typeface="Times New Roman" panose="02020603050405020304" pitchFamily="18" charset="0"/>
              </a:rPr>
              <a:t>1</a:t>
            </a:r>
            <a:r>
              <a:rPr lang="en-US" altLang="zh-CN" sz="2400" b="1" smtClean="0">
                <a:solidFill>
                  <a:srgbClr val="0000FF"/>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心理</a:t>
            </a:r>
            <a:r>
              <a:rPr lang="zh-CN" altLang="en-US" sz="2400" b="1">
                <a:solidFill>
                  <a:srgbClr val="000000"/>
                </a:solidFill>
                <a:latin typeface="Times New Roman" pitchFamily="18" charset="0"/>
                <a:ea typeface="宋体" pitchFamily="2" charset="-122"/>
                <a:cs typeface="Times New Roman" panose="02020603050405020304" pitchFamily="18" charset="0"/>
              </a:rPr>
              <a:t>影响：使人</a:t>
            </a:r>
            <a:r>
              <a:rPr lang="zh-CN" altLang="en-US" sz="2400" b="1" smtClean="0">
                <a:solidFill>
                  <a:srgbClr val="000000"/>
                </a:solidFill>
                <a:latin typeface="Times New Roman" pitchFamily="18" charset="0"/>
                <a:ea typeface="宋体" pitchFamily="2" charset="-122"/>
                <a:cs typeface="Times New Roman" panose="02020603050405020304" pitchFamily="18" charset="0"/>
              </a:rPr>
              <a:t>烦躁，精力</a:t>
            </a:r>
            <a:r>
              <a:rPr lang="zh-CN" altLang="en-US" sz="2400" b="1">
                <a:solidFill>
                  <a:srgbClr val="000000"/>
                </a:solidFill>
                <a:latin typeface="Times New Roman" pitchFamily="18" charset="0"/>
                <a:ea typeface="宋体" pitchFamily="2" charset="-122"/>
                <a:cs typeface="Times New Roman" panose="02020603050405020304" pitchFamily="18" charset="0"/>
              </a:rPr>
              <a:t>不</a:t>
            </a:r>
            <a:r>
              <a:rPr lang="zh-CN" altLang="en-US" sz="2400" b="1" smtClean="0">
                <a:solidFill>
                  <a:srgbClr val="000000"/>
                </a:solidFill>
                <a:latin typeface="Times New Roman" pitchFamily="18" charset="0"/>
                <a:ea typeface="宋体" pitchFamily="2" charset="-122"/>
                <a:cs typeface="Times New Roman" panose="02020603050405020304" pitchFamily="18" charset="0"/>
              </a:rPr>
              <a:t>集中，妨碍</a:t>
            </a:r>
            <a:r>
              <a:rPr lang="zh-CN" altLang="en-US" sz="2400" b="1">
                <a:solidFill>
                  <a:srgbClr val="000000"/>
                </a:solidFill>
                <a:latin typeface="Times New Roman" pitchFamily="18" charset="0"/>
                <a:ea typeface="宋体" pitchFamily="2" charset="-122"/>
                <a:cs typeface="Times New Roman" panose="02020603050405020304" pitchFamily="18" charset="0"/>
              </a:rPr>
              <a:t>睡眠和休息。</a:t>
            </a:r>
          </a:p>
          <a:p>
            <a:pPr defTabSz="685165">
              <a:lnSpc>
                <a:spcPct val="150000"/>
              </a:lnSpc>
              <a:spcBef>
                <a:spcPct val="50000"/>
              </a:spcBef>
              <a:defRPr/>
            </a:pPr>
            <a:r>
              <a:rPr lang="en-US" altLang="zh-CN" sz="2400" b="1">
                <a:solidFill>
                  <a:srgbClr val="0000FF"/>
                </a:solidFill>
                <a:latin typeface="Times New Roman" pitchFamily="18" charset="0"/>
                <a:ea typeface="宋体" pitchFamily="2" charset="-122"/>
                <a:cs typeface="Times New Roman" panose="02020603050405020304" pitchFamily="18" charset="0"/>
              </a:rPr>
              <a:t>2</a:t>
            </a:r>
            <a:r>
              <a:rPr lang="en-US" altLang="zh-CN" sz="2400" b="1" smtClean="0">
                <a:solidFill>
                  <a:srgbClr val="0000FF"/>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生理</a:t>
            </a:r>
            <a:r>
              <a:rPr lang="zh-CN" altLang="en-US" sz="2400" b="1">
                <a:solidFill>
                  <a:srgbClr val="000000"/>
                </a:solidFill>
                <a:latin typeface="Times New Roman" pitchFamily="18" charset="0"/>
                <a:ea typeface="宋体" pitchFamily="2" charset="-122"/>
                <a:cs typeface="Times New Roman" panose="02020603050405020304" pitchFamily="18" charset="0"/>
              </a:rPr>
              <a:t>影响：使人</a:t>
            </a:r>
            <a:r>
              <a:rPr lang="zh-CN" altLang="en-US" sz="2400" b="1" smtClean="0">
                <a:solidFill>
                  <a:srgbClr val="000000"/>
                </a:solidFill>
                <a:latin typeface="Times New Roman" pitchFamily="18" charset="0"/>
                <a:ea typeface="宋体" pitchFamily="2" charset="-122"/>
                <a:cs typeface="Times New Roman" panose="02020603050405020304" pitchFamily="18" charset="0"/>
              </a:rPr>
              <a:t>耳聋、头痛</a:t>
            </a:r>
            <a:r>
              <a:rPr lang="zh-CN" altLang="en-US" sz="2400" b="1">
                <a:solidFill>
                  <a:srgbClr val="000000"/>
                </a:solidFill>
                <a:latin typeface="Times New Roman" pitchFamily="18" charset="0"/>
                <a:ea typeface="宋体" pitchFamily="2" charset="-122"/>
                <a:cs typeface="Times New Roman" panose="02020603050405020304" pitchFamily="18" charset="0"/>
              </a:rPr>
              <a:t>、</a:t>
            </a:r>
            <a:r>
              <a:rPr lang="zh-CN" altLang="en-US" sz="2400" b="1" smtClean="0">
                <a:solidFill>
                  <a:srgbClr val="000000"/>
                </a:solidFill>
                <a:latin typeface="Times New Roman" pitchFamily="18" charset="0"/>
                <a:ea typeface="宋体" pitchFamily="2" charset="-122"/>
                <a:cs typeface="Times New Roman" panose="02020603050405020304" pitchFamily="18" charset="0"/>
              </a:rPr>
              <a:t>消化不良</a:t>
            </a:r>
            <a:r>
              <a:rPr lang="zh-CN" altLang="en-US" sz="2400" b="1">
                <a:solidFill>
                  <a:srgbClr val="000000"/>
                </a:solidFill>
                <a:latin typeface="Times New Roman" pitchFamily="18" charset="0"/>
                <a:ea typeface="宋体" pitchFamily="2" charset="-122"/>
                <a:cs typeface="Times New Roman" panose="02020603050405020304" pitchFamily="18" charset="0"/>
              </a:rPr>
              <a:t>、</a:t>
            </a:r>
            <a:r>
              <a:rPr lang="zh-CN" altLang="en-US" sz="2400" b="1" smtClean="0">
                <a:solidFill>
                  <a:srgbClr val="000000"/>
                </a:solidFill>
                <a:latin typeface="Times New Roman" pitchFamily="18" charset="0"/>
                <a:ea typeface="宋体" pitchFamily="2" charset="-122"/>
                <a:cs typeface="Times New Roman" panose="02020603050405020304" pitchFamily="18" charset="0"/>
              </a:rPr>
              <a:t>视觉模糊，严重</a:t>
            </a:r>
            <a:r>
              <a:rPr lang="zh-CN" altLang="en-US" sz="2400" b="1">
                <a:solidFill>
                  <a:srgbClr val="000000"/>
                </a:solidFill>
                <a:latin typeface="Times New Roman" pitchFamily="18" charset="0"/>
                <a:ea typeface="宋体" pitchFamily="2" charset="-122"/>
                <a:cs typeface="Times New Roman" panose="02020603050405020304" pitchFamily="18" charset="0"/>
              </a:rPr>
              <a:t>的神志不清、休克或死亡。</a:t>
            </a:r>
          </a:p>
          <a:p>
            <a:pPr defTabSz="685165">
              <a:lnSpc>
                <a:spcPct val="150000"/>
              </a:lnSpc>
              <a:spcBef>
                <a:spcPct val="50000"/>
              </a:spcBef>
              <a:defRPr/>
            </a:pPr>
            <a:r>
              <a:rPr lang="en-US" altLang="zh-CN" sz="2400" b="1">
                <a:solidFill>
                  <a:srgbClr val="0000FF"/>
                </a:solidFill>
                <a:latin typeface="Times New Roman" pitchFamily="18" charset="0"/>
                <a:ea typeface="宋体" pitchFamily="2" charset="-122"/>
                <a:cs typeface="Times New Roman" panose="02020603050405020304" pitchFamily="18" charset="0"/>
              </a:rPr>
              <a:t>3</a:t>
            </a:r>
            <a:r>
              <a:rPr lang="en-US" altLang="zh-CN" sz="2400" b="1" smtClean="0">
                <a:solidFill>
                  <a:srgbClr val="0000FF"/>
                </a:solidFill>
                <a:latin typeface="Times New Roman" pitchFamily="18" charset="0"/>
                <a:ea typeface="宋体" pitchFamily="2" charset="-122"/>
                <a:cs typeface="Times New Roman" panose="02020603050405020304" pitchFamily="18" charset="0"/>
              </a:rPr>
              <a:t>. </a:t>
            </a:r>
            <a:r>
              <a:rPr lang="zh-CN" altLang="en-US" sz="2400" b="1" smtClean="0">
                <a:solidFill>
                  <a:srgbClr val="000000"/>
                </a:solidFill>
                <a:latin typeface="Times New Roman" pitchFamily="18" charset="0"/>
                <a:ea typeface="宋体" pitchFamily="2" charset="-122"/>
                <a:cs typeface="Times New Roman" panose="02020603050405020304" pitchFamily="18" charset="0"/>
              </a:rPr>
              <a:t>高强度</a:t>
            </a:r>
            <a:r>
              <a:rPr lang="zh-CN" altLang="en-US" sz="2400" b="1">
                <a:solidFill>
                  <a:srgbClr val="000000"/>
                </a:solidFill>
                <a:latin typeface="Times New Roman" pitchFamily="18" charset="0"/>
                <a:ea typeface="宋体" pitchFamily="2" charset="-122"/>
                <a:cs typeface="Times New Roman" panose="02020603050405020304" pitchFamily="18" charset="0"/>
              </a:rPr>
              <a:t>的噪声能够损坏建筑物。</a:t>
            </a:r>
          </a:p>
        </p:txBody>
      </p:sp>
      <p:sp>
        <p:nvSpPr>
          <p:cNvPr id="9" name="文本框 8"/>
          <p:cNvSpPr txBox="1"/>
          <p:nvPr/>
        </p:nvSpPr>
        <p:spPr>
          <a:xfrm>
            <a:off x="3738087" y="579599"/>
            <a:ext cx="1683394" cy="438581"/>
          </a:xfrm>
          <a:prstGeom prst="rect">
            <a:avLst/>
          </a:prstGeom>
          <a:solidFill>
            <a:schemeClr val="accent2"/>
          </a:solidFill>
        </p:spPr>
        <p:txBody>
          <a:bodyPr wrap="none" lIns="68580" tIns="34290" rIns="68580" bIns="34290" rtlCol="0" anchor="t">
            <a:spAutoFit/>
          </a:bodyPr>
          <a:lstStyle/>
          <a:p>
            <a:pPr defTabSz="685165">
              <a:defRPr/>
            </a:pPr>
            <a:r>
              <a:rPr lang="zh-CN" altLang="en-US" sz="2400" b="1">
                <a:solidFill>
                  <a:srgbClr val="000000"/>
                </a:solidFill>
                <a:latin typeface="黑体" panose="02010609060101010101" pitchFamily="49" charset="-122"/>
                <a:ea typeface="黑体" panose="02010609060101010101" pitchFamily="49" charset="-122"/>
                <a:sym typeface="+mn-ea"/>
              </a:rPr>
              <a:t>噪声的危害</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2403" y="2897207"/>
            <a:ext cx="1168463" cy="142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3689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下箭头 25602"/>
          <p:cNvSpPr/>
          <p:nvPr/>
        </p:nvSpPr>
        <p:spPr>
          <a:xfrm>
            <a:off x="1473638" y="2281669"/>
            <a:ext cx="215741" cy="665321"/>
          </a:xfrm>
          <a:prstGeom prst="downArrow">
            <a:avLst>
              <a:gd name="adj1" fmla="val 50000"/>
              <a:gd name="adj2" fmla="val 62568"/>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04" name="文本框 25603">
            <a:hlinkClick r:id="rId2" action="ppaction://hlinkfile"/>
          </p:cNvPr>
          <p:cNvSpPr txBox="1"/>
          <p:nvPr/>
        </p:nvSpPr>
        <p:spPr>
          <a:xfrm>
            <a:off x="655321" y="3022285"/>
            <a:ext cx="1987868" cy="438581"/>
          </a:xfrm>
          <a:prstGeom prst="rect">
            <a:avLst/>
          </a:prstGeom>
          <a:noFill/>
          <a:ln w="9525">
            <a:noFill/>
          </a:ln>
        </p:spPr>
        <p:txBody>
          <a:bodyPr wrap="square" lIns="68580" tIns="34290" rIns="68580" bIns="34290">
            <a:spAutoFit/>
          </a:bodyPr>
          <a:lstStyle/>
          <a:p>
            <a:pPr defTabSz="685165" latinLnBrk="1">
              <a:buClr>
                <a:srgbClr val="FFFFFF"/>
              </a:buClr>
              <a:defRPr/>
            </a:pPr>
            <a:r>
              <a:rPr lang="zh-CN" altLang="en-US" sz="2400" b="1">
                <a:solidFill>
                  <a:srgbClr val="00B050"/>
                </a:solidFill>
                <a:latin typeface="宋体" pitchFamily="2" charset="-122"/>
                <a:ea typeface="宋体" pitchFamily="2" charset="-122"/>
              </a:rPr>
              <a:t>防止噪声产生</a:t>
            </a:r>
          </a:p>
        </p:txBody>
      </p:sp>
      <p:sp>
        <p:nvSpPr>
          <p:cNvPr id="25605" name="下箭头 25604"/>
          <p:cNvSpPr/>
          <p:nvPr/>
        </p:nvSpPr>
        <p:spPr>
          <a:xfrm>
            <a:off x="4337211" y="2356964"/>
            <a:ext cx="215741" cy="665321"/>
          </a:xfrm>
          <a:prstGeom prst="downArrow">
            <a:avLst>
              <a:gd name="adj1" fmla="val 50000"/>
              <a:gd name="adj2" fmla="val 62568"/>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06" name="文本框 25605">
            <a:hlinkClick r:id="rId3" action="ppaction://hlinksldjump"/>
          </p:cNvPr>
          <p:cNvSpPr txBox="1"/>
          <p:nvPr/>
        </p:nvSpPr>
        <p:spPr>
          <a:xfrm>
            <a:off x="3069910" y="3022285"/>
            <a:ext cx="2614730" cy="438582"/>
          </a:xfrm>
          <a:prstGeom prst="rect">
            <a:avLst/>
          </a:prstGeom>
          <a:noFill/>
          <a:ln w="9525">
            <a:noFill/>
          </a:ln>
        </p:spPr>
        <p:txBody>
          <a:bodyPr wrap="square" lIns="68580" tIns="34290" rIns="68580" bIns="34290" anchor="t">
            <a:spAutoFit/>
          </a:bodyPr>
          <a:lstStyle/>
          <a:p>
            <a:pPr algn="ctr" defTabSz="685165" latinLnBrk="1">
              <a:buClr>
                <a:srgbClr val="FFFFFF"/>
              </a:buClr>
              <a:defRPr/>
            </a:pPr>
            <a:r>
              <a:rPr lang="zh-CN" altLang="en-US" sz="2400" b="1">
                <a:solidFill>
                  <a:srgbClr val="00B050"/>
                </a:solidFill>
                <a:latin typeface="宋体" pitchFamily="2" charset="-122"/>
                <a:ea typeface="宋体" pitchFamily="2" charset="-122"/>
              </a:rPr>
              <a:t>阻断噪声的传播</a:t>
            </a:r>
          </a:p>
        </p:txBody>
      </p:sp>
      <p:sp>
        <p:nvSpPr>
          <p:cNvPr id="25607" name="下箭头 25606"/>
          <p:cNvSpPr/>
          <p:nvPr/>
        </p:nvSpPr>
        <p:spPr>
          <a:xfrm>
            <a:off x="7063743" y="2356964"/>
            <a:ext cx="215741" cy="665321"/>
          </a:xfrm>
          <a:prstGeom prst="downArrow">
            <a:avLst>
              <a:gd name="adj1" fmla="val 50000"/>
              <a:gd name="adj2" fmla="val 62568"/>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08" name="文本框 25607">
            <a:hlinkClick r:id="rId4" action="ppaction://hlinksldjump"/>
          </p:cNvPr>
          <p:cNvSpPr txBox="1"/>
          <p:nvPr/>
        </p:nvSpPr>
        <p:spPr>
          <a:xfrm>
            <a:off x="6166010" y="3022285"/>
            <a:ext cx="2591991" cy="438581"/>
          </a:xfrm>
          <a:prstGeom prst="rect">
            <a:avLst/>
          </a:prstGeom>
          <a:noFill/>
          <a:ln w="9525">
            <a:noFill/>
          </a:ln>
        </p:spPr>
        <p:txBody>
          <a:bodyPr wrap="square" lIns="68580" tIns="34290" rIns="68580" bIns="34290">
            <a:spAutoFit/>
          </a:bodyPr>
          <a:lstStyle/>
          <a:p>
            <a:pPr defTabSz="685165" latinLnBrk="1">
              <a:buClr>
                <a:srgbClr val="FFFFFF"/>
              </a:buClr>
              <a:defRPr/>
            </a:pPr>
            <a:r>
              <a:rPr lang="zh-CN" altLang="en-US" sz="2400" b="1">
                <a:solidFill>
                  <a:srgbClr val="00B050"/>
                </a:solidFill>
                <a:latin typeface="宋体" pitchFamily="2" charset="-122"/>
                <a:ea typeface="宋体" pitchFamily="2" charset="-122"/>
              </a:rPr>
              <a:t>防止噪声进入耳朵</a:t>
            </a:r>
          </a:p>
        </p:txBody>
      </p:sp>
      <p:sp>
        <p:nvSpPr>
          <p:cNvPr id="25609" name="文本框 25608"/>
          <p:cNvSpPr txBox="1"/>
          <p:nvPr/>
        </p:nvSpPr>
        <p:spPr>
          <a:xfrm>
            <a:off x="805101" y="1198234"/>
            <a:ext cx="5075634" cy="438581"/>
          </a:xfrm>
          <a:prstGeom prst="rect">
            <a:avLst/>
          </a:prstGeom>
          <a:noFill/>
          <a:ln w="9525">
            <a:noFill/>
          </a:ln>
        </p:spPr>
        <p:txBody>
          <a:bodyPr lIns="68580" tIns="34290" rIns="68580" bIns="34290">
            <a:spAutoFit/>
          </a:bodyPr>
          <a:lstStyle/>
          <a:p>
            <a:pPr defTabSz="685165" latinLnBrk="1">
              <a:buClr>
                <a:srgbClr val="FFFFFF"/>
              </a:buClr>
              <a:defRPr/>
            </a:pPr>
            <a:r>
              <a:rPr lang="zh-CN" altLang="en-US" sz="2400" b="1">
                <a:solidFill>
                  <a:srgbClr val="000000"/>
                </a:solidFill>
                <a:latin typeface="黑体" panose="02010609060101010101" pitchFamily="49" charset="-122"/>
                <a:ea typeface="黑体" panose="02010609060101010101" pitchFamily="49" charset="-122"/>
              </a:rPr>
              <a:t>声音从产生到引起听觉有三个阶</a:t>
            </a:r>
            <a:r>
              <a:rPr lang="zh-CN" altLang="en-US" sz="2400" b="1" smtClean="0">
                <a:solidFill>
                  <a:srgbClr val="000000"/>
                </a:solidFill>
                <a:latin typeface="黑体" panose="02010609060101010101" pitchFamily="49" charset="-122"/>
                <a:ea typeface="黑体" panose="02010609060101010101" pitchFamily="49" charset="-122"/>
              </a:rPr>
              <a:t>段：</a:t>
            </a:r>
            <a:endParaRPr lang="zh-CN" altLang="en-US" sz="2400" b="1">
              <a:solidFill>
                <a:srgbClr val="000000"/>
              </a:solidFill>
              <a:latin typeface="黑体" panose="02010609060101010101" pitchFamily="49" charset="-122"/>
              <a:ea typeface="黑体" panose="02010609060101010101" pitchFamily="49" charset="-122"/>
            </a:endParaRPr>
          </a:p>
        </p:txBody>
      </p:sp>
      <p:sp>
        <p:nvSpPr>
          <p:cNvPr id="25610" name="文本框 25609"/>
          <p:cNvSpPr txBox="1"/>
          <p:nvPr/>
        </p:nvSpPr>
        <p:spPr>
          <a:xfrm>
            <a:off x="662942" y="1806181"/>
            <a:ext cx="1837135" cy="438581"/>
          </a:xfrm>
          <a:prstGeom prst="rect">
            <a:avLst/>
          </a:prstGeom>
          <a:noFill/>
          <a:ln w="9525">
            <a:noFill/>
          </a:ln>
        </p:spPr>
        <p:txBody>
          <a:bodyPr wrap="square" lIns="68580" tIns="34290" rIns="68580" bIns="34290">
            <a:spAutoFit/>
          </a:bodyPr>
          <a:lstStyle/>
          <a:p>
            <a:pPr algn="ctr" defTabSz="685165" latinLnBrk="1">
              <a:buClr>
                <a:srgbClr val="FFFFFF"/>
              </a:buClr>
              <a:defRPr/>
            </a:pPr>
            <a:r>
              <a:rPr lang="zh-CN" altLang="en-US" sz="2400" b="1">
                <a:solidFill>
                  <a:srgbClr val="0000FF"/>
                </a:solidFill>
                <a:latin typeface="宋体" pitchFamily="2" charset="-122"/>
                <a:ea typeface="宋体" pitchFamily="2" charset="-122"/>
              </a:rPr>
              <a:t>声源的振动</a:t>
            </a:r>
          </a:p>
        </p:txBody>
      </p:sp>
      <p:sp>
        <p:nvSpPr>
          <p:cNvPr id="25611" name="文本框 25610"/>
          <p:cNvSpPr txBox="1"/>
          <p:nvPr/>
        </p:nvSpPr>
        <p:spPr>
          <a:xfrm>
            <a:off x="3095151" y="1806417"/>
            <a:ext cx="2699861" cy="438581"/>
          </a:xfrm>
          <a:prstGeom prst="rect">
            <a:avLst/>
          </a:prstGeom>
          <a:noFill/>
          <a:ln w="9525">
            <a:noFill/>
          </a:ln>
        </p:spPr>
        <p:txBody>
          <a:bodyPr wrap="square" lIns="68580" tIns="34290" rIns="68580" bIns="34290">
            <a:spAutoFit/>
          </a:bodyPr>
          <a:lstStyle/>
          <a:p>
            <a:pPr algn="ctr" defTabSz="685165" latinLnBrk="1">
              <a:buClr>
                <a:srgbClr val="FFFFFF"/>
              </a:buClr>
              <a:defRPr/>
            </a:pPr>
            <a:r>
              <a:rPr lang="zh-CN" altLang="en-US" sz="2400" b="1">
                <a:solidFill>
                  <a:srgbClr val="0000FF"/>
                </a:solidFill>
                <a:latin typeface="宋体" pitchFamily="2" charset="-122"/>
                <a:ea typeface="宋体" pitchFamily="2" charset="-122"/>
              </a:rPr>
              <a:t>空气等介质的传播</a:t>
            </a:r>
          </a:p>
        </p:txBody>
      </p:sp>
      <p:sp>
        <p:nvSpPr>
          <p:cNvPr id="25612" name="文本框 25611"/>
          <p:cNvSpPr txBox="1"/>
          <p:nvPr/>
        </p:nvSpPr>
        <p:spPr>
          <a:xfrm>
            <a:off x="6410802" y="1808583"/>
            <a:ext cx="2122289" cy="438582"/>
          </a:xfrm>
          <a:prstGeom prst="rect">
            <a:avLst/>
          </a:prstGeom>
          <a:noFill/>
          <a:ln w="9525">
            <a:noFill/>
          </a:ln>
        </p:spPr>
        <p:txBody>
          <a:bodyPr wrap="square" lIns="68580" tIns="34290" rIns="68580" bIns="34290" anchor="t">
            <a:spAutoFit/>
          </a:bodyPr>
          <a:lstStyle/>
          <a:p>
            <a:pPr algn="ctr" defTabSz="685165" latinLnBrk="1">
              <a:buClr>
                <a:srgbClr val="FFFFFF"/>
              </a:buClr>
              <a:defRPr/>
            </a:pPr>
            <a:r>
              <a:rPr lang="zh-CN" altLang="en-US" sz="2400" b="1">
                <a:solidFill>
                  <a:srgbClr val="0000FF"/>
                </a:solidFill>
                <a:latin typeface="宋体" pitchFamily="2" charset="-122"/>
                <a:ea typeface="宋体" pitchFamily="2" charset="-122"/>
              </a:rPr>
              <a:t>鼓膜的振动</a:t>
            </a:r>
          </a:p>
        </p:txBody>
      </p:sp>
      <p:sp>
        <p:nvSpPr>
          <p:cNvPr id="25617" name="文本框 25616"/>
          <p:cNvSpPr txBox="1"/>
          <p:nvPr/>
        </p:nvSpPr>
        <p:spPr>
          <a:xfrm>
            <a:off x="655321" y="4221481"/>
            <a:ext cx="2349341"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DA6D00"/>
                </a:solidFill>
                <a:latin typeface="宋体" pitchFamily="2" charset="-122"/>
                <a:ea typeface="宋体" pitchFamily="2" charset="-122"/>
              </a:rPr>
              <a:t>在声源处减弱</a:t>
            </a:r>
          </a:p>
        </p:txBody>
      </p:sp>
      <p:sp>
        <p:nvSpPr>
          <p:cNvPr id="25618" name="文本框 25617"/>
          <p:cNvSpPr txBox="1"/>
          <p:nvPr/>
        </p:nvSpPr>
        <p:spPr>
          <a:xfrm>
            <a:off x="3180398" y="4221481"/>
            <a:ext cx="2783205"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DA6D00"/>
                </a:solidFill>
                <a:latin typeface="宋体" pitchFamily="2" charset="-122"/>
                <a:ea typeface="宋体" pitchFamily="2" charset="-122"/>
              </a:rPr>
              <a:t>在传播过程中减弱</a:t>
            </a:r>
          </a:p>
        </p:txBody>
      </p:sp>
      <p:sp>
        <p:nvSpPr>
          <p:cNvPr id="25619" name="文本框 25618"/>
          <p:cNvSpPr txBox="1"/>
          <p:nvPr/>
        </p:nvSpPr>
        <p:spPr>
          <a:xfrm>
            <a:off x="6410802" y="4221481"/>
            <a:ext cx="2102644"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solidFill>
                  <a:srgbClr val="DA6D00"/>
                </a:solidFill>
                <a:latin typeface="宋体" pitchFamily="2" charset="-122"/>
                <a:ea typeface="宋体" pitchFamily="2" charset="-122"/>
              </a:rPr>
              <a:t>在人耳处减弱</a:t>
            </a:r>
          </a:p>
        </p:txBody>
      </p:sp>
      <p:sp>
        <p:nvSpPr>
          <p:cNvPr id="25620" name="下箭头 25619"/>
          <p:cNvSpPr/>
          <p:nvPr/>
        </p:nvSpPr>
        <p:spPr>
          <a:xfrm>
            <a:off x="1525906" y="3576162"/>
            <a:ext cx="246698" cy="645319"/>
          </a:xfrm>
          <a:prstGeom prst="downArrow">
            <a:avLst>
              <a:gd name="adj1" fmla="val 50000"/>
              <a:gd name="adj2" fmla="val 62568"/>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21" name="下箭头 25620"/>
          <p:cNvSpPr/>
          <p:nvPr/>
        </p:nvSpPr>
        <p:spPr>
          <a:xfrm>
            <a:off x="4306252" y="3473294"/>
            <a:ext cx="246698" cy="645319"/>
          </a:xfrm>
          <a:prstGeom prst="downArrow">
            <a:avLst>
              <a:gd name="adj1" fmla="val 50000"/>
              <a:gd name="adj2" fmla="val 62568"/>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22" name="下箭头 25621"/>
          <p:cNvSpPr/>
          <p:nvPr/>
        </p:nvSpPr>
        <p:spPr>
          <a:xfrm>
            <a:off x="7033263" y="3530444"/>
            <a:ext cx="246221" cy="645319"/>
          </a:xfrm>
          <a:prstGeom prst="downArrow">
            <a:avLst>
              <a:gd name="adj1" fmla="val 50000"/>
              <a:gd name="adj2" fmla="val 62569"/>
            </a:avLst>
          </a:prstGeom>
          <a:solidFill>
            <a:schemeClr val="accent1"/>
          </a:solidFill>
          <a:ln w="9525" cap="flat" cmpd="sng">
            <a:solidFill>
              <a:schemeClr val="tx1"/>
            </a:solidFill>
            <a:prstDash val="solid"/>
            <a:miter/>
            <a:headEnd type="none" w="med" len="med"/>
            <a:tailEnd type="none" w="med" len="med"/>
          </a:ln>
        </p:spPr>
        <p:txBody>
          <a:bodyPr lIns="68580" tIns="34290" rIns="68580" bIns="34290"/>
          <a:lstStyle/>
          <a:p>
            <a:pPr defTabSz="685165">
              <a:defRPr/>
            </a:pPr>
            <a:endParaRPr lang="zh-CN" altLang="en-US" sz="2400" b="1">
              <a:solidFill>
                <a:srgbClr val="000000"/>
              </a:solidFill>
              <a:latin typeface="楷体" panose="02010609060101010101" pitchFamily="49" charset="-122"/>
              <a:ea typeface="楷体" panose="02010609060101010101" pitchFamily="49" charset="-122"/>
            </a:endParaRPr>
          </a:p>
        </p:txBody>
      </p:sp>
      <p:sp>
        <p:nvSpPr>
          <p:cNvPr id="25623" name="直接连接符 25622"/>
          <p:cNvSpPr/>
          <p:nvPr/>
        </p:nvSpPr>
        <p:spPr>
          <a:xfrm>
            <a:off x="2430781" y="2027398"/>
            <a:ext cx="757238" cy="476"/>
          </a:xfrm>
          <a:prstGeom prst="line">
            <a:avLst/>
          </a:prstGeom>
          <a:ln w="9525" cap="flat" cmpd="sng">
            <a:solidFill>
              <a:schemeClr val="tx1"/>
            </a:solidFill>
            <a:prstDash val="solid"/>
            <a:headEnd type="none" w="med" len="med"/>
            <a:tailEnd type="none" w="med" len="med"/>
          </a:ln>
        </p:spPr>
        <p:txBody>
          <a:bodyPr/>
          <a:lstStyle/>
          <a:p>
            <a:endParaRPr/>
          </a:p>
        </p:txBody>
      </p:sp>
      <p:sp>
        <p:nvSpPr>
          <p:cNvPr id="25624" name="直接连接符 25623"/>
          <p:cNvSpPr/>
          <p:nvPr/>
        </p:nvSpPr>
        <p:spPr>
          <a:xfrm>
            <a:off x="5643086" y="2027398"/>
            <a:ext cx="992505" cy="476"/>
          </a:xfrm>
          <a:prstGeom prst="line">
            <a:avLst/>
          </a:prstGeom>
          <a:ln w="9525" cap="flat" cmpd="sng">
            <a:solidFill>
              <a:schemeClr val="tx1"/>
            </a:solidFill>
            <a:prstDash val="solid"/>
            <a:headEnd type="none" w="med" len="med"/>
            <a:tailEnd type="none" w="med" len="med"/>
          </a:ln>
        </p:spPr>
        <p:txBody>
          <a:bodyPr/>
          <a:lstStyle/>
          <a:p>
            <a:endParaRPr/>
          </a:p>
        </p:txBody>
      </p:sp>
      <p:sp>
        <p:nvSpPr>
          <p:cNvPr id="25625" name="直接连接符 25624"/>
          <p:cNvSpPr/>
          <p:nvPr/>
        </p:nvSpPr>
        <p:spPr>
          <a:xfrm>
            <a:off x="2587469" y="3288032"/>
            <a:ext cx="592931" cy="953"/>
          </a:xfrm>
          <a:prstGeom prst="line">
            <a:avLst/>
          </a:prstGeom>
          <a:ln w="9525" cap="flat" cmpd="sng">
            <a:solidFill>
              <a:schemeClr val="tx1"/>
            </a:solidFill>
            <a:prstDash val="solid"/>
            <a:headEnd type="none" w="med" len="med"/>
            <a:tailEnd type="none" w="med" len="med"/>
          </a:ln>
        </p:spPr>
        <p:txBody>
          <a:bodyPr/>
          <a:lstStyle/>
          <a:p>
            <a:endParaRPr/>
          </a:p>
        </p:txBody>
      </p:sp>
      <p:sp>
        <p:nvSpPr>
          <p:cNvPr id="25626" name="直接连接符 25625"/>
          <p:cNvSpPr/>
          <p:nvPr/>
        </p:nvSpPr>
        <p:spPr>
          <a:xfrm>
            <a:off x="5461159" y="3288985"/>
            <a:ext cx="704850" cy="476"/>
          </a:xfrm>
          <a:prstGeom prst="line">
            <a:avLst/>
          </a:prstGeom>
          <a:ln w="9525" cap="flat" cmpd="sng">
            <a:solidFill>
              <a:schemeClr val="tx1"/>
            </a:solidFill>
            <a:prstDash val="solid"/>
            <a:headEnd type="none" w="med" len="med"/>
            <a:tailEnd type="none" w="med" len="med"/>
          </a:ln>
        </p:spPr>
        <p:txBody>
          <a:bodyPr/>
          <a:lstStyle/>
          <a:p>
            <a:endParaRPr/>
          </a:p>
        </p:txBody>
      </p:sp>
      <p:sp>
        <p:nvSpPr>
          <p:cNvPr id="25628" name="文本框 25627"/>
          <p:cNvSpPr txBox="1"/>
          <p:nvPr/>
        </p:nvSpPr>
        <p:spPr>
          <a:xfrm>
            <a:off x="3701991" y="585393"/>
            <a:ext cx="2093119" cy="438581"/>
          </a:xfrm>
          <a:prstGeom prst="rect">
            <a:avLst/>
          </a:prstGeom>
          <a:noFill/>
          <a:ln w="9525">
            <a:noFill/>
          </a:ln>
        </p:spPr>
        <p:txBody>
          <a:bodyPr wrap="square" lIns="68580" tIns="34290" rIns="68580" bIns="34290">
            <a:spAutoFit/>
          </a:bodyPr>
          <a:lstStyle/>
          <a:p>
            <a:pPr defTabSz="685165">
              <a:spcBef>
                <a:spcPct val="50000"/>
              </a:spcBef>
              <a:defRPr/>
            </a:pPr>
            <a:r>
              <a:rPr lang="zh-CN" altLang="en-US" sz="2400" b="1">
                <a:latin typeface="黑体" panose="02010609060101010101" pitchFamily="49" charset="-122"/>
                <a:ea typeface="黑体" panose="02010609060101010101" pitchFamily="49" charset="-122"/>
                <a:cs typeface="楷体" panose="02010609060101010101" pitchFamily="49" charset="-122"/>
              </a:rPr>
              <a:t>控制噪声</a:t>
            </a:r>
          </a:p>
        </p:txBody>
      </p:sp>
    </p:spTree>
    <p:extLst>
      <p:ext uri="{BB962C8B-B14F-4D97-AF65-F5344CB8AC3E}">
        <p14:creationId xmlns:p14="http://schemas.microsoft.com/office/powerpoint/2010/main" val="32553749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本框 18434"/>
          <p:cNvSpPr txBox="1"/>
          <p:nvPr/>
        </p:nvSpPr>
        <p:spPr>
          <a:xfrm>
            <a:off x="1366833" y="1393287"/>
            <a:ext cx="6265069" cy="437674"/>
          </a:xfrm>
          <a:prstGeom prst="rect">
            <a:avLst/>
          </a:prstGeom>
          <a:noFill/>
          <a:ln w="9525">
            <a:noFill/>
          </a:ln>
        </p:spPr>
        <p:txBody>
          <a:bodyPr lIns="68580" tIns="34290" rIns="68580" bIns="34290">
            <a:spAutoFit/>
          </a:bodyPr>
          <a:lstStyle/>
          <a:p>
            <a:pPr defTabSz="685165">
              <a:spcBef>
                <a:spcPct val="50000"/>
              </a:spcBef>
              <a:defRPr/>
            </a:pPr>
            <a:r>
              <a:rPr lang="zh-CN" altLang="en-US" sz="2400" b="1" smtClean="0">
                <a:solidFill>
                  <a:srgbClr val="000000"/>
                </a:solidFill>
                <a:latin typeface="宋体" pitchFamily="2" charset="-122"/>
                <a:ea typeface="宋体" pitchFamily="2" charset="-122"/>
                <a:cs typeface="楷体" panose="02010609060101010101" pitchFamily="49" charset="-122"/>
              </a:rPr>
              <a:t>禁止鸣喇叭、在</a:t>
            </a:r>
            <a:r>
              <a:rPr lang="zh-CN" altLang="en-US" sz="2400" b="1">
                <a:solidFill>
                  <a:srgbClr val="000000"/>
                </a:solidFill>
                <a:latin typeface="宋体" pitchFamily="2" charset="-122"/>
                <a:ea typeface="宋体" pitchFamily="2" charset="-122"/>
                <a:cs typeface="楷体" panose="02010609060101010101" pitchFamily="49" charset="-122"/>
              </a:rPr>
              <a:t>声源处安装消声</a:t>
            </a:r>
            <a:r>
              <a:rPr lang="zh-CN" altLang="en-US" sz="2400" b="1" smtClean="0">
                <a:solidFill>
                  <a:srgbClr val="000000"/>
                </a:solidFill>
                <a:latin typeface="宋体" pitchFamily="2" charset="-122"/>
                <a:ea typeface="宋体" pitchFamily="2" charset="-122"/>
                <a:cs typeface="楷体" panose="02010609060101010101" pitchFamily="49" charset="-122"/>
              </a:rPr>
              <a:t>器</a:t>
            </a:r>
            <a:r>
              <a:rPr lang="zh-CN" altLang="en-US" sz="2400" b="1" smtClean="0">
                <a:latin typeface="宋体" pitchFamily="2" charset="-122"/>
                <a:ea typeface="宋体" pitchFamily="2" charset="-122"/>
                <a:cs typeface="楷体" panose="02010609060101010101" pitchFamily="49" charset="-122"/>
              </a:rPr>
              <a:t>。</a:t>
            </a:r>
            <a:endParaRPr lang="zh-CN" altLang="en-US" sz="2400" b="1">
              <a:latin typeface="宋体" pitchFamily="2" charset="-122"/>
              <a:ea typeface="宋体" pitchFamily="2" charset="-122"/>
              <a:cs typeface="楷体" panose="02010609060101010101" pitchFamily="49" charset="-122"/>
            </a:endParaRPr>
          </a:p>
        </p:txBody>
      </p:sp>
      <p:pic>
        <p:nvPicPr>
          <p:cNvPr id="18436" name="图片 18435" descr="jt013"/>
          <p:cNvPicPr>
            <a:picLocks noChangeAspect="1"/>
          </p:cNvPicPr>
          <p:nvPr/>
        </p:nvPicPr>
        <p:blipFill>
          <a:blip r:embed="rId2"/>
          <a:stretch>
            <a:fillRect/>
          </a:stretch>
        </p:blipFill>
        <p:spPr>
          <a:xfrm>
            <a:off x="512285" y="2077065"/>
            <a:ext cx="1916906" cy="1891903"/>
          </a:xfrm>
          <a:prstGeom prst="rect">
            <a:avLst/>
          </a:prstGeom>
          <a:noFill/>
          <a:ln w="38100" cap="flat" cmpd="sng">
            <a:solidFill>
              <a:schemeClr val="accent2"/>
            </a:solidFill>
            <a:prstDash val="solid"/>
            <a:miter/>
            <a:headEnd type="none" w="med" len="med"/>
            <a:tailEnd type="none" w="med" len="med"/>
          </a:ln>
        </p:spPr>
      </p:pic>
      <p:pic>
        <p:nvPicPr>
          <p:cNvPr id="18437" name="图片 18436" descr="560x341">
            <a:hlinkClick r:id="rId3"/>
          </p:cNvPr>
          <p:cNvPicPr>
            <a:picLocks noChangeAspect="1"/>
          </p:cNvPicPr>
          <p:nvPr/>
        </p:nvPicPr>
        <p:blipFill>
          <a:blip r:embed="rId4"/>
          <a:stretch>
            <a:fillRect/>
          </a:stretch>
        </p:blipFill>
        <p:spPr>
          <a:xfrm>
            <a:off x="3036570" y="2146835"/>
            <a:ext cx="2316480" cy="1822133"/>
          </a:xfrm>
          <a:prstGeom prst="rect">
            <a:avLst/>
          </a:prstGeom>
          <a:noFill/>
          <a:ln w="57150" cap="flat" cmpd="sng">
            <a:solidFill>
              <a:schemeClr val="accent2"/>
            </a:solidFill>
            <a:prstDash val="solid"/>
            <a:miter/>
            <a:headEnd type="none" w="med" len="med"/>
            <a:tailEnd type="none" w="med" len="med"/>
          </a:ln>
        </p:spPr>
      </p:pic>
      <p:sp>
        <p:nvSpPr>
          <p:cNvPr id="18438" name="矩形 18437"/>
          <p:cNvSpPr/>
          <p:nvPr/>
        </p:nvSpPr>
        <p:spPr>
          <a:xfrm>
            <a:off x="3405904" y="4152406"/>
            <a:ext cx="1558760" cy="377026"/>
          </a:xfrm>
          <a:prstGeom prst="rect">
            <a:avLst/>
          </a:prstGeom>
          <a:noFill/>
          <a:ln w="9525">
            <a:noFill/>
          </a:ln>
        </p:spPr>
        <p:txBody>
          <a:bodyPr wrap="none" lIns="68580" tIns="34290" rIns="68580" bIns="34290" anchor="ctr">
            <a:spAutoFit/>
          </a:bodyPr>
          <a:lstStyle/>
          <a:p>
            <a:pPr defTabSz="685165">
              <a:defRPr/>
            </a:pPr>
            <a:r>
              <a:rPr lang="zh-CN" altLang="en-US" sz="2000" b="1">
                <a:solidFill>
                  <a:srgbClr val="0000FF"/>
                </a:solidFill>
                <a:latin typeface="黑体" panose="02010609060101010101" pitchFamily="49" charset="-122"/>
                <a:ea typeface="黑体" panose="02010609060101010101" pitchFamily="49" charset="-122"/>
                <a:cs typeface="楷体" panose="02010609060101010101" pitchFamily="49" charset="-122"/>
              </a:rPr>
              <a:t>汽车消声器 </a:t>
            </a:r>
          </a:p>
        </p:txBody>
      </p:sp>
      <p:pic>
        <p:nvPicPr>
          <p:cNvPr id="18439" name="图片 18438" descr="消声器是怎么工作的？">
            <a:hlinkClick r:id="rId5"/>
          </p:cNvPr>
          <p:cNvPicPr>
            <a:picLocks noChangeAspect="1"/>
          </p:cNvPicPr>
          <p:nvPr/>
        </p:nvPicPr>
        <p:blipFill>
          <a:blip r:embed="rId6"/>
          <a:stretch>
            <a:fillRect/>
          </a:stretch>
        </p:blipFill>
        <p:spPr>
          <a:xfrm>
            <a:off x="6132673" y="2147309"/>
            <a:ext cx="2568179" cy="1706166"/>
          </a:xfrm>
          <a:prstGeom prst="rect">
            <a:avLst/>
          </a:prstGeom>
          <a:noFill/>
          <a:ln w="38100" cap="flat" cmpd="sng">
            <a:solidFill>
              <a:schemeClr val="accent2"/>
            </a:solidFill>
            <a:prstDash val="solid"/>
            <a:miter/>
            <a:headEnd type="none" w="med" len="med"/>
            <a:tailEnd type="none" w="med" len="med"/>
          </a:ln>
        </p:spPr>
      </p:pic>
      <p:sp>
        <p:nvSpPr>
          <p:cNvPr id="18440" name="矩形 18439"/>
          <p:cNvSpPr/>
          <p:nvPr/>
        </p:nvSpPr>
        <p:spPr>
          <a:xfrm>
            <a:off x="523333" y="4152406"/>
            <a:ext cx="1687000" cy="377026"/>
          </a:xfrm>
          <a:prstGeom prst="rect">
            <a:avLst/>
          </a:prstGeom>
          <a:noFill/>
          <a:ln w="9525">
            <a:noFill/>
          </a:ln>
        </p:spPr>
        <p:txBody>
          <a:bodyPr wrap="none" lIns="68580" tIns="34290" rIns="68580" bIns="34290" anchor="t">
            <a:spAutoFit/>
          </a:bodyPr>
          <a:lstStyle/>
          <a:p>
            <a:pPr defTabSz="685165">
              <a:defRPr/>
            </a:pPr>
            <a:r>
              <a:rPr lang="zh-CN" altLang="en-US" sz="2000" b="1">
                <a:solidFill>
                  <a:srgbClr val="0000FF"/>
                </a:solidFill>
                <a:latin typeface="黑体" panose="02010609060101010101" pitchFamily="49" charset="-122"/>
                <a:ea typeface="黑体" panose="02010609060101010101" pitchFamily="49" charset="-122"/>
              </a:rPr>
              <a:t>禁止鸣笛标志</a:t>
            </a:r>
          </a:p>
        </p:txBody>
      </p:sp>
      <p:sp>
        <p:nvSpPr>
          <p:cNvPr id="18441" name="文本框 18440"/>
          <p:cNvSpPr txBox="1"/>
          <p:nvPr/>
        </p:nvSpPr>
        <p:spPr>
          <a:xfrm>
            <a:off x="6783896" y="4154923"/>
            <a:ext cx="1428917" cy="377026"/>
          </a:xfrm>
          <a:prstGeom prst="rect">
            <a:avLst/>
          </a:prstGeom>
          <a:noFill/>
          <a:ln w="9525">
            <a:noFill/>
          </a:ln>
        </p:spPr>
        <p:txBody>
          <a:bodyPr wrap="none" lIns="68580" tIns="34290" rIns="68580" bIns="34290" anchor="t">
            <a:spAutoFit/>
          </a:bodyPr>
          <a:lstStyle/>
          <a:p>
            <a:pPr defTabSz="685165">
              <a:defRPr/>
            </a:pPr>
            <a:r>
              <a:rPr lang="zh-CN" altLang="en-US" sz="2000" b="1">
                <a:solidFill>
                  <a:srgbClr val="0000FF"/>
                </a:solidFill>
                <a:latin typeface="黑体" panose="02010609060101010101" pitchFamily="49" charset="-122"/>
                <a:ea typeface="黑体" panose="02010609060101010101" pitchFamily="49" charset="-122"/>
              </a:rPr>
              <a:t>枪管消声器</a:t>
            </a:r>
          </a:p>
        </p:txBody>
      </p:sp>
      <p:sp>
        <p:nvSpPr>
          <p:cNvPr id="2" name="文本框 1"/>
          <p:cNvSpPr txBox="1"/>
          <p:nvPr/>
        </p:nvSpPr>
        <p:spPr>
          <a:xfrm>
            <a:off x="1995157" y="611030"/>
            <a:ext cx="5008422" cy="484748"/>
          </a:xfrm>
          <a:prstGeom prst="rect">
            <a:avLst/>
          </a:prstGeom>
          <a:solidFill>
            <a:schemeClr val="accent2"/>
          </a:solidFill>
        </p:spPr>
        <p:txBody>
          <a:bodyPr wrap="none" lIns="68580" tIns="34290" rIns="68580" bIns="34290" rtlCol="0" anchor="t">
            <a:spAutoFit/>
          </a:bodyPr>
          <a:lstStyle/>
          <a:p>
            <a:pPr defTabSz="685165">
              <a:defRPr/>
            </a:pPr>
            <a:r>
              <a:rPr lang="zh-CN" altLang="en-US" sz="2700" b="1">
                <a:latin typeface="黑体" panose="02010609060101010101" pitchFamily="49" charset="-122"/>
                <a:ea typeface="黑体" panose="02010609060101010101" pitchFamily="49" charset="-122"/>
                <a:cs typeface="楷体" panose="02010609060101010101" pitchFamily="49" charset="-122"/>
                <a:sym typeface="+mn-ea"/>
              </a:rPr>
              <a:t>防止噪声产生</a:t>
            </a:r>
            <a:r>
              <a:rPr lang="en-US" altLang="zh-CN" sz="2700" b="1">
                <a:latin typeface="黑体" panose="02010609060101010101" pitchFamily="49" charset="-122"/>
                <a:ea typeface="黑体" panose="02010609060101010101" pitchFamily="49" charset="-122"/>
                <a:cs typeface="楷体" panose="02010609060101010101" pitchFamily="49" charset="-122"/>
                <a:sym typeface="+mn-ea"/>
              </a:rPr>
              <a:t>——</a:t>
            </a:r>
            <a:r>
              <a:rPr lang="zh-CN" altLang="en-US" sz="2700" b="1">
                <a:latin typeface="黑体" panose="02010609060101010101" pitchFamily="49" charset="-122"/>
                <a:ea typeface="黑体" panose="02010609060101010101" pitchFamily="49" charset="-122"/>
                <a:cs typeface="楷体" panose="02010609060101010101" pitchFamily="49" charset="-122"/>
                <a:sym typeface="+mn-ea"/>
              </a:rPr>
              <a:t>在声源处减弱</a:t>
            </a:r>
            <a:endParaRPr lang="zh-CN" altLang="en-US" sz="2700" b="1">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555975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21505"/>
          <p:cNvSpPr txBox="1"/>
          <p:nvPr/>
        </p:nvSpPr>
        <p:spPr>
          <a:xfrm>
            <a:off x="1194234" y="1183537"/>
            <a:ext cx="6669881" cy="437674"/>
          </a:xfrm>
          <a:prstGeom prst="rect">
            <a:avLst/>
          </a:prstGeom>
          <a:noFill/>
          <a:ln w="9525">
            <a:noFill/>
          </a:ln>
        </p:spPr>
        <p:txBody>
          <a:bodyPr lIns="68580" tIns="34290" rIns="68580" bIns="34290">
            <a:spAutoFit/>
          </a:bodyPr>
          <a:lstStyle>
            <a:defPPr>
              <a:defRPr lang="zh-CN"/>
            </a:defPPr>
            <a:lvl1pPr defTabSz="685165">
              <a:spcBef>
                <a:spcPct val="50000"/>
              </a:spcBef>
              <a:defRPr sz="2400" b="1">
                <a:solidFill>
                  <a:srgbClr val="000000"/>
                </a:solidFill>
                <a:latin typeface="宋体" pitchFamily="2" charset="-122"/>
                <a:ea typeface="宋体" pitchFamily="2" charset="-122"/>
                <a:cs typeface="楷体" panose="02010609060101010101" pitchFamily="49" charset="-122"/>
              </a:defRPr>
            </a:lvl1pPr>
          </a:lstStyle>
          <a:p>
            <a:r>
              <a:rPr lang="zh-CN" altLang="en-US" smtClean="0"/>
              <a:t>植树种草</a:t>
            </a:r>
            <a:r>
              <a:rPr lang="en-US" altLang="zh-CN" smtClean="0"/>
              <a:t>(</a:t>
            </a:r>
            <a:r>
              <a:rPr lang="zh-CN" altLang="en-US" smtClean="0"/>
              <a:t>吸收噪声</a:t>
            </a:r>
            <a:r>
              <a:rPr lang="en-US" altLang="zh-CN" smtClean="0"/>
              <a:t>)</a:t>
            </a:r>
            <a:r>
              <a:rPr lang="zh-CN" altLang="en-US" smtClean="0"/>
              <a:t>、隔</a:t>
            </a:r>
            <a:r>
              <a:rPr lang="zh-CN" altLang="en-US"/>
              <a:t>声板</a:t>
            </a:r>
            <a:r>
              <a:rPr lang="zh-CN" altLang="en-US" smtClean="0"/>
              <a:t>、关</a:t>
            </a:r>
            <a:r>
              <a:rPr lang="zh-CN" altLang="en-US"/>
              <a:t>门窗。</a:t>
            </a:r>
          </a:p>
        </p:txBody>
      </p:sp>
      <p:pic>
        <p:nvPicPr>
          <p:cNvPr id="21507" name="图片 21506" descr="迷失森林品味幽静森林迷失"/>
          <p:cNvPicPr>
            <a:picLocks noChangeAspect="1"/>
          </p:cNvPicPr>
          <p:nvPr/>
        </p:nvPicPr>
        <p:blipFill>
          <a:blip r:embed="rId2"/>
          <a:srcRect r="7274" b="9845"/>
          <a:stretch>
            <a:fillRect/>
          </a:stretch>
        </p:blipFill>
        <p:spPr>
          <a:xfrm>
            <a:off x="329565" y="1685450"/>
            <a:ext cx="2956560" cy="2154555"/>
          </a:xfrm>
          <a:prstGeom prst="rect">
            <a:avLst/>
          </a:prstGeom>
          <a:noFill/>
          <a:ln w="38100" cap="flat" cmpd="sng">
            <a:solidFill>
              <a:srgbClr val="FF0000"/>
            </a:solidFill>
            <a:prstDash val="solid"/>
            <a:miter/>
            <a:headEnd type="none" w="med" len="med"/>
            <a:tailEnd type="none" w="med" len="med"/>
          </a:ln>
        </p:spPr>
      </p:pic>
      <p:sp>
        <p:nvSpPr>
          <p:cNvPr id="21508" name="文本框 21507"/>
          <p:cNvSpPr txBox="1"/>
          <p:nvPr/>
        </p:nvSpPr>
        <p:spPr>
          <a:xfrm>
            <a:off x="283371" y="3994785"/>
            <a:ext cx="3048953" cy="684803"/>
          </a:xfrm>
          <a:prstGeom prst="rect">
            <a:avLst/>
          </a:prstGeom>
          <a:noFill/>
          <a:ln w="9525">
            <a:noFill/>
          </a:ln>
        </p:spPr>
        <p:txBody>
          <a:bodyPr wrap="square" lIns="68580" tIns="34290" rIns="68580" bIns="34290">
            <a:spAutoFit/>
          </a:bodyPr>
          <a:lstStyle/>
          <a:p>
            <a:pPr defTabSz="685165">
              <a:defRPr/>
            </a:pPr>
            <a:r>
              <a:rPr lang="zh-CN" altLang="en-US" sz="2000" b="1">
                <a:solidFill>
                  <a:srgbClr val="0000FF"/>
                </a:solidFill>
                <a:latin typeface="黑体" panose="02010609060101010101" pitchFamily="49" charset="-122"/>
                <a:ea typeface="黑体" panose="02010609060101010101" pitchFamily="49" charset="-122"/>
                <a:cs typeface="楷体" panose="02010609060101010101" pitchFamily="49" charset="-122"/>
              </a:rPr>
              <a:t>树木能够吸收</a:t>
            </a:r>
            <a:r>
              <a:rPr lang="zh-CN" altLang="en-US" sz="2000" b="1" smtClean="0">
                <a:solidFill>
                  <a:srgbClr val="0000FF"/>
                </a:solidFill>
                <a:latin typeface="黑体" panose="02010609060101010101" pitchFamily="49" charset="-122"/>
                <a:ea typeface="黑体" panose="02010609060101010101" pitchFamily="49" charset="-122"/>
                <a:cs typeface="楷体" panose="02010609060101010101" pitchFamily="49" charset="-122"/>
              </a:rPr>
              <a:t>噪声，所以</a:t>
            </a:r>
            <a:r>
              <a:rPr lang="zh-CN" altLang="en-US" sz="2000" b="1">
                <a:solidFill>
                  <a:srgbClr val="0000FF"/>
                </a:solidFill>
                <a:latin typeface="黑体" panose="02010609060101010101" pitchFamily="49" charset="-122"/>
                <a:ea typeface="黑体" panose="02010609060101010101" pitchFamily="49" charset="-122"/>
                <a:cs typeface="楷体" panose="02010609060101010101" pitchFamily="49" charset="-122"/>
              </a:rPr>
              <a:t>常说幽静的森林</a:t>
            </a:r>
            <a:endParaRPr lang="en-US" altLang="zh-CN" sz="2000" b="1">
              <a:solidFill>
                <a:srgbClr val="0000FF"/>
              </a:solidFill>
              <a:latin typeface="黑体" panose="02010609060101010101" pitchFamily="49" charset="-122"/>
              <a:ea typeface="黑体" panose="02010609060101010101" pitchFamily="49" charset="-122"/>
              <a:cs typeface="楷体" panose="02010609060101010101" pitchFamily="49" charset="-122"/>
            </a:endParaRPr>
          </a:p>
        </p:txBody>
      </p:sp>
      <p:sp>
        <p:nvSpPr>
          <p:cNvPr id="2" name="文本框 1"/>
          <p:cNvSpPr txBox="1"/>
          <p:nvPr/>
        </p:nvSpPr>
        <p:spPr>
          <a:xfrm>
            <a:off x="1518501" y="582694"/>
            <a:ext cx="6051978" cy="484748"/>
          </a:xfrm>
          <a:prstGeom prst="rect">
            <a:avLst/>
          </a:prstGeom>
          <a:solidFill>
            <a:schemeClr val="accent2"/>
          </a:solidFill>
        </p:spPr>
        <p:txBody>
          <a:bodyPr wrap="none" lIns="68580" tIns="34290" rIns="68580" bIns="34290" rtlCol="0" anchor="t">
            <a:spAutoFit/>
          </a:bodyPr>
          <a:lstStyle>
            <a:defPPr>
              <a:defRPr lang="zh-CN"/>
            </a:defPPr>
            <a:lvl1pPr defTabSz="685165">
              <a:defRPr sz="2700" b="1">
                <a:latin typeface="黑体" panose="02010609060101010101" pitchFamily="49" charset="-122"/>
                <a:ea typeface="黑体" panose="02010609060101010101" pitchFamily="49" charset="-122"/>
                <a:cs typeface="楷体" panose="02010609060101010101" pitchFamily="49" charset="-122"/>
              </a:defRPr>
            </a:lvl1pPr>
          </a:lstStyle>
          <a:p>
            <a:r>
              <a:rPr lang="zh-CN" altLang="en-US">
                <a:sym typeface="+mn-ea"/>
              </a:rPr>
              <a:t>阻断噪声的传播</a:t>
            </a:r>
            <a:r>
              <a:rPr lang="en-US" altLang="zh-CN">
                <a:sym typeface="+mn-ea"/>
              </a:rPr>
              <a:t>——</a:t>
            </a:r>
            <a:r>
              <a:rPr lang="zh-CN" altLang="en-US">
                <a:sym typeface="+mn-ea"/>
              </a:rPr>
              <a:t>在传播过程中减弱</a:t>
            </a:r>
            <a:endParaRPr lang="zh-CN" altLang="en-US"/>
          </a:p>
        </p:txBody>
      </p:sp>
      <p:pic>
        <p:nvPicPr>
          <p:cNvPr id="22531" name="图片 22530" descr="geyin5"/>
          <p:cNvPicPr>
            <a:picLocks noChangeAspect="1"/>
          </p:cNvPicPr>
          <p:nvPr/>
        </p:nvPicPr>
        <p:blipFill>
          <a:blip r:embed="rId3"/>
          <a:stretch>
            <a:fillRect/>
          </a:stretch>
        </p:blipFill>
        <p:spPr>
          <a:xfrm>
            <a:off x="3332324" y="1685450"/>
            <a:ext cx="2897981" cy="2162175"/>
          </a:xfrm>
          <a:prstGeom prst="rect">
            <a:avLst/>
          </a:prstGeom>
          <a:noFill/>
          <a:ln w="38100" cap="flat" cmpd="sng">
            <a:solidFill>
              <a:srgbClr val="FF0000"/>
            </a:solidFill>
            <a:prstDash val="solid"/>
            <a:miter/>
            <a:headEnd type="none" w="med" len="med"/>
            <a:tailEnd type="none" w="med" len="med"/>
          </a:ln>
        </p:spPr>
      </p:pic>
      <p:pic>
        <p:nvPicPr>
          <p:cNvPr id="22532" name="图片 22531" descr="jiaok12"/>
          <p:cNvPicPr>
            <a:picLocks noChangeAspect="1"/>
          </p:cNvPicPr>
          <p:nvPr/>
        </p:nvPicPr>
        <p:blipFill>
          <a:blip r:embed="rId4"/>
          <a:stretch>
            <a:fillRect/>
          </a:stretch>
        </p:blipFill>
        <p:spPr>
          <a:xfrm>
            <a:off x="5947104" y="1685450"/>
            <a:ext cx="2980373" cy="2154555"/>
          </a:xfrm>
          <a:prstGeom prst="rect">
            <a:avLst/>
          </a:prstGeom>
          <a:noFill/>
          <a:ln w="38100" cap="flat" cmpd="sng">
            <a:solidFill>
              <a:srgbClr val="FF0000"/>
            </a:solidFill>
            <a:prstDash val="solid"/>
            <a:miter/>
            <a:headEnd type="none" w="med" len="med"/>
            <a:tailEnd type="none" w="med" len="med"/>
          </a:ln>
        </p:spPr>
      </p:pic>
      <p:sp>
        <p:nvSpPr>
          <p:cNvPr id="22530" name="矩形 22529"/>
          <p:cNvSpPr/>
          <p:nvPr/>
        </p:nvSpPr>
        <p:spPr>
          <a:xfrm>
            <a:off x="4268370" y="4063627"/>
            <a:ext cx="4132421" cy="684803"/>
          </a:xfrm>
          <a:prstGeom prst="rect">
            <a:avLst/>
          </a:prstGeom>
          <a:noFill/>
          <a:ln w="9525">
            <a:noFill/>
          </a:ln>
        </p:spPr>
        <p:txBody>
          <a:bodyPr wrap="square" lIns="68580" tIns="34290" rIns="68580" bIns="34290" anchor="ctr">
            <a:spAutoFit/>
          </a:bodyPr>
          <a:lstStyle/>
          <a:p>
            <a:pPr defTabSz="685165">
              <a:defRPr/>
            </a:pPr>
            <a:r>
              <a:rPr lang="zh-CN" altLang="en-US" sz="2000" b="1">
                <a:solidFill>
                  <a:srgbClr val="0000FF"/>
                </a:solidFill>
                <a:latin typeface="黑体" panose="02010609060101010101" pitchFamily="49" charset="-122"/>
                <a:ea typeface="黑体" panose="02010609060101010101" pitchFamily="49" charset="-122"/>
              </a:rPr>
              <a:t>公路隔声屏障减少公路噪声对居民的影响</a:t>
            </a:r>
          </a:p>
        </p:txBody>
      </p:sp>
    </p:spTree>
    <p:extLst>
      <p:ext uri="{BB962C8B-B14F-4D97-AF65-F5344CB8AC3E}">
        <p14:creationId xmlns:p14="http://schemas.microsoft.com/office/powerpoint/2010/main" val="19110463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23553"/>
          <p:cNvSpPr txBox="1"/>
          <p:nvPr/>
        </p:nvSpPr>
        <p:spPr>
          <a:xfrm>
            <a:off x="1218724" y="1231370"/>
            <a:ext cx="5438108" cy="438582"/>
          </a:xfrm>
          <a:prstGeom prst="rect">
            <a:avLst/>
          </a:prstGeom>
          <a:noFill/>
          <a:ln w="9525">
            <a:noFill/>
          </a:ln>
        </p:spPr>
        <p:txBody>
          <a:bodyPr wrap="square" lIns="68580" tIns="34290" rIns="68580" bIns="34290">
            <a:spAutoFit/>
          </a:bodyPr>
          <a:lstStyle>
            <a:defPPr>
              <a:defRPr lang="zh-CN"/>
            </a:defPPr>
            <a:lvl1pPr defTabSz="685165">
              <a:spcBef>
                <a:spcPct val="50000"/>
              </a:spcBef>
              <a:defRPr sz="2400" b="1">
                <a:solidFill>
                  <a:srgbClr val="000000"/>
                </a:solidFill>
                <a:latin typeface="宋体" pitchFamily="2" charset="-122"/>
                <a:ea typeface="宋体" pitchFamily="2" charset="-122"/>
                <a:cs typeface="楷体" panose="02010609060101010101" pitchFamily="49" charset="-122"/>
              </a:defRPr>
            </a:lvl1pPr>
          </a:lstStyle>
          <a:p>
            <a:r>
              <a:rPr lang="zh-CN" altLang="en-US" smtClean="0"/>
              <a:t>用手捂住耳朵、带耳塞、带</a:t>
            </a:r>
            <a:r>
              <a:rPr lang="zh-CN" altLang="en-US"/>
              <a:t>耳</a:t>
            </a:r>
            <a:r>
              <a:rPr lang="zh-CN" altLang="en-US" smtClean="0"/>
              <a:t>罩。</a:t>
            </a:r>
            <a:endParaRPr lang="zh-CN" altLang="en-US"/>
          </a:p>
        </p:txBody>
      </p:sp>
      <p:pic>
        <p:nvPicPr>
          <p:cNvPr id="23555" name="图片 23554"/>
          <p:cNvPicPr>
            <a:picLocks noChangeAspect="1"/>
          </p:cNvPicPr>
          <p:nvPr/>
        </p:nvPicPr>
        <p:blipFill>
          <a:blip r:embed="rId2"/>
          <a:stretch>
            <a:fillRect/>
          </a:stretch>
        </p:blipFill>
        <p:spPr>
          <a:xfrm>
            <a:off x="3252910" y="1844440"/>
            <a:ext cx="2202656" cy="2202656"/>
          </a:xfrm>
          <a:prstGeom prst="rect">
            <a:avLst/>
          </a:prstGeom>
          <a:noFill/>
          <a:ln w="57150" cap="flat" cmpd="sng">
            <a:solidFill>
              <a:srgbClr val="FFFF00"/>
            </a:solidFill>
            <a:prstDash val="solid"/>
            <a:miter/>
            <a:headEnd type="none" w="med" len="med"/>
            <a:tailEnd type="none" w="med" len="med"/>
          </a:ln>
        </p:spPr>
      </p:pic>
      <p:pic>
        <p:nvPicPr>
          <p:cNvPr id="23556" name="图片 23555"/>
          <p:cNvPicPr>
            <a:picLocks noChangeAspect="1"/>
          </p:cNvPicPr>
          <p:nvPr/>
        </p:nvPicPr>
        <p:blipFill>
          <a:blip r:embed="rId3"/>
          <a:stretch>
            <a:fillRect/>
          </a:stretch>
        </p:blipFill>
        <p:spPr>
          <a:xfrm>
            <a:off x="558882" y="1909525"/>
            <a:ext cx="2120503" cy="2126456"/>
          </a:xfrm>
          <a:prstGeom prst="rect">
            <a:avLst/>
          </a:prstGeom>
          <a:noFill/>
          <a:ln w="57150" cap="flat" cmpd="sng">
            <a:solidFill>
              <a:srgbClr val="FF0000"/>
            </a:solidFill>
            <a:prstDash val="solid"/>
            <a:miter/>
            <a:headEnd type="none" w="med" len="med"/>
            <a:tailEnd type="none" w="med" len="med"/>
          </a:ln>
        </p:spPr>
      </p:pic>
      <p:sp>
        <p:nvSpPr>
          <p:cNvPr id="23558" name="文本框 23557"/>
          <p:cNvSpPr txBox="1"/>
          <p:nvPr/>
        </p:nvSpPr>
        <p:spPr>
          <a:xfrm>
            <a:off x="447199" y="4246245"/>
            <a:ext cx="2232186" cy="684803"/>
          </a:xfrm>
          <a:prstGeom prst="rect">
            <a:avLst/>
          </a:prstGeom>
          <a:noFill/>
          <a:ln w="9525">
            <a:noFill/>
          </a:ln>
        </p:spPr>
        <p:txBody>
          <a:bodyPr wrap="square" lIns="68580" tIns="34290" rIns="68580" bIns="34290" anchor="t">
            <a:spAutoFit/>
          </a:bodyPr>
          <a:lstStyle>
            <a:defPPr>
              <a:defRPr lang="zh-CN"/>
            </a:defPPr>
            <a:lvl1pPr defTabSz="685165">
              <a:defRPr sz="2000" b="1">
                <a:solidFill>
                  <a:srgbClr val="0000FF"/>
                </a:solidFill>
                <a:latin typeface="黑体" panose="02010609060101010101" pitchFamily="49" charset="-122"/>
                <a:ea typeface="黑体" panose="02010609060101010101" pitchFamily="49" charset="-122"/>
              </a:defRPr>
            </a:lvl1pPr>
          </a:lstStyle>
          <a:p>
            <a:pPr algn="ctr"/>
            <a:r>
              <a:rPr lang="zh-CN" altLang="en-US"/>
              <a:t>放鞭炮时不由自主地会捂住耳朵</a:t>
            </a:r>
            <a:endParaRPr lang="en-US" altLang="zh-CN"/>
          </a:p>
        </p:txBody>
      </p:sp>
      <p:sp>
        <p:nvSpPr>
          <p:cNvPr id="23559" name="文本框 23558"/>
          <p:cNvSpPr txBox="1"/>
          <p:nvPr/>
        </p:nvSpPr>
        <p:spPr>
          <a:xfrm>
            <a:off x="6304609" y="4371594"/>
            <a:ext cx="2461251" cy="377026"/>
          </a:xfrm>
          <a:prstGeom prst="rect">
            <a:avLst/>
          </a:prstGeom>
          <a:noFill/>
          <a:ln w="9525">
            <a:noFill/>
          </a:ln>
        </p:spPr>
        <p:txBody>
          <a:bodyPr wrap="none" lIns="68580" tIns="34290" rIns="68580" bIns="34290" anchor="t">
            <a:spAutoFit/>
          </a:bodyPr>
          <a:lstStyle>
            <a:defPPr>
              <a:defRPr lang="zh-CN"/>
            </a:defPPr>
            <a:lvl1pPr defTabSz="685165">
              <a:defRPr sz="2000" b="1">
                <a:solidFill>
                  <a:srgbClr val="0000FF"/>
                </a:solidFill>
                <a:latin typeface="黑体" panose="02010609060101010101" pitchFamily="49" charset="-122"/>
                <a:ea typeface="黑体" panose="02010609060101010101" pitchFamily="49" charset="-122"/>
              </a:defRPr>
            </a:lvl1pPr>
          </a:lstStyle>
          <a:p>
            <a:r>
              <a:rPr lang="zh-CN" altLang="en-US"/>
              <a:t>直升机驾驶员戴耳罩</a:t>
            </a:r>
          </a:p>
        </p:txBody>
      </p:sp>
      <p:sp>
        <p:nvSpPr>
          <p:cNvPr id="23560" name="文本框 23559"/>
          <p:cNvSpPr txBox="1"/>
          <p:nvPr/>
        </p:nvSpPr>
        <p:spPr>
          <a:xfrm>
            <a:off x="3982407" y="4387139"/>
            <a:ext cx="654666" cy="377026"/>
          </a:xfrm>
          <a:prstGeom prst="rect">
            <a:avLst/>
          </a:prstGeom>
          <a:noFill/>
          <a:ln w="9525">
            <a:noFill/>
          </a:ln>
        </p:spPr>
        <p:txBody>
          <a:bodyPr wrap="none" lIns="68580" tIns="34290" rIns="68580" bIns="34290" anchor="t">
            <a:spAutoFit/>
          </a:bodyPr>
          <a:lstStyle>
            <a:defPPr>
              <a:defRPr lang="zh-CN"/>
            </a:defPPr>
            <a:lvl1pPr defTabSz="685165">
              <a:defRPr sz="2000" b="1">
                <a:solidFill>
                  <a:srgbClr val="0000FF"/>
                </a:solidFill>
                <a:latin typeface="黑体" panose="02010609060101010101" pitchFamily="49" charset="-122"/>
                <a:ea typeface="黑体" panose="02010609060101010101" pitchFamily="49" charset="-122"/>
              </a:defRPr>
            </a:lvl1pPr>
          </a:lstStyle>
          <a:p>
            <a:r>
              <a:rPr lang="zh-CN" altLang="en-US"/>
              <a:t>耳塞</a:t>
            </a:r>
          </a:p>
        </p:txBody>
      </p:sp>
      <p:sp>
        <p:nvSpPr>
          <p:cNvPr id="2" name="文本框 1"/>
          <p:cNvSpPr txBox="1"/>
          <p:nvPr/>
        </p:nvSpPr>
        <p:spPr>
          <a:xfrm>
            <a:off x="1687157" y="627224"/>
            <a:ext cx="5704126" cy="484748"/>
          </a:xfrm>
          <a:prstGeom prst="rect">
            <a:avLst/>
          </a:prstGeom>
          <a:solidFill>
            <a:schemeClr val="accent2"/>
          </a:solidFill>
        </p:spPr>
        <p:txBody>
          <a:bodyPr wrap="none" lIns="68580" tIns="34290" rIns="68580" bIns="34290" rtlCol="0" anchor="t">
            <a:spAutoFit/>
          </a:bodyPr>
          <a:lstStyle>
            <a:defPPr>
              <a:defRPr lang="zh-CN"/>
            </a:defPPr>
            <a:lvl1pPr defTabSz="685165">
              <a:defRPr sz="2700" b="1">
                <a:latin typeface="黑体" panose="02010609060101010101" pitchFamily="49" charset="-122"/>
                <a:ea typeface="黑体" panose="02010609060101010101" pitchFamily="49" charset="-122"/>
                <a:cs typeface="楷体" panose="02010609060101010101" pitchFamily="49" charset="-122"/>
              </a:defRPr>
            </a:lvl1pPr>
          </a:lstStyle>
          <a:p>
            <a:r>
              <a:rPr lang="zh-CN" altLang="en-US">
                <a:sym typeface="+mn-ea"/>
              </a:rPr>
              <a:t>防止噪声进入耳朵</a:t>
            </a:r>
            <a:r>
              <a:rPr lang="en-US" altLang="zh-CN">
                <a:sym typeface="+mn-ea"/>
              </a:rPr>
              <a:t>——</a:t>
            </a:r>
            <a:r>
              <a:rPr lang="zh-CN" altLang="en-US">
                <a:sym typeface="+mn-ea"/>
              </a:rPr>
              <a:t>在人耳处减弱</a:t>
            </a:r>
            <a:endParaRPr lang="zh-CN"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81132" y="1850327"/>
            <a:ext cx="3014158" cy="2202654"/>
          </a:xfrm>
          <a:prstGeom prst="rect">
            <a:avLst/>
          </a:prstGeom>
          <a:noFill/>
          <a:ln w="57150">
            <a:solidFill>
              <a:srgbClr val="FF0066"/>
            </a:solidFill>
            <a:miter lim="800000"/>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758884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a:spLocks noChangeArrowheads="1"/>
          </p:cNvSpPr>
          <p:nvPr/>
        </p:nvSpPr>
        <p:spPr bwMode="auto">
          <a:xfrm>
            <a:off x="6662738" y="1941513"/>
            <a:ext cx="2035175" cy="484187"/>
          </a:xfrm>
          <a:prstGeom prst="rect">
            <a:avLst/>
          </a:prstGeom>
          <a:noFill/>
          <a:ln w="9525">
            <a:noFill/>
            <a:miter lim="800000"/>
          </a:ln>
        </p:spPr>
        <p:txBody>
          <a:bodyPr lIns="68580" tIns="34290" rIns="68580" bIns="34290">
            <a:spAutoFit/>
          </a:bodyPr>
          <a:lstStyle/>
          <a:p>
            <a:pPr defTabSz="684530"/>
            <a:r>
              <a:rPr lang="zh-CN" altLang="en-US" sz="2700" b="1">
                <a:solidFill>
                  <a:srgbClr val="000000"/>
                </a:solidFill>
                <a:latin typeface="宋体-PUA"/>
                <a:ea typeface="宋体-PUA"/>
                <a:cs typeface="宋体-PUA"/>
              </a:rPr>
              <a:t>真空罩实验</a:t>
            </a:r>
          </a:p>
        </p:txBody>
      </p:sp>
      <p:sp>
        <p:nvSpPr>
          <p:cNvPr id="8" name="文本框 7"/>
          <p:cNvSpPr txBox="1"/>
          <p:nvPr/>
        </p:nvSpPr>
        <p:spPr>
          <a:xfrm>
            <a:off x="6443663" y="3379788"/>
            <a:ext cx="2632075" cy="1316037"/>
          </a:xfrm>
          <a:prstGeom prst="rect">
            <a:avLst/>
          </a:prstGeom>
        </p:spPr>
        <p:style>
          <a:lnRef idx="2">
            <a:schemeClr val="accent5"/>
          </a:lnRef>
          <a:fillRef idx="1">
            <a:schemeClr val="lt1"/>
          </a:fillRef>
          <a:effectRef idx="0">
            <a:schemeClr val="accent5"/>
          </a:effectRef>
          <a:fontRef idx="minor">
            <a:schemeClr val="dk1"/>
          </a:fontRef>
        </p:style>
        <p:txBody>
          <a:bodyPr lIns="68580" tIns="34290" rIns="68580" bIns="34290">
            <a:spAutoFit/>
          </a:bodyPr>
          <a:lstStyle/>
          <a:p>
            <a:pPr defTabSz="685165" fontAlgn="auto">
              <a:spcBef>
                <a:spcPct val="0"/>
              </a:spcBef>
              <a:spcAft>
                <a:spcPct val="0"/>
              </a:spcAft>
              <a:defRPr/>
            </a:pPr>
            <a:r>
              <a:rPr lang="zh-CN" altLang="en-US" sz="2700" b="1">
                <a:solidFill>
                  <a:srgbClr val="FF0000"/>
                </a:solidFill>
                <a:latin typeface="宋体" pitchFamily="2" charset="-122"/>
                <a:ea typeface="宋体" pitchFamily="2" charset="-122"/>
              </a:rPr>
              <a:t>   真空不传声，声音的传播需要介质。</a:t>
            </a:r>
          </a:p>
        </p:txBody>
      </p:sp>
      <p:sp>
        <p:nvSpPr>
          <p:cNvPr id="14339" name="文本框 14338"/>
          <p:cNvSpPr txBox="1">
            <a:spLocks noChangeArrowheads="1"/>
          </p:cNvSpPr>
          <p:nvPr/>
        </p:nvSpPr>
        <p:spPr bwMode="auto">
          <a:xfrm>
            <a:off x="546100" y="1000125"/>
            <a:ext cx="6627813"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0000"/>
                </a:solidFill>
                <a:latin typeface="楷体" panose="02010609060101010101" pitchFamily="49" charset="-122"/>
                <a:ea typeface="楷体" panose="02010609060101010101" pitchFamily="49" charset="-122"/>
              </a:rPr>
              <a:t>闹钟响时，铃声是通过什么传入你们的耳朵的？</a:t>
            </a:r>
          </a:p>
        </p:txBody>
      </p:sp>
      <p:sp>
        <p:nvSpPr>
          <p:cNvPr id="14340" name="矩形 14339"/>
          <p:cNvSpPr>
            <a:spLocks noChangeArrowheads="1"/>
          </p:cNvSpPr>
          <p:nvPr/>
        </p:nvSpPr>
        <p:spPr bwMode="auto">
          <a:xfrm>
            <a:off x="546100" y="1350963"/>
            <a:ext cx="5391150"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0000"/>
                </a:solidFill>
                <a:latin typeface="楷体" panose="02010609060101010101" pitchFamily="49" charset="-122"/>
                <a:ea typeface="楷体" panose="02010609060101010101" pitchFamily="49" charset="-122"/>
              </a:rPr>
              <a:t>假如没有空气，你们也能听到铃声吗？</a:t>
            </a:r>
          </a:p>
        </p:txBody>
      </p:sp>
      <p:sp>
        <p:nvSpPr>
          <p:cNvPr id="14342" name="文本框 14341"/>
          <p:cNvSpPr txBox="1">
            <a:spLocks noChangeArrowheads="1"/>
          </p:cNvSpPr>
          <p:nvPr/>
        </p:nvSpPr>
        <p:spPr bwMode="auto">
          <a:xfrm>
            <a:off x="7132638" y="1019175"/>
            <a:ext cx="1371600" cy="438150"/>
          </a:xfrm>
          <a:prstGeom prst="rect">
            <a:avLst/>
          </a:prstGeom>
          <a:noFill/>
          <a:ln w="9525">
            <a:noFill/>
            <a:miter lim="800000"/>
          </a:ln>
        </p:spPr>
        <p:txBody>
          <a:bodyPr lIns="68580" tIns="34290" rIns="68580" bIns="34290">
            <a:spAutoFit/>
          </a:bodyPr>
          <a:lstStyle/>
          <a:p>
            <a:pPr defTabSz="684530">
              <a:spcBef>
                <a:spcPct val="50000"/>
              </a:spcBef>
            </a:pPr>
            <a:r>
              <a:rPr lang="en-US" altLang="zh-CN" sz="2400" b="1">
                <a:solidFill>
                  <a:srgbClr val="FF3300"/>
                </a:solidFill>
              </a:rPr>
              <a:t>——</a:t>
            </a:r>
            <a:r>
              <a:rPr lang="zh-CN" altLang="en-US" sz="2400" b="1">
                <a:solidFill>
                  <a:srgbClr val="FF3300"/>
                </a:solidFill>
              </a:rPr>
              <a:t>空气</a:t>
            </a:r>
          </a:p>
        </p:txBody>
      </p:sp>
      <p:sp>
        <p:nvSpPr>
          <p:cNvPr id="11" name="文本框 10"/>
          <p:cNvSpPr txBox="1">
            <a:spLocks noChangeArrowheads="1"/>
          </p:cNvSpPr>
          <p:nvPr/>
        </p:nvSpPr>
        <p:spPr bwMode="auto">
          <a:xfrm>
            <a:off x="7208838" y="2435225"/>
            <a:ext cx="942975"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latin typeface="宋体" pitchFamily="2" charset="-122"/>
                <a:ea typeface="宋体" pitchFamily="2" charset="-122"/>
                <a:cs typeface="楷体_GB2312"/>
                <a:sym typeface="+mn-ea"/>
              </a:rPr>
              <a:t>表 明</a:t>
            </a:r>
          </a:p>
        </p:txBody>
      </p:sp>
      <p:sp>
        <p:nvSpPr>
          <p:cNvPr id="34823" name="矩形 4"/>
          <p:cNvSpPr>
            <a:spLocks noChangeArrowheads="1"/>
          </p:cNvSpPr>
          <p:nvPr/>
        </p:nvSpPr>
        <p:spPr bwMode="auto">
          <a:xfrm>
            <a:off x="3472498" y="496888"/>
            <a:ext cx="1685925"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0000"/>
                </a:solidFill>
                <a:latin typeface="黑体" panose="02010609060101010101" pitchFamily="49" charset="-122"/>
                <a:ea typeface="黑体" panose="02010609060101010101" pitchFamily="49" charset="-122"/>
              </a:rPr>
              <a:t>声音的传播</a:t>
            </a:r>
          </a:p>
        </p:txBody>
      </p:sp>
      <p:pic>
        <p:nvPicPr>
          <p:cNvPr id="2" name="图片 1">
            <a:hlinkClick r:id="rId2" action="ppaction://hlinkfile"/>
          </p:cNvPr>
          <p:cNvPicPr>
            <a:picLocks noChangeAspect="1"/>
          </p:cNvPicPr>
          <p:nvPr/>
        </p:nvPicPr>
        <p:blipFill>
          <a:blip r:embed="rId3"/>
          <a:stretch>
            <a:fillRect/>
          </a:stretch>
        </p:blipFill>
        <p:spPr bwMode="auto">
          <a:xfrm>
            <a:off x="1681163" y="1798638"/>
            <a:ext cx="4378325" cy="3163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图片 28" descr="png-0063"/>
          <p:cNvPicPr>
            <a:picLocks noChangeAspect="1" noChangeArrowheads="1"/>
          </p:cNvPicPr>
          <p:nvPr/>
        </p:nvPicPr>
        <p:blipFill>
          <a:blip r:embed="rId4"/>
          <a:stretch>
            <a:fillRect/>
          </a:stretch>
        </p:blipFill>
        <p:spPr bwMode="auto">
          <a:xfrm>
            <a:off x="7572375" y="2346325"/>
            <a:ext cx="246063" cy="1090613"/>
          </a:xfrm>
          <a:prstGeom prst="rect">
            <a:avLst/>
          </a:prstGeom>
          <a:noFill/>
          <a:ln w="9525">
            <a:noFill/>
            <a:miter lim="800000"/>
          </a:ln>
        </p:spPr>
      </p:pic>
      <p:pic>
        <p:nvPicPr>
          <p:cNvPr id="34824" name="New picture"/>
          <p:cNvPicPr/>
          <p:nvPr/>
        </p:nvPicPr>
        <p:blipFill>
          <a:blip r:embed="rId5"/>
          <a:stretch>
            <a:fillRect/>
          </a:stretch>
        </p:blipFill>
        <p:spPr>
          <a:xfrm>
            <a:off x="10312400" y="10312400"/>
            <a:ext cx="304800" cy="215900"/>
          </a:xfrm>
          <a:prstGeom prst="cube">
            <a:avLst/>
          </a:prstGeom>
        </p:spPr>
      </p:pic>
    </p:spTree>
    <p:extLst>
      <p:ext uri="{BB962C8B-B14F-4D97-AF65-F5344CB8AC3E}">
        <p14:creationId xmlns:p14="http://schemas.microsoft.com/office/powerpoint/2010/main" val="8250483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34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23553"/>
          <p:cNvSpPr>
            <a:spLocks noChangeArrowheads="1"/>
          </p:cNvSpPr>
          <p:nvPr/>
        </p:nvSpPr>
        <p:spPr bwMode="auto">
          <a:xfrm>
            <a:off x="703263" y="3978275"/>
            <a:ext cx="4008437" cy="444500"/>
          </a:xfrm>
          <a:prstGeom prst="rect">
            <a:avLst/>
          </a:prstGeom>
          <a:noFill/>
          <a:ln w="9525">
            <a:noFill/>
            <a:miter lim="800000"/>
          </a:ln>
        </p:spPr>
        <p:txBody>
          <a:bodyPr lIns="68580" tIns="34290" rIns="68580" bIns="34290"/>
          <a:lstStyle/>
          <a:p>
            <a:pPr marL="0" indent="0" defTabSz="684530">
              <a:lnSpc>
                <a:spcPct val="90000"/>
              </a:lnSpc>
              <a:spcBef>
                <a:spcPct val="20000"/>
              </a:spcBef>
              <a:buClr>
                <a:srgbClr val="000000"/>
              </a:buClr>
              <a:buFont typeface="Wingdings" panose="05000000000000000000" pitchFamily="2" charset="2"/>
              <a:buNone/>
            </a:pPr>
            <a:r>
              <a:rPr lang="zh-CN" altLang="en-US" sz="2100" b="1">
                <a:solidFill>
                  <a:srgbClr val="FF0000"/>
                </a:solidFill>
                <a:latin typeface="Times New Roman" pitchFamily="18" charset="0"/>
                <a:cs typeface="Times New Roman" panose="02020603050405020304" pitchFamily="18" charset="0"/>
              </a:rPr>
              <a:t>不能</a:t>
            </a:r>
            <a:r>
              <a:rPr lang="en-US" altLang="zh-TW" sz="2100" b="1">
                <a:solidFill>
                  <a:srgbClr val="000000"/>
                </a:solidFill>
                <a:latin typeface="Times New Roman" pitchFamily="18" charset="0"/>
                <a:cs typeface="Times New Roman" panose="02020603050405020304" pitchFamily="18" charset="0"/>
              </a:rPr>
              <a:t>，</a:t>
            </a:r>
            <a:r>
              <a:rPr lang="zh-TW" altLang="en-US" sz="2100" b="1">
                <a:solidFill>
                  <a:srgbClr val="000000"/>
                </a:solidFill>
                <a:latin typeface="Times New Roman" pitchFamily="18" charset="0"/>
                <a:cs typeface="Times New Roman" panose="02020603050405020304" pitchFamily="18" charset="0"/>
              </a:rPr>
              <a:t>声音在</a:t>
            </a:r>
            <a:r>
              <a:rPr lang="zh-TW" altLang="en-US" sz="2100" b="1">
                <a:solidFill>
                  <a:srgbClr val="FF3300"/>
                </a:solidFill>
                <a:latin typeface="Times New Roman" pitchFamily="18" charset="0"/>
                <a:cs typeface="Times New Roman" panose="02020603050405020304" pitchFamily="18" charset="0"/>
              </a:rPr>
              <a:t>真空</a:t>
            </a:r>
            <a:r>
              <a:rPr lang="zh-TW" altLang="en-US" sz="2100" b="1">
                <a:solidFill>
                  <a:srgbClr val="000000"/>
                </a:solidFill>
                <a:latin typeface="Times New Roman" pitchFamily="18" charset="0"/>
                <a:cs typeface="Times New Roman" panose="02020603050405020304" pitchFamily="18" charset="0"/>
              </a:rPr>
              <a:t>中无法</a:t>
            </a:r>
            <a:r>
              <a:rPr lang="zh-CN" altLang="en-US" sz="2100" b="1">
                <a:solidFill>
                  <a:srgbClr val="000000"/>
                </a:solidFill>
                <a:latin typeface="Times New Roman" pitchFamily="18" charset="0"/>
                <a:cs typeface="Times New Roman" panose="02020603050405020304" pitchFamily="18" charset="0"/>
              </a:rPr>
              <a:t>传播</a:t>
            </a:r>
            <a:r>
              <a:rPr lang="zh-TW" altLang="en-US" sz="2100" b="1">
                <a:solidFill>
                  <a:srgbClr val="000000"/>
                </a:solidFill>
                <a:latin typeface="Times New Roman" pitchFamily="18" charset="0"/>
                <a:cs typeface="Times New Roman" panose="02020603050405020304" pitchFamily="18" charset="0"/>
              </a:rPr>
              <a:t>。</a:t>
            </a:r>
          </a:p>
        </p:txBody>
      </p:sp>
      <p:sp>
        <p:nvSpPr>
          <p:cNvPr id="35842" name="矩形 23555"/>
          <p:cNvSpPr>
            <a:spLocks noChangeArrowheads="1"/>
          </p:cNvSpPr>
          <p:nvPr/>
        </p:nvSpPr>
        <p:spPr bwMode="auto">
          <a:xfrm>
            <a:off x="703263" y="803275"/>
            <a:ext cx="7482840" cy="400685"/>
          </a:xfrm>
          <a:prstGeom prst="rect">
            <a:avLst/>
          </a:prstGeom>
          <a:noFill/>
          <a:ln w="9525">
            <a:noFill/>
            <a:miter lim="800000"/>
          </a:ln>
        </p:spPr>
        <p:txBody>
          <a:bodyPr wrap="none" lIns="68580" tIns="34290" rIns="68580" bIns="34290">
            <a:spAutoFit/>
          </a:bodyPr>
          <a:lstStyle/>
          <a:p>
            <a:pPr indent="0" defTabSz="684530">
              <a:lnSpc>
                <a:spcPct val="90000"/>
              </a:lnSpc>
              <a:spcBef>
                <a:spcPct val="20000"/>
              </a:spcBef>
              <a:buClr>
                <a:srgbClr val="000000"/>
              </a:buClr>
              <a:buFont typeface="Wingdings" panose="05000000000000000000" pitchFamily="2" charset="2"/>
              <a:buNone/>
            </a:pPr>
            <a:r>
              <a:rPr lang="zh-CN" altLang="en-US" sz="2400" b="1" smtClean="0">
                <a:solidFill>
                  <a:srgbClr val="000000"/>
                </a:solidFill>
                <a:latin typeface="Times New Roman" pitchFamily="18" charset="0"/>
                <a:ea typeface="楷体" panose="02010609060101010101" pitchFamily="49" charset="-122"/>
                <a:cs typeface="Times New Roman" panose="02020603050405020304" pitchFamily="18" charset="0"/>
              </a:rPr>
              <a:t>如果</a:t>
            </a:r>
            <a:r>
              <a:rPr lang="zh-TW" altLang="en-US" sz="2400" b="1" smtClean="0">
                <a:solidFill>
                  <a:srgbClr val="000000"/>
                </a:solidFill>
                <a:latin typeface="Times New Roman" pitchFamily="18" charset="0"/>
                <a:ea typeface="楷体" panose="02010609060101010101" pitchFamily="49" charset="-122"/>
                <a:cs typeface="Times New Roman" panose="02020603050405020304" pitchFamily="18" charset="0"/>
              </a:rPr>
              <a:t>有</a:t>
            </a:r>
            <a:r>
              <a:rPr lang="zh-TW" altLang="en-US" sz="2400" b="1">
                <a:solidFill>
                  <a:srgbClr val="000000"/>
                </a:solidFill>
                <a:latin typeface="Times New Roman" pitchFamily="18" charset="0"/>
                <a:ea typeface="楷体" panose="02010609060101010101" pitchFamily="49" charset="-122"/>
                <a:cs typeface="Times New Roman" panose="02020603050405020304" pitchFamily="18" charset="0"/>
              </a:rPr>
              <a:t>大陨石撞上</a:t>
            </a:r>
            <a:r>
              <a:rPr lang="zh-TW" altLang="en-US" sz="2400" b="1">
                <a:solidFill>
                  <a:srgbClr val="FF3300"/>
                </a:solidFill>
                <a:latin typeface="Times New Roman" pitchFamily="18" charset="0"/>
                <a:ea typeface="楷体" panose="02010609060101010101" pitchFamily="49" charset="-122"/>
                <a:cs typeface="Times New Roman" panose="02020603050405020304" pitchFamily="18" charset="0"/>
              </a:rPr>
              <a:t>月球</a:t>
            </a:r>
            <a:r>
              <a:rPr lang="zh-TW" altLang="en-US" sz="2400" b="1">
                <a:solidFill>
                  <a:srgbClr val="000000"/>
                </a:solidFill>
                <a:latin typeface="Times New Roman" pitchFamily="18" charset="0"/>
                <a:ea typeface="楷体" panose="02010609060101010101" pitchFamily="49" charset="-122"/>
                <a:cs typeface="Times New Roman" panose="02020603050405020304" pitchFamily="18" charset="0"/>
              </a:rPr>
              <a:t>，</a:t>
            </a:r>
            <a:r>
              <a:rPr lang="zh-TW" altLang="en-US" sz="2400" b="1">
                <a:solidFill>
                  <a:srgbClr val="FF3300"/>
                </a:solidFill>
                <a:latin typeface="Times New Roman" pitchFamily="18" charset="0"/>
                <a:ea typeface="楷体" panose="02010609060101010101" pitchFamily="49" charset="-122"/>
                <a:cs typeface="Times New Roman" panose="02020603050405020304" pitchFamily="18" charset="0"/>
              </a:rPr>
              <a:t>地球</a:t>
            </a:r>
            <a:r>
              <a:rPr lang="zh-TW" altLang="en-US" sz="2400" b="1">
                <a:solidFill>
                  <a:srgbClr val="000000"/>
                </a:solidFill>
                <a:latin typeface="Times New Roman" pitchFamily="18" charset="0"/>
                <a:ea typeface="楷体" panose="02010609060101010101" pitchFamily="49" charset="-122"/>
                <a:cs typeface="Times New Roman" panose="02020603050405020304" pitchFamily="18" charset="0"/>
              </a:rPr>
              <a:t>上的人能否听到</a:t>
            </a:r>
            <a:r>
              <a:rPr lang="zh-CN" altLang="en-US" sz="2400" b="1">
                <a:solidFill>
                  <a:srgbClr val="000000"/>
                </a:solidFill>
                <a:latin typeface="Times New Roman" pitchFamily="18" charset="0"/>
                <a:ea typeface="楷体" panose="02010609060101010101" pitchFamily="49" charset="-122"/>
                <a:cs typeface="Times New Roman" panose="02020603050405020304" pitchFamily="18" charset="0"/>
              </a:rPr>
              <a:t>撞击声</a:t>
            </a:r>
            <a:r>
              <a:rPr lang="zh-TW" altLang="en-US" sz="2400" b="1">
                <a:solidFill>
                  <a:srgbClr val="000000"/>
                </a:solidFill>
                <a:latin typeface="Times New Roman" pitchFamily="18" charset="0"/>
                <a:ea typeface="楷体" panose="02010609060101010101" pitchFamily="49" charset="-122"/>
                <a:cs typeface="Times New Roman" panose="02020603050405020304" pitchFamily="18" charset="0"/>
              </a:rPr>
              <a:t>？</a:t>
            </a:r>
          </a:p>
        </p:txBody>
      </p:sp>
      <p:pic>
        <p:nvPicPr>
          <p:cNvPr id="2" name="图片 1" descr="a0l7a97905159395352"/>
          <p:cNvPicPr>
            <a:picLocks noChangeAspect="1"/>
          </p:cNvPicPr>
          <p:nvPr/>
        </p:nvPicPr>
        <p:blipFill>
          <a:blip r:embed="rId2"/>
          <a:stretch>
            <a:fillRect/>
          </a:stretch>
        </p:blipFill>
        <p:spPr bwMode="auto">
          <a:xfrm>
            <a:off x="873125" y="1279525"/>
            <a:ext cx="3570288" cy="2414588"/>
          </a:xfrm>
          <a:prstGeom prst="rect">
            <a:avLst/>
          </a:prstGeom>
          <a:noFill/>
          <a:ln w="9525">
            <a:noFill/>
            <a:miter lim="800000"/>
          </a:ln>
        </p:spPr>
      </p:pic>
      <p:sp>
        <p:nvSpPr>
          <p:cNvPr id="14339" name="文本框 14338"/>
          <p:cNvSpPr txBox="1"/>
          <p:nvPr/>
        </p:nvSpPr>
        <p:spPr>
          <a:xfrm>
            <a:off x="4876800" y="3963988"/>
            <a:ext cx="3914775" cy="714375"/>
          </a:xfrm>
          <a:prstGeom prst="rect">
            <a:avLst/>
          </a:prstGeom>
          <a:solidFill>
            <a:schemeClr val="accent6">
              <a:lumMod val="40000"/>
              <a:lumOff val="60000"/>
            </a:schemeClr>
          </a:solidFill>
          <a:ln w="9525" cap="flat" cmpd="sng">
            <a:solidFill>
              <a:schemeClr val="hlink"/>
            </a:solidFill>
            <a:prstDash val="solid"/>
            <a:miter/>
            <a:headEnd type="none" w="med" len="med"/>
            <a:tailEnd type="none" w="med" len="med"/>
          </a:ln>
        </p:spPr>
        <p:txBody>
          <a:bodyPr lIns="68580" tIns="34290" rIns="68580" bIns="34290">
            <a:spAutoFit/>
          </a:bodyPr>
          <a:lstStyle/>
          <a:p>
            <a:pPr defTabSz="685165" fontAlgn="auto">
              <a:spcBef>
                <a:spcPct val="50000"/>
              </a:spcBef>
              <a:spcAft>
                <a:spcPct val="0"/>
              </a:spcAft>
              <a:defRPr/>
            </a:pPr>
            <a:r>
              <a:rPr lang="zh-CN" altLang="en-US" sz="2100" b="1">
                <a:solidFill>
                  <a:srgbClr val="FF0000"/>
                </a:solidFill>
                <a:latin typeface="Times New Roman" pitchFamily="18" charset="0"/>
                <a:ea typeface="宋体" pitchFamily="2" charset="-122"/>
                <a:cs typeface="Times New Roman" panose="02020603050405020304" pitchFamily="18" charset="0"/>
              </a:rPr>
              <a:t>太空中没有</a:t>
            </a:r>
            <a:r>
              <a:rPr lang="zh-CN" altLang="en-US" sz="2100" b="1" smtClean="0">
                <a:solidFill>
                  <a:srgbClr val="FF0000"/>
                </a:solidFill>
                <a:latin typeface="Times New Roman" pitchFamily="18" charset="0"/>
                <a:ea typeface="宋体" pitchFamily="2" charset="-122"/>
                <a:cs typeface="Times New Roman" panose="02020603050405020304" pitchFamily="18" charset="0"/>
              </a:rPr>
              <a:t>空气，宇航员</a:t>
            </a:r>
            <a:r>
              <a:rPr lang="zh-CN" altLang="en-US" sz="2100" b="1">
                <a:solidFill>
                  <a:srgbClr val="FF0000"/>
                </a:solidFill>
                <a:latin typeface="Times New Roman" pitchFamily="18" charset="0"/>
                <a:ea typeface="宋体" pitchFamily="2" charset="-122"/>
                <a:cs typeface="Times New Roman" panose="02020603050405020304" pitchFamily="18" charset="0"/>
              </a:rPr>
              <a:t>只能通过无线电交谈。</a:t>
            </a:r>
          </a:p>
        </p:txBody>
      </p:sp>
      <p:pic>
        <p:nvPicPr>
          <p:cNvPr id="14338" name="Picture 2"/>
          <p:cNvPicPr>
            <a:picLocks noChangeAspect="1" noChangeArrowheads="1"/>
          </p:cNvPicPr>
          <p:nvPr/>
        </p:nvPicPr>
        <p:blipFill>
          <a:blip r:embed="rId3"/>
          <a:stretch>
            <a:fillRect/>
          </a:stretch>
        </p:blipFill>
        <p:spPr bwMode="auto">
          <a:xfrm>
            <a:off x="4876800" y="1279525"/>
            <a:ext cx="3624263" cy="2414588"/>
          </a:xfrm>
          <a:prstGeom prst="rect">
            <a:avLst/>
          </a:prstGeom>
          <a:noFill/>
          <a:ln w="9525">
            <a:noFill/>
            <a:miter lim="800000"/>
          </a:ln>
        </p:spPr>
      </p:pic>
    </p:spTree>
    <p:extLst>
      <p:ext uri="{BB962C8B-B14F-4D97-AF65-F5344CB8AC3E}">
        <p14:creationId xmlns:p14="http://schemas.microsoft.com/office/powerpoint/2010/main" val="24825005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35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from="(-#ppt_w/2)" to="(#ppt_x)" calcmode="lin" valueType="num">
                                      <p:cBhvr>
                                        <p:cTn id="12" dur="300" fill="hold">
                                          <p:stCondLst>
                                            <p:cond delay="0"/>
                                          </p:stCondLst>
                                        </p:cTn>
                                        <p:tgtEl>
                                          <p:spTgt spid="14339"/>
                                        </p:tgtEl>
                                        <p:attrNameLst>
                                          <p:attrName>ppt_x</p:attrName>
                                        </p:attrNameLst>
                                      </p:cBhvr>
                                    </p:anim>
                                    <p:anim from="0" to="-1.0" calcmode="lin" valueType="num">
                                      <p:cBhvr>
                                        <p:cTn id="13" dur="100" decel="50000" autoRev="1" fill="hold">
                                          <p:stCondLst>
                                            <p:cond delay="300"/>
                                          </p:stCondLst>
                                        </p:cTn>
                                        <p:tgtEl>
                                          <p:spTgt spid="14339"/>
                                        </p:tgtEl>
                                        <p:attrNameLst>
                                          <p:attrName>xshear</p:attrName>
                                        </p:attrNameLst>
                                      </p:cBhvr>
                                    </p:anim>
                                    <p:animScale>
                                      <p:cBhvr>
                                        <p:cTn id="14" dur="100" decel="100000" autoRev="1" fill="hold">
                                          <p:stCondLst>
                                            <p:cond delay="300"/>
                                          </p:stCondLst>
                                        </p:cTn>
                                        <p:tgtEl>
                                          <p:spTgt spid="14339"/>
                                        </p:tgtEl>
                                      </p:cBhvr>
                                      <p:from x="100000" y="100000"/>
                                      <p:to x="80000" y="100000"/>
                                    </p:animScale>
                                    <p:anim by="(#ppt_h/3+#ppt_w*0.1)" calcmode="lin" valueType="num">
                                      <p:cBhvr additive="sum">
                                        <p:cTn id="15" dur="100" decel="100000" autoRev="1" fill="hold">
                                          <p:stCondLst>
                                            <p:cond delay="300"/>
                                          </p:stCondLst>
                                        </p:cTn>
                                        <p:tgtEl>
                                          <p:spTgt spid="1433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143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4872038" y="1458913"/>
            <a:ext cx="3876675" cy="1106487"/>
          </a:xfrm>
          <a:prstGeom prst="rect">
            <a:avLst/>
          </a:prstGeom>
          <a:noFill/>
          <a:ln w="9525">
            <a:noFill/>
            <a:miter lim="800000"/>
          </a:ln>
        </p:spPr>
        <p:txBody>
          <a:bodyPr lIns="68580" tIns="34290" rIns="68580" bIns="34290">
            <a:spAutoFit/>
          </a:bodyPr>
          <a:lstStyle/>
          <a:p>
            <a:pPr defTabSz="684530">
              <a:lnSpc>
                <a:spcPct val="150000"/>
              </a:lnSpc>
            </a:pPr>
            <a:r>
              <a:rPr lang="zh-CN" altLang="en-US" sz="2400" b="1">
                <a:solidFill>
                  <a:srgbClr val="000000"/>
                </a:solidFill>
                <a:latin typeface="Times New Roman" pitchFamily="18" charset="0"/>
                <a:ea typeface="楷体" panose="02010609060101010101" pitchFamily="49" charset="-122"/>
                <a:cs typeface="Times New Roman" panose="02020603050405020304" pitchFamily="18" charset="0"/>
              </a:rPr>
              <a:t>没有敲击的音叉也会发声，表明了</a:t>
            </a:r>
            <a:r>
              <a:rPr lang="en-US" altLang="zh-CN" sz="2400" b="1">
                <a:solidFill>
                  <a:srgbClr val="000000"/>
                </a:solidFill>
                <a:latin typeface="Times New Roman" pitchFamily="18" charset="0"/>
                <a:ea typeface="楷体" panose="02010609060101010101" pitchFamily="49" charset="-122"/>
                <a:cs typeface="Times New Roman" panose="02020603050405020304" pitchFamily="18" charset="0"/>
              </a:rPr>
              <a:t>_________</a:t>
            </a:r>
            <a:r>
              <a:rPr lang="zh-CN" altLang="en-US" sz="2400" b="1">
                <a:solidFill>
                  <a:srgbClr val="000000"/>
                </a:solidFill>
                <a:latin typeface="Times New Roman" pitchFamily="18" charset="0"/>
                <a:ea typeface="楷体" panose="02010609060101010101" pitchFamily="49" charset="-122"/>
                <a:cs typeface="Times New Roman" panose="02020603050405020304" pitchFamily="18" charset="0"/>
              </a:rPr>
              <a:t>能够传声</a:t>
            </a:r>
            <a:r>
              <a:rPr lang="zh-CN" altLang="en-US" sz="2400" b="1">
                <a:latin typeface="Times New Roman" pitchFamily="18" charset="0"/>
                <a:ea typeface="楷体" panose="02010609060101010101" pitchFamily="49" charset="-122"/>
                <a:cs typeface="Times New Roman" panose="02020603050405020304" pitchFamily="18" charset="0"/>
              </a:rPr>
              <a:t>。</a:t>
            </a:r>
            <a:endParaRPr lang="zh-CN" altLang="en-US" sz="2400" b="1">
              <a:latin typeface="Times New Roman" pitchFamily="18" charset="0"/>
              <a:ea typeface="楷体" panose="02010609060101010101" pitchFamily="49" charset="-122"/>
              <a:cs typeface="Times New Roman" panose="02020603050405020304" pitchFamily="18" charset="0"/>
              <a:sym typeface="+mn-ea"/>
            </a:endParaRPr>
          </a:p>
        </p:txBody>
      </p:sp>
      <p:sp>
        <p:nvSpPr>
          <p:cNvPr id="6" name="文本框 5"/>
          <p:cNvSpPr txBox="1">
            <a:spLocks noChangeArrowheads="1"/>
          </p:cNvSpPr>
          <p:nvPr/>
        </p:nvSpPr>
        <p:spPr bwMode="auto">
          <a:xfrm>
            <a:off x="6056313" y="2122488"/>
            <a:ext cx="754062" cy="439737"/>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ea typeface="黑体" panose="02010609060101010101" pitchFamily="49" charset="-122"/>
                <a:sym typeface="+mn-ea"/>
              </a:rPr>
              <a:t>空气</a:t>
            </a:r>
          </a:p>
        </p:txBody>
      </p:sp>
      <p:sp>
        <p:nvSpPr>
          <p:cNvPr id="7" name="文本框 6"/>
          <p:cNvSpPr txBox="1">
            <a:spLocks noChangeArrowheads="1"/>
          </p:cNvSpPr>
          <p:nvPr/>
        </p:nvSpPr>
        <p:spPr bwMode="auto">
          <a:xfrm>
            <a:off x="5059363" y="4251325"/>
            <a:ext cx="1684337"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FF0000"/>
                </a:solidFill>
                <a:sym typeface="+mn-ea"/>
              </a:rPr>
              <a:t>答：不会。</a:t>
            </a:r>
          </a:p>
        </p:txBody>
      </p:sp>
      <p:sp>
        <p:nvSpPr>
          <p:cNvPr id="8" name="文本框 7"/>
          <p:cNvSpPr txBox="1">
            <a:spLocks noChangeArrowheads="1"/>
          </p:cNvSpPr>
          <p:nvPr/>
        </p:nvSpPr>
        <p:spPr bwMode="auto">
          <a:xfrm>
            <a:off x="4872038" y="2938463"/>
            <a:ext cx="3616325" cy="1176337"/>
          </a:xfrm>
          <a:prstGeom prst="rect">
            <a:avLst/>
          </a:prstGeom>
          <a:noFill/>
          <a:ln w="9525">
            <a:noFill/>
            <a:miter lim="800000"/>
          </a:ln>
        </p:spPr>
        <p:txBody>
          <a:bodyPr lIns="68580" tIns="34290" rIns="68580" bIns="34290">
            <a:spAutoFit/>
          </a:bodyPr>
          <a:lstStyle/>
          <a:p>
            <a:pPr defTabSz="684530">
              <a:lnSpc>
                <a:spcPct val="150000"/>
              </a:lnSpc>
            </a:pPr>
            <a:r>
              <a:rPr lang="zh-CN" altLang="en-US" sz="2400" b="1">
                <a:solidFill>
                  <a:srgbClr val="000000"/>
                </a:solidFill>
                <a:latin typeface="Times New Roman" pitchFamily="18" charset="0"/>
                <a:ea typeface="楷体" panose="02010609060101010101" pitchFamily="49" charset="-122"/>
                <a:cs typeface="Times New Roman" panose="02020603050405020304" pitchFamily="18" charset="0"/>
                <a:sym typeface="+mn-ea"/>
              </a:rPr>
              <a:t>思考：该实验在月球上来做，能否会有同样的现象？</a:t>
            </a:r>
            <a:endParaRPr lang="zh-CN" altLang="en-US" sz="2400" b="1">
              <a:solidFill>
                <a:srgbClr val="000000"/>
              </a:solidFill>
              <a:latin typeface="Times New Roman" pitchFamily="18" charset="0"/>
              <a:ea typeface="楷体" panose="02010609060101010101" pitchFamily="49" charset="-122"/>
              <a:cs typeface="Times New Roman" panose="02020603050405020304" pitchFamily="18" charset="0"/>
            </a:endParaRPr>
          </a:p>
        </p:txBody>
      </p:sp>
      <p:pic>
        <p:nvPicPr>
          <p:cNvPr id="5" name="图片 4">
            <a:hlinkClick r:id="rId2" action="ppaction://hlinkfile"/>
          </p:cNvPr>
          <p:cNvPicPr>
            <a:picLocks noChangeAspect="1"/>
          </p:cNvPicPr>
          <p:nvPr/>
        </p:nvPicPr>
        <p:blipFill>
          <a:blip r:embed="rId3"/>
          <a:stretch>
            <a:fillRect/>
          </a:stretch>
        </p:blipFill>
        <p:spPr bwMode="auto">
          <a:xfrm>
            <a:off x="1319213" y="1590675"/>
            <a:ext cx="3448050" cy="287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矩形 12290"/>
          <p:cNvSpPr>
            <a:spLocks noChangeArrowheads="1"/>
          </p:cNvSpPr>
          <p:nvPr/>
        </p:nvSpPr>
        <p:spPr bwMode="auto">
          <a:xfrm>
            <a:off x="0" y="622300"/>
            <a:ext cx="9140825" cy="539750"/>
          </a:xfrm>
          <a:prstGeom prst="rect">
            <a:avLst/>
          </a:prstGeom>
          <a:solidFill>
            <a:srgbClr val="333399"/>
          </a:solidFill>
          <a:ln w="9525">
            <a:noFill/>
            <a:miter lim="800000"/>
          </a:ln>
        </p:spPr>
        <p:txBody>
          <a:bodyPr anchor="ctr"/>
          <a:lstStyle/>
          <a:p>
            <a:pPr algn="ctr" defTabSz="914400">
              <a:buFont typeface="Arial" pitchFamily="34" charset="0"/>
              <a:buNone/>
              <a:defRPr/>
            </a:pPr>
            <a:r>
              <a:rPr lang="zh-CN" altLang="en-US" sz="2800" b="1" spc="100" noProof="1">
                <a:solidFill>
                  <a:srgbClr val="FFFF00"/>
                </a:solidFill>
                <a:latin typeface="黑体" panose="02010609060101010101" pitchFamily="49" charset="-122"/>
                <a:ea typeface="黑体" panose="02010609060101010101" pitchFamily="49" charset="-122"/>
                <a:cs typeface="黑体" panose="02010609060101010101" pitchFamily="49" charset="-122"/>
              </a:rPr>
              <a:t>实验探究：空气传声</a:t>
            </a:r>
          </a:p>
        </p:txBody>
      </p:sp>
    </p:spTree>
    <p:extLst>
      <p:ext uri="{BB962C8B-B14F-4D97-AF65-F5344CB8AC3E}">
        <p14:creationId xmlns:p14="http://schemas.microsoft.com/office/powerpoint/2010/main" val="138019088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文本框 100"/>
          <p:cNvSpPr txBox="1">
            <a:spLocks noChangeArrowheads="1"/>
          </p:cNvSpPr>
          <p:nvPr/>
        </p:nvSpPr>
        <p:spPr bwMode="auto">
          <a:xfrm>
            <a:off x="3414713" y="520700"/>
            <a:ext cx="2260600" cy="500063"/>
          </a:xfrm>
          <a:prstGeom prst="rect">
            <a:avLst/>
          </a:prstGeom>
          <a:noFill/>
          <a:ln w="9525">
            <a:noFill/>
            <a:miter lim="800000"/>
          </a:ln>
        </p:spPr>
        <p:txBody>
          <a:bodyPr lIns="68580" tIns="34290" rIns="68580" bIns="34290">
            <a:spAutoFit/>
          </a:bodyPr>
          <a:lstStyle/>
          <a:p>
            <a:pPr indent="127000" defTabSz="684530"/>
            <a:r>
              <a:rPr lang="zh-CN" altLang="en-US" sz="2800" b="1">
                <a:solidFill>
                  <a:srgbClr val="0000FF"/>
                </a:solidFill>
                <a:latin typeface="黑体" panose="02010609060101010101" pitchFamily="49" charset="-122"/>
                <a:ea typeface="黑体" panose="02010609060101010101" pitchFamily="49" charset="-122"/>
                <a:cs typeface="Times New Roman" panose="02020603050405020304" pitchFamily="18" charset="0"/>
              </a:rPr>
              <a:t>声波和水波</a:t>
            </a:r>
          </a:p>
        </p:txBody>
      </p:sp>
      <p:graphicFrame>
        <p:nvGraphicFramePr>
          <p:cNvPr id="10" name="表格 9"/>
          <p:cNvGraphicFramePr>
            <a:graphicFrameLocks noGrp="1"/>
          </p:cNvGraphicFramePr>
          <p:nvPr/>
        </p:nvGraphicFramePr>
        <p:xfrm>
          <a:off x="1084263" y="2620963"/>
          <a:ext cx="6924199" cy="1233488"/>
        </p:xfrm>
        <a:graphic>
          <a:graphicData uri="http://schemas.openxmlformats.org/drawingml/2006/table">
            <a:tbl>
              <a:tblPr firstRow="1" bandRow="1">
                <a:tableStyleId>{5940675A-B579-460E-94D1-54222C63F5DA}</a:tableStyleId>
              </a:tblPr>
              <a:tblGrid>
                <a:gridCol w="2687003"/>
                <a:gridCol w="4237196"/>
              </a:tblGrid>
              <a:tr h="1233488">
                <a:tc>
                  <a:txBody>
                    <a:bodyPr/>
                    <a:lstStyle/>
                    <a:p>
                      <a:pPr indent="0">
                        <a:buNone/>
                      </a:pPr>
                      <a:r>
                        <a:rPr lang="en-US" sz="2400" b="1" smtClean="0">
                          <a:solidFill>
                            <a:srgbClr val="000000"/>
                          </a:solidFill>
                          <a:latin typeface="宋体" pitchFamily="2" charset="-122"/>
                          <a:ea typeface="宋体" pitchFamily="2" charset="-122"/>
                          <a:cs typeface="Times New Roman" panose="02020603050405020304" pitchFamily="18" charset="0"/>
                        </a:rPr>
                        <a:t>水波是以水为介质一圈一圈地向外传播的</a:t>
                      </a:r>
                      <a:r>
                        <a:rPr lang="zh-CN" altLang="en-US" sz="2400" b="1" smtClean="0">
                          <a:solidFill>
                            <a:srgbClr val="000000"/>
                          </a:solidFill>
                          <a:latin typeface="宋体" pitchFamily="2" charset="-122"/>
                          <a:ea typeface="宋体" pitchFamily="2" charset="-122"/>
                          <a:cs typeface="Times New Roman" panose="02020603050405020304" pitchFamily="18" charset="0"/>
                        </a:rPr>
                        <a:t>。</a:t>
                      </a:r>
                      <a:endParaRPr lang="en-US" altLang="en-US" sz="2400" b="1">
                        <a:solidFill>
                          <a:srgbClr val="000000"/>
                        </a:solidFill>
                        <a:latin typeface="宋体" pitchFamily="2" charset="-122"/>
                        <a:ea typeface="宋体" pitchFamily="2" charset="-122"/>
                        <a:cs typeface="Times New Roman" panose="02020603050405020304" pitchFamily="18" charset="0"/>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1">
                          <a:solidFill>
                            <a:srgbClr val="000000"/>
                          </a:solidFill>
                          <a:latin typeface="宋体" pitchFamily="2" charset="-122"/>
                          <a:ea typeface="宋体" pitchFamily="2" charset="-122"/>
                          <a:cs typeface="Times New Roman" panose="02020603050405020304" pitchFamily="18" charset="0"/>
                        </a:rPr>
                        <a:t>发声体的振动在空气或其他物质中的传播叫做</a:t>
                      </a:r>
                      <a:r>
                        <a:rPr lang="en-US" sz="2400" b="1">
                          <a:solidFill>
                            <a:srgbClr val="FF0000"/>
                          </a:solidFill>
                          <a:latin typeface="宋体" pitchFamily="2" charset="-122"/>
                          <a:ea typeface="宋体" pitchFamily="2" charset="-122"/>
                          <a:cs typeface="Times New Roman" panose="02020603050405020304" pitchFamily="18" charset="0"/>
                        </a:rPr>
                        <a:t>声波</a:t>
                      </a:r>
                      <a:r>
                        <a:rPr lang="en-US" sz="2400" b="1">
                          <a:solidFill>
                            <a:srgbClr val="000000"/>
                          </a:solidFill>
                          <a:latin typeface="宋体" pitchFamily="2" charset="-122"/>
                          <a:ea typeface="宋体" pitchFamily="2" charset="-122"/>
                          <a:cs typeface="Times New Roman" panose="02020603050405020304" pitchFamily="18" charset="0"/>
                        </a:rPr>
                        <a:t>。</a:t>
                      </a:r>
                      <a:r>
                        <a:rPr lang="en-US" sz="2400" b="1" smtClean="0">
                          <a:solidFill>
                            <a:srgbClr val="000000"/>
                          </a:solidFill>
                          <a:latin typeface="宋体" pitchFamily="2" charset="-122"/>
                          <a:ea typeface="宋体" pitchFamily="2" charset="-122"/>
                          <a:cs typeface="Times New Roman" panose="02020603050405020304" pitchFamily="18" charset="0"/>
                        </a:rPr>
                        <a:t>声波借助各种介质向四面八方传播</a:t>
                      </a:r>
                      <a:r>
                        <a:rPr lang="zh-CN" altLang="en-US" sz="2400" b="1" smtClean="0">
                          <a:solidFill>
                            <a:srgbClr val="000000"/>
                          </a:solidFill>
                          <a:latin typeface="宋体" pitchFamily="2" charset="-122"/>
                          <a:ea typeface="宋体" pitchFamily="2" charset="-122"/>
                          <a:cs typeface="Times New Roman" panose="02020603050405020304" pitchFamily="18" charset="0"/>
                        </a:rPr>
                        <a:t>。</a:t>
                      </a:r>
                      <a:endParaRPr lang="en-US" altLang="en-US" sz="2400" b="1">
                        <a:solidFill>
                          <a:srgbClr val="000000"/>
                        </a:solidFill>
                        <a:latin typeface="宋体" pitchFamily="2" charset="-122"/>
                        <a:ea typeface="宋体" pitchFamily="2" charset="-122"/>
                        <a:cs typeface="Times New Roman" panose="02020603050405020304" pitchFamily="18" charset="0"/>
                      </a:endParaRPr>
                    </a:p>
                  </a:txBody>
                  <a:tcPr marL="51435" marR="51435"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11" name="文本框 10"/>
          <p:cNvSpPr txBox="1">
            <a:spLocks noChangeArrowheads="1"/>
          </p:cNvSpPr>
          <p:nvPr/>
        </p:nvSpPr>
        <p:spPr bwMode="auto">
          <a:xfrm>
            <a:off x="481013" y="3921125"/>
            <a:ext cx="8366125" cy="992188"/>
          </a:xfrm>
          <a:prstGeom prst="rect">
            <a:avLst/>
          </a:prstGeom>
          <a:noFill/>
          <a:ln w="9525">
            <a:noFill/>
            <a:miter lim="800000"/>
          </a:ln>
        </p:spPr>
        <p:txBody>
          <a:bodyPr lIns="68580" tIns="34290" rIns="68580" bIns="34290">
            <a:spAutoFit/>
          </a:bodyPr>
          <a:lstStyle/>
          <a:p>
            <a:pPr defTabSz="684530">
              <a:lnSpc>
                <a:spcPct val="125000"/>
              </a:lnSpc>
            </a:pPr>
            <a:r>
              <a:rPr lang="en-US" altLang="zh-CN" sz="2400" b="1">
                <a:solidFill>
                  <a:srgbClr val="000000"/>
                </a:solidFill>
                <a:latin typeface="宋体" pitchFamily="2" charset="-122"/>
                <a:cs typeface="Times New Roman" panose="02020603050405020304" pitchFamily="18" charset="0"/>
                <a:sym typeface="+mn-ea"/>
              </a:rPr>
              <a:t>    </a:t>
            </a:r>
            <a:r>
              <a:rPr lang="en-US" sz="2400" b="1">
                <a:solidFill>
                  <a:srgbClr val="000000"/>
                </a:solidFill>
                <a:latin typeface="宋体" pitchFamily="2" charset="-122"/>
                <a:cs typeface="Times New Roman" panose="02020603050405020304" pitchFamily="18" charset="0"/>
                <a:sym typeface="+mn-ea"/>
              </a:rPr>
              <a:t>声波和水波都属于</a:t>
            </a:r>
            <a:r>
              <a:rPr lang="en-US" sz="2400" b="1">
                <a:solidFill>
                  <a:srgbClr val="FF0000"/>
                </a:solidFill>
                <a:latin typeface="宋体" pitchFamily="2" charset="-122"/>
                <a:cs typeface="Times New Roman" panose="02020603050405020304" pitchFamily="18" charset="0"/>
                <a:sym typeface="+mn-ea"/>
              </a:rPr>
              <a:t>机械波</a:t>
            </a:r>
            <a:r>
              <a:rPr lang="en-US" sz="2400" b="1">
                <a:solidFill>
                  <a:srgbClr val="000000"/>
                </a:solidFill>
                <a:latin typeface="宋体" pitchFamily="2" charset="-122"/>
                <a:cs typeface="Times New Roman" panose="02020603050405020304" pitchFamily="18" charset="0"/>
                <a:sym typeface="+mn-ea"/>
              </a:rPr>
              <a:t>，都能够传递能量，它们具有相似的特点</a:t>
            </a:r>
            <a:r>
              <a:rPr lang="zh-CN" altLang="en-US" sz="2400" b="1">
                <a:solidFill>
                  <a:srgbClr val="000000"/>
                </a:solidFill>
                <a:latin typeface="宋体" pitchFamily="2" charset="-122"/>
                <a:cs typeface="Times New Roman" panose="02020603050405020304" pitchFamily="18" charset="0"/>
                <a:sym typeface="+mn-ea"/>
              </a:rPr>
              <a:t>。</a:t>
            </a:r>
            <a:r>
              <a:rPr lang="en-US" sz="2400" b="1">
                <a:solidFill>
                  <a:srgbClr val="000000"/>
                </a:solidFill>
                <a:latin typeface="宋体" pitchFamily="2" charset="-122"/>
                <a:cs typeface="Times New Roman" panose="02020603050405020304" pitchFamily="18" charset="0"/>
                <a:sym typeface="+mn-ea"/>
              </a:rPr>
              <a:t>这种研究物理问题的方法称为</a:t>
            </a:r>
            <a:r>
              <a:rPr lang="en-US" sz="2400" b="1">
                <a:solidFill>
                  <a:srgbClr val="0000FF"/>
                </a:solidFill>
                <a:latin typeface="宋体" pitchFamily="2" charset="-122"/>
                <a:cs typeface="Times New Roman" panose="02020603050405020304" pitchFamily="18" charset="0"/>
                <a:sym typeface="+mn-ea"/>
              </a:rPr>
              <a:t>类比法</a:t>
            </a:r>
            <a:r>
              <a:rPr lang="zh-CN" altLang="en-US" sz="2400" b="1">
                <a:solidFill>
                  <a:srgbClr val="0000FF"/>
                </a:solidFill>
                <a:latin typeface="宋体" pitchFamily="2" charset="-122"/>
                <a:cs typeface="Times New Roman" panose="02020603050405020304" pitchFamily="18" charset="0"/>
                <a:sym typeface="+mn-ea"/>
              </a:rPr>
              <a:t>。</a:t>
            </a:r>
          </a:p>
        </p:txBody>
      </p:sp>
      <p:pic>
        <p:nvPicPr>
          <p:cNvPr id="39947" name="图片 3" descr="2877201203030041212"/>
          <p:cNvPicPr>
            <a:picLocks noChangeAspect="1"/>
          </p:cNvPicPr>
          <p:nvPr/>
        </p:nvPicPr>
        <p:blipFill>
          <a:blip r:embed="rId2"/>
          <a:stretch>
            <a:fillRect/>
          </a:stretch>
        </p:blipFill>
        <p:spPr bwMode="auto">
          <a:xfrm>
            <a:off x="1193800" y="1146175"/>
            <a:ext cx="2181225" cy="1263650"/>
          </a:xfrm>
          <a:prstGeom prst="rect">
            <a:avLst/>
          </a:prstGeom>
          <a:noFill/>
          <a:ln w="9525">
            <a:noFill/>
            <a:miter lim="800000"/>
          </a:ln>
        </p:spPr>
      </p:pic>
      <p:pic>
        <p:nvPicPr>
          <p:cNvPr id="39949" name="Picture 10"/>
          <p:cNvPicPr>
            <a:picLocks noChangeAspect="1" noChangeArrowheads="1"/>
          </p:cNvPicPr>
          <p:nvPr/>
        </p:nvPicPr>
        <p:blipFill>
          <a:blip r:embed="rId3"/>
          <a:stretch>
            <a:fillRect/>
          </a:stretch>
        </p:blipFill>
        <p:spPr bwMode="auto">
          <a:xfrm>
            <a:off x="4395788" y="1146175"/>
            <a:ext cx="2632075" cy="1381125"/>
          </a:xfrm>
          <a:prstGeom prst="rect">
            <a:avLst/>
          </a:prstGeom>
          <a:noFill/>
          <a:ln w="9525">
            <a:noFill/>
            <a:miter lim="800000"/>
          </a:ln>
        </p:spPr>
      </p:pic>
    </p:spTree>
    <p:extLst>
      <p:ext uri="{BB962C8B-B14F-4D97-AF65-F5344CB8AC3E}">
        <p14:creationId xmlns:p14="http://schemas.microsoft.com/office/powerpoint/2010/main" val="347471300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5"/>
          <p:cNvSpPr>
            <a:spLocks noChangeArrowheads="1"/>
          </p:cNvSpPr>
          <p:nvPr/>
        </p:nvSpPr>
        <p:spPr bwMode="auto">
          <a:xfrm>
            <a:off x="761365" y="3833495"/>
            <a:ext cx="7369175" cy="1103313"/>
          </a:xfrm>
          <a:prstGeom prst="rect">
            <a:avLst/>
          </a:prstGeom>
          <a:noFill/>
          <a:ln w="9525">
            <a:noFill/>
            <a:miter lim="800000"/>
          </a:ln>
        </p:spPr>
        <p:txBody>
          <a:bodyPr lIns="68580" tIns="34290" rIns="68580" bIns="34290"/>
          <a:lstStyle/>
          <a:p>
            <a:pPr marL="257175" indent="-257175" defTabSz="684530">
              <a:spcBef>
                <a:spcPct val="20000"/>
              </a:spcBef>
            </a:pPr>
            <a:r>
              <a:rPr lang="zh-CN" altLang="en-US" sz="2700" b="1">
                <a:solidFill>
                  <a:srgbClr val="000099"/>
                </a:solidFill>
                <a:latin typeface="宋体" pitchFamily="2" charset="-122"/>
              </a:rPr>
              <a:t>结论：固体和液体都能传播声音；</a:t>
            </a:r>
          </a:p>
          <a:p>
            <a:pPr marL="257175" indent="-257175" defTabSz="684530">
              <a:spcBef>
                <a:spcPct val="20000"/>
              </a:spcBef>
            </a:pPr>
            <a:r>
              <a:rPr lang="zh-CN" altLang="en-US" sz="2700" b="1">
                <a:solidFill>
                  <a:srgbClr val="000099"/>
                </a:solidFill>
                <a:latin typeface="宋体" pitchFamily="2" charset="-122"/>
              </a:rPr>
              <a:t>从实验中还可以知道：固体的传声效果好。</a:t>
            </a:r>
          </a:p>
        </p:txBody>
      </p:sp>
      <p:pic>
        <p:nvPicPr>
          <p:cNvPr id="9224" name="图片 9223" descr="桌子能否传声"/>
          <p:cNvPicPr>
            <a:picLocks noChangeAspect="1"/>
          </p:cNvPicPr>
          <p:nvPr/>
        </p:nvPicPr>
        <p:blipFill>
          <a:blip r:embed="rId2"/>
          <a:stretch>
            <a:fillRect/>
          </a:stretch>
        </p:blipFill>
        <p:spPr bwMode="auto">
          <a:xfrm>
            <a:off x="1500505" y="2171383"/>
            <a:ext cx="2540000" cy="1701800"/>
          </a:xfrm>
          <a:prstGeom prst="rect">
            <a:avLst/>
          </a:prstGeom>
          <a:noFill/>
          <a:ln w="9525">
            <a:noFill/>
            <a:miter lim="800000"/>
          </a:ln>
        </p:spPr>
      </p:pic>
      <p:sp>
        <p:nvSpPr>
          <p:cNvPr id="5" name="文本框 4"/>
          <p:cNvSpPr txBox="1">
            <a:spLocks noChangeArrowheads="1"/>
          </p:cNvSpPr>
          <p:nvPr/>
        </p:nvSpPr>
        <p:spPr bwMode="auto">
          <a:xfrm flipH="1">
            <a:off x="706438" y="1350963"/>
            <a:ext cx="4270375" cy="967740"/>
          </a:xfrm>
          <a:prstGeom prst="rect">
            <a:avLst/>
          </a:prstGeom>
          <a:noFill/>
          <a:ln w="9525">
            <a:noFill/>
            <a:miter lim="800000"/>
          </a:ln>
        </p:spPr>
        <p:txBody>
          <a:bodyPr lIns="68580" tIns="34290" rIns="68580" bIns="34290">
            <a:spAutoFit/>
          </a:bodyPr>
          <a:lstStyle/>
          <a:p>
            <a:pPr defTabSz="684530">
              <a:lnSpc>
                <a:spcPct val="130000"/>
              </a:lnSpc>
            </a:pPr>
            <a:r>
              <a:rPr lang="zh-CN" altLang="en-US" sz="2400" b="1">
                <a:solidFill>
                  <a:srgbClr val="FF0000"/>
                </a:solidFill>
                <a:ea typeface="黑体" panose="02010609060101010101" pitchFamily="49" charset="-122"/>
              </a:rPr>
              <a:t> </a:t>
            </a:r>
            <a:r>
              <a:rPr lang="zh-CN" altLang="en-US" sz="2100" b="1">
                <a:latin typeface="楷体" panose="02010609060101010101" pitchFamily="49" charset="-122"/>
                <a:ea typeface="楷体" panose="02010609060101010101" pitchFamily="49" charset="-122"/>
              </a:rPr>
              <a:t>一个同学轻敲桌子，另一个同学把耳朵贴在桌面上听敲击声。</a:t>
            </a:r>
          </a:p>
        </p:txBody>
      </p:sp>
      <p:sp>
        <p:nvSpPr>
          <p:cNvPr id="6" name="文本框 5"/>
          <p:cNvSpPr txBox="1">
            <a:spLocks noChangeArrowheads="1"/>
          </p:cNvSpPr>
          <p:nvPr/>
        </p:nvSpPr>
        <p:spPr bwMode="auto">
          <a:xfrm>
            <a:off x="5476875" y="1430655"/>
            <a:ext cx="2293938"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70C0"/>
                </a:solidFill>
                <a:latin typeface="楷体" panose="02010609060101010101" pitchFamily="49" charset="-122"/>
                <a:ea typeface="楷体" panose="02010609060101010101" pitchFamily="49" charset="-122"/>
              </a:rPr>
              <a:t>液体能否传声？</a:t>
            </a:r>
          </a:p>
        </p:txBody>
      </p:sp>
      <p:sp>
        <p:nvSpPr>
          <p:cNvPr id="40965" name="文本框 6"/>
          <p:cNvSpPr txBox="1">
            <a:spLocks noChangeArrowheads="1"/>
          </p:cNvSpPr>
          <p:nvPr/>
        </p:nvSpPr>
        <p:spPr bwMode="auto">
          <a:xfrm>
            <a:off x="2090738" y="688975"/>
            <a:ext cx="4837112" cy="438150"/>
          </a:xfrm>
          <a:prstGeom prst="rect">
            <a:avLst/>
          </a:prstGeom>
          <a:solidFill>
            <a:srgbClr val="92D050"/>
          </a:solidFill>
          <a:ln w="9525">
            <a:noFill/>
            <a:miter lim="800000"/>
          </a:ln>
        </p:spPr>
        <p:txBody>
          <a:bodyPr lIns="68580" tIns="34290" rIns="68580" bIns="34290">
            <a:spAutoFit/>
          </a:bodyPr>
          <a:lstStyle/>
          <a:p>
            <a:pPr defTabSz="684530"/>
            <a:r>
              <a:rPr lang="zh-CN" altLang="en-US" sz="2400" b="1">
                <a:solidFill>
                  <a:srgbClr val="0000FF"/>
                </a:solidFill>
                <a:latin typeface="黑体" panose="02010609060101010101" pitchFamily="49" charset="-122"/>
                <a:ea typeface="黑体" panose="02010609060101010101" pitchFamily="49" charset="-122"/>
              </a:rPr>
              <a:t>体验探究：</a:t>
            </a:r>
            <a:r>
              <a:rPr lang="zh-CN" altLang="en-US" sz="2400" b="1">
                <a:solidFill>
                  <a:srgbClr val="0000FF"/>
                </a:solidFill>
                <a:ea typeface="黑体" panose="02010609060101010101" pitchFamily="49" charset="-122"/>
              </a:rPr>
              <a:t>固体和液体能否传声？</a:t>
            </a:r>
          </a:p>
        </p:txBody>
      </p:sp>
      <p:pic>
        <p:nvPicPr>
          <p:cNvPr id="2" name="图片 1">
            <a:hlinkClick r:id="rId3" action="ppaction://hlinkfile"/>
          </p:cNvPr>
          <p:cNvPicPr>
            <a:picLocks noChangeAspect="1"/>
          </p:cNvPicPr>
          <p:nvPr/>
        </p:nvPicPr>
        <p:blipFill>
          <a:blip r:embed="rId4"/>
          <a:stretch>
            <a:fillRect/>
          </a:stretch>
        </p:blipFill>
        <p:spPr bwMode="auto">
          <a:xfrm>
            <a:off x="5273675" y="1869758"/>
            <a:ext cx="3494088" cy="1963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6570111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p:cNvSpPr>
          <p:nvPr>
            <p:ph type="body" idx="4294967295"/>
          </p:nvPr>
        </p:nvSpPr>
        <p:spPr bwMode="auto">
          <a:xfrm>
            <a:off x="769938" y="1149645"/>
            <a:ext cx="6527800" cy="466725"/>
          </a:xfrm>
          <a:prstGeom prst="rect">
            <a:avLst/>
          </a:prstGeom>
          <a:noFill/>
          <a:ln>
            <a:miter lim="800000"/>
          </a:ln>
        </p:spPr>
        <p:txBody>
          <a:bodyPr lIns="68580" tIns="34290" rIns="68580" bIns="34290"/>
          <a:lstStyle/>
          <a:p>
            <a:pPr>
              <a:buFont typeface="Arial" pitchFamily="34" charset="0"/>
              <a:buNone/>
            </a:pPr>
            <a:r>
              <a:rPr lang="zh-CN" altLang="en-US" sz="2400" b="1" smtClean="0">
                <a:latin typeface="宋体" pitchFamily="2" charset="-122"/>
                <a:ea typeface="宋体" pitchFamily="2" charset="-122"/>
                <a:cs typeface="新宋体" panose="02010609030101010101" pitchFamily="49" charset="-122"/>
              </a:rPr>
              <a:t>声音传播需要时间，</a:t>
            </a:r>
            <a:r>
              <a:rPr lang="zh-CN" altLang="en-US" sz="2400" b="1" smtClean="0">
                <a:solidFill>
                  <a:srgbClr val="FF0000"/>
                </a:solidFill>
                <a:latin typeface="宋体" pitchFamily="2" charset="-122"/>
                <a:ea typeface="宋体" pitchFamily="2" charset="-122"/>
                <a:cs typeface="新宋体" panose="02010609030101010101" pitchFamily="49" charset="-122"/>
              </a:rPr>
              <a:t>声音的速度称为</a:t>
            </a:r>
            <a:r>
              <a:rPr lang="en-US" altLang="zh-CN" sz="2400" b="1" smtClean="0">
                <a:solidFill>
                  <a:srgbClr val="FF0000"/>
                </a:solidFill>
                <a:latin typeface="宋体" pitchFamily="2" charset="-122"/>
                <a:ea typeface="宋体" pitchFamily="2" charset="-122"/>
                <a:cs typeface="新宋体" panose="02010609030101010101" pitchFamily="49" charset="-122"/>
              </a:rPr>
              <a:t>——</a:t>
            </a:r>
            <a:r>
              <a:rPr lang="zh-CN" altLang="en-US" sz="2400" b="1" smtClean="0">
                <a:solidFill>
                  <a:srgbClr val="FF0000"/>
                </a:solidFill>
                <a:latin typeface="宋体" pitchFamily="2" charset="-122"/>
                <a:ea typeface="宋体" pitchFamily="2" charset="-122"/>
                <a:cs typeface="新宋体" panose="02010609030101010101" pitchFamily="49" charset="-122"/>
              </a:rPr>
              <a:t>声速。</a:t>
            </a:r>
          </a:p>
        </p:txBody>
      </p:sp>
      <p:sp>
        <p:nvSpPr>
          <p:cNvPr id="9" name="文本框 8"/>
          <p:cNvSpPr txBox="1">
            <a:spLocks noChangeArrowheads="1"/>
          </p:cNvSpPr>
          <p:nvPr/>
        </p:nvSpPr>
        <p:spPr bwMode="auto">
          <a:xfrm>
            <a:off x="915988" y="4217988"/>
            <a:ext cx="5005387" cy="808037"/>
          </a:xfrm>
          <a:prstGeom prst="rect">
            <a:avLst/>
          </a:prstGeom>
          <a:noFill/>
          <a:ln w="9525">
            <a:noFill/>
            <a:miter lim="800000"/>
          </a:ln>
        </p:spPr>
        <p:txBody>
          <a:bodyPr lIns="68580" tIns="34290" rIns="68580" bIns="34290">
            <a:spAutoFit/>
          </a:bodyPr>
          <a:lstStyle/>
          <a:p>
            <a:pPr defTabSz="684530"/>
            <a:r>
              <a:rPr lang="en-US" altLang="zh-CN" sz="2400" b="1">
                <a:solidFill>
                  <a:srgbClr val="0000FF"/>
                </a:solidFill>
                <a:latin typeface="黑体" panose="02010609060101010101" pitchFamily="49" charset="-122"/>
                <a:ea typeface="黑体" panose="02010609060101010101" pitchFamily="49" charset="-122"/>
              </a:rPr>
              <a:t> </a:t>
            </a:r>
            <a:r>
              <a:rPr lang="zh-CN" altLang="en-US" sz="2400" b="1">
                <a:solidFill>
                  <a:srgbClr val="0000FF"/>
                </a:solidFill>
                <a:latin typeface="黑体" panose="02010609060101010101" pitchFamily="49" charset="-122"/>
                <a:ea typeface="黑体" panose="02010609060101010101" pitchFamily="49" charset="-122"/>
              </a:rPr>
              <a:t>结论：</a:t>
            </a:r>
            <a:r>
              <a:rPr lang="zh-CN" altLang="en-US" sz="2400" b="1">
                <a:solidFill>
                  <a:srgbClr val="000000"/>
                </a:solidFill>
                <a:latin typeface="Times New Roman" pitchFamily="18" charset="0"/>
                <a:cs typeface="Times New Roman" panose="02020603050405020304" pitchFamily="18" charset="0"/>
              </a:rPr>
              <a:t>（</a:t>
            </a:r>
            <a:r>
              <a:rPr lang="en-US" altLang="zh-CN" sz="2400" b="1">
                <a:solidFill>
                  <a:srgbClr val="000000"/>
                </a:solidFill>
                <a:latin typeface="Times New Roman" pitchFamily="18" charset="0"/>
                <a:cs typeface="Times New Roman" panose="02020603050405020304" pitchFamily="18" charset="0"/>
              </a:rPr>
              <a:t>1</a:t>
            </a:r>
            <a:r>
              <a:rPr lang="zh-CN" altLang="en-US" sz="2400" b="1">
                <a:solidFill>
                  <a:srgbClr val="000000"/>
                </a:solidFill>
                <a:latin typeface="Times New Roman" pitchFamily="18" charset="0"/>
                <a:cs typeface="Times New Roman" panose="02020603050405020304" pitchFamily="18" charset="0"/>
              </a:rPr>
              <a:t>）声速与</a:t>
            </a:r>
            <a:r>
              <a:rPr lang="zh-CN" altLang="en-US" sz="2400" b="1">
                <a:solidFill>
                  <a:srgbClr val="FF0000"/>
                </a:solidFill>
                <a:latin typeface="Times New Roman" pitchFamily="18" charset="0"/>
                <a:cs typeface="Times New Roman" panose="02020603050405020304" pitchFamily="18" charset="0"/>
              </a:rPr>
              <a:t>介质种类</a:t>
            </a:r>
            <a:r>
              <a:rPr lang="zh-CN" altLang="en-US" sz="2400" b="1">
                <a:solidFill>
                  <a:srgbClr val="000000"/>
                </a:solidFill>
                <a:latin typeface="Times New Roman" pitchFamily="18" charset="0"/>
                <a:cs typeface="Times New Roman" panose="02020603050405020304" pitchFamily="18" charset="0"/>
              </a:rPr>
              <a:t>有关</a:t>
            </a:r>
            <a:r>
              <a:rPr lang="zh-CN" altLang="en-US" sz="2400" b="1">
                <a:solidFill>
                  <a:srgbClr val="000000"/>
                </a:solidFill>
                <a:latin typeface="Times New Roman" pitchFamily="18" charset="0"/>
                <a:cs typeface="Times New Roman" panose="02020603050405020304" pitchFamily="18" charset="0"/>
                <a:sym typeface="+mn-ea"/>
              </a:rPr>
              <a:t>。</a:t>
            </a:r>
            <a:endParaRPr lang="zh-CN" altLang="en-US" sz="2400" b="1">
              <a:solidFill>
                <a:srgbClr val="000000"/>
              </a:solidFill>
              <a:latin typeface="Times New Roman" pitchFamily="18" charset="0"/>
              <a:cs typeface="Times New Roman" panose="02020603050405020304" pitchFamily="18" charset="0"/>
            </a:endParaRPr>
          </a:p>
          <a:p>
            <a:pPr defTabSz="684530"/>
            <a:r>
              <a:rPr lang="zh-CN" altLang="en-US" sz="2400" b="1">
                <a:solidFill>
                  <a:srgbClr val="000000"/>
                </a:solidFill>
                <a:latin typeface="Times New Roman" pitchFamily="18" charset="0"/>
                <a:cs typeface="Times New Roman" panose="02020603050405020304" pitchFamily="18" charset="0"/>
              </a:rPr>
              <a:t>              （</a:t>
            </a:r>
            <a:r>
              <a:rPr lang="en-US" altLang="zh-CN" sz="2400" b="1">
                <a:solidFill>
                  <a:srgbClr val="000000"/>
                </a:solidFill>
                <a:latin typeface="Times New Roman" pitchFamily="18" charset="0"/>
                <a:cs typeface="Times New Roman" panose="02020603050405020304" pitchFamily="18" charset="0"/>
              </a:rPr>
              <a:t>2</a:t>
            </a:r>
            <a:r>
              <a:rPr lang="zh-CN" altLang="en-US" sz="2400" b="1">
                <a:solidFill>
                  <a:srgbClr val="000000"/>
                </a:solidFill>
                <a:latin typeface="Times New Roman" pitchFamily="18" charset="0"/>
                <a:cs typeface="Times New Roman" panose="02020603050405020304" pitchFamily="18" charset="0"/>
              </a:rPr>
              <a:t>）声速与</a:t>
            </a:r>
            <a:r>
              <a:rPr lang="zh-CN" altLang="en-US" sz="2400" b="1">
                <a:solidFill>
                  <a:srgbClr val="FF0000"/>
                </a:solidFill>
                <a:latin typeface="Times New Roman" pitchFamily="18" charset="0"/>
                <a:cs typeface="Times New Roman" panose="02020603050405020304" pitchFamily="18" charset="0"/>
              </a:rPr>
              <a:t>温度</a:t>
            </a:r>
            <a:r>
              <a:rPr lang="zh-CN" altLang="en-US" sz="2400" b="1">
                <a:solidFill>
                  <a:srgbClr val="000000"/>
                </a:solidFill>
                <a:latin typeface="Times New Roman" pitchFamily="18" charset="0"/>
                <a:cs typeface="Times New Roman" panose="02020603050405020304" pitchFamily="18" charset="0"/>
              </a:rPr>
              <a:t>有关系。</a:t>
            </a:r>
          </a:p>
        </p:txBody>
      </p:sp>
      <p:sp>
        <p:nvSpPr>
          <p:cNvPr id="43011" name="矩形 4"/>
          <p:cNvSpPr>
            <a:spLocks noChangeArrowheads="1"/>
          </p:cNvSpPr>
          <p:nvPr/>
        </p:nvSpPr>
        <p:spPr bwMode="auto">
          <a:xfrm>
            <a:off x="3954463" y="528955"/>
            <a:ext cx="757237" cy="438150"/>
          </a:xfrm>
          <a:prstGeom prst="rect">
            <a:avLst/>
          </a:prstGeom>
          <a:noFill/>
          <a:ln w="9525">
            <a:noFill/>
            <a:miter lim="800000"/>
          </a:ln>
        </p:spPr>
        <p:txBody>
          <a:bodyPr wrap="none" lIns="68580" tIns="34290" rIns="68580" bIns="34290">
            <a:spAutoFit/>
          </a:bodyPr>
          <a:lstStyle/>
          <a:p>
            <a:pPr defTabSz="684530"/>
            <a:r>
              <a:rPr lang="zh-CN" altLang="en-US" sz="2400" b="1">
                <a:solidFill>
                  <a:srgbClr val="000000"/>
                </a:solidFill>
                <a:latin typeface="黑体" panose="02010609060101010101" pitchFamily="49" charset="-122"/>
                <a:ea typeface="黑体" panose="02010609060101010101" pitchFamily="49" charset="-122"/>
              </a:rPr>
              <a:t>声速</a:t>
            </a:r>
          </a:p>
        </p:txBody>
      </p:sp>
      <p:grpSp>
        <p:nvGrpSpPr>
          <p:cNvPr id="24" name="组合 23"/>
          <p:cNvGrpSpPr/>
          <p:nvPr/>
        </p:nvGrpSpPr>
        <p:grpSpPr>
          <a:xfrm>
            <a:off x="1524000" y="1768475"/>
            <a:ext cx="5638800" cy="2255838"/>
            <a:chOff x="1523999" y="1938418"/>
            <a:chExt cx="5638801" cy="2256593"/>
          </a:xfrm>
        </p:grpSpPr>
        <p:sp>
          <p:nvSpPr>
            <p:cNvPr id="5" name="矩形 4"/>
            <p:cNvSpPr/>
            <p:nvPr/>
          </p:nvSpPr>
          <p:spPr>
            <a:xfrm>
              <a:off x="1523999" y="1949535"/>
              <a:ext cx="5638801" cy="2245476"/>
            </a:xfrm>
            <a:prstGeom prst="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
          <p:nvSpPr>
            <p:cNvPr id="7" name="等腰三角形 6"/>
            <p:cNvSpPr/>
            <p:nvPr/>
          </p:nvSpPr>
          <p:spPr>
            <a:xfrm rot="10800000">
              <a:off x="1523999" y="1949535"/>
              <a:ext cx="1443038" cy="489114"/>
            </a:xfrm>
            <a:prstGeom prst="triangle">
              <a:avLst>
                <a:gd name="adj" fmla="val 49390"/>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cxnSp>
          <p:nvCxnSpPr>
            <p:cNvPr id="19" name="直接连接符 18"/>
            <p:cNvCxnSpPr/>
            <p:nvPr/>
          </p:nvCxnSpPr>
          <p:spPr>
            <a:xfrm>
              <a:off x="2173287" y="2525990"/>
              <a:ext cx="4484688"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43024" name="TextBox 7"/>
            <p:cNvSpPr txBox="1">
              <a:spLocks noChangeArrowheads="1"/>
            </p:cNvSpPr>
            <p:nvPr/>
          </p:nvSpPr>
          <p:spPr bwMode="auto">
            <a:xfrm>
              <a:off x="1839241" y="1938418"/>
              <a:ext cx="1240854" cy="338554"/>
            </a:xfrm>
            <a:prstGeom prst="rect">
              <a:avLst/>
            </a:prstGeom>
            <a:noFill/>
            <a:ln w="9525">
              <a:noFill/>
              <a:miter lim="800000"/>
            </a:ln>
          </p:spPr>
          <p:txBody>
            <a:bodyPr>
              <a:spAutoFit/>
            </a:bodyPr>
            <a:lstStyle/>
            <a:p>
              <a:r>
                <a:rPr lang="zh-CN" altLang="en-US" sz="1600" b="1">
                  <a:latin typeface="黑体" panose="02010609060101010101" pitchFamily="49" charset="-122"/>
                  <a:ea typeface="黑体" panose="02010609060101010101" pitchFamily="49" charset="-122"/>
                </a:rPr>
                <a:t>小资料</a:t>
              </a:r>
            </a:p>
          </p:txBody>
        </p:sp>
        <p:sp>
          <p:nvSpPr>
            <p:cNvPr id="20" name="TextBox 19"/>
            <p:cNvSpPr txBox="1">
              <a:spLocks noRot="1" noChangeAspect="1" noMove="1" noResize="1" noEditPoints="1" noAdjustHandles="1" noChangeArrowheads="1" noChangeShapeType="1" noTextEdit="1"/>
            </p:cNvSpPr>
            <p:nvPr/>
          </p:nvSpPr>
          <p:spPr>
            <a:xfrm>
              <a:off x="3080095" y="2191916"/>
              <a:ext cx="3408720" cy="307777"/>
            </a:xfrm>
            <a:prstGeom prst="rect">
              <a:avLst/>
            </a:prstGeom>
            <a:blipFill rotWithShape="1">
              <a:blip r:embed="rId2"/>
              <a:stretch>
                <a:fillRect l="-358" t="-2000" b="-20000"/>
              </a:stretch>
            </a:blipFill>
          </p:spPr>
          <p:txBody>
            <a:bodyPr/>
            <a:lstStyle/>
            <a:p>
              <a:pPr fontAlgn="auto">
                <a:spcBef>
                  <a:spcPct val="0"/>
                </a:spcBef>
                <a:spcAft>
                  <a:spcPct val="0"/>
                </a:spcAft>
                <a:defRPr/>
              </a:pPr>
              <a:r>
                <a:rPr lang="zh-CN" altLang="en-US">
                  <a:noFill/>
                  <a:latin typeface="+mn-lt"/>
                  <a:ea typeface="+mn-ea"/>
                </a:rPr>
                <a:t> </a:t>
              </a:r>
            </a:p>
          </p:txBody>
        </p:sp>
        <p:pic>
          <p:nvPicPr>
            <p:cNvPr id="43026" name="Picture 11"/>
            <p:cNvPicPr>
              <a:picLocks noChangeAspect="1" noChangeArrowheads="1"/>
            </p:cNvPicPr>
            <p:nvPr/>
          </p:nvPicPr>
          <p:blipFill>
            <a:blip r:embed="rId3"/>
            <a:stretch>
              <a:fillRect/>
            </a:stretch>
          </p:blipFill>
          <p:spPr bwMode="auto">
            <a:xfrm>
              <a:off x="1603539" y="2574758"/>
              <a:ext cx="5486400" cy="1590675"/>
            </a:xfrm>
            <a:prstGeom prst="rect">
              <a:avLst/>
            </a:prstGeom>
            <a:noFill/>
            <a:ln w="9525">
              <a:noFill/>
              <a:miter lim="800000"/>
            </a:ln>
          </p:spPr>
        </p:pic>
      </p:grpSp>
      <p:pic>
        <p:nvPicPr>
          <p:cNvPr id="26" name="Picture 2"/>
          <p:cNvPicPr>
            <a:picLocks noChangeAspect="1" noChangeArrowheads="1"/>
          </p:cNvPicPr>
          <p:nvPr/>
        </p:nvPicPr>
        <p:blipFill>
          <a:blip r:embed="rId4"/>
          <a:stretch>
            <a:fillRect/>
          </a:stretch>
        </p:blipFill>
        <p:spPr bwMode="auto">
          <a:xfrm rot="11094261" flipV="1">
            <a:off x="944563" y="2263775"/>
            <a:ext cx="1319212" cy="931863"/>
          </a:xfrm>
          <a:prstGeom prst="rect">
            <a:avLst/>
          </a:prstGeom>
          <a:noFill/>
          <a:ln w="9525">
            <a:noFill/>
            <a:miter lim="800000"/>
          </a:ln>
        </p:spPr>
      </p:pic>
      <p:sp>
        <p:nvSpPr>
          <p:cNvPr id="21" name="TextBox 20"/>
          <p:cNvSpPr txBox="1"/>
          <p:nvPr/>
        </p:nvSpPr>
        <p:spPr>
          <a:xfrm>
            <a:off x="-7938" y="1476375"/>
            <a:ext cx="1847851"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0"/>
              </a:spcBef>
              <a:spcAft>
                <a:spcPct val="0"/>
              </a:spcAft>
              <a:defRPr/>
            </a:pPr>
            <a:r>
              <a:rPr lang="zh-CN" altLang="en-US" sz="1800">
                <a:latin typeface="黑体" panose="02010609060101010101" pitchFamily="49" charset="-122"/>
                <a:ea typeface="黑体" panose="02010609060101010101" pitchFamily="49" charset="-122"/>
              </a:rPr>
              <a:t>温度越高，声音传播速度越大。</a:t>
            </a:r>
          </a:p>
        </p:txBody>
      </p:sp>
      <p:sp>
        <p:nvSpPr>
          <p:cNvPr id="28" name="矩形 27"/>
          <p:cNvSpPr/>
          <p:nvPr/>
        </p:nvSpPr>
        <p:spPr>
          <a:xfrm>
            <a:off x="2173288" y="2654300"/>
            <a:ext cx="1781175" cy="608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350"/>
          </a:p>
        </p:txBody>
      </p:sp>
      <p:sp>
        <p:nvSpPr>
          <p:cNvPr id="29" name="矩形 28"/>
          <p:cNvSpPr/>
          <p:nvPr/>
        </p:nvSpPr>
        <p:spPr>
          <a:xfrm>
            <a:off x="4876800" y="2635250"/>
            <a:ext cx="1781175" cy="1268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350"/>
          </a:p>
        </p:txBody>
      </p:sp>
      <p:pic>
        <p:nvPicPr>
          <p:cNvPr id="30" name="Picture 2"/>
          <p:cNvPicPr>
            <a:picLocks noChangeAspect="1" noChangeArrowheads="1"/>
          </p:cNvPicPr>
          <p:nvPr/>
        </p:nvPicPr>
        <p:blipFill>
          <a:blip r:embed="rId4"/>
          <a:stretch>
            <a:fillRect/>
          </a:stretch>
        </p:blipFill>
        <p:spPr bwMode="auto">
          <a:xfrm rot="18282464" flipV="1">
            <a:off x="5997575" y="2784475"/>
            <a:ext cx="1319213" cy="931863"/>
          </a:xfrm>
          <a:prstGeom prst="rect">
            <a:avLst/>
          </a:prstGeom>
          <a:noFill/>
          <a:ln w="9525">
            <a:noFill/>
            <a:miter lim="800000"/>
          </a:ln>
        </p:spPr>
      </p:pic>
      <p:sp>
        <p:nvSpPr>
          <p:cNvPr id="31" name="TextBox 30"/>
          <p:cNvSpPr txBox="1"/>
          <p:nvPr/>
        </p:nvSpPr>
        <p:spPr>
          <a:xfrm>
            <a:off x="7297738" y="3103563"/>
            <a:ext cx="1846262" cy="64611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0"/>
              </a:spcBef>
              <a:spcAft>
                <a:spcPct val="0"/>
              </a:spcAft>
              <a:defRPr/>
            </a:pPr>
            <a:r>
              <a:rPr lang="zh-CN" altLang="en-US" sz="1800">
                <a:latin typeface="黑体" panose="02010609060101010101" pitchFamily="49" charset="-122"/>
                <a:ea typeface="黑体" panose="02010609060101010101" pitchFamily="49" charset="-122"/>
              </a:rPr>
              <a:t>不同介质，声音传播速度不同。</a:t>
            </a:r>
          </a:p>
        </p:txBody>
      </p:sp>
    </p:spTree>
    <p:extLst>
      <p:ext uri="{BB962C8B-B14F-4D97-AF65-F5344CB8AC3E}">
        <p14:creationId xmlns:p14="http://schemas.microsoft.com/office/powerpoint/2010/main" val="7403282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184553_1"/>
  <p:tag name="KSO_WM_SLIDE_INDEX" val="1"/>
  <p:tag name="KSO_WM_SLIDE_ITEM_CNT" val="2"/>
  <p:tag name="KSO_WM_SLIDE_LAYOUT" val="a_b"/>
  <p:tag name="KSO_WM_SLIDE_LAYOUT_CNT" val="1_1"/>
  <p:tag name="KSO_WM_SLIDE_MODEL_TYPE" val="cover"/>
  <p:tag name="KSO_WM_SLIDE_POSITION" val="66*144"/>
  <p:tag name="KSO_WM_SLIDE_SIZE" val="828*343"/>
  <p:tag name="KSO_WM_SLIDE_SUBTYPE" val="pureTxt"/>
  <p:tag name="KSO_WM_SLIDE_TYPE" val="title"/>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184553_1"/>
  <p:tag name="KSO_WM_SLIDE_INDEX" val="1"/>
  <p:tag name="KSO_WM_SLIDE_ITEM_CNT" val="2"/>
  <p:tag name="KSO_WM_SLIDE_LAYOUT" val="a_b"/>
  <p:tag name="KSO_WM_SLIDE_LAYOUT_CNT" val="1_1"/>
  <p:tag name="KSO_WM_SLIDE_POSITION" val="66*144"/>
  <p:tag name="KSO_WM_SLIDE_SIZE" val="828*343"/>
  <p:tag name="KSO_WM_SLIDE_SUBTYPE" val="pureTxt"/>
  <p:tag name="KSO_WM_SLIDE_TYPE" val="title"/>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2534</Words>
  <Application>Microsoft Office PowerPoint</Application>
  <PresentationFormat>全屏显示(16:9)</PresentationFormat>
  <Paragraphs>216</Paragraphs>
  <Slides>39</Slides>
  <Notes>2</Notes>
  <HiddenSlides>0</HiddenSlides>
  <MMClips>1</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39</vt:i4>
      </vt:variant>
    </vt:vector>
  </HeadingPairs>
  <TitlesOfParts>
    <vt:vector size="4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2021-02-06T06:21:51Z</dcterms:created>
  <dcterms:modified xsi:type="dcterms:W3CDTF">2021-02-06T06:25:21Z</dcterms:modified>
</cp:coreProperties>
</file>