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MO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3F7CF-FDD9-4238-B340-36658002AD27}" type="datetimeFigureOut">
              <a:rPr lang="zh-MO" altLang="en-US" smtClean="0"/>
              <a:t>26/3/2021</a:t>
            </a:fld>
            <a:endParaRPr lang="zh-MO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MO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MO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MO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73E97-05F8-4BED-8BC6-F4FF6CB0EE1D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92023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1.wmf"/><Relationship Id="rId10" Type="http://schemas.openxmlformats.org/officeDocument/2006/relationships/image" Target="../media/image17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857528" y="4540325"/>
            <a:ext cx="611286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rgbClr val="0070C0"/>
                </a:solidFill>
              </a:rPr>
              <a:t>两物体做功快慢一样吗？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19406" y="1279155"/>
            <a:ext cx="9826461" cy="2062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5335" b="1">
                <a:solidFill>
                  <a:schemeClr val="accent5">
                    <a:lumMod val="50000"/>
                  </a:schemeClr>
                </a:solidFill>
              </a:rPr>
              <a:t>甲物体做功</a:t>
            </a:r>
            <a:r>
              <a:rPr lang="en-US" altLang="zh-CN" sz="5335" b="1">
                <a:solidFill>
                  <a:schemeClr val="accent5">
                    <a:lumMod val="50000"/>
                  </a:schemeClr>
                </a:solidFill>
              </a:rPr>
              <a:t>100J</a:t>
            </a:r>
            <a:r>
              <a:rPr lang="zh-CN" altLang="en-US" sz="5335" b="1">
                <a:solidFill>
                  <a:schemeClr val="accent5">
                    <a:lumMod val="50000"/>
                  </a:schemeClr>
                </a:solidFill>
              </a:rPr>
              <a:t>，用时</a:t>
            </a:r>
            <a:r>
              <a:rPr lang="en-US" altLang="zh-CN" sz="5335" b="1">
                <a:solidFill>
                  <a:schemeClr val="accent5">
                    <a:lumMod val="50000"/>
                  </a:schemeClr>
                </a:solidFill>
              </a:rPr>
              <a:t>8S</a:t>
            </a:r>
            <a:r>
              <a:rPr lang="zh-CN" altLang="en-US" sz="5335" b="1">
                <a:solidFill>
                  <a:schemeClr val="accent5">
                    <a:lumMod val="50000"/>
                  </a:schemeClr>
                </a:solidFill>
              </a:rPr>
              <a:t>，</a:t>
            </a:r>
            <a:endParaRPr lang="zh-CN" altLang="en-US" sz="5335" b="1"/>
          </a:p>
          <a:p>
            <a:pPr>
              <a:lnSpc>
                <a:spcPct val="120000"/>
              </a:lnSpc>
            </a:pPr>
            <a:r>
              <a:rPr lang="zh-CN" altLang="en-US" sz="5335" b="1"/>
              <a:t>乙物体做功</a:t>
            </a:r>
            <a:r>
              <a:rPr lang="en-US" altLang="zh-CN" sz="5335" b="1"/>
              <a:t>120J</a:t>
            </a:r>
            <a:r>
              <a:rPr lang="zh-CN" altLang="en-US" sz="5335" b="1"/>
              <a:t>，用时</a:t>
            </a:r>
            <a:r>
              <a:rPr lang="en-US" altLang="zh-CN" sz="5335" b="1"/>
              <a:t>10S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944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19457" descr="u=3224477339,1642316296&amp;fm=56"/>
          <p:cNvPicPr>
            <a:picLocks noChangeAspect="1"/>
          </p:cNvPicPr>
          <p:nvPr/>
        </p:nvPicPr>
        <p:blipFill>
          <a:blip r:embed="rId2"/>
          <a:srcRect b="5362"/>
          <a:stretch>
            <a:fillRect/>
          </a:stretch>
        </p:blipFill>
        <p:spPr>
          <a:xfrm>
            <a:off x="226756" y="706033"/>
            <a:ext cx="5130345" cy="3351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0" name="文本框 19458"/>
          <p:cNvSpPr txBox="1"/>
          <p:nvPr/>
        </p:nvSpPr>
        <p:spPr>
          <a:xfrm>
            <a:off x="108758" y="4330722"/>
            <a:ext cx="6296793" cy="12236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万吨级远洋货轮的功率约为  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    7000kW~23000kW</a:t>
            </a:r>
          </a:p>
        </p:txBody>
      </p:sp>
      <p:pic>
        <p:nvPicPr>
          <p:cNvPr id="26625" name="图片 18433" descr="u=2851649839,1502520803&amp;fm=2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756" y="718732"/>
            <a:ext cx="6281520" cy="33388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6" name="文本框 18434"/>
          <p:cNvSpPr txBox="1"/>
          <p:nvPr/>
        </p:nvSpPr>
        <p:spPr>
          <a:xfrm>
            <a:off x="6006330" y="4331013"/>
            <a:ext cx="5873530" cy="12236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“和谐号”的功率约为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4800~8800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kW</a:t>
            </a:r>
          </a:p>
        </p:txBody>
      </p:sp>
    </p:spTree>
    <p:extLst>
      <p:ext uri="{BB962C8B-B14F-4D97-AF65-F5344CB8AC3E}">
        <p14:creationId xmlns:p14="http://schemas.microsoft.com/office/powerpoint/2010/main" val="1161577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idx="1"/>
          </p:nvPr>
        </p:nvSpPr>
        <p:spPr>
          <a:xfrm>
            <a:off x="428210" y="727197"/>
            <a:ext cx="9983054" cy="4526568"/>
          </a:xfrm>
        </p:spPr>
        <p:txBody>
          <a:bodyPr vert="horz" wrap="square" lIns="91443" tIns="45721" rIns="91443" bIns="45721" anchor="t"/>
          <a:lstStyle/>
          <a:p>
            <a:pPr eaLnBrk="1" hangingPunct="1">
              <a:buNone/>
            </a:pPr>
            <a:r>
              <a:rPr lang="zh-CN" altLang="en-US" sz="373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例</a:t>
            </a:r>
            <a:r>
              <a:rPr lang="en-US" altLang="zh-CN" sz="373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1:</a:t>
            </a:r>
            <a:r>
              <a:rPr lang="zh-CN" altLang="en-US" sz="373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货轮</a:t>
            </a:r>
            <a:r>
              <a:rPr lang="zh-CN" altLang="x-none" sz="373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的功率比</a:t>
            </a:r>
            <a:r>
              <a:rPr lang="zh-CN" altLang="en-US" sz="373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轿车</a:t>
            </a:r>
            <a:r>
              <a:rPr lang="zh-CN" altLang="x-none" sz="373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的功率大，这表示（　）</a:t>
            </a:r>
            <a:endParaRPr lang="zh-CN" altLang="x-none" sz="3735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zh-CN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Times New Roman" panose="02020603050405020304" pitchFamily="18" charset="0"/>
              </a:rPr>
              <a:t>A</a:t>
            </a: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．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货轮</a:t>
            </a: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做的功比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轿车</a:t>
            </a: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多</a:t>
            </a: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Times New Roman" panose="02020603050405020304" pitchFamily="18" charset="0"/>
              </a:rPr>
              <a:t>	</a:t>
            </a: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           </a:t>
            </a:r>
            <a:endParaRPr lang="en-US" altLang="zh-CN" sz="373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zh-CN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Times New Roman" panose="02020603050405020304" pitchFamily="18" charset="0"/>
              </a:rPr>
              <a:t>B</a:t>
            </a: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．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货轮</a:t>
            </a: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做功的时间比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轿车</a:t>
            </a: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短</a:t>
            </a: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Times New Roman" panose="02020603050405020304" pitchFamily="18" charset="0"/>
              </a:rPr>
              <a:t>	</a:t>
            </a:r>
          </a:p>
          <a:p>
            <a:pPr eaLnBrk="1" hangingPunct="1">
              <a:buNone/>
            </a:pPr>
            <a:r>
              <a:rPr lang="zh-CN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Times New Roman" panose="02020603050405020304" pitchFamily="18" charset="0"/>
              </a:rPr>
              <a:t>C</a:t>
            </a: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．在同样长的时间内，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货轮</a:t>
            </a: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做的功比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轿车多</a:t>
            </a:r>
            <a:endParaRPr lang="zh-CN" altLang="x-none" sz="373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zh-CN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Times New Roman" panose="02020603050405020304" pitchFamily="18" charset="0"/>
              </a:rPr>
              <a:t>D</a:t>
            </a: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．做同样多的功，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货轮</a:t>
            </a: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用的时间比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轿车</a:t>
            </a: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长</a:t>
            </a:r>
            <a:endParaRPr lang="zh-CN" altLang="x-none" sz="373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buNone/>
            </a:pPr>
            <a:endParaRPr lang="zh-CN" altLang="x-none" sz="373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 Box 6"/>
          <p:cNvSpPr txBox="1"/>
          <p:nvPr/>
        </p:nvSpPr>
        <p:spPr>
          <a:xfrm>
            <a:off x="9523937" y="762094"/>
            <a:ext cx="53335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4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idx="1"/>
          </p:nvPr>
        </p:nvSpPr>
        <p:spPr>
          <a:xfrm>
            <a:off x="295317" y="906669"/>
            <a:ext cx="11325528" cy="4687415"/>
          </a:xfrm>
        </p:spPr>
        <p:txBody>
          <a:bodyPr vert="horz" wrap="square" lIns="91443" tIns="45721" rIns="91443" bIns="45721" anchor="t"/>
          <a:lstStyle/>
          <a:p>
            <a:pPr algn="just" eaLnBrk="1" hangingPunct="1">
              <a:lnSpc>
                <a:spcPct val="120000"/>
              </a:lnSpc>
              <a:buNone/>
            </a:pP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</a:t>
            </a:r>
            <a:r>
              <a:rPr lang="en-US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起重机用钢绳吊起一个重</a:t>
            </a:r>
            <a:r>
              <a:rPr lang="zh-CN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1000N</a:t>
            </a: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的货物，在</a:t>
            </a:r>
            <a:r>
              <a:rPr lang="zh-CN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10s</a:t>
            </a: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内沿竖直方向上匀速上升</a:t>
            </a:r>
            <a:r>
              <a:rPr lang="en-US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0m，然后在</a:t>
            </a:r>
            <a:r>
              <a:rPr lang="en-US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5s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</a:t>
            </a:r>
            <a:r>
              <a:rPr lang="zh-CN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又沿水平方向运动了</a:t>
            </a:r>
            <a:r>
              <a:rPr lang="en-US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5m</a:t>
            </a: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在此过程中</a:t>
            </a: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zh-CN" sz="373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钢绳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拉起重物的做了多少功？</a:t>
            </a:r>
            <a:endParaRPr lang="en-US" altLang="zh-CN" sz="373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②钢绳对</a:t>
            </a: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重物做功的功率有多大？</a:t>
            </a:r>
          </a:p>
        </p:txBody>
      </p:sp>
    </p:spTree>
    <p:extLst>
      <p:ext uri="{BB962C8B-B14F-4D97-AF65-F5344CB8AC3E}">
        <p14:creationId xmlns:p14="http://schemas.microsoft.com/office/powerpoint/2010/main" val="340351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idx="1"/>
          </p:nvPr>
        </p:nvSpPr>
        <p:spPr>
          <a:xfrm>
            <a:off x="326637" y="628150"/>
            <a:ext cx="11138461" cy="1511113"/>
          </a:xfrm>
        </p:spPr>
        <p:txBody>
          <a:bodyPr vert="horz" wrap="square" lIns="91443" tIns="45721" rIns="91443" bIns="45721" anchor="t">
            <a:normAutofit fontScale="80000"/>
          </a:bodyPr>
          <a:lstStyle/>
          <a:p>
            <a:pPr eaLnBrk="1" hangingPunct="1">
              <a:lnSpc>
                <a:spcPct val="120000"/>
              </a:lnSpc>
              <a:buNone/>
            </a:pP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</a:t>
            </a:r>
            <a:r>
              <a:rPr lang="en-US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：重为</a:t>
            </a:r>
            <a:r>
              <a:rPr lang="en-US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500N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楠楠同学在一次跳绳的体能测试中，</a:t>
            </a:r>
            <a:r>
              <a:rPr lang="en-US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min内跳了</a:t>
            </a:r>
            <a:r>
              <a:rPr lang="en-US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120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次，每次跳离地面的高度为</a:t>
            </a:r>
            <a:r>
              <a:rPr lang="en-US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cm，则她跳绳时的功率为多少？</a:t>
            </a:r>
          </a:p>
        </p:txBody>
      </p:sp>
      <p:sp>
        <p:nvSpPr>
          <p:cNvPr id="21507" name="Text Box 3"/>
          <p:cNvSpPr txBox="1"/>
          <p:nvPr/>
        </p:nvSpPr>
        <p:spPr>
          <a:xfrm>
            <a:off x="478998" y="2996830"/>
            <a:ext cx="9576757" cy="2994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1" charset="-122"/>
                <a:ea typeface="黑体" panose="02010609060101010101" pitchFamily="1" charset="-122"/>
                <a:cs typeface="黑体" panose="02010609060101010101" pitchFamily="1" charset="-122"/>
              </a:rPr>
              <a:t>解：</a:t>
            </a:r>
            <a:endParaRPr lang="en-US" altLang="zh-CN" sz="3200" b="1">
              <a:solidFill>
                <a:srgbClr val="0000FF"/>
              </a:solidFill>
              <a:latin typeface="黑体" panose="02010609060101010101" pitchFamily="1" charset="-122"/>
              <a:ea typeface="黑体" panose="02010609060101010101" pitchFamily="1" charset="-122"/>
              <a:cs typeface="黑体" panose="02010609060101010101" pitchFamily="1" charset="-122"/>
            </a:endParaRP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楠楠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1" charset="-122"/>
                <a:ea typeface="黑体" panose="02010609060101010101" pitchFamily="1" charset="-122"/>
                <a:cs typeface="黑体" panose="02010609060101010101" pitchFamily="1" charset="-122"/>
              </a:rPr>
              <a:t>跳一次绳做功：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楠楠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1" charset="-122"/>
                <a:ea typeface="黑体" panose="02010609060101010101" pitchFamily="1" charset="-122"/>
                <a:cs typeface="黑体" panose="02010609060101010101" pitchFamily="1" charset="-122"/>
              </a:rPr>
              <a:t>1min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1" charset="-122"/>
                <a:ea typeface="黑体" panose="02010609060101010101" pitchFamily="1" charset="-122"/>
                <a:cs typeface="黑体" panose="02010609060101010101" pitchFamily="1" charset="-122"/>
              </a:rPr>
              <a:t>内跳绳做的总功为：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1" charset="-122"/>
                <a:ea typeface="黑体" panose="02010609060101010101" pitchFamily="1" charset="-122"/>
                <a:cs typeface="黑体" panose="02010609060101010101" pitchFamily="1" charset="-122"/>
              </a:rPr>
              <a:t>则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楠楠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1" charset="-122"/>
                <a:ea typeface="黑体" panose="02010609060101010101" pitchFamily="1" charset="-122"/>
                <a:cs typeface="黑体" panose="02010609060101010101" pitchFamily="1" charset="-122"/>
              </a:rPr>
              <a:t>跳绳的功率为：</a:t>
            </a:r>
          </a:p>
        </p:txBody>
      </p:sp>
      <p:pic>
        <p:nvPicPr>
          <p:cNvPr id="21508" name="Picture 4" descr="截图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522" y="3855245"/>
            <a:ext cx="6720828" cy="6222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截图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876" y="4737363"/>
            <a:ext cx="5417293" cy="513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截图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488" y="5379902"/>
            <a:ext cx="3722695" cy="96931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001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7255578" y="2740776"/>
            <a:ext cx="3411904" cy="1112431"/>
            <a:chOff x="0" y="0"/>
            <a:chExt cx="5373" cy="1753"/>
          </a:xfrm>
        </p:grpSpPr>
        <p:grpSp>
          <p:nvGrpSpPr>
            <p:cNvPr id="1035" name="Group 13"/>
            <p:cNvGrpSpPr/>
            <p:nvPr/>
          </p:nvGrpSpPr>
          <p:grpSpPr>
            <a:xfrm>
              <a:off x="0" y="0"/>
              <a:ext cx="5373" cy="1447"/>
              <a:chOff x="0" y="0"/>
              <a:chExt cx="5373" cy="1447"/>
            </a:xfrm>
          </p:grpSpPr>
          <p:sp>
            <p:nvSpPr>
              <p:cNvPr id="1040" name="Text Box 14"/>
              <p:cNvSpPr txBox="1"/>
              <p:nvPr/>
            </p:nvSpPr>
            <p:spPr>
              <a:xfrm>
                <a:off x="846" y="1270"/>
                <a:ext cx="3606" cy="1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/>
                <a:endParaRPr lang="zh-CN" altLang="zh-CN" sz="135">
                  <a:latin typeface="Arial" panose="020B0604020202020204" pitchFamily="34" charset="0"/>
                </a:endParaRPr>
              </a:p>
            </p:txBody>
          </p:sp>
          <p:sp>
            <p:nvSpPr>
              <p:cNvPr id="1041" name="Rectangle 15"/>
              <p:cNvSpPr/>
              <p:nvPr/>
            </p:nvSpPr>
            <p:spPr>
              <a:xfrm>
                <a:off x="0" y="1071"/>
                <a:ext cx="5373" cy="1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</a:ln>
            </p:spPr>
            <p:txBody>
              <a:bodyPr anchor="ctr"/>
              <a:lstStyle/>
              <a:p>
                <a:pPr eaLnBrk="0" hangingPunct="0"/>
                <a:endParaRPr lang="zh-CN" altLang="en-US" sz="135">
                  <a:latin typeface="Arial" panose="020B0604020202020204" pitchFamily="34" charset="0"/>
                </a:endParaRPr>
              </a:p>
            </p:txBody>
          </p:sp>
          <p:sp>
            <p:nvSpPr>
              <p:cNvPr id="1042" name="Line 16"/>
              <p:cNvSpPr/>
              <p:nvPr/>
            </p:nvSpPr>
            <p:spPr>
              <a:xfrm>
                <a:off x="0" y="1071"/>
                <a:ext cx="5373" cy="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43" name="Rectangle 17"/>
              <p:cNvSpPr/>
              <p:nvPr/>
            </p:nvSpPr>
            <p:spPr>
              <a:xfrm>
                <a:off x="1490" y="99"/>
                <a:ext cx="975" cy="972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eaLnBrk="0" hangingPunct="0"/>
                <a:endParaRPr lang="zh-CN" altLang="en-US" sz="135">
                  <a:latin typeface="Arial" panose="020B0604020202020204" pitchFamily="34" charset="0"/>
                </a:endParaRPr>
              </a:p>
            </p:txBody>
          </p:sp>
          <p:sp>
            <p:nvSpPr>
              <p:cNvPr id="1044" name="箭头 276"/>
              <p:cNvSpPr/>
              <p:nvPr/>
            </p:nvSpPr>
            <p:spPr>
              <a:xfrm>
                <a:off x="1953" y="602"/>
                <a:ext cx="1648" cy="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45" name="Text Box 19"/>
              <p:cNvSpPr txBox="1"/>
              <p:nvPr/>
            </p:nvSpPr>
            <p:spPr>
              <a:xfrm>
                <a:off x="3569" y="0"/>
                <a:ext cx="1804" cy="17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CN" altLang="en-US" sz="135" i="1">
                    <a:latin typeface="Arial" panose="020B0604020202020204" pitchFamily="34" charset="0"/>
                  </a:rPr>
                  <a:t>F=</a:t>
                </a:r>
                <a:r>
                  <a:rPr lang="zh-CN" altLang="en-US" sz="135">
                    <a:latin typeface="Arial" panose="020B0604020202020204" pitchFamily="34" charset="0"/>
                  </a:rPr>
                  <a:t>100</a:t>
                </a:r>
                <a:r>
                  <a:rPr lang="zh-CN" altLang="en-US" sz="135" i="1">
                    <a:latin typeface="Arial" panose="020B0604020202020204" pitchFamily="34" charset="0"/>
                  </a:rPr>
                  <a:t>N</a:t>
                </a:r>
              </a:p>
            </p:txBody>
          </p:sp>
        </p:grpSp>
        <p:sp>
          <p:nvSpPr>
            <p:cNvPr id="1036" name="双箭头 279"/>
            <p:cNvSpPr/>
            <p:nvPr/>
          </p:nvSpPr>
          <p:spPr>
            <a:xfrm>
              <a:off x="2005" y="1435"/>
              <a:ext cx="2879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7" name="Line 21"/>
            <p:cNvSpPr/>
            <p:nvPr/>
          </p:nvSpPr>
          <p:spPr>
            <a:xfrm>
              <a:off x="2005" y="1071"/>
              <a:ext cx="1" cy="68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8" name="Line 22"/>
            <p:cNvSpPr/>
            <p:nvPr/>
          </p:nvSpPr>
          <p:spPr>
            <a:xfrm>
              <a:off x="4884" y="1071"/>
              <a:ext cx="1" cy="68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9" name="Text Box 23"/>
            <p:cNvSpPr txBox="1"/>
            <p:nvPr/>
          </p:nvSpPr>
          <p:spPr>
            <a:xfrm>
              <a:off x="3035" y="1558"/>
              <a:ext cx="690" cy="1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35" i="1">
                  <a:latin typeface="Arial" panose="020B0604020202020204" pitchFamily="34" charset="0"/>
                </a:rPr>
                <a:t>s</a:t>
              </a:r>
            </a:p>
          </p:txBody>
        </p:sp>
      </p:grpSp>
      <p:sp>
        <p:nvSpPr>
          <p:cNvPr id="1027" name="Text Box 3"/>
          <p:cNvSpPr txBox="1"/>
          <p:nvPr/>
        </p:nvSpPr>
        <p:spPr>
          <a:xfrm>
            <a:off x="560257" y="671325"/>
            <a:ext cx="10992025" cy="2103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</a:t>
            </a:r>
            <a:r>
              <a:rPr lang="en-US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：思彤同学用100N的力推着一木箱在水平地面上以2m/s的速度匀速前进。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思彤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2秒内做了多少功？功率是多大？</a:t>
            </a:r>
          </a:p>
        </p:txBody>
      </p:sp>
      <p:sp>
        <p:nvSpPr>
          <p:cNvPr id="1028" name="Rectangle 4"/>
          <p:cNvSpPr/>
          <p:nvPr/>
        </p:nvSpPr>
        <p:spPr>
          <a:xfrm>
            <a:off x="1523565" y="-56553"/>
            <a:ext cx="184731" cy="11310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135">
              <a:latin typeface="Arial" panose="020B0604020202020204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068221" y="3543484"/>
          <a:ext cx="914328" cy="215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r:id="rId4" imgW="917575" imgH="216535" progId="Equation.3">
                  <p:embed/>
                </p:oleObj>
              </mc:Choice>
              <mc:Fallback>
                <p:oleObj r:id="rId4" imgW="917575" imgH="216535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68221" y="3543484"/>
                        <a:ext cx="914328" cy="21591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6"/>
          <p:cNvSpPr txBox="1"/>
          <p:nvPr/>
        </p:nvSpPr>
        <p:spPr>
          <a:xfrm>
            <a:off x="1018434" y="2692522"/>
            <a:ext cx="142387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解：</a:t>
            </a:r>
          </a:p>
        </p:txBody>
      </p:sp>
      <p:pic>
        <p:nvPicPr>
          <p:cNvPr id="22535" name="Picture 7" descr="截图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1920" y="2692915"/>
            <a:ext cx="4541215" cy="11978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Picture 8" descr="截图0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1921" y="3909425"/>
            <a:ext cx="4885721" cy="6273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Picture 9" descr="截图09"/>
          <p:cNvPicPr>
            <a:picLocks noChangeAspect="1"/>
          </p:cNvPicPr>
          <p:nvPr/>
        </p:nvPicPr>
        <p:blipFill>
          <a:blip r:embed="rId8"/>
          <a:srcRect r="28735"/>
          <a:stretch>
            <a:fillRect/>
          </a:stretch>
        </p:blipFill>
        <p:spPr>
          <a:xfrm>
            <a:off x="2441921" y="4479160"/>
            <a:ext cx="2715417" cy="10514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10" descr="截图10"/>
          <p:cNvPicPr>
            <a:picLocks noChangeAspect="1"/>
          </p:cNvPicPr>
          <p:nvPr/>
        </p:nvPicPr>
        <p:blipFill>
          <a:blip r:embed="rId9"/>
          <a:srcRect l="86385"/>
          <a:stretch>
            <a:fillRect/>
          </a:stretch>
        </p:blipFill>
        <p:spPr>
          <a:xfrm>
            <a:off x="5380802" y="4479160"/>
            <a:ext cx="1004738" cy="970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图片 22538" descr="截图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7390" y="4134798"/>
            <a:ext cx="2009513" cy="66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787106" y="5246147"/>
            <a:ext cx="9733351" cy="6661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）思彤</a:t>
            </a:r>
            <a:r>
              <a:rPr lang="en-US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秒内做了多少功？功率是多大？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1832" y="5957259"/>
            <a:ext cx="8841859" cy="6661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735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对比（</a:t>
            </a:r>
            <a:r>
              <a:rPr lang="en-US" altLang="zh-CN" sz="3735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3735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）、（</a:t>
            </a:r>
            <a:r>
              <a:rPr lang="en-US" altLang="zh-CN" sz="3735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3735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）两问，你有什么发现？</a:t>
            </a:r>
          </a:p>
        </p:txBody>
      </p:sp>
    </p:spTree>
    <p:extLst>
      <p:ext uri="{BB962C8B-B14F-4D97-AF65-F5344CB8AC3E}">
        <p14:creationId xmlns:p14="http://schemas.microsoft.com/office/powerpoint/2010/main" val="785322571"/>
      </p:ext>
    </p:extLst>
  </p:cSld>
  <p:clrMapOvr>
    <a:masterClrMapping/>
  </p:clrMapOvr>
  <p:transition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80319" y="596826"/>
            <a:ext cx="10704231" cy="15862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推导公式：</a:t>
            </a:r>
            <a:endParaRPr lang="en-US" altLang="zh-CN" sz="373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物体在</a:t>
            </a:r>
            <a:r>
              <a:rPr lang="en-US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的作用下，以速度</a:t>
            </a:r>
            <a:r>
              <a:rPr lang="en-US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做匀速直线运动时：   </a:t>
            </a:r>
            <a:endParaRPr lang="en-US" altLang="zh-CN" sz="3200" b="1">
              <a:latin typeface="Tahoma" panose="020B0604030504040204" pitchFamily="34" charset="0"/>
            </a:endParaRPr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202322" y="3040919"/>
            <a:ext cx="8228953" cy="1143059"/>
          </a:xfrm>
        </p:spPr>
        <p:txBody>
          <a:bodyPr vert="horz" wrap="square" lIns="91443" tIns="45721" rIns="91443" bIns="45721" anchor="ctr"/>
          <a:lstStyle/>
          <a:p>
            <a:pPr algn="l" eaLnBrk="1" hangingPunct="1"/>
            <a:r>
              <a:rPr lang="zh-CN" altLang="x-none" b="1">
                <a:solidFill>
                  <a:srgbClr val="FF0000"/>
                </a:solidFill>
                <a:ea typeface="宋体" panose="02010600030101010101" pitchFamily="2" charset="-122"/>
              </a:rPr>
              <a:t>注意：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2065250" y="3275349"/>
            <a:ext cx="9908567" cy="2631962"/>
          </a:xfrm>
        </p:spPr>
        <p:txBody>
          <a:bodyPr vert="horz" wrap="square" lIns="91443" tIns="45721" rIns="91443" bIns="45721" anchor="t"/>
          <a:lstStyle/>
          <a:p>
            <a:pPr eaLnBrk="1" hangingPunct="1">
              <a:lnSpc>
                <a:spcPct val="120000"/>
              </a:lnSpc>
              <a:buNone/>
            </a:pPr>
            <a:r>
              <a:rPr lang="zh-CN" altLang="x-none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x-none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）功率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P=W/t,</a:t>
            </a:r>
            <a:r>
              <a:rPr lang="zh-CN" altLang="x-none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是指平均功率，即在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r>
              <a:rPr lang="zh-CN" altLang="x-none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时间内的平均功率，而不是某一时刻的功率。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zh-CN" altLang="x-none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x-none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）当物体在恒力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altLang="x-none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的作用下，以速度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</a:t>
            </a:r>
            <a:r>
              <a:rPr lang="zh-CN" altLang="x-none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做匀速直线运动时，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P=Fv</a:t>
            </a:r>
            <a:r>
              <a:rPr lang="zh-CN" altLang="x-none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0319" y="5805724"/>
            <a:ext cx="11768222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>
                <a:solidFill>
                  <a:srgbClr val="FF0000"/>
                </a:solidFill>
              </a:rPr>
              <a:t>仅适用于匀速直线运动时力与速度的方向在一条直线上</a:t>
            </a: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317658" y="2211221"/>
          <a:ext cx="3555098" cy="1197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r:id="rId3" imgW="1168400" imgH="393700" progId="Equation.KSEE3">
                  <p:embed/>
                </p:oleObj>
              </mc:Choice>
              <mc:Fallback>
                <p:oleObj r:id="rId3" imgW="1168400" imgH="3937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7658" y="2211221"/>
                        <a:ext cx="3555098" cy="119788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41275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559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/>
          <p:nvPr/>
        </p:nvSpPr>
        <p:spPr>
          <a:xfrm>
            <a:off x="605965" y="533334"/>
            <a:ext cx="11040273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b="1">
                <a:latin typeface="Arial" panose="020B0604020202020204" pitchFamily="34" charset="0"/>
              </a:rPr>
              <a:t>例</a:t>
            </a:r>
            <a:r>
              <a:rPr lang="en-US" altLang="zh-CN" sz="3200" b="1">
                <a:latin typeface="Arial" panose="020B0604020202020204" pitchFamily="34" charset="0"/>
              </a:rPr>
              <a:t>5</a:t>
            </a:r>
            <a:r>
              <a:rPr lang="zh-CN" altLang="en-US" sz="3200" b="1">
                <a:latin typeface="Arial" panose="020B0604020202020204" pitchFamily="34" charset="0"/>
              </a:rPr>
              <a:t>：在水平公路以30m/s匀速行驶的汽车，发 动机功率90kW。求汽车所受阻力。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879324" y="2778269"/>
          <a:ext cx="914328" cy="215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r:id="rId3" imgW="917575" imgH="216535" progId="Equation.3">
                  <p:embed/>
                </p:oleObj>
              </mc:Choice>
              <mc:Fallback>
                <p:oleObj r:id="rId3" imgW="917575" imgH="216535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79324" y="2778269"/>
                        <a:ext cx="914328" cy="21591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7" name="Picture 5" descr="截图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6802" y="2225613"/>
            <a:ext cx="6471126" cy="18895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Text Box 6"/>
          <p:cNvSpPr txBox="1"/>
          <p:nvPr/>
        </p:nvSpPr>
        <p:spPr>
          <a:xfrm>
            <a:off x="811833" y="2429188"/>
            <a:ext cx="1074654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解：</a:t>
            </a:r>
          </a:p>
        </p:txBody>
      </p:sp>
      <p:pic>
        <p:nvPicPr>
          <p:cNvPr id="23559" name="Picture 7" descr="截图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6506" y="4548578"/>
            <a:ext cx="5366505" cy="17083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6077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/>
          <p:nvPr/>
        </p:nvSpPr>
        <p:spPr>
          <a:xfrm>
            <a:off x="398585" y="533335"/>
            <a:ext cx="8305387" cy="1241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735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想一想：</a:t>
            </a: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汽车爬坡时往往需要换成低挡，降低速度，这是为什么呢？</a:t>
            </a:r>
          </a:p>
        </p:txBody>
      </p:sp>
      <p:pic>
        <p:nvPicPr>
          <p:cNvPr id="18435" name="Picture 6" descr="u=2282439390,1847455345&amp;fm=23&amp;gp=0"/>
          <p:cNvPicPr>
            <a:picLocks noChangeAspect="1"/>
          </p:cNvPicPr>
          <p:nvPr/>
        </p:nvPicPr>
        <p:blipFill>
          <a:blip r:embed="rId2"/>
          <a:srcRect t="6595"/>
          <a:stretch>
            <a:fillRect/>
          </a:stretch>
        </p:blipFill>
        <p:spPr>
          <a:xfrm>
            <a:off x="9564073" y="730691"/>
            <a:ext cx="2285820" cy="18193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3" name="Text Box 7"/>
          <p:cNvSpPr txBox="1"/>
          <p:nvPr/>
        </p:nvSpPr>
        <p:spPr>
          <a:xfrm>
            <a:off x="398585" y="2800428"/>
            <a:ext cx="11347535" cy="29667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735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机车发动机的功率一般是一定的（保持不变）</a:t>
            </a:r>
          </a:p>
          <a:p>
            <a:pPr eaLnBrk="0" hangingPunct="0"/>
            <a:r>
              <a:rPr lang="zh-CN" altLang="en-US" sz="3735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              ：当功率一定时：</a:t>
            </a:r>
            <a:endParaRPr lang="en-US" altLang="zh-CN" sz="3735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/>
            <a:r>
              <a:rPr lang="zh-CN" altLang="en-US" sz="3735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速度越小，牵引力越大；</a:t>
            </a:r>
          </a:p>
          <a:p>
            <a:pPr eaLnBrk="0" hangingPunct="0"/>
            <a:r>
              <a:rPr lang="zh-CN" altLang="en-US" sz="3735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而汽车爬坡时，需要比在平地上行驶时更大的牵引力，所以此时需要降低速度，为的是增大牵引力。</a:t>
            </a:r>
          </a:p>
        </p:txBody>
      </p:sp>
      <p:pic>
        <p:nvPicPr>
          <p:cNvPr id="24584" name="Picture 8" descr="截图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405" y="3498842"/>
            <a:ext cx="1805482" cy="60105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2187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charRg st="21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3">
                                            <p:txEl>
                                              <p:charRg st="21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charRg st="39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3">
                                            <p:txEl>
                                              <p:charRg st="39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charRg st="62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583">
                                            <p:txEl>
                                              <p:charRg st="62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238605" y="541801"/>
            <a:ext cx="10645826" cy="1142859"/>
          </a:xfrm>
        </p:spPr>
        <p:txBody>
          <a:bodyPr vert="horz" wrap="square" lIns="91443" tIns="45721" rIns="91443" bIns="45721" anchor="ctr"/>
          <a:lstStyle/>
          <a:p>
            <a:pPr algn="l" eaLnBrk="1" hangingPunct="1"/>
            <a:r>
              <a:rPr lang="zh-CN" altLang="en-US" sz="373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三、</a:t>
            </a:r>
            <a:r>
              <a:rPr lang="zh-CN" altLang="x-none" sz="373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功率的测量（如：测自己</a:t>
            </a:r>
            <a:r>
              <a:rPr lang="zh-CN" altLang="en-US" sz="373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登</a:t>
            </a:r>
            <a:r>
              <a:rPr lang="zh-CN" altLang="x-none" sz="373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楼梯的功率）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610198" y="1955839"/>
            <a:ext cx="10970018" cy="4526196"/>
          </a:xfrm>
        </p:spPr>
        <p:txBody>
          <a:bodyPr vert="horz" wrap="square" lIns="91443" tIns="45721" rIns="91443" bIns="45721" anchor="t">
            <a:normAutofit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实验原理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3735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</a:t>
            </a: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x-none" sz="3735" u="sng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步骤：</a:t>
            </a:r>
            <a:r>
              <a:rPr lang="en-US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x-none" sz="373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）用磅秤测量人的质量</a:t>
            </a:r>
            <a:r>
              <a:rPr lang="zh-CN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</a:p>
          <a:p>
            <a:pPr eaLnBrk="1" hangingPunct="1">
              <a:lnSpc>
                <a:spcPct val="90000"/>
              </a:lnSpc>
            </a:pP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）用卷尺测量一个台阶的高度</a:t>
            </a:r>
            <a:r>
              <a:rPr lang="zh-CN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zh-CN" altLang="zh-CN" sz="3735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，然后数出台阶数</a:t>
            </a:r>
            <a:r>
              <a:rPr lang="zh-CN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，则楼层高</a:t>
            </a:r>
            <a:r>
              <a:rPr lang="zh-CN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h=nh</a:t>
            </a:r>
            <a:r>
              <a:rPr lang="zh-CN" altLang="zh-CN" sz="3735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</a:p>
          <a:p>
            <a:pPr eaLnBrk="1" hangingPunct="1">
              <a:lnSpc>
                <a:spcPct val="90000"/>
              </a:lnSpc>
            </a:pP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）用秒表测出人登楼所用的时间</a:t>
            </a:r>
            <a:r>
              <a:rPr lang="zh-CN" altLang="zh-CN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</a:p>
          <a:p>
            <a:pPr eaLnBrk="1" hangingPunct="1">
              <a:lnSpc>
                <a:spcPct val="90000"/>
              </a:lnSpc>
            </a:pPr>
            <a:endParaRPr lang="zh-CN" altLang="zh-CN" sz="373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x-none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拓展：可以测量引体向上，俯卧撑的功率。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3470039" y="1512611"/>
            <a:ext cx="2526379" cy="1383846"/>
            <a:chOff x="0" y="65"/>
            <a:chExt cx="1815" cy="1445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072" y="65"/>
              <a:ext cx="545" cy="73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zh-CN" sz="4000" b="1" i="1"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</a:rPr>
                <a:t>W</a:t>
              </a:r>
            </a:p>
          </p:txBody>
        </p:sp>
        <p:grpSp>
          <p:nvGrpSpPr>
            <p:cNvPr id="19462" name="Group 6"/>
            <p:cNvGrpSpPr/>
            <p:nvPr/>
          </p:nvGrpSpPr>
          <p:grpSpPr>
            <a:xfrm>
              <a:off x="0" y="317"/>
              <a:ext cx="1815" cy="1193"/>
              <a:chOff x="0" y="45"/>
              <a:chExt cx="1815" cy="1193"/>
            </a:xfrm>
          </p:grpSpPr>
          <p:sp>
            <p:nvSpPr>
              <p:cNvPr id="19463" name="Text Box 7"/>
              <p:cNvSpPr txBox="1"/>
              <p:nvPr/>
            </p:nvSpPr>
            <p:spPr>
              <a:xfrm>
                <a:off x="0" y="45"/>
                <a:ext cx="453" cy="9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zh-CN" altLang="zh-CN" sz="5400" i="1">
                    <a:latin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511" y="93"/>
                <a:ext cx="635" cy="86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zh-CN" altLang="zh-CN" sz="48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1146" y="436"/>
                <a:ext cx="544" cy="80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zh-CN" altLang="zh-CN" sz="4400" b="1" i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9466" name="Line 10"/>
              <p:cNvSpPr/>
              <p:nvPr/>
            </p:nvSpPr>
            <p:spPr>
              <a:xfrm>
                <a:off x="1044" y="542"/>
                <a:ext cx="771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pic>
        <p:nvPicPr>
          <p:cNvPr id="19467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352322" y="12687300"/>
            <a:ext cx="317459" cy="2413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244790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25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charRg st="25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39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charRg st="39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76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charRg st="76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95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charRg st="95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725821" y="3887625"/>
            <a:ext cx="611286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rgbClr val="0070C0"/>
                </a:solidFill>
              </a:rPr>
              <a:t>两物体做功快慢一样吗？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69466" y="998097"/>
            <a:ext cx="7949877" cy="2062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5335" b="1">
                <a:solidFill>
                  <a:schemeClr val="accent5">
                    <a:lumMod val="50000"/>
                  </a:schemeClr>
                </a:solidFill>
              </a:rPr>
              <a:t>甲物体在</a:t>
            </a:r>
            <a:r>
              <a:rPr lang="en-US" altLang="zh-CN" sz="5335" b="1">
                <a:solidFill>
                  <a:schemeClr val="accent5">
                    <a:lumMod val="50000"/>
                  </a:schemeClr>
                </a:solidFill>
              </a:rPr>
              <a:t>5S</a:t>
            </a:r>
            <a:r>
              <a:rPr lang="zh-CN" altLang="en-US" sz="5335" b="1">
                <a:solidFill>
                  <a:schemeClr val="accent5">
                    <a:lumMod val="50000"/>
                  </a:schemeClr>
                </a:solidFill>
              </a:rPr>
              <a:t>内做功</a:t>
            </a:r>
            <a:r>
              <a:rPr lang="en-US" altLang="zh-CN" sz="5335" b="1">
                <a:solidFill>
                  <a:schemeClr val="accent5">
                    <a:lumMod val="50000"/>
                  </a:schemeClr>
                </a:solidFill>
              </a:rPr>
              <a:t>100J</a:t>
            </a:r>
            <a:r>
              <a:rPr lang="zh-CN" altLang="en-US" sz="5335" b="1">
                <a:solidFill>
                  <a:schemeClr val="accent5">
                    <a:lumMod val="50000"/>
                  </a:schemeClr>
                </a:solidFill>
              </a:rPr>
              <a:t>，</a:t>
            </a:r>
            <a:endParaRPr lang="zh-CN" altLang="en-US" sz="5335" b="1"/>
          </a:p>
          <a:p>
            <a:pPr>
              <a:lnSpc>
                <a:spcPct val="120000"/>
              </a:lnSpc>
            </a:pPr>
            <a:r>
              <a:rPr lang="zh-CN" altLang="en-US" sz="5335" b="1"/>
              <a:t>乙物体在</a:t>
            </a:r>
            <a:r>
              <a:rPr lang="en-US" altLang="zh-CN" sz="5335" b="1"/>
              <a:t>5S</a:t>
            </a:r>
            <a:r>
              <a:rPr lang="zh-CN" altLang="en-US" sz="5335" b="1"/>
              <a:t>内做功</a:t>
            </a:r>
            <a:r>
              <a:rPr lang="en-US" altLang="zh-CN" sz="5335" b="1"/>
              <a:t>120J</a:t>
            </a:r>
            <a:r>
              <a:rPr lang="zh-CN" altLang="en-US" sz="5335" b="1"/>
              <a:t>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75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挖泥坑比赛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" b="15694"/>
          <a:stretch>
            <a:fillRect/>
          </a:stretch>
        </p:blipFill>
        <p:spPr>
          <a:xfrm>
            <a:off x="2755108" y="2394925"/>
            <a:ext cx="6973071" cy="4244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Rectangle 3"/>
          <p:cNvSpPr/>
          <p:nvPr/>
        </p:nvSpPr>
        <p:spPr>
          <a:xfrm>
            <a:off x="2039162" y="686603"/>
            <a:ext cx="7771788" cy="147010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10.4 </a:t>
            </a:r>
            <a:r>
              <a:rPr lang="zh-CN" altLang="en-US" sz="6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做功的快慢</a:t>
            </a:r>
          </a:p>
        </p:txBody>
      </p:sp>
    </p:spTree>
    <p:extLst>
      <p:ext uri="{BB962C8B-B14F-4D97-AF65-F5344CB8AC3E}">
        <p14:creationId xmlns:p14="http://schemas.microsoft.com/office/powerpoint/2010/main" val="184990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215031" y="685264"/>
            <a:ext cx="8228953" cy="1143059"/>
          </a:xfrm>
        </p:spPr>
        <p:txBody>
          <a:bodyPr vert="horz" wrap="square" lIns="91443" tIns="45721" rIns="91443" bIns="45721" anchor="ctr"/>
          <a:lstStyle/>
          <a:p>
            <a:pPr algn="l" eaLnBrk="1" hangingPunct="1"/>
            <a:r>
              <a:rPr lang="zh-CN" altLang="en-US" sz="4800" b="1">
                <a:latin typeface="微软雅黑" panose="020B0503020204020204" charset="-122"/>
                <a:ea typeface="微软雅黑" panose="020B0503020204020204" charset="-122"/>
              </a:rPr>
              <a:t>一、比较做功快慢的方法：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536557" y="2056300"/>
            <a:ext cx="11117300" cy="2196829"/>
          </a:xfrm>
        </p:spPr>
        <p:txBody>
          <a:bodyPr vert="horz" wrap="square" lIns="91443" tIns="45721" rIns="91443" bIns="45721" anchor="t"/>
          <a:lstStyle/>
          <a:p>
            <a:pPr eaLnBrk="1" hangingPunct="1">
              <a:buNone/>
            </a:pPr>
            <a:r>
              <a:rPr lang="en-US" altLang="zh-CN" sz="3735" b="1">
                <a:ea typeface="宋体" panose="02010600030101010101" pitchFamily="2" charset="-122"/>
              </a:rPr>
              <a:t>1.</a:t>
            </a:r>
            <a:r>
              <a:rPr lang="zh-CN" altLang="en-US" sz="3735" b="1">
                <a:ea typeface="宋体" panose="02010600030101010101" pitchFamily="2" charset="-122"/>
              </a:rPr>
              <a:t>做功相同，比较</a:t>
            </a:r>
            <a:r>
              <a:rPr lang="zh-CN" altLang="en-US" sz="3735" b="1">
                <a:solidFill>
                  <a:srgbClr val="FF0000"/>
                </a:solidFill>
                <a:ea typeface="宋体" panose="02010600030101010101" pitchFamily="2" charset="-122"/>
              </a:rPr>
              <a:t>时间</a:t>
            </a:r>
            <a:r>
              <a:rPr lang="zh-CN" altLang="en-US" sz="3735" b="1">
                <a:ea typeface="宋体" panose="02010600030101010101" pitchFamily="2" charset="-122"/>
              </a:rPr>
              <a:t>，时间越短，做功越快。</a:t>
            </a:r>
          </a:p>
          <a:p>
            <a:pPr eaLnBrk="1" hangingPunct="1">
              <a:buNone/>
            </a:pPr>
            <a:endParaRPr lang="zh-CN" altLang="en-US" sz="3735" b="1"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en-US" altLang="zh-CN" sz="3735" b="1">
                <a:ea typeface="宋体" panose="02010600030101010101" pitchFamily="2" charset="-122"/>
              </a:rPr>
              <a:t>2.</a:t>
            </a:r>
            <a:r>
              <a:rPr lang="zh-CN" altLang="en-US" sz="3735" b="1">
                <a:ea typeface="宋体" panose="02010600030101010101" pitchFamily="2" charset="-122"/>
              </a:rPr>
              <a:t>相同时间，比较</a:t>
            </a:r>
            <a:r>
              <a:rPr lang="zh-CN" altLang="en-US" sz="3735" b="1">
                <a:solidFill>
                  <a:srgbClr val="FF0000"/>
                </a:solidFill>
                <a:ea typeface="宋体" panose="02010600030101010101" pitchFamily="2" charset="-122"/>
              </a:rPr>
              <a:t>做功多少</a:t>
            </a:r>
            <a:r>
              <a:rPr lang="zh-CN" altLang="en-US" sz="3735" b="1">
                <a:ea typeface="宋体" panose="02010600030101010101" pitchFamily="2" charset="-122"/>
              </a:rPr>
              <a:t>，做功越多，做功越快。</a:t>
            </a:r>
          </a:p>
        </p:txBody>
      </p:sp>
    </p:spTree>
    <p:extLst>
      <p:ext uri="{BB962C8B-B14F-4D97-AF65-F5344CB8AC3E}">
        <p14:creationId xmlns:p14="http://schemas.microsoft.com/office/powerpoint/2010/main" val="307793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/>
          <p:nvPr/>
        </p:nvSpPr>
        <p:spPr>
          <a:xfrm>
            <a:off x="133645" y="706880"/>
            <a:ext cx="11817316" cy="427175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zh-CN" altLang="en-US" sz="3735" b="1">
                <a:solidFill>
                  <a:schemeClr val="tx1"/>
                </a:solidFill>
                <a:latin typeface="Arial" panose="020B0604020202020204" pitchFamily="34" charset="0"/>
              </a:rPr>
              <a:t>当做功多少和做功所用时间均不相同时，如何比较做功的快慢？</a:t>
            </a:r>
            <a:endParaRPr lang="en-US" altLang="zh-CN" sz="3735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20000"/>
              </a:spcBef>
            </a:pPr>
            <a:endParaRPr lang="en-US" altLang="zh-CN" sz="3200" b="1">
              <a:latin typeface="Arial" panose="020B060402020202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zh-CN" altLang="en-US" sz="3735" b="1">
                <a:solidFill>
                  <a:srgbClr val="0000FF"/>
                </a:solidFill>
                <a:latin typeface="Arial" panose="020B0604020202020204" pitchFamily="34" charset="0"/>
              </a:rPr>
              <a:t>如：甲在</a:t>
            </a:r>
            <a:r>
              <a:rPr lang="en-US" altLang="zh-CN" sz="3735" b="1">
                <a:solidFill>
                  <a:srgbClr val="0000FF"/>
                </a:solidFill>
                <a:latin typeface="Arial" panose="020B0604020202020204" pitchFamily="34" charset="0"/>
              </a:rPr>
              <a:t>5S</a:t>
            </a:r>
            <a:r>
              <a:rPr lang="zh-CN" altLang="en-US" sz="3735" b="1">
                <a:solidFill>
                  <a:srgbClr val="0000FF"/>
                </a:solidFill>
                <a:latin typeface="Arial" panose="020B0604020202020204" pitchFamily="34" charset="0"/>
              </a:rPr>
              <a:t>内，做功</a:t>
            </a:r>
            <a:r>
              <a:rPr lang="en-US" altLang="zh-CN" sz="3735" b="1">
                <a:solidFill>
                  <a:srgbClr val="0000FF"/>
                </a:solidFill>
                <a:latin typeface="Arial" panose="020B0604020202020204" pitchFamily="34" charset="0"/>
              </a:rPr>
              <a:t>100J</a:t>
            </a:r>
            <a:r>
              <a:rPr lang="zh-CN" altLang="en-US" sz="3735" b="1">
                <a:solidFill>
                  <a:srgbClr val="0000FF"/>
                </a:solidFill>
                <a:latin typeface="Arial" panose="020B0604020202020204" pitchFamily="34" charset="0"/>
              </a:rPr>
              <a:t>，</a:t>
            </a:r>
            <a:endParaRPr lang="en-US" altLang="zh-CN" sz="3735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zh-CN" altLang="en-US" sz="3735" b="1">
                <a:solidFill>
                  <a:srgbClr val="0000FF"/>
                </a:solidFill>
                <a:latin typeface="Arial" panose="020B0604020202020204" pitchFamily="34" charset="0"/>
              </a:rPr>
              <a:t>       乙在</a:t>
            </a:r>
            <a:r>
              <a:rPr lang="en-US" altLang="zh-CN" sz="3735" b="1">
                <a:solidFill>
                  <a:srgbClr val="0000FF"/>
                </a:solidFill>
                <a:latin typeface="Arial" panose="020B0604020202020204" pitchFamily="34" charset="0"/>
              </a:rPr>
              <a:t>6S</a:t>
            </a:r>
            <a:r>
              <a:rPr lang="zh-CN" altLang="en-US" sz="3735" b="1">
                <a:solidFill>
                  <a:srgbClr val="0000FF"/>
                </a:solidFill>
                <a:latin typeface="Arial" panose="020B0604020202020204" pitchFamily="34" charset="0"/>
              </a:rPr>
              <a:t>内，做功</a:t>
            </a:r>
            <a:r>
              <a:rPr lang="en-US" altLang="zh-CN" sz="3735" b="1">
                <a:solidFill>
                  <a:srgbClr val="0000FF"/>
                </a:solidFill>
                <a:latin typeface="Arial" panose="020B0604020202020204" pitchFamily="34" charset="0"/>
              </a:rPr>
              <a:t>180J</a:t>
            </a:r>
            <a:r>
              <a:rPr lang="zh-CN" altLang="en-US" sz="3735" b="1">
                <a:solidFill>
                  <a:srgbClr val="0000FF"/>
                </a:solidFill>
                <a:latin typeface="Arial" panose="020B0604020202020204" pitchFamily="34" charset="0"/>
              </a:rPr>
              <a:t>。</a:t>
            </a:r>
            <a:endParaRPr lang="en-US" altLang="zh-CN" sz="3735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3735" b="1">
                <a:solidFill>
                  <a:srgbClr val="0000FF"/>
                </a:solidFill>
                <a:latin typeface="Arial" panose="020B0604020202020204" pitchFamily="34" charset="0"/>
              </a:rPr>
              <a:t>	</a:t>
            </a:r>
            <a:r>
              <a:rPr lang="zh-CN" altLang="en-US" sz="3735" b="1">
                <a:solidFill>
                  <a:srgbClr val="0000FF"/>
                </a:solidFill>
                <a:latin typeface="Arial" panose="020B0604020202020204" pitchFamily="34" charset="0"/>
              </a:rPr>
              <a:t>甲、乙两物体谁做功快呢？</a:t>
            </a:r>
          </a:p>
        </p:txBody>
      </p:sp>
      <p:pic>
        <p:nvPicPr>
          <p:cNvPr id="5" name="Picture 4" descr="截图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304" y="4831926"/>
            <a:ext cx="885756" cy="16193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6"/>
          <p:cNvSpPr txBox="1"/>
          <p:nvPr/>
        </p:nvSpPr>
        <p:spPr>
          <a:xfrm>
            <a:off x="3913900" y="5170803"/>
            <a:ext cx="6415260" cy="666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735" b="1">
                <a:solidFill>
                  <a:srgbClr val="FF0000"/>
                </a:solidFill>
                <a:latin typeface="Arial" panose="020B0604020202020204" pitchFamily="34" charset="0"/>
              </a:rPr>
              <a:t>表示物体做功的快慢</a:t>
            </a:r>
          </a:p>
        </p:txBody>
      </p:sp>
    </p:spTree>
    <p:extLst>
      <p:ext uri="{BB962C8B-B14F-4D97-AF65-F5344CB8AC3E}">
        <p14:creationId xmlns:p14="http://schemas.microsoft.com/office/powerpoint/2010/main" val="3565764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6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charRg st="46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62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charRg st="62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idx="1"/>
          </p:nvPr>
        </p:nvSpPr>
        <p:spPr>
          <a:xfrm>
            <a:off x="842125" y="1724447"/>
            <a:ext cx="10769408" cy="4066038"/>
          </a:xfrm>
        </p:spPr>
        <p:txBody>
          <a:bodyPr vert="horz" wrap="square" lIns="91443" tIns="45721" rIns="91443" bIns="45721" anchor="t"/>
          <a:lstStyle/>
          <a:p>
            <a:pPr eaLnBrk="1" hangingPunct="1">
              <a:spcBef>
                <a:spcPts val="2400"/>
              </a:spcBef>
              <a:buNone/>
            </a:pPr>
            <a:r>
              <a:rPr lang="en-US" altLang="zh-CN" sz="373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73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、物理意义：表示物体做功的</a:t>
            </a:r>
            <a:r>
              <a:rPr lang="zh-CN" altLang="en-US" sz="373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快慢</a:t>
            </a:r>
            <a:endParaRPr lang="zh-CN" altLang="en-US" sz="3735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spcBef>
                <a:spcPts val="2400"/>
              </a:spcBef>
              <a:buNone/>
            </a:pPr>
            <a:r>
              <a:rPr lang="en-US" altLang="zh-CN" sz="373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73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、定义：一段时间内做的功与做功所用时间的比</a:t>
            </a:r>
          </a:p>
          <a:p>
            <a:pPr eaLnBrk="1" hangingPunct="1">
              <a:spcBef>
                <a:spcPts val="2400"/>
              </a:spcBef>
              <a:buNone/>
            </a:pPr>
            <a:r>
              <a:rPr lang="zh-CN" altLang="en-US" sz="426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3、公式：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spcBef>
                <a:spcPts val="2400"/>
              </a:spcBef>
              <a:buNone/>
            </a:pPr>
            <a:r>
              <a:rPr lang="zh-CN" altLang="en-US" b="1">
                <a:ea typeface="宋体" panose="02010600030101010101" pitchFamily="2" charset="-122"/>
              </a:rPr>
              <a:t>        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3698328" y="3943954"/>
            <a:ext cx="2133432" cy="1332679"/>
            <a:chOff x="0" y="0"/>
            <a:chExt cx="1592" cy="1498"/>
          </a:xfrm>
        </p:grpSpPr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954" y="0"/>
              <a:ext cx="545" cy="79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ts val="2400"/>
                </a:spcBef>
              </a:pPr>
              <a:r>
                <a:rPr lang="zh-CN" altLang="zh-CN" sz="4000" b="1" i="1"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</a:rPr>
                <a:t>W</a:t>
              </a:r>
            </a:p>
          </p:txBody>
        </p:sp>
        <p:grpSp>
          <p:nvGrpSpPr>
            <p:cNvPr id="9226" name="Group 6"/>
            <p:cNvGrpSpPr/>
            <p:nvPr/>
          </p:nvGrpSpPr>
          <p:grpSpPr>
            <a:xfrm>
              <a:off x="0" y="268"/>
              <a:ext cx="1592" cy="1230"/>
              <a:chOff x="0" y="-4"/>
              <a:chExt cx="1592" cy="1230"/>
            </a:xfrm>
          </p:grpSpPr>
          <p:sp>
            <p:nvSpPr>
              <p:cNvPr id="9227" name="Text Box 7"/>
              <p:cNvSpPr txBox="1"/>
              <p:nvPr/>
            </p:nvSpPr>
            <p:spPr>
              <a:xfrm>
                <a:off x="0" y="45"/>
                <a:ext cx="453" cy="10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ts val="2400"/>
                  </a:spcBef>
                </a:pPr>
                <a:r>
                  <a:rPr lang="zh-CN" altLang="zh-CN" sz="5400" i="1">
                    <a:latin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5" name="Text Box 8"/>
              <p:cNvSpPr txBox="1">
                <a:spLocks noChangeArrowheads="1"/>
              </p:cNvSpPr>
              <p:nvPr/>
            </p:nvSpPr>
            <p:spPr bwMode="auto">
              <a:xfrm>
                <a:off x="407" y="-4"/>
                <a:ext cx="636" cy="9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ts val="2400"/>
                  </a:spcBef>
                </a:pPr>
                <a:r>
                  <a:rPr lang="zh-CN" altLang="zh-CN" sz="48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6" name="Text Box 9"/>
              <p:cNvSpPr txBox="1">
                <a:spLocks noChangeArrowheads="1"/>
              </p:cNvSpPr>
              <p:nvPr/>
            </p:nvSpPr>
            <p:spPr bwMode="auto">
              <a:xfrm>
                <a:off x="1044" y="362"/>
                <a:ext cx="545" cy="8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ts val="2400"/>
                  </a:spcBef>
                </a:pPr>
                <a:r>
                  <a:rPr lang="zh-CN" altLang="zh-CN" sz="4400" b="1" i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9230" name="Line 10"/>
              <p:cNvSpPr/>
              <p:nvPr/>
            </p:nvSpPr>
            <p:spPr>
              <a:xfrm>
                <a:off x="821" y="444"/>
                <a:ext cx="771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sp>
        <p:nvSpPr>
          <p:cNvPr id="3" name="AutoShape 11"/>
          <p:cNvSpPr/>
          <p:nvPr/>
        </p:nvSpPr>
        <p:spPr>
          <a:xfrm>
            <a:off x="6146667" y="3937168"/>
            <a:ext cx="241282" cy="1732051"/>
          </a:xfrm>
          <a:prstGeom prst="leftBrace">
            <a:avLst>
              <a:gd name="adj1" fmla="val 59946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>
              <a:spcBef>
                <a:spcPts val="2400"/>
              </a:spcBef>
            </a:pPr>
            <a:endParaRPr lang="zh-CN" altLang="en-US" sz="135">
              <a:latin typeface="Arial" panose="020B0604020202020204" pitchFamily="34" charset="0"/>
            </a:endParaRPr>
          </a:p>
        </p:txBody>
      </p:sp>
      <p:sp>
        <p:nvSpPr>
          <p:cNvPr id="9228" name="Text Box 12"/>
          <p:cNvSpPr txBox="1"/>
          <p:nvPr/>
        </p:nvSpPr>
        <p:spPr>
          <a:xfrm>
            <a:off x="6451444" y="3708555"/>
            <a:ext cx="4247816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ts val="2400"/>
              </a:spcBef>
            </a:pPr>
            <a:r>
              <a:rPr lang="zh-CN" altLang="zh-CN" sz="3600" b="1">
                <a:solidFill>
                  <a:srgbClr val="000066"/>
                </a:solidFill>
                <a:latin typeface="Arial" panose="020B0604020202020204" pitchFamily="34" charset="0"/>
              </a:rPr>
              <a:t>W: </a:t>
            </a:r>
            <a:r>
              <a:rPr lang="zh-CN" altLang="x-none" sz="3600" b="1">
                <a:solidFill>
                  <a:srgbClr val="000066"/>
                </a:solidFill>
                <a:latin typeface="Arial" panose="020B0604020202020204" pitchFamily="34" charset="0"/>
              </a:rPr>
              <a:t>功</a:t>
            </a:r>
            <a:r>
              <a:rPr lang="zh-CN" altLang="zh-CN" sz="3600" b="1">
                <a:solidFill>
                  <a:srgbClr val="000066"/>
                </a:solidFill>
                <a:latin typeface="Arial" panose="020B0604020202020204" pitchFamily="34" charset="0"/>
              </a:rPr>
              <a:t>------- J</a:t>
            </a:r>
            <a:r>
              <a:rPr lang="zh-CN" altLang="x-none" sz="3600" b="1">
                <a:solidFill>
                  <a:srgbClr val="000066"/>
                </a:solidFill>
                <a:latin typeface="Arial" panose="020B0604020202020204" pitchFamily="34" charset="0"/>
              </a:rPr>
              <a:t>（焦）</a:t>
            </a:r>
          </a:p>
        </p:txBody>
      </p:sp>
      <p:sp>
        <p:nvSpPr>
          <p:cNvPr id="9229" name="Text Box 13"/>
          <p:cNvSpPr txBox="1"/>
          <p:nvPr/>
        </p:nvSpPr>
        <p:spPr>
          <a:xfrm>
            <a:off x="6375383" y="4470696"/>
            <a:ext cx="4813772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2400"/>
              </a:spcBef>
            </a:pPr>
            <a:r>
              <a:rPr lang="zh-CN" altLang="zh-CN" sz="4000" b="1">
                <a:solidFill>
                  <a:srgbClr val="000066"/>
                </a:solidFill>
                <a:latin typeface="Arial" panose="020B0604020202020204" pitchFamily="34" charset="0"/>
              </a:rPr>
              <a:t>t</a:t>
            </a:r>
            <a:r>
              <a:rPr lang="zh-CN" altLang="zh-CN" sz="3600" b="1">
                <a:solidFill>
                  <a:srgbClr val="000066"/>
                </a:solidFill>
                <a:latin typeface="Arial" panose="020B0604020202020204" pitchFamily="34" charset="0"/>
              </a:rPr>
              <a:t> :</a:t>
            </a:r>
            <a:r>
              <a:rPr lang="zh-CN" altLang="x-none" sz="3200" b="1">
                <a:solidFill>
                  <a:srgbClr val="000066"/>
                </a:solidFill>
                <a:latin typeface="Arial" panose="020B0604020202020204" pitchFamily="34" charset="0"/>
              </a:rPr>
              <a:t>时间</a:t>
            </a:r>
            <a:r>
              <a:rPr lang="zh-CN" altLang="zh-CN" sz="3600" b="1">
                <a:solidFill>
                  <a:srgbClr val="000066"/>
                </a:solidFill>
                <a:latin typeface="Arial" panose="020B0604020202020204" pitchFamily="34" charset="0"/>
              </a:rPr>
              <a:t>--------s</a:t>
            </a:r>
            <a:r>
              <a:rPr lang="zh-CN" altLang="x-none" sz="3600" b="1">
                <a:solidFill>
                  <a:srgbClr val="000066"/>
                </a:solidFill>
                <a:latin typeface="Arial" panose="020B0604020202020204" pitchFamily="34" charset="0"/>
              </a:rPr>
              <a:t>（秒）</a:t>
            </a:r>
          </a:p>
        </p:txBody>
      </p:sp>
      <p:sp>
        <p:nvSpPr>
          <p:cNvPr id="4" name="Text Box 14"/>
          <p:cNvSpPr txBox="1"/>
          <p:nvPr/>
        </p:nvSpPr>
        <p:spPr>
          <a:xfrm>
            <a:off x="6451443" y="5308838"/>
            <a:ext cx="4824034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ts val="2400"/>
              </a:spcBef>
            </a:pPr>
            <a:r>
              <a:rPr lang="zh-CN" altLang="zh-CN" sz="3600" b="1">
                <a:solidFill>
                  <a:srgbClr val="000066"/>
                </a:solidFill>
                <a:latin typeface="Arial" panose="020B0604020202020204" pitchFamily="34" charset="0"/>
              </a:rPr>
              <a:t>P:</a:t>
            </a:r>
            <a:r>
              <a:rPr lang="zh-CN" altLang="x-none" sz="3600" b="1">
                <a:solidFill>
                  <a:srgbClr val="000066"/>
                </a:solidFill>
                <a:latin typeface="Arial" panose="020B0604020202020204" pitchFamily="34" charset="0"/>
              </a:rPr>
              <a:t>功率</a:t>
            </a:r>
            <a:r>
              <a:rPr lang="zh-CN" altLang="zh-CN" sz="3600" b="1">
                <a:solidFill>
                  <a:srgbClr val="000066"/>
                </a:solidFill>
                <a:latin typeface="Arial" panose="020B0604020202020204" pitchFamily="34" charset="0"/>
              </a:rPr>
              <a:t>--------W</a:t>
            </a:r>
            <a:r>
              <a:rPr lang="zh-CN" altLang="x-none" sz="3600" b="1">
                <a:solidFill>
                  <a:srgbClr val="000066"/>
                </a:solidFill>
                <a:latin typeface="Arial" panose="020B0604020202020204" pitchFamily="34" charset="0"/>
              </a:rPr>
              <a:t>（瓦）</a:t>
            </a:r>
          </a:p>
        </p:txBody>
      </p:sp>
      <p:sp>
        <p:nvSpPr>
          <p:cNvPr id="9224" name="Text Box 2"/>
          <p:cNvSpPr txBox="1"/>
          <p:nvPr/>
        </p:nvSpPr>
        <p:spPr>
          <a:xfrm>
            <a:off x="380857" y="743322"/>
            <a:ext cx="5297071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latin typeface="宋体" panose="02010600030101010101" pitchFamily="2" charset="-122"/>
              </a:rPr>
              <a:t>　</a:t>
            </a:r>
            <a:r>
              <a:rPr lang="zh-CN" altLang="en-US" sz="426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二、功率（P）</a:t>
            </a:r>
          </a:p>
        </p:txBody>
      </p:sp>
    </p:spTree>
    <p:extLst>
      <p:ext uri="{BB962C8B-B14F-4D97-AF65-F5344CB8AC3E}">
        <p14:creationId xmlns:p14="http://schemas.microsoft.com/office/powerpoint/2010/main" val="168861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3" grpId="0" animBg="1"/>
      <p:bldP spid="9228" grpId="0"/>
      <p:bldP spid="9229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/>
          <p:nvPr/>
        </p:nvSpPr>
        <p:spPr>
          <a:xfrm>
            <a:off x="112446" y="604473"/>
            <a:ext cx="5297069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latin typeface="宋体" panose="02010600030101010101" pitchFamily="2" charset="-122"/>
              </a:rPr>
              <a:t>　</a:t>
            </a:r>
            <a:r>
              <a:rPr lang="zh-CN" altLang="en-US" sz="4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二、功率（P）</a:t>
            </a:r>
          </a:p>
        </p:txBody>
      </p:sp>
      <p:sp>
        <p:nvSpPr>
          <p:cNvPr id="18" name="矩形 17"/>
          <p:cNvSpPr/>
          <p:nvPr/>
        </p:nvSpPr>
        <p:spPr>
          <a:xfrm>
            <a:off x="568002" y="1275969"/>
            <a:ext cx="10096034" cy="395108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735" b="1">
                <a:latin typeface="Tahoma" panose="020B0604030504040204" pitchFamily="34" charset="0"/>
              </a:rPr>
              <a:t>4</a:t>
            </a:r>
            <a:r>
              <a:rPr lang="zh-CN" altLang="en-US" sz="3735" b="1">
                <a:latin typeface="Tahoma" panose="020B0604030504040204" pitchFamily="34" charset="0"/>
              </a:rPr>
              <a:t>、单位：</a:t>
            </a:r>
            <a:endParaRPr lang="en-US" altLang="zh-CN" sz="3735" b="1">
              <a:latin typeface="Tahoma" panose="020B0604030504040204" pitchFamily="34" charset="0"/>
            </a:endParaRPr>
          </a:p>
          <a:p>
            <a:pPr eaLnBrk="0" hangingPunct="0"/>
            <a:r>
              <a:rPr lang="zh-CN" altLang="en-US" sz="3735" b="1">
                <a:latin typeface="Tahoma" panose="020B0604030504040204" pitchFamily="34" charset="0"/>
              </a:rPr>
              <a:t>①基本单位：瓦特，简称“瓦” ，符号“</a:t>
            </a:r>
            <a:r>
              <a:rPr lang="en-US" altLang="zh-CN" sz="3735" b="1">
                <a:latin typeface="Tahoma" panose="020B0604030504040204" pitchFamily="34" charset="0"/>
              </a:rPr>
              <a:t>W</a:t>
            </a:r>
            <a:r>
              <a:rPr lang="zh-CN" altLang="en-US" sz="3735" b="1">
                <a:latin typeface="Tahoma" panose="020B0604030504040204" pitchFamily="34" charset="0"/>
              </a:rPr>
              <a:t>”</a:t>
            </a:r>
            <a:r>
              <a:rPr lang="en-US" altLang="zh-CN" sz="3735" b="1">
                <a:latin typeface="Tahoma" panose="020B0604030504040204" pitchFamily="34" charset="0"/>
              </a:rPr>
              <a:t> </a:t>
            </a:r>
          </a:p>
          <a:p>
            <a:pPr eaLnBrk="0" hangingPunct="0"/>
            <a:r>
              <a:rPr lang="en-US" altLang="zh-CN" sz="3735" b="1">
                <a:solidFill>
                  <a:srgbClr val="FF0000"/>
                </a:solidFill>
                <a:latin typeface="Tahoma" panose="020B0604030504040204" pitchFamily="34" charset="0"/>
              </a:rPr>
              <a:t>               1W=1J/s</a:t>
            </a:r>
            <a:endParaRPr lang="en-US" altLang="zh-CN" sz="3200" b="1">
              <a:latin typeface="Tahoma" panose="020B0604030504040204" pitchFamily="34" charset="0"/>
            </a:endParaRPr>
          </a:p>
          <a:p>
            <a:pPr eaLnBrk="0" hangingPunct="0"/>
            <a:r>
              <a:rPr lang="zh-CN" altLang="en-US" sz="3735" b="1">
                <a:latin typeface="Tahoma" panose="020B0604030504040204" pitchFamily="34" charset="0"/>
              </a:rPr>
              <a:t>②常用单位：千瓦（</a:t>
            </a:r>
            <a:r>
              <a:rPr lang="en-US" altLang="zh-CN" sz="3735" b="1">
                <a:latin typeface="Tahoma" panose="020B0604030504040204" pitchFamily="34" charset="0"/>
              </a:rPr>
              <a:t>kw</a:t>
            </a:r>
            <a:r>
              <a:rPr lang="zh-CN" altLang="en-US" sz="3735" b="1">
                <a:latin typeface="Tahoma" panose="020B0604030504040204" pitchFamily="34" charset="0"/>
              </a:rPr>
              <a:t>）</a:t>
            </a:r>
            <a:r>
              <a:rPr lang="en-US" altLang="zh-CN" sz="3735" b="1">
                <a:latin typeface="Tahoma" panose="020B0604030504040204" pitchFamily="34" charset="0"/>
              </a:rPr>
              <a:t>    </a:t>
            </a:r>
          </a:p>
          <a:p>
            <a:pPr eaLnBrk="0" hangingPunct="0"/>
            <a:r>
              <a:rPr lang="en-US" altLang="zh-CN" sz="3735" b="1">
                <a:latin typeface="Tahoma" panose="020B0604030504040204" pitchFamily="34" charset="0"/>
              </a:rPr>
              <a:t>			1kw=</a:t>
            </a:r>
            <a:r>
              <a:rPr lang="en-US" altLang="zh-CN" sz="3735" b="1" u="sng">
                <a:latin typeface="Tahoma" panose="020B0604030504040204" pitchFamily="34" charset="0"/>
              </a:rPr>
              <a:t>          </a:t>
            </a:r>
            <a:r>
              <a:rPr lang="en-US" altLang="zh-CN" sz="3735" b="1">
                <a:latin typeface="Tahoma" panose="020B0604030504040204" pitchFamily="34" charset="0"/>
              </a:rPr>
              <a:t> w</a:t>
            </a:r>
          </a:p>
          <a:p>
            <a:pPr eaLnBrk="0" hangingPunct="0"/>
            <a:r>
              <a:rPr lang="en-US" altLang="zh-CN" sz="3200" b="1">
                <a:latin typeface="Tahoma" panose="020B0604030504040204" pitchFamily="34" charset="0"/>
              </a:rPr>
              <a:t>5.</a:t>
            </a:r>
            <a:r>
              <a:rPr lang="zh-CN" altLang="en-US" sz="3200" b="1">
                <a:latin typeface="Tahoma" panose="020B0604030504040204" pitchFamily="34" charset="0"/>
              </a:rPr>
              <a:t>公式变形：</a:t>
            </a:r>
            <a:endParaRPr lang="en-US" altLang="zh-CN" sz="3200" b="1">
              <a:latin typeface="Tahoma" panose="020B0604030504040204" pitchFamily="34" charset="0"/>
            </a:endParaRPr>
          </a:p>
          <a:p>
            <a:pPr eaLnBrk="0" hangingPunct="0"/>
            <a:endParaRPr lang="en-US" altLang="zh-CN" sz="3200" b="1">
              <a:latin typeface="Tahoma" panose="020B060403050404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60529" y="3522339"/>
            <a:ext cx="88197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ahoma" panose="020B0604030504040204" pitchFamily="34" charset="0"/>
              </a:rPr>
              <a:t>10</a:t>
            </a:r>
            <a:r>
              <a:rPr lang="en-US" altLang="zh-CN" sz="3200" b="1" baseline="30000">
                <a:solidFill>
                  <a:srgbClr val="FF0000"/>
                </a:solidFill>
                <a:latin typeface="Tahoma" panose="020B0604030504040204" pitchFamily="34" charset="0"/>
              </a:rPr>
              <a:t>3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3047446" y="5054844"/>
            <a:ext cx="1752462" cy="1057901"/>
            <a:chOff x="0" y="-300"/>
            <a:chExt cx="1592" cy="2082"/>
          </a:xfrm>
        </p:grpSpPr>
        <p:sp>
          <p:nvSpPr>
            <p:cNvPr id="10261" name="Text Box 5"/>
            <p:cNvSpPr txBox="1"/>
            <p:nvPr/>
          </p:nvSpPr>
          <p:spPr>
            <a:xfrm>
              <a:off x="969" y="-300"/>
              <a:ext cx="545" cy="11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ts val="2400"/>
                </a:spcBef>
              </a:pPr>
              <a:r>
                <a:rPr lang="zh-CN" altLang="zh-CN" sz="3200" b="1">
                  <a:latin typeface="Arial" panose="020B0604020202020204" pitchFamily="34" charset="0"/>
                </a:rPr>
                <a:t>W</a:t>
              </a:r>
            </a:p>
          </p:txBody>
        </p:sp>
        <p:grpSp>
          <p:nvGrpSpPr>
            <p:cNvPr id="10262" name="Group 6"/>
            <p:cNvGrpSpPr/>
            <p:nvPr/>
          </p:nvGrpSpPr>
          <p:grpSpPr>
            <a:xfrm>
              <a:off x="0" y="317"/>
              <a:ext cx="1592" cy="1465"/>
              <a:chOff x="0" y="45"/>
              <a:chExt cx="1592" cy="1465"/>
            </a:xfrm>
          </p:grpSpPr>
          <p:sp>
            <p:nvSpPr>
              <p:cNvPr id="10263" name="Text Box 7"/>
              <p:cNvSpPr txBox="1"/>
              <p:nvPr/>
            </p:nvSpPr>
            <p:spPr>
              <a:xfrm>
                <a:off x="0" y="45"/>
                <a:ext cx="453" cy="11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ts val="2400"/>
                  </a:spcBef>
                </a:pPr>
                <a:r>
                  <a:rPr lang="zh-CN" altLang="zh-CN" sz="3200" b="1" i="1">
                    <a:latin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0264" name="Text Box 8"/>
              <p:cNvSpPr txBox="1"/>
              <p:nvPr/>
            </p:nvSpPr>
            <p:spPr>
              <a:xfrm>
                <a:off x="407" y="197"/>
                <a:ext cx="636" cy="11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ts val="2400"/>
                  </a:spcBef>
                </a:pPr>
                <a:r>
                  <a:rPr lang="zh-CN" altLang="zh-CN" sz="3200" b="1">
                    <a:latin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10265" name="Text Box 9"/>
              <p:cNvSpPr txBox="1"/>
              <p:nvPr/>
            </p:nvSpPr>
            <p:spPr>
              <a:xfrm>
                <a:off x="1044" y="362"/>
                <a:ext cx="545" cy="11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ts val="2400"/>
                  </a:spcBef>
                </a:pPr>
                <a:r>
                  <a:rPr lang="zh-CN" altLang="zh-CN" sz="3200" b="1" i="1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0266" name="Line 10"/>
              <p:cNvSpPr/>
              <p:nvPr/>
            </p:nvSpPr>
            <p:spPr>
              <a:xfrm>
                <a:off x="821" y="444"/>
                <a:ext cx="771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sp>
        <p:nvSpPr>
          <p:cNvPr id="33" name="AutoShape 11"/>
          <p:cNvSpPr/>
          <p:nvPr/>
        </p:nvSpPr>
        <p:spPr>
          <a:xfrm>
            <a:off x="5409461" y="4750028"/>
            <a:ext cx="241282" cy="1732051"/>
          </a:xfrm>
          <a:prstGeom prst="leftBrace">
            <a:avLst>
              <a:gd name="adj1" fmla="val 59946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>
              <a:spcBef>
                <a:spcPts val="2400"/>
              </a:spcBef>
            </a:pPr>
            <a:endParaRPr lang="zh-CN" altLang="en-US" sz="135">
              <a:latin typeface="Arial" panose="020B0604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561849" y="4673824"/>
            <a:ext cx="2057238" cy="651281"/>
            <a:chOff x="0" y="150"/>
            <a:chExt cx="1869" cy="1608"/>
          </a:xfrm>
        </p:grpSpPr>
        <p:sp>
          <p:nvSpPr>
            <p:cNvPr id="10257" name="Text Box 5"/>
            <p:cNvSpPr txBox="1"/>
            <p:nvPr/>
          </p:nvSpPr>
          <p:spPr>
            <a:xfrm>
              <a:off x="831" y="150"/>
              <a:ext cx="1038" cy="144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ts val="24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Pt</a:t>
              </a:r>
              <a:endParaRPr lang="zh-CN" altLang="zh-CN" sz="3200" b="1">
                <a:latin typeface="Arial" panose="020B0604020202020204" pitchFamily="34" charset="0"/>
              </a:endParaRPr>
            </a:p>
          </p:txBody>
        </p:sp>
        <p:grpSp>
          <p:nvGrpSpPr>
            <p:cNvPr id="10258" name="Group 6"/>
            <p:cNvGrpSpPr/>
            <p:nvPr/>
          </p:nvGrpSpPr>
          <p:grpSpPr>
            <a:xfrm>
              <a:off x="0" y="269"/>
              <a:ext cx="1043" cy="1489"/>
              <a:chOff x="0" y="-3"/>
              <a:chExt cx="1043" cy="1489"/>
            </a:xfrm>
          </p:grpSpPr>
          <p:sp>
            <p:nvSpPr>
              <p:cNvPr id="10259" name="Text Box 7"/>
              <p:cNvSpPr txBox="1"/>
              <p:nvPr/>
            </p:nvSpPr>
            <p:spPr>
              <a:xfrm>
                <a:off x="0" y="45"/>
                <a:ext cx="453" cy="144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ts val="2400"/>
                  </a:spcBef>
                </a:pPr>
                <a:r>
                  <a:rPr lang="en-US" altLang="zh-CN" sz="3200" b="1" i="1">
                    <a:latin typeface="Arial" panose="020B0604020202020204" pitchFamily="34" charset="0"/>
                  </a:rPr>
                  <a:t>W</a:t>
                </a:r>
                <a:endParaRPr lang="zh-CN" altLang="zh-CN" sz="3200" b="1" i="1">
                  <a:latin typeface="Arial" panose="020B0604020202020204" pitchFamily="34" charset="0"/>
                </a:endParaRPr>
              </a:p>
            </p:txBody>
          </p:sp>
          <p:sp>
            <p:nvSpPr>
              <p:cNvPr id="10260" name="Text Box 8"/>
              <p:cNvSpPr txBox="1"/>
              <p:nvPr/>
            </p:nvSpPr>
            <p:spPr>
              <a:xfrm>
                <a:off x="407" y="-3"/>
                <a:ext cx="636" cy="144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ts val="2400"/>
                  </a:spcBef>
                </a:pPr>
                <a:r>
                  <a:rPr lang="zh-CN" altLang="zh-CN" sz="3200" b="1">
                    <a:latin typeface="Arial" panose="020B0604020202020204" pitchFamily="34" charset="0"/>
                  </a:rPr>
                  <a:t>=</a:t>
                </a:r>
              </a:p>
            </p:txBody>
          </p:sp>
        </p:grpSp>
      </p:grpSp>
      <p:grpSp>
        <p:nvGrpSpPr>
          <p:cNvPr id="7" name="Group 4"/>
          <p:cNvGrpSpPr/>
          <p:nvPr/>
        </p:nvGrpSpPr>
        <p:grpSpPr>
          <a:xfrm>
            <a:off x="5638042" y="5562888"/>
            <a:ext cx="1752462" cy="1057901"/>
            <a:chOff x="0" y="-300"/>
            <a:chExt cx="1592" cy="2082"/>
          </a:xfrm>
        </p:grpSpPr>
        <p:sp>
          <p:nvSpPr>
            <p:cNvPr id="10251" name="Text Box 5"/>
            <p:cNvSpPr txBox="1"/>
            <p:nvPr/>
          </p:nvSpPr>
          <p:spPr>
            <a:xfrm>
              <a:off x="969" y="-300"/>
              <a:ext cx="545" cy="11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ts val="2400"/>
                </a:spcBef>
              </a:pPr>
              <a:r>
                <a:rPr lang="zh-CN" altLang="zh-CN" sz="3200" b="1">
                  <a:latin typeface="Arial" panose="020B0604020202020204" pitchFamily="34" charset="0"/>
                </a:rPr>
                <a:t>W</a:t>
              </a:r>
            </a:p>
          </p:txBody>
        </p:sp>
        <p:grpSp>
          <p:nvGrpSpPr>
            <p:cNvPr id="10252" name="Group 6"/>
            <p:cNvGrpSpPr/>
            <p:nvPr/>
          </p:nvGrpSpPr>
          <p:grpSpPr>
            <a:xfrm>
              <a:off x="0" y="269"/>
              <a:ext cx="1592" cy="1513"/>
              <a:chOff x="0" y="-3"/>
              <a:chExt cx="1592" cy="1513"/>
            </a:xfrm>
          </p:grpSpPr>
          <p:sp>
            <p:nvSpPr>
              <p:cNvPr id="10253" name="Text Box 7"/>
              <p:cNvSpPr txBox="1"/>
              <p:nvPr/>
            </p:nvSpPr>
            <p:spPr>
              <a:xfrm>
                <a:off x="0" y="45"/>
                <a:ext cx="453" cy="11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ts val="2400"/>
                  </a:spcBef>
                </a:pPr>
                <a:r>
                  <a:rPr lang="en-US" altLang="zh-CN" sz="3200" b="1" i="1">
                    <a:latin typeface="Arial" panose="020B0604020202020204" pitchFamily="34" charset="0"/>
                  </a:rPr>
                  <a:t>t</a:t>
                </a:r>
                <a:endParaRPr lang="zh-CN" altLang="zh-CN" sz="3200" b="1" i="1">
                  <a:latin typeface="Arial" panose="020B0604020202020204" pitchFamily="34" charset="0"/>
                </a:endParaRPr>
              </a:p>
            </p:txBody>
          </p:sp>
          <p:sp>
            <p:nvSpPr>
              <p:cNvPr id="10254" name="Text Box 8"/>
              <p:cNvSpPr txBox="1"/>
              <p:nvPr/>
            </p:nvSpPr>
            <p:spPr>
              <a:xfrm>
                <a:off x="407" y="-3"/>
                <a:ext cx="636" cy="11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ts val="2400"/>
                  </a:spcBef>
                </a:pPr>
                <a:r>
                  <a:rPr lang="zh-CN" altLang="zh-CN" sz="3200" b="1">
                    <a:latin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10255" name="Text Box 9"/>
              <p:cNvSpPr txBox="1"/>
              <p:nvPr/>
            </p:nvSpPr>
            <p:spPr>
              <a:xfrm>
                <a:off x="1044" y="362"/>
                <a:ext cx="545" cy="11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ts val="2400"/>
                  </a:spcBef>
                </a:pPr>
                <a:r>
                  <a:rPr lang="en-US" altLang="zh-CN" sz="3200" b="1" i="1">
                    <a:latin typeface="Arial" panose="020B0604020202020204" pitchFamily="34" charset="0"/>
                  </a:rPr>
                  <a:t>p</a:t>
                </a:r>
                <a:endParaRPr lang="zh-CN" altLang="zh-CN" sz="3200" b="1" i="1">
                  <a:latin typeface="Arial" panose="020B0604020202020204" pitchFamily="34" charset="0"/>
                </a:endParaRPr>
              </a:p>
            </p:txBody>
          </p:sp>
          <p:sp>
            <p:nvSpPr>
              <p:cNvPr id="10256" name="Line 10"/>
              <p:cNvSpPr/>
              <p:nvPr/>
            </p:nvSpPr>
            <p:spPr>
              <a:xfrm>
                <a:off x="821" y="444"/>
                <a:ext cx="771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362547" y="5428218"/>
            <a:ext cx="4114476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</a:rPr>
              <a:t>由                  得</a:t>
            </a:r>
          </a:p>
        </p:txBody>
      </p:sp>
    </p:spTree>
    <p:extLst>
      <p:ext uri="{BB962C8B-B14F-4D97-AF65-F5344CB8AC3E}">
        <p14:creationId xmlns:p14="http://schemas.microsoft.com/office/powerpoint/2010/main" val="409618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53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charRg st="53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70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charRg st="70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90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charRg st="90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2289"/>
          <p:cNvSpPr txBox="1"/>
          <p:nvPr/>
        </p:nvSpPr>
        <p:spPr>
          <a:xfrm>
            <a:off x="1095215" y="616297"/>
            <a:ext cx="10505315" cy="42849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下列关于功率的说法，对吗？</a:t>
            </a:r>
          </a:p>
          <a:p>
            <a:endParaRPr lang="zh-CN" altLang="en-US" sz="373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1、做功越多，功率越大　　　       （　　）</a:t>
            </a:r>
          </a:p>
          <a:p>
            <a:pPr>
              <a:lnSpc>
                <a:spcPct val="130000"/>
              </a:lnSpc>
            </a:pP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2、功率小，表示做功少    　           （　　）</a:t>
            </a:r>
          </a:p>
          <a:p>
            <a:pPr>
              <a:lnSpc>
                <a:spcPct val="130000"/>
              </a:lnSpc>
            </a:pP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3、做功时间越短，则功率越大        （　　）</a:t>
            </a:r>
          </a:p>
          <a:p>
            <a:pPr>
              <a:lnSpc>
                <a:spcPct val="130000"/>
              </a:lnSpc>
            </a:pPr>
            <a:r>
              <a:rPr lang="zh-CN" altLang="en-US" sz="37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4、做功快，则功率大　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　                （       </a:t>
            </a:r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01538" y="1917688"/>
            <a:ext cx="55555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301538" y="2603513"/>
            <a:ext cx="55555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472522" y="3457398"/>
            <a:ext cx="555553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</a:p>
        </p:txBody>
      </p:sp>
      <p:sp>
        <p:nvSpPr>
          <p:cNvPr id="8" name="Title 6"/>
          <p:cNvSpPr txBox="1"/>
          <p:nvPr>
            <p:custDataLst>
              <p:tags r:id="rId1"/>
            </p:custDataLst>
          </p:nvPr>
        </p:nvSpPr>
        <p:spPr>
          <a:xfrm>
            <a:off x="9472550" y="4007626"/>
            <a:ext cx="997967" cy="84264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95988" tIns="48254" rIns="95988" bIns="48254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just" fontAlgn="auto">
              <a:lnSpc>
                <a:spcPct val="130000"/>
              </a:lnSpc>
              <a:spcBef>
                <a:spcPts val="800"/>
              </a:spcBef>
              <a:spcAft>
                <a:spcPct val="0"/>
              </a:spcAft>
              <a:buSzTx/>
              <a:buNone/>
            </a:pPr>
            <a:r>
              <a:rPr lang="zh-CN" altLang="en-US" sz="3735" spc="30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80629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3313" descr="u=1297273779,1197370037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29" y="727197"/>
            <a:ext cx="4611471" cy="37070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文本框 13314"/>
          <p:cNvSpPr txBox="1"/>
          <p:nvPr/>
        </p:nvSpPr>
        <p:spPr>
          <a:xfrm>
            <a:off x="336794" y="4703500"/>
            <a:ext cx="5083790" cy="9772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优秀自行车运动员长时间运动的功率约为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7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0W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  <p:pic>
        <p:nvPicPr>
          <p:cNvPr id="22529" name="图片 143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309" y="814394"/>
            <a:ext cx="4730820" cy="35310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文本框 14338"/>
          <p:cNvSpPr txBox="1"/>
          <p:nvPr/>
        </p:nvSpPr>
        <p:spPr>
          <a:xfrm>
            <a:off x="5876822" y="4801702"/>
            <a:ext cx="6108844" cy="534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马拉车长时间的功率约为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450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W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38368" y="5760010"/>
            <a:ext cx="6384787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1">
                <a:solidFill>
                  <a:srgbClr val="0070C0"/>
                </a:solidFill>
              </a:rPr>
              <a:t>运动员在</a:t>
            </a:r>
            <a:r>
              <a:rPr lang="en-US" altLang="zh-CN" sz="3735" b="1">
                <a:solidFill>
                  <a:srgbClr val="0070C0"/>
                </a:solidFill>
              </a:rPr>
              <a:t>1S</a:t>
            </a:r>
            <a:r>
              <a:rPr lang="zh-CN" altLang="en-US" sz="3735" b="1">
                <a:solidFill>
                  <a:srgbClr val="0070C0"/>
                </a:solidFill>
              </a:rPr>
              <a:t>内做功</a:t>
            </a:r>
            <a:r>
              <a:rPr lang="en-US" altLang="zh-CN" sz="3735" b="1">
                <a:solidFill>
                  <a:srgbClr val="0070C0"/>
                </a:solidFill>
              </a:rPr>
              <a:t>70J</a:t>
            </a:r>
          </a:p>
        </p:txBody>
      </p:sp>
    </p:spTree>
    <p:extLst>
      <p:ext uri="{BB962C8B-B14F-4D97-AF65-F5344CB8AC3E}">
        <p14:creationId xmlns:p14="http://schemas.microsoft.com/office/powerpoint/2010/main" val="147248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OneParaTitle"/>
  <p:tag name="KSO_WM_TEMPLATE_INDEX" val="0"/>
  <p:tag name="KSO_WM_UNIT_COMPATIBLE" val="0"/>
  <p:tag name="KSO_WM_UNIT_DIAGRAM_ISNUMVISUAL" val="0"/>
  <p:tag name="KSO_WM_UNIT_DIAGRAM_ISREFERUNIT" val="0"/>
  <p:tag name="KSO_WM_UNIT_HIGHLIGHT" val="0"/>
  <p:tag name="KSO_WM_UNIT_ID" val="OneParaTitle0_6*f*1"/>
  <p:tag name="KSO_WM_UNIT_INDEX" val="1"/>
  <p:tag name="KSO_WM_UNIT_LAYERLEVEL" val="1"/>
  <p:tag name="KSO_WM_UNIT_NOCLEAR" val="0"/>
  <p:tag name="KSO_WM_UNIT_PRESET_TEXT_INDEX" val="0"/>
  <p:tag name="KSO_WM_UNIT_PRESET_TEXT_LEN" val="0"/>
  <p:tag name="KSO_WM_UNIT_TEXTBOXSTYLE_GUID" val="{d271ac74-ed97-4c1f-9c77-d2ea4188c031}"/>
  <p:tag name="KSO_WM_UNIT_TEXTBOXSTYLE_INDEX" val="1"/>
  <p:tag name="KSO_WM_UNIT_TEXTBOXSTYLE_TYPE" val="OneParaTitle"/>
  <p:tag name="KSO_WM_UNIT_TYPE" val="f"/>
  <p:tag name="KSO_WM_UNIT_VALUE" val="1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830</Words>
  <Application>Microsoft Office PowerPoint</Application>
  <PresentationFormat>自定义</PresentationFormat>
  <Paragraphs>112</Paragraphs>
  <Slides>18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Office 主题</vt:lpstr>
      <vt:lpstr>Microsoft 公式 3.0</vt:lpstr>
      <vt:lpstr>Equation.KSEE3</vt:lpstr>
      <vt:lpstr>PowerPoint 演示文稿</vt:lpstr>
      <vt:lpstr>PowerPoint 演示文稿</vt:lpstr>
      <vt:lpstr>PowerPoint 演示文稿</vt:lpstr>
      <vt:lpstr>一、比较做功快慢的方法：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注意：</vt:lpstr>
      <vt:lpstr>PowerPoint 演示文稿</vt:lpstr>
      <vt:lpstr>PowerPoint 演示文稿</vt:lpstr>
      <vt:lpstr>三、功率的测量（如：测自己登楼梯的功率）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5</cp:revision>
  <dcterms:created xsi:type="dcterms:W3CDTF">2021-03-02T14:37:37Z</dcterms:created>
  <dcterms:modified xsi:type="dcterms:W3CDTF">2021-03-26T01:36:33Z</dcterms:modified>
</cp:coreProperties>
</file>