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890" r:id="rId8"/>
    <p:sldId id="750" r:id="rId9"/>
    <p:sldId id="763" r:id="rId10"/>
    <p:sldId id="760" r:id="rId11"/>
    <p:sldId id="764" r:id="rId12"/>
    <p:sldId id="831" r:id="rId13"/>
    <p:sldId id="832" r:id="rId14"/>
    <p:sldId id="833" r:id="rId15"/>
    <p:sldId id="834" r:id="rId16"/>
    <p:sldId id="835" r:id="rId17"/>
    <p:sldId id="836" r:id="rId18"/>
    <p:sldId id="837" r:id="rId19"/>
    <p:sldId id="838" r:id="rId20"/>
    <p:sldId id="839" r:id="rId21"/>
    <p:sldId id="840" r:id="rId22"/>
    <p:sldId id="841" r:id="rId23"/>
    <p:sldId id="842" r:id="rId24"/>
    <p:sldId id="843" r:id="rId25"/>
    <p:sldId id="844" r:id="rId26"/>
    <p:sldId id="845" r:id="rId27"/>
    <p:sldId id="846" r:id="rId28"/>
    <p:sldId id="847" r:id="rId29"/>
    <p:sldId id="848" r:id="rId30"/>
    <p:sldId id="849" r:id="rId31"/>
    <p:sldId id="891" r:id="rId32"/>
    <p:sldId id="850" r:id="rId33"/>
    <p:sldId id="851" r:id="rId34"/>
    <p:sldId id="852" r:id="rId35"/>
    <p:sldId id="853" r:id="rId36"/>
    <p:sldId id="854" r:id="rId37"/>
    <p:sldId id="855" r:id="rId38"/>
    <p:sldId id="856" r:id="rId39"/>
    <p:sldId id="857" r:id="rId40"/>
    <p:sldId id="858" r:id="rId41"/>
    <p:sldId id="859" r:id="rId42"/>
    <p:sldId id="860" r:id="rId43"/>
    <p:sldId id="861" r:id="rId44"/>
    <p:sldId id="862" r:id="rId45"/>
    <p:sldId id="863" r:id="rId46"/>
    <p:sldId id="892" r:id="rId47"/>
    <p:sldId id="893" r:id="rId48"/>
    <p:sldId id="759" r:id="rId49"/>
    <p:sldId id="789" r:id="rId50"/>
    <p:sldId id="864" r:id="rId51"/>
    <p:sldId id="865" r:id="rId52"/>
    <p:sldId id="866" r:id="rId53"/>
    <p:sldId id="867" r:id="rId54"/>
    <p:sldId id="868" r:id="rId55"/>
    <p:sldId id="869" r:id="rId56"/>
    <p:sldId id="870" r:id="rId57"/>
    <p:sldId id="932" r:id="rId58"/>
    <p:sldId id="871" r:id="rId59"/>
    <p:sldId id="872" r:id="rId60"/>
    <p:sldId id="873" r:id="rId61"/>
    <p:sldId id="894" r:id="rId62"/>
    <p:sldId id="761" r:id="rId63"/>
    <p:sldId id="805" r:id="rId64"/>
    <p:sldId id="874" r:id="rId65"/>
    <p:sldId id="895" r:id="rId66"/>
    <p:sldId id="875" r:id="rId67"/>
    <p:sldId id="876" r:id="rId68"/>
    <p:sldId id="877" r:id="rId69"/>
    <p:sldId id="878" r:id="rId70"/>
    <p:sldId id="879" r:id="rId71"/>
    <p:sldId id="880" r:id="rId72"/>
    <p:sldId id="881" r:id="rId73"/>
    <p:sldId id="882" r:id="rId74"/>
    <p:sldId id="883" r:id="rId75"/>
    <p:sldId id="884" r:id="rId76"/>
    <p:sldId id="885" r:id="rId77"/>
    <p:sldId id="886" r:id="rId78"/>
    <p:sldId id="887" r:id="rId79"/>
    <p:sldId id="888" r:id="rId80"/>
    <p:sldId id="889" r:id="rId81"/>
    <p:sldId id="896" r:id="rId82"/>
    <p:sldId id="897" r:id="rId83"/>
    <p:sldId id="898" r:id="rId84"/>
    <p:sldId id="899" r:id="rId85"/>
    <p:sldId id="900" r:id="rId86"/>
    <p:sldId id="901" r:id="rId87"/>
    <p:sldId id="902" r:id="rId88"/>
    <p:sldId id="903" r:id="rId89"/>
    <p:sldId id="904" r:id="rId90"/>
    <p:sldId id="905" r:id="rId91"/>
    <p:sldId id="906" r:id="rId92"/>
    <p:sldId id="907" r:id="rId93"/>
    <p:sldId id="908" r:id="rId94"/>
    <p:sldId id="909" r:id="rId95"/>
    <p:sldId id="910" r:id="rId96"/>
    <p:sldId id="911" r:id="rId97"/>
    <p:sldId id="912" r:id="rId98"/>
    <p:sldId id="913" r:id="rId99"/>
    <p:sldId id="914" r:id="rId100"/>
    <p:sldId id="915" r:id="rId101"/>
    <p:sldId id="916" r:id="rId102"/>
    <p:sldId id="917" r:id="rId103"/>
    <p:sldId id="918" r:id="rId104"/>
    <p:sldId id="933" r:id="rId105"/>
    <p:sldId id="919" r:id="rId106"/>
    <p:sldId id="934" r:id="rId107"/>
    <p:sldId id="920" r:id="rId108"/>
    <p:sldId id="921" r:id="rId109"/>
    <p:sldId id="923" r:id="rId110"/>
    <p:sldId id="924" r:id="rId111"/>
    <p:sldId id="925" r:id="rId112"/>
    <p:sldId id="926" r:id="rId113"/>
    <p:sldId id="935" r:id="rId114"/>
    <p:sldId id="928" r:id="rId115"/>
    <p:sldId id="929" r:id="rId116"/>
    <p:sldId id="930" r:id="rId117"/>
    <p:sldId id="735" r:id="rId118"/>
  </p:sldIdLst>
  <p:sldSz cx="11522075" cy="6480175"/>
  <p:notesSz cx="6858000" cy="9144000"/>
  <p:custDataLst>
    <p:tags r:id="rId119"/>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 Type="http://schemas.openxmlformats.org/officeDocument/2006/relationships/slide" Target="slides/slide9.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tags" Target="tags/tag1.xml" /><Relationship Id="rId12" Type="http://schemas.openxmlformats.org/officeDocument/2006/relationships/slide" Target="slides/slide10.xml" /><Relationship Id="rId120" Type="http://schemas.openxmlformats.org/officeDocument/2006/relationships/presProps" Target="presProps.xml" /><Relationship Id="rId121" Type="http://schemas.openxmlformats.org/officeDocument/2006/relationships/viewProps" Target="viewProps.xml" /><Relationship Id="rId122" Type="http://schemas.openxmlformats.org/officeDocument/2006/relationships/theme" Target="theme/theme1.xml" /><Relationship Id="rId123" Type="http://schemas.openxmlformats.org/officeDocument/2006/relationships/tableStyles" Target="tableStyles.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25.emf" /><Relationship Id="rId2" Type="http://schemas.openxmlformats.org/officeDocument/2006/relationships/image" Target="../media/image26.emf" /><Relationship Id="rId3" Type="http://schemas.openxmlformats.org/officeDocument/2006/relationships/image" Target="../media/image27.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28.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30.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32.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36.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38.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40.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73.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75.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77.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79.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81.emf" /><Relationship Id="rId2" Type="http://schemas.openxmlformats.org/officeDocument/2006/relationships/image" Target="../media/image82.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83.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4.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4.emf" /><Relationship Id="rId2" Type="http://schemas.openxmlformats.org/officeDocument/2006/relationships/image" Target="../media/image15.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6.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8.emf" /><Relationship Id="rId2" Type="http://schemas.openxmlformats.org/officeDocument/2006/relationships/image" Target="../media/image19.emf" /><Relationship Id="rId3" Type="http://schemas.openxmlformats.org/officeDocument/2006/relationships/image" Target="../media/image20.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23.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116</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a16="http://schemas.microsoft.com/office/drawing/2014/main" xmlns=""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2.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2.docx" TargetMode="Internal" /><Relationship Id="rId3" Type="http://schemas.openxmlformats.org/officeDocument/2006/relationships/image" Target="../media/image73.emf" /><Relationship Id="rId4" Type="http://schemas.openxmlformats.org/officeDocument/2006/relationships/vmlDrawing" Target="../drawings/vmlDrawing17.v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4.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3.docx" TargetMode="Internal" /><Relationship Id="rId3" Type="http://schemas.openxmlformats.org/officeDocument/2006/relationships/image" Target="../media/image75.emf" /><Relationship Id="rId4" Type="http://schemas.openxmlformats.org/officeDocument/2006/relationships/vmlDrawing" Target="../drawings/vmlDrawing18.v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6.jpeg"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4.docx" TargetMode="Internal" /><Relationship Id="rId3" Type="http://schemas.openxmlformats.org/officeDocument/2006/relationships/image" Target="../media/image77.emf" /><Relationship Id="rId4" Type="http://schemas.openxmlformats.org/officeDocument/2006/relationships/vmlDrawing" Target="../drawings/vmlDrawing19.v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8.jpeg"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5.docx" TargetMode="Internal" /><Relationship Id="rId3" Type="http://schemas.openxmlformats.org/officeDocument/2006/relationships/image" Target="../media/image79.emf" /><Relationship Id="rId4" Type="http://schemas.openxmlformats.org/officeDocument/2006/relationships/vmlDrawing" Target="../drawings/vmlDrawing20.v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0.jpeg"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6.docx" TargetMode="Internal" /><Relationship Id="rId3" Type="http://schemas.openxmlformats.org/officeDocument/2006/relationships/image" Target="../media/image81.emf" /><Relationship Id="rId4" Type="http://schemas.openxmlformats.org/officeDocument/2006/relationships/package" Target="../embeddings/Microsoft_Word___27.docx" TargetMode="Internal" /><Relationship Id="rId5" Type="http://schemas.openxmlformats.org/officeDocument/2006/relationships/image" Target="../media/image82.emf" /><Relationship Id="rId6" Type="http://schemas.openxmlformats.org/officeDocument/2006/relationships/vmlDrawing" Target="../drawings/vmlDrawing21.v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8.docx" TargetMode="Internal" /><Relationship Id="rId3" Type="http://schemas.openxmlformats.org/officeDocument/2006/relationships/image" Target="../media/image83.emf" /><Relationship Id="rId4" Type="http://schemas.openxmlformats.org/officeDocument/2006/relationships/vmlDrawing" Target="../drawings/vmlDrawing22.v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8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7.xml" TargetMode="Internal" /><Relationship Id="rId4" Type="http://schemas.openxmlformats.org/officeDocument/2006/relationships/slide" Target="slide9.xml" TargetMode="Internal" /><Relationship Id="rId5" Type="http://schemas.openxmlformats.org/officeDocument/2006/relationships/slide" Target="slide47.xml" TargetMode="Internal" /><Relationship Id="rId6" Type="http://schemas.openxmlformats.org/officeDocument/2006/relationships/slide" Target="slide61.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14.emf" /><Relationship Id="rId4" Type="http://schemas.openxmlformats.org/officeDocument/2006/relationships/package" Target="../embeddings/Microsoft_Word___6.docx" TargetMode="Internal" /><Relationship Id="rId5" Type="http://schemas.openxmlformats.org/officeDocument/2006/relationships/image" Target="../media/image15.emf" /><Relationship Id="rId6" Type="http://schemas.openxmlformats.org/officeDocument/2006/relationships/vmlDrawing" Target="../drawings/vmlDrawing5.v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16.emf" /><Relationship Id="rId4" Type="http://schemas.openxmlformats.org/officeDocument/2006/relationships/vmlDrawing" Target="../drawings/vmlDrawing6.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17.emf" /><Relationship Id="rId4" Type="http://schemas.openxmlformats.org/officeDocument/2006/relationships/vmlDrawing" Target="../drawings/vmlDrawing7.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9.docx" TargetMode="Internal" /><Relationship Id="rId3" Type="http://schemas.openxmlformats.org/officeDocument/2006/relationships/image" Target="../media/image18.emf" /><Relationship Id="rId4" Type="http://schemas.openxmlformats.org/officeDocument/2006/relationships/package" Target="../embeddings/Microsoft_Word___10.docx" TargetMode="Internal" /><Relationship Id="rId5" Type="http://schemas.openxmlformats.org/officeDocument/2006/relationships/image" Target="../media/image19.emf" /><Relationship Id="rId6" Type="http://schemas.openxmlformats.org/officeDocument/2006/relationships/package" Target="../embeddings/Microsoft_Word___11.docx" TargetMode="Internal" /><Relationship Id="rId7" Type="http://schemas.openxmlformats.org/officeDocument/2006/relationships/image" Target="../media/image20.emf" /><Relationship Id="rId8" Type="http://schemas.openxmlformats.org/officeDocument/2006/relationships/vmlDrawing" Target="../drawings/vmlDrawing8.v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2.docx" TargetMode="Internal" /><Relationship Id="rId3" Type="http://schemas.openxmlformats.org/officeDocument/2006/relationships/image" Target="../media/image23.emf" /><Relationship Id="rId4" Type="http://schemas.openxmlformats.org/officeDocument/2006/relationships/vmlDrawing" Target="../drawings/vmlDrawing9.v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 Id="rId3" Type="http://schemas.openxmlformats.org/officeDocument/2006/relationships/package" Target="../embeddings/Microsoft_Word___13.docx" TargetMode="Internal" /><Relationship Id="rId4" Type="http://schemas.openxmlformats.org/officeDocument/2006/relationships/image" Target="../media/image25.emf" /><Relationship Id="rId5" Type="http://schemas.openxmlformats.org/officeDocument/2006/relationships/package" Target="../embeddings/Microsoft_Word___14.docx" TargetMode="Internal" /><Relationship Id="rId6" Type="http://schemas.openxmlformats.org/officeDocument/2006/relationships/image" Target="../media/image26.emf" /><Relationship Id="rId7" Type="http://schemas.openxmlformats.org/officeDocument/2006/relationships/package" Target="../embeddings/Microsoft_Word___15.docx" TargetMode="Internal" /><Relationship Id="rId8" Type="http://schemas.openxmlformats.org/officeDocument/2006/relationships/image" Target="../media/image27.emf" /><Relationship Id="rId9" Type="http://schemas.openxmlformats.org/officeDocument/2006/relationships/vmlDrawing" Target="../drawings/vmlDrawing10.v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6.docx" TargetMode="Internal" /><Relationship Id="rId3" Type="http://schemas.openxmlformats.org/officeDocument/2006/relationships/image" Target="../media/image28.emf" /><Relationship Id="rId4" Type="http://schemas.openxmlformats.org/officeDocument/2006/relationships/image" Target="../media/image29.jpeg" /><Relationship Id="rId5" Type="http://schemas.openxmlformats.org/officeDocument/2006/relationships/vmlDrawing" Target="../drawings/vmlDrawing11.v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7.docx" TargetMode="Internal" /><Relationship Id="rId3" Type="http://schemas.openxmlformats.org/officeDocument/2006/relationships/image" Target="../media/image30.emf" /><Relationship Id="rId4" Type="http://schemas.openxmlformats.org/officeDocument/2006/relationships/vmlDrawing" Target="../drawings/vmlDrawing12.v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8.docx" TargetMode="Internal" /><Relationship Id="rId3" Type="http://schemas.openxmlformats.org/officeDocument/2006/relationships/image" Target="../media/image32.emf" /><Relationship Id="rId4" Type="http://schemas.openxmlformats.org/officeDocument/2006/relationships/image" Target="../media/image33.jpeg" /><Relationship Id="rId5" Type="http://schemas.openxmlformats.org/officeDocument/2006/relationships/vmlDrawing" Target="../drawings/vmlDrawing13.v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9.docx" TargetMode="Internal" /><Relationship Id="rId3" Type="http://schemas.openxmlformats.org/officeDocument/2006/relationships/image" Target="../media/image36.emf" /><Relationship Id="rId4" Type="http://schemas.openxmlformats.org/officeDocument/2006/relationships/vmlDrawing" Target="../drawings/vmlDrawing14.v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4.emf" /><Relationship Id="rId4" Type="http://schemas.openxmlformats.org/officeDocument/2006/relationships/vmlDrawing" Target="../drawings/vmlDrawing4.v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0.docx" TargetMode="Internal" /><Relationship Id="rId3" Type="http://schemas.openxmlformats.org/officeDocument/2006/relationships/image" Target="../media/image38.emf" /><Relationship Id="rId4" Type="http://schemas.openxmlformats.org/officeDocument/2006/relationships/vmlDrawing" Target="../drawings/vmlDrawing15.v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1.docx" TargetMode="Internal" /><Relationship Id="rId3" Type="http://schemas.openxmlformats.org/officeDocument/2006/relationships/image" Target="../media/image40.emf" /><Relationship Id="rId4" Type="http://schemas.openxmlformats.org/officeDocument/2006/relationships/vmlDrawing" Target="../drawings/vmlDrawing16.v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5.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8.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0.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4.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5.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6.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7.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8.jpeg" /><Relationship Id="rId3" Type="http://schemas.openxmlformats.org/officeDocument/2006/relationships/image" Target="../media/image69.jpeg" /><Relationship Id="rId4" Type="http://schemas.openxmlformats.org/officeDocument/2006/relationships/image" Target="../media/image70.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第十五章　电阻与欧姆定律</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4950"/>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smtClean="0">
                <a:solidFill>
                  <a:srgbClr val="000000"/>
                </a:solidFill>
                <a:cs typeface="Times New Roman" panose="02020603050405020304" pitchFamily="18" charset="0"/>
              </a:rPr>
              <a:t>重点认知</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电阻是导体本身的一种特性</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它的大小只与上述四个因素有关</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且是由这四个因素共同决定的</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它的大小不随导体中的</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改变而改变</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不同材料的电阻率是不同的</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所有金属中</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smtClean="0">
                <a:solidFill>
                  <a:srgbClr val="000000"/>
                </a:solidFill>
                <a:ea typeface="宋体" panose="02010600030101010101" pitchFamily="2" charset="-122"/>
                <a:cs typeface="Times New Roman" panose="02020603050405020304" pitchFamily="18" charset="0"/>
              </a:rPr>
              <a:t>的电阻率最小</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所以该材料的导电性能最好</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其次是金属</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所以在生活中常见的输电线使用的是</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smtClean="0">
                <a:solidFill>
                  <a:srgbClr val="000000"/>
                </a:solidFill>
                <a:ea typeface="宋体" panose="02010600030101010101" pitchFamily="2" charset="-122"/>
                <a:cs typeface="Times New Roman" panose="02020603050405020304" pitchFamily="18" charset="0"/>
              </a:rPr>
              <a:t>制的导线</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401229" y="285895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4" name="矩形 3"/>
          <p:cNvSpPr/>
          <p:nvPr/>
        </p:nvSpPr>
        <p:spPr>
          <a:xfrm>
            <a:off x="4333893" y="285894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a:t>
            </a:r>
            <a:endParaRPr lang="zh-CN" altLang="en-US"/>
          </a:p>
        </p:txBody>
      </p:sp>
      <p:sp>
        <p:nvSpPr>
          <p:cNvPr id="5" name="矩形 4"/>
          <p:cNvSpPr/>
          <p:nvPr/>
        </p:nvSpPr>
        <p:spPr>
          <a:xfrm>
            <a:off x="8877045" y="346338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银</a:t>
            </a:r>
            <a:endParaRPr lang="zh-CN" altLang="en-US"/>
          </a:p>
        </p:txBody>
      </p:sp>
      <p:sp>
        <p:nvSpPr>
          <p:cNvPr id="6" name="矩形 5"/>
          <p:cNvSpPr/>
          <p:nvPr/>
        </p:nvSpPr>
        <p:spPr>
          <a:xfrm>
            <a:off x="9894989" y="402849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铜</a:t>
            </a:r>
            <a:endParaRPr lang="zh-CN" altLang="en-US"/>
          </a:p>
        </p:txBody>
      </p:sp>
      <p:sp>
        <p:nvSpPr>
          <p:cNvPr id="7" name="矩形 6"/>
          <p:cNvSpPr/>
          <p:nvPr/>
        </p:nvSpPr>
        <p:spPr>
          <a:xfrm>
            <a:off x="7580901" y="461327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铜</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探究电流与电压关系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探究电流与电压的关系时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要保持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采用的科学方法是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小明在实验中进行多组数据测量的目的是什么</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小明选用</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的两只电阻分别进行实验后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由实验数据画出的图象如图乙所示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图象对应的是哪只电阻</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由</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图象得到的实验结论是什么</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312533" y="10621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endParaRPr lang="zh-CN" altLang="en-US"/>
          </a:p>
        </p:txBody>
      </p:sp>
      <p:sp>
        <p:nvSpPr>
          <p:cNvPr id="4" name="矩形 3"/>
          <p:cNvSpPr/>
          <p:nvPr/>
        </p:nvSpPr>
        <p:spPr>
          <a:xfrm>
            <a:off x="2972389" y="165677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
        <p:nvSpPr>
          <p:cNvPr id="5" name="矩形 4"/>
          <p:cNvSpPr/>
          <p:nvPr/>
        </p:nvSpPr>
        <p:spPr>
          <a:xfrm>
            <a:off x="624043" y="2821082"/>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得出普遍性的结论</a:t>
            </a:r>
            <a:endParaRPr lang="zh-CN" altLang="en-US"/>
          </a:p>
        </p:txBody>
      </p:sp>
      <p:sp>
        <p:nvSpPr>
          <p:cNvPr id="6" name="矩形 5"/>
          <p:cNvSpPr/>
          <p:nvPr/>
        </p:nvSpPr>
        <p:spPr>
          <a:xfrm>
            <a:off x="1080517" y="4610358"/>
            <a:ext cx="904415" cy="584775"/>
          </a:xfrm>
          <a:prstGeom prst="rect">
            <a:avLst/>
          </a:prstGeom>
        </p:spPr>
        <p:txBody>
          <a:bodyPr wrap="none">
            <a:spAutoFit/>
          </a:bodyPr>
          <a:lstStyle/>
          <a:p>
            <a:r>
              <a:rPr lang="en-US" altLang="zh-CN">
                <a:ea typeface="宋体" panose="02010600030101010101" pitchFamily="2" charset="-122"/>
              </a:rPr>
              <a:t>5 </a:t>
            </a:r>
            <a:r>
              <a:rPr lang="en-US" altLang="zh-CN">
                <a:latin typeface="宋体" panose="02010600030101010101" pitchFamily="2" charset="-122"/>
                <a:cs typeface="Times New Roman" panose="02020603050405020304" pitchFamily="18" charset="0"/>
              </a:rPr>
              <a:t>Ω</a:t>
            </a:r>
            <a:endParaRPr lang="zh-CN" altLang="en-US"/>
          </a:p>
        </p:txBody>
      </p:sp>
      <p:sp>
        <p:nvSpPr>
          <p:cNvPr id="7" name="矩形 6"/>
          <p:cNvSpPr>
            <a:spLocks noChangeAspect="1"/>
          </p:cNvSpPr>
          <p:nvPr/>
        </p:nvSpPr>
        <p:spPr>
          <a:xfrm>
            <a:off x="361950" y="5711100"/>
            <a:ext cx="5848076"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电阻一定时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电流与电压</a:t>
            </a:r>
            <a:r>
              <a:rPr lang="zh-CN" altLang="zh-CN" smtClean="0">
                <a:ea typeface="宋体" panose="02010600030101010101" pitchFamily="2" charset="-122"/>
                <a:cs typeface="Times New Roman" panose="02020603050405020304" pitchFamily="18" charset="0"/>
              </a:rPr>
              <a:t>成正比</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103755784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483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探究电流与电阻的关系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小明在实验中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首先确定一个保持不变的电压值</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间的电阻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由</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换成</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应将滑动变阻器的滑片向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才能使电压表示数变为</a:t>
            </a:r>
            <a:r>
              <a:rPr lang="en-US" altLang="zh-CN" i="1">
                <a:solidFill>
                  <a:srgbClr val="000000"/>
                </a:solidFill>
                <a:ea typeface="宋体" panose="02010600030101010101" pitchFamily="2" charset="-122"/>
                <a:cs typeface="Times New Roman" panose="02020603050405020304" pitchFamily="18" charset="0"/>
              </a:rPr>
              <a:t>U.</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间换接</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小明无论怎样移动滑动变阻器的滑片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电压表的示数都无法达到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请你告诉他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为完成实验</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的取值范围是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284989" y="2628328"/>
            <a:ext cx="389850" cy="584775"/>
          </a:xfrm>
          <a:prstGeom prst="rect">
            <a:avLst/>
          </a:prstGeom>
        </p:spPr>
        <p:txBody>
          <a:bodyPr wrap="none">
            <a:spAutoFit/>
          </a:bodyPr>
          <a:lstStyle/>
          <a:p>
            <a:r>
              <a:rPr lang="en-US" altLang="zh-CN" i="1">
                <a:ea typeface="宋体" panose="02010600030101010101" pitchFamily="2" charset="-122"/>
              </a:rPr>
              <a:t>b</a:t>
            </a:r>
            <a:endParaRPr lang="zh-CN" altLang="en-US"/>
          </a:p>
        </p:txBody>
      </p:sp>
      <p:sp>
        <p:nvSpPr>
          <p:cNvPr id="4" name="矩形 3"/>
          <p:cNvSpPr/>
          <p:nvPr/>
        </p:nvSpPr>
        <p:spPr>
          <a:xfrm>
            <a:off x="4100616" y="4972852"/>
            <a:ext cx="1591654" cy="584775"/>
          </a:xfrm>
          <a:prstGeom prst="rect">
            <a:avLst/>
          </a:prstGeom>
        </p:spPr>
        <p:txBody>
          <a:bodyPr wrap="none">
            <a:spAutoFit/>
          </a:bodyPr>
          <a:lstStyle/>
          <a:p>
            <a:r>
              <a:rPr lang="en-US" altLang="zh-CN">
                <a:ea typeface="宋体" panose="02010600030101010101" pitchFamily="2" charset="-122"/>
              </a:rPr>
              <a:t>1 V~3 V</a:t>
            </a:r>
            <a:endParaRPr lang="zh-CN" altLang="en-US"/>
          </a:p>
        </p:txBody>
      </p:sp>
    </p:spTree>
    <p:extLst>
      <p:ext uri="{BB962C8B-B14F-4D97-AF65-F5344CB8AC3E}">
        <p14:creationId xmlns:p14="http://schemas.microsoft.com/office/powerpoint/2010/main" val="128135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吉林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的电阻为</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电压表的示数为</a:t>
            </a:r>
            <a:r>
              <a:rPr lang="en-US" altLang="zh-CN">
                <a:solidFill>
                  <a:srgbClr val="000000"/>
                </a:solidFill>
                <a:ea typeface="宋体" panose="02010600030101010101" pitchFamily="2" charset="-122"/>
                <a:cs typeface="Times New Roman" panose="02020603050405020304" pitchFamily="18" charset="0"/>
              </a:rPr>
              <a:t>2 V,</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a:solidFill>
                  <a:srgbClr val="000000"/>
                </a:solidFill>
                <a:ea typeface="宋体" panose="02010600030101010101" pitchFamily="2" charset="-122"/>
                <a:cs typeface="Times New Roman" panose="02020603050405020304" pitchFamily="18" charset="0"/>
              </a:rPr>
              <a:t>0.2 A</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电源电压</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23.jpeg"/>
          <p:cNvPicPr/>
          <p:nvPr/>
        </p:nvPicPr>
        <p:blipFill>
          <a:blip r:embed="rId2"/>
          <a:stretch>
            <a:fillRect/>
          </a:stretch>
        </p:blipFill>
        <p:spPr>
          <a:xfrm>
            <a:off x="6409109" y="2447999"/>
            <a:ext cx="3804501" cy="2700178"/>
          </a:xfrm>
          <a:prstGeom prst="rect">
            <a:avLst/>
          </a:prstGeom>
        </p:spPr>
      </p:pic>
    </p:spTree>
    <p:extLst>
      <p:ext uri="{BB962C8B-B14F-4D97-AF65-F5344CB8AC3E}">
        <p14:creationId xmlns:p14="http://schemas.microsoft.com/office/powerpoint/2010/main" val="182329433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958142"/>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由电路图可知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与</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串联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i="1">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电路的电流</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电压表测量电阻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的电压</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875638175"/>
              </p:ext>
            </p:extLst>
          </p:nvPr>
        </p:nvGraphicFramePr>
        <p:xfrm>
          <a:off x="465273" y="2182278"/>
          <a:ext cx="10807700" cy="784699"/>
        </p:xfrm>
        <a:graphic>
          <a:graphicData uri="http://schemas.openxmlformats.org/presentationml/2006/ole">
            <mc:AlternateContent>
              <mc:Choice xmlns:v="urn:schemas-microsoft-com:vml" Requires="v">
                <p:oleObj spid="_x0000_s1059" name="文档" r:id="rId2" imgW="3826154" imgH="277800" progId="Word.Document.12">
                  <p:embed/>
                </p:oleObj>
              </mc:Choice>
              <mc:Fallback>
                <p:oleObj name="文档" r:id="rId2" imgW="3826154" imgH="277800" progId="Word.Document.12">
                  <p:embed/>
                  <p:pic>
                    <p:nvPicPr>
                      <p:cNvPr id="0" name="OLE substitute image"/>
                      <p:cNvPicPr/>
                      <p:nvPr/>
                    </p:nvPicPr>
                    <p:blipFill>
                      <a:blip r:embed="rId3"/>
                      <a:stretch>
                        <a:fillRect/>
                      </a:stretch>
                    </p:blipFill>
                    <p:spPr>
                      <a:xfrm>
                        <a:off x="465273" y="2182278"/>
                        <a:ext cx="10807700" cy="784699"/>
                      </a:xfrm>
                      <a:prstGeom prst="rect">
                        <a:avLst/>
                      </a:prstGeom>
                    </p:spPr>
                  </p:pic>
                </p:oleObj>
              </mc:Fallback>
            </mc:AlternateContent>
          </a:graphicData>
        </a:graphic>
      </p:graphicFrame>
      <p:sp>
        <p:nvSpPr>
          <p:cNvPr id="6" name="矩形 5"/>
          <p:cNvSpPr>
            <a:spLocks noChangeAspect="1"/>
          </p:cNvSpPr>
          <p:nvPr/>
        </p:nvSpPr>
        <p:spPr>
          <a:xfrm>
            <a:off x="361950" y="29294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两端的电压为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IR</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A×20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=4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所以电源电压为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=2 V+4 V=6 V</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的电阻为</a:t>
            </a:r>
            <a:r>
              <a:rPr lang="en-US" altLang="zh-CN">
                <a:ea typeface="宋体" panose="02010600030101010101" pitchFamily="2" charset="-122"/>
                <a:cs typeface="Times New Roman" panose="02020603050405020304" pitchFamily="18" charset="0"/>
              </a:rPr>
              <a:t>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电源电压为</a:t>
            </a:r>
            <a:r>
              <a:rPr lang="en-US" altLang="zh-CN">
                <a:ea typeface="宋体" panose="02010600030101010101" pitchFamily="2" charset="-122"/>
                <a:cs typeface="Times New Roman" panose="02020603050405020304" pitchFamily="18" charset="0"/>
              </a:rPr>
              <a:t>6 V</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067161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27620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=4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6 A,</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4 A</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求通过电阻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求电源的电压</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求电阻的</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阻值</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1024.jpeg"/>
          <p:cNvPicPr/>
          <p:nvPr/>
        </p:nvPicPr>
        <p:blipFill>
          <a:blip r:embed="rId2"/>
          <a:stretch>
            <a:fillRect/>
          </a:stretch>
        </p:blipFill>
        <p:spPr>
          <a:xfrm>
            <a:off x="6769149" y="2110807"/>
            <a:ext cx="3106910" cy="2645950"/>
          </a:xfrm>
          <a:prstGeom prst="rect">
            <a:avLst/>
          </a:prstGeom>
        </p:spPr>
      </p:pic>
    </p:spTree>
    <p:extLst>
      <p:ext uri="{BB962C8B-B14F-4D97-AF65-F5344CB8AC3E}">
        <p14:creationId xmlns:p14="http://schemas.microsoft.com/office/powerpoint/2010/main" val="39331722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由电路图可知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与</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并联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测</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支路的电流</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测干路电流</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由电流表的示数可知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干路电流</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=6 A,</a:t>
            </a:r>
            <a:r>
              <a:rPr lang="zh-CN" altLang="zh-CN">
                <a:ea typeface="宋体" panose="02010600030101010101" pitchFamily="2" charset="-122"/>
                <a:cs typeface="Times New Roman" panose="02020603050405020304" pitchFamily="18" charset="0"/>
              </a:rPr>
              <a:t>通过</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的电流</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=4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通过电阻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=6 A-4 A=2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电源的电压</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=2 A×4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=8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82051159"/>
              </p:ext>
            </p:extLst>
          </p:nvPr>
        </p:nvGraphicFramePr>
        <p:xfrm>
          <a:off x="465273" y="3561516"/>
          <a:ext cx="10807700" cy="840531"/>
        </p:xfrm>
        <a:graphic>
          <a:graphicData uri="http://schemas.openxmlformats.org/presentationml/2006/ole">
            <mc:AlternateContent>
              <mc:Choice xmlns:v="urn:schemas-microsoft-com:vml" Requires="v">
                <p:oleObj spid="_x0000_s1060" name="文档" r:id="rId2" imgW="3826154" imgH="297566" progId="Word.Document.12">
                  <p:embed/>
                </p:oleObj>
              </mc:Choice>
              <mc:Fallback>
                <p:oleObj name="文档" r:id="rId2" imgW="3826154" imgH="297566" progId="Word.Document.12">
                  <p:embed/>
                  <p:pic>
                    <p:nvPicPr>
                      <p:cNvPr id="0" name="OLE substitute image"/>
                      <p:cNvPicPr/>
                      <p:nvPr/>
                    </p:nvPicPr>
                    <p:blipFill>
                      <a:blip r:embed="rId3"/>
                      <a:stretch>
                        <a:fillRect/>
                      </a:stretch>
                    </p:blipFill>
                    <p:spPr>
                      <a:xfrm>
                        <a:off x="465273" y="3561516"/>
                        <a:ext cx="10807700" cy="840531"/>
                      </a:xfrm>
                      <a:prstGeom prst="rect">
                        <a:avLst/>
                      </a:prstGeom>
                    </p:spPr>
                  </p:pic>
                </p:oleObj>
              </mc:Fallback>
            </mc:AlternateContent>
          </a:graphicData>
        </a:graphic>
      </p:graphicFrame>
      <p:sp>
        <p:nvSpPr>
          <p:cNvPr id="6" name="矩形 5"/>
          <p:cNvSpPr>
            <a:spLocks noChangeAspect="1"/>
          </p:cNvSpPr>
          <p:nvPr/>
        </p:nvSpPr>
        <p:spPr>
          <a:xfrm>
            <a:off x="361950" y="433003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通过电阻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的电流为</a:t>
            </a:r>
            <a:r>
              <a:rPr lang="en-US" altLang="zh-CN">
                <a:ea typeface="宋体" panose="02010600030101010101" pitchFamily="2" charset="-122"/>
                <a:cs typeface="Times New Roman" panose="02020603050405020304" pitchFamily="18" charset="0"/>
              </a:rPr>
              <a:t>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电源的电压为</a:t>
            </a:r>
            <a:r>
              <a:rPr lang="en-US" altLang="zh-CN">
                <a:ea typeface="宋体" panose="02010600030101010101" pitchFamily="2" charset="-122"/>
                <a:cs typeface="Times New Roman" panose="02020603050405020304" pitchFamily="18" charset="0"/>
              </a:rPr>
              <a:t>8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电阻的</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阻值为</a:t>
            </a:r>
            <a:r>
              <a:rPr lang="en-US" altLang="zh-CN">
                <a:ea typeface="宋体" panose="02010600030101010101" pitchFamily="2" charset="-122"/>
                <a:cs typeface="Times New Roman" panose="02020603050405020304" pitchFamily="18" charset="0"/>
              </a:rPr>
              <a:t>2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24475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且保持不变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标有</a:t>
            </a:r>
            <a:r>
              <a:rPr lang="en-US" altLang="zh-CN">
                <a:solidFill>
                  <a:srgbClr val="000000"/>
                </a:solidFill>
                <a:ea typeface="宋体" panose="02010600030101010101" pitchFamily="2" charset="-122"/>
                <a:cs typeface="Times New Roman" panose="02020603050405020304" pitchFamily="18" charset="0"/>
              </a:rPr>
              <a:t>“50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字样</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移到最右端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求</a:t>
            </a:r>
            <a:r>
              <a:rPr lang="zh-CN" altLang="zh-CN">
                <a:solidFill>
                  <a:srgbClr val="000000"/>
                </a:solidFill>
                <a:ea typeface="宋体" panose="02010600030101010101" pitchFamily="2" charset="-122"/>
                <a:cs typeface="Times New Roman" panose="02020603050405020304" pitchFamily="18" charset="0"/>
              </a:rPr>
              <a:t>电流表的示数</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保持滑片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在最右端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电流</a:t>
            </a:r>
            <a:r>
              <a:rPr lang="zh-CN" altLang="zh-CN">
                <a:solidFill>
                  <a:srgbClr val="000000"/>
                </a:solidFill>
                <a:ea typeface="宋体" panose="02010600030101010101" pitchFamily="2" charset="-122"/>
                <a:cs typeface="Times New Roman" panose="02020603050405020304" pitchFamily="18" charset="0"/>
              </a:rPr>
              <a:t>表示数</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移至某一位置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68 A,</a:t>
            </a:r>
            <a:r>
              <a:rPr lang="zh-CN" altLang="zh-CN">
                <a:solidFill>
                  <a:srgbClr val="000000"/>
                </a:solidFill>
                <a:ea typeface="宋体" panose="02010600030101010101" pitchFamily="2" charset="-122"/>
                <a:cs typeface="Times New Roman" panose="02020603050405020304" pitchFamily="18" charset="0"/>
              </a:rPr>
              <a:t>求此时滑动变阻器接入电路的阻值</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25.jpeg"/>
          <p:cNvPicPr/>
          <p:nvPr/>
        </p:nvPicPr>
        <p:blipFill>
          <a:blip r:embed="rId2"/>
          <a:stretch>
            <a:fillRect/>
          </a:stretch>
        </p:blipFill>
        <p:spPr>
          <a:xfrm>
            <a:off x="7705253" y="1675575"/>
            <a:ext cx="3057241" cy="2484219"/>
          </a:xfrm>
          <a:prstGeom prst="rect">
            <a:avLst/>
          </a:prstGeom>
        </p:spPr>
      </p:pic>
    </p:spTree>
    <p:extLst>
      <p:ext uri="{BB962C8B-B14F-4D97-AF65-F5344CB8AC3E}">
        <p14:creationId xmlns:p14="http://schemas.microsoft.com/office/powerpoint/2010/main" val="189245084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341228488"/>
              </p:ext>
            </p:extLst>
          </p:nvPr>
        </p:nvGraphicFramePr>
        <p:xfrm>
          <a:off x="465273" y="595187"/>
          <a:ext cx="10807700" cy="840531"/>
        </p:xfrm>
        <a:graphic>
          <a:graphicData uri="http://schemas.openxmlformats.org/presentationml/2006/ole">
            <mc:AlternateContent>
              <mc:Choice xmlns:v="urn:schemas-microsoft-com:vml" Requires="v">
                <p:oleObj spid="_x0000_s1061" name="文档" r:id="rId2" imgW="3826154" imgH="297566" progId="Word.Document.12">
                  <p:embed/>
                </p:oleObj>
              </mc:Choice>
              <mc:Fallback>
                <p:oleObj name="文档" r:id="rId2" imgW="3826154" imgH="297566" progId="Word.Document.12">
                  <p:embed/>
                  <p:pic>
                    <p:nvPicPr>
                      <p:cNvPr id="0" name="OLE substitute image"/>
                      <p:cNvPicPr/>
                      <p:nvPr/>
                    </p:nvPicPr>
                    <p:blipFill>
                      <a:blip r:embed="rId3"/>
                      <a:stretch>
                        <a:fillRect/>
                      </a:stretch>
                    </p:blipFill>
                    <p:spPr>
                      <a:xfrm>
                        <a:off x="465273" y="595187"/>
                        <a:ext cx="10807700" cy="840531"/>
                      </a:xfrm>
                      <a:prstGeom prst="rect">
                        <a:avLst/>
                      </a:prstGeom>
                    </p:spPr>
                  </p:pic>
                </p:oleObj>
              </mc:Fallback>
            </mc:AlternateContent>
          </a:graphicData>
        </a:graphic>
      </p:graphicFrame>
      <p:sp>
        <p:nvSpPr>
          <p:cNvPr id="3" name="矩形 2"/>
          <p:cNvSpPr>
            <a:spLocks noChangeAspect="1"/>
          </p:cNvSpPr>
          <p:nvPr/>
        </p:nvSpPr>
        <p:spPr>
          <a:xfrm>
            <a:off x="361950" y="132828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闭合</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和</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并联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所以</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=6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通过</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 A-0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12 A=0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48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的阻值</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=12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移动滑片</a:t>
            </a: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通过</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的电流不变</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48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通过滑动变阻器的电流</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68 A-0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48 A=0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的阻值</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电流表的示数</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是</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12 A;(2)</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的阻值是</a:t>
            </a:r>
            <a:r>
              <a:rPr lang="en-US" altLang="zh-CN">
                <a:ea typeface="宋体" panose="02010600030101010101" pitchFamily="2" charset="-122"/>
                <a:cs typeface="Times New Roman" panose="02020603050405020304" pitchFamily="18" charset="0"/>
              </a:rPr>
              <a:t>12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此时滑动变阻器接入电路的阻值是</a:t>
            </a:r>
            <a:r>
              <a:rPr lang="en-US" altLang="zh-CN">
                <a:ea typeface="宋体" panose="02010600030101010101" pitchFamily="2" charset="-122"/>
                <a:cs typeface="Times New Roman" panose="02020603050405020304" pitchFamily="18" charset="0"/>
              </a:rPr>
              <a:t>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629683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30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闭合开关时整个电路正常工作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两电流表的指针都在同一位置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示数如图</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26.jpeg"/>
          <p:cNvPicPr>
            <a:picLocks noChangeAspect="1"/>
          </p:cNvPicPr>
          <p:nvPr/>
        </p:nvPicPr>
        <p:blipFill>
          <a:blip r:embed="rId2"/>
          <a:stretch>
            <a:fillRect/>
          </a:stretch>
        </p:blipFill>
        <p:spPr>
          <a:xfrm>
            <a:off x="361950" y="2335833"/>
            <a:ext cx="10807700" cy="3961270"/>
          </a:xfrm>
          <a:prstGeom prst="rect">
            <a:avLst/>
          </a:prstGeom>
        </p:spPr>
      </p:pic>
    </p:spTree>
    <p:extLst>
      <p:ext uri="{BB962C8B-B14F-4D97-AF65-F5344CB8AC3E}">
        <p14:creationId xmlns:p14="http://schemas.microsoft.com/office/powerpoint/2010/main" val="196694111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0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电源电压</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通过定值电阻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现用一个未知阻值的定值电阻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替换电阻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替换后只有一个电流表的示数发生了变化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请判断</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替换的是电阻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此时替换后电流表示数减少了</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a:t>
            </a:r>
            <a:r>
              <a:rPr lang="zh-CN" altLang="zh-CN">
                <a:solidFill>
                  <a:srgbClr val="000000"/>
                </a:solidFill>
                <a:ea typeface="宋体" panose="02010600030101010101" pitchFamily="2" charset="-122"/>
                <a:cs typeface="Times New Roman" panose="02020603050405020304" pitchFamily="18" charset="0"/>
              </a:rPr>
              <a:t>求未知电阻</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的阻值</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7050509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56882"/>
            <a:ext cx="10807700" cy="181780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导体的电阻与导体的长度成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跟导体的横截面积成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通常情况下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大多数导体的电阻会随温度的升高而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667645" y="23051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正比</a:t>
            </a:r>
            <a:endParaRPr lang="zh-CN" altLang="en-US"/>
          </a:p>
        </p:txBody>
      </p:sp>
      <p:sp>
        <p:nvSpPr>
          <p:cNvPr id="4" name="矩形 3"/>
          <p:cNvSpPr/>
          <p:nvPr/>
        </p:nvSpPr>
        <p:spPr>
          <a:xfrm>
            <a:off x="2664693" y="28832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反比</a:t>
            </a:r>
            <a:endParaRPr lang="zh-CN" altLang="en-US"/>
          </a:p>
        </p:txBody>
      </p:sp>
      <p:sp>
        <p:nvSpPr>
          <p:cNvPr id="5" name="矩形 4"/>
          <p:cNvSpPr/>
          <p:nvPr/>
        </p:nvSpPr>
        <p:spPr>
          <a:xfrm>
            <a:off x="3496109" y="34778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由电路图可知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与</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并联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测干路电流</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测</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支路的电流</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电压表测电源的电压</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因并联电路中干路电流等于各支路电流之和</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且两电流表指针的位置相同</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所以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的量程为</a:t>
            </a:r>
            <a:r>
              <a:rPr lang="en-US" altLang="zh-CN">
                <a:ea typeface="宋体" panose="02010600030101010101" pitchFamily="2" charset="-122"/>
                <a:cs typeface="Times New Roman" panose="02020603050405020304" pitchFamily="18" charset="0"/>
              </a:rPr>
              <a:t>0~3 A,</a:t>
            </a:r>
            <a:r>
              <a:rPr lang="zh-CN" altLang="zh-CN">
                <a:ea typeface="宋体" panose="02010600030101010101" pitchFamily="2" charset="-122"/>
                <a:cs typeface="Times New Roman" panose="02020603050405020304" pitchFamily="18" charset="0"/>
              </a:rPr>
              <a:t>分度值为</a:t>
            </a:r>
            <a:r>
              <a:rPr lang="en-US" altLang="zh-CN">
                <a:ea typeface="宋体" panose="02010600030101010101" pitchFamily="2" charset="-122"/>
                <a:cs typeface="Times New Roman" panose="02020603050405020304" pitchFamily="18" charset="0"/>
              </a:rPr>
              <a:t>0.1 A,</a:t>
            </a:r>
            <a:r>
              <a:rPr lang="zh-CN" altLang="zh-CN">
                <a:ea typeface="宋体" panose="02010600030101010101" pitchFamily="2" charset="-122"/>
                <a:cs typeface="Times New Roman" panose="02020603050405020304" pitchFamily="18" charset="0"/>
              </a:rPr>
              <a:t>干路电流</a:t>
            </a:r>
            <a:r>
              <a:rPr lang="en-US" altLang="zh-CN">
                <a:ea typeface="宋体" panose="02010600030101010101" pitchFamily="2" charset="-122"/>
                <a:cs typeface="Times New Roman" panose="02020603050405020304" pitchFamily="18" charset="0"/>
              </a:rPr>
              <a:t>I=1.5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的量程为</a:t>
            </a:r>
            <a:r>
              <a:rPr lang="en-US" altLang="zh-CN">
                <a:ea typeface="宋体" panose="02010600030101010101" pitchFamily="2" charset="-122"/>
                <a:cs typeface="Times New Roman" panose="02020603050405020304" pitchFamily="18" charset="0"/>
              </a:rPr>
              <a:t>0~0.6 A,</a:t>
            </a:r>
            <a:r>
              <a:rPr lang="zh-CN" altLang="zh-CN">
                <a:ea typeface="宋体" panose="02010600030101010101" pitchFamily="2" charset="-122"/>
                <a:cs typeface="Times New Roman" panose="02020603050405020304" pitchFamily="18" charset="0"/>
              </a:rPr>
              <a:t>分度值为</a:t>
            </a:r>
            <a:r>
              <a:rPr lang="en-US" altLang="zh-CN">
                <a:ea typeface="宋体" panose="02010600030101010101" pitchFamily="2" charset="-122"/>
                <a:cs typeface="Times New Roman" panose="02020603050405020304" pitchFamily="18" charset="0"/>
              </a:rPr>
              <a:t>0.02 A,</a:t>
            </a:r>
            <a:r>
              <a:rPr lang="zh-CN" altLang="zh-CN">
                <a:ea typeface="宋体" panose="02010600030101010101" pitchFamily="2" charset="-122"/>
                <a:cs typeface="Times New Roman" panose="02020603050405020304" pitchFamily="18" charset="0"/>
              </a:rPr>
              <a:t>通过</a:t>
            </a:r>
            <a:r>
              <a:rPr lang="en-US" altLang="zh-CN">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的电流</a:t>
            </a:r>
            <a:r>
              <a:rPr lang="en-US" altLang="zh-CN">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=0.3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因并联电路中各支路两端的电压相等</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电源电压</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U</a:t>
            </a:r>
            <a:r>
              <a:rPr lang="en-US" altLang="zh-CN" smtClean="0">
                <a:ea typeface="宋体" panose="02010600030101010101" pitchFamily="2" charset="-122"/>
                <a:cs typeface="Times New Roman" panose="02020603050405020304" pitchFamily="18" charset="0"/>
              </a:rPr>
              <a:t>=</a:t>
            </a:r>
            <a:r>
              <a:rPr lang="en-US" altLang="zh-CN" i="1" smtClean="0">
                <a:ea typeface="宋体" panose="02010600030101010101" pitchFamily="2" charset="-122"/>
                <a:cs typeface="Times New Roman" panose="02020603050405020304" pitchFamily="18" charset="0"/>
              </a:rPr>
              <a:t>U</a:t>
            </a:r>
            <a:r>
              <a:rPr lang="en-US" altLang="zh-CN" baseline="-25000" smtClean="0">
                <a:ea typeface="宋体" panose="02010600030101010101" pitchFamily="2" charset="-122"/>
                <a:cs typeface="Times New Roman" panose="02020603050405020304" pitchFamily="18" charset="0"/>
              </a:rPr>
              <a:t>1</a:t>
            </a:r>
            <a:r>
              <a:rPr lang="en-US" altLang="zh-CN" smtClean="0">
                <a:ea typeface="宋体" panose="02010600030101010101" pitchFamily="2" charset="-122"/>
                <a:cs typeface="Times New Roman" panose="02020603050405020304" pitchFamily="18" charset="0"/>
              </a:rPr>
              <a:t>=</a:t>
            </a:r>
            <a:r>
              <a:rPr lang="en-US" altLang="zh-CN" i="1" smtClean="0">
                <a:ea typeface="宋体" panose="02010600030101010101" pitchFamily="2" charset="-122"/>
                <a:cs typeface="Times New Roman" panose="02020603050405020304" pitchFamily="18" charset="0"/>
              </a:rPr>
              <a:t>I</a:t>
            </a:r>
            <a:r>
              <a:rPr lang="en-US" altLang="zh-CN" baseline="-25000" smtClean="0">
                <a:ea typeface="宋体" panose="02010600030101010101" pitchFamily="2" charset="-122"/>
                <a:cs typeface="Times New Roman" panose="02020603050405020304" pitchFamily="18" charset="0"/>
              </a:rPr>
              <a:t>1</a:t>
            </a:r>
            <a:r>
              <a:rPr lang="en-US" altLang="zh-CN" i="1" smtClean="0">
                <a:ea typeface="宋体" panose="02010600030101010101" pitchFamily="2" charset="-122"/>
                <a:cs typeface="Times New Roman" panose="02020603050405020304" pitchFamily="18" charset="0"/>
              </a:rPr>
              <a:t>R</a:t>
            </a:r>
            <a:r>
              <a:rPr lang="en-US" altLang="zh-CN" baseline="-25000" smtClean="0">
                <a:ea typeface="宋体" panose="02010600030101010101" pitchFamily="2" charset="-122"/>
                <a:cs typeface="Times New Roman" panose="02020603050405020304" pitchFamily="18" charset="0"/>
              </a:rPr>
              <a:t>1</a:t>
            </a:r>
            <a:r>
              <a:rPr lang="en-US" altLang="zh-CN" smtClean="0">
                <a:ea typeface="宋体" panose="02010600030101010101" pitchFamily="2" charset="-122"/>
                <a:cs typeface="Times New Roman" panose="02020603050405020304" pitchFamily="18" charset="0"/>
              </a:rPr>
              <a:t>=0</a:t>
            </a:r>
            <a:r>
              <a:rPr lang="en-US" altLang="zh-CN" i="1" smtClean="0">
                <a:ea typeface="宋体" panose="02010600030101010101" pitchFamily="2" charset="-122"/>
                <a:cs typeface="Times New Roman" panose="02020603050405020304" pitchFamily="18" charset="0"/>
              </a:rPr>
              <a:t>.</a:t>
            </a:r>
            <a:r>
              <a:rPr lang="en-US" altLang="zh-CN" smtClean="0">
                <a:ea typeface="宋体" panose="02010600030101010101" pitchFamily="2" charset="-122"/>
                <a:cs typeface="Times New Roman" panose="02020603050405020304" pitchFamily="18" charset="0"/>
              </a:rPr>
              <a:t>3 </a:t>
            </a:r>
            <a:r>
              <a:rPr lang="en-US" altLang="zh-CN">
                <a:ea typeface="宋体" panose="02010600030101010101" pitchFamily="2" charset="-122"/>
                <a:cs typeface="Times New Roman" panose="02020603050405020304" pitchFamily="18" charset="0"/>
              </a:rPr>
              <a:t>A×30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=9 V</a:t>
            </a:r>
            <a:r>
              <a:rPr lang="en-US" altLang="zh-CN" smtClean="0">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348611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389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因并联电路中干路电流等于各支路电流之和</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所以通过电阻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A-0.3 A=1.2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由题知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用电阻</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x</a:t>
            </a:r>
            <a:r>
              <a:rPr lang="zh-CN" altLang="zh-CN">
                <a:ea typeface="宋体" panose="02010600030101010101" pitchFamily="2" charset="-122"/>
                <a:cs typeface="Times New Roman" panose="02020603050405020304" pitchFamily="18" charset="0"/>
              </a:rPr>
              <a:t>替换电阻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中的一个</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替换前后</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只有一个电流表的示数发生了变化</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若用</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x</a:t>
            </a:r>
            <a:r>
              <a:rPr lang="zh-CN" altLang="zh-CN">
                <a:ea typeface="宋体" panose="02010600030101010101" pitchFamily="2" charset="-122"/>
                <a:cs typeface="Times New Roman" panose="02020603050405020304" pitchFamily="18" charset="0"/>
              </a:rPr>
              <a:t>替换电阻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所在支路的电阻发生变化</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a:t>
            </a:r>
            <a:r>
              <a:rPr lang="en-US" altLang="zh-CN">
                <a:ea typeface="宋体" panose="02010600030101010101" pitchFamily="2" charset="-122"/>
                <a:cs typeface="Times New Roman" panose="02020603050405020304" pitchFamily="18" charset="0"/>
              </a:rPr>
              <a:t>A</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的示数会发生变化</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同时干路电流也会发生变化</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即电流表</a:t>
            </a:r>
            <a:r>
              <a:rPr lang="en-US" altLang="zh-CN">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的示数发生变化</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不符合题意</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因此只能是用</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x</a:t>
            </a:r>
            <a:r>
              <a:rPr lang="zh-CN" altLang="zh-CN">
                <a:ea typeface="宋体" panose="02010600030101010101" pitchFamily="2" charset="-122"/>
                <a:cs typeface="Times New Roman" panose="02020603050405020304" pitchFamily="18" charset="0"/>
              </a:rPr>
              <a:t>替换电阻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5617505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替换后电流表示数减少了</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3 A</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则</a:t>
            </a:r>
            <a:r>
              <a:rPr lang="zh-CN" altLang="zh-CN">
                <a:ea typeface="宋体" panose="02010600030101010101" pitchFamily="2" charset="-122"/>
                <a:cs typeface="Times New Roman" panose="02020603050405020304" pitchFamily="18" charset="0"/>
              </a:rPr>
              <a:t>干路电流变为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-Δ</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A-0.3 A=1.2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根据并联电路中干路电流等于各支路电流之和可知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此时通过</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x</a:t>
            </a:r>
            <a:r>
              <a:rPr lang="zh-CN" altLang="zh-CN">
                <a:ea typeface="宋体" panose="02010600030101010101" pitchFamily="2" charset="-122"/>
                <a:cs typeface="Times New Roman" panose="02020603050405020304" pitchFamily="18" charset="0"/>
              </a:rPr>
              <a:t>的电流为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Ix</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A-0.3 A=0.9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01838419"/>
              </p:ext>
            </p:extLst>
          </p:nvPr>
        </p:nvGraphicFramePr>
        <p:xfrm>
          <a:off x="465273" y="2934387"/>
          <a:ext cx="10807700" cy="842562"/>
        </p:xfrm>
        <a:graphic>
          <a:graphicData uri="http://schemas.openxmlformats.org/presentationml/2006/ole">
            <mc:AlternateContent>
              <mc:Choice xmlns:v="urn:schemas-microsoft-com:vml" Requires="v">
                <p:oleObj spid="_x0000_s1062" name="文档" r:id="rId2" imgW="3826154" imgH="298285" progId="Word.Document.12">
                  <p:embed/>
                </p:oleObj>
              </mc:Choice>
              <mc:Fallback>
                <p:oleObj name="文档" r:id="rId2" imgW="3826154" imgH="298285" progId="Word.Document.12">
                  <p:embed/>
                  <p:pic>
                    <p:nvPicPr>
                      <p:cNvPr id="0" name="OLE substitute image"/>
                      <p:cNvPicPr/>
                      <p:nvPr/>
                    </p:nvPicPr>
                    <p:blipFill>
                      <a:blip r:embed="rId3"/>
                      <a:stretch>
                        <a:fillRect/>
                      </a:stretch>
                    </p:blipFill>
                    <p:spPr>
                      <a:xfrm>
                        <a:off x="465273" y="2934387"/>
                        <a:ext cx="10807700" cy="842562"/>
                      </a:xfrm>
                      <a:prstGeom prst="rect">
                        <a:avLst/>
                      </a:prstGeom>
                    </p:spPr>
                  </p:pic>
                </p:oleObj>
              </mc:Fallback>
            </mc:AlternateContent>
          </a:graphicData>
        </a:graphic>
      </p:graphicFrame>
      <p:sp>
        <p:nvSpPr>
          <p:cNvPr id="5" name="矩形 4"/>
          <p:cNvSpPr>
            <a:spLocks noChangeAspect="1"/>
          </p:cNvSpPr>
          <p:nvPr/>
        </p:nvSpPr>
        <p:spPr>
          <a:xfrm>
            <a:off x="361950" y="372447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电源电压</a:t>
            </a:r>
            <a:r>
              <a:rPr lang="en-US" altLang="zh-CN" i="1">
                <a:ea typeface="宋体" panose="02010600030101010101" pitchFamily="2" charset="-122"/>
                <a:cs typeface="Times New Roman" panose="02020603050405020304" pitchFamily="18" charset="0"/>
              </a:rPr>
              <a:t>U</a:t>
            </a:r>
            <a:r>
              <a:rPr lang="zh-CN" altLang="zh-CN">
                <a:ea typeface="宋体" panose="02010600030101010101" pitchFamily="2" charset="-122"/>
                <a:cs typeface="Times New Roman" panose="02020603050405020304" pitchFamily="18" charset="0"/>
              </a:rPr>
              <a:t>是</a:t>
            </a:r>
            <a:r>
              <a:rPr lang="en-US" altLang="zh-CN">
                <a:ea typeface="宋体" panose="02010600030101010101" pitchFamily="2" charset="-122"/>
                <a:cs typeface="Times New Roman" panose="02020603050405020304" pitchFamily="18" charset="0"/>
              </a:rPr>
              <a:t>9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通过定值电阻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的电流是</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en-US" altLang="zh-CN" i="1">
                <a:ea typeface="宋体" panose="02010600030101010101" pitchFamily="2" charset="-122"/>
                <a:cs typeface="Times New Roman" panose="02020603050405020304" pitchFamily="18" charset="0"/>
              </a:rPr>
              <a:t>R</a:t>
            </a:r>
            <a:r>
              <a:rPr lang="en-US" altLang="zh-CN" i="1" baseline="-25000">
                <a:ea typeface="宋体" panose="02010600030101010101" pitchFamily="2" charset="-122"/>
                <a:cs typeface="Times New Roman" panose="02020603050405020304" pitchFamily="18" charset="0"/>
              </a:rPr>
              <a:t>x</a:t>
            </a:r>
            <a:r>
              <a:rPr lang="zh-CN" altLang="zh-CN">
                <a:ea typeface="宋体" panose="02010600030101010101" pitchFamily="2" charset="-122"/>
                <a:cs typeface="Times New Roman" panose="02020603050405020304" pitchFamily="18" charset="0"/>
              </a:rPr>
              <a:t>替换的是电阻</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未知电阻</a:t>
            </a:r>
            <a:r>
              <a:rPr lang="en-US" altLang="zh-CN" i="1">
                <a:ea typeface="宋体" panose="02010600030101010101" pitchFamily="2" charset="-122"/>
                <a:cs typeface="Times New Roman" panose="02020603050405020304" pitchFamily="18" charset="0"/>
              </a:rPr>
              <a:t>Rx</a:t>
            </a:r>
            <a:r>
              <a:rPr lang="zh-CN" altLang="zh-CN">
                <a:ea typeface="宋体" panose="02010600030101010101" pitchFamily="2" charset="-122"/>
                <a:cs typeface="Times New Roman" panose="02020603050405020304" pitchFamily="18" charset="0"/>
              </a:rPr>
              <a:t>的阻值为</a:t>
            </a:r>
            <a:r>
              <a:rPr lang="en-US" altLang="zh-CN">
                <a:ea typeface="宋体" panose="02010600030101010101" pitchFamily="2" charset="-122"/>
                <a:cs typeface="Times New Roman" panose="02020603050405020304" pitchFamily="18" charset="0"/>
              </a:rPr>
              <a:t>10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8874013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84097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呼和浩特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如图所示是一个灯泡和一个定值电阻的</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根据图象所给信息计算</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如果将灯泡和定值电阻并联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a:t>
            </a:r>
            <a:r>
              <a:rPr lang="zh-CN" altLang="zh-CN" smtClean="0">
                <a:solidFill>
                  <a:srgbClr val="000000"/>
                </a:solidFill>
                <a:ea typeface="宋体" panose="02010600030101010101" pitchFamily="2" charset="-122"/>
                <a:cs typeface="Times New Roman" panose="02020603050405020304" pitchFamily="18" charset="0"/>
              </a:rPr>
              <a:t>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恒定</a:t>
            </a:r>
            <a:r>
              <a:rPr lang="zh-CN" altLang="zh-CN">
                <a:solidFill>
                  <a:srgbClr val="000000"/>
                </a:solidFill>
                <a:ea typeface="宋体" panose="02010600030101010101" pitchFamily="2" charset="-122"/>
                <a:cs typeface="Times New Roman" panose="02020603050405020304" pitchFamily="18" charset="0"/>
              </a:rPr>
              <a:t>电压为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的电源两端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求此时</a:t>
            </a:r>
            <a:r>
              <a:rPr lang="zh-CN" altLang="zh-CN" smtClean="0">
                <a:solidFill>
                  <a:srgbClr val="000000"/>
                </a:solidFill>
                <a:ea typeface="宋体" panose="02010600030101010101" pitchFamily="2" charset="-122"/>
                <a:cs typeface="Times New Roman" panose="02020603050405020304" pitchFamily="18" charset="0"/>
              </a:rPr>
              <a:t>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泡</a:t>
            </a:r>
            <a:r>
              <a:rPr lang="zh-CN" altLang="zh-CN">
                <a:solidFill>
                  <a:srgbClr val="000000"/>
                </a:solidFill>
                <a:ea typeface="宋体" panose="02010600030101010101" pitchFamily="2" charset="-122"/>
                <a:cs typeface="Times New Roman" panose="02020603050405020304" pitchFamily="18" charset="0"/>
              </a:rPr>
              <a:t>的电阻和定值电阻的阻值</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如果将灯泡和定值电阻串联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a:t>
            </a:r>
            <a:r>
              <a:rPr lang="zh-CN" altLang="zh-CN" smtClean="0">
                <a:solidFill>
                  <a:srgbClr val="000000"/>
                </a:solidFill>
                <a:ea typeface="宋体" panose="02010600030101010101" pitchFamily="2" charset="-122"/>
                <a:cs typeface="Times New Roman" panose="02020603050405020304" pitchFamily="18" charset="0"/>
              </a:rPr>
              <a:t>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恒定</a:t>
            </a:r>
            <a:r>
              <a:rPr lang="zh-CN" altLang="zh-CN">
                <a:solidFill>
                  <a:srgbClr val="000000"/>
                </a:solidFill>
                <a:ea typeface="宋体" panose="02010600030101010101" pitchFamily="2" charset="-122"/>
                <a:cs typeface="Times New Roman" panose="02020603050405020304" pitchFamily="18" charset="0"/>
              </a:rPr>
              <a:t>电压为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的电源两端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求此时</a:t>
            </a:r>
            <a:r>
              <a:rPr lang="zh-CN" altLang="zh-CN" smtClean="0">
                <a:solidFill>
                  <a:srgbClr val="000000"/>
                </a:solidFill>
                <a:ea typeface="宋体" panose="02010600030101010101" pitchFamily="2" charset="-122"/>
                <a:cs typeface="Times New Roman" panose="02020603050405020304" pitchFamily="18" charset="0"/>
              </a:rPr>
              <a:t>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泡</a:t>
            </a:r>
            <a:r>
              <a:rPr lang="zh-CN" altLang="zh-CN">
                <a:solidFill>
                  <a:srgbClr val="000000"/>
                </a:solidFill>
                <a:ea typeface="宋体" panose="02010600030101010101" pitchFamily="2" charset="-122"/>
                <a:cs typeface="Times New Roman" panose="02020603050405020304" pitchFamily="18" charset="0"/>
              </a:rPr>
              <a:t>两端电压以及此时灯泡的电阻</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028.jpeg"/>
          <p:cNvPicPr/>
          <p:nvPr/>
        </p:nvPicPr>
        <p:blipFill>
          <a:blip r:embed="rId2"/>
          <a:stretch>
            <a:fillRect/>
          </a:stretch>
        </p:blipFill>
        <p:spPr>
          <a:xfrm>
            <a:off x="7139587" y="1760920"/>
            <a:ext cx="3878034" cy="3204175"/>
          </a:xfrm>
          <a:prstGeom prst="rect">
            <a:avLst/>
          </a:prstGeom>
        </p:spPr>
      </p:pic>
    </p:spTree>
    <p:extLst>
      <p:ext uri="{BB962C8B-B14F-4D97-AF65-F5344CB8AC3E}">
        <p14:creationId xmlns:p14="http://schemas.microsoft.com/office/powerpoint/2010/main" val="33609857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8" name="组合 7"/>
          <p:cNvGrpSpPr/>
          <p:nvPr/>
        </p:nvGrpSpPr>
        <p:grpSpPr>
          <a:xfrm>
            <a:off x="361950" y="700143"/>
            <a:ext cx="10911023" cy="5286080"/>
            <a:chOff x="361950" y="700143"/>
            <a:chExt cx="10911023" cy="5286080"/>
          </a:xfrm>
        </p:grpSpPr>
        <p:grpSp>
          <p:nvGrpSpPr>
            <p:cNvPr id="6" name="组合 5"/>
            <p:cNvGrpSpPr/>
            <p:nvPr/>
          </p:nvGrpSpPr>
          <p:grpSpPr>
            <a:xfrm>
              <a:off x="361950" y="700143"/>
              <a:ext cx="10911023" cy="4433229"/>
              <a:chOff x="361950" y="660815"/>
              <a:chExt cx="10911023" cy="4433229"/>
            </a:xfrm>
          </p:grpSpPr>
          <p:sp>
            <p:nvSpPr>
              <p:cNvPr id="2" name="矩形 1"/>
              <p:cNvSpPr>
                <a:spLocks noChangeAspect="1"/>
              </p:cNvSpPr>
              <p:nvPr/>
            </p:nvSpPr>
            <p:spPr>
              <a:xfrm>
                <a:off x="361950" y="6608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小灯泡的电阻随温度的升高而增大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所以其电阻是变化的</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其电流与电压不成正比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其图象不是直线</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而定值电阻的阻值为一定值</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其电流与电压成正比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其图象是直线</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当小灯泡两端电压</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时通过小灯泡的电流为</a:t>
                </a:r>
                <a:r>
                  <a:rPr lang="en-US" altLang="zh-CN" i="1">
                    <a:ea typeface="宋体" panose="02010600030101010101" pitchFamily="2" charset="-122"/>
                    <a:cs typeface="Times New Roman" panose="02020603050405020304" pitchFamily="18" charset="0"/>
                  </a:rPr>
                  <a:t>I</a:t>
                </a:r>
                <a:r>
                  <a:rPr lang="en-US" altLang="zh-CN" i="1" baseline="-25000">
                    <a:ea typeface="宋体" panose="02010600030101010101" pitchFamily="2" charset="-122"/>
                    <a:cs typeface="Times New Roman" panose="02020603050405020304" pitchFamily="18" charset="0"/>
                  </a:rPr>
                  <a:t>L</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75477295"/>
                  </p:ext>
                </p:extLst>
              </p:nvPr>
            </p:nvGraphicFramePr>
            <p:xfrm>
              <a:off x="465273" y="3092435"/>
              <a:ext cx="10807700" cy="840531"/>
            </p:xfrm>
            <a:graphic>
              <a:graphicData uri="http://schemas.openxmlformats.org/presentationml/2006/ole">
                <mc:AlternateContent>
                  <mc:Choice xmlns:v="urn:schemas-microsoft-com:vml" Requires="v">
                    <p:oleObj spid="_x0000_s1063" name="文档" r:id="rId2" imgW="3826154" imgH="297566" progId="Word.Document.12">
                      <p:embed/>
                    </p:oleObj>
                  </mc:Choice>
                  <mc:Fallback>
                    <p:oleObj name="文档" r:id="rId2" imgW="3826154" imgH="297566" progId="Word.Document.12">
                      <p:embed/>
                      <p:pic>
                        <p:nvPicPr>
                          <p:cNvPr id="0" name="OLE substitute image"/>
                          <p:cNvPicPr/>
                          <p:nvPr/>
                        </p:nvPicPr>
                        <p:blipFill>
                          <a:blip r:embed="rId3"/>
                          <a:stretch>
                            <a:fillRect/>
                          </a:stretch>
                        </p:blipFill>
                        <p:spPr>
                          <a:xfrm>
                            <a:off x="465273" y="3092435"/>
                            <a:ext cx="10807700" cy="840531"/>
                          </a:xfrm>
                          <a:prstGeom prst="rect">
                            <a:avLst/>
                          </a:prstGeom>
                        </p:spPr>
                      </p:pic>
                    </p:oleObj>
                  </mc:Fallback>
                </mc:AlternateContent>
              </a:graphicData>
            </a:graphic>
          </p:graphicFrame>
          <p:sp>
            <p:nvSpPr>
              <p:cNvPr id="4" name="矩形 3"/>
              <p:cNvSpPr>
                <a:spLocks noChangeAspect="1"/>
              </p:cNvSpPr>
              <p:nvPr/>
            </p:nvSpPr>
            <p:spPr>
              <a:xfrm>
                <a:off x="361950" y="3861847"/>
                <a:ext cx="10807700" cy="1232197"/>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由图象可知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当定值电阻两端电压</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时通过的电流为</a:t>
                </a:r>
                <a:r>
                  <a:rPr lang="en-US" altLang="zh-CN" i="1">
                    <a:ea typeface="宋体" panose="02010600030101010101" pitchFamily="2" charset="-122"/>
                    <a:cs typeface="Times New Roman" panose="02020603050405020304" pitchFamily="18" charset="0"/>
                  </a:rPr>
                  <a:t>I</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25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3888448735"/>
                </p:ext>
              </p:extLst>
            </p:nvPr>
          </p:nvGraphicFramePr>
          <p:xfrm>
            <a:off x="465273" y="5145692"/>
            <a:ext cx="10807700" cy="840531"/>
          </p:xfrm>
          <a:graphic>
            <a:graphicData uri="http://schemas.openxmlformats.org/presentationml/2006/ole">
              <mc:AlternateContent>
                <mc:Choice xmlns:v="urn:schemas-microsoft-com:vml" Requires="v">
                  <p:oleObj spid="_x0000_s1064" name="文档" r:id="rId4" imgW="3826154" imgH="297566" progId="Word.Document.12">
                    <p:embed/>
                  </p:oleObj>
                </mc:Choice>
                <mc:Fallback>
                  <p:oleObj name="文档" r:id="rId4" imgW="3826154" imgH="297566" progId="Word.Document.12">
                    <p:embed/>
                    <p:pic>
                      <p:nvPicPr>
                        <p:cNvPr id="0" name="OLE substitute image"/>
                        <p:cNvPicPr/>
                        <p:nvPr/>
                      </p:nvPicPr>
                      <p:blipFill>
                        <a:blip r:embed="rId5"/>
                        <a:stretch>
                          <a:fillRect/>
                        </a:stretch>
                      </p:blipFill>
                      <p:spPr>
                        <a:xfrm>
                          <a:off x="465273" y="5145692"/>
                          <a:ext cx="10807700" cy="840531"/>
                        </a:xfrm>
                        <a:prstGeom prst="rect">
                          <a:avLst/>
                        </a:prstGeom>
                      </p:spPr>
                    </p:pic>
                  </p:oleObj>
                </mc:Fallback>
              </mc:AlternateContent>
            </a:graphicData>
          </a:graphic>
        </p:graphicFrame>
      </p:grpSp>
    </p:spTree>
    <p:extLst>
      <p:ext uri="{BB962C8B-B14F-4D97-AF65-F5344CB8AC3E}">
        <p14:creationId xmlns:p14="http://schemas.microsoft.com/office/powerpoint/2010/main" val="12327978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如果将灯泡和定值电阻串联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接在恒定电压为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的电源两端</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当电流为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A</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小灯泡两端的电压与定值电阻两端的电压和为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即</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L</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i="1" baseline="-25000">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V+4.8 V=6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2108874"/>
              </p:ext>
            </p:extLst>
          </p:nvPr>
        </p:nvGraphicFramePr>
        <p:xfrm>
          <a:off x="465273" y="2922559"/>
          <a:ext cx="10807700" cy="784699"/>
        </p:xfrm>
        <a:graphic>
          <a:graphicData uri="http://schemas.openxmlformats.org/presentationml/2006/ole">
            <mc:AlternateContent>
              <mc:Choice xmlns:v="urn:schemas-microsoft-com:vml" Requires="v">
                <p:oleObj spid="_x0000_s1065" name="文档" r:id="rId2" imgW="3826154" imgH="277800" progId="Word.Document.12">
                  <p:embed/>
                </p:oleObj>
              </mc:Choice>
              <mc:Fallback>
                <p:oleObj name="文档" r:id="rId2" imgW="3826154" imgH="277800" progId="Word.Document.12">
                  <p:embed/>
                  <p:pic>
                    <p:nvPicPr>
                      <p:cNvPr id="0" name="OLE substitute image"/>
                      <p:cNvPicPr/>
                      <p:nvPr/>
                    </p:nvPicPr>
                    <p:blipFill>
                      <a:blip r:embed="rId3"/>
                      <a:stretch>
                        <a:fillRect/>
                      </a:stretch>
                    </p:blipFill>
                    <p:spPr>
                      <a:xfrm>
                        <a:off x="465273" y="2922559"/>
                        <a:ext cx="10807700" cy="784699"/>
                      </a:xfrm>
                      <a:prstGeom prst="rect">
                        <a:avLst/>
                      </a:prstGeom>
                    </p:spPr>
                  </p:pic>
                </p:oleObj>
              </mc:Fallback>
            </mc:AlternateContent>
          </a:graphicData>
        </a:graphic>
      </p:graphicFrame>
      <p:sp>
        <p:nvSpPr>
          <p:cNvPr id="4" name="矩形 3"/>
          <p:cNvSpPr>
            <a:spLocks noChangeAspect="1"/>
          </p:cNvSpPr>
          <p:nvPr/>
        </p:nvSpPr>
        <p:spPr>
          <a:xfrm>
            <a:off x="361950" y="3667930"/>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如果将灯泡和定值电阻并联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接在恒定电压为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的电源两端</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此时灯泡的电阻为</a:t>
            </a:r>
            <a:r>
              <a:rPr lang="en-US" altLang="zh-CN">
                <a:ea typeface="宋体" panose="02010600030101010101" pitchFamily="2" charset="-122"/>
                <a:cs typeface="Times New Roman" panose="02020603050405020304" pitchFamily="18" charset="0"/>
              </a:rPr>
              <a:t>12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zh-CN" altLang="zh-CN">
                <a:ea typeface="宋体" panose="02010600030101010101" pitchFamily="2" charset="-122"/>
                <a:cs typeface="Times New Roman" panose="02020603050405020304" pitchFamily="18" charset="0"/>
              </a:rPr>
              <a:t>、定值电阻的阻值为</a:t>
            </a:r>
            <a:r>
              <a:rPr lang="en-US" altLang="zh-CN">
                <a:ea typeface="宋体" panose="02010600030101010101" pitchFamily="2" charset="-122"/>
                <a:cs typeface="Times New Roman" panose="02020603050405020304" pitchFamily="18" charset="0"/>
              </a:rPr>
              <a:t>24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如果将灯泡和定值电阻串联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接在恒定电压为</a:t>
            </a:r>
            <a:r>
              <a:rPr lang="en-US" altLang="zh-CN">
                <a:ea typeface="宋体" panose="02010600030101010101" pitchFamily="2" charset="-122"/>
                <a:cs typeface="Times New Roman" panose="02020603050405020304" pitchFamily="18" charset="0"/>
              </a:rPr>
              <a:t>6 V</a:t>
            </a:r>
            <a:r>
              <a:rPr lang="zh-CN" altLang="zh-CN">
                <a:ea typeface="宋体" panose="02010600030101010101" pitchFamily="2" charset="-122"/>
                <a:cs typeface="Times New Roman" panose="02020603050405020304" pitchFamily="18" charset="0"/>
              </a:rPr>
              <a:t>的电源两端</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此时灯泡两端电压为</a:t>
            </a:r>
            <a:r>
              <a:rPr lang="en-US" altLang="zh-CN">
                <a:ea typeface="宋体" panose="02010600030101010101" pitchFamily="2" charset="-122"/>
                <a:cs typeface="Times New Roman" panose="02020603050405020304" pitchFamily="18" charset="0"/>
              </a:rPr>
              <a:t>1.2 V,</a:t>
            </a:r>
            <a:r>
              <a:rPr lang="zh-CN" altLang="zh-CN">
                <a:ea typeface="宋体" panose="02010600030101010101" pitchFamily="2" charset="-122"/>
                <a:cs typeface="Times New Roman" panose="02020603050405020304" pitchFamily="18" charset="0"/>
              </a:rPr>
              <a:t>此时灯泡的电阻为</a:t>
            </a:r>
            <a:r>
              <a:rPr lang="en-US" altLang="zh-CN">
                <a:ea typeface="宋体" panose="02010600030101010101" pitchFamily="2" charset="-122"/>
                <a:cs typeface="Times New Roman" panose="02020603050405020304" pitchFamily="18" charset="0"/>
              </a:rPr>
              <a:t>6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24775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0871200" y="12230100"/>
            <a:ext cx="304800" cy="2159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2606"/>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根据材料的导电性能可以将材料分为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导体、绝缘体、半导体和超导体</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导体</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的物体叫导体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人体、大地、所有金属、石墨、酸碱盐的水溶液、不纯净的水等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绝缘体</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的物体叫绝缘体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橡胶、塑料、玻璃、陶瓷、纯水等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96325" y="280115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容易导电</a:t>
            </a:r>
            <a:endParaRPr lang="zh-CN" altLang="en-US"/>
          </a:p>
        </p:txBody>
      </p:sp>
      <p:sp>
        <p:nvSpPr>
          <p:cNvPr id="4" name="矩形 3"/>
          <p:cNvSpPr/>
          <p:nvPr/>
        </p:nvSpPr>
        <p:spPr>
          <a:xfrm>
            <a:off x="2563189" y="398781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不容易导电</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36564"/>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半导体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导电能力介于导体和绝缘体之间的材料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硅、锗、砷化镓、二极管、三极管等</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超导体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一些特殊的材料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在温度降低到足够低时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电阻变为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这种材料叫做超导体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超导体的应用前景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制作输电线、电动机和发电机的线圈、磁悬浮列车等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800597" y="3354607"/>
            <a:ext cx="389850" cy="584775"/>
          </a:xfrm>
          <a:prstGeom prst="rect">
            <a:avLst/>
          </a:prstGeom>
        </p:spPr>
        <p:txBody>
          <a:bodyPr wrap="none">
            <a:spAutoFit/>
          </a:bodyPr>
          <a:lstStyle/>
          <a:p>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8007"/>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福建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在相同温度下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关于导体的电阻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铜线的电阻一定比铝线的小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长度相同粗细也相同的铜线和铝线电阻相等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长度相同的两根铜线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粗的那根电阻较大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粗细相同的两根铜线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长的那根电阻较大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2396325" y="224180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导体电阻与导体的材料、长度与横截面积有关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只知道导体的材料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不知道导体的长度和横截面积关系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无法确定铜线与铝线电阻的大小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错误</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长度相同、粗细也相同的铜线和铝线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由于材料不同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则电阻不相等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在材料、长度相同的情况下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导体越粗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横截面积越大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电阻越小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长度相同的两根铜线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粗的那根电阻较小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在材料、横截面积相同的情况下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导体越长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导体电阻越大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粗细相同的两根铜线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长的那根电阻较大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65021851"/>
      </p:ext>
    </p:extLst>
  </p:cSld>
  <p:clrMapOvr>
    <a:masterClrMapping/>
  </p:clrMapOvr>
  <p:transition spd="med">
    <p:pull/>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电热毯内的电阻丝断了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如果将电阻丝的两个断头接上后继续使用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电热毯的接头处很容易被烧焦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这样做很不安全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接头处的电阻常称为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接触电阻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接触电阻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的判断正确的是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接触电阻较大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它与电阻丝的其他部分串联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接触电阻较大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它与电阻丝的其他部分并联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接触电阻较小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它与电阻丝的其他部分串联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接触电阻较小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它与电阻丝的其他部分并联</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4226021" y="259214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8144"/>
            <a:ext cx="10807700" cy="1865126"/>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滑动变阻器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结构与简化图、电路图中的符号</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73656" y="2612528"/>
            <a:ext cx="10774762" cy="3118343"/>
          </a:xfrm>
          <a:prstGeom prst="rect">
            <a:avLst/>
          </a:prstGeom>
        </p:spPr>
      </p:pic>
    </p:spTree>
    <p:extLst>
      <p:ext uri="{BB962C8B-B14F-4D97-AF65-F5344CB8AC3E}">
        <p14:creationId xmlns:p14="http://schemas.microsoft.com/office/powerpoint/2010/main" val="4243447664"/>
      </p:ext>
    </p:extLst>
  </p:cSld>
  <p:clrMapOvr>
    <a:masterClrMapping/>
  </p:clrMapOvr>
  <p:transition spd="med">
    <p:pull/>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滑动变阻器是通过改变接入电路中的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来改变接入电路中的电阻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改变电路中的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调节电路两端的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保护电路中的电表和用电器</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使用方法</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滑动变阻器通常要</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联在电路中</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接线柱的连接应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开关闭合前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应将滑片置于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的位置</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根据电路的实际需要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选择规格合适的滑动变阻器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517005" y="63796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电阻线长度</a:t>
            </a:r>
            <a:endParaRPr lang="zh-CN" altLang="en-US"/>
          </a:p>
        </p:txBody>
      </p:sp>
      <p:sp>
        <p:nvSpPr>
          <p:cNvPr id="4" name="矩形 3"/>
          <p:cNvSpPr/>
          <p:nvPr/>
        </p:nvSpPr>
        <p:spPr>
          <a:xfrm>
            <a:off x="5473005" y="18097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5" name="矩形 4"/>
          <p:cNvSpPr/>
          <p:nvPr/>
        </p:nvSpPr>
        <p:spPr>
          <a:xfrm>
            <a:off x="4608412" y="24043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a:t>
            </a:r>
            <a:endParaRPr lang="zh-CN" altLang="en-US"/>
          </a:p>
        </p:txBody>
      </p:sp>
      <p:sp>
        <p:nvSpPr>
          <p:cNvPr id="6" name="矩形 5"/>
          <p:cNvSpPr/>
          <p:nvPr/>
        </p:nvSpPr>
        <p:spPr>
          <a:xfrm>
            <a:off x="7233877" y="356079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串</a:t>
            </a:r>
            <a:endParaRPr lang="zh-CN" altLang="en-US"/>
          </a:p>
        </p:txBody>
      </p:sp>
      <p:sp>
        <p:nvSpPr>
          <p:cNvPr id="7" name="矩形 6"/>
          <p:cNvSpPr/>
          <p:nvPr/>
        </p:nvSpPr>
        <p:spPr>
          <a:xfrm>
            <a:off x="4307861" y="416537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一上一下</a:t>
            </a:r>
            <a:endParaRPr lang="zh-CN" altLang="en-US"/>
          </a:p>
        </p:txBody>
      </p:sp>
      <p:sp>
        <p:nvSpPr>
          <p:cNvPr id="8" name="矩形 7"/>
          <p:cNvSpPr/>
          <p:nvPr/>
        </p:nvSpPr>
        <p:spPr>
          <a:xfrm>
            <a:off x="5823213" y="4736319"/>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电阻值最大</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滑片移动时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根据接入电路中电阻线的长度变化来分析接入电路中电阻值的变化</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滑动变阻器铭牌上标注了规格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:“50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“50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表示该滑动变阻器的最大</a:t>
            </a:r>
            <a:r>
              <a:rPr lang="zh-CN" altLang="zh-CN" smtClean="0">
                <a:solidFill>
                  <a:srgbClr val="000000"/>
                </a:solidFill>
                <a:ea typeface="宋体" panose="02010600030101010101" pitchFamily="2" charset="-122"/>
                <a:cs typeface="Times New Roman" panose="02020603050405020304" pitchFamily="18" charset="0"/>
              </a:rPr>
              <a:t>电阻</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值</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50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;“1 A”</a:t>
            </a:r>
            <a:r>
              <a:rPr lang="zh-CN" altLang="zh-CN">
                <a:solidFill>
                  <a:srgbClr val="000000"/>
                </a:solidFill>
                <a:ea typeface="宋体" panose="02010600030101010101" pitchFamily="2" charset="-122"/>
                <a:cs typeface="Times New Roman" panose="02020603050405020304" pitchFamily="18" charset="0"/>
              </a:rPr>
              <a:t>表示允许通过的最大电流为</a:t>
            </a:r>
            <a:r>
              <a:rPr lang="en-US" altLang="zh-CN">
                <a:solidFill>
                  <a:srgbClr val="000000"/>
                </a:solidFill>
                <a:ea typeface="宋体" panose="02010600030101010101" pitchFamily="2" charset="-122"/>
                <a:cs typeface="Times New Roman" panose="02020603050405020304" pitchFamily="18" charset="0"/>
              </a:rPr>
              <a:t>1 A</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ea typeface="宋体" panose="02010600030101010101" pitchFamily="2" charset="-122"/>
                <a:cs typeface="Times New Roman" panose="02020603050405020304" pitchFamily="18" charset="0"/>
              </a:rPr>
              <a:t>电阻和允许通过的电流两者都符合电路</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要求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才是合适的滑动变阻器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953.jpeg"/>
          <p:cNvPicPr/>
          <p:nvPr/>
        </p:nvPicPr>
        <p:blipFill>
          <a:blip r:embed="rId2"/>
          <a:stretch>
            <a:fillRect/>
          </a:stretch>
        </p:blipFill>
        <p:spPr>
          <a:xfrm>
            <a:off x="8952237" y="2240360"/>
            <a:ext cx="2340694" cy="2790095"/>
          </a:xfrm>
          <a:prstGeom prst="rect">
            <a:avLst/>
          </a:prstGeom>
        </p:spPr>
      </p:pic>
    </p:spTree>
    <p:extLst>
      <p:ext uri="{BB962C8B-B14F-4D97-AF65-F5344CB8AC3E}">
        <p14:creationId xmlns:p14="http://schemas.microsoft.com/office/powerpoint/2010/main" val="1390060497"/>
      </p:ext>
    </p:extLst>
  </p:cSld>
  <p:clrMapOvr>
    <a:masterClrMapping/>
  </p:clrMapOvr>
  <p:transition spd="med">
    <p:pull/>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6375"/>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电阻箱</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可以调节电阻大小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能够准确表示连入电路的电阻值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但不能连续改变电阻值</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使用时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把两个接线柱与被控制电路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调节四个旋盘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就可以得到</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9 999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的任意整数值</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读数方法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指针所指数值乘以倍数后相加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如图所示的电阻箱接入电路中的阻值为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993285" y="246944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串联</a:t>
            </a:r>
            <a:endParaRPr lang="zh-CN" altLang="en-US"/>
          </a:p>
        </p:txBody>
      </p:sp>
      <p:sp>
        <p:nvSpPr>
          <p:cNvPr id="4" name="矩形 3"/>
          <p:cNvSpPr/>
          <p:nvPr/>
        </p:nvSpPr>
        <p:spPr>
          <a:xfrm>
            <a:off x="5545013" y="4252534"/>
            <a:ext cx="1005403" cy="584775"/>
          </a:xfrm>
          <a:prstGeom prst="rect">
            <a:avLst/>
          </a:prstGeom>
        </p:spPr>
        <p:txBody>
          <a:bodyPr wrap="none">
            <a:spAutoFit/>
          </a:bodyPr>
          <a:lstStyle/>
          <a:p>
            <a:r>
              <a:rPr lang="en-US" altLang="zh-CN">
                <a:ea typeface="宋体" panose="02010600030101010101" pitchFamily="2" charset="-122"/>
              </a:rPr>
              <a:t>3608</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用滑动变阻器调节灯的亮度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若要求滑片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向右端滑动时灯逐渐变亮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应选择下列哪种接</a:t>
            </a:r>
            <a:r>
              <a:rPr lang="zh-CN" altLang="zh-CN" smtClean="0">
                <a:solidFill>
                  <a:srgbClr val="000000"/>
                </a:solidFill>
                <a:ea typeface="宋体" panose="02010600030101010101" pitchFamily="2" charset="-122"/>
                <a:cs typeface="Times New Roman" panose="02020603050405020304" pitchFamily="18" charset="0"/>
              </a:rPr>
              <a:t>法</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D</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smtClean="0">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D</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55.jpeg"/>
          <p:cNvPicPr/>
          <p:nvPr/>
        </p:nvPicPr>
        <p:blipFill>
          <a:blip r:embed="rId2"/>
          <a:stretch>
            <a:fillRect/>
          </a:stretch>
        </p:blipFill>
        <p:spPr>
          <a:xfrm>
            <a:off x="6830191" y="2707680"/>
            <a:ext cx="3755382" cy="2682145"/>
          </a:xfrm>
          <a:prstGeom prst="rect">
            <a:avLst/>
          </a:prstGeom>
        </p:spPr>
      </p:pic>
      <p:sp>
        <p:nvSpPr>
          <p:cNvPr id="4" name="Rectangle 3"/>
          <p:cNvSpPr>
            <a:spLocks noChangeArrowheads="1"/>
          </p:cNvSpPr>
          <p:nvPr/>
        </p:nvSpPr>
        <p:spPr bwMode="auto">
          <a:xfrm>
            <a:off x="762989" y="266814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05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滑动变阻器是通过改变接入电路中电阻丝的长度来改变接入电路中的电阻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从而改变电路中的电流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所以滑动变阻器的正确接法是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一上一下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本题中滑片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楷体" panose="02010609060101010101" pitchFamily="49" charset="-122"/>
                <a:cs typeface="Times New Roman" panose="02020603050405020304" pitchFamily="18" charset="0"/>
              </a:rPr>
              <a:t>向右端滑动时灯逐渐变亮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说明滑片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楷体" panose="02010609060101010101" pitchFamily="49" charset="-122"/>
                <a:cs typeface="Times New Roman" panose="02020603050405020304" pitchFamily="18" charset="0"/>
              </a:rPr>
              <a:t>向右端滑动时接入电路中的电阻变小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即接入电路中的电阻丝长度变短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所以可判断</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接线柱接入电路</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选项滑片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楷体" panose="02010609060101010101" pitchFamily="49" charset="-122"/>
                <a:cs typeface="Times New Roman" panose="02020603050405020304" pitchFamily="18" charset="0"/>
              </a:rPr>
              <a:t>向右端滑动时灯逐渐变亮</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选项相当于接入一段金属导体</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选项相当于接入一个定值电阻</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选项滑片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楷体" panose="02010609060101010101" pitchFamily="49" charset="-122"/>
                <a:cs typeface="Times New Roman" panose="02020603050405020304" pitchFamily="18" charset="0"/>
              </a:rPr>
              <a:t>向右端滑动时灯逐渐变暗</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2576609"/>
      </p:ext>
    </p:extLst>
  </p:cSld>
  <p:clrMapOvr>
    <a:masterClrMapping/>
  </p:clrMapOvr>
  <p:transition spd="med">
    <p:pull/>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76546"/>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滑动变阻器的正确接法是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一上一下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接入电路中的电阻是由接入电路的下端接线柱到滑片间电阻丝长度决定的</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00350125"/>
      </p:ext>
    </p:extLst>
  </p:cSld>
  <p:clrMapOvr>
    <a:masterClrMapping/>
  </p:clrMapOvr>
  <p:transition spd="med">
    <p:pull/>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如图所示是汽车油量表工作原理的示意图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图中油量表实质是一个电流表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当油量减少</a:t>
            </a:r>
            <a:r>
              <a:rPr lang="zh-CN" altLang="zh-CN" smtClean="0">
                <a:solidFill>
                  <a:srgbClr val="000000"/>
                </a:solidFill>
                <a:ea typeface="宋体" panose="02010600030101010101" pitchFamily="2" charset="-122"/>
                <a:cs typeface="Times New Roman" panose="02020603050405020304" pitchFamily="18" charset="0"/>
              </a:rPr>
              <a:t>时</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电路上电阻增大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电流减小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电路上电阻增大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电路上电阻减小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电流减小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电路上电阻减小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电流增大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56.jpeg"/>
          <p:cNvPicPr/>
          <p:nvPr/>
        </p:nvPicPr>
        <p:blipFill>
          <a:blip r:embed="rId2"/>
          <a:stretch>
            <a:fillRect/>
          </a:stretch>
        </p:blipFill>
        <p:spPr>
          <a:xfrm>
            <a:off x="6193085" y="2275567"/>
            <a:ext cx="4296226" cy="2898234"/>
          </a:xfrm>
          <a:prstGeom prst="rect">
            <a:avLst/>
          </a:prstGeom>
        </p:spPr>
      </p:pic>
      <p:sp>
        <p:nvSpPr>
          <p:cNvPr id="4" name="Rectangle 3"/>
          <p:cNvSpPr>
            <a:spLocks noChangeArrowheads="1"/>
          </p:cNvSpPr>
          <p:nvPr/>
        </p:nvSpPr>
        <p:spPr bwMode="auto">
          <a:xfrm>
            <a:off x="8219141" y="167522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探究电流跟电压、电阻的关系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实验方法</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实验电路</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59.jpeg"/>
          <p:cNvPicPr>
            <a:picLocks noChangeAspect="1"/>
          </p:cNvPicPr>
          <p:nvPr/>
        </p:nvPicPr>
        <p:blipFill>
          <a:blip r:embed="rId2"/>
          <a:stretch>
            <a:fillRect/>
          </a:stretch>
        </p:blipFill>
        <p:spPr>
          <a:xfrm>
            <a:off x="3244864" y="2556215"/>
            <a:ext cx="5041872" cy="3529310"/>
          </a:xfrm>
          <a:prstGeom prst="rect">
            <a:avLst/>
          </a:prstGeom>
        </p:spPr>
      </p:pic>
      <p:sp>
        <p:nvSpPr>
          <p:cNvPr id="4" name="矩形 3"/>
          <p:cNvSpPr/>
          <p:nvPr/>
        </p:nvSpPr>
        <p:spPr>
          <a:xfrm>
            <a:off x="2880717" y="1731811"/>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87543"/>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实验步骤</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探究电流与电压的关系时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a:t>
            </a:r>
            <a:r>
              <a:rPr lang="en-US" altLang="zh-CN" i="1" smtClean="0">
                <a:solidFill>
                  <a:srgbClr val="000000"/>
                </a:solidFill>
                <a:ea typeface="宋体" panose="02010600030101010101" pitchFamily="2" charset="-122"/>
                <a:cs typeface="Times New Roman" panose="02020603050405020304" pitchFamily="18" charset="0"/>
              </a:rPr>
              <a:t>_________________</a:t>
            </a:r>
            <a:r>
              <a:rPr lang="zh-CN" altLang="zh-CN">
                <a:solidFill>
                  <a:srgbClr val="000000"/>
                </a:solidFill>
                <a:ea typeface="宋体" panose="02010600030101010101" pitchFamily="2" charset="-122"/>
                <a:cs typeface="Times New Roman" panose="02020603050405020304" pitchFamily="18" charset="0"/>
              </a:rPr>
              <a:t>得到的结论是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探究电流与电阻的关系时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得到</a:t>
            </a:r>
            <a:r>
              <a:rPr lang="zh-CN" altLang="zh-CN">
                <a:solidFill>
                  <a:srgbClr val="000000"/>
                </a:solidFill>
                <a:ea typeface="宋体" panose="02010600030101010101" pitchFamily="2" charset="-122"/>
                <a:cs typeface="Times New Roman" panose="02020603050405020304" pitchFamily="18" charset="0"/>
              </a:rPr>
              <a:t>的结论是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001397" y="143117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endParaRPr lang="zh-CN" altLang="en-US"/>
          </a:p>
        </p:txBody>
      </p:sp>
      <p:sp>
        <p:nvSpPr>
          <p:cNvPr id="4" name="矩形 3"/>
          <p:cNvSpPr/>
          <p:nvPr/>
        </p:nvSpPr>
        <p:spPr>
          <a:xfrm>
            <a:off x="1921765" y="2023342"/>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电阻两端的电压</a:t>
            </a:r>
            <a:endParaRPr lang="zh-CN" altLang="en-US"/>
          </a:p>
        </p:txBody>
      </p:sp>
      <p:sp>
        <p:nvSpPr>
          <p:cNvPr id="5" name="矩形 4"/>
          <p:cNvSpPr/>
          <p:nvPr/>
        </p:nvSpPr>
        <p:spPr>
          <a:xfrm>
            <a:off x="8016133" y="2023342"/>
            <a:ext cx="275908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在电阻不变时</a:t>
            </a:r>
            <a:r>
              <a:rPr lang="en-US" altLang="zh-CN">
                <a:ea typeface="宋体" panose="02010600030101010101" pitchFamily="2" charset="-122"/>
              </a:rPr>
              <a:t>,</a:t>
            </a:r>
            <a:endParaRPr lang="zh-CN" altLang="en-US"/>
          </a:p>
        </p:txBody>
      </p:sp>
      <p:sp>
        <p:nvSpPr>
          <p:cNvPr id="6" name="矩形 5"/>
          <p:cNvSpPr>
            <a:spLocks noChangeAspect="1"/>
          </p:cNvSpPr>
          <p:nvPr/>
        </p:nvSpPr>
        <p:spPr>
          <a:xfrm>
            <a:off x="477232" y="2553483"/>
            <a:ext cx="7259755"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导体中的电流跟导体两端的电压成正比</a:t>
            </a:r>
            <a:endParaRPr lang="zh-CN" altLang="en-US"/>
          </a:p>
        </p:txBody>
      </p:sp>
      <p:sp>
        <p:nvSpPr>
          <p:cNvPr id="7" name="矩形 6"/>
          <p:cNvSpPr/>
          <p:nvPr/>
        </p:nvSpPr>
        <p:spPr>
          <a:xfrm>
            <a:off x="6716805" y="3178416"/>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定值电阻两端的电压</a:t>
            </a:r>
            <a:endParaRPr lang="zh-CN" altLang="en-US"/>
          </a:p>
        </p:txBody>
      </p:sp>
      <p:sp>
        <p:nvSpPr>
          <p:cNvPr id="8" name="矩形 7"/>
          <p:cNvSpPr/>
          <p:nvPr/>
        </p:nvSpPr>
        <p:spPr>
          <a:xfrm>
            <a:off x="1818229" y="377682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导体的电阻值</a:t>
            </a:r>
            <a:endParaRPr lang="zh-CN" altLang="en-US"/>
          </a:p>
        </p:txBody>
      </p:sp>
      <p:sp>
        <p:nvSpPr>
          <p:cNvPr id="9" name="矩形 8"/>
          <p:cNvSpPr/>
          <p:nvPr/>
        </p:nvSpPr>
        <p:spPr>
          <a:xfrm>
            <a:off x="7718269" y="3776822"/>
            <a:ext cx="275908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在电压不变时</a:t>
            </a:r>
            <a:r>
              <a:rPr lang="en-US" altLang="zh-CN">
                <a:ea typeface="宋体" panose="02010600030101010101" pitchFamily="2" charset="-122"/>
              </a:rPr>
              <a:t>,</a:t>
            </a:r>
            <a:endParaRPr lang="zh-CN" altLang="en-US"/>
          </a:p>
        </p:txBody>
      </p:sp>
      <p:sp>
        <p:nvSpPr>
          <p:cNvPr id="10" name="矩形 9"/>
          <p:cNvSpPr/>
          <p:nvPr/>
        </p:nvSpPr>
        <p:spPr>
          <a:xfrm>
            <a:off x="477232" y="4352887"/>
            <a:ext cx="6480124"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导体中的电流跟导体的电阻成反比</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9586"/>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滑动变阻器的主要作用是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在归纳电流与电压、电阻的关系结论时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一定要注明结论成立的条件</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电流与电压、电阻之间互成因果关系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电压、电阻是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因此只能说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电流与电压成正比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电流与电阻成反比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而不能说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电压与电流成正比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电阻与电流成反比</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708241" y="1377711"/>
            <a:ext cx="7429060" cy="683264"/>
          </a:xfrm>
          <a:prstGeom prst="rect">
            <a:avLst/>
          </a:prstGeom>
        </p:spPr>
        <p:txBody>
          <a:bodyPr wrap="square">
            <a:spAutoFit/>
          </a:bodyPr>
          <a:lstStyle/>
          <a:p>
            <a:pPr>
              <a:lnSpc>
                <a:spcPct val="120000"/>
              </a:lnSpc>
            </a:pPr>
            <a:r>
              <a:rPr lang="zh-CN" altLang="zh-CN">
                <a:ea typeface="宋体" panose="02010600030101010101" pitchFamily="2" charset="-122"/>
                <a:cs typeface="宋体" panose="02010600030101010101" pitchFamily="2" charset="-122"/>
              </a:rPr>
              <a:t>①</a:t>
            </a:r>
            <a:r>
              <a:rPr lang="zh-CN" altLang="zh-CN">
                <a:ea typeface="宋体" panose="02010600030101010101" pitchFamily="2" charset="-122"/>
                <a:cs typeface="Times New Roman" panose="02020603050405020304" pitchFamily="18" charset="0"/>
              </a:rPr>
              <a:t>调节定值电阻两端的电压</a:t>
            </a:r>
            <a:r>
              <a:rPr lang="en-US" altLang="zh-CN">
                <a:ea typeface="宋体" panose="02010600030101010101" pitchFamily="2" charset="-122"/>
              </a:rPr>
              <a:t>;</a:t>
            </a:r>
            <a:r>
              <a:rPr lang="zh-CN" altLang="zh-CN">
                <a:ea typeface="宋体" panose="02010600030101010101" pitchFamily="2" charset="-122"/>
                <a:cs typeface="宋体" panose="02010600030101010101" pitchFamily="2" charset="-122"/>
              </a:rPr>
              <a:t>②</a:t>
            </a:r>
            <a:r>
              <a:rPr lang="zh-CN" altLang="zh-CN">
                <a:ea typeface="宋体" panose="02010600030101010101" pitchFamily="2" charset="-122"/>
                <a:cs typeface="Times New Roman" panose="02020603050405020304" pitchFamily="18" charset="0"/>
              </a:rPr>
              <a:t>保护电路</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宜昌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用如图所示电路研究电流跟电压的关系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为了改变定值电阻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两端电压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设计了三种方案</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多节干电池串联接入</a:t>
            </a:r>
            <a:r>
              <a:rPr lang="en-US" altLang="zh-CN" i="1">
                <a:solidFill>
                  <a:srgbClr val="000000"/>
                </a:solidFill>
                <a:ea typeface="宋体" panose="02010600030101010101" pitchFamily="2" charset="-122"/>
                <a:cs typeface="Times New Roman" panose="02020603050405020304" pitchFamily="18" charset="0"/>
              </a:rPr>
              <a:t>MN</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电池与滑动变阻器串联接入</a:t>
            </a:r>
            <a:r>
              <a:rPr lang="en-US" altLang="zh-CN" i="1">
                <a:solidFill>
                  <a:srgbClr val="000000"/>
                </a:solidFill>
                <a:ea typeface="宋体" panose="02010600030101010101" pitchFamily="2" charset="-122"/>
                <a:cs typeface="Times New Roman" panose="02020603050405020304" pitchFamily="18" charset="0"/>
              </a:rPr>
              <a:t>MN</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电池先后与不同定值电阻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串联接入</a:t>
            </a:r>
            <a:r>
              <a:rPr lang="en-US" altLang="zh-CN" i="1">
                <a:solidFill>
                  <a:srgbClr val="000000"/>
                </a:solidFill>
                <a:ea typeface="宋体" panose="02010600030101010101" pitchFamily="2" charset="-122"/>
                <a:cs typeface="Times New Roman" panose="02020603050405020304" pitchFamily="18" charset="0"/>
              </a:rPr>
              <a:t>MN.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可行的方案</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仅有甲</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仅有乙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仅有甲、乙两种</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甲、乙、丙都可行</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62.jpeg"/>
          <p:cNvPicPr/>
          <p:nvPr/>
        </p:nvPicPr>
        <p:blipFill>
          <a:blip r:embed="rId2"/>
          <a:stretch>
            <a:fillRect/>
          </a:stretch>
        </p:blipFill>
        <p:spPr>
          <a:xfrm>
            <a:off x="8393166" y="2683687"/>
            <a:ext cx="2840479" cy="2448272"/>
          </a:xfrm>
          <a:prstGeom prst="rect">
            <a:avLst/>
          </a:prstGeom>
        </p:spPr>
      </p:pic>
      <p:sp>
        <p:nvSpPr>
          <p:cNvPr id="4" name="Rectangle 3"/>
          <p:cNvSpPr>
            <a:spLocks noChangeArrowheads="1"/>
          </p:cNvSpPr>
          <p:nvPr/>
        </p:nvSpPr>
        <p:spPr bwMode="auto">
          <a:xfrm>
            <a:off x="3211261" y="418602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研究电流跟电压的关系时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应控制电阻的阻值不变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改变电阻两端的电压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多节干电池串联接入</a:t>
            </a:r>
            <a:r>
              <a:rPr lang="en-US" altLang="zh-CN" i="1">
                <a:solidFill>
                  <a:srgbClr val="000000"/>
                </a:solidFill>
                <a:ea typeface="宋体" panose="02010600030101010101" pitchFamily="2" charset="-122"/>
                <a:cs typeface="Times New Roman" panose="02020603050405020304" pitchFamily="18" charset="0"/>
              </a:rPr>
              <a:t>MN</a:t>
            </a:r>
            <a:r>
              <a:rPr lang="zh-CN" altLang="zh-CN">
                <a:solidFill>
                  <a:srgbClr val="000000"/>
                </a:solidFill>
                <a:ea typeface="楷体" panose="02010609060101010101" pitchFamily="49"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改变干电池串联的节数时电源的电压发生变化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楷体" panose="02010609060101010101" pitchFamily="49" charset="-122"/>
                <a:cs typeface="Times New Roman" panose="02020603050405020304" pitchFamily="18" charset="0"/>
              </a:rPr>
              <a:t>两端的电压发生变化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方法可行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电池与滑动变阻器串联接入</a:t>
            </a:r>
            <a:r>
              <a:rPr lang="en-US" altLang="zh-CN" i="1">
                <a:solidFill>
                  <a:srgbClr val="000000"/>
                </a:solidFill>
                <a:ea typeface="宋体" panose="02010600030101010101" pitchFamily="2" charset="-122"/>
                <a:cs typeface="Times New Roman" panose="02020603050405020304" pitchFamily="18" charset="0"/>
              </a:rPr>
              <a:t>MN</a:t>
            </a:r>
            <a:r>
              <a:rPr lang="zh-CN" altLang="zh-CN">
                <a:solidFill>
                  <a:srgbClr val="000000"/>
                </a:solidFill>
                <a:ea typeface="楷体" panose="02010609060101010101" pitchFamily="49"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移动滑动变阻器滑片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楷体" panose="02010609060101010101" pitchFamily="49" charset="-122"/>
                <a:cs typeface="Times New Roman" panose="02020603050405020304" pitchFamily="18" charset="0"/>
              </a:rPr>
              <a:t>改变接入电路中的电阻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从而改变电路中的电流和</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楷体" panose="02010609060101010101" pitchFamily="49" charset="-122"/>
                <a:cs typeface="Times New Roman" panose="02020603050405020304" pitchFamily="18" charset="0"/>
              </a:rPr>
              <a:t>两端的电压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方法可行</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06036642"/>
              </p:ext>
            </p:extLst>
          </p:nvPr>
        </p:nvGraphicFramePr>
        <p:xfrm>
          <a:off x="361950" y="2166625"/>
          <a:ext cx="10807700" cy="2397750"/>
        </p:xfrm>
        <a:graphic>
          <a:graphicData uri="http://schemas.openxmlformats.org/presentationml/2006/ole">
            <mc:AlternateContent>
              <mc:Choice xmlns:v="urn:schemas-microsoft-com:vml" Requires="v">
                <p:oleObj spid="_x0000_s1038" name="文档" r:id="rId2" imgW="3826154" imgH="848854" progId="Word.Document.12">
                  <p:embed/>
                </p:oleObj>
              </mc:Choice>
              <mc:Fallback>
                <p:oleObj name="文档" r:id="rId2" imgW="3826154" imgH="848854" progId="Word.Document.12">
                  <p:embed/>
                  <p:pic>
                    <p:nvPicPr>
                      <p:cNvPr id="0" name="OLE substitute image"/>
                      <p:cNvPicPr/>
                      <p:nvPr/>
                    </p:nvPicPr>
                    <p:blipFill>
                      <a:blip r:embed="rId3"/>
                      <a:stretch>
                        <a:fillRect/>
                      </a:stretch>
                    </p:blipFill>
                    <p:spPr>
                      <a:xfrm>
                        <a:off x="361950" y="2166625"/>
                        <a:ext cx="10807700" cy="239775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43943"/>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电池先后与不同定值电阻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楷体" panose="02010609060101010101" pitchFamily="49" charset="-122"/>
                <a:cs typeface="Times New Roman" panose="02020603050405020304" pitchFamily="18" charset="0"/>
              </a:rPr>
              <a:t>串联接入</a:t>
            </a:r>
            <a:r>
              <a:rPr lang="en-US" altLang="zh-CN" i="1">
                <a:solidFill>
                  <a:srgbClr val="000000"/>
                </a:solidFill>
                <a:ea typeface="宋体" panose="02010600030101010101" pitchFamily="2" charset="-122"/>
                <a:cs typeface="Times New Roman" panose="02020603050405020304" pitchFamily="18" charset="0"/>
              </a:rPr>
              <a:t>MN</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楷体" panose="02010609060101010101" pitchFamily="49" charset="-122"/>
                <a:cs typeface="Times New Roman" panose="02020603050405020304" pitchFamily="18" charset="0"/>
              </a:rPr>
              <a:t>的阻值不同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分得的电压不同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楷体" panose="02010609060101010101" pitchFamily="49" charset="-122"/>
                <a:cs typeface="Times New Roman" panose="02020603050405020304" pitchFamily="18" charset="0"/>
              </a:rPr>
              <a:t>两端的电压不同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方法可行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综上可知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甲、乙、丙三种方案均可行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56638935"/>
      </p:ext>
    </p:extLst>
  </p:cSld>
  <p:clrMapOvr>
    <a:masterClrMapping/>
  </p:clrMapOvr>
  <p:transition spd="med">
    <p:pull/>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盘锦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电流与电阻关系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某同学根据实验数据作出如图所示的图象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导体中的电流与导体的电阻成正比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电源至少选用两节新干电池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换用</a:t>
            </a:r>
            <a:r>
              <a:rPr lang="en-US" altLang="zh-CN">
                <a:solidFill>
                  <a:srgbClr val="000000"/>
                </a:solidFill>
                <a:ea typeface="宋体" panose="02010600030101010101" pitchFamily="2" charset="-122"/>
                <a:cs typeface="Times New Roman" panose="02020603050405020304" pitchFamily="18" charset="0"/>
              </a:rPr>
              <a:t>2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电阻做实验时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a:t>
            </a:r>
            <a:r>
              <a:rPr lang="zh-CN" altLang="zh-CN" smtClean="0">
                <a:solidFill>
                  <a:srgbClr val="000000"/>
                </a:solidFill>
                <a:ea typeface="宋体" panose="02010600030101010101" pitchFamily="2" charset="-122"/>
                <a:cs typeface="Times New Roman" panose="02020603050405020304" pitchFamily="18" charset="0"/>
              </a:rPr>
              <a:t>更换</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电压表</a:t>
            </a:r>
            <a:r>
              <a:rPr lang="zh-CN" altLang="zh-CN">
                <a:solidFill>
                  <a:srgbClr val="000000"/>
                </a:solidFill>
                <a:ea typeface="宋体" panose="02010600030101010101" pitchFamily="2" charset="-122"/>
                <a:cs typeface="Times New Roman" panose="02020603050405020304" pitchFamily="18" charset="0"/>
              </a:rPr>
              <a:t>量程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多次实验是为了求平均值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以减小实验误差</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63.jpeg"/>
          <p:cNvPicPr/>
          <p:nvPr/>
        </p:nvPicPr>
        <p:blipFill>
          <a:blip r:embed="rId2"/>
          <a:stretch>
            <a:fillRect/>
          </a:stretch>
        </p:blipFill>
        <p:spPr>
          <a:xfrm>
            <a:off x="7633245" y="2115872"/>
            <a:ext cx="3163192" cy="2736304"/>
          </a:xfrm>
          <a:prstGeom prst="rect">
            <a:avLst/>
          </a:prstGeom>
        </p:spPr>
      </p:pic>
      <p:sp>
        <p:nvSpPr>
          <p:cNvPr id="4" name="Rectangle 3"/>
          <p:cNvSpPr>
            <a:spLocks noChangeArrowheads="1"/>
          </p:cNvSpPr>
          <p:nvPr/>
        </p:nvSpPr>
        <p:spPr bwMode="auto">
          <a:xfrm>
            <a:off x="1175373" y="2078127"/>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76207"/>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欧姆定律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通过导体的电流与这段导体两端的电压成</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与导体的电阻成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推导公式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15285" y="24907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正比</a:t>
            </a:r>
            <a:endParaRPr lang="zh-CN" altLang="en-US"/>
          </a:p>
        </p:txBody>
      </p:sp>
      <p:sp>
        <p:nvSpPr>
          <p:cNvPr id="4" name="矩形 3"/>
          <p:cNvSpPr/>
          <p:nvPr/>
        </p:nvSpPr>
        <p:spPr>
          <a:xfrm>
            <a:off x="3869165" y="30680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反比</a:t>
            </a: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768949185"/>
              </p:ext>
            </p:extLst>
          </p:nvPr>
        </p:nvGraphicFramePr>
        <p:xfrm>
          <a:off x="2736701" y="3912467"/>
          <a:ext cx="588962" cy="839788"/>
        </p:xfrm>
        <a:graphic>
          <a:graphicData uri="http://schemas.openxmlformats.org/presentationml/2006/ole">
            <mc:AlternateContent>
              <mc:Choice xmlns:v="urn:schemas-microsoft-com:vml" Requires="v">
                <p:oleObj spid="_x0000_s1042" name="文档" r:id="rId2" imgW="217506" imgH="297925" progId="Word.Document.12">
                  <p:embed/>
                </p:oleObj>
              </mc:Choice>
              <mc:Fallback>
                <p:oleObj name="文档" r:id="rId2" imgW="217506" imgH="297925" progId="Word.Document.12">
                  <p:embed/>
                  <p:pic>
                    <p:nvPicPr>
                      <p:cNvPr id="0" name="OLE substitute image"/>
                      <p:cNvPicPr/>
                      <p:nvPr/>
                    </p:nvPicPr>
                    <p:blipFill>
                      <a:blip r:embed="rId3"/>
                      <a:stretch>
                        <a:fillRect/>
                      </a:stretch>
                    </p:blipFill>
                    <p:spPr>
                      <a:xfrm>
                        <a:off x="2736701" y="3912467"/>
                        <a:ext cx="588962" cy="839788"/>
                      </a:xfrm>
                      <a:prstGeom prst="rect">
                        <a:avLst/>
                      </a:prstGeom>
                    </p:spPr>
                  </p:pic>
                </p:oleObj>
              </mc:Fallback>
            </mc:AlternateContent>
          </a:graphicData>
        </a:graphic>
      </p:graphicFrame>
      <p:sp>
        <p:nvSpPr>
          <p:cNvPr id="6" name="矩形 5"/>
          <p:cNvSpPr/>
          <p:nvPr/>
        </p:nvSpPr>
        <p:spPr>
          <a:xfrm>
            <a:off x="6500277" y="4261215"/>
            <a:ext cx="619080" cy="584775"/>
          </a:xfrm>
          <a:prstGeom prst="rect">
            <a:avLst/>
          </a:prstGeom>
        </p:spPr>
        <p:txBody>
          <a:bodyPr wrap="none">
            <a:spAutoFit/>
          </a:bodyPr>
          <a:lstStyle/>
          <a:p>
            <a:r>
              <a:rPr lang="en-US" altLang="zh-CN" i="1">
                <a:ea typeface="宋体" panose="02010600030101010101" pitchFamily="2" charset="-122"/>
              </a:rPr>
              <a:t>IR</a:t>
            </a:r>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233542163"/>
              </p:ext>
            </p:extLst>
          </p:nvPr>
        </p:nvGraphicFramePr>
        <p:xfrm>
          <a:off x="8929389" y="3992847"/>
          <a:ext cx="766734" cy="775531"/>
        </p:xfrm>
        <a:graphic>
          <a:graphicData uri="http://schemas.openxmlformats.org/presentationml/2006/ole">
            <mc:AlternateContent>
              <mc:Choice xmlns:v="urn:schemas-microsoft-com:vml" Requires="v">
                <p:oleObj spid="_x0000_s1043" name="文档" r:id="rId4" imgW="305073" imgH="297925" progId="Word.Document.12">
                  <p:embed/>
                </p:oleObj>
              </mc:Choice>
              <mc:Fallback>
                <p:oleObj name="文档" r:id="rId4" imgW="305073" imgH="297925" progId="Word.Document.12">
                  <p:embed/>
                  <p:pic>
                    <p:nvPicPr>
                      <p:cNvPr id="0" name="OLE substitute image"/>
                      <p:cNvPicPr/>
                      <p:nvPr/>
                    </p:nvPicPr>
                    <p:blipFill>
                      <a:blip r:embed="rId5"/>
                      <a:stretch>
                        <a:fillRect/>
                      </a:stretch>
                    </p:blipFill>
                    <p:spPr>
                      <a:xfrm>
                        <a:off x="8929389" y="3992847"/>
                        <a:ext cx="766734" cy="775531"/>
                      </a:xfrm>
                      <a:prstGeom prst="rect">
                        <a:avLst/>
                      </a:prstGeom>
                    </p:spPr>
                  </p:pic>
                </p:oleObj>
              </mc:Fallback>
            </mc:AlternateContent>
          </a:graphicData>
        </a:graphic>
      </p:graphicFrame>
    </p:spTree>
    <p:extLst>
      <p:ext uri="{BB962C8B-B14F-4D97-AF65-F5344CB8AC3E}">
        <p14:creationId xmlns:p14="http://schemas.microsoft.com/office/powerpoint/2010/main" val="3692108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05703"/>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关于欧姆定律的理解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欧姆定律的推导公式为</a:t>
            </a:r>
            <a:r>
              <a:rPr lang="en-US" altLang="zh-CN" i="1">
                <a:solidFill>
                  <a:srgbClr val="000000"/>
                </a:solidFill>
                <a:ea typeface="宋体" panose="02010600030101010101" pitchFamily="2" charset="-122"/>
                <a:cs typeface="Times New Roman" panose="02020603050405020304" pitchFamily="18" charset="0"/>
              </a:rPr>
              <a:t>R</a:t>
            </a:r>
            <a:r>
              <a:rPr lang="en-US" altLang="zh-CN" smtClean="0">
                <a:solidFill>
                  <a:srgbClr val="000000"/>
                </a:solidFill>
                <a:ea typeface="宋体" panose="02010600030101010101" pitchFamily="2" charset="-122"/>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但绝不能说导体的电阻与导体两端的电压成正比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与通过导体的电流成反比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对于同一段导体而言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电压和电流的比值是一定的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不考虑温度对电阻的影响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因为导体的电阻大小是由它本身的因素决定的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不随其两端的电压和所通过的电流</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的变化而变化</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138291752"/>
              </p:ext>
            </p:extLst>
          </p:nvPr>
        </p:nvGraphicFramePr>
        <p:xfrm>
          <a:off x="844829" y="1924279"/>
          <a:ext cx="536721" cy="630945"/>
        </p:xfrm>
        <a:graphic>
          <a:graphicData uri="http://schemas.openxmlformats.org/presentationml/2006/ole">
            <mc:AlternateContent>
              <mc:Choice xmlns:v="urn:schemas-microsoft-com:vml" Requires="v">
                <p:oleObj spid="_x0000_s1044" name="文档" r:id="rId2" imgW="263775" imgH="297925" progId="Word.Document.12">
                  <p:embed/>
                </p:oleObj>
              </mc:Choice>
              <mc:Fallback>
                <p:oleObj name="文档" r:id="rId2" imgW="263775" imgH="297925" progId="Word.Document.12">
                  <p:embed/>
                  <p:pic>
                    <p:nvPicPr>
                      <p:cNvPr id="0" name="OLE substitute image"/>
                      <p:cNvPicPr/>
                      <p:nvPr/>
                    </p:nvPicPr>
                    <p:blipFill>
                      <a:blip r:embed="rId3"/>
                      <a:stretch>
                        <a:fillRect/>
                      </a:stretch>
                    </p:blipFill>
                    <p:spPr>
                      <a:xfrm>
                        <a:off x="844829" y="1924279"/>
                        <a:ext cx="536721" cy="630945"/>
                      </a:xfrm>
                      <a:prstGeom prst="rect">
                        <a:avLst/>
                      </a:prstGeom>
                    </p:spPr>
                  </p:pic>
                </p:oleObj>
              </mc:Fallback>
            </mc:AlternateContent>
          </a:graphicData>
        </a:graphic>
      </p:graphicFrame>
    </p:spTree>
    <p:extLst>
      <p:ext uri="{BB962C8B-B14F-4D97-AF65-F5344CB8AC3E}">
        <p14:creationId xmlns:p14="http://schemas.microsoft.com/office/powerpoint/2010/main" val="2354666053"/>
      </p:ext>
    </p:extLst>
  </p:cSld>
  <p:clrMapOvr>
    <a:masterClrMapping/>
  </p:clrMapOvr>
  <p:transition spd="med">
    <p:pull/>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60916"/>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利用欧姆定律解题应注意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同一性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公式中的</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是对同一段导体而言的</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同时性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公式中的</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是在同一状态下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同一时刻相应的</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统一性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各物理量的单位统一为国际单位</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5812351"/>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在应用欧姆定律解决串联、并联电路的分析与计算时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要结合串、并联电路中电流、电压和电阻的特点</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65119596"/>
              </p:ext>
            </p:extLst>
          </p:nvPr>
        </p:nvGraphicFramePr>
        <p:xfrm>
          <a:off x="361950" y="1967424"/>
          <a:ext cx="10807700" cy="4224991"/>
        </p:xfrm>
        <a:graphic>
          <a:graphicData uri="http://schemas.openxmlformats.org/presentationml/2006/ole">
            <mc:AlternateContent>
              <mc:Choice xmlns:v="urn:schemas-microsoft-com:vml" Requires="v">
                <p:oleObj spid="_x0000_s1045" name="文档" r:id="rId2" imgW="3826154" imgH="1495736" progId="Word.Document.12">
                  <p:embed/>
                </p:oleObj>
              </mc:Choice>
              <mc:Fallback>
                <p:oleObj name="文档" r:id="rId2" imgW="3826154" imgH="1495736" progId="Word.Document.12">
                  <p:embed/>
                  <p:pic>
                    <p:nvPicPr>
                      <p:cNvPr id="0" name="OLE substitute image"/>
                      <p:cNvPicPr/>
                      <p:nvPr/>
                    </p:nvPicPr>
                    <p:blipFill>
                      <a:blip r:embed="rId3"/>
                      <a:stretch>
                        <a:fillRect/>
                      </a:stretch>
                    </p:blipFill>
                    <p:spPr>
                      <a:xfrm>
                        <a:off x="361950" y="1967424"/>
                        <a:ext cx="10807700" cy="4224991"/>
                      </a:xfrm>
                      <a:prstGeom prst="rect">
                        <a:avLst/>
                      </a:prstGeom>
                    </p:spPr>
                  </p:pic>
                </p:oleObj>
              </mc:Fallback>
            </mc:AlternateContent>
          </a:graphicData>
        </a:graphic>
      </p:graphicFrame>
      <p:sp>
        <p:nvSpPr>
          <p:cNvPr id="4" name="矩形 3"/>
          <p:cNvSpPr/>
          <p:nvPr/>
        </p:nvSpPr>
        <p:spPr>
          <a:xfrm>
            <a:off x="3024733" y="3168079"/>
            <a:ext cx="1406154" cy="584775"/>
          </a:xfrm>
          <a:prstGeom prst="rect">
            <a:avLst/>
          </a:prstGeom>
        </p:spPr>
        <p:txBody>
          <a:bodyPr wrap="none">
            <a:spAutoFit/>
          </a:bodyPr>
          <a:lstStyle/>
          <a:p>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endParaRPr lang="zh-CN" altLang="en-US"/>
          </a:p>
        </p:txBody>
      </p:sp>
      <p:sp>
        <p:nvSpPr>
          <p:cNvPr id="5" name="矩形 4"/>
          <p:cNvSpPr/>
          <p:nvPr/>
        </p:nvSpPr>
        <p:spPr>
          <a:xfrm>
            <a:off x="7129189" y="3168079"/>
            <a:ext cx="1406154" cy="584775"/>
          </a:xfrm>
          <a:prstGeom prst="rect">
            <a:avLst/>
          </a:prstGeom>
        </p:spPr>
        <p:txBody>
          <a:bodyPr wrap="none">
            <a:spAutoFit/>
          </a:bodyPr>
          <a:lstStyle/>
          <a:p>
            <a:r>
              <a:rPr lang="en-US" altLang="zh-CN" i="1">
                <a:ea typeface="宋体" panose="02010600030101010101" pitchFamily="2" charset="-122"/>
              </a:rPr>
              <a:t>I</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endParaRPr lang="zh-CN" altLang="en-US"/>
          </a:p>
        </p:txBody>
      </p:sp>
      <p:sp>
        <p:nvSpPr>
          <p:cNvPr id="6" name="矩形 5"/>
          <p:cNvSpPr/>
          <p:nvPr/>
        </p:nvSpPr>
        <p:spPr>
          <a:xfrm>
            <a:off x="2895493" y="4955887"/>
            <a:ext cx="1814920" cy="584775"/>
          </a:xfrm>
          <a:prstGeom prst="rect">
            <a:avLst/>
          </a:prstGeom>
        </p:spPr>
        <p:txBody>
          <a:bodyPr wrap="none">
            <a:spAutoFit/>
          </a:bodyPr>
          <a:lstStyle/>
          <a:p>
            <a:r>
              <a:rPr lang="en-US" altLang="zh-CN" i="1">
                <a:ea typeface="宋体" panose="02010600030101010101" pitchFamily="2" charset="-122"/>
              </a:rPr>
              <a:t>U</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2</a:t>
            </a:r>
            <a:endParaRPr lang="zh-CN" altLang="en-US"/>
          </a:p>
        </p:txBody>
      </p:sp>
      <p:sp>
        <p:nvSpPr>
          <p:cNvPr id="7" name="矩形 6"/>
          <p:cNvSpPr/>
          <p:nvPr/>
        </p:nvSpPr>
        <p:spPr>
          <a:xfrm>
            <a:off x="6924806" y="4953509"/>
            <a:ext cx="1814920" cy="584775"/>
          </a:xfrm>
          <a:prstGeom prst="rect">
            <a:avLst/>
          </a:prstGeom>
        </p:spPr>
        <p:txBody>
          <a:bodyPr wrap="none">
            <a:spAutoFit/>
          </a:bodyPr>
          <a:lstStyle/>
          <a:p>
            <a:r>
              <a:rPr lang="en-US" altLang="zh-CN" i="1">
                <a:ea typeface="宋体" panose="02010600030101010101" pitchFamily="2" charset="-122"/>
              </a:rPr>
              <a:t>U</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U</a:t>
            </a:r>
            <a:r>
              <a:rPr lang="en-US" altLang="zh-CN" baseline="-25000">
                <a:ea typeface="宋体" panose="02010600030101010101" pitchFamily="2" charset="-122"/>
              </a:rPr>
              <a:t>2</a:t>
            </a:r>
            <a:endParaRPr lang="zh-CN" altLang="en-US"/>
          </a:p>
        </p:txBody>
      </p:sp>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583473986"/>
              </p:ext>
            </p:extLst>
          </p:nvPr>
        </p:nvGraphicFramePr>
        <p:xfrm>
          <a:off x="357188" y="1032178"/>
          <a:ext cx="10795000" cy="4708525"/>
        </p:xfrm>
        <a:graphic>
          <a:graphicData uri="http://schemas.openxmlformats.org/presentationml/2006/ole">
            <mc:AlternateContent>
              <mc:Choice xmlns:v="urn:schemas-microsoft-com:vml" Requires="v">
                <p:oleObj spid="_x0000_s1046" name="文档" r:id="rId2" imgW="3823891" imgH="1666801" progId="Word.Document.12">
                  <p:embed/>
                </p:oleObj>
              </mc:Choice>
              <mc:Fallback>
                <p:oleObj name="文档" r:id="rId2" imgW="3823891" imgH="1666801" progId="Word.Document.12">
                  <p:embed/>
                  <p:pic>
                    <p:nvPicPr>
                      <p:cNvPr id="0" name="OLE substitute image"/>
                      <p:cNvPicPr/>
                      <p:nvPr/>
                    </p:nvPicPr>
                    <p:blipFill>
                      <a:blip r:embed="rId3"/>
                      <a:stretch>
                        <a:fillRect/>
                      </a:stretch>
                    </p:blipFill>
                    <p:spPr>
                      <a:xfrm>
                        <a:off x="357188" y="1032178"/>
                        <a:ext cx="10795000" cy="4708525"/>
                      </a:xfrm>
                      <a:prstGeom prst="rect">
                        <a:avLst/>
                      </a:prstGeom>
                    </p:spPr>
                  </p:pic>
                </p:oleObj>
              </mc:Fallback>
            </mc:AlternateContent>
          </a:graphicData>
        </a:graphic>
      </p:graphicFrame>
      <p:sp>
        <p:nvSpPr>
          <p:cNvPr id="3" name="矩形 2"/>
          <p:cNvSpPr/>
          <p:nvPr/>
        </p:nvSpPr>
        <p:spPr>
          <a:xfrm>
            <a:off x="2952725" y="3666978"/>
            <a:ext cx="1747594" cy="584775"/>
          </a:xfrm>
          <a:prstGeom prst="rect">
            <a:avLst/>
          </a:prstGeom>
        </p:spPr>
        <p:txBody>
          <a:bodyPr wrap="none">
            <a:spAutoFit/>
          </a:bodyPr>
          <a:lstStyle/>
          <a:p>
            <a:r>
              <a:rPr lang="en-US" altLang="zh-CN" i="1">
                <a:ea typeface="宋体" panose="02010600030101010101" pitchFamily="2" charset="-122"/>
              </a:rPr>
              <a:t>R</a:t>
            </a:r>
            <a:r>
              <a:rPr lang="en-US" altLang="zh-CN">
                <a:ea typeface="宋体" panose="02010600030101010101" pitchFamily="2" charset="-122"/>
              </a:rPr>
              <a:t>=</a:t>
            </a:r>
            <a:r>
              <a:rPr lang="en-US" altLang="zh-CN" i="1">
                <a:ea typeface="宋体" panose="02010600030101010101" pitchFamily="2" charset="-122"/>
              </a:rPr>
              <a:t>R</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R</a:t>
            </a:r>
            <a:r>
              <a:rPr lang="en-US" altLang="zh-CN" baseline="-25000">
                <a:ea typeface="宋体" panose="02010600030101010101" pitchFamily="2" charset="-122"/>
              </a:rPr>
              <a:t>2</a:t>
            </a: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950456808"/>
              </p:ext>
            </p:extLst>
          </p:nvPr>
        </p:nvGraphicFramePr>
        <p:xfrm>
          <a:off x="7119356" y="2691089"/>
          <a:ext cx="1713927" cy="695351"/>
        </p:xfrm>
        <a:graphic>
          <a:graphicData uri="http://schemas.openxmlformats.org/presentationml/2006/ole">
            <mc:AlternateContent>
              <mc:Choice xmlns:v="urn:schemas-microsoft-com:vml" Requires="v">
                <p:oleObj spid="_x0000_s1047" name="文档" r:id="rId4" imgW="814410" imgH="327754" progId="Word.Document.12">
                  <p:embed/>
                </p:oleObj>
              </mc:Choice>
              <mc:Fallback>
                <p:oleObj name="文档" r:id="rId4" imgW="814410" imgH="327754" progId="Word.Document.12">
                  <p:embed/>
                  <p:pic>
                    <p:nvPicPr>
                      <p:cNvPr id="0" name="OLE substitute image"/>
                      <p:cNvPicPr/>
                      <p:nvPr/>
                    </p:nvPicPr>
                    <p:blipFill>
                      <a:blip r:embed="rId5"/>
                      <a:stretch>
                        <a:fillRect/>
                      </a:stretch>
                    </p:blipFill>
                    <p:spPr>
                      <a:xfrm>
                        <a:off x="7119356" y="2691089"/>
                        <a:ext cx="1713927" cy="695351"/>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05372661"/>
              </p:ext>
            </p:extLst>
          </p:nvPr>
        </p:nvGraphicFramePr>
        <p:xfrm>
          <a:off x="7956656" y="3762144"/>
          <a:ext cx="1765300" cy="693738"/>
        </p:xfrm>
        <a:graphic>
          <a:graphicData uri="http://schemas.openxmlformats.org/presentationml/2006/ole">
            <mc:AlternateContent>
              <mc:Choice xmlns:v="urn:schemas-microsoft-com:vml" Requires="v">
                <p:oleObj spid="_x0000_s1048" name="文档" r:id="rId6" imgW="631554" imgH="247253" progId="Word.Document.12">
                  <p:embed/>
                </p:oleObj>
              </mc:Choice>
              <mc:Fallback>
                <p:oleObj name="文档" r:id="rId6" imgW="631554" imgH="247253" progId="Word.Document.12">
                  <p:embed/>
                  <p:pic>
                    <p:nvPicPr>
                      <p:cNvPr id="0" name="OLE substitute image"/>
                      <p:cNvPicPr/>
                      <p:nvPr/>
                    </p:nvPicPr>
                    <p:blipFill>
                      <a:blip r:embed="rId7"/>
                      <a:stretch>
                        <a:fillRect/>
                      </a:stretch>
                    </p:blipFill>
                    <p:spPr>
                      <a:xfrm>
                        <a:off x="7956656" y="3762144"/>
                        <a:ext cx="1765300" cy="693738"/>
                      </a:xfrm>
                      <a:prstGeom prst="rect">
                        <a:avLst/>
                      </a:prstGeom>
                    </p:spPr>
                  </p:pic>
                </p:oleObj>
              </mc:Fallback>
            </mc:AlternateContent>
          </a:graphicData>
        </a:graphic>
      </p:graphicFrame>
    </p:spTree>
    <p:extLst>
      <p:ext uri="{BB962C8B-B14F-4D97-AF65-F5344CB8AC3E}">
        <p14:creationId xmlns:p14="http://schemas.microsoft.com/office/powerpoint/2010/main" val="2122540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03567"/>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电阻串联时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相当于增大了导体的</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因此总电阻会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电阻并联时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相当于增大了导体的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因此总电阻会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且总电阻</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任意一条支路电阻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289429" y="16570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长度</a:t>
            </a:r>
            <a:endParaRPr lang="zh-CN" altLang="en-US"/>
          </a:p>
        </p:txBody>
      </p:sp>
      <p:sp>
        <p:nvSpPr>
          <p:cNvPr id="4" name="矩形 3"/>
          <p:cNvSpPr/>
          <p:nvPr/>
        </p:nvSpPr>
        <p:spPr>
          <a:xfrm>
            <a:off x="3456781" y="22441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5" name="矩形 4"/>
          <p:cNvSpPr/>
          <p:nvPr/>
        </p:nvSpPr>
        <p:spPr>
          <a:xfrm>
            <a:off x="7302701" y="282896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横截面积</a:t>
            </a:r>
            <a:endParaRPr lang="zh-CN" altLang="en-US"/>
          </a:p>
        </p:txBody>
      </p:sp>
      <p:sp>
        <p:nvSpPr>
          <p:cNvPr id="6" name="矩形 5"/>
          <p:cNvSpPr/>
          <p:nvPr/>
        </p:nvSpPr>
        <p:spPr>
          <a:xfrm>
            <a:off x="2280084" y="34039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7" name="矩形 6"/>
          <p:cNvSpPr/>
          <p:nvPr/>
        </p:nvSpPr>
        <p:spPr>
          <a:xfrm>
            <a:off x="6519948" y="34039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Tree>
    <p:extLst>
      <p:ext uri="{BB962C8B-B14F-4D97-AF65-F5344CB8AC3E}">
        <p14:creationId xmlns:p14="http://schemas.microsoft.com/office/powerpoint/2010/main" val="5013631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9822"/>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12 V,V</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8 V,</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69.jpeg"/>
          <p:cNvPicPr/>
          <p:nvPr/>
        </p:nvPicPr>
        <p:blipFill>
          <a:blip r:embed="rId2"/>
          <a:stretch>
            <a:fillRect/>
          </a:stretch>
        </p:blipFill>
        <p:spPr>
          <a:xfrm>
            <a:off x="4329670" y="2953870"/>
            <a:ext cx="2872260" cy="2394113"/>
          </a:xfrm>
          <a:prstGeom prst="rect">
            <a:avLst/>
          </a:prstGeom>
        </p:spPr>
      </p:pic>
      <p:sp>
        <p:nvSpPr>
          <p:cNvPr id="4" name="矩形 3"/>
          <p:cNvSpPr/>
          <p:nvPr/>
        </p:nvSpPr>
        <p:spPr>
          <a:xfrm>
            <a:off x="4422381" y="2233096"/>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Tree>
    <p:extLst>
      <p:ext uri="{BB962C8B-B14F-4D97-AF65-F5344CB8AC3E}">
        <p14:creationId xmlns:p14="http://schemas.microsoft.com/office/powerpoint/2010/main" val="33181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由图可知此电路为串联电路</a:t>
            </a:r>
            <a:r>
              <a:rPr lang="en-US" altLang="zh-CN">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测电源电压</a:t>
            </a:r>
            <a:r>
              <a:rPr lang="en-US" altLang="zh-CN">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测</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则电源电压为</a:t>
            </a:r>
            <a:r>
              <a:rPr lang="en-US" altLang="zh-CN">
                <a:solidFill>
                  <a:srgbClr val="000000"/>
                </a:solidFill>
                <a:ea typeface="宋体" panose="02010600030101010101" pitchFamily="2" charset="-122"/>
                <a:cs typeface="Times New Roman" panose="02020603050405020304" pitchFamily="18" charset="0"/>
              </a:rPr>
              <a:t>12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两端电压为</a:t>
            </a:r>
            <a:r>
              <a:rPr lang="en-US" altLang="zh-CN">
                <a:solidFill>
                  <a:srgbClr val="000000"/>
                </a:solidFill>
                <a:ea typeface="宋体" panose="02010600030101010101" pitchFamily="2" charset="-122"/>
                <a:cs typeface="Times New Roman" panose="02020603050405020304" pitchFamily="18" charset="0"/>
              </a:rPr>
              <a:t>8</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两端电压为</a:t>
            </a:r>
            <a:r>
              <a:rPr lang="en-US" altLang="zh-CN">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楷体" panose="02010609060101010101" pitchFamily="49" charset="-122"/>
                <a:cs typeface="Times New Roman" panose="02020603050405020304" pitchFamily="18" charset="0"/>
              </a:rPr>
              <a:t>根据</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两端电压和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的电阻可知流过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根据串联电路电流相等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流过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的电流也为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的电阻为</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做电学计算时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首先要分清楚电路的连接方式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并确定各电表测量对象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再根据不同电路的特点配合欧姆定律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解答问题</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2125356"/>
      </p:ext>
    </p:extLst>
  </p:cSld>
  <p:clrMapOvr>
    <a:masterClrMapping/>
  </p:clrMapOvr>
  <p:transition spd="med">
    <p:pull/>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338734492"/>
              </p:ext>
            </p:extLst>
          </p:nvPr>
        </p:nvGraphicFramePr>
        <p:xfrm>
          <a:off x="361950" y="1223863"/>
          <a:ext cx="10807700" cy="4188448"/>
        </p:xfrm>
        <a:graphic>
          <a:graphicData uri="http://schemas.openxmlformats.org/presentationml/2006/ole">
            <mc:AlternateContent>
              <mc:Choice xmlns:v="urn:schemas-microsoft-com:vml" Requires="v">
                <p:oleObj spid="_x0000_s1039" name="文档" r:id="rId2" imgW="3826154" imgH="1482799" progId="Word.Document.12">
                  <p:embed/>
                </p:oleObj>
              </mc:Choice>
              <mc:Fallback>
                <p:oleObj name="文档" r:id="rId2" imgW="3826154" imgH="1482799" progId="Word.Document.12">
                  <p:embed/>
                  <p:pic>
                    <p:nvPicPr>
                      <p:cNvPr id="0" name="OLE substitute image"/>
                      <p:cNvPicPr/>
                      <p:nvPr/>
                    </p:nvPicPr>
                    <p:blipFill>
                      <a:blip r:embed="rId3"/>
                      <a:stretch>
                        <a:fillRect/>
                      </a:stretch>
                    </p:blipFill>
                    <p:spPr>
                      <a:xfrm>
                        <a:off x="361950" y="1223863"/>
                        <a:ext cx="10807700" cy="4188448"/>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1191"/>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20</a:t>
            </a:r>
            <a:r>
              <a:rPr lang="zh-CN" altLang="zh-CN">
                <a:solidFill>
                  <a:srgbClr val="000000"/>
                </a:solidFill>
                <a:ea typeface="宋体" panose="02010600030101010101" pitchFamily="2" charset="-122"/>
                <a:cs typeface="Times New Roman" panose="02020603050405020304" pitchFamily="18" charset="0"/>
              </a:rPr>
              <a:t>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电键闭合后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的电流</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70.jpeg"/>
          <p:cNvPicPr/>
          <p:nvPr/>
        </p:nvPicPr>
        <p:blipFill>
          <a:blip r:embed="rId2"/>
          <a:stretch>
            <a:fillRect/>
          </a:stretch>
        </p:blipFill>
        <p:spPr>
          <a:xfrm>
            <a:off x="6481117" y="2346453"/>
            <a:ext cx="2942538" cy="2942538"/>
          </a:xfrm>
          <a:prstGeom prst="rect">
            <a:avLst/>
          </a:prstGeom>
        </p:spPr>
      </p:pic>
      <p:sp>
        <p:nvSpPr>
          <p:cNvPr id="4" name="矩形 3"/>
          <p:cNvSpPr>
            <a:spLocks noChangeAspect="1"/>
          </p:cNvSpPr>
          <p:nvPr/>
        </p:nvSpPr>
        <p:spPr>
          <a:xfrm>
            <a:off x="361950" y="4141461"/>
            <a:ext cx="3613490" cy="683264"/>
          </a:xfrm>
          <a:prstGeom prst="rect">
            <a:avLst/>
          </a:prstGeom>
        </p:spPr>
        <p:txBody>
          <a:bodyPr wrap="non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电路的总电阻</a:t>
            </a:r>
            <a:r>
              <a:rPr lang="en-US" altLang="zh-CN" i="1">
                <a:solidFill>
                  <a:srgbClr val="000000"/>
                </a:solidFill>
                <a:ea typeface="宋体" panose="02010600030101010101" pitchFamily="2" charset="-122"/>
                <a:cs typeface="Times New Roman" panose="02020603050405020304" pitchFamily="18" charset="0"/>
              </a:rPr>
              <a:t>R</a:t>
            </a:r>
            <a:r>
              <a:rPr lang="en-US" altLang="zh-CN" i="1" smtClean="0">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361950" y="3458197"/>
            <a:ext cx="4036298"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通过</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的电流为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3 </a:t>
            </a:r>
            <a:r>
              <a:rPr lang="en-US" altLang="zh-CN" smtClean="0">
                <a:ea typeface="宋体" panose="02010600030101010101" pitchFamily="2" charset="-122"/>
                <a:cs typeface="Times New Roman" panose="02020603050405020304" pitchFamily="18" charset="0"/>
              </a:rPr>
              <a:t>A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a:spLocks noChangeAspect="1"/>
          </p:cNvSpPr>
          <p:nvPr/>
        </p:nvSpPr>
        <p:spPr>
          <a:xfrm>
            <a:off x="361950" y="4812335"/>
            <a:ext cx="419858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电路的总电阻为</a:t>
            </a:r>
            <a:r>
              <a:rPr lang="en-US" altLang="zh-CN">
                <a:ea typeface="宋体" panose="02010600030101010101" pitchFamily="2" charset="-122"/>
                <a:cs typeface="Times New Roman" panose="02020603050405020304" pitchFamily="18" charset="0"/>
              </a:rPr>
              <a:t>12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737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ea typeface="楷体" panose="02010609060101010101" pitchFamily="49" charset="-122"/>
                <a:cs typeface="Times New Roman" panose="02020603050405020304" pitchFamily="18" charset="0"/>
              </a:rPr>
              <a:t>由电路图可知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两电阻并联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并联电路中各支路两端的电压相等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根据欧姆定律可得</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并联电路中干路电流等于各支路电流之和</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干路电流</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A+0.2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A=0.5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电路中的总电阻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U/I</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A=12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75045770"/>
      </p:ext>
    </p:extLst>
  </p:cSld>
  <p:clrMapOvr>
    <a:masterClrMapping/>
  </p:clrMapOvr>
  <p:transition spd="med">
    <p:pull/>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串联电路的分压作用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电路总电压总是保持不变的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电阻串联时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各串联的电阻各自分担了总电压的一部分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因此串联电路具有分压作用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其分压规律是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串联各部分电路两端的电压之比</a:t>
            </a:r>
            <a:r>
              <a:rPr lang="zh-CN" altLang="zh-CN" smtClean="0">
                <a:solidFill>
                  <a:srgbClr val="000000"/>
                </a:solidFill>
                <a:ea typeface="宋体" panose="02010600030101010101" pitchFamily="2" charset="-122"/>
                <a:cs typeface="Times New Roman" panose="02020603050405020304" pitchFamily="18" charset="0"/>
              </a:rPr>
              <a:t>等于</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92485" y="3816151"/>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对应电路的电阻之比</a:t>
            </a: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229771064"/>
              </p:ext>
            </p:extLst>
          </p:nvPr>
        </p:nvGraphicFramePr>
        <p:xfrm>
          <a:off x="1800597" y="4693406"/>
          <a:ext cx="2713182" cy="831273"/>
        </p:xfrm>
        <a:graphic>
          <a:graphicData uri="http://schemas.openxmlformats.org/presentationml/2006/ole">
            <mc:AlternateContent>
              <mc:Choice xmlns:v="urn:schemas-microsoft-com:vml" Requires="v">
                <p:oleObj spid="_x0000_s1049" name="文档" r:id="rId2" imgW="1064116" imgH="325238" progId="Word.Document.12">
                  <p:embed/>
                </p:oleObj>
              </mc:Choice>
              <mc:Fallback>
                <p:oleObj name="文档" r:id="rId2" imgW="1064116" imgH="325238" progId="Word.Document.12">
                  <p:embed/>
                  <p:pic>
                    <p:nvPicPr>
                      <p:cNvPr id="0" name="OLE substitute image"/>
                      <p:cNvPicPr/>
                      <p:nvPr/>
                    </p:nvPicPr>
                    <p:blipFill>
                      <a:blip r:embed="rId3"/>
                      <a:stretch>
                        <a:fillRect/>
                      </a:stretch>
                    </p:blipFill>
                    <p:spPr>
                      <a:xfrm>
                        <a:off x="1800597" y="4693406"/>
                        <a:ext cx="2713182" cy="831273"/>
                      </a:xfrm>
                      <a:prstGeom prst="rect">
                        <a:avLst/>
                      </a:prstGeom>
                    </p:spPr>
                  </p:pic>
                </p:oleObj>
              </mc:Fallback>
            </mc:AlternateContent>
          </a:graphicData>
        </a:graphic>
      </p:graphicFrame>
    </p:spTree>
    <p:extLst>
      <p:ext uri="{BB962C8B-B14F-4D97-AF65-F5344CB8AC3E}">
        <p14:creationId xmlns:p14="http://schemas.microsoft.com/office/powerpoint/2010/main" val="182197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2868"/>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串联电路的电压分配决定于电阻的大小</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电阻</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则该电阻两端的电压也越大</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电阻串联时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若其中一个电阻增大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zh-CN" altLang="zh-CN" smtClean="0">
                <a:solidFill>
                  <a:srgbClr val="000000"/>
                </a:solidFill>
                <a:ea typeface="宋体" panose="02010600030101010101" pitchFamily="2" charset="-122"/>
                <a:cs typeface="Times New Roman" panose="02020603050405020304" pitchFamily="18" charset="0"/>
              </a:rPr>
              <a:t>减</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则该电阻两端的电压也随之增大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这一规律可应用于分析串联电路电压变化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若滑动变阻器的滑片向右移动时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则电压表的示数会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74.jpeg"/>
          <p:cNvPicPr/>
          <p:nvPr/>
        </p:nvPicPr>
        <p:blipFill>
          <a:blip r:embed="rId2"/>
          <a:stretch>
            <a:fillRect/>
          </a:stretch>
        </p:blipFill>
        <p:spPr>
          <a:xfrm>
            <a:off x="8386005" y="595455"/>
            <a:ext cx="2681339" cy="2394113"/>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1550021447"/>
              </p:ext>
            </p:extLst>
          </p:nvPr>
        </p:nvGraphicFramePr>
        <p:xfrm>
          <a:off x="-88749" y="5375664"/>
          <a:ext cx="11669770" cy="802351"/>
        </p:xfrm>
        <a:graphic>
          <a:graphicData uri="http://schemas.openxmlformats.org/presentationml/2006/ole">
            <mc:AlternateContent>
              <mc:Choice xmlns:v="urn:schemas-microsoft-com:vml" Requires="v">
                <p:oleObj spid="_x0000_s1050" name="文档" r:id="rId3" imgW="3826154" imgH="263066" progId="Word.Document.12">
                  <p:embed/>
                </p:oleObj>
              </mc:Choice>
              <mc:Fallback>
                <p:oleObj name="文档" r:id="rId3" imgW="3826154" imgH="263066" progId="Word.Document.12">
                  <p:embed/>
                  <p:pic>
                    <p:nvPicPr>
                      <p:cNvPr id="0" name="OLE substitute image"/>
                      <p:cNvPicPr/>
                      <p:nvPr/>
                    </p:nvPicPr>
                    <p:blipFill>
                      <a:blip r:embed="rId4"/>
                      <a:stretch>
                        <a:fillRect/>
                      </a:stretch>
                    </p:blipFill>
                    <p:spPr>
                      <a:xfrm>
                        <a:off x="-88749" y="5375664"/>
                        <a:ext cx="11669770" cy="802351"/>
                      </a:xfrm>
                      <a:prstGeom prst="rect">
                        <a:avLst/>
                      </a:prstGeom>
                    </p:spPr>
                  </p:pic>
                </p:oleObj>
              </mc:Fallback>
            </mc:AlternateContent>
          </a:graphicData>
        </a:graphic>
      </p:graphicFrame>
      <p:sp>
        <p:nvSpPr>
          <p:cNvPr id="4" name="矩形 3"/>
          <p:cNvSpPr/>
          <p:nvPr/>
        </p:nvSpPr>
        <p:spPr>
          <a:xfrm>
            <a:off x="8055461" y="41860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677666246"/>
              </p:ext>
            </p:extLst>
          </p:nvPr>
        </p:nvGraphicFramePr>
        <p:xfrm>
          <a:off x="6189907" y="5030455"/>
          <a:ext cx="1817687" cy="914400"/>
        </p:xfrm>
        <a:graphic>
          <a:graphicData uri="http://schemas.openxmlformats.org/presentationml/2006/ole">
            <mc:AlternateContent>
              <mc:Choice xmlns:v="urn:schemas-microsoft-com:vml" Requires="v">
                <p:oleObj spid="_x0000_s1051" name="文档" r:id="rId5" imgW="655824" imgH="325238" progId="Word.Document.12">
                  <p:embed/>
                </p:oleObj>
              </mc:Choice>
              <mc:Fallback>
                <p:oleObj name="文档" r:id="rId5" imgW="655824" imgH="325238" progId="Word.Document.12">
                  <p:embed/>
                  <p:pic>
                    <p:nvPicPr>
                      <p:cNvPr id="0" name="OLE substitute image"/>
                      <p:cNvPicPr/>
                      <p:nvPr/>
                    </p:nvPicPr>
                    <p:blipFill>
                      <a:blip r:embed="rId6"/>
                      <a:stretch>
                        <a:fillRect/>
                      </a:stretch>
                    </p:blipFill>
                    <p:spPr>
                      <a:xfrm>
                        <a:off x="6189907" y="5030455"/>
                        <a:ext cx="1817687" cy="9144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290009990"/>
              </p:ext>
            </p:extLst>
          </p:nvPr>
        </p:nvGraphicFramePr>
        <p:xfrm>
          <a:off x="8929389" y="5030455"/>
          <a:ext cx="2008187" cy="914400"/>
        </p:xfrm>
        <a:graphic>
          <a:graphicData uri="http://schemas.openxmlformats.org/presentationml/2006/ole">
            <mc:AlternateContent>
              <mc:Choice xmlns:v="urn:schemas-microsoft-com:vml" Requires="v">
                <p:oleObj spid="_x0000_s1052" name="文档" r:id="rId7" imgW="721486" imgH="325238" progId="Word.Document.12">
                  <p:embed/>
                </p:oleObj>
              </mc:Choice>
              <mc:Fallback>
                <p:oleObj name="文档" r:id="rId7" imgW="721486" imgH="325238" progId="Word.Document.12">
                  <p:embed/>
                  <p:pic>
                    <p:nvPicPr>
                      <p:cNvPr id="0" name="OLE substitute image"/>
                      <p:cNvPicPr/>
                      <p:nvPr/>
                    </p:nvPicPr>
                    <p:blipFill>
                      <a:blip r:embed="rId8"/>
                      <a:stretch>
                        <a:fillRect/>
                      </a:stretch>
                    </p:blipFill>
                    <p:spPr>
                      <a:xfrm>
                        <a:off x="8929389" y="5030455"/>
                        <a:ext cx="2008187" cy="914400"/>
                      </a:xfrm>
                      <a:prstGeom prst="rect">
                        <a:avLst/>
                      </a:prstGeom>
                    </p:spPr>
                  </p:pic>
                </p:oleObj>
              </mc:Fallback>
            </mc:AlternateContent>
          </a:graphicData>
        </a:graphic>
      </p:graphicFrame>
    </p:spTree>
    <p:extLst>
      <p:ext uri="{BB962C8B-B14F-4D97-AF65-F5344CB8AC3E}">
        <p14:creationId xmlns:p14="http://schemas.microsoft.com/office/powerpoint/2010/main" val="3381861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441607"/>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将它们接在如图所示电源电压为</a:t>
            </a:r>
            <a:r>
              <a:rPr lang="en-US" altLang="zh-CN">
                <a:solidFill>
                  <a:srgbClr val="000000"/>
                </a:solidFill>
                <a:ea typeface="宋体" panose="02010600030101010101" pitchFamily="2" charset="-122"/>
                <a:cs typeface="Times New Roman" panose="02020603050405020304" pitchFamily="18" charset="0"/>
              </a:rPr>
              <a:t>12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则</a:t>
            </a:r>
            <a:r>
              <a:rPr lang="zh-CN" altLang="zh-CN" smtClean="0">
                <a:solidFill>
                  <a:srgbClr val="000000"/>
                </a:solidFill>
                <a:ea typeface="宋体" panose="02010600030101010101" pitchFamily="2" charset="-122"/>
                <a:cs typeface="Times New Roman" panose="02020603050405020304" pitchFamily="18" charset="0"/>
              </a:rPr>
              <a:t>通过它们</a:t>
            </a:r>
            <a:r>
              <a:rPr lang="zh-CN" altLang="zh-CN">
                <a:solidFill>
                  <a:srgbClr val="000000"/>
                </a:solidFill>
                <a:ea typeface="宋体" panose="02010600030101010101" pitchFamily="2" charset="-122"/>
                <a:cs typeface="Times New Roman" panose="02020603050405020304" pitchFamily="18" charset="0"/>
              </a:rPr>
              <a:t>的电流之比是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两端的电压是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此电路为串联电路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各处</a:t>
            </a:r>
            <a:r>
              <a:rPr lang="zh-CN" altLang="zh-CN">
                <a:solidFill>
                  <a:srgbClr val="000000"/>
                </a:solidFill>
                <a:ea typeface="楷体" panose="02010609060101010101" pitchFamily="49" charset="-122"/>
                <a:cs typeface="Times New Roman" panose="02020603050405020304" pitchFamily="18" charset="0"/>
              </a:rPr>
              <a:t>电流都相等</a:t>
            </a:r>
            <a:r>
              <a:rPr lang="en-US" altLang="zh-CN">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100608541"/>
              </p:ext>
            </p:extLst>
          </p:nvPr>
        </p:nvGraphicFramePr>
        <p:xfrm>
          <a:off x="465273" y="4636466"/>
          <a:ext cx="10807700" cy="1624216"/>
        </p:xfrm>
        <a:graphic>
          <a:graphicData uri="http://schemas.openxmlformats.org/presentationml/2006/ole">
            <mc:AlternateContent>
              <mc:Choice xmlns:v="urn:schemas-microsoft-com:vml" Requires="v">
                <p:oleObj spid="_x0000_s1053" name="文档" r:id="rId2" imgW="3826154" imgH="575007" progId="Word.Document.12">
                  <p:embed/>
                </p:oleObj>
              </mc:Choice>
              <mc:Fallback>
                <p:oleObj name="文档" r:id="rId2" imgW="3826154" imgH="575007" progId="Word.Document.12">
                  <p:embed/>
                  <p:pic>
                    <p:nvPicPr>
                      <p:cNvPr id="0" name="OLE substitute image"/>
                      <p:cNvPicPr/>
                      <p:nvPr/>
                    </p:nvPicPr>
                    <p:blipFill>
                      <a:blip r:embed="rId3"/>
                      <a:stretch>
                        <a:fillRect/>
                      </a:stretch>
                    </p:blipFill>
                    <p:spPr>
                      <a:xfrm>
                        <a:off x="465273" y="4636466"/>
                        <a:ext cx="10807700" cy="1624216"/>
                      </a:xfrm>
                      <a:prstGeom prst="rect">
                        <a:avLst/>
                      </a:prstGeom>
                    </p:spPr>
                  </p:pic>
                </p:oleObj>
              </mc:Fallback>
            </mc:AlternateContent>
          </a:graphicData>
        </a:graphic>
      </p:graphicFrame>
      <p:pic>
        <p:nvPicPr>
          <p:cNvPr id="7" name="image976.jpeg"/>
          <p:cNvPicPr/>
          <p:nvPr/>
        </p:nvPicPr>
        <p:blipFill>
          <a:blip r:embed="rId4"/>
          <a:stretch>
            <a:fillRect/>
          </a:stretch>
        </p:blipFill>
        <p:spPr>
          <a:xfrm>
            <a:off x="6625133" y="2323648"/>
            <a:ext cx="3528392" cy="2235340"/>
          </a:xfrm>
          <a:prstGeom prst="rect">
            <a:avLst/>
          </a:prstGeom>
        </p:spPr>
      </p:pic>
      <p:sp>
        <p:nvSpPr>
          <p:cNvPr id="2" name="矩形 1"/>
          <p:cNvSpPr/>
          <p:nvPr/>
        </p:nvSpPr>
        <p:spPr>
          <a:xfrm>
            <a:off x="8651189" y="1671227"/>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
        <p:nvSpPr>
          <p:cNvPr id="4" name="矩形 3"/>
          <p:cNvSpPr/>
          <p:nvPr/>
        </p:nvSpPr>
        <p:spPr>
          <a:xfrm>
            <a:off x="3662973" y="2256481"/>
            <a:ext cx="697627"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8</a:t>
            </a:r>
            <a:endParaRPr lang="zh-CN" altLang="en-US"/>
          </a:p>
        </p:txBody>
      </p:sp>
    </p:spTree>
    <p:extLst>
      <p:ext uri="{BB962C8B-B14F-4D97-AF65-F5344CB8AC3E}">
        <p14:creationId xmlns:p14="http://schemas.microsoft.com/office/powerpoint/2010/main" val="3576815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矩形 5"/>
          <p:cNvSpPr>
            <a:spLocks noChangeAspect="1"/>
          </p:cNvSpPr>
          <p:nvPr/>
        </p:nvSpPr>
        <p:spPr>
          <a:xfrm>
            <a:off x="361950" y="77879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电流与电阻的关系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连接了如图所示的电路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已知电源电压保持</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实验过程中分别将</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的电阻接入电路测量了</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记录的数据如下表所示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173253546"/>
              </p:ext>
            </p:extLst>
          </p:nvPr>
        </p:nvGraphicFramePr>
        <p:xfrm>
          <a:off x="361950" y="3329619"/>
          <a:ext cx="10807700" cy="2468807"/>
        </p:xfrm>
        <a:graphic>
          <a:graphicData uri="http://schemas.openxmlformats.org/presentationml/2006/ole">
            <mc:AlternateContent>
              <mc:Choice xmlns:v="urn:schemas-microsoft-com:vml" Requires="v">
                <p:oleObj spid="_x0000_s1054" name="文档" r:id="rId2" imgW="3826154" imgH="874010" progId="Word.Document.12">
                  <p:embed/>
                </p:oleObj>
              </mc:Choice>
              <mc:Fallback>
                <p:oleObj name="文档" r:id="rId2" imgW="3826154" imgH="874010" progId="Word.Document.12">
                  <p:embed/>
                  <p:pic>
                    <p:nvPicPr>
                      <p:cNvPr id="0" name="OLE substitute image"/>
                      <p:cNvPicPr/>
                      <p:nvPr/>
                    </p:nvPicPr>
                    <p:blipFill>
                      <a:blip r:embed="rId3"/>
                      <a:stretch>
                        <a:fillRect/>
                      </a:stretch>
                    </p:blipFill>
                    <p:spPr>
                      <a:xfrm>
                        <a:off x="361950" y="3329619"/>
                        <a:ext cx="10807700" cy="2468807"/>
                      </a:xfrm>
                      <a:prstGeom prst="rect">
                        <a:avLst/>
                      </a:prstGeom>
                    </p:spPr>
                  </p:pic>
                </p:oleObj>
              </mc:Fallback>
            </mc:AlternateContent>
          </a:graphicData>
        </a:graphic>
      </p:graphicFrame>
    </p:spTree>
    <p:extLst>
      <p:ext uri="{BB962C8B-B14F-4D97-AF65-F5344CB8AC3E}">
        <p14:creationId xmlns:p14="http://schemas.microsoft.com/office/powerpoint/2010/main" val="491244783"/>
      </p:ext>
    </p:extLst>
  </p:cSld>
  <p:clrMapOvr>
    <a:masterClrMapping/>
  </p:clrMapOvr>
  <p:transition spd="med">
    <p:pull/>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61483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小明先将</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a:t>
            </a:r>
            <a:r>
              <a:rPr lang="zh-CN" altLang="zh-CN" smtClean="0">
                <a:solidFill>
                  <a:srgbClr val="000000"/>
                </a:solidFill>
                <a:ea typeface="宋体" panose="02010600030101010101" pitchFamily="2" charset="-122"/>
                <a:cs typeface="Times New Roman" panose="02020603050405020304" pitchFamily="18" charset="0"/>
              </a:rPr>
              <a:t>滑动</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变阻器</a:t>
            </a:r>
            <a:r>
              <a:rPr lang="zh-CN" altLang="zh-CN">
                <a:solidFill>
                  <a:srgbClr val="000000"/>
                </a:solidFill>
                <a:ea typeface="宋体" panose="02010600030101010101" pitchFamily="2" charset="-122"/>
                <a:cs typeface="Times New Roman" panose="02020603050405020304" pitchFamily="18" charset="0"/>
              </a:rPr>
              <a:t>滑片的位置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使电压表的示数</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记录此时电流表的示</a:t>
            </a:r>
            <a:r>
              <a:rPr lang="zh-CN" altLang="zh-CN" smtClean="0">
                <a:solidFill>
                  <a:srgbClr val="000000"/>
                </a:solidFill>
                <a:ea typeface="宋体" panose="02010600030101010101" pitchFamily="2" charset="-122"/>
                <a:cs typeface="Times New Roman" panose="02020603050405020304" pitchFamily="18" charset="0"/>
              </a:rPr>
              <a:t>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接着小明断开开关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的电阻拆下来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再将</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的电阻接入电路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小明应将滑动变阻器的滑片向</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为了顺利完成本次实验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小明选择的滑动变阻器的最大阻值至少有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977.jpeg"/>
          <p:cNvPicPr/>
          <p:nvPr/>
        </p:nvPicPr>
        <p:blipFill>
          <a:blip r:embed="rId2"/>
          <a:stretch>
            <a:fillRect/>
          </a:stretch>
        </p:blipFill>
        <p:spPr>
          <a:xfrm>
            <a:off x="8137301" y="739504"/>
            <a:ext cx="2916759" cy="2159927"/>
          </a:xfrm>
          <a:prstGeom prst="rect">
            <a:avLst/>
          </a:prstGeom>
        </p:spPr>
      </p:pic>
      <p:sp>
        <p:nvSpPr>
          <p:cNvPr id="2" name="矩形 1"/>
          <p:cNvSpPr/>
          <p:nvPr/>
        </p:nvSpPr>
        <p:spPr>
          <a:xfrm>
            <a:off x="1440557" y="1848807"/>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9721477" y="358532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6" name="矩形 5"/>
          <p:cNvSpPr/>
          <p:nvPr/>
        </p:nvSpPr>
        <p:spPr>
          <a:xfrm>
            <a:off x="8197588" y="4189767"/>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7" name="矩形 6"/>
          <p:cNvSpPr/>
          <p:nvPr/>
        </p:nvSpPr>
        <p:spPr>
          <a:xfrm>
            <a:off x="2746533" y="5357535"/>
            <a:ext cx="902811" cy="584775"/>
          </a:xfrm>
          <a:prstGeom prst="rect">
            <a:avLst/>
          </a:prstGeom>
        </p:spPr>
        <p:txBody>
          <a:bodyPr wrap="none">
            <a:spAutoFit/>
          </a:bodyPr>
          <a:lstStyle/>
          <a:p>
            <a:r>
              <a:rPr lang="en-US" altLang="zh-CN">
                <a:ea typeface="宋体" panose="02010600030101010101" pitchFamily="2" charset="-122"/>
              </a:rPr>
              <a:t>12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1084115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3988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探究影响电阻的因素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探究影响导体电阻大小的因素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实验小组的两位同学作出了如下的猜想</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导体的电阻与导体的长度有关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导体的电阻与导体的横截面积有关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导体的电阻与导体的材料有关</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实验室提供了</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根电阻丝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其规格、材料如下表所示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58625935"/>
              </p:ext>
            </p:extLst>
          </p:nvPr>
        </p:nvGraphicFramePr>
        <p:xfrm>
          <a:off x="361950" y="556127"/>
          <a:ext cx="10807700" cy="3711332"/>
        </p:xfrm>
        <a:graphic>
          <a:graphicData uri="http://schemas.openxmlformats.org/presentationml/2006/ole">
            <mc:AlternateContent>
              <mc:Choice xmlns:v="urn:schemas-microsoft-com:vml" Requires="v">
                <p:oleObj spid="_x0000_s1055" name="文档" r:id="rId2" imgW="3826154" imgH="1313890" progId="Word.Document.12">
                  <p:embed/>
                </p:oleObj>
              </mc:Choice>
              <mc:Fallback>
                <p:oleObj name="文档" r:id="rId2" imgW="3826154" imgH="1313890" progId="Word.Document.12">
                  <p:embed/>
                  <p:pic>
                    <p:nvPicPr>
                      <p:cNvPr id="0" name="OLE substitute image"/>
                      <p:cNvPicPr/>
                      <p:nvPr/>
                    </p:nvPicPr>
                    <p:blipFill>
                      <a:blip r:embed="rId3"/>
                      <a:stretch>
                        <a:fillRect/>
                      </a:stretch>
                    </p:blipFill>
                    <p:spPr>
                      <a:xfrm>
                        <a:off x="361950" y="556127"/>
                        <a:ext cx="10807700" cy="3711332"/>
                      </a:xfrm>
                      <a:prstGeom prst="rect">
                        <a:avLst/>
                      </a:prstGeom>
                    </p:spPr>
                  </p:pic>
                </p:oleObj>
              </mc:Fallback>
            </mc:AlternateContent>
          </a:graphicData>
        </a:graphic>
      </p:graphicFrame>
      <p:pic>
        <p:nvPicPr>
          <p:cNvPr id="3" name="image980.jpeg"/>
          <p:cNvPicPr/>
          <p:nvPr/>
        </p:nvPicPr>
        <p:blipFill>
          <a:blip r:embed="rId4"/>
          <a:stretch>
            <a:fillRect/>
          </a:stretch>
        </p:blipFill>
        <p:spPr>
          <a:xfrm>
            <a:off x="4475702" y="3911379"/>
            <a:ext cx="2838259" cy="2375892"/>
          </a:xfrm>
          <a:prstGeom prst="rect">
            <a:avLst/>
          </a:prstGeom>
        </p:spPr>
      </p:pic>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268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为了验证上述猜想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他们设计了如图所示的实验电路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按照如图所示的电路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之间分别接上不同的导体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通过观察</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smtClean="0">
                <a:solidFill>
                  <a:srgbClr val="000000"/>
                </a:solidFill>
                <a:ea typeface="宋体" panose="02010600030101010101" pitchFamily="2" charset="-122"/>
                <a:cs typeface="Times New Roman" panose="02020603050405020304" pitchFamily="18" charset="0"/>
              </a:rPr>
              <a:t>来</a:t>
            </a:r>
            <a:r>
              <a:rPr lang="zh-CN" altLang="zh-CN">
                <a:solidFill>
                  <a:srgbClr val="000000"/>
                </a:solidFill>
                <a:ea typeface="宋体" panose="02010600030101010101" pitchFamily="2" charset="-122"/>
                <a:cs typeface="Times New Roman" panose="02020603050405020304" pitchFamily="18" charset="0"/>
              </a:rPr>
              <a:t>比较导体电阻的大小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此过程用到的科学方法是</a:t>
            </a:r>
            <a:r>
              <a:rPr lang="en-US" altLang="zh-CN" i="1" smtClean="0">
                <a:solidFill>
                  <a:srgbClr val="000000"/>
                </a:solidFill>
                <a:ea typeface="宋体" panose="02010600030101010101" pitchFamily="2" charset="-122"/>
                <a:cs typeface="Times New Roman" panose="02020603050405020304" pitchFamily="18" charset="0"/>
              </a:rPr>
              <a:t>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为了验证上述猜想</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应选用编号为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的两根电阻丝进行实验</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140973" y="2507207"/>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电流表的示数</a:t>
            </a:r>
            <a:endParaRPr lang="zh-CN" altLang="en-US"/>
          </a:p>
        </p:txBody>
      </p:sp>
      <p:sp>
        <p:nvSpPr>
          <p:cNvPr id="4" name="矩形 3"/>
          <p:cNvSpPr/>
          <p:nvPr/>
        </p:nvSpPr>
        <p:spPr>
          <a:xfrm>
            <a:off x="3764477" y="309198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转换法</a:t>
            </a:r>
            <a:endParaRPr lang="zh-CN" altLang="en-US"/>
          </a:p>
        </p:txBody>
      </p:sp>
      <p:sp>
        <p:nvSpPr>
          <p:cNvPr id="5" name="Rectangle 3"/>
          <p:cNvSpPr>
            <a:spLocks noChangeArrowheads="1"/>
          </p:cNvSpPr>
          <p:nvPr/>
        </p:nvSpPr>
        <p:spPr bwMode="auto">
          <a:xfrm>
            <a:off x="8045629" y="368657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6" name="Rectangle 3"/>
          <p:cNvSpPr>
            <a:spLocks noChangeArrowheads="1"/>
          </p:cNvSpPr>
          <p:nvPr/>
        </p:nvSpPr>
        <p:spPr bwMode="auto">
          <a:xfrm>
            <a:off x="1306373" y="427084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255680281"/>
              </p:ext>
            </p:extLst>
          </p:nvPr>
        </p:nvGraphicFramePr>
        <p:xfrm>
          <a:off x="361950" y="1737751"/>
          <a:ext cx="10807700" cy="3019012"/>
        </p:xfrm>
        <a:graphic>
          <a:graphicData uri="http://schemas.openxmlformats.org/presentationml/2006/ole">
            <mc:AlternateContent>
              <mc:Choice xmlns:v="urn:schemas-microsoft-com:vml" Requires="v">
                <p:oleObj spid="_x0000_s1040" name="文档" r:id="rId2" imgW="3826154" imgH="1068794" progId="Word.Document.12">
                  <p:embed/>
                </p:oleObj>
              </mc:Choice>
              <mc:Fallback>
                <p:oleObj name="文档" r:id="rId2" imgW="3826154" imgH="1068794" progId="Word.Document.12">
                  <p:embed/>
                  <p:pic>
                    <p:nvPicPr>
                      <p:cNvPr id="0" name="OLE substitute image"/>
                      <p:cNvPicPr/>
                      <p:nvPr/>
                    </p:nvPicPr>
                    <p:blipFill>
                      <a:blip r:embed="rId3"/>
                      <a:stretch>
                        <a:fillRect/>
                      </a:stretch>
                    </p:blipFill>
                    <p:spPr>
                      <a:xfrm>
                        <a:off x="361950" y="1737751"/>
                        <a:ext cx="10807700" cy="3019012"/>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如果选用编号为</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的两根电阻丝进行实验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是为了验证猜想</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选填序号</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如果选用编号为</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的两根电阻丝进行实验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是为了验证猜想</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选填序号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分别将</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两电阻丝接入电路中</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两点间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电阻丝</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接入时电流表示数较大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由此得到的结论是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第</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研究问题的科学方法是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121309" y="1407207"/>
            <a:ext cx="596638"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②</a:t>
            </a:r>
            <a:endParaRPr lang="zh-CN" altLang="en-US"/>
          </a:p>
        </p:txBody>
      </p:sp>
      <p:sp>
        <p:nvSpPr>
          <p:cNvPr id="4" name="矩形 3"/>
          <p:cNvSpPr/>
          <p:nvPr/>
        </p:nvSpPr>
        <p:spPr>
          <a:xfrm>
            <a:off x="2121309" y="2593270"/>
            <a:ext cx="596638"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①</a:t>
            </a:r>
            <a:endParaRPr lang="zh-CN" altLang="en-US"/>
          </a:p>
        </p:txBody>
      </p:sp>
      <p:sp>
        <p:nvSpPr>
          <p:cNvPr id="5" name="矩形 4"/>
          <p:cNvSpPr/>
          <p:nvPr/>
        </p:nvSpPr>
        <p:spPr>
          <a:xfrm>
            <a:off x="2304653" y="3759149"/>
            <a:ext cx="784827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材料和横截面积相同时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导体越长</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电阻越大</a:t>
            </a:r>
            <a:endParaRPr lang="zh-CN" altLang="en-US"/>
          </a:p>
        </p:txBody>
      </p:sp>
      <p:sp>
        <p:nvSpPr>
          <p:cNvPr id="6" name="矩形 5"/>
          <p:cNvSpPr/>
          <p:nvPr/>
        </p:nvSpPr>
        <p:spPr>
          <a:xfrm>
            <a:off x="524242" y="494018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2942"/>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某同学将电阻丝</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接入</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两点间后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用酒精灯加热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发现电流表的示数变小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表明金属导体的电阻还与</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当温度升高时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金属导体的电阻会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在最近几年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我国城乡许多地区进行了输电线路的改造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将原来细的铝质输电线换成较粗的铝质输电线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这样就</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了输电线的电阻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输电线上的电能损失</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23197" y="16264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
        <p:nvSpPr>
          <p:cNvPr id="4" name="矩形 3"/>
          <p:cNvSpPr/>
          <p:nvPr/>
        </p:nvSpPr>
        <p:spPr>
          <a:xfrm>
            <a:off x="7364877" y="221356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5" name="矩形 4"/>
          <p:cNvSpPr/>
          <p:nvPr/>
        </p:nvSpPr>
        <p:spPr>
          <a:xfrm>
            <a:off x="1060853" y="39699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6" name="矩形 5"/>
          <p:cNvSpPr/>
          <p:nvPr/>
        </p:nvSpPr>
        <p:spPr>
          <a:xfrm>
            <a:off x="7364877" y="39699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探究电流与电压、电阻的关系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某组同学在做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探究通过导体的电流与电压、电阻的关系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已知电源电压为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保持不变</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根据图甲所示电路图用笔画线把图乙中的实物电路连接好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注意电表量程的选择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导线不能交叉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2.jpeg"/>
          <p:cNvPicPr>
            <a:picLocks noChangeAspect="1"/>
          </p:cNvPicPr>
          <p:nvPr/>
        </p:nvPicPr>
        <p:blipFill>
          <a:blip r:embed="rId2"/>
          <a:stretch>
            <a:fillRect/>
          </a:stretch>
        </p:blipFill>
        <p:spPr>
          <a:xfrm>
            <a:off x="361950" y="3570435"/>
            <a:ext cx="10807700" cy="2701925"/>
          </a:xfrm>
          <a:prstGeom prst="rect">
            <a:avLst/>
          </a:prstGeom>
        </p:spPr>
      </p:pic>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935145" cy="635943"/>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4.jpeg"/>
          <p:cNvPicPr>
            <a:picLocks noChangeAspect="1"/>
          </p:cNvPicPr>
          <p:nvPr/>
        </p:nvPicPr>
        <p:blipFill>
          <a:blip r:embed="rId2"/>
          <a:stretch>
            <a:fillRect/>
          </a:stretch>
        </p:blipFill>
        <p:spPr>
          <a:xfrm>
            <a:off x="2074898" y="1303406"/>
            <a:ext cx="7381805" cy="4405135"/>
          </a:xfrm>
          <a:prstGeom prst="rect">
            <a:avLst/>
          </a:prstGeom>
        </p:spPr>
      </p:pic>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42362"/>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该同学检查电路连接是否正确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可是无论怎样移动滑片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电压表示数总为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不变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你认为发生故障的原因可能是</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60853" y="3345091"/>
            <a:ext cx="224292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r>
              <a:rPr lang="en-US" altLang="zh-CN" i="1">
                <a:ea typeface="宋体" panose="02010600030101010101" pitchFamily="2" charset="-122"/>
              </a:rPr>
              <a:t>R</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开路</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035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排除故障后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首先探究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通过导体的电流跟导体两端电压的关系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测出通过电阻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两端的电流和对应的电压值如下表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91138657"/>
              </p:ext>
            </p:extLst>
          </p:nvPr>
        </p:nvGraphicFramePr>
        <p:xfrm>
          <a:off x="361950" y="2915508"/>
          <a:ext cx="10807700" cy="1715579"/>
        </p:xfrm>
        <a:graphic>
          <a:graphicData uri="http://schemas.openxmlformats.org/presentationml/2006/ole">
            <mc:AlternateContent>
              <mc:Choice xmlns:v="urn:schemas-microsoft-com:vml" Requires="v">
                <p:oleObj spid="_x0000_s1056" name="文档" r:id="rId2" imgW="3826154" imgH="607351" progId="Word.Document.12">
                  <p:embed/>
                </p:oleObj>
              </mc:Choice>
              <mc:Fallback>
                <p:oleObj name="文档" r:id="rId2" imgW="3826154" imgH="607351" progId="Word.Document.12">
                  <p:embed/>
                  <p:pic>
                    <p:nvPicPr>
                      <p:cNvPr id="0" name="OLE substitute image"/>
                      <p:cNvPicPr/>
                      <p:nvPr/>
                    </p:nvPicPr>
                    <p:blipFill>
                      <a:blip r:embed="rId3"/>
                      <a:stretch>
                        <a:fillRect/>
                      </a:stretch>
                    </p:blipFill>
                    <p:spPr>
                      <a:xfrm>
                        <a:off x="361950" y="2915508"/>
                        <a:ext cx="10807700" cy="1715579"/>
                      </a:xfrm>
                      <a:prstGeom prst="rect">
                        <a:avLst/>
                      </a:prstGeom>
                    </p:spPr>
                  </p:pic>
                </p:oleObj>
              </mc:Fallback>
            </mc:AlternateContent>
          </a:graphicData>
        </a:graphic>
      </p:graphicFrame>
      <p:sp>
        <p:nvSpPr>
          <p:cNvPr id="4" name="矩形 3"/>
          <p:cNvSpPr>
            <a:spLocks noChangeAspect="1"/>
          </p:cNvSpPr>
          <p:nvPr/>
        </p:nvSpPr>
        <p:spPr>
          <a:xfrm>
            <a:off x="361950" y="4194968"/>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根据表中数据得到的结论是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5765800" y="4244128"/>
            <a:ext cx="440697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电阻一定时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通过导体的</a:t>
            </a:r>
            <a:endParaRPr lang="zh-CN" altLang="en-US"/>
          </a:p>
        </p:txBody>
      </p:sp>
      <p:sp>
        <p:nvSpPr>
          <p:cNvPr id="7" name="矩形 6"/>
          <p:cNvSpPr/>
          <p:nvPr/>
        </p:nvSpPr>
        <p:spPr>
          <a:xfrm>
            <a:off x="720477" y="4819590"/>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电流跟导体两端的电压成正比</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903478"/>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通过</a:t>
            </a:r>
            <a:r>
              <a:rPr lang="zh-CN" altLang="zh-CN">
                <a:solidFill>
                  <a:srgbClr val="000000"/>
                </a:solidFill>
                <a:ea typeface="宋体" panose="02010600030101010101" pitchFamily="2" charset="-122"/>
                <a:cs typeface="Times New Roman" panose="02020603050405020304" pitchFamily="18" charset="0"/>
              </a:rPr>
              <a:t>计算可知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此次实验所用的电阻为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同小组的聪聪同学在实验室中找到一个标有</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字样的灯泡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他想用这个灯泡探究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电流与电压的关系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老师告诉他不可以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065293" y="1956943"/>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6" name="矩形 5"/>
          <p:cNvSpPr/>
          <p:nvPr/>
        </p:nvSpPr>
        <p:spPr>
          <a:xfrm>
            <a:off x="2914844" y="3693846"/>
            <a:ext cx="554029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灯的电阻随温度的变化而变化</a:t>
            </a:r>
            <a:endParaRPr lang="zh-CN" altLang="en-US"/>
          </a:p>
        </p:txBody>
      </p:sp>
    </p:spTree>
    <p:extLst>
      <p:ext uri="{BB962C8B-B14F-4D97-AF65-F5344CB8AC3E}">
        <p14:creationId xmlns:p14="http://schemas.microsoft.com/office/powerpoint/2010/main" val="1966265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715"/>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接着探究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通过导体的电流跟导体电阻的关系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首先将</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使电压表的示数为</a:t>
            </a:r>
            <a:r>
              <a:rPr lang="en-US" altLang="zh-CN">
                <a:solidFill>
                  <a:srgbClr val="000000"/>
                </a:solidFill>
                <a:ea typeface="宋体" panose="02010600030101010101" pitchFamily="2" charset="-122"/>
                <a:cs typeface="Times New Roman" panose="02020603050405020304" pitchFamily="18" charset="0"/>
              </a:rPr>
              <a:t>2 V,</a:t>
            </a:r>
            <a:r>
              <a:rPr lang="zh-CN" altLang="zh-CN">
                <a:solidFill>
                  <a:srgbClr val="000000"/>
                </a:solidFill>
                <a:ea typeface="宋体" panose="02010600030101010101" pitchFamily="2" charset="-122"/>
                <a:cs typeface="Times New Roman" panose="02020603050405020304" pitchFamily="18" charset="0"/>
              </a:rPr>
              <a:t>读出并记下电流值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然后将</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的电阻改接成</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他下一步的操作应该是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端移动滑动变阻器的滑片</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直到电压表的示数为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并记下电流值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再改接</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重复上述实验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若滑动变阻器上标有</a:t>
            </a:r>
            <a:r>
              <a:rPr lang="en-US" altLang="zh-CN">
                <a:solidFill>
                  <a:srgbClr val="000000"/>
                </a:solidFill>
                <a:ea typeface="宋体" panose="02010600030101010101" pitchFamily="2" charset="-122"/>
                <a:cs typeface="Times New Roman" panose="02020603050405020304" pitchFamily="18" charset="0"/>
              </a:rPr>
              <a:t>“50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,1 A”</a:t>
            </a:r>
            <a:r>
              <a:rPr lang="zh-CN" altLang="zh-CN">
                <a:solidFill>
                  <a:srgbClr val="000000"/>
                </a:solidFill>
                <a:ea typeface="宋体" panose="02010600030101010101" pitchFamily="2" charset="-122"/>
                <a:cs typeface="Times New Roman" panose="02020603050405020304" pitchFamily="18" charset="0"/>
              </a:rPr>
              <a:t>字样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若想完成本实验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定值电阻的阻值最大不得越过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124285" y="258330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4" name="矩形 3"/>
          <p:cNvSpPr/>
          <p:nvPr/>
        </p:nvSpPr>
        <p:spPr>
          <a:xfrm>
            <a:off x="8693942" y="3177777"/>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5" name="矩形 4"/>
          <p:cNvSpPr/>
          <p:nvPr/>
        </p:nvSpPr>
        <p:spPr>
          <a:xfrm>
            <a:off x="3640125" y="4939904"/>
            <a:ext cx="800219" cy="584775"/>
          </a:xfrm>
          <a:prstGeom prst="rect">
            <a:avLst/>
          </a:prstGeom>
        </p:spPr>
        <p:txBody>
          <a:bodyPr wrap="none">
            <a:spAutoFit/>
          </a:bodyPr>
          <a:lstStyle/>
          <a:p>
            <a:r>
              <a:rPr lang="en-US" altLang="zh-CN" smtClean="0">
                <a:ea typeface="宋体" panose="02010600030101010101" pitchFamily="2" charset="-122"/>
              </a:rPr>
              <a:t>100</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9180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实验开始时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滑动变阻器的作用是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在探究通过导体的电流与导体两端电压的关系时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应保持</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在探究通过导体的电流与导体电阻的关系时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滑动变阻器的作用是</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985173" y="193411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保护电路</a:t>
            </a:r>
            <a:endParaRPr lang="zh-CN" altLang="en-US"/>
          </a:p>
        </p:txBody>
      </p:sp>
      <p:sp>
        <p:nvSpPr>
          <p:cNvPr id="4" name="矩形 3"/>
          <p:cNvSpPr/>
          <p:nvPr/>
        </p:nvSpPr>
        <p:spPr>
          <a:xfrm>
            <a:off x="9053244" y="25212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endParaRPr lang="zh-CN" altLang="en-US"/>
          </a:p>
        </p:txBody>
      </p:sp>
      <p:sp>
        <p:nvSpPr>
          <p:cNvPr id="5" name="矩形 4"/>
          <p:cNvSpPr/>
          <p:nvPr/>
        </p:nvSpPr>
        <p:spPr>
          <a:xfrm>
            <a:off x="2199965" y="3681967"/>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保持电阻两端的电压不变</a:t>
            </a:r>
            <a:endParaRPr lang="zh-CN" altLang="en-US"/>
          </a:p>
        </p:txBody>
      </p:sp>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800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另一小组的阳阳同学每次随机选取一个定值电阻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进行了五次实验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根据所得数据画出电流与电阻关系的图象如图丙所示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且实验中各电路元件完好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读数、记录均正确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但老师发现五次实验中有一次未移动滑动变阻器滑片控制电压表示数一定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根据图丙中的数据分析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的定值电阻连入电路时未移动滑片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这次实验之前的那一次实验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小阳选取的是阻值为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的定值电阻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633245" y="3384103"/>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4" name="矩形 3"/>
          <p:cNvSpPr/>
          <p:nvPr/>
        </p:nvSpPr>
        <p:spPr>
          <a:xfrm>
            <a:off x="4464893" y="4567071"/>
            <a:ext cx="595035" cy="584775"/>
          </a:xfrm>
          <a:prstGeom prst="rect">
            <a:avLst/>
          </a:prstGeom>
        </p:spPr>
        <p:txBody>
          <a:bodyPr wrap="none">
            <a:spAutoFit/>
          </a:bodyPr>
          <a:lstStyle/>
          <a:p>
            <a:r>
              <a:rPr lang="en-US" altLang="zh-CN" smtClean="0">
                <a:ea typeface="宋体" panose="02010600030101010101" pitchFamily="2" charset="-122"/>
              </a:rPr>
              <a:t>10</a:t>
            </a:r>
            <a:endParaRPr lang="zh-CN" altLang="en-US"/>
          </a:p>
        </p:txBody>
      </p:sp>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637587875"/>
              </p:ext>
            </p:extLst>
          </p:nvPr>
        </p:nvGraphicFramePr>
        <p:xfrm>
          <a:off x="361950" y="1239882"/>
          <a:ext cx="10807700" cy="4152916"/>
        </p:xfrm>
        <a:graphic>
          <a:graphicData uri="http://schemas.openxmlformats.org/presentationml/2006/ole">
            <mc:AlternateContent>
              <mc:Choice xmlns:v="urn:schemas-microsoft-com:vml" Requires="v">
                <p:oleObj spid="_x0000_s1041" name="文档" r:id="rId2" imgW="3826154" imgH="1470220" progId="Word.Document.12">
                  <p:embed/>
                </p:oleObj>
              </mc:Choice>
              <mc:Fallback>
                <p:oleObj name="文档" r:id="rId2" imgW="3826154" imgH="1470220" progId="Word.Document.12">
                  <p:embed/>
                  <p:pic>
                    <p:nvPicPr>
                      <p:cNvPr id="0" name="OLE substitute image"/>
                      <p:cNvPicPr/>
                      <p:nvPr/>
                    </p:nvPicPr>
                    <p:blipFill>
                      <a:blip r:embed="rId3"/>
                      <a:stretch>
                        <a:fillRect/>
                      </a:stretch>
                    </p:blipFill>
                    <p:spPr>
                      <a:xfrm>
                        <a:off x="361950" y="1239882"/>
                        <a:ext cx="10807700" cy="4152916"/>
                      </a:xfrm>
                      <a:prstGeom prst="rect">
                        <a:avLst/>
                      </a:prstGeom>
                    </p:spPr>
                  </p:pic>
                </p:oleObj>
              </mc:Fallback>
            </mc:AlternateContent>
          </a:graphicData>
        </a:graphic>
      </p:graphicFrame>
    </p:spTree>
    <p:extLst>
      <p:ext uri="{BB962C8B-B14F-4D97-AF65-F5344CB8AC3E}">
        <p14:creationId xmlns:p14="http://schemas.microsoft.com/office/powerpoint/2010/main" val="1754902591"/>
      </p:ext>
    </p:extLst>
  </p:cSld>
  <p:clrMapOvr>
    <a:masterClrMapping/>
  </p:clrMapOvr>
  <p:transition spd="slow">
    <p:wheel spokes="1"/>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79992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在许多实验中都需要进行多次测量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其目的有以下两种</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是为了从不同情况中找到普遍规律</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是为了求平均值以减小误差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你认为在本实验中测量多组数据的目的是</a:t>
            </a:r>
            <a:r>
              <a:rPr lang="en-US" altLang="zh-CN" smtClean="0">
                <a:solidFill>
                  <a:srgbClr val="000000"/>
                </a:solidFill>
                <a:ea typeface="宋体" panose="02010600030101010101" pitchFamily="2" charset="-122"/>
                <a:cs typeface="Times New Roman" panose="02020603050405020304" pitchFamily="18" charset="0"/>
              </a:rPr>
              <a:t>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Rectangle 3"/>
          <p:cNvSpPr>
            <a:spLocks noChangeArrowheads="1"/>
          </p:cNvSpPr>
          <p:nvPr/>
        </p:nvSpPr>
        <p:spPr bwMode="auto">
          <a:xfrm>
            <a:off x="9485789" y="302976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2233890073"/>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5955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盘锦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关于导体电阻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铜导线电阻比铁导线电阻小</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导体两端的电压为零时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导体的电阻为零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只增加导体的横截面积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导体的电阻增大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导体的电阻越小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表示导体对电流的阻碍作用越小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8909725" y="210762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0418"/>
            <a:ext cx="10807700" cy="4704429"/>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2</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(2020·</a:t>
            </a:r>
            <a:r>
              <a:rPr lang="zh-CN" altLang="zh-CN" sz="2800">
                <a:solidFill>
                  <a:srgbClr val="000000"/>
                </a:solidFill>
                <a:ea typeface="楷体" panose="02010609060101010101" pitchFamily="49" charset="-122"/>
                <a:cs typeface="Times New Roman" panose="02020603050405020304" pitchFamily="18" charset="0"/>
              </a:rPr>
              <a:t>呼和浩特</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科学方法在物理问题的研究中</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起到了重要的作用</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比如</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两个定值电阻</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一个</a:t>
            </a:r>
            <a:r>
              <a:rPr lang="en-US" altLang="zh-CN" sz="2800">
                <a:solidFill>
                  <a:srgbClr val="000000"/>
                </a:solidFill>
                <a:ea typeface="宋体" panose="02010600030101010101" pitchFamily="2" charset="-122"/>
                <a:cs typeface="Times New Roman" panose="02020603050405020304" pitchFamily="18" charset="0"/>
              </a:rPr>
              <a:t>5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一个</a:t>
            </a:r>
            <a:r>
              <a:rPr lang="en-US" altLang="zh-CN" sz="2800">
                <a:solidFill>
                  <a:srgbClr val="000000"/>
                </a:solidFill>
                <a:ea typeface="宋体" panose="02010600030101010101" pitchFamily="2" charset="-122"/>
                <a:cs typeface="Times New Roman" panose="02020603050405020304" pitchFamily="18" charset="0"/>
              </a:rPr>
              <a:t>10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粗细均匀</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以下描述正确的</a:t>
            </a:r>
            <a:r>
              <a:rPr lang="zh-CN" altLang="zh-CN" sz="2800" smtClean="0">
                <a:solidFill>
                  <a:srgbClr val="000000"/>
                </a:solidFill>
                <a:ea typeface="宋体" panose="02010600030101010101" pitchFamily="2" charset="-122"/>
                <a:cs typeface="Times New Roman" panose="02020603050405020304" pitchFamily="18" charset="0"/>
              </a:rPr>
              <a:t>是</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a:solidFill>
                  <a:srgbClr val="000000"/>
                </a:solidFill>
                <a:ea typeface="宋体" panose="02010600030101010101" pitchFamily="2" charset="-122"/>
                <a:cs typeface="Times New Roman" panose="02020603050405020304" pitchFamily="18" charset="0"/>
              </a:rPr>
              <a:t>　　</a:t>
            </a:r>
            <a:r>
              <a:rPr lang="en-US" altLang="zh-CN" sz="2800" smtClean="0">
                <a:solidFill>
                  <a:srgbClr val="000000"/>
                </a:solidFill>
                <a:ea typeface="宋体" panose="02010600030101010101" pitchFamily="2" charset="-122"/>
                <a:cs typeface="Times New Roman" panose="02020603050405020304" pitchFamily="18" charset="0"/>
              </a:rPr>
              <a:t>)</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A</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如果这两个电阻的材料相同</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a:t>
            </a:r>
            <a:r>
              <a:rPr lang="en-US" altLang="zh-CN" sz="2800">
                <a:solidFill>
                  <a:srgbClr val="000000"/>
                </a:solidFill>
                <a:ea typeface="宋体" panose="02010600030101010101" pitchFamily="2" charset="-122"/>
                <a:cs typeface="Times New Roman" panose="02020603050405020304" pitchFamily="18" charset="0"/>
              </a:rPr>
              <a:t>5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的长度一定大于</a:t>
            </a:r>
            <a:r>
              <a:rPr lang="en-US" altLang="zh-CN" sz="2800">
                <a:solidFill>
                  <a:srgbClr val="000000"/>
                </a:solidFill>
                <a:ea typeface="宋体" panose="02010600030101010101" pitchFamily="2" charset="-122"/>
                <a:cs typeface="Times New Roman" panose="02020603050405020304" pitchFamily="18" charset="0"/>
              </a:rPr>
              <a:t>10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如果这两个电阻的材料不同</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a:t>
            </a:r>
            <a:r>
              <a:rPr lang="en-US" altLang="zh-CN" sz="2800">
                <a:solidFill>
                  <a:srgbClr val="000000"/>
                </a:solidFill>
                <a:ea typeface="宋体" panose="02010600030101010101" pitchFamily="2" charset="-122"/>
                <a:cs typeface="Times New Roman" panose="02020603050405020304" pitchFamily="18" charset="0"/>
              </a:rPr>
              <a:t>5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的长度一定小于</a:t>
            </a:r>
            <a:r>
              <a:rPr lang="en-US" altLang="zh-CN" sz="2800">
                <a:solidFill>
                  <a:srgbClr val="000000"/>
                </a:solidFill>
                <a:ea typeface="宋体" panose="02010600030101010101" pitchFamily="2" charset="-122"/>
                <a:cs typeface="Times New Roman" panose="02020603050405020304" pitchFamily="18" charset="0"/>
              </a:rPr>
              <a:t>10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如果这两个电阻的材料、横截面积相同</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a:t>
            </a:r>
            <a:r>
              <a:rPr lang="en-US" altLang="zh-CN" sz="2800">
                <a:solidFill>
                  <a:srgbClr val="000000"/>
                </a:solidFill>
                <a:ea typeface="宋体" panose="02010600030101010101" pitchFamily="2" charset="-122"/>
                <a:cs typeface="Times New Roman" panose="02020603050405020304" pitchFamily="18" charset="0"/>
              </a:rPr>
              <a:t>5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的长度一定小于</a:t>
            </a:r>
            <a:r>
              <a:rPr lang="en-US" altLang="zh-CN" sz="2800">
                <a:solidFill>
                  <a:srgbClr val="000000"/>
                </a:solidFill>
                <a:ea typeface="宋体" panose="02010600030101010101" pitchFamily="2" charset="-122"/>
                <a:cs typeface="Times New Roman" panose="02020603050405020304" pitchFamily="18" charset="0"/>
              </a:rPr>
              <a:t>10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的长度</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如果这两个电阻的材料、长度相同</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a:t>
            </a:r>
            <a:r>
              <a:rPr lang="en-US" altLang="zh-CN" sz="2800">
                <a:solidFill>
                  <a:srgbClr val="000000"/>
                </a:solidFill>
                <a:ea typeface="宋体" panose="02010600030101010101" pitchFamily="2" charset="-122"/>
                <a:cs typeface="Times New Roman" panose="02020603050405020304" pitchFamily="18" charset="0"/>
              </a:rPr>
              <a:t>5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的横截面积一定小于</a:t>
            </a:r>
            <a:r>
              <a:rPr lang="en-US" altLang="zh-CN" sz="2800">
                <a:solidFill>
                  <a:srgbClr val="000000"/>
                </a:solidFill>
                <a:ea typeface="宋体" panose="02010600030101010101" pitchFamily="2" charset="-122"/>
                <a:cs typeface="Times New Roman" panose="02020603050405020304" pitchFamily="18" charset="0"/>
              </a:rPr>
              <a:t>10 </a:t>
            </a:r>
            <a:r>
              <a:rPr lang="en-US" altLang="zh-CN" sz="280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sz="2800">
                <a:solidFill>
                  <a:srgbClr val="000000"/>
                </a:solidFill>
                <a:ea typeface="宋体" panose="02010600030101010101" pitchFamily="2" charset="-122"/>
                <a:cs typeface="Times New Roman" panose="02020603050405020304" pitchFamily="18" charset="0"/>
              </a:rPr>
              <a:t>的横截面积</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690981" y="188176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小明测量不同型号铅笔在纸上涂划所得线条的电阻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实验步骤如下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用铅笔在纸上画出两段长为</a:t>
            </a:r>
            <a:r>
              <a:rPr lang="en-US" altLang="zh-CN">
                <a:solidFill>
                  <a:srgbClr val="000000"/>
                </a:solidFill>
                <a:ea typeface="宋体" panose="02010600030101010101" pitchFamily="2" charset="-122"/>
                <a:cs typeface="Times New Roman" panose="02020603050405020304" pitchFamily="18" charset="0"/>
              </a:rPr>
              <a:t>15 cm</a:t>
            </a:r>
            <a:r>
              <a:rPr lang="zh-CN" altLang="zh-CN">
                <a:solidFill>
                  <a:srgbClr val="000000"/>
                </a:solidFill>
                <a:ea typeface="宋体" panose="02010600030101010101" pitchFamily="2" charset="-122"/>
                <a:cs typeface="Times New Roman" panose="02020603050405020304" pitchFamily="18" charset="0"/>
              </a:rPr>
              <a:t>的线条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在其中一段线条上重复涂划</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另一段</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换用不同型号铅笔重复</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得到多组等长等宽的线条如图</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5.jpeg"/>
          <p:cNvPicPr/>
          <p:nvPr/>
        </p:nvPicPr>
        <p:blipFill>
          <a:blip r:embed="rId2"/>
          <a:stretch>
            <a:fillRect/>
          </a:stretch>
        </p:blipFill>
        <p:spPr>
          <a:xfrm>
            <a:off x="4669744" y="3672135"/>
            <a:ext cx="2192112" cy="2574007"/>
          </a:xfrm>
          <a:prstGeom prst="rect">
            <a:avLst/>
          </a:prstGeom>
        </p:spPr>
      </p:pic>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测出每段线条两端的电阻记录在表中</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93735300"/>
              </p:ext>
            </p:extLst>
          </p:nvPr>
        </p:nvGraphicFramePr>
        <p:xfrm>
          <a:off x="361950" y="1194367"/>
          <a:ext cx="10807700" cy="3639260"/>
        </p:xfrm>
        <a:graphic>
          <a:graphicData uri="http://schemas.openxmlformats.org/presentationml/2006/ole">
            <mc:AlternateContent>
              <mc:Choice xmlns:v="urn:schemas-microsoft-com:vml" Requires="v">
                <p:oleObj spid="_x0000_s1057" name="文档" r:id="rId2" imgW="3826154" imgH="1288375" progId="Word.Document.12">
                  <p:embed/>
                </p:oleObj>
              </mc:Choice>
              <mc:Fallback>
                <p:oleObj name="文档" r:id="rId2" imgW="3826154" imgH="1288375" progId="Word.Document.12">
                  <p:embed/>
                  <p:pic>
                    <p:nvPicPr>
                      <p:cNvPr id="0" name="OLE substitute image"/>
                      <p:cNvPicPr/>
                      <p:nvPr/>
                    </p:nvPicPr>
                    <p:blipFill>
                      <a:blip r:embed="rId3"/>
                      <a:stretch>
                        <a:fillRect/>
                      </a:stretch>
                    </p:blipFill>
                    <p:spPr>
                      <a:xfrm>
                        <a:off x="361950" y="1194367"/>
                        <a:ext cx="10807700" cy="3639260"/>
                      </a:xfrm>
                      <a:prstGeom prst="rect">
                        <a:avLst/>
                      </a:prstGeom>
                    </p:spPr>
                  </p:pic>
                </p:oleObj>
              </mc:Fallback>
            </mc:AlternateContent>
          </a:graphicData>
        </a:graphic>
      </p:graphicFrame>
      <p:sp>
        <p:nvSpPr>
          <p:cNvPr id="4" name="矩形 3"/>
          <p:cNvSpPr>
            <a:spLocks noChangeAspect="1"/>
          </p:cNvSpPr>
          <p:nvPr/>
        </p:nvSpPr>
        <p:spPr>
          <a:xfrm>
            <a:off x="361950" y="4392215"/>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根据实验数据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可推测电阻最小的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6988357" y="446534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163712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长沙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如图所示的钨丝是将一个白炽灯去除玻璃罩制成的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小灯泡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钨丝不发光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向钨丝吹气时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变亮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用酒精灯给钨丝加热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逐渐变暗直至熄灭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由实验</a:t>
            </a:r>
            <a:r>
              <a:rPr lang="zh-CN" altLang="zh-CN" smtClean="0">
                <a:solidFill>
                  <a:srgbClr val="000000"/>
                </a:solidFill>
                <a:ea typeface="宋体" panose="02010600030101010101" pitchFamily="2" charset="-122"/>
                <a:cs typeface="Times New Roman" panose="02020603050405020304" pitchFamily="18" charset="0"/>
              </a:rPr>
              <a:t>可知</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钨丝的电阻随温度升高而减小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向钨丝吹气时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钨丝电阻变小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给钨丝加热时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电路中的电流变大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发光而钨丝不发光是</a:t>
            </a:r>
            <a:r>
              <a:rPr lang="zh-CN" altLang="zh-CN" smtClean="0">
                <a:solidFill>
                  <a:srgbClr val="000000"/>
                </a:solidFill>
                <a:ea typeface="宋体" panose="02010600030101010101" pitchFamily="2" charset="-122"/>
                <a:cs typeface="Times New Roman" panose="02020603050405020304" pitchFamily="18" charset="0"/>
              </a:rPr>
              <a:t>因为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通过</a:t>
            </a:r>
            <a:r>
              <a:rPr lang="zh-CN" altLang="zh-CN">
                <a:solidFill>
                  <a:srgbClr val="000000"/>
                </a:solidFill>
                <a:ea typeface="宋体" panose="02010600030101010101" pitchFamily="2" charset="-122"/>
                <a:cs typeface="Times New Roman" panose="02020603050405020304" pitchFamily="18" charset="0"/>
              </a:rPr>
              <a:t>钨丝的电流小于小灯泡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的电流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6.jpeg"/>
          <p:cNvPicPr/>
          <p:nvPr/>
        </p:nvPicPr>
        <p:blipFill>
          <a:blip r:embed="rId2"/>
          <a:stretch>
            <a:fillRect/>
          </a:stretch>
        </p:blipFill>
        <p:spPr>
          <a:xfrm>
            <a:off x="7057181" y="2713183"/>
            <a:ext cx="3811660" cy="2808312"/>
          </a:xfrm>
          <a:prstGeom prst="rect">
            <a:avLst/>
          </a:prstGeom>
        </p:spPr>
      </p:pic>
      <p:sp>
        <p:nvSpPr>
          <p:cNvPr id="4" name="Rectangle 3"/>
          <p:cNvSpPr>
            <a:spLocks noChangeArrowheads="1"/>
          </p:cNvSpPr>
          <p:nvPr/>
        </p:nvSpPr>
        <p:spPr bwMode="auto">
          <a:xfrm>
            <a:off x="2818541" y="244045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94056440"/>
              </p:ext>
            </p:extLst>
          </p:nvPr>
        </p:nvGraphicFramePr>
        <p:xfrm>
          <a:off x="465273" y="1099511"/>
          <a:ext cx="10807700" cy="779623"/>
        </p:xfrm>
        <a:graphic>
          <a:graphicData uri="http://schemas.openxmlformats.org/presentationml/2006/ole">
            <mc:AlternateContent>
              <mc:Choice xmlns:v="urn:schemas-microsoft-com:vml" Requires="v">
                <p:oleObj spid="_x0000_s1058" name="文档" r:id="rId2" imgW="3826154" imgH="276003" progId="Word.Document.12">
                  <p:embed/>
                </p:oleObj>
              </mc:Choice>
              <mc:Fallback>
                <p:oleObj name="文档" r:id="rId2" imgW="3826154" imgH="276003" progId="Word.Document.12">
                  <p:embed/>
                  <p:pic>
                    <p:nvPicPr>
                      <p:cNvPr id="0" name="OLE substitute image"/>
                      <p:cNvPicPr/>
                      <p:nvPr/>
                    </p:nvPicPr>
                    <p:blipFill>
                      <a:blip r:embed="rId3"/>
                      <a:stretch>
                        <a:fillRect/>
                      </a:stretch>
                    </p:blipFill>
                    <p:spPr>
                      <a:xfrm>
                        <a:off x="465273" y="1099511"/>
                        <a:ext cx="10807700" cy="779623"/>
                      </a:xfrm>
                      <a:prstGeom prst="rect">
                        <a:avLst/>
                      </a:prstGeom>
                    </p:spPr>
                  </p:pic>
                </p:oleObj>
              </mc:Fallback>
            </mc:AlternateContent>
          </a:graphicData>
        </a:graphic>
      </p:graphicFrame>
      <p:sp>
        <p:nvSpPr>
          <p:cNvPr id="3" name="矩形 2"/>
          <p:cNvSpPr>
            <a:spLocks noChangeAspect="1"/>
          </p:cNvSpPr>
          <p:nvPr/>
        </p:nvSpPr>
        <p:spPr>
          <a:xfrm>
            <a:off x="361950" y="1859470"/>
            <a:ext cx="10807700" cy="307353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下列说法中正确的是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导体电阻的大小跟导体两端的电压和通过导体的电流无关</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导体电阻的大小跟导体中的电流成反比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导体两端的电压为零时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导体的电阻也为零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导体电阻的大小跟导体两端的电压成正比</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Rectangle 3"/>
          <p:cNvSpPr>
            <a:spLocks noChangeArrowheads="1"/>
          </p:cNvSpPr>
          <p:nvPr/>
        </p:nvSpPr>
        <p:spPr bwMode="auto">
          <a:xfrm>
            <a:off x="4425565" y="192427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小刚用图所示电路探究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一段电路中电流跟电阻的关系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两点间的电阻由</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更换为</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为了完成探究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他应该采取的措施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将变阻器滑片适当向右移动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保持变阻器滑片不动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将变阻器滑片适当向左移动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适当增加电池的节数</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7.jpeg"/>
          <p:cNvPicPr/>
          <p:nvPr/>
        </p:nvPicPr>
        <p:blipFill>
          <a:blip r:embed="rId2"/>
          <a:stretch>
            <a:fillRect/>
          </a:stretch>
        </p:blipFill>
        <p:spPr>
          <a:xfrm>
            <a:off x="6189850" y="2654191"/>
            <a:ext cx="3825729" cy="2919916"/>
          </a:xfrm>
          <a:prstGeom prst="rect">
            <a:avLst/>
          </a:prstGeom>
        </p:spPr>
      </p:pic>
      <p:sp>
        <p:nvSpPr>
          <p:cNvPr id="4" name="Rectangle 3"/>
          <p:cNvSpPr>
            <a:spLocks noChangeArrowheads="1"/>
          </p:cNvSpPr>
          <p:nvPr/>
        </p:nvSpPr>
        <p:spPr bwMode="auto">
          <a:xfrm>
            <a:off x="8415501" y="203992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02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甲、乙两地相距</a:t>
            </a:r>
            <a:r>
              <a:rPr lang="en-US" altLang="zh-CN">
                <a:solidFill>
                  <a:srgbClr val="000000"/>
                </a:solidFill>
                <a:ea typeface="宋体" panose="02010600030101010101" pitchFamily="2" charset="-122"/>
                <a:cs typeface="Times New Roman" panose="02020603050405020304" pitchFamily="18" charset="0"/>
              </a:rPr>
              <a:t>40 km,</a:t>
            </a:r>
            <a:r>
              <a:rPr lang="zh-CN" altLang="zh-CN">
                <a:solidFill>
                  <a:srgbClr val="000000"/>
                </a:solidFill>
                <a:ea typeface="宋体" panose="02010600030101010101" pitchFamily="2" charset="-122"/>
                <a:cs typeface="Times New Roman" panose="02020603050405020304" pitchFamily="18" charset="0"/>
              </a:rPr>
              <a:t>在甲、乙两地之间沿直线架设了两条输电线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已知所用的输电线每千米的电阻为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现输电线在某处发生了短路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为确定短路位置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检修员在甲地利用电压表、电流表、定值电阻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和电源接成如图所示电路进行测量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当电压表的示数为</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 V,</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a:solidFill>
                  <a:srgbClr val="000000"/>
                </a:solidFill>
                <a:ea typeface="宋体" panose="02010600030101010101" pitchFamily="2" charset="-122"/>
                <a:cs typeface="Times New Roman" panose="02020603050405020304" pitchFamily="18" charset="0"/>
              </a:rPr>
              <a:t>0.5 A,</a:t>
            </a:r>
            <a:r>
              <a:rPr lang="zh-CN" altLang="zh-CN">
                <a:solidFill>
                  <a:srgbClr val="000000"/>
                </a:solidFill>
                <a:ea typeface="宋体" panose="02010600030101010101" pitchFamily="2" charset="-122"/>
                <a:cs typeface="Times New Roman" panose="02020603050405020304" pitchFamily="18" charset="0"/>
              </a:rPr>
              <a:t>则短路位置离甲地的距离</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7</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km	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15 km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25 </a:t>
            </a:r>
            <a:r>
              <a:rPr lang="en-US" altLang="zh-CN">
                <a:solidFill>
                  <a:srgbClr val="000000"/>
                </a:solidFill>
                <a:ea typeface="宋体" panose="02010600030101010101" pitchFamily="2" charset="-122"/>
                <a:cs typeface="Times New Roman" panose="02020603050405020304" pitchFamily="18" charset="0"/>
              </a:rPr>
              <a:t>km	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30 km</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8.jpeg"/>
          <p:cNvPicPr/>
          <p:nvPr/>
        </p:nvPicPr>
        <p:blipFill>
          <a:blip r:embed="rId2"/>
          <a:stretch>
            <a:fillRect/>
          </a:stretch>
        </p:blipFill>
        <p:spPr>
          <a:xfrm>
            <a:off x="5328989" y="3675039"/>
            <a:ext cx="5089904" cy="2232248"/>
          </a:xfrm>
          <a:prstGeom prst="rect">
            <a:avLst/>
          </a:prstGeom>
        </p:spPr>
      </p:pic>
      <p:sp>
        <p:nvSpPr>
          <p:cNvPr id="4" name="Rectangle 3"/>
          <p:cNvSpPr>
            <a:spLocks noChangeArrowheads="1"/>
          </p:cNvSpPr>
          <p:nvPr/>
        </p:nvSpPr>
        <p:spPr bwMode="auto">
          <a:xfrm>
            <a:off x="3211261" y="3619791"/>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2599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深圳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某电子玩具表面有</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两个插孔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若把电压表正确接上插孔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若把电流表正确接上插孔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0.3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下列正确反映玩具内部连接情况的电路图</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89.jpeg"/>
          <p:cNvPicPr>
            <a:picLocks noChangeAspect="1"/>
          </p:cNvPicPr>
          <p:nvPr/>
        </p:nvPicPr>
        <p:blipFill>
          <a:blip r:embed="rId2"/>
          <a:stretch>
            <a:fillRect/>
          </a:stretch>
        </p:blipFill>
        <p:spPr>
          <a:xfrm>
            <a:off x="53507" y="2906423"/>
            <a:ext cx="11424586" cy="2379492"/>
          </a:xfrm>
          <a:prstGeom prst="rect">
            <a:avLst/>
          </a:prstGeom>
        </p:spPr>
      </p:pic>
      <p:sp>
        <p:nvSpPr>
          <p:cNvPr id="4" name="Rectangle 3"/>
          <p:cNvSpPr>
            <a:spLocks noChangeArrowheads="1"/>
          </p:cNvSpPr>
          <p:nvPr/>
        </p:nvSpPr>
        <p:spPr bwMode="auto">
          <a:xfrm>
            <a:off x="8909725" y="217756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13218" y="1288717"/>
            <a:ext cx="11295639" cy="4462885"/>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孝感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为小灯泡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处于中点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通过控制开关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的通断来研究电路的常见故障与串、并联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通过调节滑动变阻器来分析电路中电流的变化情况</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被短路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串联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并联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向右移动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0.jpeg"/>
          <p:cNvPicPr/>
          <p:nvPr/>
        </p:nvPicPr>
        <p:blipFill>
          <a:blip r:embed="rId2"/>
          <a:stretch>
            <a:fillRect/>
          </a:stretch>
        </p:blipFill>
        <p:spPr>
          <a:xfrm>
            <a:off x="7849269" y="2548388"/>
            <a:ext cx="3240360" cy="2740603"/>
          </a:xfrm>
          <a:prstGeom prst="rect">
            <a:avLst/>
          </a:prstGeom>
        </p:spPr>
      </p:pic>
      <p:sp>
        <p:nvSpPr>
          <p:cNvPr id="4" name="Rectangle 3"/>
          <p:cNvSpPr>
            <a:spLocks noChangeArrowheads="1"/>
          </p:cNvSpPr>
          <p:nvPr/>
        </p:nvSpPr>
        <p:spPr bwMode="auto">
          <a:xfrm>
            <a:off x="6995005" y="245895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779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18 V,</a:t>
            </a:r>
            <a:r>
              <a:rPr lang="zh-CN" altLang="zh-CN">
                <a:solidFill>
                  <a:srgbClr val="000000"/>
                </a:solidFill>
                <a:ea typeface="宋体" panose="02010600030101010101" pitchFamily="2" charset="-122"/>
                <a:cs typeface="Times New Roman" panose="02020603050405020304" pitchFamily="18" charset="0"/>
              </a:rPr>
              <a:t>滑动变阻器标有</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滑至中点时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下列说法不正确的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电路的最小电流为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移动</a:t>
            </a:r>
            <a:r>
              <a:rPr lang="zh-CN" altLang="zh-CN" smtClean="0">
                <a:solidFill>
                  <a:srgbClr val="000000"/>
                </a:solidFill>
                <a:ea typeface="宋体" panose="02010600030101010101" pitchFamily="2" charset="-122"/>
                <a:cs typeface="Times New Roman" panose="02020603050405020304" pitchFamily="18" charset="0"/>
              </a:rPr>
              <a:t>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最</a:t>
            </a:r>
            <a:r>
              <a:rPr lang="zh-CN" altLang="zh-CN">
                <a:solidFill>
                  <a:srgbClr val="000000"/>
                </a:solidFill>
                <a:ea typeface="宋体" panose="02010600030101010101" pitchFamily="2" charset="-122"/>
                <a:cs typeface="Times New Roman" panose="02020603050405020304" pitchFamily="18" charset="0"/>
              </a:rPr>
              <a:t>左端时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电流表示数最大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移动</a:t>
            </a:r>
            <a:r>
              <a:rPr lang="zh-CN" altLang="zh-CN" smtClean="0">
                <a:solidFill>
                  <a:srgbClr val="000000"/>
                </a:solidFill>
                <a:ea typeface="宋体" panose="02010600030101010101" pitchFamily="2" charset="-122"/>
                <a:cs typeface="Times New Roman" panose="02020603050405020304" pitchFamily="18" charset="0"/>
              </a:rPr>
              <a:t>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最</a:t>
            </a:r>
            <a:r>
              <a:rPr lang="zh-CN" altLang="zh-CN">
                <a:solidFill>
                  <a:srgbClr val="000000"/>
                </a:solidFill>
                <a:ea typeface="宋体" panose="02010600030101010101" pitchFamily="2" charset="-122"/>
                <a:cs typeface="Times New Roman" panose="02020603050405020304" pitchFamily="18" charset="0"/>
              </a:rPr>
              <a:t>右端时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电压表示数最大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1.jpeg"/>
          <p:cNvPicPr/>
          <p:nvPr/>
        </p:nvPicPr>
        <p:blipFill>
          <a:blip r:embed="rId2"/>
          <a:stretch>
            <a:fillRect/>
          </a:stretch>
        </p:blipFill>
        <p:spPr>
          <a:xfrm>
            <a:off x="5400997" y="2822638"/>
            <a:ext cx="5795057" cy="2525345"/>
          </a:xfrm>
          <a:prstGeom prst="rect">
            <a:avLst/>
          </a:prstGeom>
        </p:spPr>
      </p:pic>
      <p:sp>
        <p:nvSpPr>
          <p:cNvPr id="4" name="Rectangle 3"/>
          <p:cNvSpPr>
            <a:spLocks noChangeArrowheads="1"/>
          </p:cNvSpPr>
          <p:nvPr/>
        </p:nvSpPr>
        <p:spPr bwMode="auto">
          <a:xfrm>
            <a:off x="8598845" y="189478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335"/>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是小灯泡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电压表的示数为</a:t>
            </a:r>
            <a:r>
              <a:rPr lang="en-US" altLang="zh-CN">
                <a:solidFill>
                  <a:srgbClr val="000000"/>
                </a:solidFill>
                <a:ea typeface="宋体" panose="02010600030101010101" pitchFamily="2" charset="-122"/>
                <a:cs typeface="Times New Roman" panose="02020603050405020304" pitchFamily="18" charset="0"/>
              </a:rPr>
              <a:t>1.5 V,</a:t>
            </a:r>
            <a:r>
              <a:rPr lang="zh-CN" altLang="zh-CN">
                <a:solidFill>
                  <a:srgbClr val="000000"/>
                </a:solidFill>
                <a:ea typeface="宋体" panose="02010600030101010101" pitchFamily="2" charset="-122"/>
                <a:cs typeface="Times New Roman" panose="02020603050405020304" pitchFamily="18" charset="0"/>
              </a:rPr>
              <a:t>忽略温度对灯丝电阻的影响</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两端的电压为</a:t>
            </a:r>
            <a:r>
              <a:rPr lang="en-US" altLang="zh-CN">
                <a:solidFill>
                  <a:srgbClr val="000000"/>
                </a:solidFill>
                <a:ea typeface="宋体" panose="02010600030101010101" pitchFamily="2" charset="-122"/>
                <a:cs typeface="Times New Roman" panose="02020603050405020304" pitchFamily="18" charset="0"/>
              </a:rPr>
              <a:t>1.5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两端的电压为</a:t>
            </a:r>
            <a:r>
              <a:rPr lang="en-US" altLang="zh-CN">
                <a:solidFill>
                  <a:srgbClr val="000000"/>
                </a:solidFill>
                <a:ea typeface="宋体" panose="02010600030101010101" pitchFamily="2" charset="-122"/>
                <a:cs typeface="Times New Roman" panose="02020603050405020304" pitchFamily="18" charset="0"/>
              </a:rPr>
              <a:t>1.5 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的灯丝电阻之比为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的电流之比为</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2.jpeg"/>
          <p:cNvPicPr/>
          <p:nvPr/>
        </p:nvPicPr>
        <p:blipFill>
          <a:blip r:embed="rId2"/>
          <a:stretch>
            <a:fillRect/>
          </a:stretch>
        </p:blipFill>
        <p:spPr>
          <a:xfrm>
            <a:off x="6788813" y="2349876"/>
            <a:ext cx="3739083" cy="2628235"/>
          </a:xfrm>
          <a:prstGeom prst="rect">
            <a:avLst/>
          </a:prstGeom>
        </p:spPr>
      </p:pic>
      <p:sp>
        <p:nvSpPr>
          <p:cNvPr id="4" name="Rectangle 3"/>
          <p:cNvSpPr>
            <a:spLocks noChangeArrowheads="1"/>
          </p:cNvSpPr>
          <p:nvPr/>
        </p:nvSpPr>
        <p:spPr bwMode="auto">
          <a:xfrm>
            <a:off x="3725149" y="228431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0351"/>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青羊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1,S</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之比</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4	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	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4</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3.jpeg"/>
          <p:cNvPicPr/>
          <p:nvPr/>
        </p:nvPicPr>
        <p:blipFill>
          <a:blip r:embed="rId2"/>
          <a:stretch>
            <a:fillRect/>
          </a:stretch>
        </p:blipFill>
        <p:spPr>
          <a:xfrm>
            <a:off x="6265093" y="2526637"/>
            <a:ext cx="2851246" cy="2412146"/>
          </a:xfrm>
          <a:prstGeom prst="rect">
            <a:avLst/>
          </a:prstGeom>
        </p:spPr>
      </p:pic>
      <p:sp>
        <p:nvSpPr>
          <p:cNvPr id="4" name="Rectangle 3"/>
          <p:cNvSpPr>
            <a:spLocks noChangeArrowheads="1"/>
          </p:cNvSpPr>
          <p:nvPr/>
        </p:nvSpPr>
        <p:spPr bwMode="auto">
          <a:xfrm>
            <a:off x="759805" y="229527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5286"/>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营山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电压表示数为</a:t>
            </a:r>
            <a:r>
              <a:rPr lang="en-US" altLang="zh-CN">
                <a:solidFill>
                  <a:srgbClr val="000000"/>
                </a:solidFill>
                <a:ea typeface="宋体" panose="02010600030101010101" pitchFamily="2" charset="-122"/>
                <a:cs typeface="Times New Roman" panose="02020603050405020304" pitchFamily="18" charset="0"/>
              </a:rPr>
              <a:t>2 V</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下列选项符合题意的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电压表测</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两端电压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组成并联电路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若开关断开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电压表示数为</a:t>
            </a:r>
            <a:r>
              <a:rPr lang="en-US" altLang="zh-CN">
                <a:solidFill>
                  <a:srgbClr val="000000"/>
                </a:solidFill>
                <a:ea typeface="宋体" panose="02010600030101010101" pitchFamily="2" charset="-122"/>
                <a:cs typeface="Times New Roman" panose="02020603050405020304" pitchFamily="18" charset="0"/>
              </a:rPr>
              <a:t>0</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电阻之比</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4.jpeg"/>
          <p:cNvPicPr/>
          <p:nvPr/>
        </p:nvPicPr>
        <p:blipFill>
          <a:blip r:embed="rId2"/>
          <a:stretch>
            <a:fillRect/>
          </a:stretch>
        </p:blipFill>
        <p:spPr>
          <a:xfrm>
            <a:off x="6625133" y="2359711"/>
            <a:ext cx="3513980" cy="2790031"/>
          </a:xfrm>
          <a:prstGeom prst="rect">
            <a:avLst/>
          </a:prstGeom>
        </p:spPr>
      </p:pic>
      <p:sp>
        <p:nvSpPr>
          <p:cNvPr id="4" name="Rectangle 3"/>
          <p:cNvSpPr>
            <a:spLocks noChangeArrowheads="1"/>
          </p:cNvSpPr>
          <p:nvPr/>
        </p:nvSpPr>
        <p:spPr bwMode="auto">
          <a:xfrm>
            <a:off x="7993285" y="169673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青羊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在某一温度下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连接在电路中的两段导体甲和乙的电流与其两端电压的关系如图所示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由图中信息</a:t>
            </a:r>
            <a:r>
              <a:rPr lang="zh-CN" altLang="zh-CN" smtClean="0">
                <a:solidFill>
                  <a:srgbClr val="000000"/>
                </a:solidFill>
                <a:ea typeface="宋体" panose="02010600030101010101" pitchFamily="2" charset="-122"/>
                <a:cs typeface="Times New Roman" panose="02020603050405020304" pitchFamily="18" charset="0"/>
              </a:rPr>
              <a:t>可知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导体甲的电阻大于导体乙的电阻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电阻一定时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电压和电流成正比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导体两端的电压为零时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导体</a:t>
            </a:r>
            <a:r>
              <a:rPr lang="zh-CN" altLang="zh-CN">
                <a:solidFill>
                  <a:srgbClr val="000000"/>
                </a:solidFill>
                <a:ea typeface="宋体" panose="02010600030101010101" pitchFamily="2" charset="-122"/>
                <a:cs typeface="Times New Roman" panose="02020603050405020304" pitchFamily="18" charset="0"/>
              </a:rPr>
              <a:t>的电阻也为零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将甲、乙两导体并联接到电压</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的电源上时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干路中的电流为</a:t>
            </a:r>
            <a:r>
              <a:rPr lang="en-US" altLang="zh-CN">
                <a:solidFill>
                  <a:srgbClr val="000000"/>
                </a:solidFill>
                <a:ea typeface="宋体" panose="02010600030101010101" pitchFamily="2" charset="-122"/>
                <a:cs typeface="Times New Roman" panose="02020603050405020304" pitchFamily="18" charset="0"/>
              </a:rPr>
              <a:t>0.6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5.jpeg"/>
          <p:cNvPicPr/>
          <p:nvPr/>
        </p:nvPicPr>
        <p:blipFill>
          <a:blip r:embed="rId2"/>
          <a:stretch>
            <a:fillRect/>
          </a:stretch>
        </p:blipFill>
        <p:spPr>
          <a:xfrm>
            <a:off x="7273205" y="2200699"/>
            <a:ext cx="3441766" cy="3170132"/>
          </a:xfrm>
          <a:prstGeom prst="rect">
            <a:avLst/>
          </a:prstGeom>
        </p:spPr>
      </p:pic>
      <p:sp>
        <p:nvSpPr>
          <p:cNvPr id="4" name="Rectangle 3"/>
          <p:cNvSpPr>
            <a:spLocks noChangeArrowheads="1"/>
          </p:cNvSpPr>
          <p:nvPr/>
        </p:nvSpPr>
        <p:spPr bwMode="auto">
          <a:xfrm>
            <a:off x="759805" y="186898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62495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荆门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和灯泡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接在图甲所示的电路中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图乙为电阻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和灯泡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图象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则电源电压和电阻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的大小分别</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8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6.67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12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8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12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997.jpeg"/>
          <p:cNvPicPr/>
          <p:nvPr/>
        </p:nvPicPr>
        <p:blipFill>
          <a:blip r:embed="rId2"/>
          <a:stretch>
            <a:fillRect/>
          </a:stretch>
        </p:blipFill>
        <p:spPr>
          <a:xfrm>
            <a:off x="4392885" y="2595561"/>
            <a:ext cx="6408352" cy="3204176"/>
          </a:xfrm>
          <a:prstGeom prst="rect">
            <a:avLst/>
          </a:prstGeom>
        </p:spPr>
      </p:pic>
      <p:sp>
        <p:nvSpPr>
          <p:cNvPr id="5" name="Rectangle 3"/>
          <p:cNvSpPr>
            <a:spLocks noChangeArrowheads="1"/>
          </p:cNvSpPr>
          <p:nvPr/>
        </p:nvSpPr>
        <p:spPr bwMode="auto">
          <a:xfrm>
            <a:off x="10173189" y="188176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牡丹江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张华同学在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探究通过导体的电流与其两端电压的关系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将记录的实验数据通过整理作出了如图所示的图象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下列说法错误的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当在导体乙的两端加上</a:t>
            </a:r>
            <a:r>
              <a:rPr lang="en-US" altLang="zh-CN">
                <a:solidFill>
                  <a:srgbClr val="000000"/>
                </a:solidFill>
                <a:ea typeface="宋体" panose="02010600030101010101" pitchFamily="2" charset="-122"/>
                <a:cs typeface="Times New Roman" panose="02020603050405020304" pitchFamily="18" charset="0"/>
              </a:rPr>
              <a:t>1 V</a:t>
            </a:r>
            <a:r>
              <a:rPr lang="zh-CN" altLang="zh-CN">
                <a:solidFill>
                  <a:srgbClr val="000000"/>
                </a:solidFill>
                <a:ea typeface="宋体" panose="02010600030101010101" pitchFamily="2" charset="-122"/>
                <a:cs typeface="Times New Roman" panose="02020603050405020304" pitchFamily="18" charset="0"/>
              </a:rPr>
              <a:t>的电压时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通过导体乙的电流为</a:t>
            </a:r>
            <a:r>
              <a:rPr lang="en-US" altLang="zh-CN">
                <a:solidFill>
                  <a:srgbClr val="000000"/>
                </a:solidFill>
                <a:ea typeface="宋体" panose="02010600030101010101" pitchFamily="2" charset="-122"/>
                <a:cs typeface="Times New Roman" panose="02020603050405020304" pitchFamily="18" charset="0"/>
              </a:rPr>
              <a:t>0.1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将甲、乙两导体并联后接到</a:t>
            </a:r>
            <a:r>
              <a:rPr lang="zh-CN" altLang="zh-CN" smtClean="0">
                <a:solidFill>
                  <a:srgbClr val="000000"/>
                </a:solidFill>
                <a:ea typeface="宋体" panose="02010600030101010101" pitchFamily="2" charset="-122"/>
                <a:cs typeface="Times New Roman" panose="02020603050405020304" pitchFamily="18" charset="0"/>
              </a:rPr>
              <a:t>电压为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3 </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的电源上时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干路中的电流为</a:t>
            </a:r>
            <a:r>
              <a:rPr lang="en-US" altLang="zh-CN">
                <a:solidFill>
                  <a:srgbClr val="000000"/>
                </a:solidFill>
                <a:ea typeface="宋体" panose="02010600030101010101" pitchFamily="2" charset="-122"/>
                <a:cs typeface="Times New Roman" panose="02020603050405020304" pitchFamily="18" charset="0"/>
              </a:rPr>
              <a:t>0.9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通过导体甲的电流与其两端的</a:t>
            </a:r>
            <a:r>
              <a:rPr lang="zh-CN" altLang="zh-CN" smtClean="0">
                <a:solidFill>
                  <a:srgbClr val="000000"/>
                </a:solidFill>
                <a:ea typeface="宋体" panose="02010600030101010101" pitchFamily="2" charset="-122"/>
                <a:cs typeface="Times New Roman" panose="02020603050405020304" pitchFamily="18" charset="0"/>
              </a:rPr>
              <a:t>电压</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成正比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导体甲的电阻大于导体乙的电阻</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8.jpeg"/>
          <p:cNvPicPr/>
          <p:nvPr/>
        </p:nvPicPr>
        <p:blipFill>
          <a:blip r:embed="rId2"/>
          <a:stretch>
            <a:fillRect/>
          </a:stretch>
        </p:blipFill>
        <p:spPr>
          <a:xfrm>
            <a:off x="7201197" y="2994567"/>
            <a:ext cx="3933553" cy="3096344"/>
          </a:xfrm>
          <a:prstGeom prst="rect">
            <a:avLst/>
          </a:prstGeom>
        </p:spPr>
      </p:pic>
      <p:sp>
        <p:nvSpPr>
          <p:cNvPr id="4" name="Rectangle 3"/>
          <p:cNvSpPr>
            <a:spLocks noChangeArrowheads="1"/>
          </p:cNvSpPr>
          <p:nvPr/>
        </p:nvSpPr>
        <p:spPr bwMode="auto">
          <a:xfrm>
            <a:off x="7086677" y="16952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北京</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电阻箱的示数为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999.jpeg"/>
          <p:cNvPicPr>
            <a:picLocks noChangeAspect="1"/>
          </p:cNvPicPr>
          <p:nvPr/>
        </p:nvPicPr>
        <p:blipFill>
          <a:blip r:embed="rId2"/>
          <a:stretch>
            <a:fillRect/>
          </a:stretch>
        </p:blipFill>
        <p:spPr>
          <a:xfrm>
            <a:off x="2074898" y="1809759"/>
            <a:ext cx="7381805" cy="4429083"/>
          </a:xfrm>
          <a:prstGeom prst="rect">
            <a:avLst/>
          </a:prstGeom>
        </p:spPr>
      </p:pic>
      <p:sp>
        <p:nvSpPr>
          <p:cNvPr id="4" name="矩形 3"/>
          <p:cNvSpPr/>
          <p:nvPr/>
        </p:nvSpPr>
        <p:spPr>
          <a:xfrm>
            <a:off x="8736213" y="579960"/>
            <a:ext cx="1005403" cy="584775"/>
          </a:xfrm>
          <a:prstGeom prst="rect">
            <a:avLst/>
          </a:prstGeom>
        </p:spPr>
        <p:txBody>
          <a:bodyPr wrap="none">
            <a:spAutoFit/>
          </a:bodyPr>
          <a:lstStyle/>
          <a:p>
            <a:r>
              <a:rPr lang="en-US" altLang="zh-CN">
                <a:ea typeface="宋体" panose="02010600030101010101" pitchFamily="2" charset="-122"/>
              </a:rPr>
              <a:t>2035</a:t>
            </a:r>
            <a:endParaRPr lang="zh-CN" altLang="en-US"/>
          </a:p>
        </p:txBody>
      </p:sp>
      <p:sp>
        <p:nvSpPr>
          <p:cNvPr id="5" name="矩形 4"/>
          <p:cNvSpPr/>
          <p:nvPr/>
        </p:nvSpPr>
        <p:spPr>
          <a:xfrm>
            <a:off x="6523234" y="1167924"/>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762319"/>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锦江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是由同种材料制成的长度相同、横截面积不同的两段导体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AB</a:t>
            </a:r>
            <a:r>
              <a:rPr lang="en-US" altLang="zh-CN" i="1">
                <a:solidFill>
                  <a:srgbClr val="000000"/>
                </a:solidFill>
                <a:ea typeface="宋体" panose="02010600030101010101" pitchFamily="2" charset="-122"/>
                <a:cs typeface="Times New Roman" panose="02020603050405020304" pitchFamily="18" charset="0"/>
              </a:rPr>
              <a:t>__________R</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将它们串联后接入电路中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通过它们的电流分别是</a:t>
            </a:r>
            <a:r>
              <a:rPr lang="en-US" altLang="zh-CN" i="1">
                <a:solidFill>
                  <a:srgbClr val="000000"/>
                </a:solidFill>
                <a:ea typeface="宋体" panose="02010600030101010101" pitchFamily="2" charset="-122"/>
                <a:cs typeface="Times New Roman" panose="02020603050405020304" pitchFamily="18" charset="0"/>
              </a:rPr>
              <a:t>I</a:t>
            </a:r>
            <a:r>
              <a:rPr lang="en-US" altLang="zh-CN" i="1" baseline="-25000">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I</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I</a:t>
            </a:r>
            <a:r>
              <a:rPr lang="en-US" altLang="zh-CN" i="1" baseline="-25000">
                <a:solidFill>
                  <a:srgbClr val="000000"/>
                </a:solidFill>
                <a:ea typeface="宋体" panose="02010600030101010101" pitchFamily="2" charset="-122"/>
                <a:cs typeface="Times New Roman" panose="02020603050405020304" pitchFamily="18" charset="0"/>
              </a:rPr>
              <a:t>AB</a:t>
            </a:r>
            <a:r>
              <a:rPr lang="en-US" altLang="zh-CN" i="1">
                <a:solidFill>
                  <a:srgbClr val="000000"/>
                </a:solidFill>
                <a:ea typeface="宋体" panose="02010600030101010101" pitchFamily="2" charset="-122"/>
                <a:cs typeface="Times New Roman" panose="02020603050405020304" pitchFamily="18" charset="0"/>
              </a:rPr>
              <a:t>____________I</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它们两端的电压分别是</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AB</a:t>
            </a:r>
            <a:r>
              <a:rPr lang="en-US" altLang="zh-CN" i="1">
                <a:solidFill>
                  <a:srgbClr val="000000"/>
                </a:solidFill>
                <a:ea typeface="宋体" panose="02010600030101010101" pitchFamily="2" charset="-122"/>
                <a:cs typeface="Times New Roman" panose="02020603050405020304" pitchFamily="18" charset="0"/>
              </a:rPr>
              <a:t>____________U</a:t>
            </a:r>
            <a:r>
              <a:rPr lang="en-US" altLang="zh-CN" i="1" baseline="-25000">
                <a:solidFill>
                  <a:srgbClr val="000000"/>
                </a:solidFill>
                <a:ea typeface="宋体" panose="02010600030101010101" pitchFamily="2" charset="-122"/>
                <a:cs typeface="Times New Roman" panose="02020603050405020304" pitchFamily="18" charset="0"/>
              </a:rPr>
              <a:t>BC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001.jpeg"/>
          <p:cNvPicPr>
            <a:picLocks noChangeAspect="1"/>
          </p:cNvPicPr>
          <p:nvPr/>
        </p:nvPicPr>
        <p:blipFill>
          <a:blip r:embed="rId2"/>
          <a:stretch>
            <a:fillRect/>
          </a:stretch>
        </p:blipFill>
        <p:spPr>
          <a:xfrm>
            <a:off x="2992771" y="3923038"/>
            <a:ext cx="5546059" cy="1663817"/>
          </a:xfrm>
          <a:prstGeom prst="rect">
            <a:avLst/>
          </a:prstGeom>
        </p:spPr>
      </p:pic>
      <p:sp>
        <p:nvSpPr>
          <p:cNvPr id="2" name="矩形 1"/>
          <p:cNvSpPr/>
          <p:nvPr/>
        </p:nvSpPr>
        <p:spPr>
          <a:xfrm>
            <a:off x="8012949" y="1420223"/>
            <a:ext cx="418704" cy="584775"/>
          </a:xfrm>
          <a:prstGeom prst="rect">
            <a:avLst/>
          </a:prstGeom>
        </p:spPr>
        <p:txBody>
          <a:bodyPr wrap="none">
            <a:spAutoFit/>
          </a:bodyPr>
          <a:lstStyle/>
          <a:p>
            <a:r>
              <a:rPr lang="en-US" altLang="zh-CN">
                <a:ea typeface="宋体" panose="02010600030101010101" pitchFamily="2" charset="-122"/>
              </a:rPr>
              <a:t>&gt;</a:t>
            </a:r>
            <a:endParaRPr lang="zh-CN" altLang="en-US"/>
          </a:p>
        </p:txBody>
      </p:sp>
      <p:sp>
        <p:nvSpPr>
          <p:cNvPr id="3" name="矩形 2"/>
          <p:cNvSpPr/>
          <p:nvPr/>
        </p:nvSpPr>
        <p:spPr>
          <a:xfrm>
            <a:off x="1771101" y="2624695"/>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7" name="矩形 6"/>
          <p:cNvSpPr/>
          <p:nvPr/>
        </p:nvSpPr>
        <p:spPr>
          <a:xfrm>
            <a:off x="1771101" y="3194956"/>
            <a:ext cx="418704" cy="584775"/>
          </a:xfrm>
          <a:prstGeom prst="rect">
            <a:avLst/>
          </a:prstGeom>
        </p:spPr>
        <p:txBody>
          <a:bodyPr wrap="none">
            <a:spAutoFit/>
          </a:bodyPr>
          <a:lstStyle/>
          <a:p>
            <a:r>
              <a:rPr lang="en-US" altLang="zh-CN">
                <a:ea typeface="宋体" panose="02010600030101010101" pitchFamily="2" charset="-122"/>
              </a:rPr>
              <a:t>&gt;</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607103" y="496955"/>
            <a:ext cx="10307868" cy="5877719"/>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2496"/>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成华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给你标有</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“30</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0.6 A”</a:t>
            </a:r>
            <a:r>
              <a:rPr lang="zh-CN" altLang="zh-CN">
                <a:solidFill>
                  <a:srgbClr val="000000"/>
                </a:solidFill>
                <a:ea typeface="宋体" panose="02010600030101010101" pitchFamily="2" charset="-122"/>
                <a:cs typeface="Times New Roman" panose="02020603050405020304" pitchFamily="18" charset="0"/>
              </a:rPr>
              <a:t>的两只定值电阻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在保证所有电路元件安全的前提下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把它们并联接入电路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则电路总电阻为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干路中允许通过的最大电流为</a:t>
            </a:r>
            <a:r>
              <a:rPr lang="en-US" altLang="zh-CN">
                <a:solidFill>
                  <a:srgbClr val="000000"/>
                </a:solidFill>
                <a:ea typeface="宋体" panose="02010600030101010101" pitchFamily="2" charset="-122"/>
                <a:cs typeface="Times New Roman" panose="02020603050405020304" pitchFamily="18" charset="0"/>
              </a:rPr>
              <a:t>____________A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锦江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导体两端的电压是</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通过它的电流是</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该导体的电阻是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若流过该导体的电流为零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则导体的电阻是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若将导体的长度拉长到原来的两倍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则导体电阻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905053" y="1871935"/>
            <a:ext cx="697627" cy="584775"/>
          </a:xfrm>
          <a:prstGeom prst="rect">
            <a:avLst/>
          </a:prstGeom>
        </p:spPr>
        <p:txBody>
          <a:bodyPr wrap="none">
            <a:spAutoFit/>
          </a:bodyPr>
          <a:lstStyle/>
          <a:p>
            <a:r>
              <a:rPr lang="en-US" altLang="zh-CN">
                <a:ea typeface="宋体" panose="02010600030101010101" pitchFamily="2" charset="-122"/>
              </a:rPr>
              <a:t>7</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4" name="矩形 3"/>
          <p:cNvSpPr/>
          <p:nvPr/>
        </p:nvSpPr>
        <p:spPr>
          <a:xfrm>
            <a:off x="3774309" y="2456710"/>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
        <p:nvSpPr>
          <p:cNvPr id="5" name="矩形 4"/>
          <p:cNvSpPr/>
          <p:nvPr/>
        </p:nvSpPr>
        <p:spPr>
          <a:xfrm>
            <a:off x="4239037" y="3619405"/>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6" name="矩形 5"/>
          <p:cNvSpPr/>
          <p:nvPr/>
        </p:nvSpPr>
        <p:spPr>
          <a:xfrm>
            <a:off x="4133715" y="4219824"/>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7" name="矩形 6"/>
          <p:cNvSpPr/>
          <p:nvPr/>
        </p:nvSpPr>
        <p:spPr>
          <a:xfrm>
            <a:off x="4906276" y="47829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Tree>
    <p:extLst>
      <p:ext uri="{BB962C8B-B14F-4D97-AF65-F5344CB8AC3E}">
        <p14:creationId xmlns:p14="http://schemas.microsoft.com/office/powerpoint/2010/main" val="212266183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阜新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将两个阻值比为</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串联接在电压为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两端的电压比为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的电阻</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若把它们并联接入同一电路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的电流比是</a:t>
            </a:r>
            <a:r>
              <a:rPr lang="en-US" altLang="zh-CN" i="1" smtClean="0">
                <a:solidFill>
                  <a:srgbClr val="000000"/>
                </a:solidFill>
                <a:ea typeface="宋体" panose="02010600030101010101" pitchFamily="2" charset="-122"/>
                <a:cs typeface="Times New Roman" panose="02020603050405020304" pitchFamily="18" charset="0"/>
              </a:rPr>
              <a:t>___________.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424101" y="3036169"/>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2</a:t>
            </a:r>
            <a:endParaRPr lang="zh-CN" altLang="en-US"/>
          </a:p>
        </p:txBody>
      </p:sp>
      <p:sp>
        <p:nvSpPr>
          <p:cNvPr id="4" name="矩形 3"/>
          <p:cNvSpPr/>
          <p:nvPr/>
        </p:nvSpPr>
        <p:spPr>
          <a:xfrm>
            <a:off x="7702069" y="3036169"/>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5" name="矩形 4"/>
          <p:cNvSpPr/>
          <p:nvPr/>
        </p:nvSpPr>
        <p:spPr>
          <a:xfrm>
            <a:off x="9217421" y="3623888"/>
            <a:ext cx="1007007" cy="584775"/>
          </a:xfrm>
          <a:prstGeom prst="rect">
            <a:avLst/>
          </a:prstGeom>
        </p:spPr>
        <p:txBody>
          <a:bodyPr wrap="none">
            <a:spAutoFit/>
          </a:bodyPr>
          <a:lstStyle/>
          <a:p>
            <a:r>
              <a:rPr lang="en-US" altLang="zh-CN">
                <a:ea typeface="宋体" panose="02010600030101010101" pitchFamily="2" charset="-122"/>
              </a:rPr>
              <a:t>2</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175225361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成都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移动的过程中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小灯泡的亮度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移动到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电压表的指针位置如图乙所示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则此时灯泡两端的电压为</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2.jpeg"/>
          <p:cNvPicPr>
            <a:picLocks noChangeAspect="1"/>
          </p:cNvPicPr>
          <p:nvPr/>
        </p:nvPicPr>
        <p:blipFill>
          <a:blip r:embed="rId2"/>
          <a:stretch>
            <a:fillRect/>
          </a:stretch>
        </p:blipFill>
        <p:spPr>
          <a:xfrm>
            <a:off x="1091638" y="2457589"/>
            <a:ext cx="9348324" cy="3676328"/>
          </a:xfrm>
          <a:prstGeom prst="rect">
            <a:avLst/>
          </a:prstGeom>
        </p:spPr>
      </p:pic>
      <p:sp>
        <p:nvSpPr>
          <p:cNvPr id="4" name="矩形 3"/>
          <p:cNvSpPr/>
          <p:nvPr/>
        </p:nvSpPr>
        <p:spPr>
          <a:xfrm>
            <a:off x="5222167" y="11518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变暗</a:t>
            </a:r>
            <a:endParaRPr lang="zh-CN" altLang="en-US"/>
          </a:p>
        </p:txBody>
      </p:sp>
      <p:sp>
        <p:nvSpPr>
          <p:cNvPr id="5" name="矩形 4"/>
          <p:cNvSpPr/>
          <p:nvPr/>
        </p:nvSpPr>
        <p:spPr>
          <a:xfrm>
            <a:off x="9567629" y="1746462"/>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7</a:t>
            </a:r>
            <a:endParaRPr lang="zh-CN" altLang="en-US"/>
          </a:p>
        </p:txBody>
      </p:sp>
    </p:spTree>
    <p:extLst>
      <p:ext uri="{BB962C8B-B14F-4D97-AF65-F5344CB8AC3E}">
        <p14:creationId xmlns:p14="http://schemas.microsoft.com/office/powerpoint/2010/main" val="26131222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94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电路中电源电压恒定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则电源电压为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同时闭合开关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0.5 A,</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3.jpeg"/>
          <p:cNvPicPr/>
          <p:nvPr/>
        </p:nvPicPr>
        <p:blipFill>
          <a:blip r:embed="rId2"/>
          <a:stretch>
            <a:fillRect/>
          </a:stretch>
        </p:blipFill>
        <p:spPr>
          <a:xfrm>
            <a:off x="4525902" y="3257099"/>
            <a:ext cx="2479795" cy="2574007"/>
          </a:xfrm>
          <a:prstGeom prst="rect">
            <a:avLst/>
          </a:prstGeom>
        </p:spPr>
      </p:pic>
      <p:sp>
        <p:nvSpPr>
          <p:cNvPr id="4" name="矩形 3"/>
          <p:cNvSpPr/>
          <p:nvPr/>
        </p:nvSpPr>
        <p:spPr>
          <a:xfrm>
            <a:off x="1440557" y="1975713"/>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
        <p:nvSpPr>
          <p:cNvPr id="5" name="矩形 4"/>
          <p:cNvSpPr/>
          <p:nvPr/>
        </p:nvSpPr>
        <p:spPr>
          <a:xfrm>
            <a:off x="3384773" y="2555734"/>
            <a:ext cx="595035" cy="584775"/>
          </a:xfrm>
          <a:prstGeom prst="rect">
            <a:avLst/>
          </a:prstGeom>
        </p:spPr>
        <p:txBody>
          <a:bodyPr wrap="none">
            <a:spAutoFit/>
          </a:bodyPr>
          <a:lstStyle/>
          <a:p>
            <a:r>
              <a:rPr lang="en-US" altLang="zh-CN" smtClean="0">
                <a:ea typeface="宋体" panose="02010600030101010101" pitchFamily="2" charset="-122"/>
              </a:rPr>
              <a:t>30</a:t>
            </a:r>
            <a:endParaRPr lang="zh-CN" altLang="en-US"/>
          </a:p>
        </p:txBody>
      </p:sp>
    </p:spTree>
    <p:extLst>
      <p:ext uri="{BB962C8B-B14F-4D97-AF65-F5344CB8AC3E}">
        <p14:creationId xmlns:p14="http://schemas.microsoft.com/office/powerpoint/2010/main" val="23190033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青海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4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V</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2 V,V</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1 V,</a:t>
            </a:r>
            <a:r>
              <a:rPr lang="zh-CN" altLang="zh-CN">
                <a:solidFill>
                  <a:srgbClr val="000000"/>
                </a:solidFill>
                <a:ea typeface="宋体" panose="02010600030101010101" pitchFamily="2" charset="-122"/>
                <a:cs typeface="Times New Roman" panose="02020603050405020304" pitchFamily="18" charset="0"/>
              </a:rPr>
              <a:t>电源两端的电压为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通过电阻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的电流为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内产生的热量是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4.jpeg"/>
          <p:cNvPicPr/>
          <p:nvPr/>
        </p:nvPicPr>
        <p:blipFill>
          <a:blip r:embed="rId2"/>
          <a:stretch>
            <a:fillRect/>
          </a:stretch>
        </p:blipFill>
        <p:spPr>
          <a:xfrm>
            <a:off x="4007235" y="3504114"/>
            <a:ext cx="3517130" cy="2736120"/>
          </a:xfrm>
          <a:prstGeom prst="rect">
            <a:avLst/>
          </a:prstGeom>
        </p:spPr>
      </p:pic>
      <p:sp>
        <p:nvSpPr>
          <p:cNvPr id="4" name="矩形 3"/>
          <p:cNvSpPr/>
          <p:nvPr/>
        </p:nvSpPr>
        <p:spPr>
          <a:xfrm>
            <a:off x="2746533" y="1740724"/>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5" name="矩形 4"/>
          <p:cNvSpPr/>
          <p:nvPr/>
        </p:nvSpPr>
        <p:spPr>
          <a:xfrm>
            <a:off x="9001397" y="174310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6" name="矩形 5"/>
          <p:cNvSpPr/>
          <p:nvPr/>
        </p:nvSpPr>
        <p:spPr>
          <a:xfrm>
            <a:off x="4320877" y="2315667"/>
            <a:ext cx="389850" cy="584775"/>
          </a:xfrm>
          <a:prstGeom prst="rect">
            <a:avLst/>
          </a:prstGeom>
        </p:spPr>
        <p:txBody>
          <a:bodyPr wrap="none">
            <a:spAutoFit/>
          </a:bodyPr>
          <a:lstStyle/>
          <a:p>
            <a:r>
              <a:rPr lang="en-US" altLang="zh-CN" smtClean="0">
                <a:ea typeface="宋体" panose="02010600030101010101" pitchFamily="2" charset="-122"/>
              </a:rPr>
              <a:t>2</a:t>
            </a:r>
            <a:endParaRPr lang="zh-CN" altLang="en-US"/>
          </a:p>
        </p:txBody>
      </p:sp>
      <p:sp>
        <p:nvSpPr>
          <p:cNvPr id="7" name="矩形 6"/>
          <p:cNvSpPr/>
          <p:nvPr/>
        </p:nvSpPr>
        <p:spPr>
          <a:xfrm>
            <a:off x="2131141" y="2915361"/>
            <a:ext cx="595035" cy="584775"/>
          </a:xfrm>
          <a:prstGeom prst="rect">
            <a:avLst/>
          </a:prstGeom>
        </p:spPr>
        <p:txBody>
          <a:bodyPr wrap="none">
            <a:spAutoFit/>
          </a:bodyPr>
          <a:lstStyle/>
          <a:p>
            <a:r>
              <a:rPr lang="en-US" altLang="zh-CN" smtClean="0">
                <a:ea typeface="宋体" panose="02010600030101010101" pitchFamily="2" charset="-122"/>
              </a:rPr>
              <a:t>30</a:t>
            </a:r>
            <a:endParaRPr lang="zh-CN" altLang="en-US"/>
          </a:p>
        </p:txBody>
      </p:sp>
    </p:spTree>
    <p:extLst>
      <p:ext uri="{BB962C8B-B14F-4D97-AF65-F5344CB8AC3E}">
        <p14:creationId xmlns:p14="http://schemas.microsoft.com/office/powerpoint/2010/main" val="28156688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绥化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图象如图所示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的阻值是</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与阻值是</a:t>
            </a:r>
            <a:r>
              <a:rPr lang="en-US" altLang="zh-CN">
                <a:solidFill>
                  <a:srgbClr val="000000"/>
                </a:solidFill>
                <a:ea typeface="宋体" panose="02010600030101010101" pitchFamily="2" charset="-122"/>
                <a:cs typeface="Times New Roman" panose="02020603050405020304" pitchFamily="18" charset="0"/>
              </a:rPr>
              <a:t>30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并联在电源电压是</a:t>
            </a:r>
            <a:r>
              <a:rPr lang="en-US" altLang="zh-CN">
                <a:solidFill>
                  <a:srgbClr val="000000"/>
                </a:solidFill>
                <a:ea typeface="宋体" panose="02010600030101010101" pitchFamily="2" charset="-122"/>
                <a:cs typeface="Times New Roman" panose="02020603050405020304" pitchFamily="18" charset="0"/>
              </a:rPr>
              <a:t>4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两端的电压之比是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005.jpeg"/>
          <p:cNvPicPr/>
          <p:nvPr/>
        </p:nvPicPr>
        <p:blipFill>
          <a:blip r:embed="rId2"/>
          <a:stretch>
            <a:fillRect/>
          </a:stretch>
        </p:blipFill>
        <p:spPr>
          <a:xfrm>
            <a:off x="3960414" y="2983466"/>
            <a:ext cx="3610772" cy="3258085"/>
          </a:xfrm>
          <a:prstGeom prst="rect">
            <a:avLst/>
          </a:prstGeom>
        </p:spPr>
      </p:pic>
      <p:sp>
        <p:nvSpPr>
          <p:cNvPr id="2" name="矩形 1"/>
          <p:cNvSpPr/>
          <p:nvPr/>
        </p:nvSpPr>
        <p:spPr>
          <a:xfrm>
            <a:off x="9875325" y="572413"/>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
        <p:nvSpPr>
          <p:cNvPr id="3" name="矩形 2"/>
          <p:cNvSpPr/>
          <p:nvPr/>
        </p:nvSpPr>
        <p:spPr>
          <a:xfrm>
            <a:off x="5617021" y="1751806"/>
            <a:ext cx="1007007" cy="584775"/>
          </a:xfrm>
          <a:prstGeom prst="rect">
            <a:avLst/>
          </a:prstGeom>
        </p:spPr>
        <p:txBody>
          <a:bodyPr wrap="none">
            <a:spAutoFit/>
          </a:bodyPr>
          <a:lstStyle/>
          <a:p>
            <a:r>
              <a:rPr lang="en-US" altLang="zh-CN">
                <a:ea typeface="宋体" panose="02010600030101010101" pitchFamily="2" charset="-122"/>
              </a:rPr>
              <a:t>3</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2304653" y="2336581"/>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139311871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064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江西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的最大阻值与定值电阻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相等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电压表示数为</a:t>
            </a:r>
            <a:r>
              <a:rPr lang="en-US" altLang="zh-CN">
                <a:solidFill>
                  <a:srgbClr val="000000"/>
                </a:solidFill>
                <a:ea typeface="宋体" panose="02010600030101010101" pitchFamily="2" charset="-122"/>
                <a:cs typeface="Times New Roman" panose="02020603050405020304" pitchFamily="18" charset="0"/>
              </a:rPr>
              <a:t>2 V,</a:t>
            </a:r>
            <a:r>
              <a:rPr lang="zh-CN" altLang="zh-CN">
                <a:solidFill>
                  <a:srgbClr val="000000"/>
                </a:solidFill>
                <a:ea typeface="宋体" panose="02010600030101010101" pitchFamily="2" charset="-122"/>
                <a:cs typeface="Times New Roman" panose="02020603050405020304" pitchFamily="18" charset="0"/>
              </a:rPr>
              <a:t>则电源电压为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此时电流表示数为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7.jpeg"/>
          <p:cNvPicPr/>
          <p:nvPr/>
        </p:nvPicPr>
        <p:blipFill>
          <a:blip r:embed="rId2"/>
          <a:stretch>
            <a:fillRect/>
          </a:stretch>
        </p:blipFill>
        <p:spPr>
          <a:xfrm>
            <a:off x="3404813" y="3242002"/>
            <a:ext cx="4721974" cy="2592104"/>
          </a:xfrm>
          <a:prstGeom prst="rect">
            <a:avLst/>
          </a:prstGeom>
        </p:spPr>
      </p:pic>
      <p:sp>
        <p:nvSpPr>
          <p:cNvPr id="4" name="矩形 3"/>
          <p:cNvSpPr/>
          <p:nvPr/>
        </p:nvSpPr>
        <p:spPr>
          <a:xfrm>
            <a:off x="3129421" y="1897057"/>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6026221" y="2478616"/>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22717295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娄底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调节滑动变阻器滑片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从最右端</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移动到最左端</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电流表示数由</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18 A</a:t>
            </a:r>
            <a:r>
              <a:rPr lang="zh-CN" altLang="zh-CN">
                <a:solidFill>
                  <a:srgbClr val="000000"/>
                </a:solidFill>
                <a:ea typeface="宋体" panose="02010600030101010101" pitchFamily="2" charset="-122"/>
                <a:cs typeface="Times New Roman" panose="02020603050405020304" pitchFamily="18" charset="0"/>
              </a:rPr>
              <a:t>变为</a:t>
            </a:r>
            <a:r>
              <a:rPr lang="en-US" altLang="zh-CN">
                <a:solidFill>
                  <a:srgbClr val="000000"/>
                </a:solidFill>
                <a:ea typeface="宋体" panose="02010600030101010101" pitchFamily="2" charset="-122"/>
                <a:cs typeface="Times New Roman" panose="02020603050405020304" pitchFamily="18" charset="0"/>
              </a:rPr>
              <a:t>0.54 A,</a:t>
            </a:r>
            <a:r>
              <a:rPr lang="zh-CN" altLang="zh-CN">
                <a:solidFill>
                  <a:srgbClr val="000000"/>
                </a:solidFill>
                <a:ea typeface="宋体" panose="02010600030101010101" pitchFamily="2" charset="-122"/>
                <a:cs typeface="Times New Roman" panose="02020603050405020304" pitchFamily="18" charset="0"/>
              </a:rPr>
              <a:t>则定值电阻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滑片位于</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点时电压表示数为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8.jpeg"/>
          <p:cNvPicPr/>
          <p:nvPr/>
        </p:nvPicPr>
        <p:blipFill>
          <a:blip r:embed="rId2"/>
          <a:stretch>
            <a:fillRect/>
          </a:stretch>
        </p:blipFill>
        <p:spPr>
          <a:xfrm>
            <a:off x="3491833" y="3189658"/>
            <a:ext cx="4547933" cy="2790031"/>
          </a:xfrm>
          <a:prstGeom prst="rect">
            <a:avLst/>
          </a:prstGeom>
        </p:spPr>
      </p:pic>
      <p:sp>
        <p:nvSpPr>
          <p:cNvPr id="4" name="矩形 3"/>
          <p:cNvSpPr/>
          <p:nvPr/>
        </p:nvSpPr>
        <p:spPr>
          <a:xfrm>
            <a:off x="6274925" y="1854545"/>
            <a:ext cx="595035" cy="584775"/>
          </a:xfrm>
          <a:prstGeom prst="rect">
            <a:avLst/>
          </a:prstGeom>
        </p:spPr>
        <p:txBody>
          <a:bodyPr wrap="none">
            <a:spAutoFit/>
          </a:bodyPr>
          <a:lstStyle/>
          <a:p>
            <a:r>
              <a:rPr lang="en-US" altLang="zh-CN">
                <a:ea typeface="宋体" panose="02010600030101010101" pitchFamily="2" charset="-122"/>
              </a:rPr>
              <a:t>25</a:t>
            </a:r>
            <a:endParaRPr lang="zh-CN" altLang="en-US"/>
          </a:p>
        </p:txBody>
      </p:sp>
      <p:sp>
        <p:nvSpPr>
          <p:cNvPr id="5" name="矩形 4"/>
          <p:cNvSpPr/>
          <p:nvPr/>
        </p:nvSpPr>
        <p:spPr>
          <a:xfrm>
            <a:off x="3868851" y="2442264"/>
            <a:ext cx="389850" cy="584775"/>
          </a:xfrm>
          <a:prstGeom prst="rect">
            <a:avLst/>
          </a:prstGeom>
        </p:spPr>
        <p:txBody>
          <a:bodyPr wrap="none">
            <a:spAutoFit/>
          </a:bodyPr>
          <a:lstStyle/>
          <a:p>
            <a:r>
              <a:rPr lang="en-US" altLang="zh-CN" smtClean="0">
                <a:ea typeface="宋体" panose="02010600030101010101" pitchFamily="2" charset="-122"/>
              </a:rPr>
              <a:t>9</a:t>
            </a:r>
            <a:endParaRPr lang="zh-CN" altLang="en-US"/>
          </a:p>
        </p:txBody>
      </p:sp>
    </p:spTree>
    <p:extLst>
      <p:ext uri="{BB962C8B-B14F-4D97-AF65-F5344CB8AC3E}">
        <p14:creationId xmlns:p14="http://schemas.microsoft.com/office/powerpoint/2010/main" val="42015185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齐齐哈尔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电压表示数为</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a:solidFill>
                  <a:srgbClr val="000000"/>
                </a:solidFill>
                <a:ea typeface="宋体" panose="02010600030101010101" pitchFamily="2" charset="-122"/>
                <a:cs typeface="Times New Roman" panose="02020603050405020304" pitchFamily="18" charset="0"/>
              </a:rPr>
              <a:t>0.4 A,</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09.jpeg"/>
          <p:cNvPicPr/>
          <p:nvPr/>
        </p:nvPicPr>
        <p:blipFill>
          <a:blip r:embed="rId2"/>
          <a:stretch>
            <a:fillRect/>
          </a:stretch>
        </p:blipFill>
        <p:spPr>
          <a:xfrm>
            <a:off x="3917382" y="3117650"/>
            <a:ext cx="3696835" cy="2898234"/>
          </a:xfrm>
          <a:prstGeom prst="rect">
            <a:avLst/>
          </a:prstGeom>
        </p:spPr>
      </p:pic>
      <p:sp>
        <p:nvSpPr>
          <p:cNvPr id="4" name="矩形 3"/>
          <p:cNvSpPr/>
          <p:nvPr/>
        </p:nvSpPr>
        <p:spPr>
          <a:xfrm>
            <a:off x="4392885" y="1854545"/>
            <a:ext cx="595035" cy="584775"/>
          </a:xfrm>
          <a:prstGeom prst="rect">
            <a:avLst/>
          </a:prstGeom>
        </p:spPr>
        <p:txBody>
          <a:bodyPr wrap="none">
            <a:spAutoFit/>
          </a:bodyPr>
          <a:lstStyle/>
          <a:p>
            <a:r>
              <a:rPr lang="en-US" altLang="zh-CN">
                <a:ea typeface="宋体" panose="02010600030101010101" pitchFamily="2" charset="-122"/>
              </a:rPr>
              <a:t>30</a:t>
            </a:r>
            <a:endParaRPr lang="zh-CN" altLang="en-US"/>
          </a:p>
        </p:txBody>
      </p:sp>
      <p:sp>
        <p:nvSpPr>
          <p:cNvPr id="5" name="矩形 4"/>
          <p:cNvSpPr/>
          <p:nvPr/>
        </p:nvSpPr>
        <p:spPr>
          <a:xfrm>
            <a:off x="2478165" y="2438167"/>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a:t>
            </a:r>
            <a:endParaRPr lang="zh-CN" altLang="en-US"/>
          </a:p>
        </p:txBody>
      </p:sp>
    </p:spTree>
    <p:extLst>
      <p:ext uri="{BB962C8B-B14F-4D97-AF65-F5344CB8AC3E}">
        <p14:creationId xmlns:p14="http://schemas.microsoft.com/office/powerpoint/2010/main" val="334615262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608191"/>
            <a:ext cx="10907912" cy="5410712"/>
            <a:chOff x="361950" y="608191"/>
            <a:chExt cx="10907912" cy="5410712"/>
          </a:xfrm>
        </p:grpSpPr>
        <p:sp>
          <p:nvSpPr>
            <p:cNvPr id="2" name="矩形 1"/>
            <p:cNvSpPr>
              <a:spLocks noChangeAspect="1"/>
            </p:cNvSpPr>
            <p:nvPr/>
          </p:nvSpPr>
          <p:spPr>
            <a:xfrm>
              <a:off x="361950" y="608191"/>
              <a:ext cx="7703343" cy="5410712"/>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6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3 W“</a:t>
              </a:r>
              <a:r>
                <a:rPr lang="zh-CN" altLang="zh-CN">
                  <a:solidFill>
                    <a:srgbClr val="000000"/>
                  </a:solidFill>
                  <a:ea typeface="宋体" panose="02010600030101010101" pitchFamily="2" charset="-122"/>
                  <a:cs typeface="Times New Roman" panose="02020603050405020304" pitchFamily="18" charset="0"/>
                </a:rPr>
                <a:t>的小灯泡接在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间接电流表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小灯泡正常发光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则电源电压为</a:t>
              </a:r>
              <a:r>
                <a:rPr lang="en-US" altLang="zh-CN">
                  <a:solidFill>
                    <a:srgbClr val="000000"/>
                  </a:solidFill>
                  <a:ea typeface="宋体" panose="02010600030101010101" pitchFamily="2" charset="-122"/>
                  <a:cs typeface="Times New Roman" panose="02020603050405020304" pitchFamily="18" charset="0"/>
                </a:rPr>
                <a:t>____________V,</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如果把这个小灯泡接在</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间接电压表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若灯丝电阻与正常发光时相同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则电压表的示数为</a:t>
              </a:r>
              <a:r>
                <a:rPr lang="en-US" altLang="zh-CN">
                  <a:solidFill>
                    <a:srgbClr val="000000"/>
                  </a:solidFill>
                  <a:ea typeface="宋体" panose="02010600030101010101" pitchFamily="2" charset="-122"/>
                  <a:cs typeface="Times New Roman" panose="02020603050405020304" pitchFamily="18" charset="0"/>
                </a:rPr>
                <a:t>____________V</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1.jpeg"/>
            <p:cNvPicPr/>
            <p:nvPr/>
          </p:nvPicPr>
          <p:blipFill>
            <a:blip r:embed="rId2"/>
            <a:stretch>
              <a:fillRect/>
            </a:stretch>
          </p:blipFill>
          <p:spPr>
            <a:xfrm>
              <a:off x="7993285" y="2542575"/>
              <a:ext cx="3276577" cy="2429926"/>
            </a:xfrm>
            <a:prstGeom prst="rect">
              <a:avLst/>
            </a:prstGeom>
          </p:spPr>
        </p:pic>
      </p:grpSp>
      <p:sp>
        <p:nvSpPr>
          <p:cNvPr id="5" name="矩形 4"/>
          <p:cNvSpPr/>
          <p:nvPr/>
        </p:nvSpPr>
        <p:spPr>
          <a:xfrm>
            <a:off x="6140741" y="3021159"/>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
        <p:nvSpPr>
          <p:cNvPr id="6" name="矩形 5"/>
          <p:cNvSpPr/>
          <p:nvPr/>
        </p:nvSpPr>
        <p:spPr>
          <a:xfrm>
            <a:off x="4146970" y="3605934"/>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7" name="矩形 6"/>
          <p:cNvSpPr/>
          <p:nvPr/>
        </p:nvSpPr>
        <p:spPr>
          <a:xfrm>
            <a:off x="3456781" y="5360999"/>
            <a:ext cx="389850" cy="584775"/>
          </a:xfrm>
          <a:prstGeom prst="rect">
            <a:avLst/>
          </a:prstGeom>
        </p:spPr>
        <p:txBody>
          <a:bodyPr wrap="none">
            <a:spAutoFit/>
          </a:bodyPr>
          <a:lstStyle/>
          <a:p>
            <a:r>
              <a:rPr lang="en-US" altLang="zh-CN" smtClean="0">
                <a:ea typeface="宋体" panose="02010600030101010101" pitchFamily="2" charset="-122"/>
              </a:rPr>
              <a:t>2</a:t>
            </a:r>
            <a:endParaRPr lang="zh-CN" altLang="en-US"/>
          </a:p>
        </p:txBody>
      </p:sp>
    </p:spTree>
    <p:extLst>
      <p:ext uri="{BB962C8B-B14F-4D97-AF65-F5344CB8AC3E}">
        <p14:creationId xmlns:p14="http://schemas.microsoft.com/office/powerpoint/2010/main" val="345901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导体对电流的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叫电阻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用字母</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国际单位制中电阻的单位是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常用的单位还有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千欧</a:t>
            </a:r>
            <a:r>
              <a:rPr lang="en-US" altLang="zh-CN">
                <a:solidFill>
                  <a:srgbClr val="000000"/>
                </a:solidFill>
                <a:ea typeface="宋体" panose="02010600030101010101" pitchFamily="2" charset="-122"/>
                <a:cs typeface="Times New Roman" panose="02020603050405020304" pitchFamily="18" charset="0"/>
              </a:rPr>
              <a:t>(k</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、兆欧</a:t>
            </a:r>
            <a:r>
              <a:rPr lang="en-US" altLang="zh-CN">
                <a:solidFill>
                  <a:srgbClr val="000000"/>
                </a:solidFill>
                <a:ea typeface="宋体" panose="02010600030101010101" pitchFamily="2" charset="-122"/>
                <a:cs typeface="Times New Roman" panose="02020603050405020304" pitchFamily="18" charset="0"/>
              </a:rPr>
              <a:t>(M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其转化关系如下</a:t>
            </a:r>
            <a:r>
              <a:rPr lang="en-US" altLang="zh-CN">
                <a:solidFill>
                  <a:srgbClr val="000000"/>
                </a:solidFill>
                <a:ea typeface="宋体" panose="02010600030101010101" pitchFamily="2" charset="-122"/>
                <a:cs typeface="Times New Roman" panose="02020603050405020304" pitchFamily="18" charset="0"/>
              </a:rPr>
              <a:t>:1 k</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;1 </a:t>
            </a:r>
            <a:r>
              <a:rPr lang="en-US" altLang="zh-CN">
                <a:solidFill>
                  <a:srgbClr val="000000"/>
                </a:solidFill>
                <a:ea typeface="宋体" panose="02010600030101010101" pitchFamily="2" charset="-122"/>
                <a:cs typeface="Times New Roman" panose="02020603050405020304" pitchFamily="18" charset="0"/>
              </a:rPr>
              <a:t>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影响电阻大小的因素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电阻的大小决定于导体的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97573" y="238582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阻碍作用</a:t>
            </a:r>
            <a:endParaRPr lang="zh-CN" altLang="en-US"/>
          </a:p>
        </p:txBody>
      </p:sp>
      <p:sp>
        <p:nvSpPr>
          <p:cNvPr id="5" name="矩形 4"/>
          <p:cNvSpPr/>
          <p:nvPr/>
        </p:nvSpPr>
        <p:spPr>
          <a:xfrm>
            <a:off x="9577461" y="2385822"/>
            <a:ext cx="458780" cy="584775"/>
          </a:xfrm>
          <a:prstGeom prst="rect">
            <a:avLst/>
          </a:prstGeom>
        </p:spPr>
        <p:txBody>
          <a:bodyPr wrap="none">
            <a:spAutoFit/>
          </a:bodyPr>
          <a:lstStyle/>
          <a:p>
            <a:r>
              <a:rPr lang="en-US" altLang="zh-CN" i="1">
                <a:ea typeface="宋体" panose="02010600030101010101" pitchFamily="2" charset="-122"/>
              </a:rPr>
              <a:t>R</a:t>
            </a:r>
            <a:endParaRPr lang="zh-CN" altLang="en-US"/>
          </a:p>
        </p:txBody>
      </p:sp>
      <p:sp>
        <p:nvSpPr>
          <p:cNvPr id="6" name="矩形 5"/>
          <p:cNvSpPr/>
          <p:nvPr/>
        </p:nvSpPr>
        <p:spPr>
          <a:xfrm>
            <a:off x="6388948" y="29607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欧姆</a:t>
            </a:r>
            <a:endParaRPr lang="zh-CN" altLang="en-US"/>
          </a:p>
        </p:txBody>
      </p:sp>
      <p:sp>
        <p:nvSpPr>
          <p:cNvPr id="7" name="矩形 6"/>
          <p:cNvSpPr/>
          <p:nvPr/>
        </p:nvSpPr>
        <p:spPr>
          <a:xfrm>
            <a:off x="1224533" y="3602329"/>
            <a:ext cx="596638" cy="584775"/>
          </a:xfrm>
          <a:prstGeom prst="rect">
            <a:avLst/>
          </a:prstGeom>
        </p:spPr>
        <p:txBody>
          <a:bodyPr wrap="none">
            <a:spAutoFit/>
          </a:bodyPr>
          <a:lstStyle/>
          <a:p>
            <a:r>
              <a:rPr lang="en-US" altLang="zh-CN">
                <a:latin typeface="宋体" panose="02010600030101010101" pitchFamily="2" charset="-122"/>
                <a:cs typeface="Times New Roman" panose="02020603050405020304" pitchFamily="18" charset="0"/>
              </a:rPr>
              <a:t>Ω</a:t>
            </a:r>
            <a:endParaRPr lang="zh-CN" altLang="en-US"/>
          </a:p>
        </p:txBody>
      </p:sp>
      <p:sp>
        <p:nvSpPr>
          <p:cNvPr id="8" name="矩形 7"/>
          <p:cNvSpPr/>
          <p:nvPr/>
        </p:nvSpPr>
        <p:spPr>
          <a:xfrm>
            <a:off x="4597699" y="4147816"/>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3</a:t>
            </a:r>
            <a:endParaRPr lang="zh-CN" altLang="en-US"/>
          </a:p>
        </p:txBody>
      </p:sp>
      <p:sp>
        <p:nvSpPr>
          <p:cNvPr id="9" name="矩形 8"/>
          <p:cNvSpPr/>
          <p:nvPr/>
        </p:nvSpPr>
        <p:spPr>
          <a:xfrm>
            <a:off x="8816014" y="4147815"/>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6</a:t>
            </a:r>
            <a:endParaRPr lang="zh-CN" altLang="en-US"/>
          </a:p>
        </p:txBody>
      </p:sp>
      <p:sp>
        <p:nvSpPr>
          <p:cNvPr id="10" name="矩形 9"/>
          <p:cNvSpPr/>
          <p:nvPr/>
        </p:nvSpPr>
        <p:spPr>
          <a:xfrm>
            <a:off x="811610" y="52988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材料</a:t>
            </a:r>
            <a:endParaRPr lang="zh-CN" altLang="en-US"/>
          </a:p>
        </p:txBody>
      </p:sp>
      <p:sp>
        <p:nvSpPr>
          <p:cNvPr id="11" name="矩形 10"/>
          <p:cNvSpPr/>
          <p:nvPr/>
        </p:nvSpPr>
        <p:spPr>
          <a:xfrm>
            <a:off x="3312765" y="529882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长度</a:t>
            </a:r>
            <a:endParaRPr lang="zh-CN" altLang="en-US"/>
          </a:p>
        </p:txBody>
      </p:sp>
      <p:sp>
        <p:nvSpPr>
          <p:cNvPr id="12" name="矩形 11"/>
          <p:cNvSpPr/>
          <p:nvPr/>
        </p:nvSpPr>
        <p:spPr>
          <a:xfrm>
            <a:off x="5563155" y="529882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横截面积</a:t>
            </a:r>
            <a:endParaRPr lang="zh-CN" altLang="en-US"/>
          </a:p>
        </p:txBody>
      </p:sp>
      <p:sp>
        <p:nvSpPr>
          <p:cNvPr id="13" name="矩形 12"/>
          <p:cNvSpPr/>
          <p:nvPr/>
        </p:nvSpPr>
        <p:spPr>
          <a:xfrm>
            <a:off x="8723197" y="52968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甲、乙两表为电压表时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两表读数之比</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甲、乙两表为电流表时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通过两电表的电流之比</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2.jpeg"/>
          <p:cNvPicPr/>
          <p:nvPr/>
        </p:nvPicPr>
        <p:blipFill>
          <a:blip r:embed="rId2"/>
          <a:stretch>
            <a:fillRect/>
          </a:stretch>
        </p:blipFill>
        <p:spPr>
          <a:xfrm>
            <a:off x="3679609" y="3148961"/>
            <a:ext cx="4172382" cy="2898169"/>
          </a:xfrm>
          <a:prstGeom prst="rect">
            <a:avLst/>
          </a:prstGeom>
        </p:spPr>
      </p:pic>
      <p:sp>
        <p:nvSpPr>
          <p:cNvPr id="4" name="矩形 3"/>
          <p:cNvSpPr/>
          <p:nvPr/>
        </p:nvSpPr>
        <p:spPr>
          <a:xfrm>
            <a:off x="7940941" y="1234712"/>
            <a:ext cx="1007007" cy="584775"/>
          </a:xfrm>
          <a:prstGeom prst="rect">
            <a:avLst/>
          </a:prstGeom>
        </p:spPr>
        <p:txBody>
          <a:bodyPr wrap="none">
            <a:spAutoFit/>
          </a:bodyPr>
          <a:lstStyle/>
          <a:p>
            <a:r>
              <a:rPr lang="en-US" altLang="zh-CN">
                <a:ea typeface="宋体" panose="02010600030101010101" pitchFamily="2" charset="-122"/>
              </a:rPr>
              <a:t>3</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2242477" y="2408779"/>
            <a:ext cx="1007007" cy="584775"/>
          </a:xfrm>
          <a:prstGeom prst="rect">
            <a:avLst/>
          </a:prstGeom>
        </p:spPr>
        <p:txBody>
          <a:bodyPr wrap="none">
            <a:spAutoFit/>
          </a:bodyPr>
          <a:lstStyle/>
          <a:p>
            <a:r>
              <a:rPr lang="en-US" altLang="zh-CN">
                <a:ea typeface="宋体" panose="02010600030101010101" pitchFamily="2" charset="-122"/>
              </a:rPr>
              <a:t>3</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4</a:t>
            </a:r>
            <a:endParaRPr lang="zh-CN" altLang="en-US"/>
          </a:p>
        </p:txBody>
      </p:sp>
    </p:spTree>
    <p:extLst>
      <p:ext uri="{BB962C8B-B14F-4D97-AF65-F5344CB8AC3E}">
        <p14:creationId xmlns:p14="http://schemas.microsoft.com/office/powerpoint/2010/main" val="251920540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金华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在如图甲所示的电路中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8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标有</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3 W”</a:t>
            </a:r>
            <a:r>
              <a:rPr lang="zh-CN" altLang="zh-CN">
                <a:solidFill>
                  <a:srgbClr val="000000"/>
                </a:solidFill>
                <a:ea typeface="宋体" panose="02010600030101010101" pitchFamily="2" charset="-122"/>
                <a:cs typeface="Times New Roman" panose="02020603050405020304" pitchFamily="18" charset="0"/>
              </a:rPr>
              <a:t>的字样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通过灯泡的电流与灯泡两端的电压关系如图乙所示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间接入电源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为保证通过电阻</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的最大电流不超过</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a:t>
            </a:r>
            <a:r>
              <a:rPr lang="zh-CN" altLang="zh-CN">
                <a:solidFill>
                  <a:srgbClr val="000000"/>
                </a:solidFill>
                <a:ea typeface="宋体" panose="02010600030101010101" pitchFamily="2" charset="-122"/>
                <a:cs typeface="Times New Roman" panose="02020603050405020304" pitchFamily="18" charset="0"/>
              </a:rPr>
              <a:t>且灯泡</a:t>
            </a:r>
            <a:r>
              <a:rPr lang="en-US" altLang="zh-CN">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不损坏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则允许接入的最大电源电压为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此时通过电流表</a:t>
            </a:r>
            <a:r>
              <a:rPr lang="en-US" altLang="zh-CN">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的电流为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3.jpeg"/>
          <p:cNvPicPr>
            <a:picLocks noChangeAspect="1"/>
          </p:cNvPicPr>
          <p:nvPr/>
        </p:nvPicPr>
        <p:blipFill>
          <a:blip r:embed="rId2"/>
          <a:stretch>
            <a:fillRect/>
          </a:stretch>
        </p:blipFill>
        <p:spPr>
          <a:xfrm>
            <a:off x="4660091" y="3465943"/>
            <a:ext cx="6285522" cy="2863436"/>
          </a:xfrm>
          <a:prstGeom prst="rect">
            <a:avLst/>
          </a:prstGeom>
        </p:spPr>
      </p:pic>
      <p:sp>
        <p:nvSpPr>
          <p:cNvPr id="4" name="矩形 3"/>
          <p:cNvSpPr/>
          <p:nvPr/>
        </p:nvSpPr>
        <p:spPr>
          <a:xfrm>
            <a:off x="3528789" y="2854049"/>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2468333" y="3438825"/>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9</a:t>
            </a:r>
            <a:endParaRPr lang="zh-CN" altLang="en-US"/>
          </a:p>
        </p:txBody>
      </p:sp>
    </p:spTree>
    <p:extLst>
      <p:ext uri="{BB962C8B-B14F-4D97-AF65-F5344CB8AC3E}">
        <p14:creationId xmlns:p14="http://schemas.microsoft.com/office/powerpoint/2010/main" val="34724947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59835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为滑动变阻器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将滑片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从最右端逐步移到最左端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记录电流表、电压表的示数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并根据记录的数据作出</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关系图象如图乙所示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Ⅱ</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图象</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电流的大小为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8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.R</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30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015.jpeg"/>
          <p:cNvPicPr/>
          <p:nvPr/>
        </p:nvPicPr>
        <p:blipFill>
          <a:blip r:embed="rId2"/>
          <a:stretch>
            <a:fillRect/>
          </a:stretch>
        </p:blipFill>
        <p:spPr>
          <a:xfrm>
            <a:off x="6265093" y="3191686"/>
            <a:ext cx="4838363" cy="2735265"/>
          </a:xfrm>
          <a:prstGeom prst="rect">
            <a:avLst/>
          </a:prstGeom>
        </p:spPr>
      </p:pic>
      <p:sp>
        <p:nvSpPr>
          <p:cNvPr id="5" name="Rectangle 3"/>
          <p:cNvSpPr>
            <a:spLocks noChangeArrowheads="1"/>
          </p:cNvSpPr>
          <p:nvPr/>
        </p:nvSpPr>
        <p:spPr bwMode="auto">
          <a:xfrm>
            <a:off x="9590477" y="243928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2968800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023"/>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鄂尔多斯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在图甲电路中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为滑动变阻器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从最右端向最左端滑动过程中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电压表与电流表的示数变化关系如图乙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电源电压为</a:t>
            </a:r>
            <a:r>
              <a:rPr lang="en-US" altLang="zh-CN">
                <a:solidFill>
                  <a:srgbClr val="000000"/>
                </a:solidFill>
                <a:ea typeface="宋体" panose="02010600030101010101" pitchFamily="2" charset="-122"/>
                <a:cs typeface="Times New Roman" panose="02020603050405020304" pitchFamily="18" charset="0"/>
              </a:rPr>
              <a:t>5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.R</a:t>
            </a:r>
            <a:r>
              <a:rPr lang="en-US" altLang="zh-CN" baseline="-25000" smtClean="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消耗的最小功率为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8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在中点时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电流</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7.jpeg"/>
          <p:cNvPicPr/>
          <p:nvPr/>
        </p:nvPicPr>
        <p:blipFill>
          <a:blip r:embed="rId2"/>
          <a:stretch>
            <a:fillRect/>
          </a:stretch>
        </p:blipFill>
        <p:spPr>
          <a:xfrm>
            <a:off x="5609913" y="2850246"/>
            <a:ext cx="5695740" cy="2736304"/>
          </a:xfrm>
          <a:prstGeom prst="rect">
            <a:avLst/>
          </a:prstGeom>
        </p:spPr>
      </p:pic>
      <p:sp>
        <p:nvSpPr>
          <p:cNvPr id="4" name="Rectangle 3"/>
          <p:cNvSpPr>
            <a:spLocks noChangeArrowheads="1"/>
          </p:cNvSpPr>
          <p:nvPr/>
        </p:nvSpPr>
        <p:spPr bwMode="auto">
          <a:xfrm>
            <a:off x="762989" y="2449120"/>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28108376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达州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伏安法测电阻</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实验电路图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为待测电阻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阻值约为</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实验</a:t>
            </a:r>
            <a:r>
              <a:rPr lang="zh-CN" altLang="zh-CN">
                <a:solidFill>
                  <a:srgbClr val="000000"/>
                </a:solidFill>
                <a:ea typeface="宋体" panose="02010600030101010101" pitchFamily="2" charset="-122"/>
                <a:cs typeface="Times New Roman" panose="02020603050405020304" pitchFamily="18" charset="0"/>
              </a:rPr>
              <a:t>器材有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规格为</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量程分别为</a:t>
            </a:r>
            <a:r>
              <a:rPr lang="en-US" altLang="zh-CN">
                <a:solidFill>
                  <a:srgbClr val="000000"/>
                </a:solidFill>
                <a:ea typeface="宋体" panose="02010600030101010101" pitchFamily="2" charset="-122"/>
                <a:cs typeface="Times New Roman" panose="02020603050405020304" pitchFamily="18" charset="0"/>
              </a:rPr>
              <a:t>0~3 V</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0~15 V)</a:t>
            </a:r>
            <a:r>
              <a:rPr lang="zh-CN" altLang="zh-CN" smtClean="0">
                <a:solidFill>
                  <a:srgbClr val="000000"/>
                </a:solidFill>
                <a:ea typeface="宋体" panose="02010600030101010101" pitchFamily="2" charset="-122"/>
                <a:cs typeface="Times New Roman" panose="02020603050405020304" pitchFamily="18" charset="0"/>
              </a:rPr>
              <a:t>、</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量程分别为</a:t>
            </a:r>
            <a:r>
              <a:rPr lang="en-US" altLang="zh-CN">
                <a:solidFill>
                  <a:srgbClr val="000000"/>
                </a:solidFill>
                <a:ea typeface="宋体" panose="02010600030101010101" pitchFamily="2" charset="-122"/>
                <a:cs typeface="Times New Roman" panose="02020603050405020304" pitchFamily="18" charset="0"/>
              </a:rPr>
              <a:t>0~0.6 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0~3 A)</a:t>
            </a:r>
            <a:r>
              <a:rPr lang="zh-CN"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电源</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节新干电池串联</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为使测量时能较准确地读数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指针最好偏过中间刻度线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则电压表应选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的量程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电流表应选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的量程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为了保证两电表安全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应控制滑动变阻器的阻值大约在</a:t>
            </a:r>
            <a:r>
              <a:rPr lang="en-US" altLang="zh-CN" i="1" smtClean="0">
                <a:solidFill>
                  <a:srgbClr val="000000"/>
                </a:solidFill>
                <a:ea typeface="宋体" panose="02010600030101010101" pitchFamily="2" charset="-122"/>
                <a:cs typeface="Times New Roman" panose="02020603050405020304" pitchFamily="18" charset="0"/>
              </a:rPr>
              <a:t>_____________</a:t>
            </a:r>
            <a:r>
              <a:rPr lang="zh-CN" altLang="zh-CN">
                <a:solidFill>
                  <a:srgbClr val="000000"/>
                </a:solidFill>
                <a:ea typeface="宋体" panose="02010600030101010101" pitchFamily="2" charset="-122"/>
                <a:cs typeface="Times New Roman" panose="02020603050405020304" pitchFamily="18" charset="0"/>
              </a:rPr>
              <a:t>的范围内移动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8.jpeg"/>
          <p:cNvPicPr/>
          <p:nvPr/>
        </p:nvPicPr>
        <p:blipFill>
          <a:blip r:embed="rId2"/>
          <a:stretch>
            <a:fillRect/>
          </a:stretch>
        </p:blipFill>
        <p:spPr>
          <a:xfrm>
            <a:off x="7997539" y="1035132"/>
            <a:ext cx="3351809" cy="2405844"/>
          </a:xfrm>
          <a:prstGeom prst="rect">
            <a:avLst/>
          </a:prstGeom>
        </p:spPr>
      </p:pic>
      <p:sp>
        <p:nvSpPr>
          <p:cNvPr id="4" name="矩形 3"/>
          <p:cNvSpPr/>
          <p:nvPr/>
        </p:nvSpPr>
        <p:spPr>
          <a:xfrm>
            <a:off x="6153757" y="4176191"/>
            <a:ext cx="122078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 V</a:t>
            </a:r>
            <a:endParaRPr lang="zh-CN" altLang="en-US"/>
          </a:p>
        </p:txBody>
      </p:sp>
      <p:sp>
        <p:nvSpPr>
          <p:cNvPr id="5" name="矩形 4"/>
          <p:cNvSpPr/>
          <p:nvPr/>
        </p:nvSpPr>
        <p:spPr>
          <a:xfrm>
            <a:off x="1296541" y="4751134"/>
            <a:ext cx="1492524" cy="584775"/>
          </a:xfrm>
          <a:prstGeom prst="rect">
            <a:avLst/>
          </a:prstGeom>
        </p:spPr>
        <p:txBody>
          <a:bodyPr wrap="none">
            <a:spAutoFit/>
          </a:bodyPr>
          <a:lstStyle/>
          <a:p>
            <a:r>
              <a:rPr lang="en-US" altLang="zh-CN">
                <a:ea typeface="宋体" panose="02010600030101010101" pitchFamily="2" charset="-122"/>
              </a:rPr>
              <a:t>0~0.6 A</a:t>
            </a:r>
            <a:endParaRPr lang="zh-CN" altLang="en-US"/>
          </a:p>
        </p:txBody>
      </p:sp>
      <p:sp>
        <p:nvSpPr>
          <p:cNvPr id="6" name="矩形 5"/>
          <p:cNvSpPr/>
          <p:nvPr/>
        </p:nvSpPr>
        <p:spPr>
          <a:xfrm>
            <a:off x="3878997" y="5356830"/>
            <a:ext cx="2350323" cy="584775"/>
          </a:xfrm>
          <a:prstGeom prst="rect">
            <a:avLst/>
          </a:prstGeom>
        </p:spPr>
        <p:txBody>
          <a:bodyPr wrap="none">
            <a:spAutoFit/>
          </a:bodyPr>
          <a:lstStyle/>
          <a:p>
            <a:r>
              <a:rPr lang="en-US" altLang="zh-CN">
                <a:ea typeface="宋体" panose="02010600030101010101" pitchFamily="2" charset="-122"/>
              </a:rPr>
              <a:t>2.5 </a:t>
            </a:r>
            <a:r>
              <a:rPr lang="en-US" altLang="zh-CN">
                <a:latin typeface="宋体" panose="02010600030101010101" pitchFamily="2" charset="-122"/>
                <a:cs typeface="Times New Roman" panose="02020603050405020304" pitchFamily="18" charset="0"/>
              </a:rPr>
              <a:t>Ω</a:t>
            </a:r>
            <a:r>
              <a:rPr lang="en-US" altLang="zh-CN">
                <a:ea typeface="宋体" panose="02010600030101010101" pitchFamily="2" charset="-122"/>
              </a:rPr>
              <a:t>~10 </a:t>
            </a:r>
            <a:r>
              <a:rPr lang="en-US" altLang="zh-CN">
                <a:latin typeface="宋体" panose="02010600030101010101" pitchFamily="2" charset="-122"/>
                <a:cs typeface="Times New Roman" panose="02020603050405020304" pitchFamily="18" charset="0"/>
              </a:rPr>
              <a:t>Ω</a:t>
            </a:r>
            <a:endParaRPr lang="zh-CN" altLang="en-US"/>
          </a:p>
        </p:txBody>
      </p:sp>
    </p:spTree>
    <p:extLst>
      <p:ext uri="{BB962C8B-B14F-4D97-AF65-F5344CB8AC3E}">
        <p14:creationId xmlns:p14="http://schemas.microsoft.com/office/powerpoint/2010/main" val="202704914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852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某科技兴趣小组在</a:t>
            </a:r>
            <a:r>
              <a:rPr lang="zh-CN" altLang="zh-CN" smtClean="0">
                <a:solidFill>
                  <a:srgbClr val="000000"/>
                </a:solidFill>
                <a:ea typeface="宋体" panose="02010600030101010101" pitchFamily="2" charset="-122"/>
                <a:cs typeface="Times New Roman" panose="02020603050405020304" pitchFamily="18" charset="0"/>
              </a:rPr>
              <a:t>某</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次</a:t>
            </a:r>
            <a:r>
              <a:rPr lang="zh-CN" altLang="zh-CN">
                <a:solidFill>
                  <a:srgbClr val="000000"/>
                </a:solidFill>
                <a:ea typeface="宋体" panose="02010600030101010101" pitchFamily="2" charset="-122"/>
                <a:cs typeface="Times New Roman" panose="02020603050405020304" pitchFamily="18" charset="0"/>
              </a:rPr>
              <a:t>科技活动中看到若干个</a:t>
            </a:r>
            <a:r>
              <a:rPr lang="zh-CN" altLang="zh-CN" smtClean="0">
                <a:solidFill>
                  <a:srgbClr val="000000"/>
                </a:solidFill>
                <a:ea typeface="宋体" panose="02010600030101010101" pitchFamily="2" charset="-122"/>
                <a:cs typeface="Times New Roman" panose="02020603050405020304" pitchFamily="18" charset="0"/>
              </a:rPr>
              <a:t>长方体</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包含若干个正方体电阻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它</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们</a:t>
            </a:r>
            <a:r>
              <a:rPr lang="zh-CN" altLang="zh-CN">
                <a:solidFill>
                  <a:srgbClr val="000000"/>
                </a:solidFill>
                <a:ea typeface="宋体" panose="02010600030101010101" pitchFamily="2" charset="-122"/>
                <a:cs typeface="Times New Roman" panose="02020603050405020304" pitchFamily="18" charset="0"/>
              </a:rPr>
              <a:t>的材料相同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上下表面均为</a:t>
            </a:r>
            <a:r>
              <a:rPr lang="zh-CN" altLang="zh-CN" smtClean="0">
                <a:solidFill>
                  <a:srgbClr val="000000"/>
                </a:solidFill>
                <a:ea typeface="宋体" panose="02010600030101010101" pitchFamily="2" charset="-122"/>
                <a:cs typeface="Times New Roman" panose="02020603050405020304" pitchFamily="18" charset="0"/>
              </a:rPr>
              <a:t>正方</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外形都如图甲所示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接入实物</a:t>
            </a:r>
            <a:r>
              <a:rPr lang="zh-CN" altLang="zh-CN" smtClean="0">
                <a:solidFill>
                  <a:srgbClr val="000000"/>
                </a:solidFill>
                <a:ea typeface="宋体" panose="02010600030101010101" pitchFamily="2" charset="-122"/>
                <a:cs typeface="Times New Roman" panose="02020603050405020304" pitchFamily="18" charset="0"/>
              </a:rPr>
              <a:t>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路</a:t>
            </a:r>
            <a:r>
              <a:rPr lang="zh-CN" altLang="zh-CN">
                <a:solidFill>
                  <a:srgbClr val="000000"/>
                </a:solidFill>
                <a:ea typeface="宋体" panose="02010600030101010101" pitchFamily="2" charset="-122"/>
                <a:cs typeface="Times New Roman" panose="02020603050405020304" pitchFamily="18" charset="0"/>
              </a:rPr>
              <a:t>的连接方式都如图乙所示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有电流通过时都如图丙所示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他们想探究长方体电阻的阻值与厚度及边长的关系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在老师的帮助下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他们测量了部分电阻的厚度</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、边长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和电阻</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并记录在表格中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长方体电阻不受温度影响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19.jpeg"/>
          <p:cNvPicPr/>
          <p:nvPr/>
        </p:nvPicPr>
        <p:blipFill>
          <a:blip r:embed="rId2"/>
          <a:stretch>
            <a:fillRect/>
          </a:stretch>
        </p:blipFill>
        <p:spPr>
          <a:xfrm>
            <a:off x="6697141" y="866727"/>
            <a:ext cx="4287027" cy="2558308"/>
          </a:xfrm>
          <a:prstGeom prst="rect">
            <a:avLst/>
          </a:prstGeom>
        </p:spPr>
      </p:pic>
    </p:spTree>
    <p:extLst>
      <p:ext uri="{BB962C8B-B14F-4D97-AF65-F5344CB8AC3E}">
        <p14:creationId xmlns:p14="http://schemas.microsoft.com/office/powerpoint/2010/main" val="251204026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8802"/>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请你根据实物图在虚线方框内画出对应的电路图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在电路图中长方体电阻用</a:t>
            </a:r>
            <a:r>
              <a:rPr lang="en-US" altLang="zh-CN" smtClean="0">
                <a:solidFill>
                  <a:srgbClr val="000000"/>
                </a:solidFill>
                <a:ea typeface="宋体" panose="02010600030101010101" pitchFamily="2" charset="-122"/>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20.jpeg"/>
          <p:cNvPicPr/>
          <p:nvPr/>
        </p:nvPicPr>
        <p:blipFill>
          <a:blip r:embed="rId2"/>
          <a:stretch>
            <a:fillRect/>
          </a:stretch>
        </p:blipFill>
        <p:spPr>
          <a:xfrm>
            <a:off x="4009997" y="1492231"/>
            <a:ext cx="1136898" cy="251901"/>
          </a:xfrm>
          <a:prstGeom prst="rect">
            <a:avLst/>
          </a:prstGeom>
        </p:spPr>
      </p:pic>
      <p:pic>
        <p:nvPicPr>
          <p:cNvPr id="4" name="image1021.jpeg"/>
          <p:cNvPicPr>
            <a:picLocks noChangeAspect="1"/>
          </p:cNvPicPr>
          <p:nvPr/>
        </p:nvPicPr>
        <p:blipFill>
          <a:blip r:embed="rId3"/>
          <a:stretch>
            <a:fillRect/>
          </a:stretch>
        </p:blipFill>
        <p:spPr>
          <a:xfrm>
            <a:off x="361950" y="2041077"/>
            <a:ext cx="10807700" cy="3771634"/>
          </a:xfrm>
          <a:prstGeom prst="rect">
            <a:avLst/>
          </a:prstGeom>
        </p:spPr>
      </p:pic>
      <p:pic>
        <p:nvPicPr>
          <p:cNvPr id="5" name="image65.jpeg"/>
          <p:cNvPicPr/>
          <p:nvPr/>
        </p:nvPicPr>
        <p:blipFill>
          <a:blip r:embed="rId4"/>
          <a:stretch>
            <a:fillRect/>
          </a:stretch>
        </p:blipFill>
        <p:spPr>
          <a:xfrm>
            <a:off x="7551405" y="2827703"/>
            <a:ext cx="3420811" cy="2736304"/>
          </a:xfrm>
          <a:prstGeom prst="rect">
            <a:avLst/>
          </a:prstGeom>
        </p:spPr>
      </p:pic>
    </p:spTree>
    <p:extLst>
      <p:ext uri="{BB962C8B-B14F-4D97-AF65-F5344CB8AC3E}">
        <p14:creationId xmlns:p14="http://schemas.microsoft.com/office/powerpoint/2010/main" val="95136756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017671"/>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该实验主要采用的探究方法是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控制变量法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类比法</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根据表中数据可以推知第</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次的电阻</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从已测的长方体电阻中选取两个电阻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分别为</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它们对应的厚度</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之比为</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、边长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之比为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并联接在同一闭合电路中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的电流为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的电流为</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6307605" y="105937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
        <p:nvSpPr>
          <p:cNvPr id="4" name="矩形 3"/>
          <p:cNvSpPr/>
          <p:nvPr/>
        </p:nvSpPr>
        <p:spPr>
          <a:xfrm>
            <a:off x="8533485" y="2233096"/>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5" name="矩形 4"/>
          <p:cNvSpPr/>
          <p:nvPr/>
        </p:nvSpPr>
        <p:spPr>
          <a:xfrm>
            <a:off x="2641845" y="4587306"/>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2360148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52271"/>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分析表中数据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科技兴趣小组得到了长方体电阻阻值与其厚度及边长的关系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同时他们也大胆推测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在本次科技活动中所看到的正方体电阻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其阻值与边长的关系是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52405" y="3636904"/>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阻值与边长成反比</a:t>
            </a:r>
            <a:endParaRPr lang="zh-CN" altLang="en-US"/>
          </a:p>
        </p:txBody>
      </p:sp>
    </p:spTree>
    <p:extLst>
      <p:ext uri="{BB962C8B-B14F-4D97-AF65-F5344CB8AC3E}">
        <p14:creationId xmlns:p14="http://schemas.microsoft.com/office/powerpoint/2010/main" val="30258173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烟台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如图甲所示是小明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探究电流与电压、电阻的关系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的实验电路图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选用的实验器材是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、电流表</a:t>
            </a:r>
            <a:r>
              <a:rPr lang="en-US" altLang="zh-CN">
                <a:solidFill>
                  <a:srgbClr val="000000"/>
                </a:solidFill>
                <a:ea typeface="宋体" panose="02010600030101010101" pitchFamily="2" charset="-122"/>
                <a:cs typeface="Times New Roman" panose="02020603050405020304" pitchFamily="18" charset="0"/>
              </a:rPr>
              <a:t>(0~0.6 A)</a:t>
            </a:r>
            <a:r>
              <a:rPr lang="zh-CN" altLang="zh-CN">
                <a:solidFill>
                  <a:srgbClr val="000000"/>
                </a:solidFill>
                <a:ea typeface="宋体" panose="02010600030101010101" pitchFamily="2" charset="-122"/>
                <a:cs typeface="Times New Roman" panose="02020603050405020304" pitchFamily="18" charset="0"/>
              </a:rPr>
              <a:t>、电压表</a:t>
            </a:r>
            <a:r>
              <a:rPr lang="en-US" altLang="zh-CN">
                <a:solidFill>
                  <a:srgbClr val="000000"/>
                </a:solidFill>
                <a:ea typeface="宋体" panose="02010600030101010101" pitchFamily="2" charset="-122"/>
                <a:cs typeface="Times New Roman" panose="02020603050405020304" pitchFamily="18" charset="0"/>
              </a:rPr>
              <a:t>(0~3 V),</a:t>
            </a:r>
            <a:r>
              <a:rPr lang="zh-CN" altLang="zh-CN">
                <a:solidFill>
                  <a:srgbClr val="000000"/>
                </a:solidFill>
                <a:ea typeface="宋体" panose="02010600030101010101" pitchFamily="2" charset="-122"/>
                <a:cs typeface="Times New Roman" panose="02020603050405020304" pitchFamily="18" charset="0"/>
              </a:rPr>
              <a:t>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=20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a:solidFill>
                  <a:srgbClr val="000000"/>
                </a:solidFill>
                <a:ea typeface="宋体" panose="02010600030101010101" pitchFamily="2" charset="-122"/>
                <a:cs typeface="Times New Roman" panose="02020603050405020304" pitchFamily="18" charset="0"/>
              </a:rPr>
              <a:t>(40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2 A)</a:t>
            </a:r>
            <a:r>
              <a:rPr lang="zh-CN" altLang="zh-CN">
                <a:solidFill>
                  <a:srgbClr val="000000"/>
                </a:solidFill>
                <a:ea typeface="宋体" panose="02010600030101010101" pitchFamily="2" charset="-122"/>
                <a:cs typeface="Times New Roman" panose="02020603050405020304" pitchFamily="18" charset="0"/>
              </a:rPr>
              <a:t>、开关、导线若干</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22.jpeg"/>
          <p:cNvPicPr>
            <a:picLocks noChangeAspect="1"/>
          </p:cNvPicPr>
          <p:nvPr/>
        </p:nvPicPr>
        <p:blipFill>
          <a:blip r:embed="rId2"/>
          <a:stretch>
            <a:fillRect/>
          </a:stretch>
        </p:blipFill>
        <p:spPr>
          <a:xfrm>
            <a:off x="775435" y="2879968"/>
            <a:ext cx="9980731" cy="3415591"/>
          </a:xfrm>
          <a:prstGeom prst="rect">
            <a:avLst/>
          </a:prstGeom>
        </p:spPr>
      </p:pic>
    </p:spTree>
    <p:extLst>
      <p:ext uri="{BB962C8B-B14F-4D97-AF65-F5344CB8AC3E}">
        <p14:creationId xmlns:p14="http://schemas.microsoft.com/office/powerpoint/2010/main" val="11390140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552</Paragraphs>
  <Slides>116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116</vt:i4>
      </vt:variant>
    </vt:vector>
  </HeadingPairs>
  <TitlesOfParts>
    <vt:vector size="129"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专业教辅课件Q:251490010</vt:lpstr>
      <vt:lpstr>第十五章　电阻与欧姆定律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2021-03-06T18:16:14Z</cp:lastPrinted>
  <dcterms:created xsi:type="dcterms:W3CDTF">2021-03-06T18:16:14Z</dcterms:created>
  <dcterms:modified xsi:type="dcterms:W3CDTF">2021-03-06T10:16:30Z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