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3" r:id="rId9"/>
    <p:sldId id="760" r:id="rId10"/>
    <p:sldId id="764" r:id="rId11"/>
    <p:sldId id="831" r:id="rId12"/>
    <p:sldId id="832" r:id="rId13"/>
    <p:sldId id="833" r:id="rId14"/>
    <p:sldId id="834" r:id="rId15"/>
    <p:sldId id="835" r:id="rId16"/>
    <p:sldId id="836" r:id="rId17"/>
    <p:sldId id="837" r:id="rId18"/>
    <p:sldId id="838" r:id="rId19"/>
    <p:sldId id="839" r:id="rId20"/>
    <p:sldId id="840" r:id="rId21"/>
    <p:sldId id="841" r:id="rId22"/>
    <p:sldId id="842" r:id="rId23"/>
    <p:sldId id="843" r:id="rId24"/>
    <p:sldId id="844" r:id="rId25"/>
    <p:sldId id="845" r:id="rId26"/>
    <p:sldId id="846" r:id="rId27"/>
    <p:sldId id="847" r:id="rId28"/>
    <p:sldId id="848" r:id="rId29"/>
    <p:sldId id="849" r:id="rId30"/>
    <p:sldId id="850" r:id="rId31"/>
    <p:sldId id="851" r:id="rId32"/>
    <p:sldId id="852" r:id="rId33"/>
    <p:sldId id="853" r:id="rId34"/>
    <p:sldId id="854" r:id="rId35"/>
    <p:sldId id="855" r:id="rId36"/>
    <p:sldId id="856" r:id="rId37"/>
    <p:sldId id="890" r:id="rId38"/>
    <p:sldId id="857" r:id="rId39"/>
    <p:sldId id="858" r:id="rId40"/>
    <p:sldId id="859" r:id="rId41"/>
    <p:sldId id="860" r:id="rId42"/>
    <p:sldId id="861" r:id="rId43"/>
    <p:sldId id="862" r:id="rId44"/>
    <p:sldId id="863" r:id="rId45"/>
    <p:sldId id="891" r:id="rId46"/>
    <p:sldId id="892" r:id="rId47"/>
    <p:sldId id="893" r:id="rId48"/>
    <p:sldId id="894" r:id="rId49"/>
    <p:sldId id="895" r:id="rId50"/>
    <p:sldId id="896" r:id="rId51"/>
    <p:sldId id="897" r:id="rId52"/>
    <p:sldId id="898" r:id="rId53"/>
    <p:sldId id="899" r:id="rId54"/>
    <p:sldId id="900" r:id="rId55"/>
    <p:sldId id="901" r:id="rId56"/>
    <p:sldId id="902" r:id="rId57"/>
    <p:sldId id="903" r:id="rId58"/>
    <p:sldId id="904" r:id="rId59"/>
    <p:sldId id="905" r:id="rId60"/>
    <p:sldId id="906" r:id="rId61"/>
    <p:sldId id="907" r:id="rId62"/>
    <p:sldId id="908" r:id="rId63"/>
    <p:sldId id="909" r:id="rId64"/>
    <p:sldId id="759" r:id="rId65"/>
    <p:sldId id="789" r:id="rId66"/>
    <p:sldId id="910" r:id="rId67"/>
    <p:sldId id="911" r:id="rId68"/>
    <p:sldId id="912" r:id="rId69"/>
    <p:sldId id="913" r:id="rId70"/>
    <p:sldId id="864" r:id="rId71"/>
    <p:sldId id="865" r:id="rId72"/>
    <p:sldId id="866" r:id="rId73"/>
    <p:sldId id="867" r:id="rId74"/>
    <p:sldId id="868" r:id="rId75"/>
    <p:sldId id="971" r:id="rId76"/>
    <p:sldId id="869" r:id="rId77"/>
    <p:sldId id="870" r:id="rId78"/>
    <p:sldId id="761" r:id="rId79"/>
    <p:sldId id="805" r:id="rId80"/>
    <p:sldId id="874" r:id="rId81"/>
    <p:sldId id="875" r:id="rId82"/>
    <p:sldId id="876" r:id="rId83"/>
    <p:sldId id="877" r:id="rId84"/>
    <p:sldId id="878" r:id="rId85"/>
    <p:sldId id="879" r:id="rId86"/>
    <p:sldId id="880" r:id="rId87"/>
    <p:sldId id="881" r:id="rId88"/>
    <p:sldId id="882" r:id="rId89"/>
    <p:sldId id="883" r:id="rId90"/>
    <p:sldId id="884" r:id="rId91"/>
    <p:sldId id="885" r:id="rId92"/>
    <p:sldId id="886" r:id="rId93"/>
    <p:sldId id="887" r:id="rId94"/>
    <p:sldId id="888" r:id="rId95"/>
    <p:sldId id="889" r:id="rId96"/>
    <p:sldId id="914" r:id="rId97"/>
    <p:sldId id="915" r:id="rId98"/>
    <p:sldId id="916" r:id="rId99"/>
    <p:sldId id="917" r:id="rId100"/>
    <p:sldId id="918" r:id="rId101"/>
    <p:sldId id="919" r:id="rId102"/>
    <p:sldId id="920" r:id="rId103"/>
    <p:sldId id="921" r:id="rId104"/>
    <p:sldId id="922" r:id="rId105"/>
    <p:sldId id="923" r:id="rId106"/>
    <p:sldId id="924" r:id="rId107"/>
    <p:sldId id="925" r:id="rId108"/>
    <p:sldId id="926" r:id="rId109"/>
    <p:sldId id="927" r:id="rId110"/>
    <p:sldId id="928" r:id="rId111"/>
    <p:sldId id="929" r:id="rId112"/>
    <p:sldId id="930" r:id="rId113"/>
    <p:sldId id="931" r:id="rId114"/>
    <p:sldId id="932" r:id="rId115"/>
    <p:sldId id="933" r:id="rId116"/>
    <p:sldId id="934" r:id="rId117"/>
    <p:sldId id="935" r:id="rId118"/>
    <p:sldId id="936" r:id="rId119"/>
    <p:sldId id="937" r:id="rId120"/>
    <p:sldId id="938" r:id="rId121"/>
    <p:sldId id="939" r:id="rId122"/>
    <p:sldId id="940" r:id="rId123"/>
    <p:sldId id="941" r:id="rId124"/>
    <p:sldId id="942" r:id="rId125"/>
    <p:sldId id="943" r:id="rId126"/>
    <p:sldId id="944" r:id="rId127"/>
    <p:sldId id="945" r:id="rId128"/>
    <p:sldId id="946" r:id="rId129"/>
    <p:sldId id="947" r:id="rId130"/>
    <p:sldId id="948" r:id="rId131"/>
    <p:sldId id="949" r:id="rId132"/>
    <p:sldId id="950" r:id="rId133"/>
    <p:sldId id="951" r:id="rId134"/>
    <p:sldId id="952" r:id="rId135"/>
    <p:sldId id="953" r:id="rId136"/>
    <p:sldId id="954" r:id="rId137"/>
    <p:sldId id="955" r:id="rId138"/>
    <p:sldId id="956" r:id="rId139"/>
    <p:sldId id="957" r:id="rId140"/>
    <p:sldId id="958" r:id="rId141"/>
    <p:sldId id="959" r:id="rId142"/>
    <p:sldId id="960" r:id="rId143"/>
    <p:sldId id="961" r:id="rId144"/>
    <p:sldId id="962" r:id="rId145"/>
    <p:sldId id="963" r:id="rId146"/>
    <p:sldId id="964" r:id="rId147"/>
    <p:sldId id="965" r:id="rId148"/>
    <p:sldId id="966" r:id="rId149"/>
    <p:sldId id="967" r:id="rId150"/>
    <p:sldId id="968" r:id="rId151"/>
    <p:sldId id="969" r:id="rId152"/>
    <p:sldId id="970" r:id="rId153"/>
    <p:sldId id="735" r:id="rId154"/>
  </p:sldIdLst>
  <p:sldSz cx="11522075" cy="6480175"/>
  <p:notesSz cx="6858000" cy="9144000"/>
  <p:custDataLst>
    <p:tags r:id="rId155"/>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680"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680"/>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 Type="http://schemas.openxmlformats.org/officeDocument/2006/relationships/slide" Target="slides/slide9.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 Type="http://schemas.openxmlformats.org/officeDocument/2006/relationships/slide" Target="slides/slide10.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 Type="http://schemas.openxmlformats.org/officeDocument/2006/relationships/slide" Target="slides/slide11.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 Type="http://schemas.openxmlformats.org/officeDocument/2006/relationships/slide" Target="slides/slide12.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 Type="http://schemas.openxmlformats.org/officeDocument/2006/relationships/slide" Target="slides/slide13.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tags" Target="tags/tag1.xml" /><Relationship Id="rId156" Type="http://schemas.openxmlformats.org/officeDocument/2006/relationships/presProps" Target="presProps.xml" /><Relationship Id="rId157" Type="http://schemas.openxmlformats.org/officeDocument/2006/relationships/viewProps" Target="viewProps.xml" /><Relationship Id="rId158" Type="http://schemas.openxmlformats.org/officeDocument/2006/relationships/theme" Target="theme/theme1.xml" /><Relationship Id="rId159" Type="http://schemas.openxmlformats.org/officeDocument/2006/relationships/tableStyles" Target="tableStyles.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82.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107.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7.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2.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23.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36.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40.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5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152</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a16="http://schemas.microsoft.com/office/drawing/2014/main" xmlns=""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4.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5.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6.jpeg"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7.jpeg" /><Relationship Id="rId3" Type="http://schemas.openxmlformats.org/officeDocument/2006/relationships/image" Target="../media/image68.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9.jpeg" /><Relationship Id="rId3" Type="http://schemas.openxmlformats.org/officeDocument/2006/relationships/image" Target="../media/image70.jpeg"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1.jpeg" /><Relationship Id="rId3" Type="http://schemas.openxmlformats.org/officeDocument/2006/relationships/image" Target="../media/image72.jpeg"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3.png" /><Relationship Id="rId3" Type="http://schemas.openxmlformats.org/officeDocument/2006/relationships/image" Target="../media/image74.jpeg"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5.png"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7.png"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8.jpeg"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9.jpeg"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0.jpeg"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1.jpeg"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0.docx" TargetMode="Internal" /><Relationship Id="rId3" Type="http://schemas.openxmlformats.org/officeDocument/2006/relationships/image" Target="../media/image82.emf" /><Relationship Id="rId4" Type="http://schemas.openxmlformats.org/officeDocument/2006/relationships/image" Target="../media/image83.jpeg" /><Relationship Id="rId5" Type="http://schemas.openxmlformats.org/officeDocument/2006/relationships/vmlDrawing" Target="../drawings/vmlDrawing10.v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4.jpeg"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5.jpeg"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6.jpeg"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8.jpeg"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9.png"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0.png"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1.png"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2.png"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3.png"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4.png"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5.png"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6.png"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7.jpeg" /><Relationship Id="rId3" Type="http://schemas.openxmlformats.org/officeDocument/2006/relationships/image" Target="../media/image9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9.png"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0.png"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1.png"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2.jpeg"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3.jpeg"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4.jpeg"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5.jpeg"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6.jpeg"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1.docx" TargetMode="Internal" /><Relationship Id="rId3" Type="http://schemas.openxmlformats.org/officeDocument/2006/relationships/image" Target="../media/image107.emf" /><Relationship Id="rId4" Type="http://schemas.openxmlformats.org/officeDocument/2006/relationships/image" Target="../media/image108.jpeg" /><Relationship Id="rId5" Type="http://schemas.openxmlformats.org/officeDocument/2006/relationships/vmlDrawing" Target="../drawings/vmlDrawing11.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9.jpeg"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0.jpeg"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1.jpeg"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2.jpeg"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3.jpeg"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1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14.jpeg" /><Relationship Id="rId11" Type="http://schemas.openxmlformats.org/officeDocument/2006/relationships/image" Target="../media/image15.jpeg" /><Relationship Id="rId12" Type="http://schemas.openxmlformats.org/officeDocument/2006/relationships/vmlDrawing" Target="../drawings/vmlDrawing4.vml" /><Relationship Id="rId2" Type="http://schemas.openxmlformats.org/officeDocument/2006/relationships/package" Target="../embeddings/Microsoft_Word___4.docx" TargetMode="Internal" /><Relationship Id="rId3" Type="http://schemas.openxmlformats.org/officeDocument/2006/relationships/image" Target="../media/image7.emf"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 Id="rId7" Type="http://schemas.openxmlformats.org/officeDocument/2006/relationships/image" Target="../media/image11.jpeg" /><Relationship Id="rId8" Type="http://schemas.openxmlformats.org/officeDocument/2006/relationships/image" Target="../media/image12.jpeg" /><Relationship Id="rId9" Type="http://schemas.openxmlformats.org/officeDocument/2006/relationships/image" Target="../media/image1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 Id="rId3" Type="http://schemas.openxmlformats.org/officeDocument/2006/relationships/image" Target="../media/image17.jpeg" /><Relationship Id="rId4"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8.xml" TargetMode="Internal" /><Relationship Id="rId5" Type="http://schemas.openxmlformats.org/officeDocument/2006/relationships/slide" Target="slide63.xml" TargetMode="Internal" /><Relationship Id="rId6" Type="http://schemas.openxmlformats.org/officeDocument/2006/relationships/slide" Target="slide77.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 Id="rId3"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21.emf" /><Relationship Id="rId4" Type="http://schemas.openxmlformats.org/officeDocument/2006/relationships/vmlDrawing" Target="../drawings/vmlDrawing5.v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22.emf" /><Relationship Id="rId4" Type="http://schemas.openxmlformats.org/officeDocument/2006/relationships/vmlDrawing" Target="../drawings/vmlDrawing6.v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23.emf" /><Relationship Id="rId4" Type="http://schemas.openxmlformats.org/officeDocument/2006/relationships/vmlDrawing" Target="../drawings/vmlDrawing7.v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36.emf" /><Relationship Id="rId4" Type="http://schemas.openxmlformats.org/officeDocument/2006/relationships/vmlDrawing" Target="../drawings/vmlDrawing8.v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8.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9.docx" TargetMode="Internal" /><Relationship Id="rId3" Type="http://schemas.openxmlformats.org/officeDocument/2006/relationships/image" Target="../media/image40.emf" /><Relationship Id="rId4" Type="http://schemas.openxmlformats.org/officeDocument/2006/relationships/vmlDrawing" Target="../drawings/vmlDrawing9.v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 Id="rId3" Type="http://schemas.openxmlformats.org/officeDocument/2006/relationships/image" Target="../media/image55.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8.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0.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1.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第十四章　电流、电压和电路</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通常情况下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原子核所带的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电荷与核外电子所带的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电荷数量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整个原子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呈中性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而在摩擦起电的过程中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失去电子的物体带</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得到电子的物体带</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相互摩擦起电的两个物体会带上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种电荷</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带有异种电荷的两个物体相互接触时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正负电荷会相互抵消的现象叫做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电中和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此过程中会产生电火花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又叫做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放电现象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闪电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就是自然界中一种剧烈的放电现象</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644797" y="107001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4" name="矩形 3"/>
          <p:cNvSpPr/>
          <p:nvPr/>
        </p:nvSpPr>
        <p:spPr>
          <a:xfrm>
            <a:off x="2896904" y="165716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5" name="矩形 4"/>
          <p:cNvSpPr/>
          <p:nvPr/>
        </p:nvSpPr>
        <p:spPr>
          <a:xfrm>
            <a:off x="6786726" y="165479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相等</a:t>
            </a:r>
            <a:endParaRPr lang="zh-CN" altLang="en-US"/>
          </a:p>
        </p:txBody>
      </p:sp>
      <p:sp>
        <p:nvSpPr>
          <p:cNvPr id="6" name="矩形 5"/>
          <p:cNvSpPr/>
          <p:nvPr/>
        </p:nvSpPr>
        <p:spPr>
          <a:xfrm>
            <a:off x="762989" y="223956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不带电</a:t>
            </a:r>
            <a:endParaRPr lang="zh-CN" altLang="en-US"/>
          </a:p>
        </p:txBody>
      </p:sp>
      <p:sp>
        <p:nvSpPr>
          <p:cNvPr id="7" name="矩形 6"/>
          <p:cNvSpPr/>
          <p:nvPr/>
        </p:nvSpPr>
        <p:spPr>
          <a:xfrm>
            <a:off x="2075613" y="283399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8" name="矩形 7"/>
          <p:cNvSpPr/>
          <p:nvPr/>
        </p:nvSpPr>
        <p:spPr>
          <a:xfrm>
            <a:off x="8363157" y="283637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9" name="矩形 8"/>
          <p:cNvSpPr/>
          <p:nvPr/>
        </p:nvSpPr>
        <p:spPr>
          <a:xfrm>
            <a:off x="7531741" y="340893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等量</a:t>
            </a:r>
            <a:endParaRPr lang="zh-CN" altLang="en-US"/>
          </a:p>
        </p:txBody>
      </p:sp>
      <p:sp>
        <p:nvSpPr>
          <p:cNvPr id="10" name="矩形 9"/>
          <p:cNvSpPr/>
          <p:nvPr/>
        </p:nvSpPr>
        <p:spPr>
          <a:xfrm>
            <a:off x="1038005" y="400354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异</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如图是电阻</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图象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将电阻</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串联后接入电路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当通过</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两端的总电压是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将电阻</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并联后接入某电路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当通过</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两端的电压是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877.jpeg"/>
          <p:cNvPicPr/>
          <p:nvPr/>
        </p:nvPicPr>
        <p:blipFill>
          <a:blip r:embed="rId2"/>
          <a:stretch>
            <a:fillRect/>
          </a:stretch>
        </p:blipFill>
        <p:spPr>
          <a:xfrm>
            <a:off x="3802639" y="2919167"/>
            <a:ext cx="3926322" cy="3364005"/>
          </a:xfrm>
          <a:prstGeom prst="rect">
            <a:avLst/>
          </a:prstGeom>
        </p:spPr>
      </p:pic>
      <p:sp>
        <p:nvSpPr>
          <p:cNvPr id="2" name="矩形 1"/>
          <p:cNvSpPr/>
          <p:nvPr/>
        </p:nvSpPr>
        <p:spPr>
          <a:xfrm>
            <a:off x="1152525" y="1665639"/>
            <a:ext cx="697627"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3" name="矩形 2"/>
          <p:cNvSpPr/>
          <p:nvPr/>
        </p:nvSpPr>
        <p:spPr>
          <a:xfrm>
            <a:off x="6562957" y="2255736"/>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277497958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电压表的示数为</a:t>
            </a:r>
            <a:r>
              <a:rPr lang="en-US" altLang="zh-CN">
                <a:solidFill>
                  <a:srgbClr val="000000"/>
                </a:solidFill>
                <a:ea typeface="宋体" panose="02010600030101010101" pitchFamily="2" charset="-122"/>
                <a:cs typeface="Times New Roman" panose="02020603050405020304" pitchFamily="18" charset="0"/>
              </a:rPr>
              <a:t>2.5 V;</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则灯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____________V,S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均闭合时电压表示数为</a:t>
            </a:r>
            <a:r>
              <a:rPr lang="en-US" altLang="zh-CN">
                <a:solidFill>
                  <a:srgbClr val="000000"/>
                </a:solidFill>
                <a:ea typeface="宋体" panose="02010600030101010101" pitchFamily="2" charset="-122"/>
                <a:cs typeface="Times New Roman" panose="02020603050405020304" pitchFamily="18" charset="0"/>
              </a:rPr>
              <a:t>____________V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9.jpeg"/>
          <p:cNvPicPr/>
          <p:nvPr/>
        </p:nvPicPr>
        <p:blipFill>
          <a:blip r:embed="rId2"/>
          <a:stretch>
            <a:fillRect/>
          </a:stretch>
        </p:blipFill>
        <p:spPr>
          <a:xfrm>
            <a:off x="3659183" y="3071959"/>
            <a:ext cx="4213233" cy="3024152"/>
          </a:xfrm>
          <a:prstGeom prst="rect">
            <a:avLst/>
          </a:prstGeom>
        </p:spPr>
      </p:pic>
      <p:sp>
        <p:nvSpPr>
          <p:cNvPr id="4" name="矩形 3"/>
          <p:cNvSpPr/>
          <p:nvPr/>
        </p:nvSpPr>
        <p:spPr>
          <a:xfrm>
            <a:off x="1224533" y="1831697"/>
            <a:ext cx="697627"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5" name="矩形 4"/>
          <p:cNvSpPr/>
          <p:nvPr/>
        </p:nvSpPr>
        <p:spPr>
          <a:xfrm>
            <a:off x="6287627" y="1831697"/>
            <a:ext cx="389850" cy="584775"/>
          </a:xfrm>
          <a:prstGeom prst="rect">
            <a:avLst/>
          </a:prstGeom>
        </p:spPr>
        <p:txBody>
          <a:bodyPr wrap="none">
            <a:spAutoFit/>
          </a:bodyPr>
          <a:lstStyle/>
          <a:p>
            <a:r>
              <a:rPr lang="en-US" altLang="zh-CN" smtClean="0">
                <a:ea typeface="宋体" panose="02010600030101010101" pitchFamily="2" charset="-122"/>
              </a:rPr>
              <a:t>6</a:t>
            </a:r>
            <a:endParaRPr lang="zh-CN" altLang="en-US"/>
          </a:p>
        </p:txBody>
      </p:sp>
      <p:sp>
        <p:nvSpPr>
          <p:cNvPr id="6" name="矩形 5"/>
          <p:cNvSpPr/>
          <p:nvPr/>
        </p:nvSpPr>
        <p:spPr>
          <a:xfrm>
            <a:off x="3869165" y="2409537"/>
            <a:ext cx="389850" cy="584775"/>
          </a:xfrm>
          <a:prstGeom prst="rect">
            <a:avLst/>
          </a:prstGeom>
        </p:spPr>
        <p:txBody>
          <a:bodyPr wrap="none">
            <a:spAutoFit/>
          </a:bodyPr>
          <a:lstStyle/>
          <a:p>
            <a:r>
              <a:rPr lang="en-US" altLang="zh-CN" smtClean="0">
                <a:ea typeface="宋体" panose="02010600030101010101" pitchFamily="2" charset="-122"/>
              </a:rPr>
              <a:t>6</a:t>
            </a:r>
            <a:endParaRPr lang="zh-CN" altLang="en-US"/>
          </a:p>
        </p:txBody>
      </p:sp>
    </p:spTree>
    <p:extLst>
      <p:ext uri="{BB962C8B-B14F-4D97-AF65-F5344CB8AC3E}">
        <p14:creationId xmlns:p14="http://schemas.microsoft.com/office/powerpoint/2010/main" val="3889556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两个电压表的指针均为图</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则两电压表示数之比</a:t>
            </a:r>
            <a:r>
              <a:rPr lang="en-US" altLang="zh-CN" i="1">
                <a:solidFill>
                  <a:srgbClr val="000000"/>
                </a:solidFill>
                <a:ea typeface="宋体" panose="02010600030101010101" pitchFamily="2" charset="-122"/>
                <a:cs typeface="Times New Roman" panose="02020603050405020304" pitchFamily="18" charset="0"/>
              </a:rPr>
              <a:t>U</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U</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两端的电压</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80.jpeg"/>
          <p:cNvPicPr>
            <a:picLocks noChangeAspect="1"/>
          </p:cNvPicPr>
          <p:nvPr/>
        </p:nvPicPr>
        <p:blipFill>
          <a:blip r:embed="rId2"/>
          <a:stretch>
            <a:fillRect/>
          </a:stretch>
        </p:blipFill>
        <p:spPr>
          <a:xfrm>
            <a:off x="1431152" y="2343311"/>
            <a:ext cx="8669296" cy="3958954"/>
          </a:xfrm>
          <a:prstGeom prst="rect">
            <a:avLst/>
          </a:prstGeom>
        </p:spPr>
      </p:pic>
      <p:sp>
        <p:nvSpPr>
          <p:cNvPr id="4" name="矩形 3"/>
          <p:cNvSpPr/>
          <p:nvPr/>
        </p:nvSpPr>
        <p:spPr>
          <a:xfrm>
            <a:off x="7057181" y="1091710"/>
            <a:ext cx="1007007" cy="584775"/>
          </a:xfrm>
          <a:prstGeom prst="rect">
            <a:avLst/>
          </a:prstGeom>
        </p:spPr>
        <p:txBody>
          <a:bodyPr wrap="none">
            <a:spAutoFit/>
          </a:bodyPr>
          <a:lstStyle/>
          <a:p>
            <a:r>
              <a:rPr lang="en-US" altLang="zh-CN">
                <a:ea typeface="宋体" panose="02010600030101010101" pitchFamily="2" charset="-122"/>
              </a:rPr>
              <a:t>5</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2992053" y="1674637"/>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Tree>
    <p:extLst>
      <p:ext uri="{BB962C8B-B14F-4D97-AF65-F5344CB8AC3E}">
        <p14:creationId xmlns:p14="http://schemas.microsoft.com/office/powerpoint/2010/main" val="3974118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27</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在如图所示的电路图的空白圆圈中</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填入电压表或电流表</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使</a:t>
            </a:r>
            <a:r>
              <a:rPr lang="en-US" altLang="zh-CN" smtClean="0">
                <a:solidFill>
                  <a:srgbClr val="000000"/>
                </a:solidFill>
                <a:ea typeface="宋体" panose="02010600030101010101" pitchFamily="2" charset="-122"/>
                <a:cs typeface="Times New Roman" panose="02020603050405020304" pitchFamily="18" charset="0"/>
              </a:rPr>
              <a:t>L</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L</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组成串联电路</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则表</a:t>
            </a:r>
            <a:r>
              <a:rPr lang="en-US" altLang="zh-CN" smtClean="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为</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表</a:t>
            </a:r>
            <a:r>
              <a:rPr lang="en-US" altLang="zh-CN"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为</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表</a:t>
            </a:r>
            <a:r>
              <a:rPr lang="en-US" altLang="zh-CN" smtClean="0">
                <a:solidFill>
                  <a:srgbClr val="000000"/>
                </a:solidFill>
                <a:ea typeface="宋体" panose="02010600030101010101" pitchFamily="2" charset="-122"/>
                <a:cs typeface="Times New Roman" panose="02020603050405020304" pitchFamily="18" charset="0"/>
              </a:rPr>
              <a:t>3</a:t>
            </a:r>
            <a:r>
              <a:rPr lang="zh-CN" altLang="zh-CN" smtClean="0">
                <a:solidFill>
                  <a:srgbClr val="000000"/>
                </a:solidFill>
                <a:ea typeface="宋体" panose="02010600030101010101" pitchFamily="2" charset="-122"/>
                <a:cs typeface="Times New Roman" panose="02020603050405020304" pitchFamily="18" charset="0"/>
              </a:rPr>
              <a:t>为</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81.jpeg"/>
          <p:cNvPicPr/>
          <p:nvPr/>
        </p:nvPicPr>
        <p:blipFill>
          <a:blip r:embed="rId2"/>
          <a:stretch>
            <a:fillRect/>
          </a:stretch>
        </p:blipFill>
        <p:spPr>
          <a:xfrm>
            <a:off x="3609402" y="2380580"/>
            <a:ext cx="4312796" cy="3870008"/>
          </a:xfrm>
          <a:prstGeom prst="rect">
            <a:avLst/>
          </a:prstGeom>
        </p:spPr>
      </p:pic>
      <p:sp>
        <p:nvSpPr>
          <p:cNvPr id="4" name="矩形 3"/>
          <p:cNvSpPr/>
          <p:nvPr/>
        </p:nvSpPr>
        <p:spPr>
          <a:xfrm>
            <a:off x="6496911" y="114202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电压表</a:t>
            </a:r>
            <a:endParaRPr lang="zh-CN" altLang="en-US"/>
          </a:p>
        </p:txBody>
      </p:sp>
      <p:sp>
        <p:nvSpPr>
          <p:cNvPr id="5" name="矩形 4"/>
          <p:cNvSpPr/>
          <p:nvPr/>
        </p:nvSpPr>
        <p:spPr>
          <a:xfrm>
            <a:off x="753157" y="172935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电流表</a:t>
            </a:r>
            <a:endParaRPr lang="zh-CN" altLang="en-US"/>
          </a:p>
        </p:txBody>
      </p:sp>
      <p:sp>
        <p:nvSpPr>
          <p:cNvPr id="6" name="矩形 5"/>
          <p:cNvSpPr/>
          <p:nvPr/>
        </p:nvSpPr>
        <p:spPr>
          <a:xfrm>
            <a:off x="4422295" y="172935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电压表</a:t>
            </a:r>
            <a:endParaRPr lang="zh-CN" altLang="en-US"/>
          </a:p>
        </p:txBody>
      </p:sp>
    </p:spTree>
    <p:extLst>
      <p:ext uri="{BB962C8B-B14F-4D97-AF65-F5344CB8AC3E}">
        <p14:creationId xmlns:p14="http://schemas.microsoft.com/office/powerpoint/2010/main" val="134803208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电路中有</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两盏灯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a:t>
            </a:r>
            <a:r>
              <a:rPr lang="en-US" altLang="zh-CN">
                <a:solidFill>
                  <a:srgbClr val="000000"/>
                </a:solidFill>
                <a:latin typeface="Cambria Math" panose="02040503050406030204" pitchFamily="18" charset="0"/>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内分别填入</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的符号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要求开关闭合时</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都能发光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且两电表的示数均不为零</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882.jpeg"/>
          <p:cNvPicPr/>
          <p:nvPr/>
        </p:nvPicPr>
        <p:blipFill>
          <a:blip r:embed="rId2"/>
          <a:stretch>
            <a:fillRect/>
          </a:stretch>
        </p:blipFill>
        <p:spPr>
          <a:xfrm>
            <a:off x="1008509" y="2927905"/>
            <a:ext cx="3959243" cy="3209687"/>
          </a:xfrm>
          <a:prstGeom prst="rect">
            <a:avLst/>
          </a:prstGeom>
        </p:spPr>
      </p:pic>
      <p:grpSp>
        <p:nvGrpSpPr>
          <p:cNvPr id="2" name="组合 1"/>
          <p:cNvGrpSpPr/>
          <p:nvPr/>
        </p:nvGrpSpPr>
        <p:grpSpPr>
          <a:xfrm>
            <a:off x="6121077" y="2259412"/>
            <a:ext cx="3986685" cy="3878181"/>
            <a:chOff x="6121077" y="2259412"/>
            <a:chExt cx="3986685" cy="3878181"/>
          </a:xfrm>
        </p:grpSpPr>
        <p:pic>
          <p:nvPicPr>
            <p:cNvPr id="5" name="image59.jpeg"/>
            <p:cNvPicPr/>
            <p:nvPr/>
          </p:nvPicPr>
          <p:blipFill>
            <a:blip r:embed="rId3"/>
            <a:stretch>
              <a:fillRect/>
            </a:stretch>
          </p:blipFill>
          <p:spPr>
            <a:xfrm>
              <a:off x="6148519" y="2927906"/>
              <a:ext cx="3959243" cy="3209687"/>
            </a:xfrm>
            <a:prstGeom prst="rect">
              <a:avLst/>
            </a:prstGeom>
          </p:spPr>
        </p:pic>
        <p:sp>
          <p:nvSpPr>
            <p:cNvPr id="7" name="矩形 6"/>
            <p:cNvSpPr/>
            <p:nvPr/>
          </p:nvSpPr>
          <p:spPr>
            <a:xfrm>
              <a:off x="6121077" y="2259412"/>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grpSp>
    </p:spTree>
    <p:extLst>
      <p:ext uri="{BB962C8B-B14F-4D97-AF65-F5344CB8AC3E}">
        <p14:creationId xmlns:p14="http://schemas.microsoft.com/office/powerpoint/2010/main" val="31164315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3944"/>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天水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请根据如图所示的实物图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请在方框中画出对应的电路图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84.jpeg"/>
          <p:cNvPicPr>
            <a:picLocks noChangeAspect="1"/>
          </p:cNvPicPr>
          <p:nvPr/>
        </p:nvPicPr>
        <p:blipFill>
          <a:blip r:embed="rId2"/>
          <a:stretch>
            <a:fillRect/>
          </a:stretch>
        </p:blipFill>
        <p:spPr>
          <a:xfrm>
            <a:off x="142532" y="1973820"/>
            <a:ext cx="11246536" cy="3861739"/>
          </a:xfrm>
          <a:prstGeom prst="rect">
            <a:avLst/>
          </a:prstGeom>
        </p:spPr>
      </p:pic>
      <p:pic>
        <p:nvPicPr>
          <p:cNvPr id="4" name="image60.jpeg"/>
          <p:cNvPicPr/>
          <p:nvPr/>
        </p:nvPicPr>
        <p:blipFill>
          <a:blip r:embed="rId3"/>
          <a:stretch>
            <a:fillRect/>
          </a:stretch>
        </p:blipFill>
        <p:spPr>
          <a:xfrm>
            <a:off x="8107805" y="3076407"/>
            <a:ext cx="2764457" cy="2304256"/>
          </a:xfrm>
          <a:prstGeom prst="rect">
            <a:avLst/>
          </a:prstGeom>
        </p:spPr>
      </p:pic>
    </p:spTree>
    <p:extLst>
      <p:ext uri="{BB962C8B-B14F-4D97-AF65-F5344CB8AC3E}">
        <p14:creationId xmlns:p14="http://schemas.microsoft.com/office/powerpoint/2010/main" val="234717348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用笔画线连接实物图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导线不许交叉</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85.jpeg"/>
          <p:cNvPicPr/>
          <p:nvPr/>
        </p:nvPicPr>
        <p:blipFill>
          <a:blip r:embed="rId2"/>
          <a:stretch>
            <a:fillRect/>
          </a:stretch>
        </p:blipFill>
        <p:spPr>
          <a:xfrm>
            <a:off x="2279680" y="1204199"/>
            <a:ext cx="6972238" cy="2376264"/>
          </a:xfrm>
          <a:prstGeom prst="rect">
            <a:avLst/>
          </a:prstGeom>
        </p:spPr>
      </p:pic>
      <p:grpSp>
        <p:nvGrpSpPr>
          <p:cNvPr id="6" name="组合 5"/>
          <p:cNvGrpSpPr/>
          <p:nvPr/>
        </p:nvGrpSpPr>
        <p:grpSpPr>
          <a:xfrm>
            <a:off x="360363" y="3608012"/>
            <a:ext cx="6426124" cy="2666243"/>
            <a:chOff x="360363" y="3608012"/>
            <a:chExt cx="6426124" cy="2666243"/>
          </a:xfrm>
        </p:grpSpPr>
        <p:pic>
          <p:nvPicPr>
            <p:cNvPr id="4" name="image61.jpeg"/>
            <p:cNvPicPr/>
            <p:nvPr/>
          </p:nvPicPr>
          <p:blipFill>
            <a:blip r:embed="rId3"/>
            <a:stretch>
              <a:fillRect/>
            </a:stretch>
          </p:blipFill>
          <p:spPr>
            <a:xfrm>
              <a:off x="2279680" y="3897991"/>
              <a:ext cx="4506807" cy="2376264"/>
            </a:xfrm>
            <a:prstGeom prst="rect">
              <a:avLst/>
            </a:prstGeom>
          </p:spPr>
        </p:pic>
        <p:sp>
          <p:nvSpPr>
            <p:cNvPr id="5" name="矩形 4"/>
            <p:cNvSpPr/>
            <p:nvPr/>
          </p:nvSpPr>
          <p:spPr>
            <a:xfrm>
              <a:off x="360363" y="3608012"/>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grpSp>
    </p:spTree>
    <p:extLst>
      <p:ext uri="{BB962C8B-B14F-4D97-AF65-F5344CB8AC3E}">
        <p14:creationId xmlns:p14="http://schemas.microsoft.com/office/powerpoint/2010/main" val="25335423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时电流表的示数是</a:t>
            </a:r>
            <a:r>
              <a:rPr lang="en-US" altLang="zh-CN">
                <a:solidFill>
                  <a:srgbClr val="000000"/>
                </a:solidFill>
                <a:ea typeface="宋体" panose="02010600030101010101" pitchFamily="2" charset="-122"/>
                <a:cs typeface="Times New Roman" panose="02020603050405020304" pitchFamily="18" charset="0"/>
              </a:rPr>
              <a:t>0.5 A,</a:t>
            </a:r>
            <a:r>
              <a:rPr lang="zh-CN" altLang="zh-CN">
                <a:solidFill>
                  <a:srgbClr val="000000"/>
                </a:solidFill>
                <a:ea typeface="宋体" panose="02010600030101010101" pitchFamily="2" charset="-122"/>
                <a:cs typeface="Times New Roman" panose="02020603050405020304" pitchFamily="18" charset="0"/>
              </a:rPr>
              <a:t>请你根据电路图完成下图乙的实物图连接</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p:nvPr/>
        </p:nvPicPr>
        <p:blipFill>
          <a:blip r:embed="rId2"/>
          <a:stretch>
            <a:fillRect/>
          </a:stretch>
        </p:blipFill>
        <p:spPr>
          <a:xfrm>
            <a:off x="91137" y="2484143"/>
            <a:ext cx="6236132" cy="2736304"/>
          </a:xfrm>
          <a:prstGeom prst="rect">
            <a:avLst/>
          </a:prstGeom>
        </p:spPr>
      </p:pic>
      <p:grpSp>
        <p:nvGrpSpPr>
          <p:cNvPr id="6" name="组合 5"/>
          <p:cNvGrpSpPr/>
          <p:nvPr/>
        </p:nvGrpSpPr>
        <p:grpSpPr>
          <a:xfrm>
            <a:off x="6553125" y="2484143"/>
            <a:ext cx="4678826" cy="2736304"/>
            <a:chOff x="6553125" y="2520007"/>
            <a:chExt cx="4678826" cy="2736304"/>
          </a:xfrm>
        </p:grpSpPr>
        <p:pic>
          <p:nvPicPr>
            <p:cNvPr id="4" name="image62.jpeg"/>
            <p:cNvPicPr/>
            <p:nvPr/>
          </p:nvPicPr>
          <p:blipFill>
            <a:blip r:embed="rId3"/>
            <a:stretch>
              <a:fillRect/>
            </a:stretch>
          </p:blipFill>
          <p:spPr>
            <a:xfrm>
              <a:off x="7417221" y="2520007"/>
              <a:ext cx="3814730" cy="2736304"/>
            </a:xfrm>
            <a:prstGeom prst="rect">
              <a:avLst/>
            </a:prstGeom>
          </p:spPr>
        </p:pic>
        <p:sp>
          <p:nvSpPr>
            <p:cNvPr id="5" name="矩形 4"/>
            <p:cNvSpPr/>
            <p:nvPr/>
          </p:nvSpPr>
          <p:spPr>
            <a:xfrm>
              <a:off x="6553125" y="2520007"/>
              <a:ext cx="576064" cy="1569660"/>
            </a:xfrm>
            <a:prstGeom prst="rect">
              <a:avLst/>
            </a:prstGeom>
          </p:spPr>
          <p:txBody>
            <a:bodyPr wrap="square">
              <a:spAutoFit/>
            </a:bodyPr>
            <a:lstStyle/>
            <a:p>
              <a:r>
                <a:rPr lang="zh-CN" altLang="zh-CN">
                  <a:latin typeface="Arial" pitchFamily="34" charset="0"/>
                  <a:cs typeface="Times New Roman" panose="02020603050405020304" pitchFamily="18" charset="0"/>
                </a:rPr>
                <a:t>答案图</a:t>
              </a:r>
              <a:endParaRPr lang="zh-CN" altLang="en-US"/>
            </a:p>
          </p:txBody>
        </p:sp>
      </p:grpSp>
    </p:spTree>
    <p:extLst>
      <p:ext uri="{BB962C8B-B14F-4D97-AF65-F5344CB8AC3E}">
        <p14:creationId xmlns:p14="http://schemas.microsoft.com/office/powerpoint/2010/main" val="11046826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补充</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电路故障分析训练题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某实验小组用两个相同的小灯泡连接了如图所示的串联电路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当开关闭合后发现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甲乙两灯都不亮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为了找到故障原因</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小张用一根导线来检查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当导线与</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两点连接时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甲灯不亮乙灯亮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当导线与</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两点连接时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两灯都不亮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由此推测故障</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两点间存在短路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两点间存在断路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两点间存在短路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两点间存在断路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p:nvPr/>
        </p:nvPicPr>
        <p:blipFill>
          <a:blip r:embed="rId2"/>
          <a:stretch>
            <a:fillRect/>
          </a:stretch>
        </p:blipFill>
        <p:spPr>
          <a:xfrm>
            <a:off x="5564678" y="3474099"/>
            <a:ext cx="4608512" cy="2764595"/>
          </a:xfrm>
          <a:prstGeom prst="rect">
            <a:avLst/>
          </a:prstGeom>
        </p:spPr>
      </p:pic>
      <p:sp>
        <p:nvSpPr>
          <p:cNvPr id="4" name="Rectangle 3"/>
          <p:cNvSpPr>
            <a:spLocks noChangeArrowheads="1"/>
          </p:cNvSpPr>
          <p:nvPr/>
        </p:nvSpPr>
        <p:spPr bwMode="auto">
          <a:xfrm>
            <a:off x="753157" y="3437302"/>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9941308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02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两灯都不亮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则该电路故障可能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开路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开路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88.jpeg"/>
          <p:cNvPicPr/>
          <p:nvPr/>
        </p:nvPicPr>
        <p:blipFill>
          <a:blip r:embed="rId2"/>
          <a:stretch>
            <a:fillRect/>
          </a:stretch>
        </p:blipFill>
        <p:spPr>
          <a:xfrm>
            <a:off x="3897144" y="1963795"/>
            <a:ext cx="3737311" cy="2574071"/>
          </a:xfrm>
          <a:prstGeom prst="rect">
            <a:avLst/>
          </a:prstGeom>
        </p:spPr>
      </p:pic>
      <p:sp>
        <p:nvSpPr>
          <p:cNvPr id="4" name="Rectangle 3"/>
          <p:cNvSpPr>
            <a:spLocks noChangeArrowheads="1"/>
          </p:cNvSpPr>
          <p:nvPr/>
        </p:nvSpPr>
        <p:spPr bwMode="auto">
          <a:xfrm>
            <a:off x="7901613" y="1267496"/>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069650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现有</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三个轻质小球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带负电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互相吸引</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互相排斥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一定带正电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带负电</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可能不带电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带负电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可能带正电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带正电</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smtClean="0">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一定不带电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带正电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带负电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互相排斥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由同种电荷相排斥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可判断</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带负电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互相吸引的情况有两种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一种是异种电荷相互吸引判断</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带正电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另一种是根据带电体吸引轻小物体的性质判断</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不带电</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所以只有</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项符合</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045629" y="1852271"/>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96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如图所示为小明连接的电路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他检查导线连接无误后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发现两灯均不发光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于是他用一根导线分别连接到</a:t>
            </a:r>
            <a:r>
              <a:rPr lang="en-US" altLang="zh-CN" i="1" err="1">
                <a:solidFill>
                  <a:srgbClr val="000000"/>
                </a:solidFill>
                <a:ea typeface="宋体" panose="02010600030101010101" pitchFamily="2" charset="-122"/>
                <a:cs typeface="Times New Roman" panose="02020603050405020304" pitchFamily="18" charset="0"/>
              </a:rPr>
              <a:t>ab</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bc</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ac</a:t>
            </a:r>
            <a:r>
              <a:rPr lang="zh-CN" altLang="zh-CN">
                <a:solidFill>
                  <a:srgbClr val="000000"/>
                </a:solidFill>
                <a:ea typeface="宋体" panose="02010600030101010101" pitchFamily="2" charset="-122"/>
                <a:cs typeface="Times New Roman" panose="02020603050405020304" pitchFamily="18" charset="0"/>
              </a:rPr>
              <a:t>两点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再用导线连接到</a:t>
            </a:r>
            <a:r>
              <a:rPr lang="en-US" altLang="zh-CN" i="1" err="1">
                <a:solidFill>
                  <a:srgbClr val="000000"/>
                </a:solidFill>
                <a:ea typeface="宋体" panose="02010600030101010101" pitchFamily="2" charset="-122"/>
                <a:cs typeface="Times New Roman" panose="02020603050405020304" pitchFamily="18" charset="0"/>
              </a:rPr>
              <a:t>bd</a:t>
            </a:r>
            <a:r>
              <a:rPr lang="zh-CN" altLang="zh-CN">
                <a:solidFill>
                  <a:srgbClr val="000000"/>
                </a:solidFill>
                <a:ea typeface="宋体" panose="02010600030101010101" pitchFamily="2" charset="-122"/>
                <a:cs typeface="Times New Roman" panose="02020603050405020304" pitchFamily="18" charset="0"/>
              </a:rPr>
              <a:t>两点时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发光</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由此判定电路的故障</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均开路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与开关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均开路</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均短路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与开关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均短路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p:nvPr/>
        </p:nvPicPr>
        <p:blipFill>
          <a:blip r:embed="rId2"/>
          <a:stretch>
            <a:fillRect/>
          </a:stretch>
        </p:blipFill>
        <p:spPr>
          <a:xfrm>
            <a:off x="5256981" y="3030897"/>
            <a:ext cx="4752528" cy="2921618"/>
          </a:xfrm>
          <a:prstGeom prst="rect">
            <a:avLst/>
          </a:prstGeom>
        </p:spPr>
      </p:pic>
      <p:sp>
        <p:nvSpPr>
          <p:cNvPr id="4" name="Rectangle 3"/>
          <p:cNvSpPr>
            <a:spLocks noChangeArrowheads="1"/>
          </p:cNvSpPr>
          <p:nvPr/>
        </p:nvSpPr>
        <p:spPr bwMode="auto">
          <a:xfrm>
            <a:off x="8827885" y="2475618"/>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72180030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两灯正常发光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使用中发现两灯突然熄灭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则故障可能</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被短接</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被短接</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0.jpeg"/>
          <p:cNvPicPr/>
          <p:nvPr/>
        </p:nvPicPr>
        <p:blipFill>
          <a:blip r:embed="rId2"/>
          <a:stretch>
            <a:fillRect/>
          </a:stretch>
        </p:blipFill>
        <p:spPr>
          <a:xfrm>
            <a:off x="6874670" y="2561250"/>
            <a:ext cx="3278855" cy="2664296"/>
          </a:xfrm>
          <a:prstGeom prst="rect">
            <a:avLst/>
          </a:prstGeom>
        </p:spPr>
      </p:pic>
      <p:sp>
        <p:nvSpPr>
          <p:cNvPr id="4" name="Rectangle 3"/>
          <p:cNvSpPr>
            <a:spLocks noChangeArrowheads="1"/>
          </p:cNvSpPr>
          <p:nvPr/>
        </p:nvSpPr>
        <p:spPr bwMode="auto">
          <a:xfrm>
            <a:off x="762989" y="231493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09079594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小灯泡发</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发光后突然熄灭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电流表示数几乎为零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电压表示数接近电源电压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关于故障的判断正确的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滑动变阻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1.jpeg"/>
          <p:cNvPicPr/>
          <p:nvPr/>
        </p:nvPicPr>
        <p:blipFill>
          <a:blip r:embed="rId2"/>
          <a:stretch>
            <a:fillRect/>
          </a:stretch>
        </p:blipFill>
        <p:spPr>
          <a:xfrm>
            <a:off x="7621862" y="2552687"/>
            <a:ext cx="3035719" cy="2448272"/>
          </a:xfrm>
          <a:prstGeom prst="rect">
            <a:avLst/>
          </a:prstGeom>
        </p:spPr>
      </p:pic>
      <p:sp>
        <p:nvSpPr>
          <p:cNvPr id="4" name="Rectangle 3"/>
          <p:cNvSpPr>
            <a:spLocks noChangeArrowheads="1"/>
          </p:cNvSpPr>
          <p:nvPr/>
        </p:nvSpPr>
        <p:spPr bwMode="auto">
          <a:xfrm>
            <a:off x="1584573" y="230945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86298847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被短接</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被短接</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的灯丝断了</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的接线柱接触不良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2.jpeg"/>
          <p:cNvPicPr/>
          <p:nvPr/>
        </p:nvPicPr>
        <p:blipFill>
          <a:blip r:embed="rId2"/>
          <a:stretch>
            <a:fillRect/>
          </a:stretch>
        </p:blipFill>
        <p:spPr>
          <a:xfrm>
            <a:off x="6265093" y="2471393"/>
            <a:ext cx="3960341" cy="2538129"/>
          </a:xfrm>
          <a:prstGeom prst="rect">
            <a:avLst/>
          </a:prstGeom>
        </p:spPr>
      </p:pic>
      <p:sp>
        <p:nvSpPr>
          <p:cNvPr id="4" name="Rectangle 3"/>
          <p:cNvSpPr>
            <a:spLocks noChangeArrowheads="1"/>
          </p:cNvSpPr>
          <p:nvPr/>
        </p:nvSpPr>
        <p:spPr bwMode="auto">
          <a:xfrm>
            <a:off x="5757153" y="170825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40079604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发现两灯都不亮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电流表的指针几乎指在</a:t>
            </a:r>
            <a:r>
              <a:rPr lang="en-US" altLang="zh-CN">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刻度线不动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而电压表指针有明显偏转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则该电路中的故障可能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电流表坏了</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的灯丝断了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两个灯泡都断路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的灯丝断了</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3.jpeg"/>
          <p:cNvPicPr/>
          <p:nvPr/>
        </p:nvPicPr>
        <p:blipFill>
          <a:blip r:embed="rId2"/>
          <a:stretch>
            <a:fillRect/>
          </a:stretch>
        </p:blipFill>
        <p:spPr>
          <a:xfrm>
            <a:off x="6121077" y="2425650"/>
            <a:ext cx="4619938" cy="2556227"/>
          </a:xfrm>
          <a:prstGeom prst="rect">
            <a:avLst/>
          </a:prstGeom>
        </p:spPr>
      </p:pic>
      <p:sp>
        <p:nvSpPr>
          <p:cNvPr id="4" name="Rectangle 3"/>
          <p:cNvSpPr>
            <a:spLocks noChangeArrowheads="1"/>
          </p:cNvSpPr>
          <p:nvPr/>
        </p:nvSpPr>
        <p:spPr bwMode="auto">
          <a:xfrm>
            <a:off x="4844597" y="227130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02592218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0798"/>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怎样用变阻器改变灯泡的亮度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连接的电路如图所示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他用电压表进行电路故障检测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测试结果如下表所示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则电路中的故障可能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70747848"/>
              </p:ext>
            </p:extLst>
          </p:nvPr>
        </p:nvGraphicFramePr>
        <p:xfrm>
          <a:off x="361950" y="2356327"/>
          <a:ext cx="10807700" cy="1848562"/>
        </p:xfrm>
        <a:graphic>
          <a:graphicData uri="http://schemas.openxmlformats.org/presentationml/2006/ole">
            <mc:AlternateContent>
              <mc:Choice xmlns:v="urn:schemas-microsoft-com:vml" Requires="v">
                <p:oleObj spid="_x0000_s1047" name="文档" r:id="rId2" imgW="3826154" imgH="654430" progId="Word.Document.12">
                  <p:embed/>
                </p:oleObj>
              </mc:Choice>
              <mc:Fallback>
                <p:oleObj name="文档" r:id="rId2" imgW="3826154" imgH="654430" progId="Word.Document.12">
                  <p:embed/>
                  <p:pic>
                    <p:nvPicPr>
                      <p:cNvPr id="0" name="OLE substitute image"/>
                      <p:cNvPicPr/>
                      <p:nvPr/>
                    </p:nvPicPr>
                    <p:blipFill>
                      <a:blip r:embed="rId3"/>
                      <a:stretch>
                        <a:fillRect/>
                      </a:stretch>
                    </p:blipFill>
                    <p:spPr>
                      <a:xfrm>
                        <a:off x="361950" y="2356327"/>
                        <a:ext cx="10807700" cy="1848562"/>
                      </a:xfrm>
                      <a:prstGeom prst="rect">
                        <a:avLst/>
                      </a:prstGeom>
                    </p:spPr>
                  </p:pic>
                </p:oleObj>
              </mc:Fallback>
            </mc:AlternateContent>
          </a:graphicData>
        </a:graphic>
      </p:graphicFrame>
      <p:sp>
        <p:nvSpPr>
          <p:cNvPr id="4" name="矩形 3"/>
          <p:cNvSpPr>
            <a:spLocks noChangeAspect="1"/>
          </p:cNvSpPr>
          <p:nvPr/>
        </p:nvSpPr>
        <p:spPr>
          <a:xfrm>
            <a:off x="361950" y="379648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变阻器断路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变阻器短路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开关断路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894.jpeg"/>
          <p:cNvPicPr/>
          <p:nvPr/>
        </p:nvPicPr>
        <p:blipFill>
          <a:blip r:embed="rId4"/>
          <a:stretch>
            <a:fillRect/>
          </a:stretch>
        </p:blipFill>
        <p:spPr>
          <a:xfrm>
            <a:off x="5617021" y="3822781"/>
            <a:ext cx="3946093" cy="2412146"/>
          </a:xfrm>
          <a:prstGeom prst="rect">
            <a:avLst/>
          </a:prstGeom>
        </p:spPr>
      </p:pic>
      <p:sp>
        <p:nvSpPr>
          <p:cNvPr id="6" name="Rectangle 3"/>
          <p:cNvSpPr>
            <a:spLocks noChangeArrowheads="1"/>
          </p:cNvSpPr>
          <p:nvPr/>
        </p:nvSpPr>
        <p:spPr bwMode="auto">
          <a:xfrm>
            <a:off x="9125165" y="176349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4247957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415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两盏相同的电灯在闭合开关后都能发光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过了一会儿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两盏电灯突然同时都不亮了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且电压表和电流表的示数均变为零</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如果电路只有一处故障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电灯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5.jpeg"/>
          <p:cNvPicPr/>
          <p:nvPr/>
        </p:nvPicPr>
        <p:blipFill>
          <a:blip r:embed="rId2"/>
          <a:stretch>
            <a:fillRect/>
          </a:stretch>
        </p:blipFill>
        <p:spPr>
          <a:xfrm>
            <a:off x="5712021" y="2778121"/>
            <a:ext cx="3649416" cy="2736056"/>
          </a:xfrm>
          <a:prstGeom prst="rect">
            <a:avLst/>
          </a:prstGeom>
        </p:spPr>
      </p:pic>
      <p:sp>
        <p:nvSpPr>
          <p:cNvPr id="4" name="Rectangle 3"/>
          <p:cNvSpPr>
            <a:spLocks noChangeArrowheads="1"/>
          </p:cNvSpPr>
          <p:nvPr/>
        </p:nvSpPr>
        <p:spPr bwMode="auto">
          <a:xfrm>
            <a:off x="9937501" y="207812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260392103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两只灯泡均发光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两表均有示数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过一段时间后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发现电压表示数变为</a:t>
            </a:r>
            <a:r>
              <a:rPr lang="en-US" altLang="zh-CN">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电流表示数增大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经检查除小灯泡外其余器材的连接良好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造成这种情况的原因可能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断路</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6.jpeg"/>
          <p:cNvPicPr/>
          <p:nvPr/>
        </p:nvPicPr>
        <p:blipFill>
          <a:blip r:embed="rId2"/>
          <a:stretch>
            <a:fillRect/>
          </a:stretch>
        </p:blipFill>
        <p:spPr>
          <a:xfrm>
            <a:off x="6913165" y="2850581"/>
            <a:ext cx="3447995" cy="2376264"/>
          </a:xfrm>
          <a:prstGeom prst="rect">
            <a:avLst/>
          </a:prstGeom>
        </p:spPr>
      </p:pic>
      <p:sp>
        <p:nvSpPr>
          <p:cNvPr id="4" name="Rectangle 3"/>
          <p:cNvSpPr>
            <a:spLocks noChangeArrowheads="1"/>
          </p:cNvSpPr>
          <p:nvPr/>
        </p:nvSpPr>
        <p:spPr bwMode="auto">
          <a:xfrm>
            <a:off x="1564909" y="284945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66543510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14031"/>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一灯突然熄灭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而两电表示数均不变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则原因</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断路</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短路</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7.jpeg"/>
          <p:cNvPicPr/>
          <p:nvPr/>
        </p:nvPicPr>
        <p:blipFill>
          <a:blip r:embed="rId2"/>
          <a:stretch>
            <a:fillRect/>
          </a:stretch>
        </p:blipFill>
        <p:spPr>
          <a:xfrm>
            <a:off x="6409109" y="2540235"/>
            <a:ext cx="3592694" cy="2196122"/>
          </a:xfrm>
          <a:prstGeom prst="rect">
            <a:avLst/>
          </a:prstGeom>
        </p:spPr>
      </p:pic>
      <p:sp>
        <p:nvSpPr>
          <p:cNvPr id="4" name="Rectangle 3"/>
          <p:cNvSpPr>
            <a:spLocks noChangeArrowheads="1"/>
          </p:cNvSpPr>
          <p:nvPr/>
        </p:nvSpPr>
        <p:spPr bwMode="auto">
          <a:xfrm>
            <a:off x="743325" y="246275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2495173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电路正常工作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但过了一段时间后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小灯泡发生断路</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这时</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电压表示数变大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电压表示数变小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电压表示数变小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8.jpeg"/>
          <p:cNvPicPr/>
          <p:nvPr/>
        </p:nvPicPr>
        <p:blipFill>
          <a:blip r:embed="rId2"/>
          <a:stretch>
            <a:fillRect/>
          </a:stretch>
        </p:blipFill>
        <p:spPr>
          <a:xfrm>
            <a:off x="7173853" y="2211641"/>
            <a:ext cx="3555736" cy="3096344"/>
          </a:xfrm>
          <a:prstGeom prst="rect">
            <a:avLst/>
          </a:prstGeom>
        </p:spPr>
      </p:pic>
      <p:sp>
        <p:nvSpPr>
          <p:cNvPr id="4" name="Rectangle 3"/>
          <p:cNvSpPr>
            <a:spLocks noChangeArrowheads="1"/>
          </p:cNvSpPr>
          <p:nvPr/>
        </p:nvSpPr>
        <p:spPr bwMode="auto">
          <a:xfrm>
            <a:off x="9227253" y="144971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27519441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44799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两小球相互吸引包括两种情况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一种是两小球带异种电荷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另一种是一个小球带电另一个小球不带电</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3285428"/>
      </p:ext>
    </p:extLst>
  </p:cSld>
  <p:clrMapOvr>
    <a:masterClrMapping/>
  </p:clrMapOvr>
  <p:transition spd="med">
    <p:pull/>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0633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电压表的示数恰好也是</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则产生这种现象的可能原因是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99.jpeg"/>
          <p:cNvPicPr/>
          <p:nvPr/>
        </p:nvPicPr>
        <p:blipFill>
          <a:blip r:embed="rId2"/>
          <a:stretch>
            <a:fillRect/>
          </a:stretch>
        </p:blipFill>
        <p:spPr>
          <a:xfrm>
            <a:off x="4015702" y="2886759"/>
            <a:ext cx="3500196" cy="2591975"/>
          </a:xfrm>
          <a:prstGeom prst="rect">
            <a:avLst/>
          </a:prstGeom>
        </p:spPr>
      </p:pic>
      <p:sp>
        <p:nvSpPr>
          <p:cNvPr id="4" name="矩形 3"/>
          <p:cNvSpPr/>
          <p:nvPr/>
        </p:nvSpPr>
        <p:spPr>
          <a:xfrm>
            <a:off x="905339" y="2122078"/>
            <a:ext cx="1418978"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断路</a:t>
            </a:r>
            <a:endParaRPr lang="zh-CN" altLang="en-US"/>
          </a:p>
        </p:txBody>
      </p:sp>
      <p:sp>
        <p:nvSpPr>
          <p:cNvPr id="5" name="矩形 4"/>
          <p:cNvSpPr/>
          <p:nvPr/>
        </p:nvSpPr>
        <p:spPr>
          <a:xfrm>
            <a:off x="3643309" y="2122077"/>
            <a:ext cx="1830950"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2</a:t>
            </a:r>
            <a:r>
              <a:rPr lang="zh-CN" altLang="zh-CN">
                <a:ea typeface="宋体" panose="02010600030101010101" pitchFamily="2" charset="-122"/>
                <a:cs typeface="Times New Roman" panose="02020603050405020304" pitchFamily="18" charset="0"/>
              </a:rPr>
              <a:t>被短路</a:t>
            </a:r>
            <a:endParaRPr lang="zh-CN" altLang="en-US"/>
          </a:p>
        </p:txBody>
      </p:sp>
    </p:spTree>
    <p:extLst>
      <p:ext uri="{BB962C8B-B14F-4D97-AF65-F5344CB8AC3E}">
        <p14:creationId xmlns:p14="http://schemas.microsoft.com/office/powerpoint/2010/main" val="15140319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561"/>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补充</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电路设计训练题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轿车装有日间行车灯后可提高行车的安全性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当轿车启动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日间行车灯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再闭合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近灯光</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可同时发光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在下列图中所示的电路中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符合上述情况的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8426" y="3714452"/>
            <a:ext cx="11285221" cy="2180099"/>
          </a:xfrm>
          <a:prstGeom prst="rect">
            <a:avLst/>
          </a:prstGeom>
        </p:spPr>
      </p:pic>
      <p:sp>
        <p:nvSpPr>
          <p:cNvPr id="4" name="Rectangle 3"/>
          <p:cNvSpPr>
            <a:spLocks noChangeArrowheads="1"/>
          </p:cNvSpPr>
          <p:nvPr/>
        </p:nvSpPr>
        <p:spPr bwMode="auto">
          <a:xfrm>
            <a:off x="762989" y="302062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46411627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随着科学技术的迅猛发展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智能电压力锅已普遍进入我们的家庭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如图所示是市售的一种智能电压力锅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它的智能化主要体现在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当锅内压力过大或温度过高时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发热器</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都会停止工作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压强过大时开关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自动断开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温度过高时开关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自动断开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下列四幅图中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能正确表示这一智能化</a:t>
            </a:r>
            <a:r>
              <a:rPr lang="zh-CN" altLang="zh-CN" smtClean="0">
                <a:solidFill>
                  <a:srgbClr val="000000"/>
                </a:solidFill>
                <a:ea typeface="宋体" panose="02010600030101010101" pitchFamily="2" charset="-122"/>
                <a:cs typeface="Times New Roman" panose="02020603050405020304" pitchFamily="18" charset="0"/>
              </a:rPr>
              <a:t>的是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27916" y="3586218"/>
            <a:ext cx="11266241" cy="2409837"/>
          </a:xfrm>
          <a:prstGeom prst="rect">
            <a:avLst/>
          </a:prstGeom>
        </p:spPr>
      </p:pic>
      <p:sp>
        <p:nvSpPr>
          <p:cNvPr id="4" name="Rectangle 3"/>
          <p:cNvSpPr>
            <a:spLocks noChangeArrowheads="1"/>
          </p:cNvSpPr>
          <p:nvPr/>
        </p:nvSpPr>
        <p:spPr bwMode="auto">
          <a:xfrm>
            <a:off x="8219141" y="2929207"/>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1935998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小明对十字路口的交通信号灯进行观察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画出下列四种电路图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你认为可行的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18113" y="2634834"/>
            <a:ext cx="11285847" cy="2191106"/>
          </a:xfrm>
          <a:prstGeom prst="rect">
            <a:avLst/>
          </a:prstGeom>
        </p:spPr>
      </p:pic>
      <p:sp>
        <p:nvSpPr>
          <p:cNvPr id="5" name="Rectangle 3"/>
          <p:cNvSpPr>
            <a:spLocks noChangeArrowheads="1"/>
          </p:cNvSpPr>
          <p:nvPr/>
        </p:nvSpPr>
        <p:spPr bwMode="auto">
          <a:xfrm>
            <a:off x="4114685" y="183215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9752739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8758"/>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电脑工作时会发热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当升温到一定值时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温控开关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风扇启动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加快散热从而保护电脑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如果断开电源总开关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风扇</a:t>
            </a:r>
            <a:r>
              <a:rPr lang="en-US" altLang="zh-CN">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和其他工作系统同时停止工作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根据上述特点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符合散热控温特点的</a:t>
            </a:r>
            <a:r>
              <a:rPr lang="zh-CN" altLang="zh-CN" smtClean="0">
                <a:solidFill>
                  <a:srgbClr val="000000"/>
                </a:solidFill>
                <a:ea typeface="宋体" panose="02010600030101010101" pitchFamily="2" charset="-122"/>
                <a:cs typeface="Times New Roman" panose="02020603050405020304" pitchFamily="18" charset="0"/>
              </a:rPr>
              <a:t>原理图</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0457" y="3388290"/>
            <a:ext cx="11381160" cy="2247725"/>
          </a:xfrm>
          <a:prstGeom prst="rect">
            <a:avLst/>
          </a:prstGeom>
        </p:spPr>
      </p:pic>
      <p:sp>
        <p:nvSpPr>
          <p:cNvPr id="4" name="Rectangle 3"/>
          <p:cNvSpPr>
            <a:spLocks noChangeArrowheads="1"/>
          </p:cNvSpPr>
          <p:nvPr/>
        </p:nvSpPr>
        <p:spPr bwMode="auto">
          <a:xfrm>
            <a:off x="5253097" y="257158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59926417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6532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在奥运会击剑比赛中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当甲方运动员的剑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击中乙方的导电服时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电路接通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乙方指示灯亮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下面能反映这种原理的电路</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3349" y="2970819"/>
            <a:ext cx="11315374" cy="2170972"/>
          </a:xfrm>
          <a:prstGeom prst="rect">
            <a:avLst/>
          </a:prstGeom>
        </p:spPr>
      </p:pic>
      <p:sp>
        <p:nvSpPr>
          <p:cNvPr id="4" name="Rectangle 3"/>
          <p:cNvSpPr>
            <a:spLocks noChangeArrowheads="1"/>
          </p:cNvSpPr>
          <p:nvPr/>
        </p:nvSpPr>
        <p:spPr bwMode="auto">
          <a:xfrm>
            <a:off x="3610629" y="220818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8555908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7342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潍坊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某款售水机可通过刷卡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感应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或投币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投币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接通供水电机取水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光线较暗时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提供照明</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下列简化电路中符合要求的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5176" y="2734750"/>
            <a:ext cx="11311722" cy="2914281"/>
          </a:xfrm>
          <a:prstGeom prst="rect">
            <a:avLst/>
          </a:prstGeom>
        </p:spPr>
      </p:pic>
      <p:sp>
        <p:nvSpPr>
          <p:cNvPr id="4" name="Rectangle 3"/>
          <p:cNvSpPr>
            <a:spLocks noChangeArrowheads="1"/>
          </p:cNvSpPr>
          <p:nvPr/>
        </p:nvSpPr>
        <p:spPr bwMode="auto">
          <a:xfrm>
            <a:off x="9937501" y="2016282"/>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2794886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2684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聊城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在小明的卧室里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同一盏吊顶灯用两个开关控制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一个安装在进门处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另一个安装在床头附近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操作任意一个开关均能独立地开灯和关灯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下面四幅图中能够满足要求的是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中的</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及</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中的</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为单刀双掷开关</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3279809"/>
            <a:ext cx="11311471" cy="2470726"/>
          </a:xfrm>
          <a:prstGeom prst="rect">
            <a:avLst/>
          </a:prstGeom>
        </p:spPr>
      </p:pic>
      <p:sp>
        <p:nvSpPr>
          <p:cNvPr id="4" name="Rectangle 3"/>
          <p:cNvSpPr>
            <a:spLocks noChangeArrowheads="1"/>
          </p:cNvSpPr>
          <p:nvPr/>
        </p:nvSpPr>
        <p:spPr bwMode="auto">
          <a:xfrm>
            <a:off x="8507173" y="256064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30412688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岳阳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为保障安全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滚筒洗衣机内设置了电源开关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和安全开关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当洗衣机门关上</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再闭合电源开关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洗衣机才能正常工作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下列简易原理图符合要求的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9503" y="2996088"/>
            <a:ext cx="11283066" cy="2158719"/>
          </a:xfrm>
          <a:prstGeom prst="rect">
            <a:avLst/>
          </a:prstGeom>
        </p:spPr>
      </p:pic>
      <p:sp>
        <p:nvSpPr>
          <p:cNvPr id="4" name="Rectangle 3"/>
          <p:cNvSpPr>
            <a:spLocks noChangeArrowheads="1"/>
          </p:cNvSpPr>
          <p:nvPr/>
        </p:nvSpPr>
        <p:spPr bwMode="auto">
          <a:xfrm>
            <a:off x="9832813" y="226053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0528056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a:spLocks noChangeAspect="1"/>
          </p:cNvSpPr>
          <p:nvPr/>
        </p:nvSpPr>
        <p:spPr>
          <a:xfrm>
            <a:off x="361950" y="73282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泰州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某智能家政机器人有三种识别启动方式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人脸识别</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、指纹识别</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、密码识别</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只要其中一种方式识别成功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则相应开关闭合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机器人启动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机器人</a:t>
            </a:r>
            <a:r>
              <a:rPr lang="zh-CN" altLang="zh-CN" smtClean="0">
                <a:solidFill>
                  <a:srgbClr val="000000"/>
                </a:solidFill>
                <a:ea typeface="宋体" panose="02010600030101010101" pitchFamily="2" charset="-122"/>
                <a:cs typeface="Times New Roman" panose="02020603050405020304" pitchFamily="18" charset="0"/>
              </a:rPr>
              <a:t>用</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下列电路设计符合要求的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image918.jpeg"/>
          <p:cNvPicPr/>
          <p:nvPr/>
        </p:nvPicPr>
        <p:blipFill>
          <a:blip r:embed="rId2"/>
          <a:stretch>
            <a:fillRect/>
          </a:stretch>
        </p:blipFill>
        <p:spPr>
          <a:xfrm>
            <a:off x="8628341" y="2017866"/>
            <a:ext cx="1152551" cy="432048"/>
          </a:xfrm>
          <a:prstGeom prst="rect">
            <a:avLst/>
          </a:prstGeom>
        </p:spPr>
      </p:pic>
      <p:pic>
        <p:nvPicPr>
          <p:cNvPr id="6" name="图片 5"/>
          <p:cNvPicPr>
            <a:picLocks noChangeAspect="1"/>
          </p:cNvPicPr>
          <p:nvPr/>
        </p:nvPicPr>
        <p:blipFill>
          <a:blip r:embed="rId3"/>
          <a:stretch>
            <a:fillRect/>
          </a:stretch>
        </p:blipFill>
        <p:spPr>
          <a:xfrm>
            <a:off x="92125" y="3276714"/>
            <a:ext cx="11337825" cy="2372317"/>
          </a:xfrm>
          <a:prstGeom prst="rect">
            <a:avLst/>
          </a:prstGeom>
        </p:spPr>
      </p:pic>
      <p:sp>
        <p:nvSpPr>
          <p:cNvPr id="8" name="Rectangle 3"/>
          <p:cNvSpPr>
            <a:spLocks noChangeArrowheads="1"/>
          </p:cNvSpPr>
          <p:nvPr/>
        </p:nvSpPr>
        <p:spPr bwMode="auto">
          <a:xfrm>
            <a:off x="5646517" y="256661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089970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3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实验室里常常用验电器来检验物体是否带电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用被丝绸摩擦过的玻璃棒接触验电器的金属球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可发现验电器的两片金属箔会因排斥而张开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对这一现象理解正确的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金属箔带正电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金属球不带电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金属箔和金属球都带正电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金属箔带正电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金属球带负电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金属箔和金属球都带负电</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07.jpeg"/>
          <p:cNvPicPr/>
          <p:nvPr/>
        </p:nvPicPr>
        <p:blipFill>
          <a:blip r:embed="rId2"/>
          <a:stretch>
            <a:fillRect/>
          </a:stretch>
        </p:blipFill>
        <p:spPr>
          <a:xfrm>
            <a:off x="6409109" y="2703351"/>
            <a:ext cx="4331440" cy="2664296"/>
          </a:xfrm>
          <a:prstGeom prst="rect">
            <a:avLst/>
          </a:prstGeom>
        </p:spPr>
      </p:pic>
      <p:sp>
        <p:nvSpPr>
          <p:cNvPr id="4" name="Rectangle 3"/>
          <p:cNvSpPr>
            <a:spLocks noChangeArrowheads="1"/>
          </p:cNvSpPr>
          <p:nvPr/>
        </p:nvSpPr>
        <p:spPr bwMode="auto">
          <a:xfrm>
            <a:off x="2409341" y="2631200"/>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3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重庆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某同学设计了道路井盖移动报警电路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当井盖没有被移动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井盖开关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警示灯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当井盖被移动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井盖开关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警示灯</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发光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为保护电阻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图中符合设计要求的电路图</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3782" y="3219827"/>
            <a:ext cx="11294508" cy="2645228"/>
          </a:xfrm>
          <a:prstGeom prst="rect">
            <a:avLst/>
          </a:prstGeom>
        </p:spPr>
      </p:pic>
      <p:sp>
        <p:nvSpPr>
          <p:cNvPr id="4" name="Rectangle 3"/>
          <p:cNvSpPr>
            <a:spLocks noChangeArrowheads="1"/>
          </p:cNvSpPr>
          <p:nvPr/>
        </p:nvSpPr>
        <p:spPr bwMode="auto">
          <a:xfrm>
            <a:off x="2808709" y="2459606"/>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28031065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2103"/>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(2019·</a:t>
            </a:r>
            <a:r>
              <a:rPr lang="zh-CN" altLang="zh-CN" smtClean="0">
                <a:solidFill>
                  <a:srgbClr val="000000"/>
                </a:solidFill>
                <a:ea typeface="楷体" panose="02010609060101010101" pitchFamily="49" charset="-122"/>
                <a:cs typeface="Times New Roman" panose="02020603050405020304" pitchFamily="18" charset="0"/>
              </a:rPr>
              <a:t>德州</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汽车装有安全带未系提示系统</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当乘客坐在副驾驶座椅上时</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座椅下的开关</a:t>
            </a:r>
            <a:r>
              <a:rPr lang="en-US" altLang="zh-CN" smtClean="0">
                <a:solidFill>
                  <a:srgbClr val="000000"/>
                </a:solidFill>
                <a:ea typeface="宋体" panose="02010600030101010101" pitchFamily="2" charset="-122"/>
                <a:cs typeface="Times New Roman" panose="02020603050405020304" pitchFamily="18" charset="0"/>
              </a:rPr>
              <a:t>S</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闭合</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若未系安全带</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则开关</a:t>
            </a:r>
            <a:r>
              <a:rPr lang="en-US" altLang="zh-CN" smtClean="0">
                <a:solidFill>
                  <a:srgbClr val="000000"/>
                </a:solidFill>
                <a:ea typeface="宋体" panose="02010600030101010101" pitchFamily="2" charset="-122"/>
                <a:cs typeface="Times New Roman" panose="02020603050405020304" pitchFamily="18" charset="0"/>
              </a:rPr>
              <a:t>S</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断开</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仪表盘上的指示灯亮起</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蜂鸣器工作</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若系上安全带</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则开关</a:t>
            </a:r>
            <a:r>
              <a:rPr lang="en-US" altLang="zh-CN" smtClean="0">
                <a:solidFill>
                  <a:srgbClr val="000000"/>
                </a:solidFill>
                <a:ea typeface="宋体" panose="02010600030101010101" pitchFamily="2" charset="-122"/>
                <a:cs typeface="Times New Roman" panose="02020603050405020304" pitchFamily="18" charset="0"/>
              </a:rPr>
              <a:t>S</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闭合</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指示灯熄灭</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蜂鸣器不工作</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图设计的电路图正确的是</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9779" y="3688615"/>
            <a:ext cx="11322517" cy="2331424"/>
          </a:xfrm>
          <a:prstGeom prst="rect">
            <a:avLst/>
          </a:prstGeom>
        </p:spPr>
      </p:pic>
      <p:sp>
        <p:nvSpPr>
          <p:cNvPr id="4" name="Rectangle 3"/>
          <p:cNvSpPr>
            <a:spLocks noChangeArrowheads="1"/>
          </p:cNvSpPr>
          <p:nvPr/>
        </p:nvSpPr>
        <p:spPr bwMode="auto">
          <a:xfrm>
            <a:off x="1584573" y="301699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14650113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新型公交车后门两侧扶杆上各装有一个相当于开关的按钮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当乘客按下任一个按钮时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有的驾驶台上的指示灯亮起来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有的驾驶台上有铃声响起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提醒司机有乘客要下车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如果指示灯亮起的同时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铃声响起来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可以更好地提醒司机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于是设计了符合要求的电路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下图中符合要求的电路</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3425741"/>
            <a:ext cx="11311471" cy="2905193"/>
          </a:xfrm>
          <a:prstGeom prst="rect">
            <a:avLst/>
          </a:prstGeom>
        </p:spPr>
      </p:pic>
      <p:sp>
        <p:nvSpPr>
          <p:cNvPr id="4" name="Rectangle 3"/>
          <p:cNvSpPr>
            <a:spLocks noChangeArrowheads="1"/>
          </p:cNvSpPr>
          <p:nvPr/>
        </p:nvSpPr>
        <p:spPr bwMode="auto">
          <a:xfrm>
            <a:off x="9423613" y="286633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91957029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一块手机用的锂电池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上面</a:t>
            </a:r>
            <a:r>
              <a:rPr lang="zh-CN" altLang="zh-CN" smtClean="0">
                <a:solidFill>
                  <a:srgbClr val="000000"/>
                </a:solidFill>
                <a:ea typeface="宋体" panose="02010600030101010101" pitchFamily="2" charset="-122"/>
                <a:cs typeface="Times New Roman" panose="02020603050405020304" pitchFamily="18" charset="0"/>
              </a:rPr>
              <a:t>标明</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电压</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 V,</a:t>
            </a:r>
            <a:r>
              <a:rPr lang="zh-CN" altLang="zh-CN">
                <a:solidFill>
                  <a:srgbClr val="000000"/>
                </a:solidFill>
                <a:ea typeface="宋体" panose="02010600030101010101" pitchFamily="2" charset="-122"/>
                <a:cs typeface="Times New Roman" panose="02020603050405020304" pitchFamily="18" charset="0"/>
              </a:rPr>
              <a:t>容量为</a:t>
            </a:r>
            <a:r>
              <a:rPr lang="en-US" altLang="zh-CN">
                <a:solidFill>
                  <a:srgbClr val="000000"/>
                </a:solidFill>
                <a:ea typeface="宋体" panose="02010600030101010101" pitchFamily="2" charset="-122"/>
                <a:cs typeface="Times New Roman" panose="02020603050405020304" pitchFamily="18" charset="0"/>
              </a:rPr>
              <a:t>2 000 mAh</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如</a:t>
            </a:r>
            <a:r>
              <a:rPr lang="zh-CN" altLang="zh-CN">
                <a:solidFill>
                  <a:srgbClr val="000000"/>
                </a:solidFill>
                <a:ea typeface="宋体" panose="02010600030101010101" pitchFamily="2" charset="-122"/>
                <a:cs typeface="Times New Roman" panose="02020603050405020304" pitchFamily="18" charset="0"/>
              </a:rPr>
              <a:t>图是该锂电池在某条件下</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电压</a:t>
            </a:r>
            <a:r>
              <a:rPr lang="zh-CN" altLang="zh-CN">
                <a:solidFill>
                  <a:srgbClr val="000000"/>
                </a:solidFill>
                <a:ea typeface="宋体" panose="02010600030101010101" pitchFamily="2" charset="-122"/>
                <a:cs typeface="Times New Roman" panose="02020603050405020304" pitchFamily="18" charset="0"/>
              </a:rPr>
              <a:t>与放电量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即消耗电能</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之间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关系图象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通常称放电图象</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由</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图象</a:t>
            </a:r>
            <a:r>
              <a:rPr lang="zh-CN" altLang="zh-CN">
                <a:solidFill>
                  <a:srgbClr val="000000"/>
                </a:solidFill>
                <a:ea typeface="宋体" panose="02010600030101010101" pitchFamily="2"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锂电池在实际工作中的电压是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电池充满电时的电压为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当放电量为</a:t>
            </a:r>
            <a:r>
              <a:rPr lang="en-US" altLang="zh-CN">
                <a:solidFill>
                  <a:srgbClr val="000000"/>
                </a:solidFill>
                <a:ea typeface="宋体" panose="02010600030101010101" pitchFamily="2" charset="-122"/>
                <a:cs typeface="Times New Roman" panose="02020603050405020304" pitchFamily="18" charset="0"/>
              </a:rPr>
              <a:t>40%,</a:t>
            </a:r>
            <a:r>
              <a:rPr lang="zh-CN" altLang="zh-CN">
                <a:solidFill>
                  <a:srgbClr val="000000"/>
                </a:solidFill>
                <a:ea typeface="宋体" panose="02010600030101010101" pitchFamily="2" charset="-122"/>
                <a:cs typeface="Times New Roman" panose="02020603050405020304" pitchFamily="18" charset="0"/>
              </a:rPr>
              <a:t>电池的电压为</a:t>
            </a:r>
            <a:r>
              <a:rPr lang="en-US" altLang="zh-CN">
                <a:solidFill>
                  <a:srgbClr val="000000"/>
                </a:solidFill>
                <a:ea typeface="宋体" panose="02010600030101010101" pitchFamily="2" charset="-122"/>
                <a:cs typeface="Times New Roman" panose="02020603050405020304" pitchFamily="18" charset="0"/>
              </a:rPr>
              <a:t>____________V.</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28.jpeg"/>
          <p:cNvPicPr/>
          <p:nvPr/>
        </p:nvPicPr>
        <p:blipFill>
          <a:blip r:embed="rId2"/>
          <a:stretch>
            <a:fillRect/>
          </a:stretch>
        </p:blipFill>
        <p:spPr>
          <a:xfrm>
            <a:off x="6294589" y="709366"/>
            <a:ext cx="4913191" cy="3362137"/>
          </a:xfrm>
          <a:prstGeom prst="rect">
            <a:avLst/>
          </a:prstGeom>
        </p:spPr>
      </p:pic>
      <p:sp>
        <p:nvSpPr>
          <p:cNvPr id="4" name="矩形 3"/>
          <p:cNvSpPr/>
          <p:nvPr/>
        </p:nvSpPr>
        <p:spPr>
          <a:xfrm>
            <a:off x="8137301" y="41542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变化</a:t>
            </a:r>
            <a:endParaRPr lang="zh-CN" altLang="en-US"/>
          </a:p>
        </p:txBody>
      </p:sp>
      <p:sp>
        <p:nvSpPr>
          <p:cNvPr id="5" name="矩形 4"/>
          <p:cNvSpPr/>
          <p:nvPr/>
        </p:nvSpPr>
        <p:spPr>
          <a:xfrm>
            <a:off x="8837717" y="4738992"/>
            <a:ext cx="697627"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
        <p:nvSpPr>
          <p:cNvPr id="6" name="矩形 5"/>
          <p:cNvSpPr/>
          <p:nvPr/>
        </p:nvSpPr>
        <p:spPr>
          <a:xfrm>
            <a:off x="6615301" y="5333599"/>
            <a:ext cx="697627" cy="584775"/>
          </a:xfrm>
          <a:prstGeom prst="rect">
            <a:avLst/>
          </a:prstGeom>
        </p:spPr>
        <p:txBody>
          <a:bodyPr wrap="none">
            <a:spAutoFit/>
          </a:bodyPr>
          <a:lstStyle/>
          <a:p>
            <a:r>
              <a:rPr lang="en-US" altLang="zh-CN" smtClean="0">
                <a:ea typeface="宋体" panose="02010600030101010101" pitchFamily="2" charset="-122"/>
              </a:rPr>
              <a:t>3</a:t>
            </a:r>
            <a:r>
              <a:rPr lang="en-US" altLang="zh-CN" i="1" smtClean="0">
                <a:ea typeface="宋体" panose="02010600030101010101" pitchFamily="2" charset="-122"/>
              </a:rPr>
              <a:t>.</a:t>
            </a:r>
            <a:r>
              <a:rPr lang="en-US" altLang="zh-CN" smtClean="0">
                <a:ea typeface="宋体" panose="02010600030101010101" pitchFamily="2" charset="-122"/>
              </a:rPr>
              <a:t>6</a:t>
            </a:r>
            <a:endParaRPr lang="zh-CN" altLang="en-US"/>
          </a:p>
        </p:txBody>
      </p:sp>
    </p:spTree>
    <p:extLst>
      <p:ext uri="{BB962C8B-B14F-4D97-AF65-F5344CB8AC3E}">
        <p14:creationId xmlns:p14="http://schemas.microsoft.com/office/powerpoint/2010/main" val="7098118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甲、乙、丙是三个电表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若灯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电路中的甲应是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电路中的甲应是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两空均选填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若并联情况下</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三只电表中将有</a:t>
            </a:r>
            <a:r>
              <a:rPr lang="en-US" altLang="zh-CN"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只电表读数会变化</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29.jpeg"/>
          <p:cNvPicPr/>
          <p:nvPr/>
        </p:nvPicPr>
        <p:blipFill>
          <a:blip r:embed="rId2"/>
          <a:stretch>
            <a:fillRect/>
          </a:stretch>
        </p:blipFill>
        <p:spPr>
          <a:xfrm>
            <a:off x="4325640" y="3537951"/>
            <a:ext cx="2880320" cy="2720773"/>
          </a:xfrm>
          <a:prstGeom prst="rect">
            <a:avLst/>
          </a:prstGeom>
        </p:spPr>
      </p:pic>
      <p:sp>
        <p:nvSpPr>
          <p:cNvPr id="4" name="矩形 3"/>
          <p:cNvSpPr/>
          <p:nvPr/>
        </p:nvSpPr>
        <p:spPr>
          <a:xfrm>
            <a:off x="6873837" y="11420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a:t>
            </a:r>
            <a:endParaRPr lang="zh-CN" altLang="en-US"/>
          </a:p>
        </p:txBody>
      </p:sp>
      <p:sp>
        <p:nvSpPr>
          <p:cNvPr id="5" name="矩形 4"/>
          <p:cNvSpPr/>
          <p:nvPr/>
        </p:nvSpPr>
        <p:spPr>
          <a:xfrm>
            <a:off x="5222167" y="17210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6" name="矩形 5"/>
          <p:cNvSpPr/>
          <p:nvPr/>
        </p:nvSpPr>
        <p:spPr>
          <a:xfrm>
            <a:off x="9331031" y="237599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a:t>
            </a:r>
            <a:endParaRPr lang="zh-CN" altLang="en-US"/>
          </a:p>
        </p:txBody>
      </p:sp>
    </p:spTree>
    <p:extLst>
      <p:ext uri="{BB962C8B-B14F-4D97-AF65-F5344CB8AC3E}">
        <p14:creationId xmlns:p14="http://schemas.microsoft.com/office/powerpoint/2010/main" val="202991064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99598"/>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在烧杯中加入盐水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然后将连在电压表上的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金属片和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金属片插入盐水中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这样就制成了一个盐水电池</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观察电压表的接线和指针偏转可知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电池的电压为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30.jpeg"/>
          <p:cNvPicPr/>
          <p:nvPr/>
        </p:nvPicPr>
        <p:blipFill>
          <a:blip r:embed="rId2"/>
          <a:stretch>
            <a:fillRect/>
          </a:stretch>
        </p:blipFill>
        <p:spPr>
          <a:xfrm>
            <a:off x="2684014" y="2706535"/>
            <a:ext cx="6163572" cy="3024336"/>
          </a:xfrm>
          <a:prstGeom prst="rect">
            <a:avLst/>
          </a:prstGeom>
        </p:spPr>
      </p:pic>
      <p:sp>
        <p:nvSpPr>
          <p:cNvPr id="4" name="矩形 3"/>
          <p:cNvSpPr/>
          <p:nvPr/>
        </p:nvSpPr>
        <p:spPr>
          <a:xfrm>
            <a:off x="8929389" y="193523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6</a:t>
            </a:r>
            <a:endParaRPr lang="zh-CN" altLang="en-US"/>
          </a:p>
        </p:txBody>
      </p:sp>
    </p:spTree>
    <p:extLst>
      <p:ext uri="{BB962C8B-B14F-4D97-AF65-F5344CB8AC3E}">
        <p14:creationId xmlns:p14="http://schemas.microsoft.com/office/powerpoint/2010/main" val="30378345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6900"/>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金属片与电压表之间的导线中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自由电荷的运动方向是从电压表到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金属片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盐水中电流在两金属片之间</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的方向流动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的面积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增大盐水电池的电压</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的面积相当于并联一个同规格电源</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632013" y="2159967"/>
            <a:ext cx="458780" cy="584775"/>
          </a:xfrm>
          <a:prstGeom prst="rect">
            <a:avLst/>
          </a:prstGeom>
        </p:spPr>
        <p:txBody>
          <a:bodyPr wrap="none">
            <a:spAutoFit/>
          </a:bodyPr>
          <a:lstStyle/>
          <a:p>
            <a:r>
              <a:rPr lang="en-US" altLang="zh-CN" i="1">
                <a:ea typeface="宋体" panose="02010600030101010101" pitchFamily="2" charset="-122"/>
              </a:rPr>
              <a:t>B</a:t>
            </a:r>
            <a:endParaRPr lang="zh-CN" altLang="en-US"/>
          </a:p>
        </p:txBody>
      </p:sp>
      <p:sp>
        <p:nvSpPr>
          <p:cNvPr id="4" name="矩形 3"/>
          <p:cNvSpPr/>
          <p:nvPr/>
        </p:nvSpPr>
        <p:spPr>
          <a:xfrm>
            <a:off x="2288970" y="2736031"/>
            <a:ext cx="1144865" cy="584775"/>
          </a:xfrm>
          <a:prstGeom prst="rect">
            <a:avLst/>
          </a:prstGeom>
        </p:spPr>
        <p:txBody>
          <a:bodyPr wrap="none">
            <a:spAutoFit/>
          </a:bodyPr>
          <a:lstStyle/>
          <a:p>
            <a:r>
              <a:rPr lang="en-US" altLang="zh-CN" i="1">
                <a:ea typeface="宋体" panose="02010600030101010101" pitchFamily="2" charset="-122"/>
              </a:rPr>
              <a:t>A</a:t>
            </a:r>
            <a:r>
              <a:rPr lang="zh-CN" altLang="zh-CN">
                <a:ea typeface="宋体" panose="02010600030101010101" pitchFamily="2" charset="-122"/>
                <a:cs typeface="Times New Roman" panose="02020603050405020304" pitchFamily="18" charset="0"/>
              </a:rPr>
              <a:t>到</a:t>
            </a:r>
            <a:r>
              <a:rPr lang="en-US" altLang="zh-CN" i="1">
                <a:ea typeface="宋体" panose="02010600030101010101" pitchFamily="2" charset="-122"/>
              </a:rPr>
              <a:t>B</a:t>
            </a:r>
            <a:endParaRPr lang="zh-CN" altLang="en-US"/>
          </a:p>
        </p:txBody>
      </p:sp>
      <p:sp>
        <p:nvSpPr>
          <p:cNvPr id="5" name="矩形 4"/>
          <p:cNvSpPr/>
          <p:nvPr/>
        </p:nvSpPr>
        <p:spPr>
          <a:xfrm>
            <a:off x="2288970" y="33044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Tree>
    <p:extLst>
      <p:ext uri="{BB962C8B-B14F-4D97-AF65-F5344CB8AC3E}">
        <p14:creationId xmlns:p14="http://schemas.microsoft.com/office/powerpoint/2010/main" val="2577871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由接点</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转到</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电压表示数变化如图乙所示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两端的电压是</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电源电压是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31.jpeg"/>
          <p:cNvPicPr>
            <a:picLocks noChangeAspect="1"/>
          </p:cNvPicPr>
          <p:nvPr/>
        </p:nvPicPr>
        <p:blipFill>
          <a:blip r:embed="rId2"/>
          <a:stretch>
            <a:fillRect/>
          </a:stretch>
        </p:blipFill>
        <p:spPr>
          <a:xfrm>
            <a:off x="950007" y="2395655"/>
            <a:ext cx="9631587" cy="3874507"/>
          </a:xfrm>
          <a:prstGeom prst="rect">
            <a:avLst/>
          </a:prstGeom>
        </p:spPr>
      </p:pic>
      <p:sp>
        <p:nvSpPr>
          <p:cNvPr id="4" name="矩形 3"/>
          <p:cNvSpPr/>
          <p:nvPr/>
        </p:nvSpPr>
        <p:spPr>
          <a:xfrm>
            <a:off x="6418941" y="1149793"/>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7" name="矩形 6"/>
          <p:cNvSpPr/>
          <p:nvPr/>
        </p:nvSpPr>
        <p:spPr>
          <a:xfrm>
            <a:off x="1368549" y="1744400"/>
            <a:ext cx="389850" cy="584775"/>
          </a:xfrm>
          <a:prstGeom prst="rect">
            <a:avLst/>
          </a:prstGeom>
        </p:spPr>
        <p:txBody>
          <a:bodyPr wrap="none">
            <a:spAutoFit/>
          </a:bodyPr>
          <a:lstStyle/>
          <a:p>
            <a:r>
              <a:rPr lang="en-US" altLang="zh-CN" smtClean="0">
                <a:ea typeface="宋体" panose="02010600030101010101" pitchFamily="2" charset="-122"/>
              </a:rPr>
              <a:t>6</a:t>
            </a:r>
            <a:endParaRPr lang="zh-CN" altLang="en-US"/>
          </a:p>
        </p:txBody>
      </p:sp>
    </p:spTree>
    <p:extLst>
      <p:ext uri="{BB962C8B-B14F-4D97-AF65-F5344CB8AC3E}">
        <p14:creationId xmlns:p14="http://schemas.microsoft.com/office/powerpoint/2010/main" val="131103114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毕节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联的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测量的是通过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电流表的指针偏转如图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32.jpeg"/>
          <p:cNvPicPr>
            <a:picLocks noChangeAspect="1"/>
          </p:cNvPicPr>
          <p:nvPr/>
        </p:nvPicPr>
        <p:blipFill>
          <a:blip r:embed="rId2"/>
          <a:stretch>
            <a:fillRect/>
          </a:stretch>
        </p:blipFill>
        <p:spPr>
          <a:xfrm>
            <a:off x="1229105" y="2936203"/>
            <a:ext cx="9073391" cy="3390396"/>
          </a:xfrm>
          <a:prstGeom prst="rect">
            <a:avLst/>
          </a:prstGeom>
        </p:spPr>
      </p:pic>
      <p:sp>
        <p:nvSpPr>
          <p:cNvPr id="4" name="矩形 3"/>
          <p:cNvSpPr/>
          <p:nvPr/>
        </p:nvSpPr>
        <p:spPr>
          <a:xfrm>
            <a:off x="1238937" y="114521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串</a:t>
            </a:r>
            <a:endParaRPr lang="zh-CN" altLang="en-US"/>
          </a:p>
        </p:txBody>
      </p:sp>
      <p:sp>
        <p:nvSpPr>
          <p:cNvPr id="5" name="矩形 4"/>
          <p:cNvSpPr/>
          <p:nvPr/>
        </p:nvSpPr>
        <p:spPr>
          <a:xfrm>
            <a:off x="1032951" y="17217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干路</a:t>
            </a:r>
            <a:endParaRPr lang="zh-CN" altLang="en-US"/>
          </a:p>
        </p:txBody>
      </p:sp>
      <p:sp>
        <p:nvSpPr>
          <p:cNvPr id="6" name="矩形 5"/>
          <p:cNvSpPr/>
          <p:nvPr/>
        </p:nvSpPr>
        <p:spPr>
          <a:xfrm>
            <a:off x="6697141" y="2328122"/>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28</a:t>
            </a:r>
            <a:endParaRPr lang="zh-CN" altLang="en-US"/>
          </a:p>
        </p:txBody>
      </p:sp>
    </p:spTree>
    <p:extLst>
      <p:ext uri="{BB962C8B-B14F-4D97-AF65-F5344CB8AC3E}">
        <p14:creationId xmlns:p14="http://schemas.microsoft.com/office/powerpoint/2010/main" val="175101174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一个密封的箱子中有电源、两只小灯泡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、两只开关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灯泡和开关安装在箱子的面板上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小明为了探究箱子内部电路的连接方式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做了一系列实验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产生的实验现象如下表所示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请你根据表格中的实验现象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在方框中画出箱子内部的电路图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819758799"/>
              </p:ext>
            </p:extLst>
          </p:nvPr>
        </p:nvGraphicFramePr>
        <p:xfrm>
          <a:off x="1391764" y="3462386"/>
          <a:ext cx="10807700" cy="3090069"/>
        </p:xfrm>
        <a:graphic>
          <a:graphicData uri="http://schemas.openxmlformats.org/presentationml/2006/ole">
            <mc:AlternateContent>
              <mc:Choice xmlns:v="urn:schemas-microsoft-com:vml" Requires="v">
                <p:oleObj spid="_x0000_s1048" name="文档" r:id="rId2" imgW="3826154" imgH="1093950" progId="Word.Document.12">
                  <p:embed/>
                </p:oleObj>
              </mc:Choice>
              <mc:Fallback>
                <p:oleObj name="文档" r:id="rId2" imgW="3826154" imgH="1093950" progId="Word.Document.12">
                  <p:embed/>
                  <p:pic>
                    <p:nvPicPr>
                      <p:cNvPr id="0" name="OLE substitute image"/>
                      <p:cNvPicPr/>
                      <p:nvPr/>
                    </p:nvPicPr>
                    <p:blipFill>
                      <a:blip r:embed="rId3"/>
                      <a:stretch>
                        <a:fillRect/>
                      </a:stretch>
                    </p:blipFill>
                    <p:spPr>
                      <a:xfrm>
                        <a:off x="1391764" y="3462386"/>
                        <a:ext cx="10807700" cy="3090069"/>
                      </a:xfrm>
                      <a:prstGeom prst="rect">
                        <a:avLst/>
                      </a:prstGeom>
                    </p:spPr>
                  </p:pic>
                </p:oleObj>
              </mc:Fallback>
            </mc:AlternateContent>
          </a:graphicData>
        </a:graphic>
      </p:graphicFrame>
      <p:pic>
        <p:nvPicPr>
          <p:cNvPr id="5" name="image933.jpeg"/>
          <p:cNvPicPr/>
          <p:nvPr/>
        </p:nvPicPr>
        <p:blipFill>
          <a:blip r:embed="rId4"/>
          <a:stretch>
            <a:fillRect/>
          </a:stretch>
        </p:blipFill>
        <p:spPr>
          <a:xfrm>
            <a:off x="386751" y="3461031"/>
            <a:ext cx="1869109" cy="2731384"/>
          </a:xfrm>
          <a:prstGeom prst="rect">
            <a:avLst/>
          </a:prstGeom>
        </p:spPr>
      </p:pic>
    </p:spTree>
    <p:extLst>
      <p:ext uri="{BB962C8B-B14F-4D97-AF65-F5344CB8AC3E}">
        <p14:creationId xmlns:p14="http://schemas.microsoft.com/office/powerpoint/2010/main" val="29256897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电流和电路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电流的形成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导体中电荷的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而形成电流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人们规定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电荷定向移动的方向为电流方向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电源接入电路时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电流是从电源的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极流出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经过导线、用电器流向电源的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形成持续电流的条件是</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电路中有</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电路要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934549" y="202578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定向移动</a:t>
            </a:r>
            <a:endParaRPr lang="zh-CN" altLang="en-US"/>
          </a:p>
        </p:txBody>
      </p:sp>
      <p:sp>
        <p:nvSpPr>
          <p:cNvPr id="4" name="矩形 3"/>
          <p:cNvSpPr/>
          <p:nvPr/>
        </p:nvSpPr>
        <p:spPr>
          <a:xfrm>
            <a:off x="2438837" y="259992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5" name="矩形 4"/>
          <p:cNvSpPr/>
          <p:nvPr/>
        </p:nvSpPr>
        <p:spPr>
          <a:xfrm>
            <a:off x="6254187" y="318469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6" name="矩形 5"/>
          <p:cNvSpPr/>
          <p:nvPr/>
        </p:nvSpPr>
        <p:spPr>
          <a:xfrm>
            <a:off x="4586061" y="377930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7" name="矩形 6"/>
          <p:cNvSpPr/>
          <p:nvPr/>
        </p:nvSpPr>
        <p:spPr>
          <a:xfrm>
            <a:off x="9217421" y="43638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8" name="矩形 7"/>
          <p:cNvSpPr/>
          <p:nvPr/>
        </p:nvSpPr>
        <p:spPr>
          <a:xfrm>
            <a:off x="3015811" y="49452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闭合</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63.jpeg"/>
          <p:cNvPicPr>
            <a:picLocks noChangeAspect="1"/>
          </p:cNvPicPr>
          <p:nvPr/>
        </p:nvPicPr>
        <p:blipFill>
          <a:blip r:embed="rId2"/>
          <a:stretch>
            <a:fillRect/>
          </a:stretch>
        </p:blipFill>
        <p:spPr>
          <a:xfrm>
            <a:off x="3474040" y="1249402"/>
            <a:ext cx="4583520" cy="4288734"/>
          </a:xfrm>
          <a:prstGeom prst="rect">
            <a:avLst/>
          </a:prstGeom>
        </p:spPr>
      </p:pic>
      <p:sp>
        <p:nvSpPr>
          <p:cNvPr id="3" name="矩形 2"/>
          <p:cNvSpPr>
            <a:spLocks noChangeAspect="1"/>
          </p:cNvSpPr>
          <p:nvPr/>
        </p:nvSpPr>
        <p:spPr>
          <a:xfrm>
            <a:off x="361950" y="965327"/>
            <a:ext cx="1534394" cy="584775"/>
          </a:xfrm>
          <a:prstGeom prst="rect">
            <a:avLst/>
          </a:prstGeom>
        </p:spPr>
        <p:txBody>
          <a:bodyPr wrap="none">
            <a:spAutoFit/>
          </a:bodyPr>
          <a:lstStyle/>
          <a:p>
            <a:r>
              <a:rPr lang="zh-CN" altLang="zh-CN">
                <a:latin typeface="Arial" pitchFamily="34" charset="0"/>
                <a:cs typeface="Times New Roman" panose="02020603050405020304" pitchFamily="18" charset="0"/>
              </a:rPr>
              <a:t>答案</a:t>
            </a:r>
            <a:r>
              <a:rPr lang="zh-CN" altLang="zh-CN" smtClean="0">
                <a:latin typeface="Arial" pitchFamily="34" charset="0"/>
                <a:cs typeface="Times New Roman" panose="02020603050405020304" pitchFamily="18" charset="0"/>
              </a:rPr>
              <a:t>图</a:t>
            </a:r>
            <a:r>
              <a:rPr lang="en-US" altLang="zh-CN" smtClean="0">
                <a:latin typeface="Arial" pitchFamily="34" charset="0"/>
                <a:cs typeface="Times New Roman" panose="02020603050405020304" pitchFamily="18" charset="0"/>
              </a:rPr>
              <a:t> </a:t>
            </a:r>
            <a:endParaRPr lang="zh-CN" altLang="en-US"/>
          </a:p>
        </p:txBody>
      </p:sp>
    </p:spTree>
    <p:extLst>
      <p:ext uri="{BB962C8B-B14F-4D97-AF65-F5344CB8AC3E}">
        <p14:creationId xmlns:p14="http://schemas.microsoft.com/office/powerpoint/2010/main" val="175367797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恩施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在探究电路的实验中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用铜导线按图甲连接好元件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两表示数如图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34.jpeg"/>
          <p:cNvPicPr>
            <a:picLocks noChangeAspect="1"/>
          </p:cNvPicPr>
          <p:nvPr/>
        </p:nvPicPr>
        <p:blipFill>
          <a:blip r:embed="rId2"/>
          <a:stretch>
            <a:fillRect/>
          </a:stretch>
        </p:blipFill>
        <p:spPr>
          <a:xfrm>
            <a:off x="361950" y="2418503"/>
            <a:ext cx="10807700" cy="2982854"/>
          </a:xfrm>
          <a:prstGeom prst="rect">
            <a:avLst/>
          </a:prstGeom>
        </p:spPr>
      </p:pic>
    </p:spTree>
    <p:extLst>
      <p:ext uri="{BB962C8B-B14F-4D97-AF65-F5344CB8AC3E}">
        <p14:creationId xmlns:p14="http://schemas.microsoft.com/office/powerpoint/2010/main" val="213378912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3624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在连接两电流表的导线中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实际电荷定向移动方向是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无规则运动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在使用电流表前发现其指计偏向</a:t>
            </a:r>
            <a:r>
              <a:rPr lang="en-US" altLang="zh-CN">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刻线左侧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应调节表盘下面的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使指针归</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通过</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的电流分别是</a:t>
            </a:r>
            <a:r>
              <a:rPr lang="en-US" altLang="zh-CN"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88845" y="22614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向左</a:t>
            </a:r>
            <a:endParaRPr lang="zh-CN" altLang="en-US"/>
          </a:p>
        </p:txBody>
      </p:sp>
      <p:sp>
        <p:nvSpPr>
          <p:cNvPr id="4" name="矩形 3"/>
          <p:cNvSpPr/>
          <p:nvPr/>
        </p:nvSpPr>
        <p:spPr>
          <a:xfrm>
            <a:off x="1508394" y="343886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调零旋钮</a:t>
            </a:r>
            <a:endParaRPr lang="zh-CN" altLang="en-US"/>
          </a:p>
        </p:txBody>
      </p:sp>
      <p:sp>
        <p:nvSpPr>
          <p:cNvPr id="5" name="矩形 4"/>
          <p:cNvSpPr/>
          <p:nvPr/>
        </p:nvSpPr>
        <p:spPr>
          <a:xfrm>
            <a:off x="5881418" y="4033467"/>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76</a:t>
            </a:r>
            <a:endParaRPr lang="zh-CN" altLang="en-US"/>
          </a:p>
        </p:txBody>
      </p:sp>
      <p:sp>
        <p:nvSpPr>
          <p:cNvPr id="6" name="矩形 5"/>
          <p:cNvSpPr/>
          <p:nvPr/>
        </p:nvSpPr>
        <p:spPr>
          <a:xfrm>
            <a:off x="8723197" y="4035845"/>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24</a:t>
            </a:r>
            <a:endParaRPr lang="zh-CN" altLang="en-US"/>
          </a:p>
        </p:txBody>
      </p:sp>
    </p:spTree>
    <p:extLst>
      <p:ext uri="{BB962C8B-B14F-4D97-AF65-F5344CB8AC3E}">
        <p14:creationId xmlns:p14="http://schemas.microsoft.com/office/powerpoint/2010/main" val="22031531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59545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绥化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如图甲是小明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探究串联电路的电压规律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的实验电路图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935.jpeg"/>
          <p:cNvPicPr>
            <a:picLocks noChangeAspect="1"/>
          </p:cNvPicPr>
          <p:nvPr/>
        </p:nvPicPr>
        <p:blipFill>
          <a:blip r:embed="rId2"/>
          <a:stretch>
            <a:fillRect/>
          </a:stretch>
        </p:blipFill>
        <p:spPr>
          <a:xfrm>
            <a:off x="361950" y="1897408"/>
            <a:ext cx="10807700" cy="4069151"/>
          </a:xfrm>
          <a:prstGeom prst="rect">
            <a:avLst/>
          </a:prstGeom>
        </p:spPr>
      </p:pic>
    </p:spTree>
    <p:extLst>
      <p:ext uri="{BB962C8B-B14F-4D97-AF65-F5344CB8AC3E}">
        <p14:creationId xmlns:p14="http://schemas.microsoft.com/office/powerpoint/2010/main" val="13656289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67879"/>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连接电路时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开关应</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的规格应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不相同</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小明发现两灯都不发光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于是分别把电压表接在图甲中</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两点、</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两点及</a:t>
            </a:r>
            <a:r>
              <a:rPr lang="en-US" altLang="zh-CN" i="1">
                <a:solidFill>
                  <a:srgbClr val="000000"/>
                </a:solidFill>
                <a:ea typeface="宋体" panose="02010600030101010101" pitchFamily="2" charset="-122"/>
                <a:cs typeface="Times New Roman" panose="02020603050405020304" pitchFamily="18" charset="0"/>
              </a:rPr>
              <a:t>AC</a:t>
            </a:r>
            <a:r>
              <a:rPr lang="zh-CN" altLang="zh-CN">
                <a:solidFill>
                  <a:srgbClr val="000000"/>
                </a:solidFill>
                <a:ea typeface="宋体" panose="02010600030101010101" pitchFamily="2" charset="-122"/>
                <a:cs typeface="Times New Roman" panose="02020603050405020304" pitchFamily="18" charset="0"/>
              </a:rPr>
              <a:t>两点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测得数据分别是</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AB</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=0 V,</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AC</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小明检查发现只有灯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中的一盏出现故障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则故障可能是</a:t>
            </a: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96941" y="14194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断开</a:t>
            </a:r>
            <a:endParaRPr lang="zh-CN" altLang="en-US"/>
          </a:p>
        </p:txBody>
      </p:sp>
      <p:sp>
        <p:nvSpPr>
          <p:cNvPr id="4" name="矩形 3"/>
          <p:cNvSpPr/>
          <p:nvPr/>
        </p:nvSpPr>
        <p:spPr>
          <a:xfrm>
            <a:off x="1656581" y="199673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不相同</a:t>
            </a:r>
            <a:endParaRPr lang="zh-CN" altLang="en-US"/>
          </a:p>
        </p:txBody>
      </p:sp>
      <p:sp>
        <p:nvSpPr>
          <p:cNvPr id="5" name="矩形 4"/>
          <p:cNvSpPr/>
          <p:nvPr/>
        </p:nvSpPr>
        <p:spPr>
          <a:xfrm>
            <a:off x="5981826" y="4320207"/>
            <a:ext cx="430117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或</a:t>
            </a:r>
            <a:r>
              <a:rPr lang="en-US" altLang="zh-CN">
                <a:ea typeface="宋体" panose="02010600030101010101" pitchFamily="2" charset="-122"/>
              </a:rPr>
              <a:t>L</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开路或</a:t>
            </a:r>
            <a:r>
              <a:rPr lang="en-US" altLang="zh-CN">
                <a:ea typeface="宋体" panose="02010600030101010101" pitchFamily="2" charset="-122"/>
              </a:rPr>
              <a:t>L</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接触不良</a:t>
            </a:r>
            <a:endParaRPr lang="zh-CN" altLang="en-US"/>
          </a:p>
        </p:txBody>
      </p:sp>
    </p:spTree>
    <p:extLst>
      <p:ext uri="{BB962C8B-B14F-4D97-AF65-F5344CB8AC3E}">
        <p14:creationId xmlns:p14="http://schemas.microsoft.com/office/powerpoint/2010/main" val="27274766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05703"/>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处理好故障后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小明把电压表接在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之间重新测量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电压表的分度值是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为了使实验结果更准确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接下来小明应该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i="1" smtClean="0">
                <a:solidFill>
                  <a:srgbClr val="000000"/>
                </a:solidFill>
                <a:ea typeface="宋体" panose="02010600030101010101" pitchFamily="2" charset="-122"/>
                <a:cs typeface="Times New Roman" panose="02020603050405020304" pitchFamily="18" charset="0"/>
              </a:rPr>
              <a:t>________________.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正确实验后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小明分析多组数据得出结论</a:t>
            </a:r>
            <a:r>
              <a:rPr lang="en-US" altLang="zh-CN" smtClean="0">
                <a:solidFill>
                  <a:srgbClr val="000000"/>
                </a:solidFill>
                <a:ea typeface="宋体" panose="02010600030101010101" pitchFamily="2" charset="-122"/>
                <a:cs typeface="Times New Roman" panose="02020603050405020304" pitchFamily="18" charset="0"/>
              </a:rPr>
              <a:t>:</a:t>
            </a: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请使用文字叙述</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253541" y="1956763"/>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4" name="矩形 3"/>
          <p:cNvSpPr/>
          <p:nvPr/>
        </p:nvSpPr>
        <p:spPr>
          <a:xfrm>
            <a:off x="7612186" y="2524252"/>
            <a:ext cx="328064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换接电压表</a:t>
            </a:r>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 V</a:t>
            </a:r>
            <a:endParaRPr lang="zh-CN" altLang="en-US"/>
          </a:p>
        </p:txBody>
      </p:sp>
      <p:sp>
        <p:nvSpPr>
          <p:cNvPr id="5" name="矩形 4"/>
          <p:cNvSpPr/>
          <p:nvPr/>
        </p:nvSpPr>
        <p:spPr>
          <a:xfrm>
            <a:off x="672251" y="3675123"/>
            <a:ext cx="7272212"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串联电路的总电压等于各部分电压之和</a:t>
            </a:r>
            <a:endParaRPr lang="zh-CN" altLang="en-US"/>
          </a:p>
        </p:txBody>
      </p:sp>
    </p:spTree>
    <p:extLst>
      <p:ext uri="{BB962C8B-B14F-4D97-AF65-F5344CB8AC3E}">
        <p14:creationId xmlns:p14="http://schemas.microsoft.com/office/powerpoint/2010/main" val="269811504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组合 4"/>
          <p:cNvGrpSpPr/>
          <p:nvPr/>
        </p:nvGrpSpPr>
        <p:grpSpPr>
          <a:xfrm>
            <a:off x="361950" y="615119"/>
            <a:ext cx="10650627" cy="5410712"/>
            <a:chOff x="361950" y="615119"/>
            <a:chExt cx="10650627" cy="5410712"/>
          </a:xfrm>
        </p:grpSpPr>
        <p:sp>
          <p:nvSpPr>
            <p:cNvPr id="3" name="矩形 2"/>
            <p:cNvSpPr>
              <a:spLocks noChangeAspect="1"/>
            </p:cNvSpPr>
            <p:nvPr/>
          </p:nvSpPr>
          <p:spPr>
            <a:xfrm>
              <a:off x="361950" y="615119"/>
              <a:ext cx="7487319" cy="5410712"/>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阅读短文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完成下列问题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gn="ct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热电偶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把两种不同的导体连接成闭合的回路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如果将它们的两个接点分别置于温度不同的热源中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则在该回路内就会产生热电压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这种现象称作热电效应</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这个装置就叫热电偶</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热电偶所产生的热电压由两部分组成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接触电压和温差电压</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936.jpeg"/>
            <p:cNvPicPr/>
            <p:nvPr/>
          </p:nvPicPr>
          <p:blipFill>
            <a:blip r:embed="rId2"/>
            <a:stretch>
              <a:fillRect/>
            </a:stretch>
          </p:blipFill>
          <p:spPr>
            <a:xfrm>
              <a:off x="7849269" y="2019521"/>
              <a:ext cx="3163308" cy="2988086"/>
            </a:xfrm>
            <a:prstGeom prst="rect">
              <a:avLst/>
            </a:prstGeom>
          </p:spPr>
        </p:pic>
      </p:grpSp>
    </p:spTree>
    <p:extLst>
      <p:ext uri="{BB962C8B-B14F-4D97-AF65-F5344CB8AC3E}">
        <p14:creationId xmlns:p14="http://schemas.microsoft.com/office/powerpoint/2010/main" val="36795599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热电偶电路中电流的大小跟相互连接的两种金属丝的材料有关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当两种不同的导体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接触时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由于两者电子密度不同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假设材料</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电子密度</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材料</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电子密度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电子在两个方向上扩散的速率就不同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的电子数要比从</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结果</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因失去电子而带正电</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因得到电子而带负电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的接触面上便形成一个从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的静电场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之间也形成一个接触电压</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2547885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温差电压产生的原因是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在同一导体的两端因其温度不同而产生的一种热电压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由于高温度端的电子能量比低温度端的电子能量大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因而从高温度端跑到低温度端的电子数比从低温度端跑到高温度端的要来得多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结果高温端失去电子而度带正电荷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低温端因得到电子而带负电荷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从而形成一个静电场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在导体的两端便产生一个相应的电位差即温差电压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如图所示的热电偶电路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温差电压跟接点</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间的温度差的大小有关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温度差越大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回路电流越大</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570589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3000"/>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热电偶工作时产生的温差电压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为电路提供的电能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实际是由</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化学能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转化而来的</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根据短文内容可知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热电偶所产生的热电压大小值为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接触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温差</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B.U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接触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接触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温差</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温差</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根据热电偶的性质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下列设备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可以使用热电偶制作而成的是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电热毯</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电子体温计</a:t>
            </a:r>
            <a:r>
              <a:rPr lang="en-US" altLang="zh-CN" smtClean="0">
                <a:solidFill>
                  <a:srgbClr val="000000"/>
                </a:solidFill>
                <a:ea typeface="宋体" panose="02010600030101010101" pitchFamily="2" charset="-122"/>
                <a:cs typeface="Times New Roman" panose="02020603050405020304" pitchFamily="18" charset="0"/>
              </a:rPr>
              <a:t>	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热得快</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430725" y="123481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内能</a:t>
            </a:r>
            <a:endParaRPr lang="zh-CN" altLang="en-US"/>
          </a:p>
        </p:txBody>
      </p:sp>
      <p:sp>
        <p:nvSpPr>
          <p:cNvPr id="4" name="Rectangle 3"/>
          <p:cNvSpPr>
            <a:spLocks noChangeArrowheads="1"/>
          </p:cNvSpPr>
          <p:nvPr/>
        </p:nvSpPr>
        <p:spPr bwMode="auto">
          <a:xfrm>
            <a:off x="1296541" y="242174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5" name="Rectangle 3"/>
          <p:cNvSpPr>
            <a:spLocks noChangeArrowheads="1"/>
          </p:cNvSpPr>
          <p:nvPr/>
        </p:nvSpPr>
        <p:spPr bwMode="auto">
          <a:xfrm>
            <a:off x="1777763" y="4762087"/>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9326011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电路的组成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一个最基本的完整电路是由</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组成的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是电路中提供电能的装置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是消耗电能的设备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如电灯、电铃、电视机等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起连接作用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开关的作用是</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641357" y="162560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4" name="矩形 3"/>
          <p:cNvSpPr/>
          <p:nvPr/>
        </p:nvSpPr>
        <p:spPr>
          <a:xfrm>
            <a:off x="782653" y="220292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用电器</a:t>
            </a:r>
            <a:endParaRPr lang="zh-CN" altLang="en-US"/>
          </a:p>
        </p:txBody>
      </p:sp>
      <p:sp>
        <p:nvSpPr>
          <p:cNvPr id="5" name="矩形 4"/>
          <p:cNvSpPr/>
          <p:nvPr/>
        </p:nvSpPr>
        <p:spPr>
          <a:xfrm>
            <a:off x="3983619" y="22029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开关</a:t>
            </a:r>
            <a:endParaRPr lang="zh-CN" altLang="en-US"/>
          </a:p>
        </p:txBody>
      </p:sp>
      <p:sp>
        <p:nvSpPr>
          <p:cNvPr id="6" name="矩形 5"/>
          <p:cNvSpPr/>
          <p:nvPr/>
        </p:nvSpPr>
        <p:spPr>
          <a:xfrm>
            <a:off x="6792276" y="22029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导线</a:t>
            </a:r>
            <a:endParaRPr lang="zh-CN" altLang="en-US"/>
          </a:p>
        </p:txBody>
      </p:sp>
      <p:sp>
        <p:nvSpPr>
          <p:cNvPr id="7" name="矩形 6"/>
          <p:cNvSpPr/>
          <p:nvPr/>
        </p:nvSpPr>
        <p:spPr>
          <a:xfrm>
            <a:off x="897173" y="27913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8" name="矩形 7"/>
          <p:cNvSpPr/>
          <p:nvPr/>
        </p:nvSpPr>
        <p:spPr>
          <a:xfrm>
            <a:off x="7921277" y="279134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用电器</a:t>
            </a:r>
            <a:endParaRPr lang="zh-CN" altLang="en-US"/>
          </a:p>
        </p:txBody>
      </p:sp>
      <p:sp>
        <p:nvSpPr>
          <p:cNvPr id="9" name="矩形 8"/>
          <p:cNvSpPr/>
          <p:nvPr/>
        </p:nvSpPr>
        <p:spPr>
          <a:xfrm>
            <a:off x="8303754" y="338087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导线</a:t>
            </a:r>
            <a:endParaRPr lang="zh-CN" altLang="en-US"/>
          </a:p>
        </p:txBody>
      </p:sp>
      <p:sp>
        <p:nvSpPr>
          <p:cNvPr id="10" name="矩形 9"/>
          <p:cNvSpPr/>
          <p:nvPr/>
        </p:nvSpPr>
        <p:spPr>
          <a:xfrm>
            <a:off x="4487923" y="3968494"/>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控制电流的断通</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经研究发现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温差电压的大小只与结点温度的高低有关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而与线路其他部分的材料无关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要在热电偶回路中接入第三种导体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但保持温差电压不变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这种导体的条件是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第三种导体材料与热电偶的材料相同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第三种导体和原电偶材料的长度相同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第三种导体两端与热电偶连接处的温度相同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第三种导体材料与原热电偶的横截面积相同</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9165077" y="223197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9959597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7622"/>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在夏季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若将图中的</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结点放入一杯</a:t>
            </a:r>
            <a:r>
              <a:rPr lang="en-US" altLang="zh-CN">
                <a:solidFill>
                  <a:srgbClr val="000000"/>
                </a:solidFill>
                <a:ea typeface="宋体" panose="02010600030101010101" pitchFamily="2" charset="-122"/>
                <a:cs typeface="Times New Roman" panose="02020603050405020304" pitchFamily="18" charset="0"/>
              </a:rPr>
              <a:t>90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的热水中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在冰始终没有完全熔化的情况下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产生的电流与时间图象符合实际的是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37.jpeg"/>
          <p:cNvPicPr>
            <a:picLocks noChangeAspect="1"/>
          </p:cNvPicPr>
          <p:nvPr/>
        </p:nvPicPr>
        <p:blipFill>
          <a:blip r:embed="rId2"/>
          <a:stretch>
            <a:fillRect/>
          </a:stretch>
        </p:blipFill>
        <p:spPr>
          <a:xfrm>
            <a:off x="142532" y="2818046"/>
            <a:ext cx="11246536" cy="2768809"/>
          </a:xfrm>
          <a:prstGeom prst="rect">
            <a:avLst/>
          </a:prstGeom>
        </p:spPr>
      </p:pic>
      <p:sp>
        <p:nvSpPr>
          <p:cNvPr id="4" name="Rectangle 3"/>
          <p:cNvSpPr>
            <a:spLocks noChangeArrowheads="1"/>
          </p:cNvSpPr>
          <p:nvPr/>
        </p:nvSpPr>
        <p:spPr bwMode="auto">
          <a:xfrm>
            <a:off x="2160637" y="207812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0129135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1645900" y="10553700"/>
            <a:ext cx="330200" cy="2413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715"/>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电路的三种状态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通路、开路、短路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通路是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开路是</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又叫</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通路和开路是电路的两种正常状态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而对电源短路是不正常的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当直接</a:t>
            </a:r>
            <a:r>
              <a:rPr lang="en-US" altLang="zh-CN" i="1" smtClean="0">
                <a:solidFill>
                  <a:srgbClr val="000000"/>
                </a:solidFill>
                <a:ea typeface="宋体" panose="02010600030101010101" pitchFamily="2" charset="-122"/>
                <a:cs typeface="Times New Roman" panose="02020603050405020304" pitchFamily="18" charset="0"/>
              </a:rPr>
              <a:t>_____________________</a:t>
            </a:r>
            <a:r>
              <a:rPr lang="zh-CN" altLang="zh-CN">
                <a:solidFill>
                  <a:srgbClr val="000000"/>
                </a:solidFill>
                <a:ea typeface="宋体" panose="02010600030101010101" pitchFamily="2" charset="-122"/>
                <a:cs typeface="Times New Roman" panose="02020603050405020304" pitchFamily="18" charset="0"/>
              </a:rPr>
              <a:t>就会对电源构成短路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此时电路中的电流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会损坏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因此对电源短路是不允许的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但电源短路时</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没有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电流通过用电器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损坏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281549" y="14072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接通</a:t>
            </a:r>
            <a:endParaRPr lang="zh-CN" altLang="en-US"/>
          </a:p>
        </p:txBody>
      </p:sp>
      <p:sp>
        <p:nvSpPr>
          <p:cNvPr id="4" name="矩形 3"/>
          <p:cNvSpPr/>
          <p:nvPr/>
        </p:nvSpPr>
        <p:spPr>
          <a:xfrm>
            <a:off x="9199925" y="14072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断开</a:t>
            </a:r>
            <a:endParaRPr lang="zh-CN" altLang="en-US"/>
          </a:p>
        </p:txBody>
      </p:sp>
      <p:sp>
        <p:nvSpPr>
          <p:cNvPr id="5" name="矩形 4"/>
          <p:cNvSpPr/>
          <p:nvPr/>
        </p:nvSpPr>
        <p:spPr>
          <a:xfrm>
            <a:off x="3116405" y="20041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断路</a:t>
            </a:r>
            <a:endParaRPr lang="zh-CN" altLang="en-US"/>
          </a:p>
        </p:txBody>
      </p:sp>
      <p:sp>
        <p:nvSpPr>
          <p:cNvPr id="6" name="矩形 5"/>
          <p:cNvSpPr/>
          <p:nvPr/>
        </p:nvSpPr>
        <p:spPr>
          <a:xfrm>
            <a:off x="6749485" y="2573338"/>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用导线连接电源的两极</a:t>
            </a:r>
            <a:endParaRPr lang="zh-CN" altLang="en-US"/>
          </a:p>
        </p:txBody>
      </p:sp>
      <p:sp>
        <p:nvSpPr>
          <p:cNvPr id="7" name="矩形 6"/>
          <p:cNvSpPr/>
          <p:nvPr/>
        </p:nvSpPr>
        <p:spPr>
          <a:xfrm>
            <a:off x="8045629" y="31644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过大</a:t>
            </a:r>
            <a:endParaRPr lang="zh-CN" altLang="en-US"/>
          </a:p>
        </p:txBody>
      </p:sp>
      <p:sp>
        <p:nvSpPr>
          <p:cNvPr id="8" name="矩形 7"/>
          <p:cNvSpPr/>
          <p:nvPr/>
        </p:nvSpPr>
        <p:spPr>
          <a:xfrm>
            <a:off x="1348885" y="37418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9" name="矩形 8"/>
          <p:cNvSpPr/>
          <p:nvPr/>
        </p:nvSpPr>
        <p:spPr>
          <a:xfrm>
            <a:off x="4283779" y="37418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导线</a:t>
            </a:r>
            <a:endParaRPr lang="zh-CN" altLang="en-US"/>
          </a:p>
        </p:txBody>
      </p:sp>
      <p:sp>
        <p:nvSpPr>
          <p:cNvPr id="10" name="矩形 9"/>
          <p:cNvSpPr/>
          <p:nvPr/>
        </p:nvSpPr>
        <p:spPr>
          <a:xfrm>
            <a:off x="4003349" y="43279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没有</a:t>
            </a:r>
            <a:endParaRPr lang="zh-CN" altLang="en-US"/>
          </a:p>
        </p:txBody>
      </p:sp>
      <p:sp>
        <p:nvSpPr>
          <p:cNvPr id="11" name="矩形 10"/>
          <p:cNvSpPr/>
          <p:nvPr/>
        </p:nvSpPr>
        <p:spPr>
          <a:xfrm>
            <a:off x="3601045" y="49052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不会</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65141"/>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用规定的符号表示电路连接情况的图</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常见元件在电路图中的符号</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9999705"/>
              </p:ext>
            </p:extLst>
          </p:nvPr>
        </p:nvGraphicFramePr>
        <p:xfrm>
          <a:off x="361950" y="2739992"/>
          <a:ext cx="10807700" cy="2300295"/>
        </p:xfrm>
        <a:graphic>
          <a:graphicData uri="http://schemas.openxmlformats.org/presentationml/2006/ole">
            <mc:AlternateContent>
              <mc:Choice xmlns:v="urn:schemas-microsoft-com:vml" Requires="v">
                <p:oleObj spid="_x0000_s1041" name="文档" r:id="rId2" imgW="3826154" imgH="814353" progId="Word.Document.12">
                  <p:embed/>
                </p:oleObj>
              </mc:Choice>
              <mc:Fallback>
                <p:oleObj name="文档" r:id="rId2" imgW="3826154" imgH="814353" progId="Word.Document.12">
                  <p:embed/>
                  <p:pic>
                    <p:nvPicPr>
                      <p:cNvPr id="0" name="OLE substitute image"/>
                      <p:cNvPicPr/>
                      <p:nvPr/>
                    </p:nvPicPr>
                    <p:blipFill>
                      <a:blip r:embed="rId3"/>
                      <a:stretch>
                        <a:fillRect/>
                      </a:stretch>
                    </p:blipFill>
                    <p:spPr>
                      <a:xfrm>
                        <a:off x="361950" y="2739992"/>
                        <a:ext cx="10807700" cy="2300295"/>
                      </a:xfrm>
                      <a:prstGeom prst="rect">
                        <a:avLst/>
                      </a:prstGeom>
                    </p:spPr>
                  </p:pic>
                </p:oleObj>
              </mc:Fallback>
            </mc:AlternateContent>
          </a:graphicData>
        </a:graphic>
      </p:graphicFrame>
      <p:pic>
        <p:nvPicPr>
          <p:cNvPr id="4" name="image224.jpeg"/>
          <p:cNvPicPr/>
          <p:nvPr/>
        </p:nvPicPr>
        <p:blipFill>
          <a:blip r:embed="rId4"/>
          <a:stretch>
            <a:fillRect/>
          </a:stretch>
        </p:blipFill>
        <p:spPr>
          <a:xfrm>
            <a:off x="736879" y="3580463"/>
            <a:ext cx="756022" cy="756022"/>
          </a:xfrm>
          <a:prstGeom prst="rect">
            <a:avLst/>
          </a:prstGeom>
        </p:spPr>
      </p:pic>
      <p:pic>
        <p:nvPicPr>
          <p:cNvPr id="5" name="image225.jpeg"/>
          <p:cNvPicPr/>
          <p:nvPr/>
        </p:nvPicPr>
        <p:blipFill>
          <a:blip r:embed="rId5"/>
          <a:stretch>
            <a:fillRect/>
          </a:stretch>
        </p:blipFill>
        <p:spPr>
          <a:xfrm>
            <a:off x="2016621" y="3786655"/>
            <a:ext cx="860456" cy="430228"/>
          </a:xfrm>
          <a:prstGeom prst="rect">
            <a:avLst/>
          </a:prstGeom>
        </p:spPr>
      </p:pic>
      <p:pic>
        <p:nvPicPr>
          <p:cNvPr id="6" name="image226.jpeg"/>
          <p:cNvPicPr/>
          <p:nvPr/>
        </p:nvPicPr>
        <p:blipFill>
          <a:blip r:embed="rId6"/>
          <a:stretch>
            <a:fillRect/>
          </a:stretch>
        </p:blipFill>
        <p:spPr>
          <a:xfrm>
            <a:off x="3211261" y="3890139"/>
            <a:ext cx="1087865" cy="326744"/>
          </a:xfrm>
          <a:prstGeom prst="rect">
            <a:avLst/>
          </a:prstGeom>
        </p:spPr>
      </p:pic>
      <p:pic>
        <p:nvPicPr>
          <p:cNvPr id="7" name="image227.jpeg"/>
          <p:cNvPicPr/>
          <p:nvPr/>
        </p:nvPicPr>
        <p:blipFill>
          <a:blip r:embed="rId7"/>
          <a:stretch>
            <a:fillRect/>
          </a:stretch>
        </p:blipFill>
        <p:spPr>
          <a:xfrm>
            <a:off x="4713597" y="3651316"/>
            <a:ext cx="713510" cy="713510"/>
          </a:xfrm>
          <a:prstGeom prst="rect">
            <a:avLst/>
          </a:prstGeom>
        </p:spPr>
      </p:pic>
      <p:pic>
        <p:nvPicPr>
          <p:cNvPr id="8" name="image228.jpeg"/>
          <p:cNvPicPr/>
          <p:nvPr/>
        </p:nvPicPr>
        <p:blipFill>
          <a:blip r:embed="rId8"/>
          <a:stretch>
            <a:fillRect/>
          </a:stretch>
        </p:blipFill>
        <p:spPr>
          <a:xfrm>
            <a:off x="6120822" y="3651316"/>
            <a:ext cx="685169" cy="685169"/>
          </a:xfrm>
          <a:prstGeom prst="rect">
            <a:avLst/>
          </a:prstGeom>
        </p:spPr>
      </p:pic>
      <p:pic>
        <p:nvPicPr>
          <p:cNvPr id="9" name="image229.jpeg"/>
          <p:cNvPicPr/>
          <p:nvPr/>
        </p:nvPicPr>
        <p:blipFill>
          <a:blip r:embed="rId9"/>
          <a:stretch>
            <a:fillRect/>
          </a:stretch>
        </p:blipFill>
        <p:spPr>
          <a:xfrm>
            <a:off x="7335381" y="3797539"/>
            <a:ext cx="1052593" cy="420293"/>
          </a:xfrm>
          <a:prstGeom prst="rect">
            <a:avLst/>
          </a:prstGeom>
        </p:spPr>
      </p:pic>
      <p:pic>
        <p:nvPicPr>
          <p:cNvPr id="10" name="image230.jpeg"/>
          <p:cNvPicPr/>
          <p:nvPr/>
        </p:nvPicPr>
        <p:blipFill>
          <a:blip r:embed="rId10"/>
          <a:stretch>
            <a:fillRect/>
          </a:stretch>
        </p:blipFill>
        <p:spPr>
          <a:xfrm>
            <a:off x="8556334" y="3917755"/>
            <a:ext cx="1050624" cy="209754"/>
          </a:xfrm>
          <a:prstGeom prst="rect">
            <a:avLst/>
          </a:prstGeom>
        </p:spPr>
      </p:pic>
      <p:pic>
        <p:nvPicPr>
          <p:cNvPr id="11" name="image231.jpeg"/>
          <p:cNvPicPr/>
          <p:nvPr/>
        </p:nvPicPr>
        <p:blipFill>
          <a:blip r:embed="rId11"/>
          <a:stretch>
            <a:fillRect/>
          </a:stretch>
        </p:blipFill>
        <p:spPr>
          <a:xfrm>
            <a:off x="9875325" y="3797539"/>
            <a:ext cx="860456" cy="430228"/>
          </a:xfrm>
          <a:prstGeom prst="rect">
            <a:avLst/>
          </a:prstGeom>
        </p:spPr>
      </p:pic>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为探究并联电路中电流的特点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小明同学设计了如图左边所示的电路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干路中的电流约为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支路中的电流约为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请你帮他把下图右边的实物用笔画线代替导线连接起来</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13.jpeg"/>
          <p:cNvPicPr/>
          <p:nvPr/>
        </p:nvPicPr>
        <p:blipFill>
          <a:blip r:embed="rId2"/>
          <a:stretch>
            <a:fillRect/>
          </a:stretch>
        </p:blipFill>
        <p:spPr>
          <a:xfrm>
            <a:off x="52741" y="3816697"/>
            <a:ext cx="2985726" cy="2038876"/>
          </a:xfrm>
          <a:prstGeom prst="rect">
            <a:avLst/>
          </a:prstGeom>
        </p:spPr>
      </p:pic>
      <p:pic>
        <p:nvPicPr>
          <p:cNvPr id="4" name="image814.jpeg"/>
          <p:cNvPicPr/>
          <p:nvPr/>
        </p:nvPicPr>
        <p:blipFill>
          <a:blip r:embed="rId3"/>
          <a:stretch>
            <a:fillRect/>
          </a:stretch>
        </p:blipFill>
        <p:spPr>
          <a:xfrm>
            <a:off x="3057413" y="3086239"/>
            <a:ext cx="3871948" cy="3096344"/>
          </a:xfrm>
          <a:prstGeom prst="rect">
            <a:avLst/>
          </a:prstGeom>
        </p:spPr>
      </p:pic>
      <p:grpSp>
        <p:nvGrpSpPr>
          <p:cNvPr id="7" name="组合 6"/>
          <p:cNvGrpSpPr/>
          <p:nvPr/>
        </p:nvGrpSpPr>
        <p:grpSpPr>
          <a:xfrm>
            <a:off x="6961838" y="2983715"/>
            <a:ext cx="4415823" cy="3198868"/>
            <a:chOff x="6961838" y="2983715"/>
            <a:chExt cx="4415823" cy="3198868"/>
          </a:xfrm>
        </p:grpSpPr>
        <p:pic>
          <p:nvPicPr>
            <p:cNvPr id="5" name="image55.jpeg"/>
            <p:cNvPicPr/>
            <p:nvPr/>
          </p:nvPicPr>
          <p:blipFill>
            <a:blip r:embed="rId4"/>
            <a:stretch>
              <a:fillRect/>
            </a:stretch>
          </p:blipFill>
          <p:spPr>
            <a:xfrm>
              <a:off x="7506051" y="2983715"/>
              <a:ext cx="3871610" cy="3198868"/>
            </a:xfrm>
            <a:prstGeom prst="rect">
              <a:avLst/>
            </a:prstGeom>
          </p:spPr>
        </p:pic>
        <p:sp>
          <p:nvSpPr>
            <p:cNvPr id="6" name="矩形 5"/>
            <p:cNvSpPr/>
            <p:nvPr/>
          </p:nvSpPr>
          <p:spPr>
            <a:xfrm>
              <a:off x="6961838" y="2983715"/>
              <a:ext cx="576064" cy="255454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如图所示</a:t>
              </a:r>
              <a:r>
                <a:rPr lang="en-US" altLang="zh-CN">
                  <a:ea typeface="宋体" panose="02010600030101010101" pitchFamily="2" charset="-122"/>
                </a:rPr>
                <a:t>:</a:t>
              </a:r>
              <a:endParaRPr lang="zh-CN" altLang="en-US"/>
            </a:p>
          </p:txBody>
        </p:sp>
      </p:gr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72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在连接实物电路之前应先认清电路图的连接方式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然后按要求连接实物</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在连接实物时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灯泡的两个接线柱没有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之分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只要让电流从任意一端流向另一端即可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但电流表的连接时要注意从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流入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流出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干路中的电流约为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的量程应选</a:t>
            </a:r>
            <a:r>
              <a:rPr lang="en-US" altLang="zh-CN">
                <a:solidFill>
                  <a:srgbClr val="000000"/>
                </a:solidFill>
                <a:ea typeface="宋体" panose="02010600030101010101" pitchFamily="2" charset="-122"/>
                <a:cs typeface="Times New Roman" panose="02020603050405020304" pitchFamily="18" charset="0"/>
              </a:rPr>
              <a:t>0-3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支路中的电流约为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则电流表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的量程应选</a:t>
            </a:r>
            <a:r>
              <a:rPr lang="en-US" altLang="zh-CN">
                <a:solidFill>
                  <a:srgbClr val="000000"/>
                </a:solidFill>
                <a:ea typeface="宋体" panose="02010600030101010101" pitchFamily="2" charset="-122"/>
                <a:cs typeface="Times New Roman" panose="02020603050405020304" pitchFamily="18" charset="0"/>
              </a:rPr>
              <a:t>0-0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连接时先按电源正极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电源负极的顺序连成一条电路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然后将</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连到</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的两端组成并联电路</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9030547"/>
      </p:ext>
    </p:extLst>
  </p:cSld>
  <p:clrMapOvr>
    <a:masterClrMapping/>
  </p:clrMapOvr>
  <p:transition spd="med">
    <p:pull/>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连接电路时要注意电流表的正负极和电流表所处的位置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电流从正极流出到干路的电流表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经过电流表后才分成两条支路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7664296"/>
      </p:ext>
    </p:extLst>
  </p:cSld>
  <p:clrMapOvr>
    <a:masterClrMapping/>
  </p:clrMapOvr>
  <p:transition spd="med">
    <p:pull/>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96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根据左侧电路实物图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在右侧方框内画出对应的电路图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15.jpeg"/>
          <p:cNvPicPr>
            <a:picLocks noChangeAspect="1"/>
          </p:cNvPicPr>
          <p:nvPr/>
        </p:nvPicPr>
        <p:blipFill>
          <a:blip r:embed="rId2"/>
          <a:stretch>
            <a:fillRect/>
          </a:stretch>
        </p:blipFill>
        <p:spPr>
          <a:xfrm>
            <a:off x="361950" y="1969841"/>
            <a:ext cx="10807700" cy="4018059"/>
          </a:xfrm>
          <a:prstGeom prst="rect">
            <a:avLst/>
          </a:prstGeom>
        </p:spPr>
      </p:pic>
      <p:pic>
        <p:nvPicPr>
          <p:cNvPr id="4" name="image56.jpeg"/>
          <p:cNvPicPr/>
          <p:nvPr/>
        </p:nvPicPr>
        <p:blipFill>
          <a:blip r:embed="rId3"/>
          <a:stretch>
            <a:fillRect/>
          </a:stretch>
        </p:blipFill>
        <p:spPr>
          <a:xfrm>
            <a:off x="6481117" y="2490511"/>
            <a:ext cx="4084055" cy="3024336"/>
          </a:xfrm>
          <a:prstGeom prst="rect">
            <a:avLst/>
          </a:prstGeom>
        </p:spPr>
      </p:pic>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7419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串联和并联电路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串联电路与并联电路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79822113"/>
              </p:ext>
            </p:extLst>
          </p:nvPr>
        </p:nvGraphicFramePr>
        <p:xfrm>
          <a:off x="361950" y="1675575"/>
          <a:ext cx="10807700" cy="5092933"/>
        </p:xfrm>
        <a:graphic>
          <a:graphicData uri="http://schemas.openxmlformats.org/presentationml/2006/ole">
            <mc:AlternateContent>
              <mc:Choice xmlns:v="urn:schemas-microsoft-com:vml" Requires="v">
                <p:oleObj spid="_x0000_s1042" name="文档" r:id="rId2" imgW="3826154" imgH="1803006" progId="Word.Document.12">
                  <p:embed/>
                </p:oleObj>
              </mc:Choice>
              <mc:Fallback>
                <p:oleObj name="文档" r:id="rId2" imgW="3826154" imgH="1803006" progId="Word.Document.12">
                  <p:embed/>
                  <p:pic>
                    <p:nvPicPr>
                      <p:cNvPr id="0" name="OLE substitute image"/>
                      <p:cNvPicPr/>
                      <p:nvPr/>
                    </p:nvPicPr>
                    <p:blipFill>
                      <a:blip r:embed="rId3"/>
                      <a:stretch>
                        <a:fillRect/>
                      </a:stretch>
                    </p:blipFill>
                    <p:spPr>
                      <a:xfrm>
                        <a:off x="361950" y="1675575"/>
                        <a:ext cx="10807700" cy="5092933"/>
                      </a:xfrm>
                      <a:prstGeom prst="rect">
                        <a:avLst/>
                      </a:prstGeom>
                    </p:spPr>
                  </p:pic>
                </p:oleObj>
              </mc:Fallback>
            </mc:AlternateContent>
          </a:graphicData>
        </a:graphic>
      </p:graphicFrame>
    </p:spTree>
    <p:extLst>
      <p:ext uri="{BB962C8B-B14F-4D97-AF65-F5344CB8AC3E}">
        <p14:creationId xmlns:p14="http://schemas.microsoft.com/office/powerpoint/2010/main" val="4200350125"/>
      </p:ext>
    </p:extLst>
  </p:cSld>
  <p:clrMapOvr>
    <a:masterClrMapping/>
  </p:clrMapOvr>
  <p:transition spd="med">
    <p:pull/>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12309682"/>
              </p:ext>
            </p:extLst>
          </p:nvPr>
        </p:nvGraphicFramePr>
        <p:xfrm>
          <a:off x="361950" y="1022665"/>
          <a:ext cx="10807700" cy="4809710"/>
        </p:xfrm>
        <a:graphic>
          <a:graphicData uri="http://schemas.openxmlformats.org/presentationml/2006/ole">
            <mc:AlternateContent>
              <mc:Choice xmlns:v="urn:schemas-microsoft-com:vml" Requires="v">
                <p:oleObj spid="_x0000_s1043" name="文档" r:id="rId2" imgW="3826154" imgH="1702739" progId="Word.Document.12">
                  <p:embed/>
                </p:oleObj>
              </mc:Choice>
              <mc:Fallback>
                <p:oleObj name="文档" r:id="rId2" imgW="3826154" imgH="1702739" progId="Word.Document.12">
                  <p:embed/>
                  <p:pic>
                    <p:nvPicPr>
                      <p:cNvPr id="0" name="OLE substitute image"/>
                      <p:cNvPicPr/>
                      <p:nvPr/>
                    </p:nvPicPr>
                    <p:blipFill>
                      <a:blip r:embed="rId3"/>
                      <a:stretch>
                        <a:fillRect/>
                      </a:stretch>
                    </p:blipFill>
                    <p:spPr>
                      <a:xfrm>
                        <a:off x="361950" y="1022665"/>
                        <a:ext cx="10807700" cy="4809710"/>
                      </a:xfrm>
                      <a:prstGeom prst="rect">
                        <a:avLst/>
                      </a:prstGeom>
                    </p:spPr>
                  </p:pic>
                </p:oleObj>
              </mc:Fallback>
            </mc:AlternateContent>
          </a:graphicData>
        </a:graphic>
      </p:graphicFrame>
      <p:sp>
        <p:nvSpPr>
          <p:cNvPr id="3" name="矩形 2"/>
          <p:cNvSpPr/>
          <p:nvPr/>
        </p:nvSpPr>
        <p:spPr>
          <a:xfrm>
            <a:off x="3518957" y="194712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只有一条</a:t>
            </a:r>
            <a:endParaRPr lang="zh-CN" altLang="en-US"/>
          </a:p>
        </p:txBody>
      </p:sp>
      <p:sp>
        <p:nvSpPr>
          <p:cNvPr id="4" name="矩形 3"/>
          <p:cNvSpPr/>
          <p:nvPr/>
        </p:nvSpPr>
        <p:spPr>
          <a:xfrm>
            <a:off x="8065293" y="165711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两条或多条</a:t>
            </a:r>
            <a:endParaRPr lang="zh-CN" altLang="en-US"/>
          </a:p>
        </p:txBody>
      </p:sp>
      <p:sp>
        <p:nvSpPr>
          <p:cNvPr id="5" name="矩形 4"/>
          <p:cNvSpPr/>
          <p:nvPr/>
        </p:nvSpPr>
        <p:spPr>
          <a:xfrm>
            <a:off x="3558285" y="34465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没有</a:t>
            </a:r>
            <a:endParaRPr lang="zh-CN" altLang="en-US"/>
          </a:p>
        </p:txBody>
      </p:sp>
      <p:sp>
        <p:nvSpPr>
          <p:cNvPr id="6" name="矩形 5"/>
          <p:cNvSpPr/>
          <p:nvPr/>
        </p:nvSpPr>
        <p:spPr>
          <a:xfrm>
            <a:off x="7911445" y="34465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不会</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193519324"/>
              </p:ext>
            </p:extLst>
          </p:nvPr>
        </p:nvGraphicFramePr>
        <p:xfrm>
          <a:off x="361950" y="724963"/>
          <a:ext cx="10807700" cy="5395444"/>
        </p:xfrm>
        <a:graphic>
          <a:graphicData uri="http://schemas.openxmlformats.org/presentationml/2006/ole">
            <mc:AlternateContent>
              <mc:Choice xmlns:v="urn:schemas-microsoft-com:vml" Requires="v">
                <p:oleObj spid="_x0000_s1044" name="文档" r:id="rId2" imgW="3823891" imgH="1910101" progId="Word.Document.12">
                  <p:embed/>
                </p:oleObj>
              </mc:Choice>
              <mc:Fallback>
                <p:oleObj name="文档" r:id="rId2" imgW="3823891" imgH="1910101" progId="Word.Document.12">
                  <p:embed/>
                  <p:pic>
                    <p:nvPicPr>
                      <p:cNvPr id="0" name="OLE substitute image"/>
                      <p:cNvPicPr/>
                      <p:nvPr/>
                    </p:nvPicPr>
                    <p:blipFill>
                      <a:blip r:embed="rId3"/>
                      <a:stretch>
                        <a:fillRect/>
                      </a:stretch>
                    </p:blipFill>
                    <p:spPr>
                      <a:xfrm>
                        <a:off x="361950" y="724963"/>
                        <a:ext cx="10807700" cy="5395444"/>
                      </a:xfrm>
                      <a:prstGeom prst="rect">
                        <a:avLst/>
                      </a:prstGeom>
                    </p:spPr>
                  </p:pic>
                </p:oleObj>
              </mc:Fallback>
            </mc:AlternateContent>
          </a:graphicData>
        </a:graphic>
      </p:graphicFrame>
      <p:sp>
        <p:nvSpPr>
          <p:cNvPr id="2" name="矩形 1"/>
          <p:cNvSpPr/>
          <p:nvPr/>
        </p:nvSpPr>
        <p:spPr>
          <a:xfrm>
            <a:off x="3168749" y="25396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4" name="矩形 3"/>
          <p:cNvSpPr/>
          <p:nvPr/>
        </p:nvSpPr>
        <p:spPr>
          <a:xfrm>
            <a:off x="3548453" y="36917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一个</a:t>
            </a:r>
            <a:endParaRPr lang="zh-CN" altLang="en-US"/>
          </a:p>
        </p:txBody>
      </p:sp>
      <p:sp>
        <p:nvSpPr>
          <p:cNvPr id="5" name="矩形 4"/>
          <p:cNvSpPr/>
          <p:nvPr/>
        </p:nvSpPr>
        <p:spPr>
          <a:xfrm>
            <a:off x="7283037" y="224728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整个电路</a:t>
            </a:r>
            <a:endParaRPr lang="zh-CN" altLang="en-US"/>
          </a:p>
        </p:txBody>
      </p:sp>
      <p:sp>
        <p:nvSpPr>
          <p:cNvPr id="6" name="矩形 5"/>
          <p:cNvSpPr/>
          <p:nvPr/>
        </p:nvSpPr>
        <p:spPr>
          <a:xfrm>
            <a:off x="7296892" y="340121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开关所在的支路</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识别电路串、并联的常用方法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选择合适的方法熟练掌握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跟踪电流法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在识别电路时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从电源的正极出发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跟踪电流的方向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若途中电流不出现分支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则用电器串联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若电流在某一处出现分支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则用电器并联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断电法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去掉任意一个用电器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若另一个用电器也不工作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则这两个用电器串联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若另一个用电器不受影响仍然工作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则这两个用电器为并联</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9603737"/>
      </p:ext>
    </p:extLst>
  </p:cSld>
  <p:clrMapOvr>
    <a:masterClrMapping/>
  </p:clrMapOvr>
  <p:transition spd="med">
    <p:pull/>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967"/>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滑移节点法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节点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即交叉相连的点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可以在节点所在的导线上任意移动而不会改变电路的结构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必要时节点可以越过闭合的开关和电流表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但不能越过电源、用电器、断开的开关、电压表</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观察结构法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将用电器接线柱编号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电流流入端为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电流流出端为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观察各用电器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连接为串联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尾、尾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为并联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⑤</a:t>
            </a:r>
            <a:r>
              <a:rPr lang="zh-CN" altLang="zh-CN">
                <a:solidFill>
                  <a:srgbClr val="000000"/>
                </a:solidFill>
                <a:ea typeface="宋体" panose="02010600030101010101" pitchFamily="2" charset="-122"/>
                <a:cs typeface="Times New Roman" panose="02020603050405020304" pitchFamily="18" charset="0"/>
              </a:rPr>
              <a:t>经验法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对实际看不到连接的电路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如路灯、家庭电路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可根据他们的某些特征判断连接情况</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4923083"/>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小聪家里有一台透明门的电冰箱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当他打开冰箱门时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冰箱内的灯就亮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当他关闭冰箱门时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冰箱内的灯就熄灭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但压缩机依然工作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小聪断定冰箱门上有一个开关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下面小聪的判断中正确的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冰箱内的照明灯和压缩机串联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冰箱内的照明灯和压缩机并联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在干路上</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冰箱内的照明灯和压缩机并联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和照明灯串联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冰箱内的照明灯和压缩机并联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和压缩机串联</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3600797" y="303127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当冰箱门打开时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制冷电路关闭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同时冰箱内的照明灯亮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当冰箱门关闭时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制冷电路启动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同时冰箱内的照明灯熄灭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由此可知冰箱内照明灯和压缩机能独立工作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属于并联电路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且冰箱门上的开关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楷体" panose="02010609060101010101" pitchFamily="49" charset="-122"/>
                <a:cs typeface="Times New Roman" panose="02020603050405020304" pitchFamily="18" charset="0"/>
              </a:rPr>
              <a:t>与灯泡串联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串联电路各用电器同时工作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并且任意一个地方断开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其他用电器都不能工作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并联电路中各用电器可以独立工作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互不影响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短路除外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499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下列判断正确的是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err="1">
                <a:solidFill>
                  <a:srgbClr val="000000"/>
                </a:solidFill>
                <a:ea typeface="宋体" panose="02010600030101010101" pitchFamily="2" charset="-122"/>
                <a:cs typeface="Times New Roman" panose="02020603050405020304" pitchFamily="18" charset="0"/>
              </a:rPr>
              <a:t>S</a:t>
            </a:r>
            <a:r>
              <a:rPr lang="en-US" altLang="zh-CN" baseline="-25000" err="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亮、</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不亮</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同时闭合开关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19.jpeg"/>
          <p:cNvPicPr/>
          <p:nvPr/>
        </p:nvPicPr>
        <p:blipFill>
          <a:blip r:embed="rId2"/>
          <a:stretch>
            <a:fillRect/>
          </a:stretch>
        </p:blipFill>
        <p:spPr>
          <a:xfrm>
            <a:off x="7417221" y="1731103"/>
            <a:ext cx="3288936" cy="3024336"/>
          </a:xfrm>
          <a:prstGeom prst="rect">
            <a:avLst/>
          </a:prstGeom>
        </p:spPr>
      </p:pic>
      <p:sp>
        <p:nvSpPr>
          <p:cNvPr id="4" name="Rectangle 3"/>
          <p:cNvSpPr>
            <a:spLocks noChangeArrowheads="1"/>
          </p:cNvSpPr>
          <p:nvPr/>
        </p:nvSpPr>
        <p:spPr bwMode="auto">
          <a:xfrm>
            <a:off x="9629805" y="88046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70182351"/>
              </p:ext>
            </p:extLst>
          </p:nvPr>
        </p:nvGraphicFramePr>
        <p:xfrm>
          <a:off x="361950" y="1319582"/>
          <a:ext cx="10807700" cy="4738649"/>
        </p:xfrm>
        <a:graphic>
          <a:graphicData uri="http://schemas.openxmlformats.org/presentationml/2006/ole">
            <mc:AlternateContent>
              <mc:Choice xmlns:v="urn:schemas-microsoft-com:vml" Requires="v">
                <p:oleObj spid="_x0000_s1038" name="文档" r:id="rId2" imgW="3826154" imgH="1677582" progId="Word.Document.12">
                  <p:embed/>
                </p:oleObj>
              </mc:Choice>
              <mc:Fallback>
                <p:oleObj name="文档" r:id="rId2" imgW="3826154" imgH="1677582" progId="Word.Document.12">
                  <p:embed/>
                  <p:pic>
                    <p:nvPicPr>
                      <p:cNvPr id="0" name="OLE substitute image"/>
                      <p:cNvPicPr/>
                      <p:nvPr/>
                    </p:nvPicPr>
                    <p:blipFill>
                      <a:blip r:embed="rId3"/>
                      <a:stretch>
                        <a:fillRect/>
                      </a:stretch>
                    </p:blipFill>
                    <p:spPr>
                      <a:xfrm>
                        <a:off x="361950" y="1319582"/>
                        <a:ext cx="10807700" cy="4738649"/>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8631"/>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电流的测量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用符号</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国际单位是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简称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 A=</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mA= </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err="1">
                <a:solidFill>
                  <a:srgbClr val="000000"/>
                </a:solidFill>
                <a:ea typeface="Microsoft Yi Baiti" panose="03000500000000000000" pitchFamily="66" charset="0"/>
                <a:cs typeface="Times New Roman" panose="02020603050405020304" pitchFamily="18" charset="0"/>
              </a:rPr>
              <a:t>μ</a:t>
            </a:r>
            <a:r>
              <a:rPr lang="en-US" altLang="zh-CN" err="1">
                <a:solidFill>
                  <a:srgbClr val="000000"/>
                </a:solidFill>
                <a:ea typeface="宋体" panose="02010600030101010101" pitchFamily="2" charset="-122"/>
                <a:cs typeface="Times New Roman" panose="02020603050405020304" pitchFamily="18" charset="0"/>
              </a:rPr>
              <a:t>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电流表是测量电流的大小的仪表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实验室的电流表的量程有</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其分度值分别是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A</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400997" y="2015951"/>
            <a:ext cx="344966" cy="584775"/>
          </a:xfrm>
          <a:prstGeom prst="rect">
            <a:avLst/>
          </a:prstGeom>
        </p:spPr>
        <p:txBody>
          <a:bodyPr wrap="none">
            <a:spAutoFit/>
          </a:bodyPr>
          <a:lstStyle/>
          <a:p>
            <a:r>
              <a:rPr lang="en-US" altLang="zh-CN" i="1">
                <a:ea typeface="宋体" panose="02010600030101010101" pitchFamily="2" charset="-122"/>
              </a:rPr>
              <a:t>I</a:t>
            </a:r>
            <a:endParaRPr lang="zh-CN" altLang="en-US"/>
          </a:p>
        </p:txBody>
      </p:sp>
      <p:sp>
        <p:nvSpPr>
          <p:cNvPr id="4" name="矩形 3"/>
          <p:cNvSpPr/>
          <p:nvPr/>
        </p:nvSpPr>
        <p:spPr>
          <a:xfrm>
            <a:off x="949517" y="258425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安培</a:t>
            </a:r>
            <a:endParaRPr lang="zh-CN" altLang="en-US"/>
          </a:p>
        </p:txBody>
      </p:sp>
      <p:sp>
        <p:nvSpPr>
          <p:cNvPr id="5" name="矩形 4"/>
          <p:cNvSpPr/>
          <p:nvPr/>
        </p:nvSpPr>
        <p:spPr>
          <a:xfrm>
            <a:off x="4618741" y="2584250"/>
            <a:ext cx="596638"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安</a:t>
            </a:r>
            <a:endParaRPr lang="zh-CN" altLang="en-US"/>
          </a:p>
        </p:txBody>
      </p:sp>
      <p:sp>
        <p:nvSpPr>
          <p:cNvPr id="6" name="矩形 5"/>
          <p:cNvSpPr/>
          <p:nvPr/>
        </p:nvSpPr>
        <p:spPr>
          <a:xfrm>
            <a:off x="8167196" y="2584249"/>
            <a:ext cx="481222" cy="584775"/>
          </a:xfrm>
          <a:prstGeom prst="rect">
            <a:avLst/>
          </a:prstGeom>
        </p:spPr>
        <p:txBody>
          <a:bodyPr wrap="none">
            <a:spAutoFit/>
          </a:bodyPr>
          <a:lstStyle/>
          <a:p>
            <a:r>
              <a:rPr lang="en-US" altLang="zh-CN">
                <a:ea typeface="宋体" panose="02010600030101010101" pitchFamily="2" charset="-122"/>
              </a:rPr>
              <a:t>A</a:t>
            </a:r>
            <a:endParaRPr lang="zh-CN" altLang="en-US"/>
          </a:p>
        </p:txBody>
      </p:sp>
      <p:sp>
        <p:nvSpPr>
          <p:cNvPr id="7" name="矩形 6"/>
          <p:cNvSpPr/>
          <p:nvPr/>
        </p:nvSpPr>
        <p:spPr>
          <a:xfrm>
            <a:off x="2275157" y="3188689"/>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3</a:t>
            </a:r>
            <a:endParaRPr lang="zh-CN" altLang="en-US"/>
          </a:p>
        </p:txBody>
      </p:sp>
      <p:sp>
        <p:nvSpPr>
          <p:cNvPr id="8" name="矩形 7"/>
          <p:cNvSpPr/>
          <p:nvPr/>
        </p:nvSpPr>
        <p:spPr>
          <a:xfrm>
            <a:off x="5706722" y="3189894"/>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6</a:t>
            </a:r>
            <a:endParaRPr lang="zh-CN" altLang="en-US"/>
          </a:p>
        </p:txBody>
      </p:sp>
      <p:sp>
        <p:nvSpPr>
          <p:cNvPr id="9" name="矩形 8"/>
          <p:cNvSpPr/>
          <p:nvPr/>
        </p:nvSpPr>
        <p:spPr>
          <a:xfrm>
            <a:off x="1173921" y="4360205"/>
            <a:ext cx="1415580" cy="584775"/>
          </a:xfrm>
          <a:prstGeom prst="rect">
            <a:avLst/>
          </a:prstGeom>
        </p:spPr>
        <p:txBody>
          <a:bodyPr wrap="none">
            <a:spAutoFit/>
          </a:bodyPr>
          <a:lstStyle/>
          <a:p>
            <a:r>
              <a:rPr lang="en-US" altLang="zh-CN">
                <a:ea typeface="宋体" panose="02010600030101010101" pitchFamily="2" charset="-122"/>
              </a:rPr>
              <a:t>0-0</a:t>
            </a:r>
            <a:r>
              <a:rPr lang="en-US" altLang="zh-CN" i="1">
                <a:ea typeface="宋体" panose="02010600030101010101" pitchFamily="2" charset="-122"/>
              </a:rPr>
              <a:t>.</a:t>
            </a:r>
            <a:r>
              <a:rPr lang="en-US" altLang="zh-CN">
                <a:ea typeface="宋体" panose="02010600030101010101" pitchFamily="2" charset="-122"/>
              </a:rPr>
              <a:t>6 A</a:t>
            </a:r>
            <a:endParaRPr lang="zh-CN" altLang="en-US"/>
          </a:p>
        </p:txBody>
      </p:sp>
      <p:sp>
        <p:nvSpPr>
          <p:cNvPr id="10" name="矩形 9"/>
          <p:cNvSpPr/>
          <p:nvPr/>
        </p:nvSpPr>
        <p:spPr>
          <a:xfrm>
            <a:off x="4064153" y="4360204"/>
            <a:ext cx="1107804" cy="584775"/>
          </a:xfrm>
          <a:prstGeom prst="rect">
            <a:avLst/>
          </a:prstGeom>
        </p:spPr>
        <p:txBody>
          <a:bodyPr wrap="none">
            <a:spAutoFit/>
          </a:bodyPr>
          <a:lstStyle/>
          <a:p>
            <a:r>
              <a:rPr lang="en-US" altLang="zh-CN">
                <a:ea typeface="宋体" panose="02010600030101010101" pitchFamily="2" charset="-122"/>
              </a:rPr>
              <a:t>0-3 A</a:t>
            </a:r>
            <a:endParaRPr lang="zh-CN" altLang="en-US"/>
          </a:p>
        </p:txBody>
      </p:sp>
      <p:sp>
        <p:nvSpPr>
          <p:cNvPr id="11" name="矩形 10"/>
          <p:cNvSpPr/>
          <p:nvPr/>
        </p:nvSpPr>
        <p:spPr>
          <a:xfrm>
            <a:off x="9155245" y="4360204"/>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02</a:t>
            </a:r>
            <a:endParaRPr lang="zh-CN" altLang="en-US"/>
          </a:p>
        </p:txBody>
      </p:sp>
      <p:sp>
        <p:nvSpPr>
          <p:cNvPr id="12" name="矩形 11"/>
          <p:cNvSpPr/>
          <p:nvPr/>
        </p:nvSpPr>
        <p:spPr>
          <a:xfrm>
            <a:off x="1144425" y="4935147"/>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3692108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电流表的使用方法</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电流表应</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接入电路中</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让电流从电流表的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接线柱流入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接线柱流出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根据需要选择</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在无法估计电流大小的情况下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应用大量程进行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如果被测电流不超过</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则测量该电流时一定要选择</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的量程</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绝不允许把电流表直接接在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因为电流过大会烧坏电流表和电源</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414269" y="12631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串联</a:t>
            </a:r>
            <a:endParaRPr lang="zh-CN" altLang="en-US"/>
          </a:p>
        </p:txBody>
      </p:sp>
      <p:sp>
        <p:nvSpPr>
          <p:cNvPr id="4" name="矩形 3"/>
          <p:cNvSpPr/>
          <p:nvPr/>
        </p:nvSpPr>
        <p:spPr>
          <a:xfrm>
            <a:off x="5467481" y="184796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5" name="矩形 4"/>
          <p:cNvSpPr/>
          <p:nvPr/>
        </p:nvSpPr>
        <p:spPr>
          <a:xfrm>
            <a:off x="1430725" y="243511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6" name="矩形 5"/>
          <p:cNvSpPr/>
          <p:nvPr/>
        </p:nvSpPr>
        <p:spPr>
          <a:xfrm>
            <a:off x="3702301" y="300761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合适的量程</a:t>
            </a:r>
            <a:endParaRPr lang="zh-CN" altLang="en-US"/>
          </a:p>
        </p:txBody>
      </p:sp>
      <p:sp>
        <p:nvSpPr>
          <p:cNvPr id="7" name="矩形 6"/>
          <p:cNvSpPr/>
          <p:nvPr/>
        </p:nvSpPr>
        <p:spPr>
          <a:xfrm>
            <a:off x="4828266" y="36021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试触</a:t>
            </a:r>
            <a:endParaRPr lang="zh-CN" altLang="en-US"/>
          </a:p>
        </p:txBody>
      </p:sp>
      <p:sp>
        <p:nvSpPr>
          <p:cNvPr id="8" name="矩形 7"/>
          <p:cNvSpPr/>
          <p:nvPr/>
        </p:nvSpPr>
        <p:spPr>
          <a:xfrm>
            <a:off x="6160405" y="4205597"/>
            <a:ext cx="151336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6 A</a:t>
            </a:r>
            <a:endParaRPr lang="zh-CN" altLang="en-US"/>
          </a:p>
        </p:txBody>
      </p:sp>
      <p:sp>
        <p:nvSpPr>
          <p:cNvPr id="9" name="矩形 8"/>
          <p:cNvSpPr/>
          <p:nvPr/>
        </p:nvSpPr>
        <p:spPr>
          <a:xfrm>
            <a:off x="6099889" y="4760876"/>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电源两极上</a:t>
            </a:r>
            <a:endParaRPr lang="zh-CN" altLang="en-US"/>
          </a:p>
        </p:txBody>
      </p:sp>
    </p:spTree>
    <p:extLst>
      <p:ext uri="{BB962C8B-B14F-4D97-AF65-F5344CB8AC3E}">
        <p14:creationId xmlns:p14="http://schemas.microsoft.com/office/powerpoint/2010/main" val="235466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48215"/>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电流表自身的电阻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在分析电路连接时我们通常把它看成是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串联电路电流规律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串联电路中的电流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并联电路电流规律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并联电路中干路</a:t>
            </a:r>
            <a:r>
              <a:rPr lang="zh-CN" altLang="zh-CN" smtClean="0">
                <a:solidFill>
                  <a:srgbClr val="000000"/>
                </a:solidFill>
                <a:ea typeface="宋体" panose="02010600030101010101" pitchFamily="2" charset="-122"/>
                <a:cs typeface="Times New Roman" panose="02020603050405020304" pitchFamily="18" charset="0"/>
              </a:rPr>
              <a:t>电流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314253" y="13973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很小</a:t>
            </a:r>
            <a:endParaRPr lang="zh-CN" altLang="en-US"/>
          </a:p>
        </p:txBody>
      </p:sp>
      <p:sp>
        <p:nvSpPr>
          <p:cNvPr id="4" name="矩形 3"/>
          <p:cNvSpPr/>
          <p:nvPr/>
        </p:nvSpPr>
        <p:spPr>
          <a:xfrm>
            <a:off x="5122797" y="198215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一根导线</a:t>
            </a:r>
            <a:endParaRPr lang="zh-CN" altLang="en-US"/>
          </a:p>
        </p:txBody>
      </p:sp>
      <p:sp>
        <p:nvSpPr>
          <p:cNvPr id="5" name="矩形 4"/>
          <p:cNvSpPr/>
          <p:nvPr/>
        </p:nvSpPr>
        <p:spPr>
          <a:xfrm>
            <a:off x="8146223" y="255709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处处相等</a:t>
            </a:r>
            <a:endParaRPr lang="zh-CN" altLang="en-US"/>
          </a:p>
        </p:txBody>
      </p:sp>
      <p:sp>
        <p:nvSpPr>
          <p:cNvPr id="6" name="矩形 5"/>
          <p:cNvSpPr/>
          <p:nvPr/>
        </p:nvSpPr>
        <p:spPr>
          <a:xfrm>
            <a:off x="1417709" y="3132036"/>
            <a:ext cx="1406154" cy="584775"/>
          </a:xfrm>
          <a:prstGeom prst="rect">
            <a:avLst/>
          </a:prstGeom>
        </p:spPr>
        <p:txBody>
          <a:bodyPr wrap="none">
            <a:spAutoFit/>
          </a:bodyPr>
          <a:lstStyle/>
          <a:p>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endParaRPr lang="zh-CN" altLang="en-US"/>
          </a:p>
        </p:txBody>
      </p:sp>
      <p:sp>
        <p:nvSpPr>
          <p:cNvPr id="7" name="矩形 6"/>
          <p:cNvSpPr/>
          <p:nvPr/>
        </p:nvSpPr>
        <p:spPr>
          <a:xfrm>
            <a:off x="529969" y="4310375"/>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等于各支路电流之和</a:t>
            </a:r>
            <a:endParaRPr lang="zh-CN" altLang="en-US"/>
          </a:p>
        </p:txBody>
      </p:sp>
      <p:sp>
        <p:nvSpPr>
          <p:cNvPr id="8" name="矩形 7"/>
          <p:cNvSpPr/>
          <p:nvPr/>
        </p:nvSpPr>
        <p:spPr>
          <a:xfrm>
            <a:off x="6265093" y="4299394"/>
            <a:ext cx="1406154" cy="584775"/>
          </a:xfrm>
          <a:prstGeom prst="rect">
            <a:avLst/>
          </a:prstGeom>
        </p:spPr>
        <p:txBody>
          <a:bodyPr wrap="none">
            <a:spAutoFit/>
          </a:bodyPr>
          <a:lstStyle/>
          <a:p>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endParaRPr lang="zh-CN" altLang="en-US"/>
          </a:p>
        </p:txBody>
      </p:sp>
    </p:spTree>
    <p:extLst>
      <p:ext uri="{BB962C8B-B14F-4D97-AF65-F5344CB8AC3E}">
        <p14:creationId xmlns:p14="http://schemas.microsoft.com/office/powerpoint/2010/main" val="2275812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562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闭合时电流表示数是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都闭合时电流表示数是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a:t>
            </a:r>
            <a:r>
              <a:rPr lang="zh-CN" altLang="zh-CN">
                <a:solidFill>
                  <a:srgbClr val="000000"/>
                </a:solidFill>
                <a:ea typeface="宋体" panose="02010600030101010101" pitchFamily="2" charset="-122"/>
                <a:cs typeface="Times New Roman" panose="02020603050405020304" pitchFamily="18" charset="0"/>
              </a:rPr>
              <a:t>问</a:t>
            </a:r>
            <a:r>
              <a:rPr lang="en-US" altLang="zh-CN" smtClean="0">
                <a:solidFill>
                  <a:srgbClr val="000000"/>
                </a:solidFill>
                <a:ea typeface="宋体" panose="02010600030101010101" pitchFamily="2" charset="-122"/>
                <a:cs typeface="Times New Roman" panose="02020603050405020304" pitchFamily="18" charset="0"/>
              </a:rPr>
              <a:t>:</a:t>
            </a: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如何</a:t>
            </a:r>
            <a:r>
              <a:rPr lang="zh-CN" altLang="zh-CN">
                <a:solidFill>
                  <a:srgbClr val="000000"/>
                </a:solidFill>
                <a:ea typeface="宋体" panose="02010600030101010101" pitchFamily="2" charset="-122"/>
                <a:cs typeface="Times New Roman" panose="02020603050405020304" pitchFamily="18" charset="0"/>
              </a:rPr>
              <a:t>连接的</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a:spLocks noChangeAspect="1"/>
          </p:cNvSpPr>
          <p:nvPr/>
        </p:nvSpPr>
        <p:spPr>
          <a:xfrm>
            <a:off x="361950" y="3560799"/>
            <a:ext cx="10807700"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都闭合时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灯泡</a:t>
            </a:r>
            <a:r>
              <a:rPr lang="en-US" altLang="zh-CN">
                <a:ea typeface="宋体" panose="02010600030101010101" pitchFamily="2" charset="-122"/>
                <a:cs typeface="Times New Roman" panose="02020603050405020304" pitchFamily="18" charset="0"/>
              </a:rPr>
              <a:t>L</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L</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是并联</a:t>
            </a:r>
            <a:r>
              <a:rPr lang="en-US" altLang="zh-CN" smtClean="0">
                <a:ea typeface="宋体" panose="02010600030101010101" pitchFamily="2" charset="-122"/>
                <a:cs typeface="Times New Roman" panose="02020603050405020304" pitchFamily="18" charset="0"/>
              </a:rPr>
              <a:t>; </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361950" y="424406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a:t>
            </a: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电流是多少</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a:spLocks noChangeAspect="1"/>
          </p:cNvSpPr>
          <p:nvPr/>
        </p:nvSpPr>
        <p:spPr>
          <a:xfrm>
            <a:off x="361950" y="5472628"/>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都闭合时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通过灯泡</a:t>
            </a:r>
            <a:r>
              <a:rPr lang="en-US" altLang="zh-CN">
                <a:ea typeface="宋体" panose="02010600030101010101" pitchFamily="2" charset="-122"/>
                <a:cs typeface="Times New Roman" panose="02020603050405020304" pitchFamily="18" charset="0"/>
              </a:rPr>
              <a:t>L</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的电流是</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8" name="image824.jpeg"/>
          <p:cNvPicPr/>
          <p:nvPr/>
        </p:nvPicPr>
        <p:blipFill>
          <a:blip r:embed="rId2"/>
          <a:stretch>
            <a:fillRect/>
          </a:stretch>
        </p:blipFill>
        <p:spPr>
          <a:xfrm>
            <a:off x="7387641" y="2375991"/>
            <a:ext cx="3515460" cy="3175319"/>
          </a:xfrm>
          <a:prstGeom prst="rect">
            <a:avLst/>
          </a:prstGeom>
        </p:spPr>
      </p:pic>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5286"/>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均闭合时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电流分别流入灯泡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则它们是并联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通过灯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的电流</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都闭合时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电流表测量干路电流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干路的电流</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则通过灯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的电流</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A-0.3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做电学计算时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要先确定电路的连接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明确电表的测量对象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正确运用电路特点进行计算</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22540293"/>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79814"/>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两灯都发光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这时两个电流表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指针所指的位置都如图乙所示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25.jpeg"/>
          <p:cNvPicPr>
            <a:picLocks noChangeAspect="1"/>
          </p:cNvPicPr>
          <p:nvPr/>
        </p:nvPicPr>
        <p:blipFill>
          <a:blip r:embed="rId2"/>
          <a:stretch>
            <a:fillRect/>
          </a:stretch>
        </p:blipFill>
        <p:spPr>
          <a:xfrm>
            <a:off x="1705808" y="2338790"/>
            <a:ext cx="8119985" cy="3290577"/>
          </a:xfrm>
          <a:prstGeom prst="rect">
            <a:avLst/>
          </a:prstGeom>
        </p:spPr>
      </p:pic>
    </p:spTree>
    <p:extLst>
      <p:ext uri="{BB962C8B-B14F-4D97-AF65-F5344CB8AC3E}">
        <p14:creationId xmlns:p14="http://schemas.microsoft.com/office/powerpoint/2010/main" val="501363170"/>
      </p:ext>
    </p:extLst>
  </p:cSld>
  <p:clrMapOvr>
    <a:masterClrMapping/>
  </p:clrMapOvr>
  <p:transition spd="med">
    <p:pull/>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727919"/>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开关闭合时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这是一个</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电路</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分别用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量程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示数分别为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____________A;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通过灯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的电流为</a:t>
            </a:r>
            <a:r>
              <a:rPr lang="en-US" altLang="zh-CN">
                <a:solidFill>
                  <a:srgbClr val="000000"/>
                </a:solidFill>
                <a:ea typeface="宋体" panose="02010600030101010101" pitchFamily="2" charset="-122"/>
                <a:cs typeface="Times New Roman" panose="02020603050405020304" pitchFamily="18" charset="0"/>
              </a:rPr>
              <a:t>____________A;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通过灯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5261495" y="17696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并联</a:t>
            </a:r>
            <a:endParaRPr lang="zh-CN" altLang="en-US"/>
          </a:p>
        </p:txBody>
      </p:sp>
      <p:sp>
        <p:nvSpPr>
          <p:cNvPr id="3" name="矩形 2"/>
          <p:cNvSpPr/>
          <p:nvPr/>
        </p:nvSpPr>
        <p:spPr>
          <a:xfrm>
            <a:off x="821981" y="2374064"/>
            <a:ext cx="1415580" cy="584775"/>
          </a:xfrm>
          <a:prstGeom prst="rect">
            <a:avLst/>
          </a:prstGeom>
        </p:spPr>
        <p:txBody>
          <a:bodyPr wrap="none">
            <a:spAutoFit/>
          </a:bodyPr>
          <a:lstStyle/>
          <a:p>
            <a:r>
              <a:rPr lang="en-US" altLang="zh-CN">
                <a:ea typeface="宋体" panose="02010600030101010101" pitchFamily="2" charset="-122"/>
              </a:rPr>
              <a:t>0-0</a:t>
            </a:r>
            <a:r>
              <a:rPr lang="en-US" altLang="zh-CN" i="1">
                <a:ea typeface="宋体" panose="02010600030101010101" pitchFamily="2" charset="-122"/>
              </a:rPr>
              <a:t>.</a:t>
            </a:r>
            <a:r>
              <a:rPr lang="en-US" altLang="zh-CN">
                <a:ea typeface="宋体" panose="02010600030101010101" pitchFamily="2" charset="-122"/>
              </a:rPr>
              <a:t>6 A</a:t>
            </a:r>
            <a:endParaRPr lang="zh-CN" altLang="en-US"/>
          </a:p>
        </p:txBody>
      </p:sp>
      <p:sp>
        <p:nvSpPr>
          <p:cNvPr id="5" name="矩形 4"/>
          <p:cNvSpPr/>
          <p:nvPr/>
        </p:nvSpPr>
        <p:spPr>
          <a:xfrm>
            <a:off x="4343725" y="2374064"/>
            <a:ext cx="1107804" cy="584775"/>
          </a:xfrm>
          <a:prstGeom prst="rect">
            <a:avLst/>
          </a:prstGeom>
        </p:spPr>
        <p:txBody>
          <a:bodyPr wrap="none">
            <a:spAutoFit/>
          </a:bodyPr>
          <a:lstStyle/>
          <a:p>
            <a:r>
              <a:rPr lang="en-US" altLang="zh-CN">
                <a:ea typeface="宋体" panose="02010600030101010101" pitchFamily="2" charset="-122"/>
              </a:rPr>
              <a:t>0-3 A</a:t>
            </a:r>
            <a:endParaRPr lang="zh-CN" altLang="en-US"/>
          </a:p>
        </p:txBody>
      </p:sp>
      <p:sp>
        <p:nvSpPr>
          <p:cNvPr id="6" name="矩形 5"/>
          <p:cNvSpPr/>
          <p:nvPr/>
        </p:nvSpPr>
        <p:spPr>
          <a:xfrm>
            <a:off x="9505453" y="2374064"/>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a:t>
            </a:r>
            <a:endParaRPr lang="zh-CN" altLang="en-US"/>
          </a:p>
        </p:txBody>
      </p:sp>
      <p:sp>
        <p:nvSpPr>
          <p:cNvPr id="7" name="矩形 6"/>
          <p:cNvSpPr/>
          <p:nvPr/>
        </p:nvSpPr>
        <p:spPr>
          <a:xfrm>
            <a:off x="1180957" y="2953176"/>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8" name="矩形 7"/>
          <p:cNvSpPr/>
          <p:nvPr/>
        </p:nvSpPr>
        <p:spPr>
          <a:xfrm>
            <a:off x="4994391" y="3537951"/>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a:t>
            </a:r>
            <a:endParaRPr lang="zh-CN" altLang="en-US"/>
          </a:p>
        </p:txBody>
      </p:sp>
      <p:sp>
        <p:nvSpPr>
          <p:cNvPr id="9" name="矩形 8"/>
          <p:cNvSpPr/>
          <p:nvPr/>
        </p:nvSpPr>
        <p:spPr>
          <a:xfrm>
            <a:off x="4994390" y="4110730"/>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27498747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认识电压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电压迫使电路中的</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zh-CN" altLang="zh-CN">
                <a:solidFill>
                  <a:srgbClr val="000000"/>
                </a:solidFill>
                <a:ea typeface="宋体" panose="02010600030101010101" pitchFamily="2" charset="-122"/>
                <a:cs typeface="Times New Roman" panose="02020603050405020304" pitchFamily="18" charset="0"/>
              </a:rPr>
              <a:t>形成电流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电压是形成电流的原因</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国际单位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简称</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常用单位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千伏</a:t>
            </a:r>
            <a:r>
              <a:rPr lang="en-US" altLang="zh-CN">
                <a:solidFill>
                  <a:srgbClr val="000000"/>
                </a:solidFill>
                <a:ea typeface="宋体" panose="02010600030101010101" pitchFamily="2" charset="-122"/>
                <a:cs typeface="Times New Roman" panose="02020603050405020304" pitchFamily="18" charset="0"/>
              </a:rPr>
              <a:t>(kV)</a:t>
            </a:r>
            <a:r>
              <a:rPr lang="zh-CN" altLang="zh-CN">
                <a:solidFill>
                  <a:srgbClr val="000000"/>
                </a:solidFill>
                <a:ea typeface="宋体" panose="02010600030101010101" pitchFamily="2" charset="-122"/>
                <a:cs typeface="Times New Roman" panose="02020603050405020304" pitchFamily="18" charset="0"/>
              </a:rPr>
              <a:t>、毫伏</a:t>
            </a:r>
            <a:r>
              <a:rPr lang="en-US" altLang="zh-CN">
                <a:solidFill>
                  <a:srgbClr val="000000"/>
                </a:solidFill>
                <a:ea typeface="宋体" panose="02010600030101010101" pitchFamily="2" charset="-122"/>
                <a:cs typeface="Times New Roman" panose="02020603050405020304" pitchFamily="18" charset="0"/>
              </a:rPr>
              <a:t>(mV)</a:t>
            </a:r>
            <a:r>
              <a:rPr lang="zh-CN" altLang="zh-CN">
                <a:solidFill>
                  <a:srgbClr val="000000"/>
                </a:solidFill>
                <a:ea typeface="宋体" panose="02010600030101010101" pitchFamily="2" charset="-122"/>
                <a:cs typeface="Times New Roman" panose="02020603050405020304" pitchFamily="18" charset="0"/>
              </a:rPr>
              <a:t>、微伏</a:t>
            </a:r>
            <a:r>
              <a:rPr lang="en-US" altLang="zh-CN">
                <a:solidFill>
                  <a:srgbClr val="000000"/>
                </a:solidFill>
                <a:ea typeface="宋体" panose="02010600030101010101" pitchFamily="2" charset="-122"/>
                <a:cs typeface="Times New Roman" panose="02020603050405020304" pitchFamily="18" charset="0"/>
              </a:rPr>
              <a:t>(</a:t>
            </a:r>
            <a:r>
              <a:rPr lang="en-US" altLang="zh-CN" err="1">
                <a:solidFill>
                  <a:srgbClr val="000000"/>
                </a:solidFill>
                <a:ea typeface="Microsoft Yi Baiti" panose="03000500000000000000" pitchFamily="66" charset="0"/>
                <a:cs typeface="Times New Roman" panose="02020603050405020304" pitchFamily="18" charset="0"/>
              </a:rPr>
              <a:t>μ</a:t>
            </a:r>
            <a:r>
              <a:rPr lang="en-US" altLang="zh-CN" err="1">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换算关系</a:t>
            </a:r>
            <a:r>
              <a:rPr lang="en-US" altLang="zh-CN">
                <a:solidFill>
                  <a:srgbClr val="000000"/>
                </a:solidFill>
                <a:ea typeface="宋体" panose="02010600030101010101" pitchFamily="2" charset="-122"/>
                <a:cs typeface="Times New Roman" panose="02020603050405020304" pitchFamily="18" charset="0"/>
              </a:rPr>
              <a:t>:1 kV=____________V,1 mV=____________V,1 </a:t>
            </a:r>
            <a:r>
              <a:rPr lang="en-US" altLang="zh-CN" err="1">
                <a:solidFill>
                  <a:srgbClr val="000000"/>
                </a:solidFill>
                <a:ea typeface="Microsoft Yi Baiti" panose="03000500000000000000" pitchFamily="66" charset="0"/>
                <a:cs typeface="Times New Roman" panose="02020603050405020304" pitchFamily="18" charset="0"/>
              </a:rPr>
              <a:t>μ</a:t>
            </a:r>
            <a:r>
              <a:rPr lang="en-US" altLang="zh-CN" err="1">
                <a:solidFill>
                  <a:srgbClr val="000000"/>
                </a:solidFill>
                <a:ea typeface="宋体" panose="02010600030101010101" pitchFamily="2" charset="-122"/>
                <a:cs typeface="Times New Roman" panose="02020603050405020304" pitchFamily="18" charset="0"/>
              </a:rPr>
              <a:t>V=____________V;</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306141" y="1829423"/>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自由电荷定向移动</a:t>
            </a:r>
            <a:endParaRPr lang="zh-CN" altLang="en-US"/>
          </a:p>
        </p:txBody>
      </p:sp>
      <p:sp>
        <p:nvSpPr>
          <p:cNvPr id="4" name="矩形 3"/>
          <p:cNvSpPr/>
          <p:nvPr/>
        </p:nvSpPr>
        <p:spPr>
          <a:xfrm>
            <a:off x="4363389" y="30116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伏特</a:t>
            </a:r>
            <a:endParaRPr lang="zh-CN" altLang="en-US"/>
          </a:p>
        </p:txBody>
      </p:sp>
      <p:sp>
        <p:nvSpPr>
          <p:cNvPr id="5" name="矩形 4"/>
          <p:cNvSpPr/>
          <p:nvPr/>
        </p:nvSpPr>
        <p:spPr>
          <a:xfrm>
            <a:off x="8055461" y="301160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伏</a:t>
            </a:r>
            <a:endParaRPr lang="zh-CN" altLang="en-US"/>
          </a:p>
        </p:txBody>
      </p:sp>
      <p:sp>
        <p:nvSpPr>
          <p:cNvPr id="6" name="矩形 5"/>
          <p:cNvSpPr/>
          <p:nvPr/>
        </p:nvSpPr>
        <p:spPr>
          <a:xfrm>
            <a:off x="2337333" y="3618424"/>
            <a:ext cx="481222" cy="584775"/>
          </a:xfrm>
          <a:prstGeom prst="rect">
            <a:avLst/>
          </a:prstGeom>
        </p:spPr>
        <p:txBody>
          <a:bodyPr wrap="none">
            <a:spAutoFit/>
          </a:bodyPr>
          <a:lstStyle/>
          <a:p>
            <a:r>
              <a:rPr lang="en-US" altLang="zh-CN">
                <a:ea typeface="宋体" panose="02010600030101010101" pitchFamily="2" charset="-122"/>
              </a:rPr>
              <a:t>V</a:t>
            </a:r>
            <a:endParaRPr lang="zh-CN" altLang="en-US"/>
          </a:p>
        </p:txBody>
      </p:sp>
      <p:sp>
        <p:nvSpPr>
          <p:cNvPr id="7" name="矩形 6"/>
          <p:cNvSpPr/>
          <p:nvPr/>
        </p:nvSpPr>
        <p:spPr>
          <a:xfrm>
            <a:off x="4689371" y="4780384"/>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3</a:t>
            </a:r>
            <a:endParaRPr lang="zh-CN" altLang="en-US"/>
          </a:p>
        </p:txBody>
      </p:sp>
      <p:sp>
        <p:nvSpPr>
          <p:cNvPr id="8" name="矩形 7"/>
          <p:cNvSpPr/>
          <p:nvPr/>
        </p:nvSpPr>
        <p:spPr>
          <a:xfrm>
            <a:off x="8610784" y="4780384"/>
            <a:ext cx="822661"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-3</a:t>
            </a:r>
            <a:endParaRPr lang="zh-CN" altLang="en-US"/>
          </a:p>
        </p:txBody>
      </p:sp>
      <p:sp>
        <p:nvSpPr>
          <p:cNvPr id="9" name="矩形 8"/>
          <p:cNvSpPr/>
          <p:nvPr/>
        </p:nvSpPr>
        <p:spPr>
          <a:xfrm>
            <a:off x="1923872" y="5384823"/>
            <a:ext cx="822661"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-6</a:t>
            </a:r>
            <a:endParaRPr lang="zh-CN" altLang="en-US"/>
          </a:p>
        </p:txBody>
      </p:sp>
    </p:spTree>
    <p:extLst>
      <p:ext uri="{BB962C8B-B14F-4D97-AF65-F5344CB8AC3E}">
        <p14:creationId xmlns:p14="http://schemas.microsoft.com/office/powerpoint/2010/main" val="33181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53983"/>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常见的电压值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一节干电池的电压</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一节蓄电池的电压</a:t>
            </a:r>
            <a:r>
              <a:rPr lang="en-US" altLang="zh-CN"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家庭电路的电压</a:t>
            </a:r>
            <a:r>
              <a:rPr lang="en-US" altLang="zh-CN"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动力电路的电压</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手机锂电池的电压</a:t>
            </a:r>
            <a:r>
              <a:rPr lang="en-US" altLang="zh-CN" smtClean="0">
                <a:solidFill>
                  <a:srgbClr val="000000"/>
                </a:solidFill>
                <a:ea typeface="宋体" panose="02010600030101010101" pitchFamily="2" charset="-122"/>
                <a:cs typeface="Times New Roman" panose="02020603050405020304" pitchFamily="18" charset="0"/>
              </a:rPr>
              <a:t>:_____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对人体安全的电压</a:t>
            </a:r>
            <a:r>
              <a:rPr lang="en-US" altLang="zh-CN">
                <a:solidFill>
                  <a:srgbClr val="000000"/>
                </a:solidFill>
                <a:ea typeface="宋体" panose="02010600030101010101" pitchFamily="2" charset="-122"/>
                <a:cs typeface="Times New Roman" panose="02020603050405020304" pitchFamily="18" charset="0"/>
              </a:rPr>
              <a:t>:____________V.</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806757" y="1997408"/>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4" name="矩形 3"/>
          <p:cNvSpPr/>
          <p:nvPr/>
        </p:nvSpPr>
        <p:spPr>
          <a:xfrm>
            <a:off x="3980501" y="2584561"/>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5" name="矩形 4"/>
          <p:cNvSpPr/>
          <p:nvPr/>
        </p:nvSpPr>
        <p:spPr>
          <a:xfrm>
            <a:off x="9271466" y="2584561"/>
            <a:ext cx="800219" cy="584775"/>
          </a:xfrm>
          <a:prstGeom prst="rect">
            <a:avLst/>
          </a:prstGeom>
        </p:spPr>
        <p:txBody>
          <a:bodyPr wrap="none">
            <a:spAutoFit/>
          </a:bodyPr>
          <a:lstStyle/>
          <a:p>
            <a:r>
              <a:rPr lang="en-US" altLang="zh-CN">
                <a:ea typeface="宋体" panose="02010600030101010101" pitchFamily="2" charset="-122"/>
              </a:rPr>
              <a:t>220</a:t>
            </a:r>
            <a:endParaRPr lang="zh-CN" altLang="en-US"/>
          </a:p>
        </p:txBody>
      </p:sp>
      <p:sp>
        <p:nvSpPr>
          <p:cNvPr id="6" name="矩形 5"/>
          <p:cNvSpPr/>
          <p:nvPr/>
        </p:nvSpPr>
        <p:spPr>
          <a:xfrm>
            <a:off x="4236649" y="3189000"/>
            <a:ext cx="800219" cy="584775"/>
          </a:xfrm>
          <a:prstGeom prst="rect">
            <a:avLst/>
          </a:prstGeom>
        </p:spPr>
        <p:txBody>
          <a:bodyPr wrap="none">
            <a:spAutoFit/>
          </a:bodyPr>
          <a:lstStyle/>
          <a:p>
            <a:r>
              <a:rPr lang="en-US" altLang="zh-CN">
                <a:ea typeface="宋体" panose="02010600030101010101" pitchFamily="2" charset="-122"/>
              </a:rPr>
              <a:t>380</a:t>
            </a:r>
            <a:endParaRPr lang="zh-CN" altLang="en-US"/>
          </a:p>
        </p:txBody>
      </p:sp>
      <p:sp>
        <p:nvSpPr>
          <p:cNvPr id="7" name="矩形 6"/>
          <p:cNvSpPr/>
          <p:nvPr/>
        </p:nvSpPr>
        <p:spPr>
          <a:xfrm>
            <a:off x="9655078" y="3175528"/>
            <a:ext cx="11095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约</a:t>
            </a:r>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6</a:t>
            </a:r>
            <a:endParaRPr lang="zh-CN" altLang="en-US"/>
          </a:p>
        </p:txBody>
      </p:sp>
      <p:sp>
        <p:nvSpPr>
          <p:cNvPr id="8" name="矩形 7"/>
          <p:cNvSpPr/>
          <p:nvPr/>
        </p:nvSpPr>
        <p:spPr>
          <a:xfrm>
            <a:off x="4082065" y="3750471"/>
            <a:ext cx="183095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不高于</a:t>
            </a:r>
            <a:r>
              <a:rPr lang="en-US" altLang="zh-CN">
                <a:ea typeface="宋体" panose="02010600030101010101" pitchFamily="2" charset="-122"/>
              </a:rPr>
              <a:t>36</a:t>
            </a:r>
            <a:endParaRPr lang="zh-CN" altLang="en-US"/>
          </a:p>
        </p:txBody>
      </p:sp>
    </p:spTree>
    <p:extLst>
      <p:ext uri="{BB962C8B-B14F-4D97-AF65-F5344CB8AC3E}">
        <p14:creationId xmlns:p14="http://schemas.microsoft.com/office/powerpoint/2010/main" val="2632125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80895"/>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下列说法不正确的是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电源是提供电压的装置</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电压是形成电流的原因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我国家庭照明电路电压为</a:t>
            </a:r>
            <a:r>
              <a:rPr lang="en-US" altLang="zh-CN">
                <a:solidFill>
                  <a:srgbClr val="000000"/>
                </a:solidFill>
                <a:ea typeface="宋体" panose="02010600030101010101" pitchFamily="2" charset="-122"/>
                <a:cs typeface="Times New Roman" panose="02020603050405020304" pitchFamily="18" charset="0"/>
              </a:rPr>
              <a:t>220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有电压就一定能形成电流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7593917" y="203561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6737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052259046"/>
              </p:ext>
            </p:extLst>
          </p:nvPr>
        </p:nvGraphicFramePr>
        <p:xfrm>
          <a:off x="361950" y="607824"/>
          <a:ext cx="10807700" cy="5944631"/>
        </p:xfrm>
        <a:graphic>
          <a:graphicData uri="http://schemas.openxmlformats.org/presentationml/2006/ole">
            <mc:AlternateContent>
              <mc:Choice xmlns:v="urn:schemas-microsoft-com:vml" Requires="v">
                <p:oleObj spid="_x0000_s1039"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607824"/>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72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电源为电路提供电压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电压使自由电荷发生定向移动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从而形成电流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故电压是电路中形成电流的原因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用电器只有在额定电压下才能正常工作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我国家用电器的额定电压一般是</a:t>
            </a:r>
            <a:r>
              <a:rPr lang="en-US" altLang="zh-CN">
                <a:solidFill>
                  <a:srgbClr val="000000"/>
                </a:solidFill>
                <a:ea typeface="宋体" panose="02010600030101010101" pitchFamily="2" charset="-122"/>
                <a:cs typeface="Times New Roman" panose="02020603050405020304" pitchFamily="18" charset="0"/>
              </a:rPr>
              <a:t>220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楷体" panose="02010609060101010101" pitchFamily="49" charset="-122"/>
                <a:cs typeface="Times New Roman" panose="02020603050405020304" pitchFamily="18" charset="0"/>
              </a:rPr>
              <a:t>为使这些家用电器能够正常工作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与之配套的家庭电路电压也是</a:t>
            </a:r>
            <a:r>
              <a:rPr lang="en-US" altLang="zh-CN">
                <a:solidFill>
                  <a:srgbClr val="000000"/>
                </a:solidFill>
                <a:ea typeface="宋体" panose="02010600030101010101" pitchFamily="2" charset="-122"/>
                <a:cs typeface="Times New Roman" panose="02020603050405020304" pitchFamily="18" charset="0"/>
              </a:rPr>
              <a:t>220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电路两端有电压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则电路中不一定有电流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是否有电流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还要看电路是不是通路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不正确</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75045770"/>
      </p:ext>
    </p:extLst>
  </p:cSld>
  <p:clrMapOvr>
    <a:masterClrMapping/>
  </p:clrMapOvr>
  <p:transition spd="med">
    <p:pull/>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9373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仿宋" panose="02010609060101010101" pitchFamily="49" charset="-122"/>
                <a:cs typeface="Times New Roman" panose="02020603050405020304" pitchFamily="18" charset="0"/>
              </a:rPr>
              <a:t>电压是使电路形成电流的原因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电路中要想有电流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就必须有电压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电路两端有电压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且电路是通路时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电路中才有电流</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仿宋" panose="02010609060101010101" pitchFamily="49" charset="-122"/>
                <a:cs typeface="Times New Roman" panose="02020603050405020304" pitchFamily="18" charset="0"/>
              </a:rPr>
              <a:t>电源是给电路提供电压的装置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仿宋" panose="02010609060101010101" pitchFamily="49" charset="-122"/>
                <a:cs typeface="Times New Roman" panose="02020603050405020304" pitchFamily="18" charset="0"/>
              </a:rPr>
              <a:t>我国家用电器的额定电压一般是</a:t>
            </a:r>
            <a:r>
              <a:rPr lang="en-US" altLang="zh-CN">
                <a:solidFill>
                  <a:srgbClr val="000000"/>
                </a:solidFill>
                <a:ea typeface="宋体" panose="02010600030101010101" pitchFamily="2" charset="-122"/>
                <a:cs typeface="Times New Roman" panose="02020603050405020304" pitchFamily="18" charset="0"/>
              </a:rPr>
              <a:t>220</a:t>
            </a:r>
            <a:r>
              <a:rPr lang="en-US" altLang="zh-CN">
                <a:solidFill>
                  <a:srgbClr val="000000"/>
                </a:solidFill>
                <a:ea typeface="仿宋"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2197411"/>
      </p:ext>
    </p:extLst>
  </p:cSld>
  <p:clrMapOvr>
    <a:masterClrMapping/>
  </p:clrMapOvr>
  <p:transition spd="med">
    <p:pull/>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69799"/>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一台复读机的工作电压为</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可用</a:t>
            </a:r>
            <a:r>
              <a:rPr lang="en-US" altLang="zh-CN"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节的干电池串联来为它工作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大量事实表明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对人体的安全电压不高于</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793485" y="2222143"/>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4" name="矩形 3"/>
          <p:cNvSpPr/>
          <p:nvPr/>
        </p:nvSpPr>
        <p:spPr>
          <a:xfrm>
            <a:off x="3025426" y="3403767"/>
            <a:ext cx="595035" cy="584775"/>
          </a:xfrm>
          <a:prstGeom prst="rect">
            <a:avLst/>
          </a:prstGeom>
        </p:spPr>
        <p:txBody>
          <a:bodyPr wrap="none">
            <a:spAutoFit/>
          </a:bodyPr>
          <a:lstStyle/>
          <a:p>
            <a:r>
              <a:rPr lang="en-US" altLang="zh-CN" smtClean="0">
                <a:ea typeface="宋体" panose="02010600030101010101" pitchFamily="2" charset="-122"/>
              </a:rPr>
              <a:t>36</a:t>
            </a:r>
            <a:endParaRPr lang="zh-CN" altLang="en-US"/>
          </a:p>
        </p:txBody>
      </p:sp>
    </p:spTree>
    <p:extLst>
      <p:ext uri="{BB962C8B-B14F-4D97-AF65-F5344CB8AC3E}">
        <p14:creationId xmlns:p14="http://schemas.microsoft.com/office/powerpoint/2010/main" val="3381861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电压表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电压表是测量电压的大小的仪表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实验室的电压表的量程有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其分度值分别是</a:t>
            </a:r>
            <a:r>
              <a:rPr lang="en-US" altLang="zh-CN" smtClean="0">
                <a:solidFill>
                  <a:srgbClr val="000000"/>
                </a:solidFill>
                <a:ea typeface="宋体" panose="02010600030101010101" pitchFamily="2" charset="-122"/>
                <a:cs typeface="Times New Roman" panose="02020603050405020304" pitchFamily="18" charset="0"/>
              </a:rPr>
              <a:t>_____</a:t>
            </a:r>
            <a:r>
              <a:rPr lang="en-US" altLang="zh-CN">
                <a:solidFill>
                  <a:srgbClr val="000000"/>
                </a:solidFill>
                <a:ea typeface="宋体" panose="02010600030101010101" pitchFamily="2" charset="-122"/>
                <a:cs typeface="Times New Roman" panose="02020603050405020304" pitchFamily="18" charset="0"/>
              </a:rPr>
              <a:t>V</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电压表的使用方法</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电压表应</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接入电路中</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让电流从电压表的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接线柱流入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接线柱流出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68549" y="2408671"/>
            <a:ext cx="122078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 V</a:t>
            </a:r>
            <a:endParaRPr lang="zh-CN" altLang="en-US"/>
          </a:p>
        </p:txBody>
      </p:sp>
      <p:sp>
        <p:nvSpPr>
          <p:cNvPr id="4" name="矩形 3"/>
          <p:cNvSpPr/>
          <p:nvPr/>
        </p:nvSpPr>
        <p:spPr>
          <a:xfrm>
            <a:off x="4281549" y="2408670"/>
            <a:ext cx="1405128" cy="584775"/>
          </a:xfrm>
          <a:prstGeom prst="rect">
            <a:avLst/>
          </a:prstGeom>
        </p:spPr>
        <p:txBody>
          <a:bodyPr wrap="none">
            <a:spAutoFit/>
          </a:bodyPr>
          <a:lstStyle/>
          <a:p>
            <a:r>
              <a:rPr lang="en-US" altLang="zh-CN">
                <a:ea typeface="宋体" panose="02010600030101010101" pitchFamily="2" charset="-122"/>
              </a:rPr>
              <a:t>0~15 V</a:t>
            </a:r>
            <a:endParaRPr lang="zh-CN" altLang="en-US"/>
          </a:p>
        </p:txBody>
      </p:sp>
      <p:sp>
        <p:nvSpPr>
          <p:cNvPr id="5" name="矩形 4"/>
          <p:cNvSpPr/>
          <p:nvPr/>
        </p:nvSpPr>
        <p:spPr>
          <a:xfrm>
            <a:off x="9257462" y="2408669"/>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a:t>
            </a:r>
            <a:endParaRPr lang="zh-CN" altLang="en-US"/>
          </a:p>
        </p:txBody>
      </p:sp>
      <p:sp>
        <p:nvSpPr>
          <p:cNvPr id="6" name="矩形 5"/>
          <p:cNvSpPr/>
          <p:nvPr/>
        </p:nvSpPr>
        <p:spPr>
          <a:xfrm>
            <a:off x="1231181" y="3003276"/>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7" name="矩形 6"/>
          <p:cNvSpPr/>
          <p:nvPr/>
        </p:nvSpPr>
        <p:spPr>
          <a:xfrm>
            <a:off x="3446452" y="41565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并联</a:t>
            </a:r>
            <a:endParaRPr lang="zh-CN" altLang="en-US"/>
          </a:p>
        </p:txBody>
      </p:sp>
      <p:sp>
        <p:nvSpPr>
          <p:cNvPr id="8" name="矩形 7"/>
          <p:cNvSpPr/>
          <p:nvPr/>
        </p:nvSpPr>
        <p:spPr>
          <a:xfrm>
            <a:off x="5576112" y="4773176"/>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9" name="矩形 8"/>
          <p:cNvSpPr/>
          <p:nvPr/>
        </p:nvSpPr>
        <p:spPr>
          <a:xfrm>
            <a:off x="1599026" y="5348119"/>
            <a:ext cx="320922" cy="584775"/>
          </a:xfrm>
          <a:prstGeom prst="rect">
            <a:avLst/>
          </a:prstGeom>
        </p:spPr>
        <p:txBody>
          <a:bodyPr wrap="none">
            <a:spAutoFit/>
          </a:bodyPr>
          <a:lstStyle/>
          <a:p>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3576815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77711"/>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根据需要选择</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在无法估计电压大小的情况下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应用大量程进行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如果被测电压不超过</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则测量该电流时一定要选择</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的量程</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电压表可以直接接在电源的两端测量电源两端的电压</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重点认知电压表自身的电阻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在分析电路连接时我们通常把它看成是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36485" y="142022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合适量程</a:t>
            </a:r>
            <a:endParaRPr lang="zh-CN" altLang="en-US"/>
          </a:p>
        </p:txBody>
      </p:sp>
      <p:sp>
        <p:nvSpPr>
          <p:cNvPr id="4" name="矩形 3"/>
          <p:cNvSpPr/>
          <p:nvPr/>
        </p:nvSpPr>
        <p:spPr>
          <a:xfrm>
            <a:off x="4795437" y="200499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试触</a:t>
            </a:r>
            <a:endParaRPr lang="zh-CN" altLang="en-US"/>
          </a:p>
        </p:txBody>
      </p:sp>
      <p:sp>
        <p:nvSpPr>
          <p:cNvPr id="5" name="矩形 4"/>
          <p:cNvSpPr/>
          <p:nvPr/>
        </p:nvSpPr>
        <p:spPr>
          <a:xfrm>
            <a:off x="5888115" y="2609437"/>
            <a:ext cx="122078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 V</a:t>
            </a:r>
            <a:endParaRPr lang="zh-CN" altLang="en-US"/>
          </a:p>
        </p:txBody>
      </p:sp>
      <p:sp>
        <p:nvSpPr>
          <p:cNvPr id="6" name="矩形 5"/>
          <p:cNvSpPr/>
          <p:nvPr/>
        </p:nvSpPr>
        <p:spPr>
          <a:xfrm>
            <a:off x="7796839" y="377363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非常大</a:t>
            </a:r>
            <a:endParaRPr lang="zh-CN" altLang="en-US"/>
          </a:p>
        </p:txBody>
      </p:sp>
      <p:sp>
        <p:nvSpPr>
          <p:cNvPr id="7" name="矩形 6"/>
          <p:cNvSpPr/>
          <p:nvPr/>
        </p:nvSpPr>
        <p:spPr>
          <a:xfrm>
            <a:off x="7079402" y="435403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开路</a:t>
            </a:r>
            <a:endParaRPr lang="zh-CN" altLang="en-US"/>
          </a:p>
        </p:txBody>
      </p:sp>
    </p:spTree>
    <p:extLst>
      <p:ext uri="{BB962C8B-B14F-4D97-AF65-F5344CB8AC3E}">
        <p14:creationId xmlns:p14="http://schemas.microsoft.com/office/powerpoint/2010/main" val="37030842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08255"/>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串联电路电压特点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串联电路中电路两端的总电压等于</a:t>
            </a:r>
            <a:r>
              <a:rPr lang="en-US" altLang="zh-CN" i="1" smtClean="0">
                <a:solidFill>
                  <a:srgbClr val="000000"/>
                </a:solidFill>
                <a:ea typeface="宋体" panose="02010600030101010101" pitchFamily="2" charset="-122"/>
                <a:cs typeface="Times New Roman" panose="02020603050405020304" pitchFamily="18" charset="0"/>
              </a:rPr>
              <a:t>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并联电路电压特点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各并联支路两端的电压</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3157" y="2323647"/>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各部分电路两端的电压之和</a:t>
            </a:r>
            <a:endParaRPr lang="zh-CN" altLang="en-US"/>
          </a:p>
        </p:txBody>
      </p:sp>
      <p:sp>
        <p:nvSpPr>
          <p:cNvPr id="4" name="矩形 3"/>
          <p:cNvSpPr/>
          <p:nvPr/>
        </p:nvSpPr>
        <p:spPr>
          <a:xfrm>
            <a:off x="7911445" y="2323647"/>
            <a:ext cx="1814920" cy="584775"/>
          </a:xfrm>
          <a:prstGeom prst="rect">
            <a:avLst/>
          </a:prstGeom>
        </p:spPr>
        <p:txBody>
          <a:bodyPr wrap="none">
            <a:spAutoFit/>
          </a:bodyPr>
          <a:lstStyle/>
          <a:p>
            <a:r>
              <a:rPr lang="en-US" altLang="zh-CN" i="1">
                <a:ea typeface="宋体" panose="02010600030101010101" pitchFamily="2" charset="-122"/>
              </a:rPr>
              <a:t>U</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2</a:t>
            </a:r>
            <a:endParaRPr lang="zh-CN" altLang="en-US"/>
          </a:p>
        </p:txBody>
      </p:sp>
      <p:sp>
        <p:nvSpPr>
          <p:cNvPr id="5" name="矩形 4"/>
          <p:cNvSpPr/>
          <p:nvPr/>
        </p:nvSpPr>
        <p:spPr>
          <a:xfrm>
            <a:off x="1008509" y="35022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相等</a:t>
            </a:r>
            <a:endParaRPr lang="zh-CN" altLang="en-US"/>
          </a:p>
        </p:txBody>
      </p:sp>
      <p:sp>
        <p:nvSpPr>
          <p:cNvPr id="6" name="矩形 5"/>
          <p:cNvSpPr/>
          <p:nvPr/>
        </p:nvSpPr>
        <p:spPr>
          <a:xfrm>
            <a:off x="4042677" y="350222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电源电压</a:t>
            </a:r>
            <a:endParaRPr lang="zh-CN" altLang="en-US"/>
          </a:p>
        </p:txBody>
      </p:sp>
      <p:sp>
        <p:nvSpPr>
          <p:cNvPr id="7" name="矩形 6"/>
          <p:cNvSpPr/>
          <p:nvPr/>
        </p:nvSpPr>
        <p:spPr>
          <a:xfrm>
            <a:off x="1920061" y="4084519"/>
            <a:ext cx="1814920" cy="584775"/>
          </a:xfrm>
          <a:prstGeom prst="rect">
            <a:avLst/>
          </a:prstGeom>
        </p:spPr>
        <p:txBody>
          <a:bodyPr wrap="none">
            <a:spAutoFit/>
          </a:bodyPr>
          <a:lstStyle/>
          <a:p>
            <a:r>
              <a:rPr lang="en-US" altLang="zh-CN" i="1">
                <a:ea typeface="宋体" panose="02010600030101010101" pitchFamily="2" charset="-122"/>
              </a:rPr>
              <a:t>U</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2</a:t>
            </a:r>
            <a:endParaRPr lang="zh-CN" altLang="en-US"/>
          </a:p>
        </p:txBody>
      </p:sp>
    </p:spTree>
    <p:extLst>
      <p:ext uri="{BB962C8B-B14F-4D97-AF65-F5344CB8AC3E}">
        <p14:creationId xmlns:p14="http://schemas.microsoft.com/office/powerpoint/2010/main" val="1116805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4758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将两个灯泡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接到同一电路中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两灯均发光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则下列说法中可以确认两灯并联的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两灯两端的电压不相等</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两灯两端的电压相等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通过两灯的电流相等</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通过两灯的电流不相等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219141" y="298852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504122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两灯并联时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两端的电压一定相等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若两灯两端的电压不相等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则两灯一定不是并联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错</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两灯串联时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若两灯的规格相同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两灯两端的电压也相等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所以两灯两端的电压相等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两灯可能串联也可能并联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错</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串联电路通过两灯的电流一定相等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并联电路中当两灯的规格相同时通过两灯的电流也相等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所以通过两灯的电流相等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两灯可能串联也可能并联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串联电路通过两灯的电流一定相等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若通过两灯的电流不相等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则两灯一定不是串联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而是并联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37068749"/>
      </p:ext>
    </p:extLst>
  </p:cSld>
  <p:clrMapOvr>
    <a:masterClrMapping/>
  </p:clrMapOvr>
  <p:transition spd="med">
    <p:pull/>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8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在探究串联电路电压关系的实验中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物理实验小组按如图所示的电路测得电压表</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的示数是</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V,</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的示数是</a:t>
            </a:r>
            <a:r>
              <a:rPr lang="en-US" altLang="zh-CN">
                <a:solidFill>
                  <a:srgbClr val="000000"/>
                </a:solidFill>
                <a:ea typeface="宋体" panose="02010600030101010101" pitchFamily="2" charset="-122"/>
                <a:cs typeface="Times New Roman" panose="02020603050405020304" pitchFamily="18" charset="0"/>
              </a:rPr>
              <a:t>2.3 V,</a:t>
            </a:r>
            <a:r>
              <a:rPr lang="zh-CN" altLang="zh-CN">
                <a:solidFill>
                  <a:srgbClr val="000000"/>
                </a:solidFill>
                <a:ea typeface="宋体" panose="02010600030101010101" pitchFamily="2" charset="-122"/>
                <a:cs typeface="Times New Roman" panose="02020603050405020304" pitchFamily="18" charset="0"/>
              </a:rPr>
              <a:t>电压表</a:t>
            </a:r>
            <a:r>
              <a:rPr lang="en-US" altLang="zh-CN" i="1">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A.1.5 </a:t>
            </a:r>
            <a:r>
              <a:rPr lang="en-US" altLang="zh-CN">
                <a:solidFill>
                  <a:srgbClr val="000000"/>
                </a:solidFill>
                <a:ea typeface="宋体" panose="02010600030101010101" pitchFamily="2" charset="-122"/>
                <a:cs typeface="Times New Roman" panose="02020603050405020304" pitchFamily="18" charset="0"/>
              </a:rPr>
              <a:t>V	B.3.8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C.2.3 V	D.6.1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31.jpeg"/>
          <p:cNvPicPr/>
          <p:nvPr/>
        </p:nvPicPr>
        <p:blipFill>
          <a:blip r:embed="rId2"/>
          <a:stretch>
            <a:fillRect/>
          </a:stretch>
        </p:blipFill>
        <p:spPr>
          <a:xfrm>
            <a:off x="7499553" y="2296665"/>
            <a:ext cx="3230036" cy="3006055"/>
          </a:xfrm>
          <a:prstGeom prst="rect">
            <a:avLst/>
          </a:prstGeom>
        </p:spPr>
      </p:pic>
      <p:sp>
        <p:nvSpPr>
          <p:cNvPr id="4" name="Rectangle 3"/>
          <p:cNvSpPr>
            <a:spLocks noChangeArrowheads="1"/>
          </p:cNvSpPr>
          <p:nvPr/>
        </p:nvSpPr>
        <p:spPr bwMode="auto">
          <a:xfrm>
            <a:off x="6607766" y="229666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263974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89679"/>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电路故障分析</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分析</a:t>
            </a:r>
            <a:r>
              <a:rPr lang="zh-CN" altLang="zh-CN">
                <a:solidFill>
                  <a:srgbClr val="000000"/>
                </a:solidFill>
                <a:ea typeface="宋体" panose="02010600030101010101" pitchFamily="2" charset="-122"/>
                <a:cs typeface="Times New Roman" panose="02020603050405020304" pitchFamily="18" charset="0"/>
              </a:rPr>
              <a:t>方法</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电路故障分析时要确定两个内容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一是确定故障在哪里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二是确定故障是什么</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电路故障的原因一般只有两种可能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一种是发生了断路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另一种是发生了短路</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40570967"/>
      </p:ext>
    </p:extLst>
  </p:cSld>
  <p:clrMapOvr>
    <a:masterClrMapping/>
  </p:clrMapOvr>
  <p:transition spd="med">
    <p:pull/>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36745024"/>
              </p:ext>
            </p:extLst>
          </p:nvPr>
        </p:nvGraphicFramePr>
        <p:xfrm>
          <a:off x="361950" y="562463"/>
          <a:ext cx="10807700" cy="5980160"/>
        </p:xfrm>
        <a:graphic>
          <a:graphicData uri="http://schemas.openxmlformats.org/presentationml/2006/ole">
            <mc:AlternateContent>
              <mc:Choice xmlns:v="urn:schemas-microsoft-com:vml" Requires="v">
                <p:oleObj spid="_x0000_s1040" name="文档" r:id="rId2" imgW="3826154" imgH="2117103" progId="Word.Document.12">
                  <p:embed/>
                </p:oleObj>
              </mc:Choice>
              <mc:Fallback>
                <p:oleObj name="文档" r:id="rId2" imgW="3826154" imgH="2117103" progId="Word.Document.12">
                  <p:embed/>
                  <p:pic>
                    <p:nvPicPr>
                      <p:cNvPr id="0" name="OLE substitute image"/>
                      <p:cNvPicPr/>
                      <p:nvPr/>
                    </p:nvPicPr>
                    <p:blipFill>
                      <a:blip r:embed="rId3"/>
                      <a:stretch>
                        <a:fillRect/>
                      </a:stretch>
                    </p:blipFill>
                    <p:spPr>
                      <a:xfrm>
                        <a:off x="361950" y="562463"/>
                        <a:ext cx="10807700" cy="5980160"/>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8719"/>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判断时要根据电路产生的现象进行综合判断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对于串联电路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如果电路中没有电流通过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表现为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所有用电器均不工作等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则故障原因一定是电路某处发生断路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如果电路中有电流通过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只是某部分电路不工作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表现为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部分用电器不工作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则故障原因一定是某段电路两端发生短路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0548677"/>
      </p:ext>
    </p:extLst>
  </p:cSld>
  <p:clrMapOvr>
    <a:masterClrMapping/>
  </p:clrMapOvr>
  <p:transition spd="med">
    <p:pull/>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60819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电流表和电压表均有示数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则故障原因可能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A.L</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断路</a:t>
            </a:r>
            <a:r>
              <a:rPr lang="en-US" altLang="zh-CN" smtClean="0">
                <a:solidFill>
                  <a:srgbClr val="000000"/>
                </a:solidFill>
                <a:ea typeface="宋体" panose="02010600030101010101" pitchFamily="2" charset="-122"/>
                <a:cs typeface="Times New Roman" panose="02020603050405020304" pitchFamily="18" charset="0"/>
              </a:rPr>
              <a:t>		B.L</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断路</a:t>
            </a:r>
            <a:r>
              <a:rPr lang="en-US" altLang="zh-CN" smtClean="0">
                <a:solidFill>
                  <a:srgbClr val="000000"/>
                </a:solidFill>
                <a:ea typeface="宋体" panose="02010600030101010101" pitchFamily="2" charset="-122"/>
                <a:cs typeface="Times New Roman" panose="02020603050405020304" pitchFamily="18" charset="0"/>
              </a:rPr>
              <a:t>		D.L</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835.jpeg"/>
          <p:cNvPicPr/>
          <p:nvPr/>
        </p:nvPicPr>
        <p:blipFill>
          <a:blip r:embed="rId2"/>
          <a:stretch>
            <a:fillRect/>
          </a:stretch>
        </p:blipFill>
        <p:spPr>
          <a:xfrm>
            <a:off x="5696432" y="2520007"/>
            <a:ext cx="4529101" cy="3276118"/>
          </a:xfrm>
          <a:prstGeom prst="rect">
            <a:avLst/>
          </a:prstGeom>
        </p:spPr>
      </p:pic>
      <p:sp>
        <p:nvSpPr>
          <p:cNvPr id="5" name="Rectangle 3"/>
          <p:cNvSpPr>
            <a:spLocks noChangeArrowheads="1"/>
          </p:cNvSpPr>
          <p:nvPr/>
        </p:nvSpPr>
        <p:spPr bwMode="auto">
          <a:xfrm>
            <a:off x="8209309" y="186210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3417183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283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根据实物图可知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两灯泡串联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电流表测量电路中的电流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电压表测量</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发现灯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说明电路为通路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因此电路故障为短路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并且电压表有示数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说明灯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短路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分析判断电路故障时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一定要根据电路中出现的各种反常现象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如电灯不亮、电流表无示数、电压表示数等于电源电压等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分析出现这些反常现象的各种可能的原因</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然后再根据题目中给出的其他现象或测试结果进行综合分析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确定故障</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5542935"/>
      </p:ext>
    </p:extLst>
  </p:cSld>
  <p:clrMapOvr>
    <a:masterClrMapping/>
  </p:clrMapOvr>
  <p:transition spd="med">
    <p:pull/>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5286"/>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如果灯泡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不亮</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如果灯泡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都不亮</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电压表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有</a:t>
            </a:r>
            <a:r>
              <a:rPr lang="zh-CN" altLang="zh-CN">
                <a:solidFill>
                  <a:srgbClr val="000000"/>
                </a:solidFill>
                <a:ea typeface="宋体" panose="02010600030101010101" pitchFamily="2" charset="-122"/>
                <a:cs typeface="Times New Roman" panose="02020603050405020304" pitchFamily="18" charset="0"/>
              </a:rPr>
              <a:t>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如果灯泡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zh-CN" altLang="zh-CN" smtClean="0">
                <a:solidFill>
                  <a:srgbClr val="000000"/>
                </a:solidFill>
                <a:ea typeface="宋体" panose="02010600030101010101" pitchFamily="2" charset="-122"/>
                <a:cs typeface="Times New Roman" panose="02020603050405020304" pitchFamily="18" charset="0"/>
              </a:rPr>
              <a:t>无</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示</a:t>
            </a:r>
            <a:r>
              <a:rPr lang="zh-CN" altLang="zh-CN">
                <a:solidFill>
                  <a:srgbClr val="000000"/>
                </a:solidFill>
                <a:ea typeface="宋体" panose="02010600030101010101" pitchFamily="2" charset="-122"/>
                <a:cs typeface="Times New Roman" panose="02020603050405020304" pitchFamily="18" charset="0"/>
              </a:rPr>
              <a:t>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36.jpeg"/>
          <p:cNvPicPr/>
          <p:nvPr/>
        </p:nvPicPr>
        <p:blipFill>
          <a:blip r:embed="rId2"/>
          <a:stretch>
            <a:fillRect/>
          </a:stretch>
        </p:blipFill>
        <p:spPr>
          <a:xfrm>
            <a:off x="6913165" y="2421952"/>
            <a:ext cx="3919187" cy="2573942"/>
          </a:xfrm>
          <a:prstGeom prst="rect">
            <a:avLst/>
          </a:prstGeom>
        </p:spPr>
      </p:pic>
      <p:sp>
        <p:nvSpPr>
          <p:cNvPr id="4" name="Rectangle 3"/>
          <p:cNvSpPr>
            <a:spLocks noChangeArrowheads="1"/>
          </p:cNvSpPr>
          <p:nvPr/>
        </p:nvSpPr>
        <p:spPr bwMode="auto">
          <a:xfrm>
            <a:off x="753157" y="229415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
        <p:nvSpPr>
          <p:cNvPr id="5" name="Rectangle 3"/>
          <p:cNvSpPr>
            <a:spLocks noChangeArrowheads="1"/>
          </p:cNvSpPr>
          <p:nvPr/>
        </p:nvSpPr>
        <p:spPr bwMode="auto">
          <a:xfrm>
            <a:off x="5361669" y="3465943"/>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
        <p:nvSpPr>
          <p:cNvPr id="6" name="Rectangle 3"/>
          <p:cNvSpPr>
            <a:spLocks noChangeArrowheads="1"/>
          </p:cNvSpPr>
          <p:nvPr/>
        </p:nvSpPr>
        <p:spPr bwMode="auto">
          <a:xfrm>
            <a:off x="4962644" y="4642040"/>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E</a:t>
            </a:r>
            <a:endParaRPr lang="en-US" altLang="zh-CN"/>
          </a:p>
        </p:txBody>
      </p:sp>
    </p:spTree>
    <p:extLst>
      <p:ext uri="{BB962C8B-B14F-4D97-AF65-F5344CB8AC3E}">
        <p14:creationId xmlns:p14="http://schemas.microsoft.com/office/powerpoint/2010/main" val="10878000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31559"/>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两只灯泡都不亮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且电流表和电压表的指针都不动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现将两灯泡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的位置对调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再次闭合开关时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发现两只灯泡仍不亮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电流表指针仍不动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但电压表的指针却有了明显的偏转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则电路的故障可能是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短路</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B.L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断路</a:t>
            </a:r>
            <a:r>
              <a:rPr lang="zh-CN" altLang="zh-CN" i="1">
                <a:solidFill>
                  <a:srgbClr val="000000"/>
                </a:solidFill>
                <a:ea typeface="宋体" panose="02010600030101010101" pitchFamily="2" charset="-122"/>
                <a:cs typeface="Times New Roman" panose="02020603050405020304" pitchFamily="18" charset="0"/>
              </a:rPr>
              <a:t>　</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C.L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短路</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D.L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断路</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E.</a:t>
            </a:r>
            <a:r>
              <a:rPr lang="zh-CN" altLang="zh-CN">
                <a:solidFill>
                  <a:srgbClr val="000000"/>
                </a:solidFill>
                <a:ea typeface="宋体" panose="02010600030101010101" pitchFamily="2" charset="-122"/>
                <a:cs typeface="Times New Roman" panose="02020603050405020304" pitchFamily="18" charset="0"/>
              </a:rPr>
              <a:t>电压表断路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4032845" y="335572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1921931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电路的连接与设计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梳理</a:t>
            </a:r>
            <a:endParaRPr lang="en-US" altLang="zh-CN" smtClean="0">
              <a:solidFill>
                <a:srgbClr val="FF00FF"/>
              </a:solidFill>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根据实物电路画电路图的技巧</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先识别实物电路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看清电路的连接形式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是串联电路还是并联电路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开关控制哪段电路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电流表、电压表测量的是哪段电路中的电流或电压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先画电源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从电源的正极出发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沿着电流的方向依次画出相应元件的符号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合理安排电路图中各元件的位置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尽可能使之均匀分布在电路中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绝对不能将元件的符号画在电路图的拐角处</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33314774"/>
      </p:ext>
    </p:extLst>
  </p:cSld>
  <p:clrMapOvr>
    <a:masterClrMapping/>
  </p:clrMapOvr>
  <p:transition spd="med">
    <p:pull/>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464925"/>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电路图尽可能画成长方形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导线要横平竖直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力求将电路图画得简洁、美观、大小比例适中</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1974282"/>
      </p:ext>
    </p:extLst>
  </p:cSld>
  <p:clrMapOvr>
    <a:masterClrMapping/>
  </p:clrMapOvr>
  <p:transition spd="med">
    <p:pull/>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3000"/>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用笔画线连接实物电路的技巧</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画线前先识别原电路的连接方式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即看清各用电器是串联还是并联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开关在什么位置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测量的是哪段电路中的电流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电表的量程如何选择</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先连接好电源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从电源的正极出发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沿着电流的方向依次连接相应的元件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直到电源的负极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如果电路中有电流表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还要注意正负接线柱的连接正确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如果连接过程中电流出现分支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则先连接好其中的一条分支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然后再将其他分支逐条并联在相应电路的两端</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5377016"/>
      </p:ext>
    </p:extLst>
  </p:cSld>
  <p:clrMapOvr>
    <a:masterClrMapping/>
  </p:clrMapOvr>
  <p:transition spd="med">
    <p:pull/>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447999"/>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连接电路过程中要合理布线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不允许导线交叉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且电流经过元件的先后顺序不可以随意更改</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1133319"/>
      </p:ext>
    </p:extLst>
  </p:cSld>
  <p:clrMapOvr>
    <a:masterClrMapping/>
  </p:clrMapOvr>
  <p:transition spd="med">
    <p:pull/>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3222"/>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按要求设计电路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设计电路其实就是利用开关对电路进行控制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使电路符合设计要求</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一般来说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开关对用电器的控制方式有以下四种基本方式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用开关控制一只灯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有如图所示四种控制方式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实际电路中还可以将以下这四种方式以不同的方式组合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即可得到特殊的控制效果</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61950" y="4223790"/>
            <a:ext cx="10807700" cy="1713273"/>
          </a:xfrm>
          <a:prstGeom prst="rect">
            <a:avLst/>
          </a:prstGeom>
        </p:spPr>
      </p:pic>
    </p:spTree>
    <p:extLst>
      <p:ext uri="{BB962C8B-B14F-4D97-AF65-F5344CB8AC3E}">
        <p14:creationId xmlns:p14="http://schemas.microsoft.com/office/powerpoint/2010/main" val="99500225"/>
      </p:ext>
    </p:extLst>
  </p:cSld>
  <p:clrMapOvr>
    <a:masterClrMapping/>
  </p:clrMapOvr>
  <p:transition spd="med">
    <p:pull/>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701748" y="1161918"/>
            <a:ext cx="8118576" cy="5204052"/>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6746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声控开关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可以节约居民楼里楼道灯的用电</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能在天黑时自动闭合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天亮时自动断开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声控开关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能在有声音时自动闭合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无声音时自动断开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下列电路图中合理的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6300" y="3775554"/>
            <a:ext cx="11359001" cy="2156480"/>
          </a:xfrm>
          <a:prstGeom prst="rect">
            <a:avLst/>
          </a:prstGeom>
        </p:spPr>
      </p:pic>
      <p:sp>
        <p:nvSpPr>
          <p:cNvPr id="4" name="Rectangle 3"/>
          <p:cNvSpPr>
            <a:spLocks noChangeArrowheads="1"/>
          </p:cNvSpPr>
          <p:nvPr/>
        </p:nvSpPr>
        <p:spPr bwMode="auto">
          <a:xfrm>
            <a:off x="5361669" y="3076407"/>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013510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【解答】</a:t>
            </a:r>
            <a:r>
              <a:rPr lang="zh-CN" altLang="zh-CN">
                <a:solidFill>
                  <a:srgbClr val="000000"/>
                </a:solidFill>
                <a:ea typeface="宋体" panose="02010600030101010101" pitchFamily="2" charset="-122"/>
                <a:cs typeface="Times New Roman" panose="02020603050405020304" pitchFamily="18" charset="0"/>
              </a:rPr>
              <a:t>根据题意可知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声控开关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都闭合时灯才能亮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否则灯泡不亮</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由电路图可知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声控开关和光控开关同时闭合时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会造成电源短路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不符合题意</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由电路图可知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只有声控开关和光控开关同时闭合时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符合题意</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由电路图可知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只闭合声控开关或只闭合光控开关时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灯泡都能亮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不符合题意</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由电路图可知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闭合光控开关时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会造成电源短路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不符合题意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13732374"/>
      </p:ext>
    </p:extLst>
  </p:cSld>
  <p:clrMapOvr>
    <a:masterClrMapping/>
  </p:clrMapOvr>
  <p:transition spd="med">
    <p:pull/>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为方便夜间开锁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有人发明了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感应照孔门把手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它利用电子触摸开关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以及光控开关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白天断开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夜间闭合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同时控制电路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只有夜间且有人摸门把手时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锁孔旁的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灯才亮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下列设计最合理的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3138583"/>
            <a:ext cx="11311471" cy="2685178"/>
          </a:xfrm>
          <a:prstGeom prst="rect">
            <a:avLst/>
          </a:prstGeom>
        </p:spPr>
      </p:pic>
      <p:sp>
        <p:nvSpPr>
          <p:cNvPr id="4" name="Rectangle 3"/>
          <p:cNvSpPr>
            <a:spLocks noChangeArrowheads="1"/>
          </p:cNvSpPr>
          <p:nvPr/>
        </p:nvSpPr>
        <p:spPr bwMode="auto">
          <a:xfrm>
            <a:off x="6595637" y="245209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002544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74376"/>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探究串联、并联电路电流规律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甲、乙、丙三位同学在做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用电流表测电流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的分组实验中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他们的电流表指针均指在零刻度处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当闭合开关试触时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发现电表指针摆动分别出现了如图甲、乙、丙所示的三种情况</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请分析他们在电流表的使用上分别存在什么问题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并写在下面的横线上</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848.jpeg"/>
          <p:cNvPicPr>
            <a:picLocks noChangeAspect="1"/>
          </p:cNvPicPr>
          <p:nvPr/>
        </p:nvPicPr>
        <p:blipFill>
          <a:blip r:embed="rId2"/>
          <a:stretch>
            <a:fillRect/>
          </a:stretch>
        </p:blipFill>
        <p:spPr>
          <a:xfrm>
            <a:off x="361950" y="828958"/>
            <a:ext cx="10807700" cy="2936627"/>
          </a:xfrm>
          <a:prstGeom prst="rect">
            <a:avLst/>
          </a:prstGeom>
        </p:spPr>
      </p:pic>
      <p:sp>
        <p:nvSpPr>
          <p:cNvPr id="3" name="矩形 2"/>
          <p:cNvSpPr>
            <a:spLocks noChangeAspect="1"/>
          </p:cNvSpPr>
          <p:nvPr/>
        </p:nvSpPr>
        <p:spPr>
          <a:xfrm>
            <a:off x="361950" y="3907823"/>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甲同学的问题</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乙同学的问题</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丙同学的问题</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149085" y="3950335"/>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电流表的正负接线柱接反了</a:t>
            </a:r>
            <a:endParaRPr lang="zh-CN" altLang="en-US"/>
          </a:p>
        </p:txBody>
      </p:sp>
      <p:sp>
        <p:nvSpPr>
          <p:cNvPr id="5" name="矩形 4"/>
          <p:cNvSpPr/>
          <p:nvPr/>
        </p:nvSpPr>
        <p:spPr>
          <a:xfrm>
            <a:off x="3149085" y="453975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所选的量程太大</a:t>
            </a:r>
            <a:endParaRPr lang="zh-CN" altLang="en-US"/>
          </a:p>
        </p:txBody>
      </p:sp>
      <p:sp>
        <p:nvSpPr>
          <p:cNvPr id="6" name="矩形 5"/>
          <p:cNvSpPr/>
          <p:nvPr/>
        </p:nvSpPr>
        <p:spPr>
          <a:xfrm>
            <a:off x="3149084" y="512685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所选的量程太小</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所示是小明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探究并联电路电流特点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实验时未连好的电路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现要求灯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且电流表测灯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中的电流</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49.jpeg"/>
          <p:cNvPicPr>
            <a:picLocks noChangeAspect="1"/>
          </p:cNvPicPr>
          <p:nvPr/>
        </p:nvPicPr>
        <p:blipFill>
          <a:blip r:embed="rId2"/>
          <a:stretch>
            <a:fillRect/>
          </a:stretch>
        </p:blipFill>
        <p:spPr>
          <a:xfrm>
            <a:off x="142532" y="2241194"/>
            <a:ext cx="11246536" cy="3211966"/>
          </a:xfrm>
          <a:prstGeom prst="rect">
            <a:avLst/>
          </a:prstGeom>
        </p:spPr>
      </p:pic>
    </p:spTree>
    <p:extLst>
      <p:ext uri="{BB962C8B-B14F-4D97-AF65-F5344CB8AC3E}">
        <p14:creationId xmlns:p14="http://schemas.microsoft.com/office/powerpoint/2010/main" val="190814134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7312"/>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请你用笔画线表示导线在图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中完成电路连接</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413087"/>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57.jpeg"/>
          <p:cNvPicPr>
            <a:picLocks noChangeAspect="1"/>
          </p:cNvPicPr>
          <p:nvPr/>
        </p:nvPicPr>
        <p:blipFill>
          <a:blip r:embed="rId2"/>
          <a:stretch>
            <a:fillRect/>
          </a:stretch>
        </p:blipFill>
        <p:spPr>
          <a:xfrm>
            <a:off x="2410434" y="2096351"/>
            <a:ext cx="6710732" cy="3529832"/>
          </a:xfrm>
          <a:prstGeom prst="rect">
            <a:avLst/>
          </a:prstGeom>
        </p:spPr>
      </p:pic>
    </p:spTree>
    <p:extLst>
      <p:ext uri="{BB962C8B-B14F-4D97-AF65-F5344CB8AC3E}">
        <p14:creationId xmlns:p14="http://schemas.microsoft.com/office/powerpoint/2010/main" val="911791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7256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按要求正确连接好电路后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中电流为</a:t>
            </a:r>
            <a:r>
              <a:rPr lang="en-US" altLang="zh-CN">
                <a:solidFill>
                  <a:srgbClr val="000000"/>
                </a:solidFill>
                <a:ea typeface="宋体" panose="02010600030101010101" pitchFamily="2" charset="-122"/>
                <a:cs typeface="Times New Roman" panose="02020603050405020304" pitchFamily="18" charset="0"/>
              </a:rPr>
              <a:t>____________A.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在这个电路中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再用电流表测干路中的电流时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则干路中的电流为</a:t>
            </a:r>
            <a:r>
              <a:rPr lang="en-US" altLang="zh-CN">
                <a:solidFill>
                  <a:srgbClr val="000000"/>
                </a:solidFill>
                <a:ea typeface="宋体" panose="02010600030101010101" pitchFamily="2" charset="-122"/>
                <a:cs typeface="Times New Roman" panose="02020603050405020304" pitchFamily="18" charset="0"/>
              </a:rPr>
              <a:t>____________A,</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中的电流为</a:t>
            </a:r>
            <a:r>
              <a:rPr lang="en-US" altLang="zh-CN">
                <a:solidFill>
                  <a:srgbClr val="000000"/>
                </a:solidFill>
                <a:ea typeface="宋体" panose="02010600030101010101" pitchFamily="2" charset="-122"/>
                <a:cs typeface="Times New Roman" panose="02020603050405020304" pitchFamily="18" charset="0"/>
              </a:rPr>
              <a:t>____________A.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932805" y="2117455"/>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36</a:t>
            </a:r>
            <a:endParaRPr lang="zh-CN" altLang="en-US"/>
          </a:p>
        </p:txBody>
      </p:sp>
      <p:sp>
        <p:nvSpPr>
          <p:cNvPr id="4" name="矩形 3"/>
          <p:cNvSpPr/>
          <p:nvPr/>
        </p:nvSpPr>
        <p:spPr>
          <a:xfrm>
            <a:off x="7096509" y="3282598"/>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8</a:t>
            </a:r>
            <a:endParaRPr lang="zh-CN" altLang="en-US"/>
          </a:p>
        </p:txBody>
      </p:sp>
      <p:sp>
        <p:nvSpPr>
          <p:cNvPr id="5" name="矩形 4"/>
          <p:cNvSpPr/>
          <p:nvPr/>
        </p:nvSpPr>
        <p:spPr>
          <a:xfrm>
            <a:off x="2304653" y="3880686"/>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44</a:t>
            </a:r>
            <a:endParaRPr lang="zh-CN" altLang="en-US"/>
          </a:p>
        </p:txBody>
      </p:sp>
    </p:spTree>
    <p:extLst>
      <p:ext uri="{BB962C8B-B14F-4D97-AF65-F5344CB8AC3E}">
        <p14:creationId xmlns:p14="http://schemas.microsoft.com/office/powerpoint/2010/main" val="24807147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863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小李同学进行了如下实验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根据电路图</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连接好实物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用电流表分别测出</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三个位置中的电流</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改变电源电压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记录数据如下表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65018753"/>
              </p:ext>
            </p:extLst>
          </p:nvPr>
        </p:nvGraphicFramePr>
        <p:xfrm>
          <a:off x="361950" y="2460062"/>
          <a:ext cx="10807700" cy="2891105"/>
        </p:xfrm>
        <a:graphic>
          <a:graphicData uri="http://schemas.openxmlformats.org/presentationml/2006/ole">
            <mc:AlternateContent>
              <mc:Choice xmlns:v="urn:schemas-microsoft-com:vml" Requires="v">
                <p:oleObj spid="_x0000_s1045" name="文档" r:id="rId2" imgW="3826154" imgH="1023512" progId="Word.Document.12">
                  <p:embed/>
                </p:oleObj>
              </mc:Choice>
              <mc:Fallback>
                <p:oleObj name="文档" r:id="rId2" imgW="3826154" imgH="1023512" progId="Word.Document.12">
                  <p:embed/>
                  <p:pic>
                    <p:nvPicPr>
                      <p:cNvPr id="0" name="OLE substitute image"/>
                      <p:cNvPicPr/>
                      <p:nvPr/>
                    </p:nvPicPr>
                    <p:blipFill>
                      <a:blip r:embed="rId3"/>
                      <a:stretch>
                        <a:fillRect/>
                      </a:stretch>
                    </p:blipFill>
                    <p:spPr>
                      <a:xfrm>
                        <a:off x="361950" y="2460062"/>
                        <a:ext cx="10807700" cy="2891105"/>
                      </a:xfrm>
                      <a:prstGeom prst="rect">
                        <a:avLst/>
                      </a:prstGeom>
                    </p:spPr>
                  </p:pic>
                </p:oleObj>
              </mc:Fallback>
            </mc:AlternateContent>
          </a:graphicData>
        </a:graphic>
      </p:graphicFrame>
      <p:sp>
        <p:nvSpPr>
          <p:cNvPr id="4" name="矩形 3"/>
          <p:cNvSpPr>
            <a:spLocks noChangeAspect="1"/>
          </p:cNvSpPr>
          <p:nvPr/>
        </p:nvSpPr>
        <p:spPr>
          <a:xfrm>
            <a:off x="361950" y="4938783"/>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该实验探究的问题是</a:t>
            </a:r>
            <a:r>
              <a:rPr lang="en-US" altLang="zh-CN" i="1" smtClean="0">
                <a:solidFill>
                  <a:srgbClr val="000000"/>
                </a:solidFill>
                <a:ea typeface="宋体" panose="02010600030101010101" pitchFamily="2" charset="-122"/>
                <a:cs typeface="Times New Roman" panose="02020603050405020304" pitchFamily="18" charset="0"/>
              </a:rPr>
              <a:t>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4968949" y="4982529"/>
            <a:ext cx="5536007"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并联电路中干路电路与各</a:t>
            </a:r>
            <a:r>
              <a:rPr lang="zh-CN" altLang="zh-CN" smtClean="0">
                <a:ea typeface="宋体" panose="02010600030101010101" pitchFamily="2" charset="-122"/>
                <a:cs typeface="Times New Roman" panose="02020603050405020304" pitchFamily="18" charset="0"/>
              </a:rPr>
              <a:t>支路</a:t>
            </a:r>
            <a:endParaRPr lang="zh-CN" altLang="en-US"/>
          </a:p>
        </p:txBody>
      </p:sp>
      <p:sp>
        <p:nvSpPr>
          <p:cNvPr id="6" name="矩形 5"/>
          <p:cNvSpPr/>
          <p:nvPr/>
        </p:nvSpPr>
        <p:spPr>
          <a:xfrm>
            <a:off x="720477" y="5557472"/>
            <a:ext cx="2448272" cy="584775"/>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电流</a:t>
            </a:r>
            <a:r>
              <a:rPr lang="zh-CN" altLang="zh-CN">
                <a:ea typeface="宋体" panose="02010600030101010101" pitchFamily="2" charset="-122"/>
                <a:cs typeface="Times New Roman" panose="02020603050405020304" pitchFamily="18" charset="0"/>
              </a:rPr>
              <a:t>的关系</a:t>
            </a:r>
            <a:endParaRPr lang="zh-CN" altLang="en-US"/>
          </a:p>
        </p:txBody>
      </p:sp>
    </p:spTree>
    <p:extLst>
      <p:ext uri="{BB962C8B-B14F-4D97-AF65-F5344CB8AC3E}">
        <p14:creationId xmlns:p14="http://schemas.microsoft.com/office/powerpoint/2010/main" val="107385353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把电流表接入电路时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有时要试触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检查电流表是否完好</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检查电流表的连接方式是否正确</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检查整个电路连接是否正确</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选择最合适于被测量电流的量程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当小李同学把电流表接入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两灯均亮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但电流表的指针不发生偏转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则可能的原因</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电流表内部断开</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开关处接触不良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电流表被短路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电源供电不足</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778725" y="66746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
        <p:nvSpPr>
          <p:cNvPr id="4" name="Rectangle 3"/>
          <p:cNvSpPr>
            <a:spLocks noChangeArrowheads="1"/>
          </p:cNvSpPr>
          <p:nvPr/>
        </p:nvSpPr>
        <p:spPr bwMode="auto">
          <a:xfrm>
            <a:off x="7800109" y="418602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80340" y="1472364"/>
            <a:ext cx="11361394" cy="3535446"/>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779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实验中测量三次的目的</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该同学根据实验得出结论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并联电路中干路电流为支路电流的</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倍</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该实验有不完善之处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请你提出改进的建议</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结合你用电流表做实验时的体会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提出一条对本实验的改进意见</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通过探究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最终可得到并联电路的电流规律是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135813" y="696457"/>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使结论更具有普遍性、可靠性</a:t>
            </a:r>
            <a:endParaRPr lang="zh-CN" altLang="en-US"/>
          </a:p>
        </p:txBody>
      </p:sp>
      <p:sp>
        <p:nvSpPr>
          <p:cNvPr id="4" name="矩形 3"/>
          <p:cNvSpPr/>
          <p:nvPr/>
        </p:nvSpPr>
        <p:spPr>
          <a:xfrm>
            <a:off x="648469" y="2433586"/>
            <a:ext cx="604807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更换不同规格的小灯泡进行实验</a:t>
            </a:r>
            <a:endParaRPr lang="zh-CN" altLang="en-US"/>
          </a:p>
        </p:txBody>
      </p:sp>
      <p:sp>
        <p:nvSpPr>
          <p:cNvPr id="6" name="矩形 5"/>
          <p:cNvSpPr>
            <a:spLocks noChangeAspect="1"/>
          </p:cNvSpPr>
          <p:nvPr/>
        </p:nvSpPr>
        <p:spPr>
          <a:xfrm>
            <a:off x="361950" y="3542230"/>
            <a:ext cx="10807700" cy="1217641"/>
          </a:xfrm>
          <a:prstGeom prst="rect">
            <a:avLst/>
          </a:prstGeom>
        </p:spPr>
        <p:txBody>
          <a:bodyPr>
            <a:spAutoFit/>
          </a:bodyPr>
          <a:lstStyle/>
          <a:p>
            <a:pPr>
              <a:lnSpc>
                <a:spcPct val="120000"/>
              </a:lnSpc>
            </a:pP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使用</a:t>
            </a:r>
            <a:r>
              <a:rPr lang="zh-CN" altLang="zh-CN">
                <a:ea typeface="宋体" panose="02010600030101010101" pitchFamily="2" charset="-122"/>
                <a:cs typeface="Times New Roman" panose="02020603050405020304" pitchFamily="18" charset="0"/>
              </a:rPr>
              <a:t>三个电流表同时接入到电路中测量</a:t>
            </a:r>
            <a:r>
              <a:rPr lang="en-US" altLang="zh-CN" i="1">
                <a:ea typeface="宋体" panose="02010600030101010101" pitchFamily="2" charset="-122"/>
              </a:rPr>
              <a:t>I</a:t>
            </a:r>
            <a:r>
              <a:rPr lang="zh-CN" altLang="zh-CN">
                <a:ea typeface="宋体" panose="02010600030101010101" pitchFamily="2" charset="-122"/>
                <a:cs typeface="Times New Roman" panose="02020603050405020304" pitchFamily="18" charset="0"/>
              </a:rPr>
              <a:t>、</a:t>
            </a:r>
            <a:r>
              <a:rPr lang="en-US" altLang="zh-CN" i="1">
                <a:ea typeface="宋体" panose="02010600030101010101" pitchFamily="2" charset="-122"/>
              </a:rPr>
              <a:t>I</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a:t>
            </a:r>
            <a:r>
              <a:rPr lang="en-US" altLang="zh-CN" i="1">
                <a:ea typeface="宋体" panose="02010600030101010101" pitchFamily="2" charset="-122"/>
              </a:rPr>
              <a:t>I</a:t>
            </a:r>
            <a:r>
              <a:rPr lang="en-US" altLang="zh-CN" baseline="-25000">
                <a:ea typeface="宋体" panose="02010600030101010101" pitchFamily="2" charset="-122"/>
              </a:rPr>
              <a:t>2</a:t>
            </a:r>
            <a:r>
              <a:rPr lang="zh-CN" altLang="zh-CN">
                <a:ea typeface="宋体" panose="02010600030101010101" pitchFamily="2" charset="-122"/>
                <a:cs typeface="Times New Roman" panose="02020603050405020304" pitchFamily="18" charset="0"/>
              </a:rPr>
              <a:t>三处的电流值</a:t>
            </a:r>
            <a:endParaRPr lang="zh-CN" altLang="en-US"/>
          </a:p>
        </p:txBody>
      </p:sp>
      <p:sp>
        <p:nvSpPr>
          <p:cNvPr id="7" name="矩形 6"/>
          <p:cNvSpPr/>
          <p:nvPr/>
        </p:nvSpPr>
        <p:spPr>
          <a:xfrm>
            <a:off x="504453" y="5360177"/>
            <a:ext cx="7056188"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干路电流等于各支路电流之和</a:t>
            </a:r>
            <a:r>
              <a:rPr lang="en-US" altLang="zh-CN">
                <a:ea typeface="宋体" panose="02010600030101010101" pitchFamily="2" charset="-122"/>
              </a:rPr>
              <a:t>(</a:t>
            </a:r>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探究串、并联电路的电压规律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串联电路电压的规律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在拆接电路时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开关必须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按图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所示的电路图连接电路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小明刚连接好最后一根导线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两灯立即发光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这说明他在连接电路时没有将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1.jpeg"/>
          <p:cNvPicPr/>
          <p:nvPr/>
        </p:nvPicPr>
        <p:blipFill>
          <a:blip r:embed="rId2"/>
          <a:stretch>
            <a:fillRect/>
          </a:stretch>
        </p:blipFill>
        <p:spPr>
          <a:xfrm>
            <a:off x="4056978" y="3498427"/>
            <a:ext cx="3417643" cy="2754218"/>
          </a:xfrm>
          <a:prstGeom prst="rect">
            <a:avLst/>
          </a:prstGeom>
        </p:spPr>
      </p:pic>
      <p:sp>
        <p:nvSpPr>
          <p:cNvPr id="4" name="矩形 3"/>
          <p:cNvSpPr/>
          <p:nvPr/>
        </p:nvSpPr>
        <p:spPr>
          <a:xfrm>
            <a:off x="5708693" y="166288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断开</a:t>
            </a:r>
            <a:endParaRPr lang="zh-CN" altLang="en-US"/>
          </a:p>
        </p:txBody>
      </p:sp>
      <p:sp>
        <p:nvSpPr>
          <p:cNvPr id="5" name="矩形 4"/>
          <p:cNvSpPr/>
          <p:nvPr/>
        </p:nvSpPr>
        <p:spPr>
          <a:xfrm>
            <a:off x="8566165" y="283753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开关断开</a:t>
            </a:r>
            <a:endParaRPr lang="zh-CN" altLang="en-US"/>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4285"/>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发现电压表示数为零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则小灯泡的故障可能是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如果甲、乙两组的同学分别发现电压表出现了如图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请你分析他们在实验时出现问题的原因</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甲组</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乙组</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在测</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小明为了节省时间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采用以下方法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电压表所接的</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接点不动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只断开</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接点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并改接到</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接点上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小明用上面的方法能否测出</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为什么</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16837" y="1070015"/>
            <a:ext cx="1418978"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短路</a:t>
            </a:r>
            <a:endParaRPr lang="zh-CN" altLang="en-US"/>
          </a:p>
        </p:txBody>
      </p:sp>
      <p:sp>
        <p:nvSpPr>
          <p:cNvPr id="4" name="矩形 3"/>
          <p:cNvSpPr/>
          <p:nvPr/>
        </p:nvSpPr>
        <p:spPr>
          <a:xfrm>
            <a:off x="3878997" y="1070015"/>
            <a:ext cx="1418978"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2</a:t>
            </a:r>
            <a:r>
              <a:rPr lang="zh-CN" altLang="zh-CN">
                <a:ea typeface="宋体" panose="02010600030101010101" pitchFamily="2" charset="-122"/>
                <a:cs typeface="Times New Roman" panose="02020603050405020304" pitchFamily="18" charset="0"/>
              </a:rPr>
              <a:t>断路</a:t>
            </a:r>
            <a:endParaRPr lang="zh-CN" altLang="en-US"/>
          </a:p>
        </p:txBody>
      </p:sp>
      <p:sp>
        <p:nvSpPr>
          <p:cNvPr id="5" name="矩形 4"/>
          <p:cNvSpPr/>
          <p:nvPr/>
        </p:nvSpPr>
        <p:spPr>
          <a:xfrm>
            <a:off x="1872605" y="2826839"/>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量程选择太大</a:t>
            </a:r>
            <a:endParaRPr lang="zh-CN" altLang="en-US"/>
          </a:p>
        </p:txBody>
      </p:sp>
      <p:sp>
        <p:nvSpPr>
          <p:cNvPr id="6" name="矩形 5"/>
          <p:cNvSpPr/>
          <p:nvPr/>
        </p:nvSpPr>
        <p:spPr>
          <a:xfrm>
            <a:off x="1872605" y="340376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正负接线柱接反</a:t>
            </a:r>
            <a:endParaRPr lang="zh-CN" altLang="en-US"/>
          </a:p>
        </p:txBody>
      </p:sp>
      <p:sp>
        <p:nvSpPr>
          <p:cNvPr id="7" name="矩形 6"/>
          <p:cNvSpPr/>
          <p:nvPr/>
        </p:nvSpPr>
        <p:spPr>
          <a:xfrm>
            <a:off x="7584085" y="51744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8" name="矩形 7"/>
          <p:cNvSpPr/>
          <p:nvPr/>
        </p:nvSpPr>
        <p:spPr>
          <a:xfrm>
            <a:off x="720477" y="5749728"/>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电压表的指针会反向偏转</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718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要用电压表测灯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连接电路如图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图中只有一根导线连错了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请你在连错的导线上划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并用笔画线表示导线将电路连接正确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2.jpeg"/>
          <p:cNvPicPr>
            <a:picLocks noChangeAspect="1"/>
          </p:cNvPicPr>
          <p:nvPr/>
        </p:nvPicPr>
        <p:blipFill>
          <a:blip r:embed="rId2"/>
          <a:stretch>
            <a:fillRect/>
          </a:stretch>
        </p:blipFill>
        <p:spPr>
          <a:xfrm>
            <a:off x="110065" y="2883245"/>
            <a:ext cx="11311471" cy="2569426"/>
          </a:xfrm>
          <a:prstGeom prst="rect">
            <a:avLst/>
          </a:prstGeom>
        </p:spPr>
      </p:pic>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161687"/>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58.jpeg"/>
          <p:cNvPicPr>
            <a:picLocks noChangeAspect="1"/>
          </p:cNvPicPr>
          <p:nvPr/>
        </p:nvPicPr>
        <p:blipFill>
          <a:blip r:embed="rId2"/>
          <a:stretch>
            <a:fillRect/>
          </a:stretch>
        </p:blipFill>
        <p:spPr>
          <a:xfrm>
            <a:off x="361950" y="2025783"/>
            <a:ext cx="10807700" cy="2852216"/>
          </a:xfrm>
          <a:prstGeom prst="rect">
            <a:avLst/>
          </a:prstGeom>
        </p:spPr>
      </p:pic>
    </p:spTree>
    <p:extLst>
      <p:ext uri="{BB962C8B-B14F-4D97-AF65-F5344CB8AC3E}">
        <p14:creationId xmlns:p14="http://schemas.microsoft.com/office/powerpoint/2010/main" val="311565678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改正电路后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电压表的示数为</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若电源电压为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则灯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两端的电压是</a:t>
            </a:r>
            <a:r>
              <a:rPr lang="en-US" altLang="zh-CN">
                <a:solidFill>
                  <a:srgbClr val="000000"/>
                </a:solidFill>
                <a:ea typeface="宋体" panose="02010600030101010101" pitchFamily="2" charset="-122"/>
                <a:cs typeface="Times New Roman" panose="02020603050405020304" pitchFamily="18" charset="0"/>
              </a:rPr>
              <a:t>____________V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小明更换不同规格的灯泡后并多次实验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将实验数据记录在下表中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分析表中数据可以得出初步结论</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56757291"/>
              </p:ext>
            </p:extLst>
          </p:nvPr>
        </p:nvGraphicFramePr>
        <p:xfrm>
          <a:off x="361950" y="3528119"/>
          <a:ext cx="10807700" cy="2891105"/>
        </p:xfrm>
        <a:graphic>
          <a:graphicData uri="http://schemas.openxmlformats.org/presentationml/2006/ole">
            <mc:AlternateContent>
              <mc:Choice xmlns:v="urn:schemas-microsoft-com:vml" Requires="v">
                <p:oleObj spid="_x0000_s1046" name="文档" r:id="rId2" imgW="3826154" imgH="1023512" progId="Word.Document.12">
                  <p:embed/>
                </p:oleObj>
              </mc:Choice>
              <mc:Fallback>
                <p:oleObj name="文档" r:id="rId2" imgW="3826154" imgH="1023512" progId="Word.Document.12">
                  <p:embed/>
                  <p:pic>
                    <p:nvPicPr>
                      <p:cNvPr id="0" name="OLE substitute image"/>
                      <p:cNvPicPr/>
                      <p:nvPr/>
                    </p:nvPicPr>
                    <p:blipFill>
                      <a:blip r:embed="rId3"/>
                      <a:stretch>
                        <a:fillRect/>
                      </a:stretch>
                    </p:blipFill>
                    <p:spPr>
                      <a:xfrm>
                        <a:off x="361950" y="3528119"/>
                        <a:ext cx="10807700" cy="2891105"/>
                      </a:xfrm>
                      <a:prstGeom prst="rect">
                        <a:avLst/>
                      </a:prstGeom>
                    </p:spPr>
                  </p:pic>
                </p:oleObj>
              </mc:Fallback>
            </mc:AlternateContent>
          </a:graphicData>
        </a:graphic>
      </p:graphicFrame>
      <p:sp>
        <p:nvSpPr>
          <p:cNvPr id="4" name="矩形 3"/>
          <p:cNvSpPr/>
          <p:nvPr/>
        </p:nvSpPr>
        <p:spPr>
          <a:xfrm>
            <a:off x="9731309" y="503238"/>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5" name="矩形 4"/>
          <p:cNvSpPr/>
          <p:nvPr/>
        </p:nvSpPr>
        <p:spPr>
          <a:xfrm>
            <a:off x="7944125" y="1082272"/>
            <a:ext cx="697627" cy="584775"/>
          </a:xfrm>
          <a:prstGeom prst="rect">
            <a:avLst/>
          </a:prstGeom>
        </p:spPr>
        <p:txBody>
          <a:bodyPr wrap="none">
            <a:spAutoFit/>
          </a:bodyPr>
          <a:lstStyle/>
          <a:p>
            <a:r>
              <a:rPr lang="en-US" altLang="zh-CN" smtClean="0">
                <a:ea typeface="宋体" panose="02010600030101010101" pitchFamily="2" charset="-122"/>
              </a:rPr>
              <a:t>1</a:t>
            </a:r>
            <a:r>
              <a:rPr lang="en-US" altLang="zh-CN" i="1" smtClean="0">
                <a:ea typeface="宋体" panose="02010600030101010101" pitchFamily="2" charset="-122"/>
              </a:rPr>
              <a:t>.</a:t>
            </a:r>
            <a:r>
              <a:rPr lang="en-US" altLang="zh-CN" smtClean="0">
                <a:ea typeface="宋体" panose="02010600030101010101" pitchFamily="2" charset="-122"/>
              </a:rPr>
              <a:t>8</a:t>
            </a:r>
            <a:endParaRPr lang="zh-CN" altLang="en-US"/>
          </a:p>
        </p:txBody>
      </p:sp>
      <p:sp>
        <p:nvSpPr>
          <p:cNvPr id="6" name="矩形 5"/>
          <p:cNvSpPr/>
          <p:nvPr/>
        </p:nvSpPr>
        <p:spPr>
          <a:xfrm>
            <a:off x="7886250" y="2246105"/>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串联电路两端的</a:t>
            </a:r>
            <a:endParaRPr lang="zh-CN" altLang="en-US"/>
          </a:p>
        </p:txBody>
      </p:sp>
      <p:sp>
        <p:nvSpPr>
          <p:cNvPr id="7" name="矩形 6"/>
          <p:cNvSpPr/>
          <p:nvPr/>
        </p:nvSpPr>
        <p:spPr>
          <a:xfrm>
            <a:off x="557641" y="2837334"/>
            <a:ext cx="807340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总电压等于各串联用电器两端的电压值之和</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40303"/>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在物理实验中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经常要进行多次测量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其目的有两个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一是为了减小误差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二是为了寻找规律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探究串联电路中电压规律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多次实验的目的是</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130909" y="3343837"/>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为了寻找普遍规律</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a:lnSpc>
                <a:spcPct val="120000"/>
              </a:lnSpc>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烟台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用丝绸摩擦过的玻璃棒</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去接触不带电的验电器金属球</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验电器的两片金属</a:t>
            </a:r>
            <a:r>
              <a:rPr lang="zh-CN" altLang="zh-CN" smtClean="0">
                <a:solidFill>
                  <a:srgbClr val="000000"/>
                </a:solidFill>
                <a:ea typeface="宋体" panose="02010600030101010101" pitchFamily="2" charset="-122"/>
                <a:cs typeface="Times New Roman" panose="02020603050405020304" pitchFamily="18" charset="0"/>
              </a:rPr>
              <a:t>箔</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张开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用丝绸摩擦过的玻璃棒带负电荷</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丝绸与玻璃棒</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摩擦过程中创造出了新电荷</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接触时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上的一些电子转移到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瞬时电流</a:t>
            </a:r>
            <a:r>
              <a:rPr lang="zh-CN" altLang="zh-CN">
                <a:solidFill>
                  <a:srgbClr val="000000"/>
                </a:solidFill>
                <a:ea typeface="宋体" panose="02010600030101010101" pitchFamily="2" charset="-122"/>
                <a:cs typeface="Times New Roman" panose="02020603050405020304" pitchFamily="18" charset="0"/>
              </a:rPr>
              <a:t>方向</a:t>
            </a:r>
            <a:r>
              <a:rPr lang="en-US" altLang="zh-CN" i="1" err="1">
                <a:solidFill>
                  <a:srgbClr val="000000"/>
                </a:solidFill>
                <a:ea typeface="宋体" panose="02010600030101010101" pitchFamily="2" charset="-122"/>
                <a:cs typeface="Times New Roman" panose="02020603050405020304" pitchFamily="18" charset="0"/>
              </a:rPr>
              <a:t>b</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验电器的两片金属箔张开时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金属箔都带正电荷</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855.jpeg"/>
          <p:cNvPicPr/>
          <p:nvPr/>
        </p:nvPicPr>
        <p:blipFill>
          <a:blip r:embed="rId2"/>
          <a:stretch>
            <a:fillRect/>
          </a:stretch>
        </p:blipFill>
        <p:spPr>
          <a:xfrm>
            <a:off x="8482207" y="2491549"/>
            <a:ext cx="2545246" cy="2160056"/>
          </a:xfrm>
          <a:prstGeom prst="rect">
            <a:avLst/>
          </a:prstGeom>
        </p:spPr>
      </p:pic>
      <p:sp>
        <p:nvSpPr>
          <p:cNvPr id="6" name="Rectangle 3"/>
          <p:cNvSpPr>
            <a:spLocks noChangeArrowheads="1"/>
          </p:cNvSpPr>
          <p:nvPr/>
        </p:nvSpPr>
        <p:spPr bwMode="auto">
          <a:xfrm>
            <a:off x="5361669" y="299663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取一个橙子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把铜片、铁片插入其中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就制成了一个水果电池</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用电压表测量电压如图所示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铁片是水果电池的正极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两个相同水果电池串联后可提供更高电压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该水果电池的电压是</a:t>
            </a:r>
            <a:r>
              <a:rPr lang="en-US" altLang="zh-CN">
                <a:solidFill>
                  <a:srgbClr val="000000"/>
                </a:solidFill>
                <a:ea typeface="宋体" panose="02010600030101010101" pitchFamily="2" charset="-122"/>
                <a:cs typeface="Times New Roman" panose="02020603050405020304" pitchFamily="18" charset="0"/>
              </a:rPr>
              <a:t>3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水果电池将内能转化为电能</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6.jpeg"/>
          <p:cNvPicPr/>
          <p:nvPr/>
        </p:nvPicPr>
        <p:blipFill>
          <a:blip r:embed="rId2"/>
          <a:stretch>
            <a:fillRect/>
          </a:stretch>
        </p:blipFill>
        <p:spPr>
          <a:xfrm>
            <a:off x="8425333" y="2420253"/>
            <a:ext cx="2249791" cy="2610202"/>
          </a:xfrm>
          <a:prstGeom prst="rect">
            <a:avLst/>
          </a:prstGeom>
        </p:spPr>
      </p:pic>
      <p:sp>
        <p:nvSpPr>
          <p:cNvPr id="4" name="Rectangle 3"/>
          <p:cNvSpPr>
            <a:spLocks noChangeArrowheads="1"/>
          </p:cNvSpPr>
          <p:nvPr/>
        </p:nvSpPr>
        <p:spPr bwMode="auto">
          <a:xfrm>
            <a:off x="1172189" y="231381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某同学用丝绸摩擦过的玻璃棒接触验电器的金属球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观察到验电器的金属箔片由闭合到张开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丝绸摩擦过的玻璃棒带负电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金属箔片张开是由于两箔</a:t>
            </a:r>
            <a:r>
              <a:rPr lang="zh-CN" altLang="zh-CN" smtClean="0">
                <a:solidFill>
                  <a:srgbClr val="000000"/>
                </a:solidFill>
                <a:ea typeface="宋体" panose="02010600030101010101" pitchFamily="2" charset="-122"/>
                <a:cs typeface="Times New Roman" panose="02020603050405020304" pitchFamily="18" charset="0"/>
              </a:rPr>
              <a:t>片</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带</a:t>
            </a:r>
            <a:r>
              <a:rPr lang="zh-CN" altLang="zh-CN">
                <a:solidFill>
                  <a:srgbClr val="000000"/>
                </a:solidFill>
                <a:ea typeface="宋体" panose="02010600030101010101" pitchFamily="2" charset="-122"/>
                <a:cs typeface="Times New Roman" panose="02020603050405020304" pitchFamily="18" charset="0"/>
              </a:rPr>
              <a:t>同种电荷而互相排斥</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金属箔片张开的瞬间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玻璃棒上的正电荷移动到箔片上</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金属箔片张开的瞬间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产生的电流方向是从箔片流向玻璃棒</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7.jpeg"/>
          <p:cNvPicPr/>
          <p:nvPr/>
        </p:nvPicPr>
        <p:blipFill>
          <a:blip r:embed="rId2"/>
          <a:stretch>
            <a:fillRect/>
          </a:stretch>
        </p:blipFill>
        <p:spPr>
          <a:xfrm>
            <a:off x="6697141" y="1983271"/>
            <a:ext cx="3390021" cy="2050695"/>
          </a:xfrm>
          <a:prstGeom prst="rect">
            <a:avLst/>
          </a:prstGeom>
        </p:spPr>
      </p:pic>
      <p:sp>
        <p:nvSpPr>
          <p:cNvPr id="4" name="Rectangle 3"/>
          <p:cNvSpPr>
            <a:spLocks noChangeArrowheads="1"/>
          </p:cNvSpPr>
          <p:nvPr/>
        </p:nvSpPr>
        <p:spPr bwMode="auto">
          <a:xfrm>
            <a:off x="3221093" y="1862103"/>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58005"/>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电现象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物体能够</a:t>
            </a:r>
            <a:r>
              <a:rPr lang="en-US" altLang="zh-CN" i="1" smtClean="0">
                <a:solidFill>
                  <a:srgbClr val="000000"/>
                </a:solidFill>
                <a:ea typeface="宋体" panose="02010600030101010101" pitchFamily="2" charset="-122"/>
                <a:cs typeface="Times New Roman" panose="02020603050405020304" pitchFamily="18" charset="0"/>
              </a:rPr>
              <a:t>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我们就说物体带了电荷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简称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带电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用摩擦的方法使物体带电叫</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自然界中有且只有两种电荷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叫正电荷和负电荷</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摩擦过的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带的是正电荷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摩擦过的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带的是负电荷</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590965" y="2592015"/>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吸引轻小物体</a:t>
            </a:r>
            <a:endParaRPr lang="zh-CN" altLang="en-US"/>
          </a:p>
        </p:txBody>
      </p:sp>
      <p:sp>
        <p:nvSpPr>
          <p:cNvPr id="5" name="矩形 4"/>
          <p:cNvSpPr/>
          <p:nvPr/>
        </p:nvSpPr>
        <p:spPr>
          <a:xfrm>
            <a:off x="7335381" y="315936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摩擦起电</a:t>
            </a:r>
            <a:endParaRPr lang="zh-CN" altLang="en-US"/>
          </a:p>
        </p:txBody>
      </p:sp>
      <p:sp>
        <p:nvSpPr>
          <p:cNvPr id="6" name="矩形 5"/>
          <p:cNvSpPr/>
          <p:nvPr/>
        </p:nvSpPr>
        <p:spPr>
          <a:xfrm>
            <a:off x="3446949" y="432586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丝绸</a:t>
            </a:r>
            <a:endParaRPr lang="zh-CN" altLang="en-US"/>
          </a:p>
        </p:txBody>
      </p:sp>
      <p:sp>
        <p:nvSpPr>
          <p:cNvPr id="7" name="矩形 6"/>
          <p:cNvSpPr/>
          <p:nvPr/>
        </p:nvSpPr>
        <p:spPr>
          <a:xfrm>
            <a:off x="7314642" y="432750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玻璃棒</a:t>
            </a:r>
            <a:endParaRPr lang="zh-CN" altLang="en-US"/>
          </a:p>
        </p:txBody>
      </p:sp>
      <p:sp>
        <p:nvSpPr>
          <p:cNvPr id="8" name="矩形 7"/>
          <p:cNvSpPr/>
          <p:nvPr/>
        </p:nvSpPr>
        <p:spPr>
          <a:xfrm>
            <a:off x="2286217" y="491714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毛皮</a:t>
            </a:r>
            <a:endParaRPr lang="zh-CN" altLang="en-US"/>
          </a:p>
        </p:txBody>
      </p:sp>
      <p:sp>
        <p:nvSpPr>
          <p:cNvPr id="9" name="矩形 8"/>
          <p:cNvSpPr/>
          <p:nvPr/>
        </p:nvSpPr>
        <p:spPr>
          <a:xfrm>
            <a:off x="6285480" y="491714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橡胶棒</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轻质棒</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放在绝缘支架上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与毛皮摩擦后带上负电的绝缘棒</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靠近</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端被</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吸引</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endParaRPr lang="en-US" altLang="zh-CN">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一定带负电</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一定带正电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失去电子</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得到电子</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8.jpeg"/>
          <p:cNvPicPr>
            <a:picLocks noChangeAspect="1"/>
          </p:cNvPicPr>
          <p:nvPr/>
        </p:nvPicPr>
        <p:blipFill>
          <a:blip r:embed="rId2"/>
          <a:stretch>
            <a:fillRect/>
          </a:stretch>
        </p:blipFill>
        <p:spPr>
          <a:xfrm>
            <a:off x="3474040" y="2148003"/>
            <a:ext cx="4583520" cy="2291760"/>
          </a:xfrm>
          <a:prstGeom prst="rect">
            <a:avLst/>
          </a:prstGeom>
        </p:spPr>
      </p:pic>
      <p:sp>
        <p:nvSpPr>
          <p:cNvPr id="4" name="Rectangle 3"/>
          <p:cNvSpPr>
            <a:spLocks noChangeArrowheads="1"/>
          </p:cNvSpPr>
          <p:nvPr/>
        </p:nvSpPr>
        <p:spPr bwMode="auto">
          <a:xfrm>
            <a:off x="762989" y="184578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729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台湾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将一根带正电的玻璃棒靠近一颗以绝缘细线悬挂的不带电金属球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但玻璃棒与金属球不互相接触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关于金属球两侧所带电性与受力达到平衡状态时的示意图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下列何者最</a:t>
            </a:r>
            <a:r>
              <a:rPr lang="zh-CN" altLang="zh-CN" smtClean="0">
                <a:solidFill>
                  <a:srgbClr val="000000"/>
                </a:solidFill>
                <a:ea typeface="宋体" panose="02010600030101010101" pitchFamily="2" charset="-122"/>
                <a:cs typeface="Times New Roman" panose="02020603050405020304" pitchFamily="18" charset="0"/>
              </a:rPr>
              <a:t>合理</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59.jpeg"/>
          <p:cNvPicPr>
            <a:picLocks noChangeAspect="1"/>
          </p:cNvPicPr>
          <p:nvPr/>
        </p:nvPicPr>
        <p:blipFill>
          <a:blip r:embed="rId2"/>
          <a:stretch>
            <a:fillRect/>
          </a:stretch>
        </p:blipFill>
        <p:spPr>
          <a:xfrm>
            <a:off x="110065" y="3265049"/>
            <a:ext cx="11311471" cy="2503881"/>
          </a:xfrm>
          <a:prstGeom prst="rect">
            <a:avLst/>
          </a:prstGeom>
        </p:spPr>
      </p:pic>
      <p:sp>
        <p:nvSpPr>
          <p:cNvPr id="4" name="Rectangle 3"/>
          <p:cNvSpPr>
            <a:spLocks noChangeArrowheads="1"/>
          </p:cNvSpPr>
          <p:nvPr/>
        </p:nvSpPr>
        <p:spPr bwMode="auto">
          <a:xfrm>
            <a:off x="1996957" y="2511088"/>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吉林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能正确地测出小灯泡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电流的电路</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0.jpeg"/>
          <p:cNvPicPr>
            <a:picLocks noChangeAspect="1"/>
          </p:cNvPicPr>
          <p:nvPr/>
        </p:nvPicPr>
        <p:blipFill>
          <a:blip r:embed="rId2"/>
          <a:stretch>
            <a:fillRect/>
          </a:stretch>
        </p:blipFill>
        <p:spPr>
          <a:xfrm>
            <a:off x="110065" y="2713991"/>
            <a:ext cx="11311471" cy="2389642"/>
          </a:xfrm>
          <a:prstGeom prst="rect">
            <a:avLst/>
          </a:prstGeom>
        </p:spPr>
      </p:pic>
      <p:sp>
        <p:nvSpPr>
          <p:cNvPr id="4" name="Rectangle 3"/>
          <p:cNvSpPr>
            <a:spLocks noChangeArrowheads="1"/>
          </p:cNvSpPr>
          <p:nvPr/>
        </p:nvSpPr>
        <p:spPr bwMode="auto">
          <a:xfrm>
            <a:off x="749973" y="195763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984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仙桃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和小电动机</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接入如图所示的电路中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只控制灯泡</a:t>
            </a:r>
            <a:r>
              <a:rPr lang="en-US" altLang="zh-CN">
                <a:solidFill>
                  <a:srgbClr val="000000"/>
                </a:solidFill>
                <a:ea typeface="宋体" panose="02010600030101010101" pitchFamily="2" charset="-122"/>
                <a:cs typeface="Times New Roman" panose="02020603050405020304" pitchFamily="18" charset="0"/>
              </a:rPr>
              <a:t>L</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只控制灯泡</a:t>
            </a:r>
            <a:r>
              <a:rPr lang="en-US" altLang="zh-CN">
                <a:solidFill>
                  <a:srgbClr val="000000"/>
                </a:solidFill>
                <a:ea typeface="宋体" panose="02010600030101010101" pitchFamily="2" charset="-122"/>
                <a:cs typeface="Times New Roman" panose="02020603050405020304" pitchFamily="18" charset="0"/>
              </a:rPr>
              <a:t>L</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和电动机</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并联</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1.jpeg"/>
          <p:cNvPicPr/>
          <p:nvPr/>
        </p:nvPicPr>
        <p:blipFill>
          <a:blip r:embed="rId2"/>
          <a:stretch>
            <a:fillRect/>
          </a:stretch>
        </p:blipFill>
        <p:spPr>
          <a:xfrm>
            <a:off x="7129190" y="1749333"/>
            <a:ext cx="3672408" cy="2879084"/>
          </a:xfrm>
          <a:prstGeom prst="rect">
            <a:avLst/>
          </a:prstGeom>
        </p:spPr>
      </p:pic>
      <p:sp>
        <p:nvSpPr>
          <p:cNvPr id="4" name="Rectangle 3"/>
          <p:cNvSpPr>
            <a:spLocks noChangeArrowheads="1"/>
          </p:cNvSpPr>
          <p:nvPr/>
        </p:nvSpPr>
        <p:spPr bwMode="auto">
          <a:xfrm>
            <a:off x="4435397" y="171870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湘西州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如图所示的实物电路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关于它的电路图画法正确的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2.jpeg"/>
          <p:cNvPicPr>
            <a:picLocks noChangeAspect="1"/>
          </p:cNvPicPr>
          <p:nvPr/>
        </p:nvPicPr>
        <p:blipFill>
          <a:blip r:embed="rId2"/>
          <a:stretch>
            <a:fillRect/>
          </a:stretch>
        </p:blipFill>
        <p:spPr>
          <a:xfrm>
            <a:off x="110065" y="2587626"/>
            <a:ext cx="11311471" cy="2318477"/>
          </a:xfrm>
          <a:prstGeom prst="rect">
            <a:avLst/>
          </a:prstGeom>
        </p:spPr>
      </p:pic>
      <p:sp>
        <p:nvSpPr>
          <p:cNvPr id="4" name="Rectangle 3"/>
          <p:cNvSpPr>
            <a:spLocks noChangeArrowheads="1"/>
          </p:cNvSpPr>
          <p:nvPr/>
        </p:nvSpPr>
        <p:spPr bwMode="auto">
          <a:xfrm>
            <a:off x="1977293" y="183298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两位同学分别设计了用一个单刀双掷开关、一只电压表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在不改变电路连接的前提下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能测出灯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两端电压的电路图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他们的</a:t>
            </a:r>
            <a:r>
              <a:rPr lang="zh-CN" altLang="zh-CN" smtClean="0">
                <a:solidFill>
                  <a:srgbClr val="000000"/>
                </a:solidFill>
                <a:ea typeface="宋体" panose="02010600030101010101" pitchFamily="2" charset="-122"/>
                <a:cs typeface="Times New Roman" panose="02020603050405020304" pitchFamily="18" charset="0"/>
              </a:rPr>
              <a:t>设计</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甲图是正确的</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乙图是正确的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两图都是正确的</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两图都不正确</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3.jpeg"/>
          <p:cNvPicPr/>
          <p:nvPr/>
        </p:nvPicPr>
        <p:blipFill>
          <a:blip r:embed="rId2"/>
          <a:stretch>
            <a:fillRect/>
          </a:stretch>
        </p:blipFill>
        <p:spPr>
          <a:xfrm>
            <a:off x="4608909" y="2648125"/>
            <a:ext cx="6172239" cy="2880136"/>
          </a:xfrm>
          <a:prstGeom prst="rect">
            <a:avLst/>
          </a:prstGeom>
        </p:spPr>
      </p:pic>
      <p:sp>
        <p:nvSpPr>
          <p:cNvPr id="4" name="Rectangle 3"/>
          <p:cNvSpPr>
            <a:spLocks noChangeArrowheads="1"/>
          </p:cNvSpPr>
          <p:nvPr/>
        </p:nvSpPr>
        <p:spPr bwMode="auto">
          <a:xfrm>
            <a:off x="4949285" y="205351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3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若要使</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4.jpeg"/>
          <p:cNvPicPr/>
          <p:nvPr/>
        </p:nvPicPr>
        <p:blipFill>
          <a:blip r:embed="rId2"/>
          <a:stretch>
            <a:fillRect/>
          </a:stretch>
        </p:blipFill>
        <p:spPr>
          <a:xfrm>
            <a:off x="5765800" y="2026846"/>
            <a:ext cx="3409743" cy="2808128"/>
          </a:xfrm>
          <a:prstGeom prst="rect">
            <a:avLst/>
          </a:prstGeom>
        </p:spPr>
      </p:pic>
      <p:sp>
        <p:nvSpPr>
          <p:cNvPr id="4" name="Rectangle 3"/>
          <p:cNvSpPr>
            <a:spLocks noChangeArrowheads="1"/>
          </p:cNvSpPr>
          <p:nvPr/>
        </p:nvSpPr>
        <p:spPr bwMode="auto">
          <a:xfrm>
            <a:off x="8818053" y="135309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株洲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小明同学按如图连接好电路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甲乙两灯泡不亮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然后他拿来一根导线直接连在甲灯泡两端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此时甲乙灯泡仍不亮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于是取下这根导线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直接连在乙灯泡两端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此时发现甲灯亮了起来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根据以上现象可以推断出下列哪个结论是正确</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甲灯泡断路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乙灯泡断路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甲乙灯泡都断路</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电源坏了</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5.jpeg"/>
          <p:cNvPicPr/>
          <p:nvPr/>
        </p:nvPicPr>
        <p:blipFill>
          <a:blip r:embed="rId2"/>
          <a:stretch>
            <a:fillRect/>
          </a:stretch>
        </p:blipFill>
        <p:spPr>
          <a:xfrm>
            <a:off x="7201197" y="3133828"/>
            <a:ext cx="3201488" cy="2646203"/>
          </a:xfrm>
          <a:prstGeom prst="rect">
            <a:avLst/>
          </a:prstGeom>
        </p:spPr>
      </p:pic>
      <p:sp>
        <p:nvSpPr>
          <p:cNvPr id="4" name="Rectangle 3"/>
          <p:cNvSpPr>
            <a:spLocks noChangeArrowheads="1"/>
          </p:cNvSpPr>
          <p:nvPr/>
        </p:nvSpPr>
        <p:spPr bwMode="auto">
          <a:xfrm>
            <a:off x="3633477" y="301825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15721"/>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内江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若将完好的电流表、电压表、小灯泡连接成如图所示的电路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各处接触良好</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a:t>
            </a:r>
            <a:r>
              <a:rPr lang="zh-CN" altLang="zh-CN" smtClean="0">
                <a:solidFill>
                  <a:srgbClr val="000000"/>
                </a:solidFill>
                <a:ea typeface="宋体" panose="02010600030101010101" pitchFamily="2" charset="-122"/>
                <a:cs typeface="Times New Roman" panose="02020603050405020304" pitchFamily="18" charset="0"/>
              </a:rPr>
              <a:t>出现</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电流表指针明显偏转</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小灯泡发光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电压表指针明显偏转</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电池被烧坏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6.jpeg"/>
          <p:cNvPicPr/>
          <p:nvPr/>
        </p:nvPicPr>
        <p:blipFill>
          <a:blip r:embed="rId2"/>
          <a:stretch>
            <a:fillRect/>
          </a:stretch>
        </p:blipFill>
        <p:spPr>
          <a:xfrm>
            <a:off x="6337101" y="2693519"/>
            <a:ext cx="3778857" cy="2285910"/>
          </a:xfrm>
          <a:prstGeom prst="rect">
            <a:avLst/>
          </a:prstGeom>
        </p:spPr>
      </p:pic>
      <p:sp>
        <p:nvSpPr>
          <p:cNvPr id="4" name="Rectangle 3"/>
          <p:cNvSpPr>
            <a:spLocks noChangeArrowheads="1"/>
          </p:cNvSpPr>
          <p:nvPr/>
        </p:nvSpPr>
        <p:spPr bwMode="auto">
          <a:xfrm>
            <a:off x="10268045" y="207811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的示数分别为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它们的大小关系正确</a:t>
            </a:r>
            <a:r>
              <a:rPr lang="zh-CN" altLang="zh-CN" smtClean="0">
                <a:solidFill>
                  <a:srgbClr val="000000"/>
                </a:solidFill>
                <a:ea typeface="宋体" panose="02010600030101010101" pitchFamily="2" charset="-122"/>
                <a:cs typeface="Times New Roman" panose="02020603050405020304" pitchFamily="18" charset="0"/>
              </a:rPr>
              <a:t>的是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25000" smtClean="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25000" smtClean="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3</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7.jpeg"/>
          <p:cNvPicPr/>
          <p:nvPr/>
        </p:nvPicPr>
        <p:blipFill>
          <a:blip r:embed="rId2"/>
          <a:stretch>
            <a:fillRect/>
          </a:stretch>
        </p:blipFill>
        <p:spPr>
          <a:xfrm>
            <a:off x="6193085" y="2212311"/>
            <a:ext cx="3276118" cy="3276118"/>
          </a:xfrm>
          <a:prstGeom prst="rect">
            <a:avLst/>
          </a:prstGeom>
        </p:spPr>
      </p:pic>
      <p:sp>
        <p:nvSpPr>
          <p:cNvPr id="4" name="Rectangle 3"/>
          <p:cNvSpPr>
            <a:spLocks noChangeArrowheads="1"/>
          </p:cNvSpPr>
          <p:nvPr/>
        </p:nvSpPr>
        <p:spPr bwMode="auto">
          <a:xfrm>
            <a:off x="9917837" y="151189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35199"/>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电荷间的相互作用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同种电荷互相</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异种电荷互相</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验电器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验电器的作用是检验物体</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它的工作原理是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摩擦起电的实质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摩擦起电不是创造了电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而是</a:t>
            </a:r>
            <a:r>
              <a:rPr lang="en-US" altLang="zh-CN" i="1" smtClean="0">
                <a:solidFill>
                  <a:srgbClr val="000000"/>
                </a:solidFill>
                <a:ea typeface="宋体" panose="02010600030101010101" pitchFamily="2" charset="-122"/>
                <a:cs typeface="Times New Roman" panose="02020603050405020304" pitchFamily="18" charset="0"/>
              </a:rPr>
              <a:t>__________</a:t>
            </a: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从</a:t>
            </a:r>
            <a:r>
              <a:rPr lang="zh-CN" altLang="zh-CN">
                <a:solidFill>
                  <a:srgbClr val="000000"/>
                </a:solidFill>
                <a:ea typeface="宋体" panose="02010600030101010101" pitchFamily="2" charset="-122"/>
                <a:cs typeface="Times New Roman" panose="02020603050405020304" pitchFamily="18" charset="0"/>
              </a:rPr>
              <a:t>一个物体转移到另一个物体</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15541" y="136707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排斥</a:t>
            </a:r>
            <a:endParaRPr lang="zh-CN" altLang="en-US"/>
          </a:p>
        </p:txBody>
      </p:sp>
      <p:sp>
        <p:nvSpPr>
          <p:cNvPr id="4" name="矩形 3"/>
          <p:cNvSpPr/>
          <p:nvPr/>
        </p:nvSpPr>
        <p:spPr>
          <a:xfrm>
            <a:off x="1872605" y="196168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a:t>
            </a:r>
            <a:endParaRPr lang="zh-CN" altLang="en-US"/>
          </a:p>
        </p:txBody>
      </p:sp>
      <p:sp>
        <p:nvSpPr>
          <p:cNvPr id="5" name="矩形 4"/>
          <p:cNvSpPr/>
          <p:nvPr/>
        </p:nvSpPr>
        <p:spPr>
          <a:xfrm>
            <a:off x="7067013" y="254199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是否带电</a:t>
            </a:r>
            <a:endParaRPr lang="zh-CN" altLang="en-US"/>
          </a:p>
        </p:txBody>
      </p:sp>
      <p:sp>
        <p:nvSpPr>
          <p:cNvPr id="6" name="矩形 5"/>
          <p:cNvSpPr/>
          <p:nvPr/>
        </p:nvSpPr>
        <p:spPr>
          <a:xfrm>
            <a:off x="2357245" y="3124662"/>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同种电荷互相排斥</a:t>
            </a:r>
            <a:endParaRPr lang="zh-CN" altLang="en-US"/>
          </a:p>
        </p:txBody>
      </p:sp>
      <p:sp>
        <p:nvSpPr>
          <p:cNvPr id="7" name="矩形 6"/>
          <p:cNvSpPr/>
          <p:nvPr/>
        </p:nvSpPr>
        <p:spPr>
          <a:xfrm>
            <a:off x="8889734" y="3699605"/>
            <a:ext cx="251703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电荷</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或电子</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31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济宁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小明利用一红一绿两个发光二极管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符号</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制作了一个神奇的装置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当电流从装置一端流入时发红光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从另一端流入时发绿光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图各选项中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符合该装置内部结构的可能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68.jpeg"/>
          <p:cNvPicPr/>
          <p:nvPr/>
        </p:nvPicPr>
        <p:blipFill>
          <a:blip r:embed="rId2"/>
          <a:stretch>
            <a:fillRect/>
          </a:stretch>
        </p:blipFill>
        <p:spPr>
          <a:xfrm>
            <a:off x="551339" y="1391892"/>
            <a:ext cx="908882" cy="555131"/>
          </a:xfrm>
          <a:prstGeom prst="rect">
            <a:avLst/>
          </a:prstGeom>
        </p:spPr>
      </p:pic>
      <p:pic>
        <p:nvPicPr>
          <p:cNvPr id="4" name="image869.jpeg"/>
          <p:cNvPicPr>
            <a:picLocks noChangeAspect="1"/>
          </p:cNvPicPr>
          <p:nvPr/>
        </p:nvPicPr>
        <p:blipFill>
          <a:blip r:embed="rId3"/>
          <a:stretch>
            <a:fillRect/>
          </a:stretch>
        </p:blipFill>
        <p:spPr>
          <a:xfrm>
            <a:off x="110065" y="3328442"/>
            <a:ext cx="11311471" cy="2247312"/>
          </a:xfrm>
          <a:prstGeom prst="rect">
            <a:avLst/>
          </a:prstGeom>
        </p:spPr>
      </p:pic>
      <p:sp>
        <p:nvSpPr>
          <p:cNvPr id="5" name="Rectangle 3"/>
          <p:cNvSpPr>
            <a:spLocks noChangeArrowheads="1"/>
          </p:cNvSpPr>
          <p:nvPr/>
        </p:nvSpPr>
        <p:spPr bwMode="auto">
          <a:xfrm>
            <a:off x="2808709" y="258628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6428"/>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为了提高行车的安全性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有的汽车装有日间行车灯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当汽车启动时</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日间行车灯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立即亮起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车前大灯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也亮起</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如图所示的电路图中符合这一情况的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0.jpeg"/>
          <p:cNvPicPr>
            <a:picLocks noChangeAspect="1"/>
          </p:cNvPicPr>
          <p:nvPr/>
        </p:nvPicPr>
        <p:blipFill>
          <a:blip r:embed="rId2"/>
          <a:stretch>
            <a:fillRect/>
          </a:stretch>
        </p:blipFill>
        <p:spPr>
          <a:xfrm>
            <a:off x="110065" y="3495439"/>
            <a:ext cx="11311471" cy="1762266"/>
          </a:xfrm>
          <a:prstGeom prst="rect">
            <a:avLst/>
          </a:prstGeom>
        </p:spPr>
      </p:pic>
      <p:sp>
        <p:nvSpPr>
          <p:cNvPr id="4" name="Rectangle 3"/>
          <p:cNvSpPr>
            <a:spLocks noChangeArrowheads="1"/>
          </p:cNvSpPr>
          <p:nvPr/>
        </p:nvSpPr>
        <p:spPr bwMode="auto">
          <a:xfrm>
            <a:off x="762989" y="279932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283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高层建筑的墙体中有三根绞在一起的电线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可以用如图乙所示的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把它们区分开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小华将</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连在一起时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连接在</a:t>
            </a:r>
            <a:r>
              <a:rPr lang="en-US" altLang="zh-CN" i="1">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Z</a:t>
            </a:r>
            <a:r>
              <a:rPr lang="zh-CN" altLang="zh-CN">
                <a:solidFill>
                  <a:srgbClr val="000000"/>
                </a:solidFill>
                <a:ea typeface="宋体" panose="02010600030101010101" pitchFamily="2" charset="-122"/>
                <a:cs typeface="Times New Roman" panose="02020603050405020304" pitchFamily="18" charset="0"/>
              </a:rPr>
              <a:t>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小华将</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连在一起时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连在</a:t>
            </a:r>
            <a:r>
              <a:rPr lang="en-US" altLang="zh-CN" i="1">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灯泡发光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则下列判断正确的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Z</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Z</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是同一根电线</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是同一根电线</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是同一根电线</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1.jpeg"/>
          <p:cNvPicPr/>
          <p:nvPr/>
        </p:nvPicPr>
        <p:blipFill>
          <a:blip r:embed="rId2"/>
          <a:stretch>
            <a:fillRect/>
          </a:stretch>
        </p:blipFill>
        <p:spPr>
          <a:xfrm>
            <a:off x="7878765" y="3287128"/>
            <a:ext cx="3366037" cy="2448272"/>
          </a:xfrm>
          <a:prstGeom prst="rect">
            <a:avLst/>
          </a:prstGeom>
        </p:spPr>
      </p:pic>
      <p:sp>
        <p:nvSpPr>
          <p:cNvPr id="4" name="Rectangle 3"/>
          <p:cNvSpPr>
            <a:spLocks noChangeArrowheads="1"/>
          </p:cNvSpPr>
          <p:nvPr/>
        </p:nvSpPr>
        <p:spPr bwMode="auto">
          <a:xfrm>
            <a:off x="1987125" y="304163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牡丹江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两灯泡均发光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且两个完全相同的电流表指针偏转均如图乙所示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的电流分别</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1.2 A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0</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3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0.3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0.3 A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0.3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2.jpeg"/>
          <p:cNvPicPr/>
          <p:nvPr/>
        </p:nvPicPr>
        <p:blipFill>
          <a:blip r:embed="rId2"/>
          <a:stretch>
            <a:fillRect/>
          </a:stretch>
        </p:blipFill>
        <p:spPr>
          <a:xfrm>
            <a:off x="4896941" y="2782061"/>
            <a:ext cx="5942633" cy="2592040"/>
          </a:xfrm>
          <a:prstGeom prst="rect">
            <a:avLst/>
          </a:prstGeom>
        </p:spPr>
      </p:pic>
      <p:sp>
        <p:nvSpPr>
          <p:cNvPr id="4" name="Rectangle 3"/>
          <p:cNvSpPr>
            <a:spLocks noChangeArrowheads="1"/>
          </p:cNvSpPr>
          <p:nvPr/>
        </p:nvSpPr>
        <p:spPr bwMode="auto">
          <a:xfrm>
            <a:off x="4822229" y="205527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营口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用塑料梳子梳理干燥的头发后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梳子能够吸起碎纸屑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这是因为带电体能</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若塑料的原子核束缚电子的本领强于头发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用该梳子接触不带电的验电器金属球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两金属箔片由于带上同种电荷互相</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而张开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接触的瞬间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电流方向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选填序号即可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从梳子到金属球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从金属球到梳子</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152293" y="1924279"/>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吸引轻小物体</a:t>
            </a:r>
            <a:endParaRPr lang="zh-CN" altLang="en-US"/>
          </a:p>
        </p:txBody>
      </p:sp>
      <p:sp>
        <p:nvSpPr>
          <p:cNvPr id="4" name="矩形 3"/>
          <p:cNvSpPr/>
          <p:nvPr/>
        </p:nvSpPr>
        <p:spPr>
          <a:xfrm>
            <a:off x="8179813" y="30951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排斥</a:t>
            </a:r>
            <a:endParaRPr lang="zh-CN" altLang="en-US"/>
          </a:p>
        </p:txBody>
      </p:sp>
      <p:sp>
        <p:nvSpPr>
          <p:cNvPr id="5" name="矩形 4"/>
          <p:cNvSpPr/>
          <p:nvPr/>
        </p:nvSpPr>
        <p:spPr>
          <a:xfrm>
            <a:off x="5621611" y="3660277"/>
            <a:ext cx="596638"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②</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77215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)N95</a:t>
            </a:r>
            <a:r>
              <a:rPr lang="zh-CN" altLang="zh-CN">
                <a:solidFill>
                  <a:srgbClr val="000000"/>
                </a:solidFill>
                <a:ea typeface="宋体" panose="02010600030101010101" pitchFamily="2" charset="-122"/>
                <a:cs typeface="Times New Roman" panose="02020603050405020304" pitchFamily="18" charset="0"/>
              </a:rPr>
              <a:t>口罩的中间层为多孔结构的熔喷布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熔喷布能过滤比自身空隙小得多、直径仅为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t>
            </a:r>
            <a:r>
              <a:rPr lang="en-US" altLang="zh-CN" err="1">
                <a:solidFill>
                  <a:srgbClr val="000000"/>
                </a:solidFill>
                <a:ea typeface="Microsoft Yi Baiti" panose="03000500000000000000" pitchFamily="66" charset="0"/>
                <a:cs typeface="Times New Roman" panose="02020603050405020304" pitchFamily="18" charset="0"/>
              </a:rPr>
              <a:t>μ</a:t>
            </a:r>
            <a:r>
              <a:rPr lang="en-US" altLang="zh-CN" err="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即</a:t>
            </a:r>
            <a:r>
              <a:rPr lang="en-US" altLang="zh-CN">
                <a:solidFill>
                  <a:srgbClr val="000000"/>
                </a:solidFill>
                <a:ea typeface="宋体" panose="02010600030101010101" pitchFamily="2" charset="-122"/>
                <a:cs typeface="Times New Roman" panose="02020603050405020304" pitchFamily="18" charset="0"/>
              </a:rPr>
              <a:t>____________m</a:t>
            </a:r>
            <a:r>
              <a:rPr lang="zh-CN" altLang="zh-CN">
                <a:solidFill>
                  <a:srgbClr val="000000"/>
                </a:solidFill>
                <a:ea typeface="宋体" panose="02010600030101010101" pitchFamily="2" charset="-122"/>
                <a:cs typeface="Times New Roman" panose="02020603050405020304" pitchFamily="18" charset="0"/>
              </a:rPr>
              <a:t>的颗粒物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在生产过程中通过处理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使熔喷布得到大量电子而带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具有</a:t>
            </a:r>
            <a:r>
              <a:rPr lang="en-US" altLang="zh-CN" i="1" smtClean="0">
                <a:solidFill>
                  <a:srgbClr val="000000"/>
                </a:solidFill>
                <a:ea typeface="宋体" panose="02010600030101010101" pitchFamily="2" charset="-122"/>
                <a:cs typeface="Times New Roman" panose="02020603050405020304" pitchFamily="18" charset="0"/>
              </a:rPr>
              <a:t>_____________</a:t>
            </a:r>
            <a:r>
              <a:rPr lang="zh-CN" altLang="zh-CN">
                <a:solidFill>
                  <a:srgbClr val="000000"/>
                </a:solidFill>
                <a:ea typeface="宋体" panose="02010600030101010101" pitchFamily="2" charset="-122"/>
                <a:cs typeface="Times New Roman" panose="02020603050405020304" pitchFamily="18" charset="0"/>
              </a:rPr>
              <a:t>的作用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由于熔喷布有很好的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所以能长时间保留静电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但放在自来水龙头下冲洗晾干后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熔喷布对细微颗粒物的过滤效果严重下降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913653" y="2006119"/>
            <a:ext cx="1439818" cy="584775"/>
          </a:xfrm>
          <a:prstGeom prst="rect">
            <a:avLst/>
          </a:prstGeom>
        </p:spPr>
        <p:txBody>
          <a:bodyPr wrap="none">
            <a:spAutoFit/>
          </a:bodyPr>
          <a:lstStyle/>
          <a:p>
            <a:r>
              <a:rPr lang="en-US" altLang="zh-CN">
                <a:ea typeface="宋体" panose="02010600030101010101" pitchFamily="2" charset="-122"/>
              </a:rPr>
              <a:t>3×10</a:t>
            </a:r>
            <a:r>
              <a:rPr lang="en-US" altLang="zh-CN" baseline="30000">
                <a:ea typeface="宋体" panose="02010600030101010101" pitchFamily="2" charset="-122"/>
              </a:rPr>
              <a:t>-7</a:t>
            </a:r>
            <a:endParaRPr lang="zh-CN" altLang="en-US"/>
          </a:p>
        </p:txBody>
      </p:sp>
      <p:sp>
        <p:nvSpPr>
          <p:cNvPr id="4" name="矩形 3"/>
          <p:cNvSpPr/>
          <p:nvPr/>
        </p:nvSpPr>
        <p:spPr>
          <a:xfrm>
            <a:off x="5742001" y="256615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5" name="矩形 4"/>
          <p:cNvSpPr/>
          <p:nvPr/>
        </p:nvSpPr>
        <p:spPr>
          <a:xfrm>
            <a:off x="432445" y="3170591"/>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吸引轻小物体</a:t>
            </a:r>
            <a:endParaRPr lang="zh-CN" altLang="en-US"/>
          </a:p>
        </p:txBody>
      </p:sp>
      <p:sp>
        <p:nvSpPr>
          <p:cNvPr id="6" name="矩形 5"/>
          <p:cNvSpPr/>
          <p:nvPr/>
        </p:nvSpPr>
        <p:spPr>
          <a:xfrm>
            <a:off x="8745548" y="317059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绝缘</a:t>
            </a:r>
            <a:endParaRPr lang="zh-CN" altLang="en-US"/>
          </a:p>
        </p:txBody>
      </p:sp>
      <p:sp>
        <p:nvSpPr>
          <p:cNvPr id="7" name="矩形 6"/>
          <p:cNvSpPr/>
          <p:nvPr/>
        </p:nvSpPr>
        <p:spPr>
          <a:xfrm>
            <a:off x="465925" y="4906103"/>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潮湿后的熔喷布不再带电</a:t>
            </a:r>
            <a:endParaRPr lang="zh-CN" altLang="en-US"/>
          </a:p>
        </p:txBody>
      </p:sp>
    </p:spTree>
    <p:extLst>
      <p:ext uri="{BB962C8B-B14F-4D97-AF65-F5344CB8AC3E}">
        <p14:creationId xmlns:p14="http://schemas.microsoft.com/office/powerpoint/2010/main" val="40242729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如图所示为某科技馆里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有趣</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静电</a:t>
            </a:r>
            <a:r>
              <a:rPr lang="zh-CN" altLang="zh-CN">
                <a:solidFill>
                  <a:srgbClr val="000000"/>
                </a:solidFill>
                <a:ea typeface="宋体" panose="02010600030101010101" pitchFamily="2" charset="-122"/>
                <a:cs typeface="Times New Roman" panose="02020603050405020304" pitchFamily="18" charset="0"/>
              </a:rPr>
              <a:t>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在底面为浅凹面的圆盘中心</a:t>
            </a:r>
            <a:r>
              <a:rPr lang="zh-CN" altLang="zh-CN" smtClean="0">
                <a:solidFill>
                  <a:srgbClr val="000000"/>
                </a:solidFill>
                <a:ea typeface="宋体" panose="02010600030101010101" pitchFamily="2" charset="-122"/>
                <a:cs typeface="Times New Roman" panose="02020603050405020304" pitchFamily="18" charset="0"/>
              </a:rPr>
              <a:t>有</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一半</a:t>
            </a:r>
            <a:r>
              <a:rPr lang="zh-CN" altLang="zh-CN">
                <a:solidFill>
                  <a:srgbClr val="000000"/>
                </a:solidFill>
                <a:ea typeface="宋体" panose="02010600030101010101" pitchFamily="2" charset="-122"/>
                <a:cs typeface="Times New Roman" panose="02020603050405020304" pitchFamily="18" charset="0"/>
              </a:rPr>
              <a:t>球体金属电极</a:t>
            </a:r>
            <a:r>
              <a:rPr lang="en-US" altLang="zh-CN" i="1">
                <a:solidFill>
                  <a:srgbClr val="000000"/>
                </a:solidFill>
                <a:ea typeface="宋体" panose="02010600030101010101" pitchFamily="2" charset="-122"/>
                <a:cs typeface="Times New Roman" panose="02020603050405020304" pitchFamily="18" charset="0"/>
              </a:rPr>
              <a:t>M</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圆盘边缘为圆环形</a:t>
            </a:r>
            <a:r>
              <a:rPr lang="zh-CN" altLang="zh-CN" smtClean="0">
                <a:solidFill>
                  <a:srgbClr val="000000"/>
                </a:solidFill>
                <a:ea typeface="宋体" panose="02010600030101010101" pitchFamily="2" charset="-122"/>
                <a:cs typeface="Times New Roman" panose="02020603050405020304" pitchFamily="18" charset="0"/>
              </a:rPr>
              <a:t>电极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断电时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不带电的小球静止在</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周围</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分别带上正、负电荷</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小球因与</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接触而带上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的排斥力和</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小球从中心向边缘运动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当接触到圆盘边缘电极</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时由于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的转移而带上负电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在重力和电荷之间力的作用下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小球又回到圆盘中心</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若干个小球如此往复运动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便形成了有趣的静电现象</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3.jpeg"/>
          <p:cNvPicPr/>
          <p:nvPr/>
        </p:nvPicPr>
        <p:blipFill>
          <a:blip r:embed="rId2"/>
          <a:stretch>
            <a:fillRect/>
          </a:stretch>
        </p:blipFill>
        <p:spPr>
          <a:xfrm>
            <a:off x="8729285" y="677295"/>
            <a:ext cx="2360344" cy="1980163"/>
          </a:xfrm>
          <a:prstGeom prst="rect">
            <a:avLst/>
          </a:prstGeom>
        </p:spPr>
      </p:pic>
      <p:sp>
        <p:nvSpPr>
          <p:cNvPr id="4" name="矩形 3"/>
          <p:cNvSpPr/>
          <p:nvPr/>
        </p:nvSpPr>
        <p:spPr>
          <a:xfrm>
            <a:off x="1254029" y="341131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a:t>
            </a:r>
            <a:endParaRPr lang="zh-CN" altLang="en-US"/>
          </a:p>
        </p:txBody>
      </p:sp>
      <p:sp>
        <p:nvSpPr>
          <p:cNvPr id="5" name="矩形 4"/>
          <p:cNvSpPr/>
          <p:nvPr/>
        </p:nvSpPr>
        <p:spPr>
          <a:xfrm>
            <a:off x="7744495" y="341131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吸引力</a:t>
            </a:r>
            <a:endParaRPr lang="zh-CN" altLang="en-US"/>
          </a:p>
        </p:txBody>
      </p:sp>
      <p:sp>
        <p:nvSpPr>
          <p:cNvPr id="6" name="矩形 5"/>
          <p:cNvSpPr/>
          <p:nvPr/>
        </p:nvSpPr>
        <p:spPr>
          <a:xfrm>
            <a:off x="1048043" y="457190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电子</a:t>
            </a:r>
            <a:endParaRPr lang="zh-CN" altLang="en-US"/>
          </a:p>
        </p:txBody>
      </p:sp>
    </p:spTree>
    <p:extLst>
      <p:ext uri="{BB962C8B-B14F-4D97-AF65-F5344CB8AC3E}">
        <p14:creationId xmlns:p14="http://schemas.microsoft.com/office/powerpoint/2010/main" val="309829326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淮安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同时发光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测量通过灯泡</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的电流</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发光一段时间后突然熄灭</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仍然发光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示数与</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熄灭前相比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4.jpeg"/>
          <p:cNvPicPr/>
          <p:nvPr/>
        </p:nvPicPr>
        <p:blipFill>
          <a:blip r:embed="rId2"/>
          <a:stretch>
            <a:fillRect/>
          </a:stretch>
        </p:blipFill>
        <p:spPr>
          <a:xfrm>
            <a:off x="3915279" y="2909543"/>
            <a:ext cx="3701041" cy="3348191"/>
          </a:xfrm>
          <a:prstGeom prst="rect">
            <a:avLst/>
          </a:prstGeom>
        </p:spPr>
      </p:pic>
      <p:sp>
        <p:nvSpPr>
          <p:cNvPr id="4" name="矩形 3"/>
          <p:cNvSpPr/>
          <p:nvPr/>
        </p:nvSpPr>
        <p:spPr>
          <a:xfrm>
            <a:off x="8353325" y="1079847"/>
            <a:ext cx="595035"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2</a:t>
            </a:r>
            <a:endParaRPr lang="zh-CN" altLang="en-US"/>
          </a:p>
        </p:txBody>
      </p:sp>
      <p:sp>
        <p:nvSpPr>
          <p:cNvPr id="5" name="矩形 4"/>
          <p:cNvSpPr/>
          <p:nvPr/>
        </p:nvSpPr>
        <p:spPr>
          <a:xfrm>
            <a:off x="4370037" y="22418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27641014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眉山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某同学用两节干电池串联做电源连接串联电路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发现灯不亮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为了查找原因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老师帮助他用导线分别连接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连接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很亮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则故障的原因可能是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两灯都不亮时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两点之间的电压是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5.jpeg"/>
          <p:cNvPicPr/>
          <p:nvPr/>
        </p:nvPicPr>
        <p:blipFill>
          <a:blip r:embed="rId2"/>
          <a:stretch>
            <a:fillRect/>
          </a:stretch>
        </p:blipFill>
        <p:spPr>
          <a:xfrm>
            <a:off x="3781612" y="3460938"/>
            <a:ext cx="3968376" cy="2834268"/>
          </a:xfrm>
          <a:prstGeom prst="rect">
            <a:avLst/>
          </a:prstGeom>
        </p:spPr>
      </p:pic>
      <p:sp>
        <p:nvSpPr>
          <p:cNvPr id="4" name="矩形 3"/>
          <p:cNvSpPr/>
          <p:nvPr/>
        </p:nvSpPr>
        <p:spPr>
          <a:xfrm>
            <a:off x="6684125" y="2231975"/>
            <a:ext cx="1418978"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2</a:t>
            </a:r>
            <a:r>
              <a:rPr lang="zh-CN" altLang="zh-CN">
                <a:ea typeface="宋体" panose="02010600030101010101" pitchFamily="2" charset="-122"/>
                <a:cs typeface="Times New Roman" panose="02020603050405020304" pitchFamily="18" charset="0"/>
              </a:rPr>
              <a:t>断路</a:t>
            </a:r>
            <a:endParaRPr lang="zh-CN" altLang="en-US"/>
          </a:p>
        </p:txBody>
      </p:sp>
      <p:sp>
        <p:nvSpPr>
          <p:cNvPr id="5" name="矩形 4"/>
          <p:cNvSpPr/>
          <p:nvPr/>
        </p:nvSpPr>
        <p:spPr>
          <a:xfrm>
            <a:off x="5976747" y="2855694"/>
            <a:ext cx="389850" cy="584775"/>
          </a:xfrm>
          <a:prstGeom prst="rect">
            <a:avLst/>
          </a:prstGeom>
        </p:spPr>
        <p:txBody>
          <a:bodyPr wrap="none">
            <a:spAutoFit/>
          </a:bodyPr>
          <a:lstStyle/>
          <a:p>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382283066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254"/>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电源电压是</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且不变</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闭合后电压表示数为</a:t>
            </a:r>
            <a:r>
              <a:rPr lang="en-US" altLang="zh-CN">
                <a:solidFill>
                  <a:srgbClr val="000000"/>
                </a:solidFill>
                <a:ea typeface="宋体" panose="02010600030101010101" pitchFamily="2" charset="-122"/>
                <a:cs typeface="Times New Roman" panose="02020603050405020304" pitchFamily="18" charset="0"/>
              </a:rPr>
              <a:t>1 V,</a:t>
            </a:r>
            <a:r>
              <a:rPr lang="zh-CN" altLang="zh-CN">
                <a:solidFill>
                  <a:srgbClr val="000000"/>
                </a:solidFill>
                <a:ea typeface="宋体" panose="02010600030101010101" pitchFamily="2" charset="-122"/>
                <a:cs typeface="Times New Roman" panose="02020603050405020304" pitchFamily="18" charset="0"/>
              </a:rPr>
              <a:t>则灯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若断开开关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电压表示数将</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876.jpeg"/>
          <p:cNvPicPr/>
          <p:nvPr/>
        </p:nvPicPr>
        <p:blipFill>
          <a:blip r:embed="rId2"/>
          <a:stretch>
            <a:fillRect/>
          </a:stretch>
        </p:blipFill>
        <p:spPr>
          <a:xfrm>
            <a:off x="3933316" y="3042409"/>
            <a:ext cx="3664967" cy="2717958"/>
          </a:xfrm>
          <a:prstGeom prst="rect">
            <a:avLst/>
          </a:prstGeom>
        </p:spPr>
      </p:pic>
      <p:sp>
        <p:nvSpPr>
          <p:cNvPr id="4" name="矩形 3"/>
          <p:cNvSpPr/>
          <p:nvPr/>
        </p:nvSpPr>
        <p:spPr>
          <a:xfrm>
            <a:off x="7413190" y="1388511"/>
            <a:ext cx="389850" cy="584775"/>
          </a:xfrm>
          <a:prstGeom prst="rect">
            <a:avLst/>
          </a:prstGeom>
        </p:spPr>
        <p:txBody>
          <a:bodyPr wrap="none">
            <a:spAutoFit/>
          </a:bodyPr>
          <a:lstStyle/>
          <a:p>
            <a:r>
              <a:rPr lang="en-US" altLang="zh-CN">
                <a:ea typeface="宋体" panose="02010600030101010101" pitchFamily="2" charset="-122"/>
              </a:rPr>
              <a:t>1</a:t>
            </a:r>
            <a:endParaRPr lang="zh-CN" altLang="en-US"/>
          </a:p>
        </p:txBody>
      </p:sp>
      <p:sp>
        <p:nvSpPr>
          <p:cNvPr id="5" name="矩形 4"/>
          <p:cNvSpPr/>
          <p:nvPr/>
        </p:nvSpPr>
        <p:spPr>
          <a:xfrm>
            <a:off x="4085189" y="19560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80962498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687</Paragraphs>
  <Slides>152</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152</vt:i4>
      </vt:variant>
    </vt:vector>
  </HeadingPairs>
  <TitlesOfParts>
    <vt:vector size="167"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Cambria Math</vt:lpstr>
      <vt:lpstr>专业教辅课件Q:251490010</vt:lpstr>
      <vt:lpstr>第十四章　电流、电压和电路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2021-03-06T18:15:37Z</cp:lastPrinted>
  <dcterms:created xsi:type="dcterms:W3CDTF">2021-03-06T18:15:37Z</dcterms:created>
  <dcterms:modified xsi:type="dcterms:W3CDTF">2021-03-06T10:16:05Z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