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62" r:id="rId6"/>
    <p:sldId id="768" r:id="rId7"/>
    <p:sldId id="750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759" r:id="rId30"/>
    <p:sldId id="789" r:id="rId31"/>
    <p:sldId id="864" r:id="rId32"/>
    <p:sldId id="865" r:id="rId33"/>
    <p:sldId id="866" r:id="rId34"/>
    <p:sldId id="867" r:id="rId35"/>
    <p:sldId id="761" r:id="rId36"/>
    <p:sldId id="805" r:id="rId37"/>
    <p:sldId id="874" r:id="rId38"/>
    <p:sldId id="875" r:id="rId39"/>
    <p:sldId id="876" r:id="rId40"/>
    <p:sldId id="877" r:id="rId41"/>
    <p:sldId id="878" r:id="rId42"/>
    <p:sldId id="879" r:id="rId43"/>
    <p:sldId id="880" r:id="rId44"/>
    <p:sldId id="881" r:id="rId45"/>
    <p:sldId id="882" r:id="rId46"/>
    <p:sldId id="883" r:id="rId47"/>
    <p:sldId id="884" r:id="rId48"/>
    <p:sldId id="885" r:id="rId49"/>
    <p:sldId id="886" r:id="rId50"/>
    <p:sldId id="887" r:id="rId51"/>
    <p:sldId id="888" r:id="rId52"/>
    <p:sldId id="889" r:id="rId53"/>
    <p:sldId id="890" r:id="rId54"/>
    <p:sldId id="891" r:id="rId55"/>
    <p:sldId id="892" r:id="rId56"/>
    <p:sldId id="893" r:id="rId57"/>
    <p:sldId id="894" r:id="rId58"/>
    <p:sldId id="895" r:id="rId59"/>
    <p:sldId id="896" r:id="rId60"/>
    <p:sldId id="897" r:id="rId61"/>
    <p:sldId id="898" r:id="rId62"/>
    <p:sldId id="899" r:id="rId63"/>
    <p:sldId id="735" r:id="rId64"/>
  </p:sldIdLst>
  <p:sldSz cx="11522075" cy="6480175"/>
  <p:notesSz cx="6858000" cy="9144000"/>
  <p:custDataLst>
    <p:tags r:id="rId6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26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tags" Target="tags/tag1.xml" /><Relationship Id="rId66" Type="http://schemas.openxmlformats.org/officeDocument/2006/relationships/presProps" Target="presProps.xml" /><Relationship Id="rId67" Type="http://schemas.openxmlformats.org/officeDocument/2006/relationships/viewProps" Target="viewProps.xml" /><Relationship Id="rId68" Type="http://schemas.openxmlformats.org/officeDocument/2006/relationships/theme" Target="theme/theme1.xml" /><Relationship Id="rId69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Relationship Id="rId3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62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xmlns="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6.docx" TargetMode="Internal" /><Relationship Id="rId3" Type="http://schemas.openxmlformats.org/officeDocument/2006/relationships/image" Target="../media/image7.emf" /><Relationship Id="rId4" Type="http://schemas.openxmlformats.org/officeDocument/2006/relationships/vmlDrawing" Target="../drawings/vmlDrawing6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7.xml" TargetMode="Internal" /><Relationship Id="rId5" Type="http://schemas.openxmlformats.org/officeDocument/2006/relationships/slide" Target="slide28.xml" TargetMode="Internal" /><Relationship Id="rId6" Type="http://schemas.openxmlformats.org/officeDocument/2006/relationships/slide" Target="slide34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7.docx" TargetMode="Internal" /><Relationship Id="rId3" Type="http://schemas.openxmlformats.org/officeDocument/2006/relationships/image" Target="../media/image9.emf" /><Relationship Id="rId4" Type="http://schemas.openxmlformats.org/officeDocument/2006/relationships/package" Target="../embeddings/Microsoft_Word___8.docx" TargetMode="Internal" /><Relationship Id="rId5" Type="http://schemas.openxmlformats.org/officeDocument/2006/relationships/image" Target="../media/image10.emf" /><Relationship Id="rId6" Type="http://schemas.openxmlformats.org/officeDocument/2006/relationships/package" Target="../embeddings/Microsoft_Word___9.docx" TargetMode="Internal" /><Relationship Id="rId7" Type="http://schemas.openxmlformats.org/officeDocument/2006/relationships/image" Target="../media/image11.emf" /><Relationship Id="rId8" Type="http://schemas.openxmlformats.org/officeDocument/2006/relationships/vmlDrawing" Target="../drawings/vmlDrawing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0.docx" TargetMode="Internal" /><Relationship Id="rId3" Type="http://schemas.openxmlformats.org/officeDocument/2006/relationships/image" Target="../media/image12.emf" /><Relationship Id="rId4" Type="http://schemas.openxmlformats.org/officeDocument/2006/relationships/vmlDrawing" Target="../drawings/vmlDrawing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1.docx" TargetMode="Internal" /><Relationship Id="rId3" Type="http://schemas.openxmlformats.org/officeDocument/2006/relationships/image" Target="../media/image13.emf" /><Relationship Id="rId4" Type="http://schemas.openxmlformats.org/officeDocument/2006/relationships/vmlDrawing" Target="../drawings/vmlDrawing9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2.docx" TargetMode="Internal" /><Relationship Id="rId3" Type="http://schemas.openxmlformats.org/officeDocument/2006/relationships/image" Target="../media/image17.emf" /><Relationship Id="rId4" Type="http://schemas.openxmlformats.org/officeDocument/2006/relationships/vmlDrawing" Target="../drawings/vmlDrawing10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3.docx" TargetMode="Internal" /><Relationship Id="rId3" Type="http://schemas.openxmlformats.org/officeDocument/2006/relationships/image" Target="../media/image18.emf" /><Relationship Id="rId4" Type="http://schemas.openxmlformats.org/officeDocument/2006/relationships/vmlDrawing" Target="../drawings/vmlDrawing11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4.docx" TargetMode="Internal" /><Relationship Id="rId3" Type="http://schemas.openxmlformats.org/officeDocument/2006/relationships/image" Target="../media/image32.emf" /><Relationship Id="rId4" Type="http://schemas.openxmlformats.org/officeDocument/2006/relationships/vmlDrawing" Target="../drawings/vmlDrawing12.v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5.docx" TargetMode="Internal" /><Relationship Id="rId3" Type="http://schemas.openxmlformats.org/officeDocument/2006/relationships/image" Target="../media/image33.emf" /><Relationship Id="rId4" Type="http://schemas.openxmlformats.org/officeDocument/2006/relationships/vmlDrawing" Target="../drawings/vmlDrawing13.v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6.docx" TargetMode="Internal" /><Relationship Id="rId3" Type="http://schemas.openxmlformats.org/officeDocument/2006/relationships/image" Target="../media/image38.emf" /><Relationship Id="rId4" Type="http://schemas.openxmlformats.org/officeDocument/2006/relationships/vmlDrawing" Target="../drawings/vmlDrawing14.v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4.docx" TargetMode="Internal" /><Relationship Id="rId3" Type="http://schemas.openxmlformats.org/officeDocument/2006/relationships/image" Target="../media/image5.emf" /><Relationship Id="rId4" Type="http://schemas.openxmlformats.org/officeDocument/2006/relationships/vmlDrawing" Target="../drawings/vmlDrawing4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5.docx" TargetMode="Internal" /><Relationship Id="rId3" Type="http://schemas.openxmlformats.org/officeDocument/2006/relationships/image" Target="../media/image6.emf" /><Relationship Id="rId4" Type="http://schemas.openxmlformats.org/officeDocument/2006/relationships/vmlDrawing" Target="../drawings/vmlDrawing5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第一章　机械运动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时间及其测量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实验室中常用停表测量时间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日常生活中常用钟表测量时间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国际单位制中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时间的单位是秒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(s),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其他时间单位还有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(h)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、分钟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(min)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h=60 min;1 min=60 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单位转换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90084"/>
              </p:ext>
            </p:extLst>
          </p:nvPr>
        </p:nvGraphicFramePr>
        <p:xfrm>
          <a:off x="-88749" y="3662693"/>
          <a:ext cx="11669770" cy="109939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826154" imgH="360457" progId="Word.Document.12">
                  <p:embed/>
                </p:oleObj>
              </mc:Choice>
              <mc:Fallback>
                <p:oleObj name="文档" r:id="rId2" imgW="3826154" imgH="36045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3662693"/>
                        <a:ext cx="11669770" cy="109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1502734" y="3577262"/>
            <a:ext cx="216024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1489884" y="4080122"/>
            <a:ext cx="261389" cy="50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3337774" y="3577262"/>
            <a:ext cx="287528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3317416" y="4084267"/>
            <a:ext cx="347909" cy="67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4863355" y="3655918"/>
            <a:ext cx="446185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4779279" y="4194230"/>
            <a:ext cx="617975" cy="50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4940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误差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在测量长度、时间等其他物理量时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受所用仪器和测量方法的限制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测量值与真实值之间的差别叫做误差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误差是不可避免的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但可以减小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选用更精密的测量工具和多测几次取平均值都可以减小误差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42655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小刚学了长度测量以后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在分组探究活动中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估计教室里所用课桌的高度约为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填上合适的长度单位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然后又用刻度尺测量某一物体的长度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图中物体的长度为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82" y="3868719"/>
            <a:ext cx="4166836" cy="18215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98861" y="1973761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cm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84864" y="314523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中学生的身高约为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165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课桌的高度约为中学生身高的一半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左右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由题图可知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此刻度尺将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小格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所以每小格代表的长度是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cm=1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mm,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则此刻度尺的分度值为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mm;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物体左侧与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“1”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刻度线对齐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右侧与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对齐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因为读数时要估读到分度值的下一位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起点又不在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“0”,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所以物体的长度为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cm-1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cm=2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一些常见物体的长度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中学生拳头的宽度约为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cm;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成年人的身高约为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170</a:t>
            </a:r>
            <a:r>
              <a:rPr lang="en-US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一步的步幅约为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75</a:t>
            </a:r>
            <a:r>
              <a:rPr lang="en-US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cm;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一层楼的高度约为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在物理实验和日常生活中经常使用刻度尺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我们要熟练掌握其使用和读数方法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241807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中学生的大拇指指甲面积约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A.1 mm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B.1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C.1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D.1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23197" y="232683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8746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一个物体相对于另一个物体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叫机械运动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简称运动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机械运动是宇宙中最普遍的运动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研究机械运动时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除了被研究的物体外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还要事先确定一个被选作标准的物体叫参照物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理论上来说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参照物可以是除了被研究物体自身以外的任意物体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但为了方便研究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我们通常选择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的物体作为参照物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7261" y="206829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位置的变化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12765" y="49977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附近的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24631" y="499777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合适的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物体是运动的还是静止的取决于所选取的参照物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如果被研究的物体相对于参照物的位置发生改变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则说物体是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如果被研究的物体相对于参照物的位置没有发生改变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则说物体是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同一个物体若选择不同的参照物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其运动状态可能是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运动和静止具有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对于同一个物体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选择不同的参照物它的运动状态也可能不同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对于地面上的物体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在研究时通常选择地面或固定在地面上的物体作参照物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1189" y="18392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61495" y="241419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5665" y="359001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33245" y="359001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相对性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汽车站并排停放着两辆大客车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甲车突然相对地面向后行驶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乙车仍相对地面静止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这时乙车上坐在座椅上的乘客却觉得乙车在向前行驶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则该乘客选择的参照物可能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房屋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树木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乙车上的人看到乙车在向前运动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说明乙车上的人是以甲车为参照物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乙车相对甲车位置发生了改变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判断物体是静止的还是运动的取决于所选取的参照物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如果物体相对于参照物位置没有发生变化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则物体是静止的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否则物体是运动的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8212" y="2264655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2673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一千多年前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唐朝的大诗人李白曾感叹长江的壮美景观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天门中断楚江开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碧水东流至此回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两岸青山相对出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孤帆一片日边来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从物理学的角度看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两岸青山相对出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孤帆一片日边来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所选的参照物分别是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8510" y="332192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船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4992" y="391653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青山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02368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运动的快慢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在物理学中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之比叫做速度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速度是描述物体运动快慢的物理量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运动速度保持不变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运动路径是直线的运动称为匀速直线运动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12965" y="261688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路程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21277" y="261688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时间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598922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16119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26250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36381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图文框 5">
            <a:hlinkClick r:id="rId6" action="ppaction://hlinksldjump"/>
          </p:cNvPr>
          <p:cNvSpPr/>
          <p:nvPr/>
        </p:nvSpPr>
        <p:spPr>
          <a:xfrm>
            <a:off x="1728589" y="4651270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8719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定义公式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推导公式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该公式有两组单位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在国际单位制中路程单位用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时间单位用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若路程单位用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那么时间单位用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速度单位用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km/h.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单位转化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:1 m/s=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km/h;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km/h=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8384"/>
              </p:ext>
            </p:extLst>
          </p:nvPr>
        </p:nvGraphicFramePr>
        <p:xfrm>
          <a:off x="3242675" y="1266095"/>
          <a:ext cx="1063625" cy="641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360708" imgH="212377" progId="Word.Document.12">
                  <p:embed/>
                </p:oleObj>
              </mc:Choice>
              <mc:Fallback>
                <p:oleObj name="文档" r:id="rId2" imgW="360708" imgH="21237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2675" y="1266095"/>
                        <a:ext cx="106362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852581" y="1377711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=</a:t>
            </a:r>
            <a:r>
              <a:rPr lang="en-US" altLang="zh-CN" i="1" err="1">
                <a:ea typeface="宋体" panose="02010600030101010101" pitchFamily="2" charset="-122"/>
              </a:rPr>
              <a:t>vt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93293"/>
              </p:ext>
            </p:extLst>
          </p:nvPr>
        </p:nvGraphicFramePr>
        <p:xfrm>
          <a:off x="9265329" y="1266095"/>
          <a:ext cx="1009650" cy="641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4" imgW="343843" imgH="212377" progId="Word.Document.12">
                  <p:embed/>
                </p:oleObj>
              </mc:Choice>
              <mc:Fallback>
                <p:oleObj name="文档" r:id="rId4" imgW="343843" imgH="21237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5329" y="1266095"/>
                        <a:ext cx="10096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29850"/>
              </p:ext>
            </p:extLst>
          </p:nvPr>
        </p:nvGraphicFramePr>
        <p:xfrm>
          <a:off x="2756365" y="4198559"/>
          <a:ext cx="1104035" cy="63355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6" imgW="411243" imgH="229656" progId="Word.Document.12">
                  <p:embed/>
                </p:oleObj>
              </mc:Choice>
              <mc:Fallback>
                <p:oleObj name="文档" r:id="rId6" imgW="411243" imgH="229656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6365" y="4198559"/>
                        <a:ext cx="1104035" cy="63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64893" y="372447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41946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平均速度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用来描述物体做变速运动的快慢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540929"/>
              </p:ext>
            </p:extLst>
          </p:nvPr>
        </p:nvGraphicFramePr>
        <p:xfrm>
          <a:off x="-88749" y="2123255"/>
          <a:ext cx="11669770" cy="10533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2" imgW="3826154" imgH="345363" progId="Word.Document.12">
                  <p:embed/>
                </p:oleObj>
              </mc:Choice>
              <mc:Fallback>
                <p:oleObj name="文档" r:id="rId2" imgW="3826154" imgH="34536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2123255"/>
                        <a:ext cx="11669770" cy="105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3068634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在计算物体做变速运动的平均速度时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必须是起点到终点的总路程除以出发与到达时的总时间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这个总时间包括运动过程中休息的时间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7335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雅安芦山发生强烈地震时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距灾区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105 km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的某驻地部队接到命令立即驱车赶往灾区救援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出发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50 min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后中途遇山体滑坡道路阻断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h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抢通道路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继续前进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 min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到达指定地点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救援部队全程平均速度应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A.126 km/h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B.70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km/h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C.52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km/h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D.30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km/h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63589" y="345611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1680"/>
            <a:ext cx="10807700" cy="6267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救援部队到达指定地点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经过的总路程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</a:rPr>
              <a:t>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=105</a:t>
            </a:r>
            <a:r>
              <a:rPr lang="en-US" altLang="zh-CN">
                <a:solidFill>
                  <a:srgbClr val="000000"/>
                </a:solidFill>
                <a:ea typeface="楷体" panose="02010609060101010101" pitchFamily="49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km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</a:rPr>
              <a:t>,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37678"/>
              </p:ext>
            </p:extLst>
          </p:nvPr>
        </p:nvGraphicFramePr>
        <p:xfrm>
          <a:off x="478289" y="1763868"/>
          <a:ext cx="10807700" cy="237338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2" imgW="3826154" imgH="840229" progId="Word.Document.12">
                  <p:embed/>
                </p:oleObj>
              </mc:Choice>
              <mc:Fallback>
                <p:oleObj name="文档" r:id="rId2" imgW="3826154" imgH="84022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289" y="1763868"/>
                        <a:ext cx="10807700" cy="237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spect="1"/>
          </p:cNvSpPr>
          <p:nvPr/>
        </p:nvSpPr>
        <p:spPr>
          <a:xfrm>
            <a:off x="361950" y="417345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平均速度的大小等于总路程与总时间的比值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本题中求出总时间是解题的关键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53775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火车在平直的轨道上以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 m/s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的速度做匀速运动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通过的路程是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200 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则通过这段路所用的时间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A.1 h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B.5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min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C.50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	D.10 s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83021" y="260866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86229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用图象描述物体的运动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枣庄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下列图象中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能正确反映匀速直线运动的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9" y="3306509"/>
            <a:ext cx="11243014" cy="22574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84573" y="261448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212311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描述物体运动的图象一般有两种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一种是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图象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一种是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图象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审题时应先看清楚图象的纵坐标表示的是路程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还是速度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6"/>
      </p:ext>
    </p:extLst>
  </p:cSld>
  <p:clrMapOvr>
    <a:masterClrMapping/>
  </p:clrMapOvr>
  <p:transition spd="med">
    <p:pull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8456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物体甲和乙在平直的公路上做直线运动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分别描述甲、乙两个的运动特征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试根据图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描述物体在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22" y="3686991"/>
            <a:ext cx="6257429" cy="24660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96957" y="2405487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28992" y="241001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静止状态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38563" y="299593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加速运动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35431" y="2936859"/>
            <a:ext cx="265649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匀速直线运动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61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  验  突  破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2357"/>
            <a:ext cx="108077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测量平均速度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小芳利用如图所示装置进行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测量平均速度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的实验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04" y="2432944"/>
            <a:ext cx="5246592" cy="37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44486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实验中所用的主要测量器材有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该实验是根据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的原理进行测量的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斜面应该保持较小的坡度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这对实验有什么好处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41789" y="189272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刻度尺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91245" y="189857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秒表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20305"/>
              </p:ext>
            </p:extLst>
          </p:nvPr>
        </p:nvGraphicFramePr>
        <p:xfrm>
          <a:off x="4144181" y="2417372"/>
          <a:ext cx="1008062" cy="595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370094" imgH="212377" progId="Word.Document.12">
                  <p:embed/>
                </p:oleObj>
              </mc:Choice>
              <mc:Fallback>
                <p:oleObj name="文档" r:id="rId2" imgW="370094" imgH="21237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4181" y="2417372"/>
                        <a:ext cx="1008062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spect="1"/>
          </p:cNvSpPr>
          <p:nvPr/>
        </p:nvSpPr>
        <p:spPr>
          <a:xfrm>
            <a:off x="504453" y="3585570"/>
            <a:ext cx="62646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速度较小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运动时间较长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便于测量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22452"/>
              </p:ext>
            </p:extLst>
          </p:nvPr>
        </p:nvGraphicFramePr>
        <p:xfrm>
          <a:off x="361950" y="1319582"/>
          <a:ext cx="10807700" cy="473864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26154" imgH="1677582" progId="Word.Document.12">
                  <p:embed/>
                </p:oleObj>
              </mc:Choice>
              <mc:Fallback>
                <p:oleObj name="文档" r:id="rId2" imgW="3826154" imgH="167758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319582"/>
                        <a:ext cx="10807700" cy="4738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小芳记录的实验表格如下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请根据图中的数据和表格中已有的数据把表格填写完整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85433"/>
              </p:ext>
            </p:extLst>
          </p:nvPr>
        </p:nvGraphicFramePr>
        <p:xfrm>
          <a:off x="361950" y="2519054"/>
          <a:ext cx="10807700" cy="28911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3826154" imgH="1023512" progId="Word.Document.12">
                  <p:embed/>
                </p:oleObj>
              </mc:Choice>
              <mc:Fallback>
                <p:oleObj name="文档" r:id="rId2" imgW="3826154" imgH="10235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519054"/>
                        <a:ext cx="10807700" cy="2891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487997" y="3141782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15 cm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09481" y="3691882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2 </a:t>
            </a:r>
            <a:r>
              <a:rPr lang="en-US" altLang="zh-CN">
                <a:ea typeface="宋体" panose="02010600030101010101" pitchFamily="2" charset="-122"/>
              </a:rPr>
              <a:t>s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589013" y="4249320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6 cm/s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分析表中的数据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小车在斜面上的全程运动是匀速的吗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为什么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2808039"/>
            <a:ext cx="10807700" cy="18085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不是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前半段路程的平均速度为</a:t>
            </a:r>
            <a:r>
              <a:rPr lang="en-US" altLang="zh-CN">
                <a:ea typeface="宋体" panose="02010600030101010101" pitchFamily="2" charset="-122"/>
              </a:rPr>
              <a:t>5 cm/s,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后半路程的平均速度为</a:t>
            </a:r>
            <a:r>
              <a:rPr lang="en-US" altLang="zh-CN">
                <a:ea typeface="宋体" panose="02010600030101010101" pitchFamily="2" charset="-122"/>
              </a:rPr>
              <a:t>7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 cm/s,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前后半段路程的平均速度不同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不符合匀速直线运动的条件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56228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必须学会熟练使用电子表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如果让小车过了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点才开始计时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则会使所测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段的平均速度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如果要使小车在斜面上滚动的平均速度变大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可采取的方法有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写出一点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09941" y="21894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偏大</a:t>
            </a:r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787325" y="3890456"/>
            <a:ext cx="31061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斜面的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坡度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605287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实验中为了测量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段的平均速度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点放置了一金属片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其好处是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i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小组的成员分别画出小车从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图象的大致情况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其中与事实相符的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image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700478"/>
            <a:ext cx="10807700" cy="2315241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71019" y="1182151"/>
            <a:ext cx="108077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小车在同一位置停下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便于准确测量小车的运动时间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13181" y="302918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仙桃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下列物体的长度值最符合实际的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一枚硬币的厚度为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mm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乒乓球的直径为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cm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物理教科书的宽度为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 dm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课桌的高度为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m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如图为试卷示意图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你正在使用的物理试卷宽约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A.27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B.27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nm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C.270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	D.270 mm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3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125" y="3609959"/>
            <a:ext cx="3299429" cy="22681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17421" y="124352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62357" y="358046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6147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益阳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用毫米刻度尺对一工件做如图所示的四次测量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其中测量方法和读数都正确的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" y="3065929"/>
            <a:ext cx="11311471" cy="16143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58269" y="224504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6392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069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青岛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以下测量中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三次测量求平均值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不能减小误差的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用刻度尺三次测量同一本书的长度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用天平三次测量同一块橡皮的质量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用量筒三次测量同一块鹅卵石的体积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用体温计一天早中晚三次测量同一个人的体温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4573" y="196360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1558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3264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福建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如图所示测量硬币直径的做法中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" y="2286895"/>
            <a:ext cx="11359001" cy="30579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3157" y="159910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22200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047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德州期末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下列四个选项中能测出塑料空盒体积的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image4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495565" y="1770669"/>
            <a:ext cx="4729968" cy="3240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2989" y="168540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579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38068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随着最后一颗组网卫星成功定点于地球同步轨道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中国建成世界领先的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北斗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导航系统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是指卫星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相对太阳静止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相对火星静止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相对地球静止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相对月球静止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5733" y="289467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092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09425"/>
              </p:ext>
            </p:extLst>
          </p:nvPr>
        </p:nvGraphicFramePr>
        <p:xfrm>
          <a:off x="361950" y="709005"/>
          <a:ext cx="10807700" cy="543097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26154" imgH="1922679" progId="Word.Document.12">
                  <p:embed/>
                </p:oleObj>
              </mc:Choice>
              <mc:Fallback>
                <p:oleObj name="文档" r:id="rId2" imgW="3826154" imgH="192267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709005"/>
                        <a:ext cx="10807700" cy="543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0519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宜昌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小明乘坐爸爸驾驶的汽车停在路口等红灯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他看着右侧窗外并排停着的汽车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突然觉得自己乘坐的汽车向后退去了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对这个现象以下说法正确的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小明产生了幻觉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一定是小明爸爸突然在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倒车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以右侧汽车为参照物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小明的汽车向后运动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小明的汽车与右侧的汽车始终相对静止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84541" y="22843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4416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1808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盐城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小球从左向右运动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每隔相等时间曝光一次所得到的照片如图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其中做匀速直线运动的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" y="3166913"/>
            <a:ext cx="11424586" cy="16475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06757" y="237001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528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1374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菏泽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一辆汽车正在平直的公路上运动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分别表示汽车运动的路程、速度和时间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下面四个图象反映汽车在做匀速直线运动的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670909"/>
            <a:ext cx="10807700" cy="2363316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5173584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②④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5418" y="195598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0900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361950" y="1122359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黄石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甲、乙两物体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同时从同一地点出发沿直线向同一方向运动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图象如图所示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乙的平均速度为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 m/s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B.3~5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乙做匀速直线运动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C.4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乙在甲前方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D.5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甲、乙两物体的速度相等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age4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198220" y="2489841"/>
            <a:ext cx="3387353" cy="26700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2989" y="235314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196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432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湘潭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图中小木块的长度是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秒表的读数为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271809"/>
            <a:ext cx="10807700" cy="3170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78506" y="884608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20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23013" y="1471379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228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455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5248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江西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亲爱的同学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请你应用所学的物理知识解答下列问题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为了让读数更精确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应选择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刻度尺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所测物块的长度为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599407" y="3251834"/>
            <a:ext cx="4332785" cy="253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92865" y="196080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00402" y="256077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80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04651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46396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丹东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小明爸爸乘汽车前往武汉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抗疫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汽车开动后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小明对着远去的汽车挥手作别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小明爸爸看到小明逐渐向后退去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而小明看到汽车的远去是以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为参照物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9213" y="275384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汽车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82837" y="333861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地面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43736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泰州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如图是中国第一艘国产航空母舰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山东号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舰载机在山东舰着陆后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飞机仍会在甲板上高速滑行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此时飞行员相对于舰载机是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填运动状态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为使飞机平稳着陆在甲板上阻拦索对刚着陆的飞机施加一个拉力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便其速度迅速减小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这说明力可以改变物体的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4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282508" y="3533037"/>
            <a:ext cx="4966583" cy="27179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20877" y="17210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95421" y="289901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运动状态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91912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361950" y="640026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甘南州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小满用水平力推水平地面上的物体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图象如图所示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age5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582988" y="1710314"/>
            <a:ext cx="4365623" cy="2322105"/>
          </a:xfrm>
          <a:prstGeom prst="rect">
            <a:avLst/>
          </a:prstGeom>
        </p:spPr>
      </p:pic>
      <p:sp>
        <p:nvSpPr>
          <p:cNvPr id="5" name="矩形 4"/>
          <p:cNvSpPr>
            <a:spLocks noChangeAspect="1"/>
          </p:cNvSpPr>
          <p:nvPr/>
        </p:nvSpPr>
        <p:spPr>
          <a:xfrm>
            <a:off x="361950" y="4158586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____________m/s;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内通过的路程是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6404" y="42001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16985" y="4800487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31325" y="53916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5155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6924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)2019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位于乌蒙山区的赤水河红军大桥全面建成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工程师以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m/s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的速度走过大桥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1 250 s,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桥长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驾驶员驾驶工程车以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 km/h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的速度在桥上行驶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看到桥栏杆向西运动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可知大桥是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东西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南北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走向的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工程车驶过大桥用时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min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4857" y="279932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2 000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27469" y="33630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东西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02901" y="396397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0945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44407"/>
              </p:ext>
            </p:extLst>
          </p:nvPr>
        </p:nvGraphicFramePr>
        <p:xfrm>
          <a:off x="361950" y="1289042"/>
          <a:ext cx="10807700" cy="415291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26154" imgH="1470220" progId="Word.Document.12">
                  <p:embed/>
                </p:oleObj>
              </mc:Choice>
              <mc:Fallback>
                <p:oleObj name="文档" r:id="rId2" imgW="3826154" imgH="14702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289042"/>
                        <a:ext cx="10807700" cy="415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甲、乙两人同时同地向东运动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运动图象如图所示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由图可知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乙的速度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以甲为参照物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65604"/>
            <a:ext cx="10807700" cy="37351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53582" y="115883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01644" y="173681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西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3088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突破能力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小峰同学进行实验探究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单摆在</a:t>
            </a:r>
            <a:r>
              <a:rPr lang="en-US" altLang="zh-CN" i="1">
                <a:solidFill>
                  <a:srgbClr val="000000"/>
                </a:solidFill>
                <a:ea typeface="Microsoft Yi Baiti" panose="03000500000000000000" pitchFamily="66" charset="0"/>
                <a:cs typeface="Times New Roman" panose="02020603050405020304" pitchFamily="18" charset="0"/>
              </a:rPr>
              <a:t>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摆动角度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不大的情况下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摆动周期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摆球来回摆动一次所用的时间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与哪些因素有关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实验数据分别记录在表中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57108"/>
              </p:ext>
            </p:extLst>
          </p:nvPr>
        </p:nvGraphicFramePr>
        <p:xfrm>
          <a:off x="361950" y="2962054"/>
          <a:ext cx="10807700" cy="34463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2" imgW="3826154" imgH="1220093" progId="Word.Document.12">
                  <p:embed/>
                </p:oleObj>
              </mc:Choice>
              <mc:Fallback>
                <p:oleObj name="文档" r:id="rId2" imgW="3826154" imgH="122009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962054"/>
                        <a:ext cx="10807700" cy="344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99690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92005"/>
              </p:ext>
            </p:extLst>
          </p:nvPr>
        </p:nvGraphicFramePr>
        <p:xfrm>
          <a:off x="361950" y="1365176"/>
          <a:ext cx="10807700" cy="400064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2" imgW="3826154" imgH="1416314" progId="Word.Document.12">
                  <p:embed/>
                </p:oleObj>
              </mc:Choice>
              <mc:Fallback>
                <p:oleObj name="文档" r:id="rId2" imgW="3826154" imgH="141631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365176"/>
                        <a:ext cx="10807700" cy="4000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40891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76906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小峰同学用如图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所示的方法测出摆球的直径为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小峰采用测量单摆摆动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个周期所用的时间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其目的与下列实验相同的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在笔上紧密缠绕多圈铜线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测铜线的直径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探究光的反射定律时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改变入射角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测多组数据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测量小球的直径时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重复测量了多次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分析数据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可得出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单摆周期大小与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单摆周期大小与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无关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02445" y="850305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79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89229" y="43430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摆长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4280" y="4910408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摆球质量和摆角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24933" y="201595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97897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09975"/>
            <a:ext cx="108077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生活中若摆钟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走慢了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应如何调整钟摆的长度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46227"/>
            <a:ext cx="10807700" cy="3532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8637" y="1339831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缩短钟摆的长度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43549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01901" y="692120"/>
            <a:ext cx="11324794" cy="5212263"/>
            <a:chOff x="101901" y="692120"/>
            <a:chExt cx="11324794" cy="5212263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692120"/>
              <a:ext cx="10807700" cy="24087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(2019·</a:t>
              </a:r>
              <a:r>
                <a:rPr lang="zh-CN" altLang="zh-CN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宜昌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小明同学用如图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的装置研究小车在斜面上的运动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他将小车从坡顶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处静止释放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测出小车从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滑到坡底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处的时间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lang="en-US" altLang="zh-CN" baseline="-250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=2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6 s;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再次将小车从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处静止释放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测出小车从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滑到中点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处的时间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lang="en-US" altLang="zh-CN" baseline="-2500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=1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8 s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image54.jpe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1901" y="3816151"/>
              <a:ext cx="6527260" cy="2088232"/>
            </a:xfrm>
            <a:prstGeom prst="rect">
              <a:avLst/>
            </a:prstGeom>
          </p:spPr>
        </p:pic>
        <p:pic>
          <p:nvPicPr>
            <p:cNvPr id="4" name="image55.jpe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26637" y="2847954"/>
              <a:ext cx="4700058" cy="3046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72674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71083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通过小明的测量数据可以判断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小车在前半程的平均速度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全程的平均速度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小明想测量小车在整个运动过程中后半段的平均速度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他应该将小车从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处静止释放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处开始计时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处停止计时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4493" y="220247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33019" y="337427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8355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5535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物体运动的情况还可以通过另一种办法即时测定、显现出来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位置传感器利用超声波测出不同时刻小车与它的距离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计算机就可以算出小车在不同位置的速度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屏幕图象如图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横轴为时间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纵轴为速度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通过图象可以看出小车在斜面上滑下时是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匀速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加速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小车到达坡底时的速度为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1045" y="370163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加速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35597" y="429782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90059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96503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测量物体运动的平均速度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实验中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723849"/>
            <a:ext cx="10807700" cy="37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6376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8583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处沿斜面由静止开始滚下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频闪照相机记录了小球在相同时间内通过的路程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小球在做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加速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减速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匀速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小球受力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不平衡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33445" y="250217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加速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99477" y="309601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不平衡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1490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2" y="1183096"/>
            <a:ext cx="10615050" cy="51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09975"/>
            <a:ext cx="108077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实验数据如表所示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段的平均速度为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段的路程为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比较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段的平均速度得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____________v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“&gt;”“&lt;”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“=”)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76868"/>
              </p:ext>
            </p:extLst>
          </p:nvPr>
        </p:nvGraphicFramePr>
        <p:xfrm>
          <a:off x="361950" y="2705745"/>
          <a:ext cx="10807700" cy="34768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3826154" imgH="1230874" progId="Word.Document.12">
                  <p:embed/>
                </p:oleObj>
              </mc:Choice>
              <mc:Fallback>
                <p:oleObj name="文档" r:id="rId2" imgW="3826154" imgH="123087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2705745"/>
                        <a:ext cx="10807700" cy="347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9073405" y="783104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59333" y="135015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04653" y="1974253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&lt;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12553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为进一步探究小球在斜面上运动的速度与时间的关系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根据表中数据做出了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假设斜面足够长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处滚下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到达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点时的速度为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小球在运动过程中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经过路程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中点时的速度为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经过时间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i="1" baseline="-25000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中点时的速度为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“&gt;”“&lt;”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“=”)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5797" y="2814091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95221" y="4009357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&gt;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079475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41000" y="112903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511895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长度和时间及其测量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高频考点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:10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长度及其测量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实验室中常用刻度尺测量长度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国际单位制中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长度的单位是米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(m),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其与常用长度单位的换算关系是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单位转换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8945"/>
              </p:ext>
            </p:extLst>
          </p:nvPr>
        </p:nvGraphicFramePr>
        <p:xfrm>
          <a:off x="-88749" y="4539415"/>
          <a:ext cx="11669770" cy="92292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26154" imgH="302597" progId="Word.Document.12">
                  <p:embed/>
                </p:oleObj>
              </mc:Choice>
              <mc:Fallback>
                <p:oleObj name="文档" r:id="rId2" imgW="3826154" imgH="30259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4539415"/>
                        <a:ext cx="11669770" cy="922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2031690" y="4493702"/>
            <a:ext cx="335140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1939611" y="5003578"/>
            <a:ext cx="518889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3941006" y="4493702"/>
            <a:ext cx="335140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3858759" y="5003578"/>
            <a:ext cx="518889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6183253" y="4493702"/>
            <a:ext cx="335140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6101006" y="5003578"/>
            <a:ext cx="518889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8287242" y="4493702"/>
            <a:ext cx="335140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8204995" y="5003578"/>
            <a:ext cx="518889" cy="38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366159"/>
            <a:ext cx="254717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单位转换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61558"/>
              </p:ext>
            </p:extLst>
          </p:nvPr>
        </p:nvGraphicFramePr>
        <p:xfrm>
          <a:off x="-88749" y="3115463"/>
          <a:ext cx="11669770" cy="99855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826154" imgH="327394" progId="Word.Document.12">
                  <p:embed/>
                </p:oleObj>
              </mc:Choice>
              <mc:Fallback>
                <p:oleObj name="文档" r:id="rId2" imgW="3826154" imgH="3273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749" y="3115463"/>
                        <a:ext cx="11669770" cy="99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1926732" y="3019927"/>
            <a:ext cx="356475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1787822" y="3631036"/>
            <a:ext cx="628167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4112467" y="3000263"/>
            <a:ext cx="320859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3987129" y="3591708"/>
            <a:ext cx="565407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6363861" y="3000263"/>
            <a:ext cx="320859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A90BD6A-DAC1-4175-BADE-A70FD2E31095}"/>
              </a:ext>
            </a:extLst>
          </p:cNvPr>
          <p:cNvSpPr/>
          <p:nvPr/>
        </p:nvSpPr>
        <p:spPr>
          <a:xfrm>
            <a:off x="6188770" y="3591708"/>
            <a:ext cx="606193" cy="46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67463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正确使用刻度尺测量长度要求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五会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根据测量要求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合适的刻度尺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零刻度线对准被测物体的一端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有刻度线的一边要紧靠被测物体且与被测边保持平行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不能歪斜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读数时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视线要正对刻度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会读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读数时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要估读到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常考点与易错点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记录数据要有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29405" y="129587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量程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11861" y="129587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分度值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83469" y="4216640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分度值的下一位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74189" y="53901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数字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63789" y="53901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单位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236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仿宋</vt:lpstr>
      <vt:lpstr>Microsoft Yi Baiti</vt:lpstr>
      <vt:lpstr>专业教辅课件Q:251490010</vt:lpstr>
      <vt:lpstr>第一章　机械运动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2021-03-06T18:16:50Z</cp:lastPrinted>
  <dcterms:created xsi:type="dcterms:W3CDTF">2021-03-06T18:16:50Z</dcterms:created>
  <dcterms:modified xsi:type="dcterms:W3CDTF">2021-03-06T10:16:54Z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