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77" r:id="rId11"/>
    <p:sldId id="267" r:id="rId12"/>
    <p:sldId id="268" r:id="rId13"/>
    <p:sldId id="270" r:id="rId14"/>
    <p:sldId id="272" r:id="rId15"/>
    <p:sldId id="273" r:id="rId16"/>
    <p:sldId id="271" r:id="rId17"/>
    <p:sldId id="274" r:id="rId18"/>
    <p:sldId id="290" r:id="rId19"/>
    <p:sldId id="291" r:id="rId20"/>
    <p:sldId id="292" r:id="rId21"/>
    <p:sldId id="293" r:id="rId22"/>
    <p:sldId id="294" r:id="rId23"/>
    <p:sldId id="295" r:id="rId24"/>
    <p:sldId id="296" r:id="rId25"/>
    <p:sldId id="297" r:id="rId26"/>
    <p:sldId id="298" r:id="rId27"/>
    <p:sldId id="299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50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586A8-7B12-403E-BEFD-B8E5F8DC03B9}" type="datetimeFigureOut">
              <a:rPr lang="zh-CN" altLang="en-US" smtClean="0"/>
              <a:t>2021/10/9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5D1EC-342B-457A-8B18-4C9F34F134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638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586A8-7B12-403E-BEFD-B8E5F8DC03B9}" type="datetimeFigureOut">
              <a:rPr lang="zh-CN" altLang="en-US" smtClean="0"/>
              <a:t>2021/10/9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5D1EC-342B-457A-8B18-4C9F34F134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6641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586A8-7B12-403E-BEFD-B8E5F8DC03B9}" type="datetimeFigureOut">
              <a:rPr lang="zh-CN" altLang="en-US" smtClean="0"/>
              <a:t>2021/10/9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5D1EC-342B-457A-8B18-4C9F34F134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6609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586A8-7B12-403E-BEFD-B8E5F8DC03B9}" type="datetimeFigureOut">
              <a:rPr lang="zh-CN" altLang="en-US" smtClean="0"/>
              <a:t>2021/10/9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5D1EC-342B-457A-8B18-4C9F34F134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0556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586A8-7B12-403E-BEFD-B8E5F8DC03B9}" type="datetimeFigureOut">
              <a:rPr lang="zh-CN" altLang="en-US" smtClean="0"/>
              <a:t>2021/10/9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5D1EC-342B-457A-8B18-4C9F34F134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4850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586A8-7B12-403E-BEFD-B8E5F8DC03B9}" type="datetimeFigureOut">
              <a:rPr lang="zh-CN" altLang="en-US" smtClean="0"/>
              <a:t>2021/10/9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5D1EC-342B-457A-8B18-4C9F34F134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4454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586A8-7B12-403E-BEFD-B8E5F8DC03B9}" type="datetimeFigureOut">
              <a:rPr lang="zh-CN" altLang="en-US" smtClean="0"/>
              <a:t>2021/10/9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5D1EC-342B-457A-8B18-4C9F34F134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3739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586A8-7B12-403E-BEFD-B8E5F8DC03B9}" type="datetimeFigureOut">
              <a:rPr lang="zh-CN" altLang="en-US" smtClean="0"/>
              <a:t>2021/10/9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5D1EC-342B-457A-8B18-4C9F34F134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3367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586A8-7B12-403E-BEFD-B8E5F8DC03B9}" type="datetimeFigureOut">
              <a:rPr lang="zh-CN" altLang="en-US" smtClean="0"/>
              <a:t>2021/10/9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5D1EC-342B-457A-8B18-4C9F34F134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2302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586A8-7B12-403E-BEFD-B8E5F8DC03B9}" type="datetimeFigureOut">
              <a:rPr lang="zh-CN" altLang="en-US" smtClean="0"/>
              <a:t>2021/10/9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5D1EC-342B-457A-8B18-4C9F34F134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2379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586A8-7B12-403E-BEFD-B8E5F8DC03B9}" type="datetimeFigureOut">
              <a:rPr lang="zh-CN" altLang="en-US" smtClean="0"/>
              <a:t>2021/10/9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5D1EC-342B-457A-8B18-4C9F34F134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6215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C586A8-7B12-403E-BEFD-B8E5F8DC03B9}" type="datetimeFigureOut">
              <a:rPr lang="zh-CN" altLang="en-US" smtClean="0"/>
              <a:t>2021/10/9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C5D1EC-342B-457A-8B18-4C9F34F134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267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2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wmf"/><Relationship Id="rId4" Type="http://schemas.openxmlformats.org/officeDocument/2006/relationships/oleObject" Target="../embeddings/oleObject3.bin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图片 4097">
            <a:extLst>
              <a:ext uri="{FF2B5EF4-FFF2-40B4-BE49-F238E27FC236}">
                <a16:creationId xmlns:a16="http://schemas.microsoft.com/office/drawing/2014/main" id="{4DA4491D-5EA3-49E3-A742-2332617C10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15"/>
          <a:stretch>
            <a:fillRect/>
          </a:stretch>
        </p:blipFill>
        <p:spPr bwMode="auto">
          <a:xfrm>
            <a:off x="0" y="457200"/>
            <a:ext cx="9161463" cy="628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0" name="矩形 4099">
            <a:extLst>
              <a:ext uri="{FF2B5EF4-FFF2-40B4-BE49-F238E27FC236}">
                <a16:creationId xmlns:a16="http://schemas.microsoft.com/office/drawing/2014/main" id="{CEB2D264-3373-4565-BBB2-864CF8CC1733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1258888" y="1412875"/>
            <a:ext cx="6553200" cy="7223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 b="1" kern="10">
                <a:ln w="12700" algn="ctr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8100" algn="ctr" rotWithShape="0">
                    <a:srgbClr val="9999FF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第十七章 欧姆定律</a:t>
            </a:r>
          </a:p>
        </p:txBody>
      </p:sp>
      <p:sp>
        <p:nvSpPr>
          <p:cNvPr id="12291" name="文本框 4100">
            <a:extLst>
              <a:ext uri="{FF2B5EF4-FFF2-40B4-BE49-F238E27FC236}">
                <a16:creationId xmlns:a16="http://schemas.microsoft.com/office/drawing/2014/main" id="{7FDAED22-6703-4A5E-BE1D-E959565016E4}"/>
              </a:ext>
            </a:extLst>
          </p:cNvPr>
          <p:cNvSpPr txBox="1"/>
          <p:nvPr/>
        </p:nvSpPr>
        <p:spPr>
          <a:xfrm>
            <a:off x="466725" y="3284538"/>
            <a:ext cx="8137525" cy="2863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>
              <a:lnSpc>
                <a:spcPct val="130000"/>
              </a:lnSpc>
            </a:pP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2" charset="-122"/>
                <a:ea typeface="黑体" pitchFamily="2" charset="-122"/>
                <a:sym typeface="Wingdings"/>
              </a:rPr>
              <a:t>    夜幕下，彩灯勾画出建筑的轮廓，在这璀璨的灯光下面，电流在电路中静静地</a:t>
            </a: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2" charset="-122"/>
                <a:ea typeface="黑体" pitchFamily="2" charset="-122"/>
                <a:sym typeface="宋体" pitchFamily="2" charset="-122"/>
              </a:rPr>
              <a:t>“流过”。您是否想过，电流的流动遵循怎样的规律呢？电流、电压、电阻各自扮演什么样的角色？它们之间有怎样的关系呢？现在我们就来揭开这个奥秘吧。</a:t>
            </a:r>
            <a:endParaRPr sz="28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黑体" pitchFamily="2" charset="-122"/>
              <a:ea typeface="黑体" pitchFamily="2" charset="-122"/>
              <a:sym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indefinite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 fill="hold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文本框 13313">
            <a:extLst>
              <a:ext uri="{FF2B5EF4-FFF2-40B4-BE49-F238E27FC236}">
                <a16:creationId xmlns:a16="http://schemas.microsoft.com/office/drawing/2014/main" id="{2541D98B-D170-4AC6-8AF7-E06D73D15E29}"/>
              </a:ext>
            </a:extLst>
          </p:cNvPr>
          <p:cNvSpPr txBox="1"/>
          <p:nvPr/>
        </p:nvSpPr>
        <p:spPr>
          <a:xfrm>
            <a:off x="179388" y="549275"/>
            <a:ext cx="8855075" cy="579438"/>
          </a:xfrm>
          <a:prstGeom prst="rect">
            <a:avLst/>
          </a:prstGeom>
          <a:gradFill rotWithShape="0">
            <a:gsLst>
              <a:gs pos="0">
                <a:srgbClr val="0000FF">
                  <a:alpha val="100000"/>
                </a:srgbClr>
              </a:gs>
              <a:gs pos="100000">
                <a:srgbClr val="0000FF">
                  <a:gamma/>
                  <a:tint val="33725"/>
                  <a:invGamma/>
                  <a:alpha val="100000"/>
                </a:srgbClr>
              </a:gs>
            </a:gsLst>
            <a:lin ang="0" scaled="1"/>
          </a:gradFill>
          <a:ln w="9525">
            <a:noFill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r>
              <a:rPr sz="32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ingdings"/>
              </a:rPr>
              <a:t>知识小结：</a:t>
            </a:r>
            <a:endParaRPr sz="32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22531" name="组合 13314">
            <a:extLst>
              <a:ext uri="{FF2B5EF4-FFF2-40B4-BE49-F238E27FC236}">
                <a16:creationId xmlns:a16="http://schemas.microsoft.com/office/drawing/2014/main" id="{B69C23A3-A8F9-4273-8289-C0E6C05E587B}"/>
              </a:ext>
            </a:extLst>
          </p:cNvPr>
          <p:cNvGrpSpPr>
            <a:grpSpLocks/>
          </p:cNvGrpSpPr>
          <p:nvPr/>
        </p:nvGrpSpPr>
        <p:grpSpPr bwMode="auto">
          <a:xfrm>
            <a:off x="5795963" y="1196975"/>
            <a:ext cx="3022600" cy="2374900"/>
            <a:chOff x="0" y="0"/>
            <a:chExt cx="4761" cy="4079"/>
          </a:xfrm>
        </p:grpSpPr>
        <p:sp>
          <p:nvSpPr>
            <p:cNvPr id="22532" name="矩形 13315">
              <a:extLst>
                <a:ext uri="{FF2B5EF4-FFF2-40B4-BE49-F238E27FC236}">
                  <a16:creationId xmlns:a16="http://schemas.microsoft.com/office/drawing/2014/main" id="{6DFD07E1-C0CE-4787-BF1E-48F1FFF8A0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7" y="382"/>
              <a:ext cx="3963" cy="2037"/>
            </a:xfrm>
            <a:prstGeom prst="rect">
              <a:avLst/>
            </a:prstGeom>
            <a:noFill/>
            <a:ln w="28575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22533" name="组合 13316">
              <a:extLst>
                <a:ext uri="{FF2B5EF4-FFF2-40B4-BE49-F238E27FC236}">
                  <a16:creationId xmlns:a16="http://schemas.microsoft.com/office/drawing/2014/main" id="{9EE367B6-DAC9-4E79-979D-C03A544FB695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1697" y="0"/>
              <a:ext cx="189" cy="762"/>
              <a:chOff x="0" y="0"/>
              <a:chExt cx="85" cy="340"/>
            </a:xfrm>
          </p:grpSpPr>
          <p:sp>
            <p:nvSpPr>
              <p:cNvPr id="22534" name="Rectangle 19">
                <a:extLst>
                  <a:ext uri="{FF2B5EF4-FFF2-40B4-BE49-F238E27FC236}">
                    <a16:creationId xmlns:a16="http://schemas.microsoft.com/office/drawing/2014/main" id="{AC65D81F-093E-4899-A015-AC9258E6DD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113"/>
                <a:ext cx="85" cy="8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535" name="Line 20">
                <a:extLst>
                  <a:ext uri="{FF2B5EF4-FFF2-40B4-BE49-F238E27FC236}">
                    <a16:creationId xmlns:a16="http://schemas.microsoft.com/office/drawing/2014/main" id="{2D5E6818-78E6-4479-A5C3-50078AD5064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0" y="0"/>
                <a:ext cx="0" cy="340"/>
              </a:xfrm>
              <a:prstGeom prst="line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536" name="Line 21">
                <a:extLst>
                  <a:ext uri="{FF2B5EF4-FFF2-40B4-BE49-F238E27FC236}">
                    <a16:creationId xmlns:a16="http://schemas.microsoft.com/office/drawing/2014/main" id="{670FBE03-AEEA-4A78-A393-82940015052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5" y="85"/>
                <a:ext cx="0" cy="170"/>
              </a:xfrm>
              <a:prstGeom prst="line">
                <a:avLst/>
              </a:prstGeom>
              <a:noFill/>
              <a:ln w="3810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22537" name="组合 13320">
              <a:extLst>
                <a:ext uri="{FF2B5EF4-FFF2-40B4-BE49-F238E27FC236}">
                  <a16:creationId xmlns:a16="http://schemas.microsoft.com/office/drawing/2014/main" id="{835C4A64-1674-4168-9548-4DE2FB9A6EE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45" y="189"/>
              <a:ext cx="629" cy="383"/>
              <a:chOff x="0" y="0"/>
              <a:chExt cx="256" cy="142"/>
            </a:xfrm>
          </p:grpSpPr>
          <p:sp>
            <p:nvSpPr>
              <p:cNvPr id="22538" name="Rectangle 15">
                <a:extLst>
                  <a:ext uri="{FF2B5EF4-FFF2-40B4-BE49-F238E27FC236}">
                    <a16:creationId xmlns:a16="http://schemas.microsoft.com/office/drawing/2014/main" id="{7B3A10CD-96A6-4BF0-950B-7D4A27543E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" y="0"/>
                <a:ext cx="226" cy="14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539" name="Line 16">
                <a:extLst>
                  <a:ext uri="{FF2B5EF4-FFF2-40B4-BE49-F238E27FC236}">
                    <a16:creationId xmlns:a16="http://schemas.microsoft.com/office/drawing/2014/main" id="{BD7581F9-02A1-42D2-BE47-9E08413487D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9" y="0"/>
                <a:ext cx="227" cy="86"/>
              </a:xfrm>
              <a:prstGeom prst="line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540" name="Oval 17">
                <a:extLst>
                  <a:ext uri="{FF2B5EF4-FFF2-40B4-BE49-F238E27FC236}">
                    <a16:creationId xmlns:a16="http://schemas.microsoft.com/office/drawing/2014/main" id="{C747C20E-6967-4B6A-8AF1-C1AAAA9F05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57"/>
                <a:ext cx="57" cy="56"/>
              </a:xfrm>
              <a:prstGeom prst="ellipse">
                <a:avLst/>
              </a:prstGeom>
              <a:solidFill>
                <a:srgbClr val="FFFFFF"/>
              </a:solidFill>
              <a:ln w="2857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22541" name="Rectangle 178">
              <a:extLst>
                <a:ext uri="{FF2B5EF4-FFF2-40B4-BE49-F238E27FC236}">
                  <a16:creationId xmlns:a16="http://schemas.microsoft.com/office/drawing/2014/main" id="{067E0CCC-95D8-434D-9C46-0E369ED9E8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2" y="2289"/>
              <a:ext cx="875" cy="271"/>
            </a:xfrm>
            <a:prstGeom prst="rect">
              <a:avLst/>
            </a:prstGeom>
            <a:solidFill>
              <a:srgbClr val="FFFFFF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22542" name="组合 13325">
              <a:extLst>
                <a:ext uri="{FF2B5EF4-FFF2-40B4-BE49-F238E27FC236}">
                  <a16:creationId xmlns:a16="http://schemas.microsoft.com/office/drawing/2014/main" id="{CBC4E7E4-F8A3-4F7F-89E9-AF5D9B96169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53" y="1819"/>
              <a:ext cx="1425" cy="741"/>
              <a:chOff x="0" y="0"/>
              <a:chExt cx="726" cy="363"/>
            </a:xfrm>
          </p:grpSpPr>
          <p:sp>
            <p:nvSpPr>
              <p:cNvPr id="22543" name="Rectangle 181">
                <a:extLst>
                  <a:ext uri="{FF2B5EF4-FFF2-40B4-BE49-F238E27FC236}">
                    <a16:creationId xmlns:a16="http://schemas.microsoft.com/office/drawing/2014/main" id="{69FB1BC2-C3CB-4FA1-9975-9E07D5227A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0"/>
                <a:ext cx="726" cy="36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544" name="Line 182">
                <a:extLst>
                  <a:ext uri="{FF2B5EF4-FFF2-40B4-BE49-F238E27FC236}">
                    <a16:creationId xmlns:a16="http://schemas.microsoft.com/office/drawing/2014/main" id="{D4A59E57-1D02-42CA-9E1C-EDD98FD68BE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7" y="0"/>
                <a:ext cx="317" cy="0"/>
              </a:xfrm>
              <a:prstGeom prst="line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545" name="Line 183">
                <a:extLst>
                  <a:ext uri="{FF2B5EF4-FFF2-40B4-BE49-F238E27FC236}">
                    <a16:creationId xmlns:a16="http://schemas.microsoft.com/office/drawing/2014/main" id="{731B3CA7-809D-4C6C-ABB3-5BD3FFFF79F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7" y="0"/>
                <a:ext cx="0" cy="227"/>
              </a:xfrm>
              <a:prstGeom prst="line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 type="triangle" w="med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546" name="Rectangle 184">
                <a:extLst>
                  <a:ext uri="{FF2B5EF4-FFF2-40B4-BE49-F238E27FC236}">
                    <a16:creationId xmlns:a16="http://schemas.microsoft.com/office/drawing/2014/main" id="{32D1BBBB-2B55-4CA0-9EE8-986281899A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227"/>
                <a:ext cx="453" cy="136"/>
              </a:xfrm>
              <a:prstGeom prst="rect">
                <a:avLst/>
              </a:prstGeom>
              <a:solidFill>
                <a:srgbClr val="FFFFFF"/>
              </a:solidFill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22547" name="组合 13330">
              <a:extLst>
                <a:ext uri="{FF2B5EF4-FFF2-40B4-BE49-F238E27FC236}">
                  <a16:creationId xmlns:a16="http://schemas.microsoft.com/office/drawing/2014/main" id="{2DD218C2-7487-4B4A-9B11-AA9F6674D62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740"/>
              <a:ext cx="678" cy="817"/>
              <a:chOff x="0" y="0"/>
              <a:chExt cx="284" cy="344"/>
            </a:xfrm>
          </p:grpSpPr>
          <p:sp>
            <p:nvSpPr>
              <p:cNvPr id="22548" name="Oval 197">
                <a:extLst>
                  <a:ext uri="{FF2B5EF4-FFF2-40B4-BE49-F238E27FC236}">
                    <a16:creationId xmlns:a16="http://schemas.microsoft.com/office/drawing/2014/main" id="{337D5BA7-4DC9-4287-9F5D-A9C9A8340F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57"/>
                <a:ext cx="284" cy="283"/>
              </a:xfrm>
              <a:prstGeom prst="ellipse">
                <a:avLst/>
              </a:prstGeom>
              <a:solidFill>
                <a:srgbClr val="FFFFFF"/>
              </a:solidFill>
              <a:ln w="2857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549" name="Text Box 198">
                <a:extLst>
                  <a:ext uri="{FF2B5EF4-FFF2-40B4-BE49-F238E27FC236}">
                    <a16:creationId xmlns:a16="http://schemas.microsoft.com/office/drawing/2014/main" id="{0FAF8743-D6DA-4158-AB1D-13F02749AB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0"/>
                <a:ext cx="260" cy="3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800" b="1">
                    <a:latin typeface="Times New Roman" panose="02020603050405020304" pitchFamily="18" charset="0"/>
                  </a:rPr>
                  <a:t>A</a:t>
                </a:r>
              </a:p>
            </p:txBody>
          </p:sp>
        </p:grpSp>
        <p:grpSp>
          <p:nvGrpSpPr>
            <p:cNvPr id="22550" name="组合 13333">
              <a:extLst>
                <a:ext uri="{FF2B5EF4-FFF2-40B4-BE49-F238E27FC236}">
                  <a16:creationId xmlns:a16="http://schemas.microsoft.com/office/drawing/2014/main" id="{E372A1D0-64F3-47B2-A11B-F22740A164A5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377" y="2416"/>
              <a:ext cx="2328" cy="1207"/>
              <a:chOff x="0" y="0"/>
              <a:chExt cx="1049" cy="538"/>
            </a:xfrm>
          </p:grpSpPr>
          <p:sp>
            <p:nvSpPr>
              <p:cNvPr id="22551" name="Line 7">
                <a:extLst>
                  <a:ext uri="{FF2B5EF4-FFF2-40B4-BE49-F238E27FC236}">
                    <a16:creationId xmlns:a16="http://schemas.microsoft.com/office/drawing/2014/main" id="{06125B83-9C7A-4849-8381-9AF63311608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0" y="0"/>
                <a:ext cx="1049" cy="0"/>
              </a:xfrm>
              <a:prstGeom prst="line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552" name="Line 8">
                <a:extLst>
                  <a:ext uri="{FF2B5EF4-FFF2-40B4-BE49-F238E27FC236}">
                    <a16:creationId xmlns:a16="http://schemas.microsoft.com/office/drawing/2014/main" id="{74BB1562-066A-4A9F-AF67-982E20A23C4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0" y="0"/>
                <a:ext cx="0" cy="538"/>
              </a:xfrm>
              <a:prstGeom prst="line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 type="oval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553" name="Line 9">
                <a:extLst>
                  <a:ext uri="{FF2B5EF4-FFF2-40B4-BE49-F238E27FC236}">
                    <a16:creationId xmlns:a16="http://schemas.microsoft.com/office/drawing/2014/main" id="{D05FD118-935E-4008-AC16-2A939E4B00D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49" y="0"/>
                <a:ext cx="0" cy="538"/>
              </a:xfrm>
              <a:prstGeom prst="line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 type="oval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22554" name="组合 13337">
              <a:extLst>
                <a:ext uri="{FF2B5EF4-FFF2-40B4-BE49-F238E27FC236}">
                  <a16:creationId xmlns:a16="http://schemas.microsoft.com/office/drawing/2014/main" id="{DC498B66-0C76-45FF-847A-12695D9DAE2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19" y="3263"/>
              <a:ext cx="678" cy="817"/>
              <a:chOff x="0" y="0"/>
              <a:chExt cx="284" cy="344"/>
            </a:xfrm>
          </p:grpSpPr>
          <p:sp>
            <p:nvSpPr>
              <p:cNvPr id="22555" name="Oval 190">
                <a:extLst>
                  <a:ext uri="{FF2B5EF4-FFF2-40B4-BE49-F238E27FC236}">
                    <a16:creationId xmlns:a16="http://schemas.microsoft.com/office/drawing/2014/main" id="{7787EE87-0820-4C9C-98AC-1C7721E55A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16"/>
                <a:ext cx="284" cy="283"/>
              </a:xfrm>
              <a:prstGeom prst="ellipse">
                <a:avLst/>
              </a:prstGeom>
              <a:solidFill>
                <a:srgbClr val="FFFFFF"/>
              </a:solidFill>
              <a:ln w="2857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556" name="Text Box 191">
                <a:extLst>
                  <a:ext uri="{FF2B5EF4-FFF2-40B4-BE49-F238E27FC236}">
                    <a16:creationId xmlns:a16="http://schemas.microsoft.com/office/drawing/2014/main" id="{820C49B6-8D5A-4E87-B274-FB0C6B50CC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0"/>
                <a:ext cx="260" cy="3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800" b="1">
                    <a:latin typeface="Times New Roman" panose="02020603050405020304" pitchFamily="18" charset="0"/>
                  </a:rPr>
                  <a:t>V</a:t>
                </a:r>
              </a:p>
            </p:txBody>
          </p:sp>
        </p:grpSp>
        <p:sp>
          <p:nvSpPr>
            <p:cNvPr id="22557" name="Text Box 4">
              <a:extLst>
                <a:ext uri="{FF2B5EF4-FFF2-40B4-BE49-F238E27FC236}">
                  <a16:creationId xmlns:a16="http://schemas.microsoft.com/office/drawing/2014/main" id="{89223F38-9122-47EC-ADC5-08A0692B2B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5" y="1701"/>
              <a:ext cx="817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400" b="1" i="1">
                  <a:latin typeface="Times New Roman" panose="02020603050405020304" pitchFamily="18" charset="0"/>
                </a:rPr>
                <a:t>R</a:t>
              </a:r>
            </a:p>
          </p:txBody>
        </p:sp>
        <p:sp>
          <p:nvSpPr>
            <p:cNvPr id="22558" name="Text Box 4">
              <a:extLst>
                <a:ext uri="{FF2B5EF4-FFF2-40B4-BE49-F238E27FC236}">
                  <a16:creationId xmlns:a16="http://schemas.microsoft.com/office/drawing/2014/main" id="{9C17E924-2814-4B35-9906-995E838360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3" y="2599"/>
              <a:ext cx="1208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400" b="1" i="1">
                  <a:latin typeface="Cataneo BT" charset="0"/>
                </a:rPr>
                <a:t>R'</a:t>
              </a:r>
            </a:p>
          </p:txBody>
        </p:sp>
        <p:sp>
          <p:nvSpPr>
            <p:cNvPr id="22559" name="Text Box 116">
              <a:extLst>
                <a:ext uri="{FF2B5EF4-FFF2-40B4-BE49-F238E27FC236}">
                  <a16:creationId xmlns:a16="http://schemas.microsoft.com/office/drawing/2014/main" id="{579E4492-CD33-4D82-9965-C835214399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53" y="472"/>
              <a:ext cx="540" cy="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400" b="1">
                  <a:latin typeface="Times New Roman" panose="02020603050405020304" pitchFamily="18" charset="0"/>
                </a:rPr>
                <a:t>S</a:t>
              </a:r>
              <a:endParaRPr lang="en-US" altLang="zh-CN" sz="2400" b="1" baseline="-25000">
                <a:latin typeface="Times New Roman" panose="02020603050405020304" pitchFamily="18" charset="0"/>
              </a:endParaRPr>
            </a:p>
          </p:txBody>
        </p:sp>
      </p:grpSp>
      <p:sp>
        <p:nvSpPr>
          <p:cNvPr id="22560" name="文本框 13343">
            <a:extLst>
              <a:ext uri="{FF2B5EF4-FFF2-40B4-BE49-F238E27FC236}">
                <a16:creationId xmlns:a16="http://schemas.microsoft.com/office/drawing/2014/main" id="{085F359C-754E-46AA-9EC1-A6588B7983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1196975"/>
            <a:ext cx="3348038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 b="1"/>
              <a:t>一、实验电路图</a:t>
            </a:r>
          </a:p>
        </p:txBody>
      </p:sp>
      <p:sp>
        <p:nvSpPr>
          <p:cNvPr id="22561" name="文本框 13344">
            <a:extLst>
              <a:ext uri="{FF2B5EF4-FFF2-40B4-BE49-F238E27FC236}">
                <a16:creationId xmlns:a16="http://schemas.microsoft.com/office/drawing/2014/main" id="{E48DA815-832E-4568-B7B6-8656CE0F0D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3041650"/>
            <a:ext cx="403225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 b="1"/>
              <a:t>二、电流跟电压的关系</a:t>
            </a:r>
          </a:p>
        </p:txBody>
      </p:sp>
      <p:sp>
        <p:nvSpPr>
          <p:cNvPr id="21537" name="文本框 13345">
            <a:extLst>
              <a:ext uri="{FF2B5EF4-FFF2-40B4-BE49-F238E27FC236}">
                <a16:creationId xmlns:a16="http://schemas.microsoft.com/office/drawing/2014/main" id="{7C04DFBB-6535-4775-8724-D49C0EBF258B}"/>
              </a:ext>
            </a:extLst>
          </p:cNvPr>
          <p:cNvSpPr/>
          <p:nvPr/>
        </p:nvSpPr>
        <p:spPr>
          <a:xfrm>
            <a:off x="684213" y="3719513"/>
            <a:ext cx="7993062" cy="10779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zh-CN" altLang="en-US" sz="24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●在</a:t>
            </a:r>
            <a:r>
              <a:rPr lang="zh-CN" altLang="en-US" sz="2400" b="1" u="sng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      </a:t>
            </a:r>
            <a:r>
              <a:rPr lang="zh-CN" altLang="en-US" sz="24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一定时，电流跟电压成</a:t>
            </a:r>
            <a:r>
              <a:rPr lang="zh-CN" altLang="en-US" sz="2400" b="1" u="sng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    </a:t>
            </a:r>
            <a:r>
              <a:rPr lang="zh-CN" altLang="en-US" sz="24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endParaRPr lang="zh-CN" altLang="en-US" sz="2400" b="1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  <a:sym typeface="宋体" panose="02010600030101010101" pitchFamily="2" charset="-122"/>
            </a:endParaRP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zh-CN" altLang="en-US" sz="24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●滑动变阻器在实验中起到什么作用？</a:t>
            </a:r>
          </a:p>
        </p:txBody>
      </p:sp>
      <p:sp>
        <p:nvSpPr>
          <p:cNvPr id="22563" name="文本框 13346">
            <a:extLst>
              <a:ext uri="{FF2B5EF4-FFF2-40B4-BE49-F238E27FC236}">
                <a16:creationId xmlns:a16="http://schemas.microsoft.com/office/drawing/2014/main" id="{89A1EBB1-AFEE-4B15-8CE9-AEE896A13C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263" y="4841875"/>
            <a:ext cx="4033837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 b="1"/>
              <a:t>三、电流跟电阻的关系</a:t>
            </a:r>
            <a:endParaRPr lang="zh-CN" altLang="en-US"/>
          </a:p>
        </p:txBody>
      </p:sp>
      <p:sp>
        <p:nvSpPr>
          <p:cNvPr id="21539" name="文本框 13347">
            <a:extLst>
              <a:ext uri="{FF2B5EF4-FFF2-40B4-BE49-F238E27FC236}">
                <a16:creationId xmlns:a16="http://schemas.microsoft.com/office/drawing/2014/main" id="{86CD7403-894F-4966-86F5-2D12649F1183}"/>
              </a:ext>
            </a:extLst>
          </p:cNvPr>
          <p:cNvSpPr/>
          <p:nvPr/>
        </p:nvSpPr>
        <p:spPr>
          <a:xfrm>
            <a:off x="682625" y="5519738"/>
            <a:ext cx="7346950" cy="10779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zh-CN" altLang="en-US" sz="24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●在</a:t>
            </a:r>
            <a:r>
              <a:rPr lang="zh-CN" altLang="en-US" sz="2400" b="1" u="sng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      </a:t>
            </a:r>
            <a:r>
              <a:rPr lang="zh-CN" altLang="en-US" sz="24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一定时，电流跟电阻成</a:t>
            </a:r>
            <a:r>
              <a:rPr lang="zh-CN" altLang="en-US" sz="2400" b="1" u="sng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    </a:t>
            </a:r>
            <a:r>
              <a:rPr lang="zh-CN" altLang="en-US" sz="24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endParaRPr lang="zh-CN" altLang="en-US" sz="2400" b="1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  <a:sym typeface="宋体" panose="02010600030101010101" pitchFamily="2" charset="-122"/>
            </a:endParaRP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zh-CN" altLang="en-US" sz="24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●滑动变阻器在实验中起到什么作用？</a:t>
            </a:r>
            <a:endParaRPr lang="zh-CN" altLang="en-US"/>
          </a:p>
        </p:txBody>
      </p:sp>
      <p:sp>
        <p:nvSpPr>
          <p:cNvPr id="21540" name="文本框 13348">
            <a:extLst>
              <a:ext uri="{FF2B5EF4-FFF2-40B4-BE49-F238E27FC236}">
                <a16:creationId xmlns:a16="http://schemas.microsoft.com/office/drawing/2014/main" id="{5C1076C4-36A4-49E0-833A-95B0C15A1B6C}"/>
              </a:ext>
            </a:extLst>
          </p:cNvPr>
          <p:cNvSpPr/>
          <p:nvPr/>
        </p:nvSpPr>
        <p:spPr>
          <a:xfrm>
            <a:off x="1547813" y="5516563"/>
            <a:ext cx="1585912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400" b="1">
                <a:ea typeface="黑体" panose="02010609060101010101" pitchFamily="49" charset="-122"/>
              </a:rPr>
              <a:t>电压（U）</a:t>
            </a:r>
            <a:endParaRPr lang="zh-CN" altLang="en-US"/>
          </a:p>
        </p:txBody>
      </p:sp>
      <p:sp>
        <p:nvSpPr>
          <p:cNvPr id="21541" name="文本框 13349">
            <a:extLst>
              <a:ext uri="{FF2B5EF4-FFF2-40B4-BE49-F238E27FC236}">
                <a16:creationId xmlns:a16="http://schemas.microsoft.com/office/drawing/2014/main" id="{3DAF25D4-61CE-44BD-88EE-00B87D6B5AD5}"/>
              </a:ext>
            </a:extLst>
          </p:cNvPr>
          <p:cNvSpPr/>
          <p:nvPr/>
        </p:nvSpPr>
        <p:spPr>
          <a:xfrm>
            <a:off x="1616075" y="3716338"/>
            <a:ext cx="15875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400" b="1">
                <a:ea typeface="黑体" panose="02010609060101010101" pitchFamily="49" charset="-122"/>
              </a:rPr>
              <a:t>电阻（R）</a:t>
            </a:r>
            <a:endParaRPr lang="zh-CN" altLang="en-US"/>
          </a:p>
        </p:txBody>
      </p:sp>
      <p:sp>
        <p:nvSpPr>
          <p:cNvPr id="21542" name="文本框 13350">
            <a:extLst>
              <a:ext uri="{FF2B5EF4-FFF2-40B4-BE49-F238E27FC236}">
                <a16:creationId xmlns:a16="http://schemas.microsoft.com/office/drawing/2014/main" id="{F0E1FD95-8F0B-4C4E-8FB3-99FE7723212F}"/>
              </a:ext>
            </a:extLst>
          </p:cNvPr>
          <p:cNvSpPr txBox="1"/>
          <p:nvPr/>
        </p:nvSpPr>
        <p:spPr>
          <a:xfrm>
            <a:off x="6445250" y="3660775"/>
            <a:ext cx="1173163" cy="4889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r>
              <a:rPr sz="26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黑体" pitchFamily="2" charset="-122"/>
                <a:sym typeface="Arial" pitchFamily="34" charset="0"/>
              </a:rPr>
              <a:t>成正比</a:t>
            </a:r>
            <a:endParaRPr sz="26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黑体" pitchFamily="2" charset="-122"/>
              <a:sym typeface="Arial" pitchFamily="34" charset="0"/>
            </a:endParaRPr>
          </a:p>
        </p:txBody>
      </p:sp>
      <p:sp>
        <p:nvSpPr>
          <p:cNvPr id="21543" name="文本框 13351">
            <a:extLst>
              <a:ext uri="{FF2B5EF4-FFF2-40B4-BE49-F238E27FC236}">
                <a16:creationId xmlns:a16="http://schemas.microsoft.com/office/drawing/2014/main" id="{E058D9CE-9E0C-49A1-ACC8-8E001BF3213C}"/>
              </a:ext>
            </a:extLst>
          </p:cNvPr>
          <p:cNvSpPr txBox="1"/>
          <p:nvPr/>
        </p:nvSpPr>
        <p:spPr>
          <a:xfrm>
            <a:off x="6494463" y="5461000"/>
            <a:ext cx="1173162" cy="4889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r>
              <a:rPr sz="26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黑体" pitchFamily="2" charset="-122"/>
                <a:sym typeface="Arial" pitchFamily="34" charset="0"/>
              </a:rPr>
              <a:t>成反比</a:t>
            </a:r>
            <a:endParaRPr sz="26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黑体" pitchFamily="2" charset="-122"/>
              <a:sym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文本框 14337">
            <a:extLst>
              <a:ext uri="{FF2B5EF4-FFF2-40B4-BE49-F238E27FC236}">
                <a16:creationId xmlns:a16="http://schemas.microsoft.com/office/drawing/2014/main" id="{3FBF3E57-9B0B-41D5-B62A-729B58A3717E}"/>
              </a:ext>
            </a:extLst>
          </p:cNvPr>
          <p:cNvSpPr/>
          <p:nvPr/>
        </p:nvSpPr>
        <p:spPr>
          <a:xfrm>
            <a:off x="323850" y="1179513"/>
            <a:ext cx="8569325" cy="52101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24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1、为了探究“电流跟电压的关系”，张欣同学设计了如图所示电路。</a:t>
            </a:r>
          </a:p>
          <a:p>
            <a:pPr>
              <a:lnSpc>
                <a:spcPct val="140000"/>
              </a:lnSpc>
            </a:pPr>
            <a:r>
              <a:rPr lang="zh-CN" altLang="en-US" sz="24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（1）在连接电路时，开关应处于</a:t>
            </a:r>
            <a:r>
              <a:rPr lang="zh-CN" altLang="en-US" sz="2400" b="1" u="sng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  </a:t>
            </a:r>
            <a:r>
              <a:rPr lang="zh-CN" altLang="en-US" sz="24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状态，滑动变阻器的滑片应置于阻值</a:t>
            </a:r>
            <a:r>
              <a:rPr lang="zh-CN" altLang="en-US" sz="2400" b="1" u="sng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   </a:t>
            </a:r>
            <a:r>
              <a:rPr lang="zh-CN" altLang="en-US" sz="24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的位置。</a:t>
            </a:r>
          </a:p>
          <a:p>
            <a:pPr>
              <a:lnSpc>
                <a:spcPct val="140000"/>
              </a:lnSpc>
            </a:pPr>
            <a:r>
              <a:rPr lang="zh-CN" altLang="en-US" sz="24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（2）该探究过程应用</a:t>
            </a:r>
            <a:r>
              <a:rPr lang="zh-CN" altLang="en-US" sz="2400" b="1" u="sng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     </a:t>
            </a:r>
            <a:r>
              <a:rPr lang="zh-CN" altLang="en-US" sz="24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法，应保持</a:t>
            </a:r>
            <a:r>
              <a:rPr lang="zh-CN" altLang="en-US" sz="2400" b="1" u="sng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   </a:t>
            </a:r>
            <a:r>
              <a:rPr lang="zh-CN" altLang="en-US" sz="24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不变，通过调节</a:t>
            </a:r>
            <a:r>
              <a:rPr lang="zh-CN" altLang="en-US" sz="2400" b="1" u="sng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      </a:t>
            </a:r>
            <a:r>
              <a:rPr lang="zh-CN" altLang="en-US" sz="24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改变</a:t>
            </a:r>
            <a:r>
              <a:rPr lang="zh-CN" altLang="en-US" sz="2400" b="1" u="sng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                    </a:t>
            </a:r>
            <a:r>
              <a:rPr lang="zh-CN" altLang="en-US" sz="24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</a:p>
          <a:p>
            <a:pPr>
              <a:lnSpc>
                <a:spcPct val="140000"/>
              </a:lnSpc>
            </a:pPr>
            <a:r>
              <a:rPr lang="zh-CN" altLang="en-US" sz="24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（3）上述实验中能得到的正确结论是：</a:t>
            </a:r>
          </a:p>
          <a:p>
            <a:pPr>
              <a:lnSpc>
                <a:spcPct val="140000"/>
              </a:lnSpc>
            </a:pPr>
            <a:r>
              <a:rPr lang="zh-CN" altLang="en-US" sz="2400" b="1" u="sng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                          </a:t>
            </a:r>
            <a:r>
              <a:rPr lang="zh-CN" altLang="en-US" sz="24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</a:p>
          <a:p>
            <a:pPr>
              <a:lnSpc>
                <a:spcPct val="140000"/>
              </a:lnSpc>
            </a:pPr>
            <a:r>
              <a:rPr lang="zh-CN" altLang="en-US" sz="24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（4）上述实验中滑动变阻器的作用是：</a:t>
            </a:r>
          </a:p>
          <a:p>
            <a:pPr>
              <a:lnSpc>
                <a:spcPct val="140000"/>
              </a:lnSpc>
            </a:pPr>
            <a:r>
              <a:rPr lang="zh-CN" altLang="en-US" sz="2400" b="1" u="sng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                          </a:t>
            </a:r>
            <a:r>
              <a:rPr lang="zh-CN" altLang="en-US" sz="24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</a:p>
        </p:txBody>
      </p:sp>
      <p:pic>
        <p:nvPicPr>
          <p:cNvPr id="23555" name="图片 14338">
            <a:extLst>
              <a:ext uri="{FF2B5EF4-FFF2-40B4-BE49-F238E27FC236}">
                <a16:creationId xmlns:a16="http://schemas.microsoft.com/office/drawing/2014/main" id="{6EB33B7B-CFB9-4E4B-B6BE-6E87EDD7DA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4511675"/>
            <a:ext cx="2608262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文本框 14339">
            <a:extLst>
              <a:ext uri="{FF2B5EF4-FFF2-40B4-BE49-F238E27FC236}">
                <a16:creationId xmlns:a16="http://schemas.microsoft.com/office/drawing/2014/main" id="{F4D09E81-1906-4493-8944-C5FE22138E93}"/>
              </a:ext>
            </a:extLst>
          </p:cNvPr>
          <p:cNvSpPr/>
          <p:nvPr/>
        </p:nvSpPr>
        <p:spPr>
          <a:xfrm>
            <a:off x="5146675" y="2276475"/>
            <a:ext cx="936625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黑体" pitchFamily="2" charset="-122"/>
                <a:sym typeface="Wingdings"/>
              </a:rPr>
              <a:t>断开</a:t>
            </a:r>
            <a:endParaRPr sz="2400" b="1">
              <a:solidFill>
                <a:srgbClr val="FF0000"/>
              </a:solidFill>
              <a:ea typeface="黑体" pitchFamily="2" charset="-122"/>
            </a:endParaRPr>
          </a:p>
        </p:txBody>
      </p:sp>
      <p:sp>
        <p:nvSpPr>
          <p:cNvPr id="22532" name="文本框 14340">
            <a:extLst>
              <a:ext uri="{FF2B5EF4-FFF2-40B4-BE49-F238E27FC236}">
                <a16:creationId xmlns:a16="http://schemas.microsoft.com/office/drawing/2014/main" id="{6DA1FCC1-2527-4E4D-B858-B707A79824C3}"/>
              </a:ext>
            </a:extLst>
          </p:cNvPr>
          <p:cNvSpPr/>
          <p:nvPr/>
        </p:nvSpPr>
        <p:spPr>
          <a:xfrm>
            <a:off x="2984500" y="2852738"/>
            <a:ext cx="938213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黑体" pitchFamily="2" charset="-122"/>
                <a:sym typeface="Wingdings"/>
              </a:rPr>
              <a:t>最大</a:t>
            </a:r>
            <a:endParaRPr sz="2400" b="1">
              <a:solidFill>
                <a:srgbClr val="FF0000"/>
              </a:solidFill>
              <a:ea typeface="黑体" pitchFamily="2" charset="-122"/>
            </a:endParaRPr>
          </a:p>
        </p:txBody>
      </p:sp>
      <p:sp>
        <p:nvSpPr>
          <p:cNvPr id="22533" name="文本框 14341">
            <a:extLst>
              <a:ext uri="{FF2B5EF4-FFF2-40B4-BE49-F238E27FC236}">
                <a16:creationId xmlns:a16="http://schemas.microsoft.com/office/drawing/2014/main" id="{32316BA7-6961-4758-AF86-DE07B43242C6}"/>
              </a:ext>
            </a:extLst>
          </p:cNvPr>
          <p:cNvSpPr/>
          <p:nvPr/>
        </p:nvSpPr>
        <p:spPr>
          <a:xfrm>
            <a:off x="3490913" y="3332163"/>
            <a:ext cx="1512887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黑体" pitchFamily="2" charset="-122"/>
                <a:sym typeface="Wingdings"/>
              </a:rPr>
              <a:t>控制变量</a:t>
            </a:r>
            <a:endParaRPr sz="2400" b="1">
              <a:solidFill>
                <a:srgbClr val="FF0000"/>
              </a:solidFill>
              <a:ea typeface="黑体" pitchFamily="2" charset="-122"/>
            </a:endParaRPr>
          </a:p>
        </p:txBody>
      </p:sp>
      <p:sp>
        <p:nvSpPr>
          <p:cNvPr id="22534" name="文本框 14342">
            <a:extLst>
              <a:ext uri="{FF2B5EF4-FFF2-40B4-BE49-F238E27FC236}">
                <a16:creationId xmlns:a16="http://schemas.microsoft.com/office/drawing/2014/main" id="{56D6280C-2FCF-438C-8CA3-6179BB1E5EC7}"/>
              </a:ext>
            </a:extLst>
          </p:cNvPr>
          <p:cNvSpPr/>
          <p:nvPr/>
        </p:nvSpPr>
        <p:spPr>
          <a:xfrm>
            <a:off x="6729413" y="3332163"/>
            <a:ext cx="938212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黑体" pitchFamily="2" charset="-122"/>
                <a:sym typeface="Wingdings"/>
              </a:rPr>
              <a:t>电阻</a:t>
            </a:r>
            <a:endParaRPr sz="2400" b="1">
              <a:solidFill>
                <a:srgbClr val="FF0000"/>
              </a:solidFill>
              <a:ea typeface="黑体" pitchFamily="2" charset="-122"/>
            </a:endParaRPr>
          </a:p>
        </p:txBody>
      </p:sp>
      <p:sp>
        <p:nvSpPr>
          <p:cNvPr id="22535" name="文本框 14343">
            <a:extLst>
              <a:ext uri="{FF2B5EF4-FFF2-40B4-BE49-F238E27FC236}">
                <a16:creationId xmlns:a16="http://schemas.microsoft.com/office/drawing/2014/main" id="{16BEFE11-331F-4708-B1B0-6F7B04F4F679}"/>
              </a:ext>
            </a:extLst>
          </p:cNvPr>
          <p:cNvSpPr/>
          <p:nvPr/>
        </p:nvSpPr>
        <p:spPr>
          <a:xfrm>
            <a:off x="1690688" y="3835400"/>
            <a:ext cx="2016125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黑体" pitchFamily="2" charset="-122"/>
                <a:sym typeface="Wingdings"/>
              </a:rPr>
              <a:t>滑动变阻器</a:t>
            </a:r>
            <a:endParaRPr sz="2400" b="1">
              <a:solidFill>
                <a:srgbClr val="FF0000"/>
              </a:solidFill>
              <a:ea typeface="黑体" pitchFamily="2" charset="-122"/>
            </a:endParaRPr>
          </a:p>
        </p:txBody>
      </p:sp>
      <p:sp>
        <p:nvSpPr>
          <p:cNvPr id="22536" name="文本框 14344">
            <a:extLst>
              <a:ext uri="{FF2B5EF4-FFF2-40B4-BE49-F238E27FC236}">
                <a16:creationId xmlns:a16="http://schemas.microsoft.com/office/drawing/2014/main" id="{D3066900-9E44-4788-937A-82E8172A535D}"/>
              </a:ext>
            </a:extLst>
          </p:cNvPr>
          <p:cNvSpPr/>
          <p:nvPr/>
        </p:nvSpPr>
        <p:spPr>
          <a:xfrm>
            <a:off x="4643438" y="3835400"/>
            <a:ext cx="3024187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黑体" pitchFamily="2" charset="-122"/>
                <a:sym typeface="Wingdings"/>
              </a:rPr>
              <a:t>定值电阻两端的电压</a:t>
            </a:r>
            <a:endParaRPr sz="2400" b="1">
              <a:solidFill>
                <a:srgbClr val="FF0000"/>
              </a:solidFill>
              <a:ea typeface="黑体" pitchFamily="2" charset="-122"/>
            </a:endParaRPr>
          </a:p>
        </p:txBody>
      </p:sp>
      <p:sp>
        <p:nvSpPr>
          <p:cNvPr id="22537" name="文本框 14345">
            <a:extLst>
              <a:ext uri="{FF2B5EF4-FFF2-40B4-BE49-F238E27FC236}">
                <a16:creationId xmlns:a16="http://schemas.microsoft.com/office/drawing/2014/main" id="{BD699A3B-4134-4742-A639-78CBFDBEE038}"/>
              </a:ext>
            </a:extLst>
          </p:cNvPr>
          <p:cNvSpPr/>
          <p:nvPr/>
        </p:nvSpPr>
        <p:spPr>
          <a:xfrm>
            <a:off x="757238" y="4854575"/>
            <a:ext cx="4751387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黑体" pitchFamily="2" charset="-122"/>
                <a:sym typeface="Wingdings"/>
              </a:rPr>
              <a:t>电阻一定时，电流跟电压成正比</a:t>
            </a:r>
            <a:endParaRPr sz="2400" b="1">
              <a:solidFill>
                <a:srgbClr val="FF0000"/>
              </a:solidFill>
              <a:ea typeface="黑体" pitchFamily="2" charset="-122"/>
            </a:endParaRPr>
          </a:p>
        </p:txBody>
      </p:sp>
      <p:sp>
        <p:nvSpPr>
          <p:cNvPr id="22538" name="文本框 14346">
            <a:extLst>
              <a:ext uri="{FF2B5EF4-FFF2-40B4-BE49-F238E27FC236}">
                <a16:creationId xmlns:a16="http://schemas.microsoft.com/office/drawing/2014/main" id="{F636335A-7116-4579-AFC5-04FBE50BD4F6}"/>
              </a:ext>
            </a:extLst>
          </p:cNvPr>
          <p:cNvSpPr/>
          <p:nvPr/>
        </p:nvSpPr>
        <p:spPr>
          <a:xfrm>
            <a:off x="323850" y="5851525"/>
            <a:ext cx="5400675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黑体" pitchFamily="2" charset="-122"/>
                <a:sym typeface="Wingdings"/>
              </a:rPr>
              <a:t>改变定值电阻两端的电压，保护电路</a:t>
            </a:r>
            <a:endParaRPr sz="2400" b="1">
              <a:solidFill>
                <a:srgbClr val="FF0000"/>
              </a:solidFill>
              <a:ea typeface="黑体" pitchFamily="2" charset="-122"/>
            </a:endParaRPr>
          </a:p>
        </p:txBody>
      </p:sp>
      <p:sp>
        <p:nvSpPr>
          <p:cNvPr id="22539" name="文本框 14347">
            <a:extLst>
              <a:ext uri="{FF2B5EF4-FFF2-40B4-BE49-F238E27FC236}">
                <a16:creationId xmlns:a16="http://schemas.microsoft.com/office/drawing/2014/main" id="{B9DB0F69-4B6C-45A2-B43D-A83A73D1BD31}"/>
              </a:ext>
            </a:extLst>
          </p:cNvPr>
          <p:cNvSpPr txBox="1"/>
          <p:nvPr/>
        </p:nvSpPr>
        <p:spPr>
          <a:xfrm>
            <a:off x="179388" y="549275"/>
            <a:ext cx="8855075" cy="579438"/>
          </a:xfrm>
          <a:prstGeom prst="rect">
            <a:avLst/>
          </a:prstGeom>
          <a:gradFill rotWithShape="0">
            <a:gsLst>
              <a:gs pos="0">
                <a:srgbClr val="0000FF">
                  <a:alpha val="100000"/>
                </a:srgbClr>
              </a:gs>
              <a:gs pos="100000">
                <a:srgbClr val="0000FF">
                  <a:gamma/>
                  <a:tint val="33725"/>
                  <a:invGamma/>
                  <a:alpha val="100000"/>
                </a:srgbClr>
              </a:gs>
            </a:gsLst>
            <a:lin ang="0" scaled="1"/>
          </a:gradFill>
          <a:ln w="9525">
            <a:noFill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r>
              <a:rPr sz="32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ingdings"/>
              </a:rPr>
              <a:t>典型题例：</a:t>
            </a:r>
            <a:endParaRPr sz="32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 fill="hold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fill="hold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fill="hold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fill="hold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fill="hold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fill="hold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 fill="hold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 fill="hold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animBg="1"/>
      <p:bldP spid="22532" grpId="0" animBg="1"/>
      <p:bldP spid="22533" grpId="0" animBg="1"/>
      <p:bldP spid="22534" grpId="0" animBg="1"/>
      <p:bldP spid="22535" grpId="0" animBg="1"/>
      <p:bldP spid="22536" grpId="0" animBg="1"/>
      <p:bldP spid="22537" grpId="0" animBg="1"/>
      <p:bldP spid="2253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文本框 15361">
            <a:extLst>
              <a:ext uri="{FF2B5EF4-FFF2-40B4-BE49-F238E27FC236}">
                <a16:creationId xmlns:a16="http://schemas.microsoft.com/office/drawing/2014/main" id="{3D725FC2-5326-4242-979B-360F668044C5}"/>
              </a:ext>
            </a:extLst>
          </p:cNvPr>
          <p:cNvSpPr/>
          <p:nvPr/>
        </p:nvSpPr>
        <p:spPr>
          <a:xfrm>
            <a:off x="252413" y="331788"/>
            <a:ext cx="8567737" cy="5791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24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2、小红利用如图所示电路图，研究“电流跟电阻的关系”：</a:t>
            </a:r>
          </a:p>
          <a:p>
            <a:pPr algn="just">
              <a:lnSpc>
                <a:spcPct val="130000"/>
              </a:lnSpc>
            </a:pPr>
            <a:r>
              <a:rPr lang="zh-CN" altLang="en-US" sz="24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（1）为了达到目的，在实验过程中，当更换</a:t>
            </a:r>
            <a:r>
              <a:rPr lang="zh-CN" altLang="en-US" sz="2400" b="1" u="sng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    </a:t>
            </a:r>
            <a:r>
              <a:rPr lang="zh-CN" altLang="en-US" sz="24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时，必须通过调节</a:t>
            </a:r>
            <a:r>
              <a:rPr lang="zh-CN" altLang="en-US" sz="2400" b="1" u="sng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        </a:t>
            </a:r>
            <a:r>
              <a:rPr lang="zh-CN" altLang="en-US" sz="24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来保持</a:t>
            </a:r>
            <a:r>
              <a:rPr lang="zh-CN" altLang="en-US" sz="2400" b="1" u="sng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             </a:t>
            </a:r>
            <a:r>
              <a:rPr lang="zh-CN" altLang="en-US" sz="24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不变。</a:t>
            </a:r>
          </a:p>
          <a:p>
            <a:pPr algn="just">
              <a:lnSpc>
                <a:spcPct val="130000"/>
              </a:lnSpc>
            </a:pPr>
            <a:r>
              <a:rPr lang="zh-CN" altLang="en-US" sz="24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（2）当R=5</a:t>
            </a:r>
            <a:r>
              <a:rPr lang="zh-CN" altLang="en-US" sz="24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方正舒体" panose="02010601030101010101" pitchFamily="2" charset="-122"/>
              </a:rPr>
              <a:t>Ω时，闭合开关后，电压表读数为2V，电流表读数为0.4A，现将R更换为阻值为10Ω的电阻，继续实验，闭合开关后，应通过调节</a:t>
            </a:r>
            <a:r>
              <a:rPr lang="zh-CN" altLang="en-US" sz="2400" b="1" u="sng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方正舒体" panose="02010601030101010101" pitchFamily="2" charset="-122"/>
              </a:rPr>
              <a:t>                    </a:t>
            </a:r>
            <a:r>
              <a:rPr lang="zh-CN" altLang="en-US" sz="24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方正舒体" panose="02010601030101010101" pitchFamily="2" charset="-122"/>
              </a:rPr>
              <a:t>，使</a:t>
            </a:r>
            <a:r>
              <a:rPr lang="zh-CN" altLang="en-US" sz="2400" b="1" u="sng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方正舒体" panose="02010601030101010101" pitchFamily="2" charset="-122"/>
              </a:rPr>
              <a:t>             </a:t>
            </a:r>
            <a:r>
              <a:rPr lang="zh-CN" altLang="en-US" sz="24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方正舒体" panose="02010601030101010101" pitchFamily="2" charset="-122"/>
              </a:rPr>
              <a:t>表读数为</a:t>
            </a:r>
            <a:r>
              <a:rPr lang="zh-CN" altLang="en-US" sz="2400" b="1" u="sng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方正舒体" panose="02010601030101010101" pitchFamily="2" charset="-122"/>
              </a:rPr>
              <a:t>       </a:t>
            </a:r>
            <a:r>
              <a:rPr lang="zh-CN" altLang="en-US" sz="24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方正舒体" panose="02010601030101010101" pitchFamily="2" charset="-122"/>
              </a:rPr>
              <a:t>，再读</a:t>
            </a:r>
            <a:r>
              <a:rPr lang="zh-CN" altLang="en-US" sz="2400" b="1" u="sng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方正舒体" panose="02010601030101010101" pitchFamily="2" charset="-122"/>
              </a:rPr>
              <a:t>            </a:t>
            </a:r>
            <a:r>
              <a:rPr lang="zh-CN" altLang="en-US" sz="24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方正舒体" panose="02010601030101010101" pitchFamily="2" charset="-122"/>
              </a:rPr>
              <a:t>表读数。                   </a:t>
            </a:r>
          </a:p>
          <a:p>
            <a:pPr algn="just">
              <a:lnSpc>
                <a:spcPct val="130000"/>
              </a:lnSpc>
            </a:pPr>
            <a:r>
              <a:rPr lang="zh-CN" altLang="en-US" sz="24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方正舒体" panose="02010601030101010101" pitchFamily="2" charset="-122"/>
              </a:rPr>
              <a:t>（3）上述实验能得到的结论是：</a:t>
            </a:r>
            <a:r>
              <a:rPr lang="zh-CN" altLang="en-US" sz="2400" b="1" u="sng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方正舒体" panose="02010601030101010101" pitchFamily="2" charset="-122"/>
              </a:rPr>
              <a:t>                        </a:t>
            </a:r>
            <a:r>
              <a:rPr lang="zh-CN" altLang="en-US" sz="24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方正舒体" panose="02010601030101010101" pitchFamily="2" charset="-122"/>
              </a:rPr>
              <a:t>。</a:t>
            </a:r>
          </a:p>
          <a:p>
            <a:pPr algn="just">
              <a:lnSpc>
                <a:spcPct val="130000"/>
              </a:lnSpc>
            </a:pPr>
            <a:r>
              <a:rPr lang="zh-CN" altLang="en-US" sz="24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方正舒体" panose="02010601030101010101" pitchFamily="2" charset="-122"/>
              </a:rPr>
              <a:t>（4）上述实验中滑动变阻器的作用是</a:t>
            </a:r>
            <a:r>
              <a:rPr lang="zh-CN" altLang="en-US" sz="2400" b="1" u="sng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方正舒体" panose="02010601030101010101" pitchFamily="2" charset="-122"/>
              </a:rPr>
              <a:t>                    </a:t>
            </a:r>
            <a:r>
              <a:rPr lang="zh-CN" altLang="en-US" sz="24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方正舒体" panose="02010601030101010101" pitchFamily="2" charset="-122"/>
              </a:rPr>
              <a:t>。</a:t>
            </a:r>
          </a:p>
          <a:p>
            <a:pPr algn="just">
              <a:lnSpc>
                <a:spcPct val="130000"/>
              </a:lnSpc>
            </a:pPr>
            <a:r>
              <a:rPr lang="zh-CN" altLang="en-US" sz="24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方正舒体" panose="02010601030101010101" pitchFamily="2" charset="-122"/>
              </a:rPr>
              <a:t>（5）在实验使用的方法是</a:t>
            </a:r>
            <a:r>
              <a:rPr lang="zh-CN" altLang="en-US" sz="2400" b="1" u="sng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方正舒体" panose="02010601030101010101" pitchFamily="2" charset="-122"/>
              </a:rPr>
              <a:t>       </a:t>
            </a:r>
            <a:r>
              <a:rPr lang="zh-CN" altLang="en-US" sz="24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方正舒体" panose="02010601030101010101" pitchFamily="2" charset="-122"/>
              </a:rPr>
              <a:t>。</a:t>
            </a:r>
          </a:p>
          <a:p>
            <a:pPr algn="just">
              <a:lnSpc>
                <a:spcPct val="130000"/>
              </a:lnSpc>
            </a:pPr>
            <a:r>
              <a:rPr lang="zh-CN" altLang="en-US" sz="24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方正舒体" panose="02010601030101010101" pitchFamily="2" charset="-122"/>
              </a:rPr>
              <a:t>前面的学习中我们已经用这种方法探</a:t>
            </a:r>
          </a:p>
          <a:p>
            <a:pPr algn="just">
              <a:lnSpc>
                <a:spcPct val="130000"/>
              </a:lnSpc>
            </a:pPr>
            <a:r>
              <a:rPr lang="zh-CN" altLang="en-US" sz="24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方正舒体" panose="02010601030101010101" pitchFamily="2" charset="-122"/>
              </a:rPr>
              <a:t>究过一些物理问题。请举例：</a:t>
            </a:r>
          </a:p>
        </p:txBody>
      </p:sp>
      <p:pic>
        <p:nvPicPr>
          <p:cNvPr id="24579" name="图片 15362">
            <a:extLst>
              <a:ext uri="{FF2B5EF4-FFF2-40B4-BE49-F238E27FC236}">
                <a16:creationId xmlns:a16="http://schemas.microsoft.com/office/drawing/2014/main" id="{F95DC646-B334-4AB9-989E-FA23D2BAEC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3188" y="4870450"/>
            <a:ext cx="2008187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文本框 15363">
            <a:extLst>
              <a:ext uri="{FF2B5EF4-FFF2-40B4-BE49-F238E27FC236}">
                <a16:creationId xmlns:a16="http://schemas.microsoft.com/office/drawing/2014/main" id="{C0E59A7E-5566-41DE-A042-F902FF58C0B7}"/>
              </a:ext>
            </a:extLst>
          </p:cNvPr>
          <p:cNvSpPr/>
          <p:nvPr/>
        </p:nvSpPr>
        <p:spPr>
          <a:xfrm>
            <a:off x="6661150" y="908050"/>
            <a:ext cx="1008063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algn="ctr"/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黑体" pitchFamily="2" charset="-122"/>
                <a:sym typeface="Wingdings"/>
              </a:rPr>
              <a:t>电阻</a:t>
            </a:r>
            <a:endParaRPr sz="2400" b="1">
              <a:solidFill>
                <a:srgbClr val="FF0000"/>
              </a:solidFill>
              <a:ea typeface="黑体" pitchFamily="2" charset="-122"/>
            </a:endParaRPr>
          </a:p>
        </p:txBody>
      </p:sp>
      <p:sp>
        <p:nvSpPr>
          <p:cNvPr id="23556" name="文本框 15364">
            <a:extLst>
              <a:ext uri="{FF2B5EF4-FFF2-40B4-BE49-F238E27FC236}">
                <a16:creationId xmlns:a16="http://schemas.microsoft.com/office/drawing/2014/main" id="{CB4E4AC9-857F-481D-912B-D0A58377EDB3}"/>
              </a:ext>
            </a:extLst>
          </p:cNvPr>
          <p:cNvSpPr/>
          <p:nvPr/>
        </p:nvSpPr>
        <p:spPr>
          <a:xfrm>
            <a:off x="1979613" y="1339850"/>
            <a:ext cx="1944687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黑体" pitchFamily="2" charset="-122"/>
                <a:sym typeface="Wingdings"/>
              </a:rPr>
              <a:t>滑动变阻器</a:t>
            </a:r>
            <a:endParaRPr sz="2400" b="1">
              <a:solidFill>
                <a:srgbClr val="FF0000"/>
              </a:solidFill>
              <a:ea typeface="黑体" pitchFamily="2" charset="-122"/>
            </a:endParaRPr>
          </a:p>
        </p:txBody>
      </p:sp>
      <p:sp>
        <p:nvSpPr>
          <p:cNvPr id="23557" name="文本框 15365">
            <a:extLst>
              <a:ext uri="{FF2B5EF4-FFF2-40B4-BE49-F238E27FC236}">
                <a16:creationId xmlns:a16="http://schemas.microsoft.com/office/drawing/2014/main" id="{FF56F867-B8D1-42E8-8A70-C620BA4F15C6}"/>
              </a:ext>
            </a:extLst>
          </p:cNvPr>
          <p:cNvSpPr/>
          <p:nvPr/>
        </p:nvSpPr>
        <p:spPr>
          <a:xfrm>
            <a:off x="5292725" y="1339850"/>
            <a:ext cx="2233613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黑体" pitchFamily="2" charset="-122"/>
                <a:ea typeface="黑体" pitchFamily="2" charset="-122"/>
                <a:sym typeface="Wingdings"/>
              </a:rPr>
              <a:t>电阻R两端电压</a:t>
            </a:r>
            <a:endParaRPr sz="2400" b="1">
              <a:solidFill>
                <a:srgbClr val="FF0000"/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23558" name="文本框 15366">
            <a:extLst>
              <a:ext uri="{FF2B5EF4-FFF2-40B4-BE49-F238E27FC236}">
                <a16:creationId xmlns:a16="http://schemas.microsoft.com/office/drawing/2014/main" id="{8184695C-DE8C-4695-830B-D3C85E91D7ED}"/>
              </a:ext>
            </a:extLst>
          </p:cNvPr>
          <p:cNvSpPr/>
          <p:nvPr/>
        </p:nvSpPr>
        <p:spPr>
          <a:xfrm>
            <a:off x="3060700" y="2755900"/>
            <a:ext cx="19431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黑体" pitchFamily="2" charset="-122"/>
                <a:sym typeface="Wingdings"/>
              </a:rPr>
              <a:t>滑动变阻器</a:t>
            </a:r>
            <a:endParaRPr sz="2400" b="1">
              <a:solidFill>
                <a:srgbClr val="FF0000"/>
              </a:solidFill>
              <a:ea typeface="黑体" pitchFamily="2" charset="-122"/>
            </a:endParaRPr>
          </a:p>
        </p:txBody>
      </p:sp>
      <p:sp>
        <p:nvSpPr>
          <p:cNvPr id="23559" name="文本框 15367">
            <a:extLst>
              <a:ext uri="{FF2B5EF4-FFF2-40B4-BE49-F238E27FC236}">
                <a16:creationId xmlns:a16="http://schemas.microsoft.com/office/drawing/2014/main" id="{504FD34A-540A-4C97-94CD-A04E575C219B}"/>
              </a:ext>
            </a:extLst>
          </p:cNvPr>
          <p:cNvSpPr/>
          <p:nvPr/>
        </p:nvSpPr>
        <p:spPr>
          <a:xfrm>
            <a:off x="6732588" y="2781300"/>
            <a:ext cx="935037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黑体" pitchFamily="2" charset="-122"/>
                <a:sym typeface="Wingdings"/>
              </a:rPr>
              <a:t>电压</a:t>
            </a:r>
            <a:endParaRPr sz="2400" b="1">
              <a:solidFill>
                <a:srgbClr val="FF0000"/>
              </a:solidFill>
              <a:ea typeface="黑体" pitchFamily="2" charset="-122"/>
            </a:endParaRPr>
          </a:p>
        </p:txBody>
      </p:sp>
      <p:sp>
        <p:nvSpPr>
          <p:cNvPr id="23560" name="文本框 15368">
            <a:extLst>
              <a:ext uri="{FF2B5EF4-FFF2-40B4-BE49-F238E27FC236}">
                <a16:creationId xmlns:a16="http://schemas.microsoft.com/office/drawing/2014/main" id="{B1ECBCD4-47E0-46A3-B419-28B0900A012E}"/>
              </a:ext>
            </a:extLst>
          </p:cNvPr>
          <p:cNvSpPr/>
          <p:nvPr/>
        </p:nvSpPr>
        <p:spPr>
          <a:xfrm>
            <a:off x="1330325" y="3260725"/>
            <a:ext cx="576263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黑体" pitchFamily="2" charset="-122"/>
                <a:ea typeface="黑体" pitchFamily="2" charset="-122"/>
                <a:sym typeface="Wingdings"/>
              </a:rPr>
              <a:t>2V</a:t>
            </a:r>
            <a:endParaRPr sz="2400" b="1">
              <a:solidFill>
                <a:srgbClr val="FF0000"/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23561" name="文本框 15369">
            <a:extLst>
              <a:ext uri="{FF2B5EF4-FFF2-40B4-BE49-F238E27FC236}">
                <a16:creationId xmlns:a16="http://schemas.microsoft.com/office/drawing/2014/main" id="{1681F980-1650-4EA1-9839-8DDE62E13B38}"/>
              </a:ext>
            </a:extLst>
          </p:cNvPr>
          <p:cNvSpPr/>
          <p:nvPr/>
        </p:nvSpPr>
        <p:spPr>
          <a:xfrm>
            <a:off x="3492500" y="3260725"/>
            <a:ext cx="936625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黑体" pitchFamily="2" charset="-122"/>
                <a:sym typeface="Wingdings"/>
              </a:rPr>
              <a:t>电流</a:t>
            </a:r>
            <a:endParaRPr sz="2400" b="1">
              <a:solidFill>
                <a:srgbClr val="FF0000"/>
              </a:solidFill>
              <a:ea typeface="黑体" pitchFamily="2" charset="-122"/>
            </a:endParaRPr>
          </a:p>
        </p:txBody>
      </p:sp>
      <p:sp>
        <p:nvSpPr>
          <p:cNvPr id="23562" name="文本框 15370">
            <a:extLst>
              <a:ext uri="{FF2B5EF4-FFF2-40B4-BE49-F238E27FC236}">
                <a16:creationId xmlns:a16="http://schemas.microsoft.com/office/drawing/2014/main" id="{F70F6B7A-0F7B-47D0-A029-471BA848B644}"/>
              </a:ext>
            </a:extLst>
          </p:cNvPr>
          <p:cNvSpPr/>
          <p:nvPr/>
        </p:nvSpPr>
        <p:spPr>
          <a:xfrm>
            <a:off x="4572000" y="3692525"/>
            <a:ext cx="446405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黑体" pitchFamily="2" charset="-122"/>
                <a:sym typeface="Wingdings"/>
              </a:rPr>
              <a:t>电压一定时，电流跟电阻成反比</a:t>
            </a:r>
            <a:endParaRPr sz="2400" b="1">
              <a:solidFill>
                <a:srgbClr val="FF0000"/>
              </a:solidFill>
              <a:ea typeface="黑体" pitchFamily="2" charset="-122"/>
            </a:endParaRPr>
          </a:p>
        </p:txBody>
      </p:sp>
      <p:sp>
        <p:nvSpPr>
          <p:cNvPr id="23563" name="文本框 15371">
            <a:extLst>
              <a:ext uri="{FF2B5EF4-FFF2-40B4-BE49-F238E27FC236}">
                <a16:creationId xmlns:a16="http://schemas.microsoft.com/office/drawing/2014/main" id="{48D338EB-2112-44CB-8A07-4FF55817B9A0}"/>
              </a:ext>
            </a:extLst>
          </p:cNvPr>
          <p:cNvSpPr/>
          <p:nvPr/>
        </p:nvSpPr>
        <p:spPr>
          <a:xfrm>
            <a:off x="5292725" y="4195763"/>
            <a:ext cx="3311525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黑体" pitchFamily="2" charset="-122"/>
                <a:sym typeface="Wingdings"/>
              </a:rPr>
              <a:t>保持电阻两端电压不变</a:t>
            </a:r>
            <a:endParaRPr sz="2400" b="1">
              <a:solidFill>
                <a:srgbClr val="FF0000"/>
              </a:solidFill>
              <a:ea typeface="黑体" pitchFamily="2" charset="-122"/>
            </a:endParaRPr>
          </a:p>
        </p:txBody>
      </p:sp>
      <p:sp>
        <p:nvSpPr>
          <p:cNvPr id="23564" name="文本框 15372">
            <a:extLst>
              <a:ext uri="{FF2B5EF4-FFF2-40B4-BE49-F238E27FC236}">
                <a16:creationId xmlns:a16="http://schemas.microsoft.com/office/drawing/2014/main" id="{370C5991-7D79-4D76-9C7C-AA0F34A4C313}"/>
              </a:ext>
            </a:extLst>
          </p:cNvPr>
          <p:cNvSpPr/>
          <p:nvPr/>
        </p:nvSpPr>
        <p:spPr>
          <a:xfrm>
            <a:off x="4356100" y="5805488"/>
            <a:ext cx="1800225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黑体" pitchFamily="2" charset="-122"/>
                <a:sym typeface="Wingdings"/>
              </a:rPr>
              <a:t>控制变量法</a:t>
            </a:r>
            <a:endParaRPr sz="2400" b="1">
              <a:solidFill>
                <a:srgbClr val="FF0000"/>
              </a:solidFill>
              <a:ea typeface="黑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 fill="hold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fill="hold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fill="hold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fill="hold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fill="hold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fill="hold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 fill="hold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 fill="hold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 fill="hold"/>
                                        <p:tgtEl>
                                          <p:spTgt spid="23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 fill="hold"/>
                                        <p:tgtEl>
                                          <p:spTgt spid="23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animBg="1"/>
      <p:bldP spid="23556" grpId="0" animBg="1"/>
      <p:bldP spid="23557" grpId="0" animBg="1"/>
      <p:bldP spid="23558" grpId="0" animBg="1"/>
      <p:bldP spid="23559" grpId="0" animBg="1"/>
      <p:bldP spid="23560" grpId="0" animBg="1"/>
      <p:bldP spid="23561" grpId="0" animBg="1"/>
      <p:bldP spid="23562" grpId="0" animBg="1"/>
      <p:bldP spid="23563" grpId="0" animBg="1"/>
      <p:bldP spid="2356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文本框 16385">
            <a:extLst>
              <a:ext uri="{FF2B5EF4-FFF2-40B4-BE49-F238E27FC236}">
                <a16:creationId xmlns:a16="http://schemas.microsoft.com/office/drawing/2014/main" id="{CF0E1727-C8B1-475F-AEF0-85DEC118A946}"/>
              </a:ext>
            </a:extLst>
          </p:cNvPr>
          <p:cNvSpPr/>
          <p:nvPr/>
        </p:nvSpPr>
        <p:spPr>
          <a:xfrm>
            <a:off x="395288" y="333375"/>
            <a:ext cx="8424862" cy="283368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4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3、我们已经知道，“电压一定时，电流跟电阻成反比”。某同学在研究电流跟电阻关系时，得到如下数据，从这些数据中能得到上述结论吗?</a:t>
            </a:r>
            <a:r>
              <a:rPr lang="zh-CN" altLang="en-US" sz="2400" b="1" u="sng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   </a:t>
            </a:r>
            <a:r>
              <a:rPr lang="zh-CN" altLang="en-US" sz="24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（选填“能”或“不能”），你认为这个同学在实验中存在什么问题？</a:t>
            </a:r>
          </a:p>
          <a:p>
            <a:pPr>
              <a:lnSpc>
                <a:spcPct val="150000"/>
              </a:lnSpc>
            </a:pPr>
            <a:r>
              <a:rPr lang="zh-CN" altLang="en-US" sz="2400" b="1" u="sng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                        </a:t>
            </a:r>
            <a:r>
              <a:rPr lang="zh-CN" altLang="en-US" sz="24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</a:p>
        </p:txBody>
      </p:sp>
      <p:graphicFrame>
        <p:nvGraphicFramePr>
          <p:cNvPr id="25603" name="表格 16386">
            <a:extLst>
              <a:ext uri="{FF2B5EF4-FFF2-40B4-BE49-F238E27FC236}">
                <a16:creationId xmlns:a16="http://schemas.microsoft.com/office/drawing/2014/main" id="{1EFA0079-AF66-4F75-B347-78ACCACAA3BA}"/>
              </a:ext>
            </a:extLst>
          </p:cNvPr>
          <p:cNvGraphicFramePr>
            <a:graphicFrameLocks noGrp="1"/>
          </p:cNvGraphicFramePr>
          <p:nvPr/>
        </p:nvGraphicFramePr>
        <p:xfrm>
          <a:off x="1485900" y="3792538"/>
          <a:ext cx="6397625" cy="1292225"/>
        </p:xfrm>
        <a:graphic>
          <a:graphicData uri="http://schemas.openxmlformats.org/drawingml/2006/table">
            <a:tbl>
              <a:tblPr/>
              <a:tblGrid>
                <a:gridCol w="1600200">
                  <a:extLst>
                    <a:ext uri="{9D8B030D-6E8A-4147-A177-3AD203B41FA5}">
                      <a16:colId xmlns:a16="http://schemas.microsoft.com/office/drawing/2014/main" val="2127042024"/>
                    </a:ext>
                  </a:extLst>
                </a:gridCol>
                <a:gridCol w="1597025">
                  <a:extLst>
                    <a:ext uri="{9D8B030D-6E8A-4147-A177-3AD203B41FA5}">
                      <a16:colId xmlns:a16="http://schemas.microsoft.com/office/drawing/2014/main" val="1976813796"/>
                    </a:ext>
                  </a:extLst>
                </a:gridCol>
                <a:gridCol w="1598613">
                  <a:extLst>
                    <a:ext uri="{9D8B030D-6E8A-4147-A177-3AD203B41FA5}">
                      <a16:colId xmlns:a16="http://schemas.microsoft.com/office/drawing/2014/main" val="2497918764"/>
                    </a:ext>
                  </a:extLst>
                </a:gridCol>
                <a:gridCol w="1601787">
                  <a:extLst>
                    <a:ext uri="{9D8B030D-6E8A-4147-A177-3AD203B41FA5}">
                      <a16:colId xmlns:a16="http://schemas.microsoft.com/office/drawing/2014/main" val="3748806146"/>
                    </a:ext>
                  </a:extLst>
                </a:gridCol>
              </a:tblGrid>
              <a:tr h="6461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zh-CN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电流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zh-CN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0.6A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zh-CN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0.4A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zh-CN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0.1A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89088845"/>
                  </a:ext>
                </a:extLst>
              </a:tr>
              <a:tr h="6461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zh-CN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电阻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zh-CN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sym typeface="方正舒体" panose="02010601030101010101" pitchFamily="2" charset="-122"/>
                        </a:rPr>
                        <a:t>5Ω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zh-CN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10</a:t>
                      </a:r>
                      <a:r>
                        <a:rPr kumimoji="0" lang="zh-CN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sym typeface="方正舒体" panose="02010601030101010101" pitchFamily="2" charset="-122"/>
                        </a:rPr>
                        <a:t>Ω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zh-CN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sym typeface="方正舒体" panose="02010601030101010101" pitchFamily="2" charset="-122"/>
                        </a:rPr>
                        <a:t>20Ω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3475060"/>
                  </a:ext>
                </a:extLst>
              </a:tr>
            </a:tbl>
          </a:graphicData>
        </a:graphic>
      </p:graphicFrame>
      <p:sp>
        <p:nvSpPr>
          <p:cNvPr id="24595" name="文本框 16406">
            <a:extLst>
              <a:ext uri="{FF2B5EF4-FFF2-40B4-BE49-F238E27FC236}">
                <a16:creationId xmlns:a16="http://schemas.microsoft.com/office/drawing/2014/main" id="{25466F6E-FF5D-4E3C-9D47-9B839A926F2F}"/>
              </a:ext>
            </a:extLst>
          </p:cNvPr>
          <p:cNvSpPr txBox="1"/>
          <p:nvPr/>
        </p:nvSpPr>
        <p:spPr>
          <a:xfrm>
            <a:off x="3375025" y="1557338"/>
            <a:ext cx="8382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黑体" pitchFamily="2" charset="-122"/>
                <a:sym typeface="Wingdings"/>
              </a:rPr>
              <a:t>不能</a:t>
            </a:r>
            <a:endParaRPr sz="24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黑体" pitchFamily="2" charset="-122"/>
            </a:endParaRPr>
          </a:p>
        </p:txBody>
      </p:sp>
      <p:sp>
        <p:nvSpPr>
          <p:cNvPr id="24596" name="文本框 16407">
            <a:extLst>
              <a:ext uri="{FF2B5EF4-FFF2-40B4-BE49-F238E27FC236}">
                <a16:creationId xmlns:a16="http://schemas.microsoft.com/office/drawing/2014/main" id="{E254131E-5A97-4156-AFBA-1D8D1AAD5C4C}"/>
              </a:ext>
            </a:extLst>
          </p:cNvPr>
          <p:cNvSpPr txBox="1"/>
          <p:nvPr/>
        </p:nvSpPr>
        <p:spPr>
          <a:xfrm>
            <a:off x="539750" y="2636838"/>
            <a:ext cx="3889375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黑体" pitchFamily="2" charset="-122"/>
                <a:sym typeface="Wingdings"/>
              </a:rPr>
              <a:t>没有保持电阻两端电压不变</a:t>
            </a:r>
            <a:endParaRPr sz="24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黑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5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5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 fill="hold"/>
                                        <p:tgtEl>
                                          <p:spTgt spid="24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5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5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fill="hold"/>
                                        <p:tgtEl>
                                          <p:spTgt spid="24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95" grpId="0" animBg="1"/>
      <p:bldP spid="2459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文本框 17409">
            <a:extLst>
              <a:ext uri="{FF2B5EF4-FFF2-40B4-BE49-F238E27FC236}">
                <a16:creationId xmlns:a16="http://schemas.microsoft.com/office/drawing/2014/main" id="{D976F406-1B1D-4F92-8B93-C9D8A5831056}"/>
              </a:ext>
            </a:extLst>
          </p:cNvPr>
          <p:cNvSpPr/>
          <p:nvPr/>
        </p:nvSpPr>
        <p:spPr>
          <a:xfrm>
            <a:off x="323850" y="550863"/>
            <a:ext cx="7994650" cy="393223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>
              <a:lnSpc>
                <a:spcPct val="150000"/>
              </a:lnSpc>
            </a:pP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itchFamily="2" charset="-122"/>
                <a:sym typeface="Wingdings"/>
              </a:rPr>
              <a:t>4、小刚同学用如图所示的电路研究电流跟电阻的关系。在实验过程中，当A、B两点间的电阻由10Ω更换为5Ω后，他下一步的操作是(       )</a:t>
            </a:r>
          </a:p>
          <a:p>
            <a:pPr>
              <a:lnSpc>
                <a:spcPct val="150000"/>
              </a:lnSpc>
            </a:pP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itchFamily="2" charset="-122"/>
                <a:sym typeface="Wingdings"/>
              </a:rPr>
              <a:t>A．记录电流表和电压表的示数      </a:t>
            </a:r>
          </a:p>
          <a:p>
            <a:pPr>
              <a:lnSpc>
                <a:spcPct val="150000"/>
              </a:lnSpc>
            </a:pP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itchFamily="2" charset="-122"/>
                <a:sym typeface="Wingdings"/>
              </a:rPr>
              <a:t>B．将变阻器滑片向左移动</a:t>
            </a:r>
          </a:p>
          <a:p>
            <a:pPr>
              <a:lnSpc>
                <a:spcPct val="150000"/>
              </a:lnSpc>
            </a:pP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itchFamily="2" charset="-122"/>
                <a:sym typeface="Wingdings"/>
              </a:rPr>
              <a:t>C．将变阻器滑片向右移动           </a:t>
            </a:r>
          </a:p>
          <a:p>
            <a:pPr>
              <a:lnSpc>
                <a:spcPct val="150000"/>
              </a:lnSpc>
            </a:pP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itchFamily="2" charset="-122"/>
                <a:sym typeface="Wingdings"/>
              </a:rPr>
              <a:t>D．增加电池的数</a:t>
            </a:r>
            <a:endParaRPr sz="2400" b="1">
              <a:latin typeface="宋体" pitchFamily="2" charset="-122"/>
            </a:endParaRPr>
          </a:p>
        </p:txBody>
      </p:sp>
      <p:pic>
        <p:nvPicPr>
          <p:cNvPr id="26627" name="图片 17410">
            <a:extLst>
              <a:ext uri="{FF2B5EF4-FFF2-40B4-BE49-F238E27FC236}">
                <a16:creationId xmlns:a16="http://schemas.microsoft.com/office/drawing/2014/main" id="{66C8EBB0-DBE4-43BD-9FC3-4AAF73DCC3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271"/>
          <a:stretch>
            <a:fillRect/>
          </a:stretch>
        </p:blipFill>
        <p:spPr bwMode="auto">
          <a:xfrm>
            <a:off x="5003800" y="2566988"/>
            <a:ext cx="3162300" cy="227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文本框 17411">
            <a:extLst>
              <a:ext uri="{FF2B5EF4-FFF2-40B4-BE49-F238E27FC236}">
                <a16:creationId xmlns:a16="http://schemas.microsoft.com/office/drawing/2014/main" id="{C9436F98-E293-45BC-A9E1-3AD285845A06}"/>
              </a:ext>
            </a:extLst>
          </p:cNvPr>
          <p:cNvSpPr/>
          <p:nvPr/>
        </p:nvSpPr>
        <p:spPr>
          <a:xfrm>
            <a:off x="3130550" y="1820863"/>
            <a:ext cx="79375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B</a:t>
            </a:r>
            <a:endParaRPr sz="24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 fill="hold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文本框 18433">
            <a:extLst>
              <a:ext uri="{FF2B5EF4-FFF2-40B4-BE49-F238E27FC236}">
                <a16:creationId xmlns:a16="http://schemas.microsoft.com/office/drawing/2014/main" id="{150DC64D-CF5D-45E9-92D0-7E428F6DFF56}"/>
              </a:ext>
            </a:extLst>
          </p:cNvPr>
          <p:cNvSpPr/>
          <p:nvPr/>
        </p:nvSpPr>
        <p:spPr>
          <a:xfrm>
            <a:off x="323850" y="404813"/>
            <a:ext cx="8497888" cy="36004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algn="just">
              <a:lnSpc>
                <a:spcPct val="160000"/>
              </a:lnSpc>
            </a:pP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itchFamily="2" charset="-122"/>
                <a:sym typeface="Wingdings"/>
              </a:rPr>
              <a:t>5、如图所示的电路，是小明同学“探究电流与电阻关系”的实验电路图。</a:t>
            </a:r>
          </a:p>
          <a:p>
            <a:pPr algn="just">
              <a:lnSpc>
                <a:spcPct val="160000"/>
              </a:lnSpc>
            </a:pP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itchFamily="2" charset="-122"/>
                <a:sym typeface="Wingdings"/>
              </a:rPr>
              <a:t>（1）为了达到探究的目的，实验过程必须保持</a:t>
            </a:r>
            <a:r>
              <a:rPr sz="2400" b="1" u="sng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itchFamily="2" charset="-122"/>
                <a:sym typeface="Wingdings"/>
              </a:rPr>
              <a:t>         </a:t>
            </a: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itchFamily="2" charset="-122"/>
                <a:sym typeface="Wingdings"/>
              </a:rPr>
              <a:t>不变。</a:t>
            </a:r>
          </a:p>
          <a:p>
            <a:pPr algn="just">
              <a:lnSpc>
                <a:spcPct val="160000"/>
              </a:lnSpc>
            </a:pP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itchFamily="2" charset="-122"/>
                <a:sym typeface="Wingdings"/>
              </a:rPr>
              <a:t>（2）当开关S闭合后，该同学读出电压表示数为2V，电流表示数为0.4A，现将阻值为5Ω的电阻R换成阻值为10Ω的电阻，接入电路来进行探究，则下一步该同学应该进行的操作为</a:t>
            </a:r>
            <a:r>
              <a:rPr sz="2400" b="1" u="sng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itchFamily="2" charset="-122"/>
                <a:sym typeface="Wingdings"/>
              </a:rPr>
              <a:t>      </a:t>
            </a: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itchFamily="2" charset="-122"/>
                <a:sym typeface="Wingdings"/>
              </a:rPr>
              <a:t>。</a:t>
            </a:r>
            <a:endParaRPr sz="2400" b="1">
              <a:latin typeface="宋体" pitchFamily="2" charset="-122"/>
            </a:endParaRPr>
          </a:p>
        </p:txBody>
      </p:sp>
      <p:pic>
        <p:nvPicPr>
          <p:cNvPr id="27651" name="图片 18434">
            <a:extLst>
              <a:ext uri="{FF2B5EF4-FFF2-40B4-BE49-F238E27FC236}">
                <a16:creationId xmlns:a16="http://schemas.microsoft.com/office/drawing/2014/main" id="{EFF6F262-B709-4D51-9964-12DC08B479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12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4425950"/>
            <a:ext cx="3168650" cy="203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文本框 18435">
            <a:extLst>
              <a:ext uri="{FF2B5EF4-FFF2-40B4-BE49-F238E27FC236}">
                <a16:creationId xmlns:a16="http://schemas.microsoft.com/office/drawing/2014/main" id="{20251F87-93B8-4C54-93CA-3C750C57B3A4}"/>
              </a:ext>
            </a:extLst>
          </p:cNvPr>
          <p:cNvSpPr txBox="1"/>
          <p:nvPr/>
        </p:nvSpPr>
        <p:spPr>
          <a:xfrm>
            <a:off x="7019925" y="1700213"/>
            <a:ext cx="100965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黑体" pitchFamily="2" charset="-122"/>
                <a:sym typeface="Wingdings"/>
              </a:rPr>
              <a:t>电压</a:t>
            </a:r>
            <a:endParaRPr sz="24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黑体" pitchFamily="2" charset="-122"/>
            </a:endParaRPr>
          </a:p>
        </p:txBody>
      </p:sp>
      <p:sp>
        <p:nvSpPr>
          <p:cNvPr id="26628" name="文本框 18436">
            <a:extLst>
              <a:ext uri="{FF2B5EF4-FFF2-40B4-BE49-F238E27FC236}">
                <a16:creationId xmlns:a16="http://schemas.microsoft.com/office/drawing/2014/main" id="{7D3F05C6-BF27-4CD1-B028-821924929FDA}"/>
              </a:ext>
            </a:extLst>
          </p:cNvPr>
          <p:cNvSpPr txBox="1"/>
          <p:nvPr/>
        </p:nvSpPr>
        <p:spPr>
          <a:xfrm>
            <a:off x="250825" y="4340225"/>
            <a:ext cx="5113338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buSzTx/>
            </a:pPr>
            <a:r>
              <a:rPr lang="zh-CN" altLang="en-US" sz="2400" b="1" noProof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黑体" pitchFamily="2" charset="-122"/>
                <a:ea typeface="黑体" pitchFamily="2" charset="-122"/>
                <a:sym typeface="Wingdings"/>
              </a:rPr>
              <a:t>调节滑动变阻器，使电压表示数为2V</a:t>
            </a:r>
            <a:endParaRPr lang="zh-CN" altLang="en-US" sz="2400" b="1" noProof="1">
              <a:solidFill>
                <a:srgbClr val="FF0000"/>
              </a:solidFill>
              <a:effectLst>
                <a:outerShdw blurRad="38100" dist="38100" dir="2700000">
                  <a:srgbClr val="000000"/>
                </a:outerShdw>
              </a:effectLst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27654" name="文本框 18437">
            <a:extLst>
              <a:ext uri="{FF2B5EF4-FFF2-40B4-BE49-F238E27FC236}">
                <a16:creationId xmlns:a16="http://schemas.microsoft.com/office/drawing/2014/main" id="{155E5016-17E8-4257-B624-A02AACA216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5157788"/>
            <a:ext cx="5470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滑动变阻器的滑片向什么方向滑动呢？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 fill="hold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fill="hold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animBg="1"/>
      <p:bldP spid="2662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文本框 19457">
            <a:extLst>
              <a:ext uri="{FF2B5EF4-FFF2-40B4-BE49-F238E27FC236}">
                <a16:creationId xmlns:a16="http://schemas.microsoft.com/office/drawing/2014/main" id="{18188A81-9326-4A75-BA0D-ABED8A304A8D}"/>
              </a:ext>
            </a:extLst>
          </p:cNvPr>
          <p:cNvSpPr/>
          <p:nvPr/>
        </p:nvSpPr>
        <p:spPr>
          <a:xfrm>
            <a:off x="395288" y="333375"/>
            <a:ext cx="8497887" cy="306228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6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6、一导体两端电压为2V时，通过的电流为0.2A，此时电阻为</a:t>
            </a:r>
            <a:r>
              <a:rPr lang="zh-CN" altLang="en-US" sz="2600" b="1" u="sng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en-US" sz="26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方正舒体" panose="02010601030101010101" pitchFamily="2" charset="-122"/>
              </a:rPr>
              <a:t>Ω</a:t>
            </a:r>
            <a:r>
              <a:rPr lang="zh-CN" altLang="en-US" sz="26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；若两端电压为1V，则通过的电流为</a:t>
            </a:r>
            <a:r>
              <a:rPr lang="zh-CN" altLang="en-US" sz="2600" b="1" u="sng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</a:t>
            </a:r>
            <a:r>
              <a:rPr lang="zh-CN" altLang="en-US" sz="26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A；此时电阻为</a:t>
            </a:r>
            <a:r>
              <a:rPr lang="zh-CN" altLang="en-US" sz="2600" b="1" u="sng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  </a:t>
            </a:r>
            <a:r>
              <a:rPr lang="zh-CN" altLang="en-US" sz="26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方正舒体" panose="02010601030101010101" pitchFamily="2" charset="-122"/>
              </a:rPr>
              <a:t>Ω；若它两端不加电压，则通过对电流为</a:t>
            </a:r>
            <a:r>
              <a:rPr lang="zh-CN" altLang="en-US" sz="2600" b="1" u="sng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方正舒体" panose="02010601030101010101" pitchFamily="2" charset="-122"/>
              </a:rPr>
              <a:t>      </a:t>
            </a:r>
            <a:r>
              <a:rPr lang="zh-CN" altLang="en-US" sz="26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方正舒体" panose="02010601030101010101" pitchFamily="2" charset="-122"/>
              </a:rPr>
              <a:t>A，此时电阻为</a:t>
            </a:r>
            <a:r>
              <a:rPr lang="zh-CN" altLang="en-US" sz="2600" b="1" u="sng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方正舒体" panose="02010601030101010101" pitchFamily="2" charset="-122"/>
              </a:rPr>
              <a:t>       </a:t>
            </a:r>
            <a:r>
              <a:rPr lang="zh-CN" altLang="en-US" sz="26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方正舒体" panose="02010601030101010101" pitchFamily="2" charset="-122"/>
              </a:rPr>
              <a:t>Ω；若要使通过它的电流为0.3A，则应在它两端加</a:t>
            </a:r>
            <a:r>
              <a:rPr lang="zh-CN" altLang="en-US" sz="2600" b="1" u="sng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方正舒体" panose="02010601030101010101" pitchFamily="2" charset="-122"/>
              </a:rPr>
              <a:t>         </a:t>
            </a:r>
            <a:r>
              <a:rPr lang="zh-CN" altLang="en-US" sz="26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方正舒体" panose="02010601030101010101" pitchFamily="2" charset="-122"/>
              </a:rPr>
              <a:t>V的电压。</a:t>
            </a:r>
          </a:p>
        </p:txBody>
      </p:sp>
      <p:sp>
        <p:nvSpPr>
          <p:cNvPr id="27650" name="文本框 19458">
            <a:extLst>
              <a:ext uri="{FF2B5EF4-FFF2-40B4-BE49-F238E27FC236}">
                <a16:creationId xmlns:a16="http://schemas.microsoft.com/office/drawing/2014/main" id="{7CFEA3C4-661A-4D7A-BFEA-32781D6CC9D4}"/>
              </a:ext>
            </a:extLst>
          </p:cNvPr>
          <p:cNvSpPr txBox="1"/>
          <p:nvPr/>
        </p:nvSpPr>
        <p:spPr>
          <a:xfrm>
            <a:off x="1187450" y="1123950"/>
            <a:ext cx="649288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buSzTx/>
            </a:pPr>
            <a:r>
              <a:rPr lang="zh-CN" altLang="en-US" sz="2400" b="1" noProof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黑体" pitchFamily="2" charset="-122"/>
                <a:ea typeface="黑体" pitchFamily="2" charset="-122"/>
                <a:sym typeface="Wingdings"/>
              </a:rPr>
              <a:t>10</a:t>
            </a:r>
            <a:endParaRPr lang="zh-CN" altLang="en-US" sz="2400" b="1" noProof="1">
              <a:solidFill>
                <a:srgbClr val="FF0000"/>
              </a:solidFill>
              <a:effectLst>
                <a:outerShdw blurRad="38100" dist="38100" dir="2700000">
                  <a:srgbClr val="000000"/>
                </a:outerShdw>
              </a:effectLst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27651" name="文本框 19459">
            <a:extLst>
              <a:ext uri="{FF2B5EF4-FFF2-40B4-BE49-F238E27FC236}">
                <a16:creationId xmlns:a16="http://schemas.microsoft.com/office/drawing/2014/main" id="{EB047429-5977-4EC7-9E95-AF58358C38AC}"/>
              </a:ext>
            </a:extLst>
          </p:cNvPr>
          <p:cNvSpPr txBox="1"/>
          <p:nvPr/>
        </p:nvSpPr>
        <p:spPr>
          <a:xfrm>
            <a:off x="7597775" y="1123950"/>
            <a:ext cx="6477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buSzTx/>
            </a:pPr>
            <a:r>
              <a:rPr lang="zh-CN" altLang="en-US" sz="2400" b="1" noProof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黑体" pitchFamily="2" charset="-122"/>
                <a:ea typeface="黑体" pitchFamily="2" charset="-122"/>
                <a:sym typeface="Wingdings"/>
              </a:rPr>
              <a:t>0.1</a:t>
            </a:r>
            <a:endParaRPr lang="zh-CN" altLang="en-US" sz="2400" b="1" noProof="1">
              <a:solidFill>
                <a:srgbClr val="FF0000"/>
              </a:solidFill>
              <a:effectLst>
                <a:outerShdw blurRad="38100" dist="38100" dir="2700000">
                  <a:srgbClr val="000000"/>
                </a:outerShdw>
              </a:effectLst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27652" name="文本框 19460">
            <a:extLst>
              <a:ext uri="{FF2B5EF4-FFF2-40B4-BE49-F238E27FC236}">
                <a16:creationId xmlns:a16="http://schemas.microsoft.com/office/drawing/2014/main" id="{F253BF46-1EAD-4EBA-8366-D703606B8AFC}"/>
              </a:ext>
            </a:extLst>
          </p:cNvPr>
          <p:cNvSpPr txBox="1"/>
          <p:nvPr/>
        </p:nvSpPr>
        <p:spPr>
          <a:xfrm>
            <a:off x="2582863" y="1700213"/>
            <a:ext cx="693737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buSzTx/>
            </a:pPr>
            <a:r>
              <a:rPr lang="zh-CN" altLang="en-US" sz="2400" b="1" noProof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黑体" pitchFamily="2" charset="-122"/>
                <a:ea typeface="黑体" pitchFamily="2" charset="-122"/>
                <a:sym typeface="Wingdings"/>
              </a:rPr>
              <a:t>10</a:t>
            </a:r>
            <a:endParaRPr lang="zh-CN" altLang="en-US" sz="2400" b="1" noProof="1">
              <a:solidFill>
                <a:srgbClr val="FF0000"/>
              </a:solidFill>
              <a:effectLst>
                <a:outerShdw blurRad="38100" dist="38100" dir="2700000">
                  <a:srgbClr val="000000"/>
                </a:outerShdw>
              </a:effectLst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27653" name="文本框 19461">
            <a:extLst>
              <a:ext uri="{FF2B5EF4-FFF2-40B4-BE49-F238E27FC236}">
                <a16:creationId xmlns:a16="http://schemas.microsoft.com/office/drawing/2014/main" id="{8298E565-F328-4C6B-A83B-9D08A46AB451}"/>
              </a:ext>
            </a:extLst>
          </p:cNvPr>
          <p:cNvSpPr txBox="1"/>
          <p:nvPr/>
        </p:nvSpPr>
        <p:spPr>
          <a:xfrm>
            <a:off x="1431925" y="2276475"/>
            <a:ext cx="47625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buSzTx/>
            </a:pPr>
            <a:r>
              <a:rPr lang="zh-CN" altLang="en-US" sz="2400" b="1" noProof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黑体" pitchFamily="2" charset="-122"/>
                <a:ea typeface="黑体" pitchFamily="2" charset="-122"/>
                <a:sym typeface="Wingdings"/>
              </a:rPr>
              <a:t>0</a:t>
            </a:r>
            <a:endParaRPr lang="zh-CN" altLang="en-US" sz="2400" b="1" noProof="1">
              <a:solidFill>
                <a:srgbClr val="FF0000"/>
              </a:solidFill>
              <a:effectLst>
                <a:outerShdw blurRad="38100" dist="38100" dir="2700000">
                  <a:srgbClr val="000000"/>
                </a:outerShdw>
              </a:effectLst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27654" name="文本框 19462">
            <a:extLst>
              <a:ext uri="{FF2B5EF4-FFF2-40B4-BE49-F238E27FC236}">
                <a16:creationId xmlns:a16="http://schemas.microsoft.com/office/drawing/2014/main" id="{77BC5916-F3ED-4305-B392-977C44E00E91}"/>
              </a:ext>
            </a:extLst>
          </p:cNvPr>
          <p:cNvSpPr txBox="1"/>
          <p:nvPr/>
        </p:nvSpPr>
        <p:spPr>
          <a:xfrm>
            <a:off x="4573588" y="2276475"/>
            <a:ext cx="576262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buSzTx/>
            </a:pPr>
            <a:r>
              <a:rPr lang="zh-CN" altLang="en-US" sz="2400" b="1" noProof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黑体" pitchFamily="2" charset="-122"/>
                <a:ea typeface="黑体" pitchFamily="2" charset="-122"/>
                <a:sym typeface="Wingdings"/>
              </a:rPr>
              <a:t>10</a:t>
            </a:r>
            <a:endParaRPr lang="zh-CN" altLang="en-US" sz="2400" b="1" noProof="1">
              <a:solidFill>
                <a:srgbClr val="FF0000"/>
              </a:solidFill>
              <a:effectLst>
                <a:outerShdw blurRad="38100" dist="38100" dir="2700000">
                  <a:srgbClr val="000000"/>
                </a:outerShdw>
              </a:effectLst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27655" name="文本框 19463">
            <a:extLst>
              <a:ext uri="{FF2B5EF4-FFF2-40B4-BE49-F238E27FC236}">
                <a16:creationId xmlns:a16="http://schemas.microsoft.com/office/drawing/2014/main" id="{AD65E8B1-16B0-478F-A112-ED7562625FB6}"/>
              </a:ext>
            </a:extLst>
          </p:cNvPr>
          <p:cNvSpPr txBox="1"/>
          <p:nvPr/>
        </p:nvSpPr>
        <p:spPr>
          <a:xfrm>
            <a:off x="4932363" y="2852738"/>
            <a:ext cx="360362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buSzTx/>
            </a:pPr>
            <a:r>
              <a:rPr lang="zh-CN" altLang="en-US" sz="2400" b="1" noProof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黑体" pitchFamily="2" charset="-122"/>
                <a:ea typeface="黑体" pitchFamily="2" charset="-122"/>
                <a:sym typeface="Wingdings"/>
              </a:rPr>
              <a:t>3</a:t>
            </a:r>
            <a:endParaRPr lang="zh-CN" altLang="en-US" sz="2400" b="1" noProof="1">
              <a:solidFill>
                <a:srgbClr val="FF0000"/>
              </a:solidFill>
              <a:effectLst>
                <a:outerShdw blurRad="38100" dist="38100" dir="2700000">
                  <a:srgbClr val="000000"/>
                </a:outerShdw>
              </a:effectLst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28681" name="文本框 19464">
            <a:extLst>
              <a:ext uri="{FF2B5EF4-FFF2-40B4-BE49-F238E27FC236}">
                <a16:creationId xmlns:a16="http://schemas.microsoft.com/office/drawing/2014/main" id="{9B75BF4D-1362-40A0-871A-F9357D2260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3284538"/>
            <a:ext cx="8497887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24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7、一导体接到电路中 ，如果把它两端的电压增大到原来的三倍，下列说法中正确的是（      ）</a:t>
            </a:r>
            <a:endParaRPr lang="en-US" altLang="zh-CN" sz="2400" b="1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40000"/>
              </a:lnSpc>
            </a:pPr>
            <a:r>
              <a:rPr lang="en-US" altLang="zh-CN" sz="24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A</a:t>
            </a:r>
            <a:r>
              <a:rPr lang="zh-CN" altLang="en-US" sz="24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．它的电阻是原来的三倍               </a:t>
            </a:r>
          </a:p>
          <a:p>
            <a:pPr>
              <a:lnSpc>
                <a:spcPct val="140000"/>
              </a:lnSpc>
            </a:pPr>
            <a:r>
              <a:rPr lang="en-US" altLang="zh-CN" sz="24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B</a:t>
            </a:r>
            <a:r>
              <a:rPr lang="zh-CN" altLang="en-US" sz="24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．它的电流保持不变</a:t>
            </a:r>
          </a:p>
          <a:p>
            <a:pPr>
              <a:lnSpc>
                <a:spcPct val="140000"/>
              </a:lnSpc>
            </a:pPr>
            <a:r>
              <a:rPr lang="en-US" altLang="zh-CN" sz="24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C</a:t>
            </a:r>
            <a:r>
              <a:rPr lang="zh-CN" altLang="en-US" sz="24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．它的电流是原来的三分之一           </a:t>
            </a:r>
          </a:p>
          <a:p>
            <a:pPr>
              <a:lnSpc>
                <a:spcPct val="140000"/>
              </a:lnSpc>
            </a:pPr>
            <a:r>
              <a:rPr lang="en-US" altLang="zh-CN" sz="24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D</a:t>
            </a:r>
            <a:r>
              <a:rPr lang="zh-CN" altLang="en-US" sz="24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．它的电流是原来的三倍 </a:t>
            </a:r>
          </a:p>
        </p:txBody>
      </p:sp>
      <p:sp>
        <p:nvSpPr>
          <p:cNvPr id="27657" name="矩形 19465">
            <a:extLst>
              <a:ext uri="{FF2B5EF4-FFF2-40B4-BE49-F238E27FC236}">
                <a16:creationId xmlns:a16="http://schemas.microsoft.com/office/drawing/2014/main" id="{1CBC4CE7-C671-42A0-90E2-DC7FE5FDCBCB}"/>
              </a:ext>
            </a:extLst>
          </p:cNvPr>
          <p:cNvSpPr/>
          <p:nvPr/>
        </p:nvSpPr>
        <p:spPr>
          <a:xfrm>
            <a:off x="4419600" y="3917950"/>
            <a:ext cx="347663" cy="48736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buSzTx/>
            </a:pPr>
            <a:r>
              <a:rPr lang="en-US" altLang="zh-CN" sz="2600" b="1" noProof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CC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黑体" pitchFamily="2" charset="-122"/>
                <a:ea typeface="黑体" pitchFamily="2" charset="-122"/>
                <a:sym typeface="Wingdings"/>
              </a:rPr>
              <a:t>D</a:t>
            </a:r>
            <a:endParaRPr lang="en-US" altLang="zh-CN" sz="2600" b="1" noProof="1">
              <a:solidFill>
                <a:srgbClr val="CC0000"/>
              </a:solidFill>
              <a:effectLst>
                <a:outerShdw blurRad="38100" dist="38100" dir="2700000">
                  <a:srgbClr val="000000"/>
                </a:outerShdw>
              </a:effectLst>
              <a:latin typeface="黑体" pitchFamily="2" charset="-122"/>
              <a:ea typeface="黑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 fill="hold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fill="hold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fill="hold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fill="hold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fill="hold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fill="hold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 fill="hold"/>
                                        <p:tgtEl>
                                          <p:spTgt spid="27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 animBg="1"/>
      <p:bldP spid="27651" grpId="0" animBg="1"/>
      <p:bldP spid="27652" grpId="0" animBg="1"/>
      <p:bldP spid="27653" grpId="0" animBg="1"/>
      <p:bldP spid="27654" grpId="0" animBg="1"/>
      <p:bldP spid="27655" grpId="0" animBg="1"/>
      <p:bldP spid="2765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E:\01商乐\05区工作\04课题组\做ppt\16章 电压电阻\电压电阻图\16-4-2.JPG">
            <a:extLst>
              <a:ext uri="{FF2B5EF4-FFF2-40B4-BE49-F238E27FC236}">
                <a16:creationId xmlns:a16="http://schemas.microsoft.com/office/drawing/2014/main" id="{CF995347-80C0-4373-9522-ED61E66664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30000" contras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9" r="3856" b="8290"/>
          <a:stretch>
            <a:fillRect/>
          </a:stretch>
        </p:blipFill>
        <p:spPr bwMode="auto">
          <a:xfrm>
            <a:off x="468313" y="3717925"/>
            <a:ext cx="3176587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3" descr="H:\2\人教教参资源\九\图\铡刀开关.JPG">
            <a:extLst>
              <a:ext uri="{FF2B5EF4-FFF2-40B4-BE49-F238E27FC236}">
                <a16:creationId xmlns:a16="http://schemas.microsoft.com/office/drawing/2014/main" id="{45C49873-2CC9-493C-BF3A-E751BD5120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30000" contras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05600" y="4365625"/>
            <a:ext cx="1538288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图片 20483">
            <a:extLst>
              <a:ext uri="{FF2B5EF4-FFF2-40B4-BE49-F238E27FC236}">
                <a16:creationId xmlns:a16="http://schemas.microsoft.com/office/drawing/2014/main" id="{588F0C2F-CED1-436B-94CE-792A216C86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-42000" contras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750" y="1268413"/>
            <a:ext cx="1511300" cy="132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图片 20484" descr="P]}Y_ZDS}5{84I]8VAYT0MC">
            <a:extLst>
              <a:ext uri="{FF2B5EF4-FFF2-40B4-BE49-F238E27FC236}">
                <a16:creationId xmlns:a16="http://schemas.microsoft.com/office/drawing/2014/main" id="{DD80C130-2586-471F-8DB3-E89F3E4EEF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lum bright="-30000" contras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1385888"/>
            <a:ext cx="1330325" cy="125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12" descr="H:\2\人教教参资源\九\图\电阻3.jpg">
            <a:extLst>
              <a:ext uri="{FF2B5EF4-FFF2-40B4-BE49-F238E27FC236}">
                <a16:creationId xmlns:a16="http://schemas.microsoft.com/office/drawing/2014/main" id="{DB4726C6-810B-419D-A6DB-1676EE6C08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9088" y="3270250"/>
            <a:ext cx="1811337" cy="73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3" name="Picture 10" descr="H:\2\人教教参资源\九\图\电池组.JPG">
            <a:extLst>
              <a:ext uri="{FF2B5EF4-FFF2-40B4-BE49-F238E27FC236}">
                <a16:creationId xmlns:a16="http://schemas.microsoft.com/office/drawing/2014/main" id="{57C49C69-BE69-4235-B257-2E628EC89E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lum bright="-18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708400" y="5089525"/>
            <a:ext cx="2232025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4" name="未知">
            <a:extLst>
              <a:ext uri="{FF2B5EF4-FFF2-40B4-BE49-F238E27FC236}">
                <a16:creationId xmlns:a16="http://schemas.microsoft.com/office/drawing/2014/main" id="{7C205BF6-40B2-4D9E-BF04-D893B27B6E82}"/>
              </a:ext>
            </a:extLst>
          </p:cNvPr>
          <p:cNvSpPr>
            <a:spLocks/>
          </p:cNvSpPr>
          <p:nvPr/>
        </p:nvSpPr>
        <p:spPr bwMode="auto">
          <a:xfrm>
            <a:off x="5756275" y="4845050"/>
            <a:ext cx="1300163" cy="742950"/>
          </a:xfrm>
          <a:custGeom>
            <a:avLst/>
            <a:gdLst>
              <a:gd name="T0" fmla="*/ 0 w 21600"/>
              <a:gd name="T1" fmla="*/ 21600 h 21600"/>
              <a:gd name="T2" fmla="*/ 11569 w 21600"/>
              <a:gd name="T3" fmla="*/ 12166 h 21600"/>
              <a:gd name="T4" fmla="*/ 2160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>
                <a:moveTo>
                  <a:pt x="0" y="21600"/>
                </a:moveTo>
                <a:cubicBezTo>
                  <a:pt x="1930" y="20030"/>
                  <a:pt x="7973" y="15766"/>
                  <a:pt x="11569" y="12166"/>
                </a:cubicBezTo>
                <a:cubicBezTo>
                  <a:pt x="15166" y="8566"/>
                  <a:pt x="19933" y="2030"/>
                  <a:pt x="21600" y="0"/>
                </a:cubicBezTo>
              </a:path>
            </a:pathLst>
          </a:custGeom>
          <a:noFill/>
          <a:ln w="38100" algn="ctr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705" name="未知">
            <a:extLst>
              <a:ext uri="{FF2B5EF4-FFF2-40B4-BE49-F238E27FC236}">
                <a16:creationId xmlns:a16="http://schemas.microsoft.com/office/drawing/2014/main" id="{56CB4116-1079-4398-9720-AE105FB7C4EF}"/>
              </a:ext>
            </a:extLst>
          </p:cNvPr>
          <p:cNvSpPr>
            <a:spLocks/>
          </p:cNvSpPr>
          <p:nvPr/>
        </p:nvSpPr>
        <p:spPr bwMode="auto">
          <a:xfrm>
            <a:off x="6127750" y="2290763"/>
            <a:ext cx="2476500" cy="2586037"/>
          </a:xfrm>
          <a:custGeom>
            <a:avLst/>
            <a:gdLst>
              <a:gd name="T0" fmla="*/ 15392 w 21600"/>
              <a:gd name="T1" fmla="*/ 21600 h 21600"/>
              <a:gd name="T2" fmla="*/ 19036 w 21600"/>
              <a:gd name="T3" fmla="*/ 14224 h 21600"/>
              <a:gd name="T4" fmla="*/ 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>
                <a:moveTo>
                  <a:pt x="15392" y="21600"/>
                </a:moveTo>
                <a:cubicBezTo>
                  <a:pt x="16002" y="20369"/>
                  <a:pt x="21600" y="17822"/>
                  <a:pt x="19036" y="14224"/>
                </a:cubicBezTo>
                <a:cubicBezTo>
                  <a:pt x="16472" y="10627"/>
                  <a:pt x="3172" y="2371"/>
                  <a:pt x="0" y="0"/>
                </a:cubicBezTo>
              </a:path>
            </a:pathLst>
          </a:custGeom>
          <a:noFill/>
          <a:ln w="38100" algn="ctr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706" name="未知">
            <a:extLst>
              <a:ext uri="{FF2B5EF4-FFF2-40B4-BE49-F238E27FC236}">
                <a16:creationId xmlns:a16="http://schemas.microsoft.com/office/drawing/2014/main" id="{215A1C1A-C4D7-4580-A6B2-CA02F7C493C6}"/>
              </a:ext>
            </a:extLst>
          </p:cNvPr>
          <p:cNvSpPr>
            <a:spLocks/>
          </p:cNvSpPr>
          <p:nvPr/>
        </p:nvSpPr>
        <p:spPr bwMode="auto">
          <a:xfrm>
            <a:off x="2946400" y="4349750"/>
            <a:ext cx="906463" cy="1254125"/>
          </a:xfrm>
          <a:custGeom>
            <a:avLst/>
            <a:gdLst>
              <a:gd name="T0" fmla="*/ 560 w 21600"/>
              <a:gd name="T1" fmla="*/ 0 h 21600"/>
              <a:gd name="T2" fmla="*/ 3511 w 21600"/>
              <a:gd name="T3" fmla="*/ 14666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>
                <a:moveTo>
                  <a:pt x="560" y="0"/>
                </a:moveTo>
                <a:cubicBezTo>
                  <a:pt x="1044" y="2438"/>
                  <a:pt x="0" y="11067"/>
                  <a:pt x="3511" y="14666"/>
                </a:cubicBezTo>
                <a:cubicBezTo>
                  <a:pt x="7023" y="18264"/>
                  <a:pt x="18587" y="20440"/>
                  <a:pt x="21600" y="21600"/>
                </a:cubicBezTo>
              </a:path>
            </a:pathLst>
          </a:custGeom>
          <a:noFill/>
          <a:ln w="38100" algn="ctr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8682" name="未知">
            <a:extLst>
              <a:ext uri="{FF2B5EF4-FFF2-40B4-BE49-F238E27FC236}">
                <a16:creationId xmlns:a16="http://schemas.microsoft.com/office/drawing/2014/main" id="{514F6601-ED9F-4685-8705-86B091C0D47C}"/>
              </a:ext>
            </a:extLst>
          </p:cNvPr>
          <p:cNvSpPr/>
          <p:nvPr/>
        </p:nvSpPr>
        <p:spPr>
          <a:xfrm>
            <a:off x="5678488" y="2274888"/>
            <a:ext cx="555625" cy="14097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17472" y="0"/>
                </a:moveTo>
                <a:cubicBezTo>
                  <a:pt x="17670" y="1781"/>
                  <a:pt x="21600" y="7076"/>
                  <a:pt x="18683" y="10678"/>
                </a:cubicBezTo>
                <a:cubicBezTo>
                  <a:pt x="15767" y="14279"/>
                  <a:pt x="3113" y="19779"/>
                  <a:pt x="0" y="21600"/>
                </a:cubicBezTo>
              </a:path>
            </a:pathLst>
          </a:custGeom>
          <a:noFill/>
          <a:ln w="38100">
            <a:solidFill>
              <a:srgbClr val="FFFF00"/>
            </a:solidFill>
            <a:round/>
          </a:ln>
        </p:spPr>
        <p:txBody>
          <a:bodyPr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endParaRPr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000000"/>
              </a:solidFill>
              <a:sym typeface="Wingdings"/>
            </a:endParaRPr>
          </a:p>
        </p:txBody>
      </p:sp>
      <p:sp>
        <p:nvSpPr>
          <p:cNvPr id="29708" name="未知">
            <a:extLst>
              <a:ext uri="{FF2B5EF4-FFF2-40B4-BE49-F238E27FC236}">
                <a16:creationId xmlns:a16="http://schemas.microsoft.com/office/drawing/2014/main" id="{1634247A-0596-4133-BCCC-21FB4CD9B109}"/>
              </a:ext>
            </a:extLst>
          </p:cNvPr>
          <p:cNvSpPr>
            <a:spLocks/>
          </p:cNvSpPr>
          <p:nvPr/>
        </p:nvSpPr>
        <p:spPr bwMode="auto">
          <a:xfrm>
            <a:off x="2644775" y="2260600"/>
            <a:ext cx="3111500" cy="473075"/>
          </a:xfrm>
          <a:custGeom>
            <a:avLst/>
            <a:gdLst>
              <a:gd name="T0" fmla="*/ 21600 w 21600"/>
              <a:gd name="T1" fmla="*/ 0 h 21600"/>
              <a:gd name="T2" fmla="*/ 12466 w 21600"/>
              <a:gd name="T3" fmla="*/ 16915 h 21600"/>
              <a:gd name="T4" fmla="*/ 5051 w 21600"/>
              <a:gd name="T5" fmla="*/ 19026 h 21600"/>
              <a:gd name="T6" fmla="*/ 0 w 21600"/>
              <a:gd name="T7" fmla="*/ 1416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600" y="0"/>
                </a:moveTo>
                <a:cubicBezTo>
                  <a:pt x="20079" y="2804"/>
                  <a:pt x="15225" y="13734"/>
                  <a:pt x="12466" y="16915"/>
                </a:cubicBezTo>
                <a:cubicBezTo>
                  <a:pt x="9706" y="20096"/>
                  <a:pt x="7128" y="21600"/>
                  <a:pt x="5051" y="19026"/>
                </a:cubicBezTo>
                <a:cubicBezTo>
                  <a:pt x="2975" y="16453"/>
                  <a:pt x="841" y="4337"/>
                  <a:pt x="0" y="1416"/>
                </a:cubicBezTo>
              </a:path>
            </a:pathLst>
          </a:custGeom>
          <a:noFill/>
          <a:ln w="38100" algn="ctr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709" name="未知">
            <a:extLst>
              <a:ext uri="{FF2B5EF4-FFF2-40B4-BE49-F238E27FC236}">
                <a16:creationId xmlns:a16="http://schemas.microsoft.com/office/drawing/2014/main" id="{69A61EB6-08F7-4D68-B391-1864EEF3C7DD}"/>
              </a:ext>
            </a:extLst>
          </p:cNvPr>
          <p:cNvSpPr>
            <a:spLocks/>
          </p:cNvSpPr>
          <p:nvPr/>
        </p:nvSpPr>
        <p:spPr bwMode="auto">
          <a:xfrm>
            <a:off x="573088" y="2320925"/>
            <a:ext cx="1684337" cy="1735138"/>
          </a:xfrm>
          <a:custGeom>
            <a:avLst/>
            <a:gdLst>
              <a:gd name="T0" fmla="*/ 21600 w 21600"/>
              <a:gd name="T1" fmla="*/ 0 h 21600"/>
              <a:gd name="T2" fmla="*/ 3339 w 21600"/>
              <a:gd name="T3" fmla="*/ 5979 h 21600"/>
              <a:gd name="T4" fmla="*/ 1547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>
                <a:moveTo>
                  <a:pt x="21600" y="0"/>
                </a:moveTo>
                <a:cubicBezTo>
                  <a:pt x="18553" y="996"/>
                  <a:pt x="6678" y="2380"/>
                  <a:pt x="3339" y="5979"/>
                </a:cubicBezTo>
                <a:cubicBezTo>
                  <a:pt x="0" y="9578"/>
                  <a:pt x="1848" y="18997"/>
                  <a:pt x="1547" y="21600"/>
                </a:cubicBezTo>
              </a:path>
            </a:pathLst>
          </a:custGeom>
          <a:noFill/>
          <a:ln w="38100" algn="ctr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710" name="未知">
            <a:extLst>
              <a:ext uri="{FF2B5EF4-FFF2-40B4-BE49-F238E27FC236}">
                <a16:creationId xmlns:a16="http://schemas.microsoft.com/office/drawing/2014/main" id="{DEA67590-F0DB-4C9E-9D03-1D47A721BC39}"/>
              </a:ext>
            </a:extLst>
          </p:cNvPr>
          <p:cNvSpPr>
            <a:spLocks/>
          </p:cNvSpPr>
          <p:nvPr/>
        </p:nvSpPr>
        <p:spPr bwMode="auto">
          <a:xfrm>
            <a:off x="3957638" y="2274888"/>
            <a:ext cx="1752600" cy="1377950"/>
          </a:xfrm>
          <a:custGeom>
            <a:avLst/>
            <a:gdLst>
              <a:gd name="T0" fmla="*/ 21600 w 21600"/>
              <a:gd name="T1" fmla="*/ 0 h 21600"/>
              <a:gd name="T2" fmla="*/ 2896 w 21600"/>
              <a:gd name="T3" fmla="*/ 10192 h 21600"/>
              <a:gd name="T4" fmla="*/ 4235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>
                <a:moveTo>
                  <a:pt x="21600" y="0"/>
                </a:moveTo>
                <a:cubicBezTo>
                  <a:pt x="18484" y="1702"/>
                  <a:pt x="5793" y="6589"/>
                  <a:pt x="2896" y="10192"/>
                </a:cubicBezTo>
                <a:cubicBezTo>
                  <a:pt x="0" y="13796"/>
                  <a:pt x="4016" y="19698"/>
                  <a:pt x="4235" y="21600"/>
                </a:cubicBezTo>
              </a:path>
            </a:pathLst>
          </a:custGeom>
          <a:noFill/>
          <a:ln w="38100" algn="ctr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711" name="文本框 20494">
            <a:extLst>
              <a:ext uri="{FF2B5EF4-FFF2-40B4-BE49-F238E27FC236}">
                <a16:creationId xmlns:a16="http://schemas.microsoft.com/office/drawing/2014/main" id="{0E6ABE3F-FCE8-4DA6-9889-C8F4984A49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595313"/>
            <a:ext cx="6119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改动一根导线，使电路成为一个正确的电路</a:t>
            </a:r>
            <a:endParaRPr lang="zh-CN" altLang="en-US"/>
          </a:p>
        </p:txBody>
      </p:sp>
      <p:sp>
        <p:nvSpPr>
          <p:cNvPr id="28687" name="未知">
            <a:extLst>
              <a:ext uri="{FF2B5EF4-FFF2-40B4-BE49-F238E27FC236}">
                <a16:creationId xmlns:a16="http://schemas.microsoft.com/office/drawing/2014/main" id="{7C5592DF-E996-4556-8853-F0A71E427ED7}"/>
              </a:ext>
            </a:extLst>
          </p:cNvPr>
          <p:cNvSpPr/>
          <p:nvPr/>
        </p:nvSpPr>
        <p:spPr>
          <a:xfrm>
            <a:off x="2211388" y="2320925"/>
            <a:ext cx="3846512" cy="20955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cubicBezTo>
                  <a:pt x="1797" y="3109"/>
                  <a:pt x="7416" y="15748"/>
                  <a:pt x="10778" y="18674"/>
                </a:cubicBezTo>
                <a:cubicBezTo>
                  <a:pt x="14140" y="21600"/>
                  <a:pt x="18733" y="18432"/>
                  <a:pt x="20166" y="17554"/>
                </a:cubicBezTo>
                <a:cubicBezTo>
                  <a:pt x="21600" y="16677"/>
                  <a:pt x="19514" y="14098"/>
                  <a:pt x="19385" y="13405"/>
                </a:cubicBezTo>
              </a:path>
            </a:pathLst>
          </a:custGeom>
          <a:noFill/>
          <a:ln w="38100">
            <a:solidFill>
              <a:srgbClr val="0000FF"/>
            </a:solidFill>
            <a:round/>
          </a:ln>
        </p:spPr>
        <p:txBody>
          <a:bodyPr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endParaRPr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000000"/>
              </a:solidFill>
              <a:sym typeface="Wingding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 fill="hold"/>
                                        <p:tgtEl>
                                          <p:spTgt spid="286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 fill="hold"/>
                                        <p:tgtEl>
                                          <p:spTgt spid="28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文本框 18433">
            <a:extLst>
              <a:ext uri="{FF2B5EF4-FFF2-40B4-BE49-F238E27FC236}">
                <a16:creationId xmlns:a16="http://schemas.microsoft.com/office/drawing/2014/main" id="{3593F98A-FCB3-4CAE-B774-913FB4EA15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725" y="1543050"/>
            <a:ext cx="8064500" cy="138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800" b="1"/>
              <a:t>1</a:t>
            </a:r>
            <a:r>
              <a:rPr lang="zh-CN" altLang="en-US" sz="2800" b="1"/>
              <a:t>、小李同学在研究电流跟电压的关系时，得到下列数据表：</a:t>
            </a:r>
          </a:p>
          <a:p>
            <a:r>
              <a:rPr lang="zh-CN" altLang="en-US" sz="2800" b="1"/>
              <a:t>（1）请在空格处填上有关数据</a:t>
            </a:r>
          </a:p>
        </p:txBody>
      </p:sp>
      <p:sp>
        <p:nvSpPr>
          <p:cNvPr id="30723" name="文本框 18434">
            <a:extLst>
              <a:ext uri="{FF2B5EF4-FFF2-40B4-BE49-F238E27FC236}">
                <a16:creationId xmlns:a16="http://schemas.microsoft.com/office/drawing/2014/main" id="{FA3012D7-0F41-48EA-B0B9-72200EDBCE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8163" y="4927600"/>
            <a:ext cx="8066087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 b="1"/>
              <a:t>（2）你填写数据的依据是：</a:t>
            </a:r>
          </a:p>
          <a:p>
            <a:r>
              <a:rPr lang="zh-CN" altLang="en-US" sz="2800" b="1" u="sng"/>
              <a:t>                                                                     </a:t>
            </a:r>
            <a:r>
              <a:rPr lang="zh-CN" altLang="en-US" sz="2800" b="1"/>
              <a:t>。</a:t>
            </a:r>
          </a:p>
        </p:txBody>
      </p:sp>
      <p:sp>
        <p:nvSpPr>
          <p:cNvPr id="29699" name="文本框 18435">
            <a:extLst>
              <a:ext uri="{FF2B5EF4-FFF2-40B4-BE49-F238E27FC236}">
                <a16:creationId xmlns:a16="http://schemas.microsoft.com/office/drawing/2014/main" id="{3769ABAD-77F8-44F8-BF98-2B2495A2DC82}"/>
              </a:ext>
            </a:extLst>
          </p:cNvPr>
          <p:cNvSpPr/>
          <p:nvPr/>
        </p:nvSpPr>
        <p:spPr>
          <a:xfrm>
            <a:off x="971550" y="5287963"/>
            <a:ext cx="5688013" cy="5175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电阻一定时，电流跟电压成正比</a:t>
            </a:r>
            <a:endParaRPr sz="2800" b="1">
              <a:solidFill>
                <a:srgbClr val="FF0000"/>
              </a:solidFill>
            </a:endParaRPr>
          </a:p>
        </p:txBody>
      </p:sp>
      <p:graphicFrame>
        <p:nvGraphicFramePr>
          <p:cNvPr id="30725" name="表格 18436">
            <a:extLst>
              <a:ext uri="{FF2B5EF4-FFF2-40B4-BE49-F238E27FC236}">
                <a16:creationId xmlns:a16="http://schemas.microsoft.com/office/drawing/2014/main" id="{ABCFC0DD-483F-4AF7-9765-A07A77FC9B82}"/>
              </a:ext>
            </a:extLst>
          </p:cNvPr>
          <p:cNvGraphicFramePr>
            <a:graphicFrameLocks noGrp="1"/>
          </p:cNvGraphicFramePr>
          <p:nvPr/>
        </p:nvGraphicFramePr>
        <p:xfrm>
          <a:off x="1260475" y="3021013"/>
          <a:ext cx="6400800" cy="1808162"/>
        </p:xfrm>
        <a:graphic>
          <a:graphicData uri="http://schemas.openxmlformats.org/drawingml/2006/table">
            <a:tbl>
              <a:tblPr/>
              <a:tblGrid>
                <a:gridCol w="1600200">
                  <a:extLst>
                    <a:ext uri="{9D8B030D-6E8A-4147-A177-3AD203B41FA5}">
                      <a16:colId xmlns:a16="http://schemas.microsoft.com/office/drawing/2014/main" val="3653882922"/>
                    </a:ext>
                  </a:extLst>
                </a:gridCol>
                <a:gridCol w="1598613">
                  <a:extLst>
                    <a:ext uri="{9D8B030D-6E8A-4147-A177-3AD203B41FA5}">
                      <a16:colId xmlns:a16="http://schemas.microsoft.com/office/drawing/2014/main" val="3141497634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4285031514"/>
                    </a:ext>
                  </a:extLst>
                </a:gridCol>
                <a:gridCol w="1601787">
                  <a:extLst>
                    <a:ext uri="{9D8B030D-6E8A-4147-A177-3AD203B41FA5}">
                      <a16:colId xmlns:a16="http://schemas.microsoft.com/office/drawing/2014/main" val="3624547003"/>
                    </a:ext>
                  </a:extLst>
                </a:gridCol>
              </a:tblGrid>
              <a:tr h="8620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99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zh-CN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电压U/V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99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zh-CN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99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zh-CN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2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99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zh-CN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4764901"/>
                  </a:ext>
                </a:extLst>
              </a:tr>
              <a:tr h="9461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99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zh-CN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电流</a:t>
                      </a:r>
                      <a:r>
                        <a:rPr kumimoji="0" lang="zh-CN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sym typeface="方正舒体" panose="02010601030101010101" pitchFamily="2" charset="-122"/>
                        </a:rPr>
                        <a:t>Ι/A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99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zh-CN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0.2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99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99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zh-CN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0.6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0117610"/>
                  </a:ext>
                </a:extLst>
              </a:tr>
            </a:tbl>
          </a:graphicData>
        </a:graphic>
      </p:graphicFrame>
      <p:sp>
        <p:nvSpPr>
          <p:cNvPr id="29717" name="文本框 18456">
            <a:extLst>
              <a:ext uri="{FF2B5EF4-FFF2-40B4-BE49-F238E27FC236}">
                <a16:creationId xmlns:a16="http://schemas.microsoft.com/office/drawing/2014/main" id="{16E4413C-ECC2-451B-92A6-64EAFB77268C}"/>
              </a:ext>
            </a:extLst>
          </p:cNvPr>
          <p:cNvSpPr/>
          <p:nvPr/>
        </p:nvSpPr>
        <p:spPr>
          <a:xfrm>
            <a:off x="4787900" y="4003675"/>
            <a:ext cx="720725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0.4</a:t>
            </a:r>
            <a:endParaRPr sz="2400" b="1">
              <a:solidFill>
                <a:srgbClr val="FF0000"/>
              </a:solidFill>
            </a:endParaRPr>
          </a:p>
        </p:txBody>
      </p:sp>
      <p:sp>
        <p:nvSpPr>
          <p:cNvPr id="29718" name="文本框 18457">
            <a:extLst>
              <a:ext uri="{FF2B5EF4-FFF2-40B4-BE49-F238E27FC236}">
                <a16:creationId xmlns:a16="http://schemas.microsoft.com/office/drawing/2014/main" id="{DEAE9379-6AE8-4451-AFF5-7B2D414B38E4}"/>
              </a:ext>
            </a:extLst>
          </p:cNvPr>
          <p:cNvSpPr/>
          <p:nvPr/>
        </p:nvSpPr>
        <p:spPr>
          <a:xfrm>
            <a:off x="6661150" y="3236913"/>
            <a:ext cx="719138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3</a:t>
            </a:r>
            <a:endParaRPr/>
          </a:p>
        </p:txBody>
      </p:sp>
      <p:sp>
        <p:nvSpPr>
          <p:cNvPr id="30744" name="文本框 18458">
            <a:extLst>
              <a:ext uri="{FF2B5EF4-FFF2-40B4-BE49-F238E27FC236}">
                <a16:creationId xmlns:a16="http://schemas.microsoft.com/office/drawing/2014/main" id="{0BAB7EF3-7DF2-4FCC-829F-943C738684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476250"/>
            <a:ext cx="21621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4800" b="1">
                <a:solidFill>
                  <a:srgbClr val="00FFFF"/>
                </a:solidFill>
                <a:ea typeface="华文琥珀" panose="02010800040101010101" pitchFamily="2" charset="-122"/>
              </a:rPr>
              <a:t>练   习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animBg="1"/>
      <p:bldP spid="29717" grpId="0" animBg="1"/>
      <p:bldP spid="2971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746" name="表格 19457">
            <a:extLst>
              <a:ext uri="{FF2B5EF4-FFF2-40B4-BE49-F238E27FC236}">
                <a16:creationId xmlns:a16="http://schemas.microsoft.com/office/drawing/2014/main" id="{89CC4D28-74F6-4C7D-9849-43F47DB674E1}"/>
              </a:ext>
            </a:extLst>
          </p:cNvPr>
          <p:cNvGraphicFramePr>
            <a:graphicFrameLocks noGrp="1"/>
          </p:cNvGraphicFramePr>
          <p:nvPr/>
        </p:nvGraphicFramePr>
        <p:xfrm>
          <a:off x="828675" y="3059113"/>
          <a:ext cx="6761163" cy="1928812"/>
        </p:xfrm>
        <a:graphic>
          <a:graphicData uri="http://schemas.openxmlformats.org/drawingml/2006/table">
            <a:tbl>
              <a:tblPr/>
              <a:tblGrid>
                <a:gridCol w="1689100">
                  <a:extLst>
                    <a:ext uri="{9D8B030D-6E8A-4147-A177-3AD203B41FA5}">
                      <a16:colId xmlns:a16="http://schemas.microsoft.com/office/drawing/2014/main" val="252946517"/>
                    </a:ext>
                  </a:extLst>
                </a:gridCol>
                <a:gridCol w="1690688">
                  <a:extLst>
                    <a:ext uri="{9D8B030D-6E8A-4147-A177-3AD203B41FA5}">
                      <a16:colId xmlns:a16="http://schemas.microsoft.com/office/drawing/2014/main" val="2783784634"/>
                    </a:ext>
                  </a:extLst>
                </a:gridCol>
                <a:gridCol w="1689100">
                  <a:extLst>
                    <a:ext uri="{9D8B030D-6E8A-4147-A177-3AD203B41FA5}">
                      <a16:colId xmlns:a16="http://schemas.microsoft.com/office/drawing/2014/main" val="343322019"/>
                    </a:ext>
                  </a:extLst>
                </a:gridCol>
                <a:gridCol w="1692275">
                  <a:extLst>
                    <a:ext uri="{9D8B030D-6E8A-4147-A177-3AD203B41FA5}">
                      <a16:colId xmlns:a16="http://schemas.microsoft.com/office/drawing/2014/main" val="3119138966"/>
                    </a:ext>
                  </a:extLst>
                </a:gridCol>
              </a:tblGrid>
              <a:tr h="9842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99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zh-CN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电阻R/</a:t>
                      </a:r>
                      <a:r>
                        <a:rPr kumimoji="0" lang="zh-CN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sym typeface="方正舒体" panose="02010601030101010101" pitchFamily="2" charset="-122"/>
                        </a:rPr>
                        <a:t>Ω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99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zh-CN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5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99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zh-CN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99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zh-CN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15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5609472"/>
                  </a:ext>
                </a:extLst>
              </a:tr>
              <a:tr h="9445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99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zh-CN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电流</a:t>
                      </a:r>
                      <a:r>
                        <a:rPr kumimoji="0" lang="zh-CN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sym typeface="方正舒体" panose="02010601030101010101" pitchFamily="2" charset="-122"/>
                        </a:rPr>
                        <a:t>Ι/A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99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99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zh-CN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0.3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99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zh-CN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0.2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9088815"/>
                  </a:ext>
                </a:extLst>
              </a:tr>
            </a:tbl>
          </a:graphicData>
        </a:graphic>
      </p:graphicFrame>
      <p:sp>
        <p:nvSpPr>
          <p:cNvPr id="31763" name="文本框 19477">
            <a:extLst>
              <a:ext uri="{FF2B5EF4-FFF2-40B4-BE49-F238E27FC236}">
                <a16:creationId xmlns:a16="http://schemas.microsoft.com/office/drawing/2014/main" id="{7AA043A0-49F3-4DC1-9B18-D1160B9C88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875" y="4932363"/>
            <a:ext cx="8066088" cy="94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 b="1"/>
              <a:t>（2）你填写数据的依据是：</a:t>
            </a:r>
          </a:p>
          <a:p>
            <a:r>
              <a:rPr lang="zh-CN" altLang="en-US" sz="2800" b="1" u="sng"/>
              <a:t>                                                                     </a:t>
            </a:r>
            <a:r>
              <a:rPr lang="zh-CN" altLang="en-US" sz="2800" b="1"/>
              <a:t>。</a:t>
            </a:r>
          </a:p>
        </p:txBody>
      </p:sp>
      <p:sp>
        <p:nvSpPr>
          <p:cNvPr id="31764" name="文本框 19478">
            <a:extLst>
              <a:ext uri="{FF2B5EF4-FFF2-40B4-BE49-F238E27FC236}">
                <a16:creationId xmlns:a16="http://schemas.microsoft.com/office/drawing/2014/main" id="{5D24A91B-68FD-4C4C-8BB6-CBE418D47F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5438" y="1547813"/>
            <a:ext cx="8064500" cy="138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800" b="1"/>
              <a:t>2</a:t>
            </a:r>
            <a:r>
              <a:rPr lang="zh-CN" altLang="en-US" sz="2800" b="1"/>
              <a:t>、小刘同学在研究电流跟电阻的关系时，得到下列数据表：</a:t>
            </a:r>
          </a:p>
          <a:p>
            <a:r>
              <a:rPr lang="zh-CN" altLang="en-US" sz="2800" b="1"/>
              <a:t>（1）请在空格处填上有关数据</a:t>
            </a:r>
          </a:p>
        </p:txBody>
      </p:sp>
      <p:sp>
        <p:nvSpPr>
          <p:cNvPr id="30740" name="文本框 19479">
            <a:extLst>
              <a:ext uri="{FF2B5EF4-FFF2-40B4-BE49-F238E27FC236}">
                <a16:creationId xmlns:a16="http://schemas.microsoft.com/office/drawing/2014/main" id="{BAEEE39D-EACE-47DE-91D3-6EA69576E6D2}"/>
              </a:ext>
            </a:extLst>
          </p:cNvPr>
          <p:cNvSpPr/>
          <p:nvPr/>
        </p:nvSpPr>
        <p:spPr>
          <a:xfrm>
            <a:off x="2989263" y="4211638"/>
            <a:ext cx="719137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0.6</a:t>
            </a:r>
            <a:endParaRPr/>
          </a:p>
        </p:txBody>
      </p:sp>
      <p:sp>
        <p:nvSpPr>
          <p:cNvPr id="30741" name="文本框 19480">
            <a:extLst>
              <a:ext uri="{FF2B5EF4-FFF2-40B4-BE49-F238E27FC236}">
                <a16:creationId xmlns:a16="http://schemas.microsoft.com/office/drawing/2014/main" id="{65B78E9D-2A72-4BDF-A294-09EE21F274F2}"/>
              </a:ext>
            </a:extLst>
          </p:cNvPr>
          <p:cNvSpPr/>
          <p:nvPr/>
        </p:nvSpPr>
        <p:spPr>
          <a:xfrm>
            <a:off x="4789488" y="3419475"/>
            <a:ext cx="719137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10</a:t>
            </a:r>
            <a:endParaRPr/>
          </a:p>
        </p:txBody>
      </p:sp>
      <p:sp>
        <p:nvSpPr>
          <p:cNvPr id="30742" name="文本框 19481">
            <a:extLst>
              <a:ext uri="{FF2B5EF4-FFF2-40B4-BE49-F238E27FC236}">
                <a16:creationId xmlns:a16="http://schemas.microsoft.com/office/drawing/2014/main" id="{0AFE813D-A920-4F20-AFD8-02AB647C038D}"/>
              </a:ext>
            </a:extLst>
          </p:cNvPr>
          <p:cNvSpPr/>
          <p:nvPr/>
        </p:nvSpPr>
        <p:spPr>
          <a:xfrm>
            <a:off x="612775" y="5399088"/>
            <a:ext cx="5616575" cy="3968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r>
              <a:rPr sz="20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电压一定时，电流跟电阻成反比</a:t>
            </a:r>
            <a:endParaRPr/>
          </a:p>
        </p:txBody>
      </p:sp>
      <p:sp>
        <p:nvSpPr>
          <p:cNvPr id="31768" name="文本框 19482">
            <a:extLst>
              <a:ext uri="{FF2B5EF4-FFF2-40B4-BE49-F238E27FC236}">
                <a16:creationId xmlns:a16="http://schemas.microsoft.com/office/drawing/2014/main" id="{FA5A8A92-3069-48FB-9BC6-E0F319ED24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476250"/>
            <a:ext cx="21621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4800" b="1">
                <a:solidFill>
                  <a:srgbClr val="00FFFF"/>
                </a:solidFill>
                <a:ea typeface="华文琥珀" panose="02010800040101010101" pitchFamily="2" charset="-122"/>
              </a:rPr>
              <a:t>练   习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0" grpId="0" animBg="1"/>
      <p:bldP spid="30741" grpId="0" animBg="1"/>
      <p:bldP spid="3074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图片 5121">
            <a:extLst>
              <a:ext uri="{FF2B5EF4-FFF2-40B4-BE49-F238E27FC236}">
                <a16:creationId xmlns:a16="http://schemas.microsoft.com/office/drawing/2014/main" id="{128EE43F-06E2-48A3-9E98-E1A607D5D0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836613"/>
            <a:ext cx="1584325" cy="210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图片 5122" descr="微波炉">
            <a:extLst>
              <a:ext uri="{FF2B5EF4-FFF2-40B4-BE49-F238E27FC236}">
                <a16:creationId xmlns:a16="http://schemas.microsoft.com/office/drawing/2014/main" id="{F345B459-7ECE-43C8-B6F7-011EE9EE16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573463"/>
            <a:ext cx="2143125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图片 5123" descr="浴霸">
            <a:extLst>
              <a:ext uri="{FF2B5EF4-FFF2-40B4-BE49-F238E27FC236}">
                <a16:creationId xmlns:a16="http://schemas.microsoft.com/office/drawing/2014/main" id="{DB6C48C3-772B-4409-8DD0-7B738798E4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38" y="1341438"/>
            <a:ext cx="2184400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图片 5124" descr="长虹">
            <a:extLst>
              <a:ext uri="{FF2B5EF4-FFF2-40B4-BE49-F238E27FC236}">
                <a16:creationId xmlns:a16="http://schemas.microsoft.com/office/drawing/2014/main" id="{F7A3AF48-BA62-4222-8B7F-C82DBADB87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113" y="1268413"/>
            <a:ext cx="2339975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图片 5125">
            <a:extLst>
              <a:ext uri="{FF2B5EF4-FFF2-40B4-BE49-F238E27FC236}">
                <a16:creationId xmlns:a16="http://schemas.microsoft.com/office/drawing/2014/main" id="{3455B2B2-D9D0-4AFC-B271-162EBEA355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417"/>
          <a:stretch>
            <a:fillRect/>
          </a:stretch>
        </p:blipFill>
        <p:spPr bwMode="auto">
          <a:xfrm>
            <a:off x="6877050" y="3500438"/>
            <a:ext cx="1223963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图片 5126">
            <a:extLst>
              <a:ext uri="{FF2B5EF4-FFF2-40B4-BE49-F238E27FC236}">
                <a16:creationId xmlns:a16="http://schemas.microsoft.com/office/drawing/2014/main" id="{E210AAD1-9CCE-4CB2-BB4A-FD143A532A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3284538"/>
            <a:ext cx="2124075" cy="198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9" name="文本框 5127">
            <a:extLst>
              <a:ext uri="{FF2B5EF4-FFF2-40B4-BE49-F238E27FC236}">
                <a16:creationId xmlns:a16="http://schemas.microsoft.com/office/drawing/2014/main" id="{646D0747-E7F7-45A4-911A-B4226AC2B5BC}"/>
              </a:ext>
            </a:extLst>
          </p:cNvPr>
          <p:cNvSpPr txBox="1"/>
          <p:nvPr/>
        </p:nvSpPr>
        <p:spPr>
          <a:xfrm>
            <a:off x="1116013" y="2781300"/>
            <a:ext cx="1150937" cy="5175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>
              <a:spcBef>
                <a:spcPct val="50000"/>
              </a:spcBef>
            </a:pP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  <a:sym typeface="Wingdings"/>
              </a:rPr>
              <a:t>约</a:t>
            </a:r>
            <a:r>
              <a:rPr lang="en-US" altLang="zh-CN"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  <a:sym typeface="Wingdings"/>
              </a:rPr>
              <a:t>5 A</a:t>
            </a:r>
            <a:endParaRPr sz="2800" b="1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13320" name="文本框 5128">
            <a:extLst>
              <a:ext uri="{FF2B5EF4-FFF2-40B4-BE49-F238E27FC236}">
                <a16:creationId xmlns:a16="http://schemas.microsoft.com/office/drawing/2014/main" id="{DEE9BBB1-59B8-40A7-8E87-C697ACCBC8BD}"/>
              </a:ext>
            </a:extLst>
          </p:cNvPr>
          <p:cNvSpPr txBox="1"/>
          <p:nvPr/>
        </p:nvSpPr>
        <p:spPr>
          <a:xfrm>
            <a:off x="3889375" y="2781300"/>
            <a:ext cx="1150938" cy="5175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>
              <a:spcBef>
                <a:spcPct val="50000"/>
              </a:spcBef>
            </a:pP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  <a:sym typeface="Wingdings"/>
              </a:rPr>
              <a:t>约</a:t>
            </a:r>
            <a:r>
              <a:rPr lang="en-US" altLang="zh-CN"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  <a:sym typeface="Wingdings"/>
              </a:rPr>
              <a:t>1 A</a:t>
            </a:r>
            <a:endParaRPr sz="2800" b="1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13321" name="文本框 5129">
            <a:extLst>
              <a:ext uri="{FF2B5EF4-FFF2-40B4-BE49-F238E27FC236}">
                <a16:creationId xmlns:a16="http://schemas.microsoft.com/office/drawing/2014/main" id="{E8F40F29-5FA0-4639-95B3-2C7ACA85D4C3}"/>
              </a:ext>
            </a:extLst>
          </p:cNvPr>
          <p:cNvSpPr txBox="1"/>
          <p:nvPr/>
        </p:nvSpPr>
        <p:spPr>
          <a:xfrm>
            <a:off x="7127875" y="2781300"/>
            <a:ext cx="1189038" cy="5175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>
              <a:spcBef>
                <a:spcPct val="50000"/>
              </a:spcBef>
            </a:pP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  <a:sym typeface="Wingdings"/>
              </a:rPr>
              <a:t>约</a:t>
            </a:r>
            <a:r>
              <a:rPr lang="en-US" altLang="zh-CN"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  <a:sym typeface="Wingdings"/>
              </a:rPr>
              <a:t>1 A</a:t>
            </a:r>
            <a:endParaRPr sz="2800" b="1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13322" name="文本框 5130">
            <a:extLst>
              <a:ext uri="{FF2B5EF4-FFF2-40B4-BE49-F238E27FC236}">
                <a16:creationId xmlns:a16="http://schemas.microsoft.com/office/drawing/2014/main" id="{B68133B5-B803-4A4E-AE9F-1D2000719E1F}"/>
              </a:ext>
            </a:extLst>
          </p:cNvPr>
          <p:cNvSpPr txBox="1"/>
          <p:nvPr/>
        </p:nvSpPr>
        <p:spPr>
          <a:xfrm>
            <a:off x="936625" y="4870450"/>
            <a:ext cx="1150938" cy="5175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>
              <a:spcBef>
                <a:spcPct val="50000"/>
              </a:spcBef>
            </a:pP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  <a:sym typeface="Wingdings"/>
              </a:rPr>
              <a:t>约</a:t>
            </a:r>
            <a:r>
              <a:rPr lang="en-US" altLang="zh-CN"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  <a:sym typeface="Wingdings"/>
              </a:rPr>
              <a:t>2 A</a:t>
            </a:r>
            <a:endParaRPr sz="2800" b="1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13323" name="文本框 5131">
            <a:extLst>
              <a:ext uri="{FF2B5EF4-FFF2-40B4-BE49-F238E27FC236}">
                <a16:creationId xmlns:a16="http://schemas.microsoft.com/office/drawing/2014/main" id="{B5A06351-C565-4474-B0B7-9F1DCB1920C7}"/>
              </a:ext>
            </a:extLst>
          </p:cNvPr>
          <p:cNvSpPr txBox="1"/>
          <p:nvPr/>
        </p:nvSpPr>
        <p:spPr>
          <a:xfrm>
            <a:off x="3563938" y="4870450"/>
            <a:ext cx="1509712" cy="5175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>
              <a:spcBef>
                <a:spcPct val="50000"/>
              </a:spcBef>
            </a:pP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  <a:sym typeface="Wingdings"/>
              </a:rPr>
              <a:t>约</a:t>
            </a:r>
            <a:r>
              <a:rPr lang="en-US" altLang="zh-CN"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  <a:sym typeface="Wingdings"/>
              </a:rPr>
              <a:t>0.5 A</a:t>
            </a:r>
            <a:endParaRPr sz="2800" b="1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13324" name="文本框 5132">
            <a:extLst>
              <a:ext uri="{FF2B5EF4-FFF2-40B4-BE49-F238E27FC236}">
                <a16:creationId xmlns:a16="http://schemas.microsoft.com/office/drawing/2014/main" id="{961E553E-BB44-4935-A0B2-71E1E1A339B0}"/>
              </a:ext>
            </a:extLst>
          </p:cNvPr>
          <p:cNvSpPr txBox="1"/>
          <p:nvPr/>
        </p:nvSpPr>
        <p:spPr>
          <a:xfrm>
            <a:off x="6875463" y="4870450"/>
            <a:ext cx="1441450" cy="5175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>
              <a:spcBef>
                <a:spcPct val="50000"/>
              </a:spcBef>
            </a:pP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  <a:sym typeface="Wingdings"/>
              </a:rPr>
              <a:t>约</a:t>
            </a:r>
            <a:r>
              <a:rPr lang="en-US" altLang="zh-CN"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  <a:sym typeface="Wingdings"/>
              </a:rPr>
              <a:t>0.2 A</a:t>
            </a:r>
            <a:endParaRPr sz="2800" b="1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14350" name="矩形 5133">
            <a:extLst>
              <a:ext uri="{FF2B5EF4-FFF2-40B4-BE49-F238E27FC236}">
                <a16:creationId xmlns:a16="http://schemas.microsoft.com/office/drawing/2014/main" id="{2E5E94B7-BE7E-4CCD-AC24-E0DE4BC05D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620713"/>
            <a:ext cx="30956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zh-CN" altLang="en-US" sz="2800" b="1"/>
          </a:p>
        </p:txBody>
      </p:sp>
      <p:sp>
        <p:nvSpPr>
          <p:cNvPr id="13326" name="文本框 5134">
            <a:extLst>
              <a:ext uri="{FF2B5EF4-FFF2-40B4-BE49-F238E27FC236}">
                <a16:creationId xmlns:a16="http://schemas.microsoft.com/office/drawing/2014/main" id="{61662A90-4B28-4374-9700-C4404C354CEB}"/>
              </a:ext>
            </a:extLst>
          </p:cNvPr>
          <p:cNvSpPr txBox="1"/>
          <p:nvPr/>
        </p:nvSpPr>
        <p:spPr>
          <a:xfrm>
            <a:off x="107950" y="549275"/>
            <a:ext cx="8855075" cy="517525"/>
          </a:xfrm>
          <a:prstGeom prst="rect">
            <a:avLst/>
          </a:prstGeom>
          <a:gradFill rotWithShape="0">
            <a:gsLst>
              <a:gs pos="0">
                <a:srgbClr val="0066FF">
                  <a:alpha val="100000"/>
                </a:srgbClr>
              </a:gs>
              <a:gs pos="100000">
                <a:srgbClr val="0066FF">
                  <a:gamma/>
                  <a:tint val="0"/>
                  <a:invGamma/>
                  <a:alpha val="100000"/>
                </a:srgbClr>
              </a:gs>
            </a:gsLst>
            <a:lin ang="0" scaled="1"/>
          </a:gradFill>
          <a:ln w="9525">
            <a:noFill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黑体" pitchFamily="2" charset="-122"/>
                <a:sym typeface="Wingdings"/>
              </a:rPr>
              <a:t>你知道下列用电器工作时的电流有多大吗？</a:t>
            </a:r>
            <a:endParaRPr sz="28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黑体" pitchFamily="2" charset="-122"/>
            </a:endParaRPr>
          </a:p>
        </p:txBody>
      </p:sp>
      <p:sp>
        <p:nvSpPr>
          <p:cNvPr id="13327" name="文本框 5135">
            <a:extLst>
              <a:ext uri="{FF2B5EF4-FFF2-40B4-BE49-F238E27FC236}">
                <a16:creationId xmlns:a16="http://schemas.microsoft.com/office/drawing/2014/main" id="{2F6D3614-153A-4874-8944-B5F8B8D8736A}"/>
              </a:ext>
            </a:extLst>
          </p:cNvPr>
          <p:cNvSpPr/>
          <p:nvPr/>
        </p:nvSpPr>
        <p:spPr>
          <a:xfrm>
            <a:off x="342900" y="6042025"/>
            <a:ext cx="8478838" cy="555625"/>
          </a:xfrm>
          <a:prstGeom prst="rect">
            <a:avLst/>
          </a:prstGeom>
          <a:solidFill>
            <a:srgbClr val="FFCC99"/>
          </a:solidFill>
          <a:ln w="25400">
            <a:solidFill>
              <a:schemeClr val="accent1"/>
            </a:solidFill>
            <a:miter lim="800000"/>
          </a:ln>
          <a:effectLst>
            <a:outerShdw dist="107763" dir="2700000" algn="ctr">
              <a:srgbClr val="808080">
                <a:alpha val="50000"/>
              </a:srgbClr>
            </a:outerShdw>
          </a:effectLst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>
              <a:lnSpc>
                <a:spcPct val="120000"/>
              </a:lnSpc>
            </a:pP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黑体" pitchFamily="2" charset="-122"/>
                <a:sym typeface="Wingdings"/>
              </a:rPr>
              <a:t>各种用电器的电流大小不同，那么电流大小与哪些因素有关？</a:t>
            </a:r>
            <a:endParaRPr sz="2400" b="1">
              <a:ea typeface="黑体" pitchFamily="2" charset="-122"/>
            </a:endParaRPr>
          </a:p>
        </p:txBody>
      </p:sp>
      <p:grpSp>
        <p:nvGrpSpPr>
          <p:cNvPr id="14353" name="组合 5136">
            <a:extLst>
              <a:ext uri="{FF2B5EF4-FFF2-40B4-BE49-F238E27FC236}">
                <a16:creationId xmlns:a16="http://schemas.microsoft.com/office/drawing/2014/main" id="{520D2E2C-C92D-4DDA-9B7F-A5E67100E5A1}"/>
              </a:ext>
            </a:extLst>
          </p:cNvPr>
          <p:cNvGrpSpPr>
            <a:grpSpLocks/>
          </p:cNvGrpSpPr>
          <p:nvPr/>
        </p:nvGrpSpPr>
        <p:grpSpPr bwMode="auto">
          <a:xfrm>
            <a:off x="252413" y="5429250"/>
            <a:ext cx="1801812" cy="520700"/>
            <a:chOff x="0" y="0"/>
            <a:chExt cx="3402" cy="818"/>
          </a:xfrm>
        </p:grpSpPr>
        <p:sp>
          <p:nvSpPr>
            <p:cNvPr id="13329" name="文本框 5137">
              <a:extLst>
                <a:ext uri="{FF2B5EF4-FFF2-40B4-BE49-F238E27FC236}">
                  <a16:creationId xmlns:a16="http://schemas.microsoft.com/office/drawing/2014/main" id="{19B5CC7F-C1C1-41E0-B559-1A7876D287A1}"/>
                </a:ext>
              </a:extLst>
            </p:cNvPr>
            <p:cNvSpPr txBox="1"/>
            <p:nvPr/>
          </p:nvSpPr>
          <p:spPr>
            <a:xfrm>
              <a:off x="0" y="0"/>
              <a:ext cx="3402" cy="818"/>
            </a:xfrm>
            <a:prstGeom prst="rect">
              <a:avLst/>
            </a:prstGeom>
            <a:gradFill rotWithShape="0">
              <a:gsLst>
                <a:gs pos="0">
                  <a:srgbClr val="3399FF">
                    <a:alpha val="100000"/>
                  </a:srgbClr>
                </a:gs>
                <a:gs pos="100000">
                  <a:srgbClr val="3399FF">
                    <a:gamma/>
                    <a:tint val="0"/>
                    <a:invGamma/>
                    <a:alpha val="100000"/>
                  </a:srgbClr>
                </a:gs>
              </a:gsLst>
              <a:lin ang="5400000" scaled="1"/>
            </a:gradFill>
            <a:ln w="9525">
              <a:noFill/>
            </a:ln>
          </p:spPr>
          <p:txBody>
            <a:bodyPr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r>
                <a:rPr sz="2800" b="1"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CC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黑体" pitchFamily="2" charset="-122"/>
                  <a:sym typeface="Wingdings"/>
                </a:rPr>
                <a:t>提出问题：</a:t>
              </a:r>
              <a:endParaRPr sz="2800" b="1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黑体" pitchFamily="2" charset="-122"/>
              </a:endParaRPr>
            </a:p>
          </p:txBody>
        </p:sp>
        <p:sp>
          <p:nvSpPr>
            <p:cNvPr id="14355" name="直接连接符 5138">
              <a:extLst>
                <a:ext uri="{FF2B5EF4-FFF2-40B4-BE49-F238E27FC236}">
                  <a16:creationId xmlns:a16="http://schemas.microsoft.com/office/drawing/2014/main" id="{2F176859-7478-48FB-962D-43DF3CBD7C1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794"/>
              <a:ext cx="3402" cy="1"/>
            </a:xfrm>
            <a:prstGeom prst="line">
              <a:avLst/>
            </a:prstGeom>
            <a:noFill/>
            <a:ln w="57150" cmpd="thinThick" algn="ctr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文本框 20481">
            <a:extLst>
              <a:ext uri="{FF2B5EF4-FFF2-40B4-BE49-F238E27FC236}">
                <a16:creationId xmlns:a16="http://schemas.microsoft.com/office/drawing/2014/main" id="{456170AC-5213-4014-9429-02DB162974D7}"/>
              </a:ext>
            </a:extLst>
          </p:cNvPr>
          <p:cNvSpPr/>
          <p:nvPr/>
        </p:nvSpPr>
        <p:spPr>
          <a:xfrm>
            <a:off x="387350" y="1162050"/>
            <a:ext cx="7569200" cy="40100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>
              <a:lnSpc>
                <a:spcPct val="130000"/>
              </a:lnSpc>
            </a:pPr>
            <a:r>
              <a:rPr lang="en-US" altLang="zh-CN"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3</a:t>
            </a: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、我们已经知道，“电压一定时，电流跟电阻成反比”。某同学在研究电流跟电阻关系时，得到如下数据，从这些数据中能得到上述结论吗?</a:t>
            </a:r>
            <a:r>
              <a:rPr sz="2800" b="1" u="sng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                </a:t>
            </a:r>
          </a:p>
          <a:p>
            <a:pPr>
              <a:lnSpc>
                <a:spcPct val="130000"/>
              </a:lnSpc>
            </a:pPr>
            <a:r>
              <a:rPr sz="2800" b="1" u="sng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            </a:t>
            </a: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（选填“能”或“不能”），你认为这个同学在实验中存在什么问题？</a:t>
            </a:r>
          </a:p>
          <a:p>
            <a:pPr>
              <a:lnSpc>
                <a:spcPct val="130000"/>
              </a:lnSpc>
            </a:pPr>
            <a:r>
              <a:rPr sz="2800" b="1" u="sng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                                                      </a:t>
            </a: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。</a:t>
            </a:r>
            <a:endParaRPr sz="2800" b="1"/>
          </a:p>
        </p:txBody>
      </p:sp>
      <p:graphicFrame>
        <p:nvGraphicFramePr>
          <p:cNvPr id="32771" name="表格 20482">
            <a:extLst>
              <a:ext uri="{FF2B5EF4-FFF2-40B4-BE49-F238E27FC236}">
                <a16:creationId xmlns:a16="http://schemas.microsoft.com/office/drawing/2014/main" id="{021E0D56-E29D-435C-806D-30876788E264}"/>
              </a:ext>
            </a:extLst>
          </p:cNvPr>
          <p:cNvGraphicFramePr>
            <a:graphicFrameLocks noGrp="1"/>
          </p:cNvGraphicFramePr>
          <p:nvPr/>
        </p:nvGraphicFramePr>
        <p:xfrm>
          <a:off x="1116013" y="5227638"/>
          <a:ext cx="6399212" cy="1292225"/>
        </p:xfrm>
        <a:graphic>
          <a:graphicData uri="http://schemas.openxmlformats.org/drawingml/2006/table">
            <a:tbl>
              <a:tblPr/>
              <a:tblGrid>
                <a:gridCol w="1600200">
                  <a:extLst>
                    <a:ext uri="{9D8B030D-6E8A-4147-A177-3AD203B41FA5}">
                      <a16:colId xmlns:a16="http://schemas.microsoft.com/office/drawing/2014/main" val="2643480442"/>
                    </a:ext>
                  </a:extLst>
                </a:gridCol>
                <a:gridCol w="1597025">
                  <a:extLst>
                    <a:ext uri="{9D8B030D-6E8A-4147-A177-3AD203B41FA5}">
                      <a16:colId xmlns:a16="http://schemas.microsoft.com/office/drawing/2014/main" val="1214470037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3402748071"/>
                    </a:ext>
                  </a:extLst>
                </a:gridCol>
                <a:gridCol w="1601787">
                  <a:extLst>
                    <a:ext uri="{9D8B030D-6E8A-4147-A177-3AD203B41FA5}">
                      <a16:colId xmlns:a16="http://schemas.microsoft.com/office/drawing/2014/main" val="1210221430"/>
                    </a:ext>
                  </a:extLst>
                </a:gridCol>
              </a:tblGrid>
              <a:tr h="6461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99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电流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99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0.6A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99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0.4A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99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0.1A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066103"/>
                  </a:ext>
                </a:extLst>
              </a:tr>
              <a:tr h="6461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99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zh-CN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电阻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99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zh-CN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sym typeface="方正舒体" panose="02010601030101010101" pitchFamily="2" charset="-122"/>
                        </a:rPr>
                        <a:t>5Ω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99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zh-CN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10</a:t>
                      </a:r>
                      <a:r>
                        <a:rPr kumimoji="0" lang="zh-CN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sym typeface="方正舒体" panose="02010601030101010101" pitchFamily="2" charset="-122"/>
                        </a:rPr>
                        <a:t>Ω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99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zh-CN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sym typeface="方正舒体" panose="02010601030101010101" pitchFamily="2" charset="-122"/>
                        </a:rPr>
                        <a:t>20Ω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9714128"/>
                  </a:ext>
                </a:extLst>
              </a:tr>
            </a:tbl>
          </a:graphicData>
        </a:graphic>
      </p:graphicFrame>
      <p:sp>
        <p:nvSpPr>
          <p:cNvPr id="31763" name="文本框 20502">
            <a:extLst>
              <a:ext uri="{FF2B5EF4-FFF2-40B4-BE49-F238E27FC236}">
                <a16:creationId xmlns:a16="http://schemas.microsoft.com/office/drawing/2014/main" id="{4959D548-9146-46FF-9EA4-DB2D4965B165}"/>
              </a:ext>
            </a:extLst>
          </p:cNvPr>
          <p:cNvSpPr/>
          <p:nvPr/>
        </p:nvSpPr>
        <p:spPr>
          <a:xfrm>
            <a:off x="682625" y="3429000"/>
            <a:ext cx="836613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不能</a:t>
            </a:r>
            <a:endParaRPr sz="2400" b="1">
              <a:solidFill>
                <a:srgbClr val="FF0000"/>
              </a:solidFill>
            </a:endParaRPr>
          </a:p>
        </p:txBody>
      </p:sp>
      <p:sp>
        <p:nvSpPr>
          <p:cNvPr id="31764" name="文本框 20503">
            <a:extLst>
              <a:ext uri="{FF2B5EF4-FFF2-40B4-BE49-F238E27FC236}">
                <a16:creationId xmlns:a16="http://schemas.microsoft.com/office/drawing/2014/main" id="{34BEAA3F-3941-4F84-99A9-D592F0FAE43A}"/>
              </a:ext>
            </a:extLst>
          </p:cNvPr>
          <p:cNvSpPr/>
          <p:nvPr/>
        </p:nvSpPr>
        <p:spPr>
          <a:xfrm>
            <a:off x="685800" y="4552950"/>
            <a:ext cx="3887788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没有保持电阻两端电压不变</a:t>
            </a:r>
            <a:endParaRPr sz="2400" b="1">
              <a:solidFill>
                <a:srgbClr val="FF0000"/>
              </a:solidFill>
            </a:endParaRPr>
          </a:p>
        </p:txBody>
      </p:sp>
      <p:sp>
        <p:nvSpPr>
          <p:cNvPr id="32790" name="文本框 20504">
            <a:extLst>
              <a:ext uri="{FF2B5EF4-FFF2-40B4-BE49-F238E27FC236}">
                <a16:creationId xmlns:a16="http://schemas.microsoft.com/office/drawing/2014/main" id="{A5F0F88C-3CBF-4091-BAAC-7C1EFDE276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476250"/>
            <a:ext cx="21621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4800" b="1">
                <a:solidFill>
                  <a:srgbClr val="00FFFF"/>
                </a:solidFill>
                <a:ea typeface="华文琥珀" panose="02010800040101010101" pitchFamily="2" charset="-122"/>
              </a:rPr>
              <a:t>练   习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63" grpId="0" animBg="1"/>
      <p:bldP spid="3176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文本框 21505">
            <a:extLst>
              <a:ext uri="{FF2B5EF4-FFF2-40B4-BE49-F238E27FC236}">
                <a16:creationId xmlns:a16="http://schemas.microsoft.com/office/drawing/2014/main" id="{19794626-BE2F-4224-9F4A-034D881B1FE1}"/>
              </a:ext>
            </a:extLst>
          </p:cNvPr>
          <p:cNvSpPr/>
          <p:nvPr/>
        </p:nvSpPr>
        <p:spPr>
          <a:xfrm>
            <a:off x="684213" y="1435100"/>
            <a:ext cx="7596187" cy="39687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>
              <a:lnSpc>
                <a:spcPct val="150000"/>
              </a:lnSpc>
            </a:pPr>
            <a:r>
              <a:rPr lang="en-US" altLang="zh-CN"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4</a:t>
            </a: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、一导体两端电压为2V时，通过的电流为0.2A，此时电阻为</a:t>
            </a:r>
            <a:r>
              <a:rPr sz="2800" b="1" u="sng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       </a:t>
            </a: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方正舒体" pitchFamily="2" charset="-122"/>
              </a:rPr>
              <a:t>Ω</a:t>
            </a: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；若两端电压为1V，则通过的电流为</a:t>
            </a:r>
            <a:r>
              <a:rPr sz="2800" b="1" u="sng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         </a:t>
            </a: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A；此时电阻为</a:t>
            </a:r>
            <a:r>
              <a:rPr sz="2800" b="1" u="sng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         </a:t>
            </a: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方正舒体" pitchFamily="2" charset="-122"/>
              </a:rPr>
              <a:t>Ω；若它两端不加电压，则通过对电流为</a:t>
            </a:r>
            <a:r>
              <a:rPr sz="2800" b="1" u="sng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方正舒体" pitchFamily="2" charset="-122"/>
              </a:rPr>
              <a:t>          </a:t>
            </a: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方正舒体" pitchFamily="2" charset="-122"/>
              </a:rPr>
              <a:t>A，此时电阻为</a:t>
            </a:r>
            <a:r>
              <a:rPr sz="2800" b="1" u="sng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方正舒体" pitchFamily="2" charset="-122"/>
              </a:rPr>
              <a:t>           </a:t>
            </a: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方正舒体" pitchFamily="2" charset="-122"/>
              </a:rPr>
              <a:t>Ω</a:t>
            </a: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方正舒体" pitchFamily="2" charset="-122"/>
              </a:rPr>
              <a:t>；</a:t>
            </a: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方正舒体" pitchFamily="2" charset="-122"/>
              </a:rPr>
              <a:t>若要使通过它的电流为0.3A，则应在它两端加</a:t>
            </a:r>
            <a:r>
              <a:rPr sz="2800" b="1" u="sng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方正舒体" pitchFamily="2" charset="-122"/>
              </a:rPr>
              <a:t>         </a:t>
            </a: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方正舒体" pitchFamily="2" charset="-122"/>
              </a:rPr>
              <a:t>V的电压。</a:t>
            </a:r>
            <a:endParaRPr sz="2800" b="1">
              <a:sym typeface="方正舒体" pitchFamily="2" charset="-122"/>
            </a:endParaRPr>
          </a:p>
        </p:txBody>
      </p:sp>
      <p:sp>
        <p:nvSpPr>
          <p:cNvPr id="32770" name="文本框 21506">
            <a:extLst>
              <a:ext uri="{FF2B5EF4-FFF2-40B4-BE49-F238E27FC236}">
                <a16:creationId xmlns:a16="http://schemas.microsoft.com/office/drawing/2014/main" id="{E0DAE629-829E-47CA-92B6-FA4032139A9F}"/>
              </a:ext>
            </a:extLst>
          </p:cNvPr>
          <p:cNvSpPr/>
          <p:nvPr/>
        </p:nvSpPr>
        <p:spPr>
          <a:xfrm>
            <a:off x="3841750" y="2698750"/>
            <a:ext cx="1268413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10</a:t>
            </a:r>
            <a:endParaRPr sz="2400" b="1">
              <a:solidFill>
                <a:srgbClr val="FF0000"/>
              </a:solidFill>
            </a:endParaRPr>
          </a:p>
        </p:txBody>
      </p:sp>
      <p:sp>
        <p:nvSpPr>
          <p:cNvPr id="32771" name="文本框 21507">
            <a:extLst>
              <a:ext uri="{FF2B5EF4-FFF2-40B4-BE49-F238E27FC236}">
                <a16:creationId xmlns:a16="http://schemas.microsoft.com/office/drawing/2014/main" id="{77B2CF9D-616F-4BE6-B4CA-EBE1F24366A6}"/>
              </a:ext>
            </a:extLst>
          </p:cNvPr>
          <p:cNvSpPr/>
          <p:nvPr/>
        </p:nvSpPr>
        <p:spPr>
          <a:xfrm>
            <a:off x="3481388" y="3346450"/>
            <a:ext cx="1268412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0.1</a:t>
            </a:r>
            <a:endParaRPr sz="2400" b="1">
              <a:solidFill>
                <a:srgbClr val="FF0000"/>
              </a:solidFill>
            </a:endParaRPr>
          </a:p>
        </p:txBody>
      </p:sp>
      <p:sp>
        <p:nvSpPr>
          <p:cNvPr id="32772" name="文本框 21508">
            <a:extLst>
              <a:ext uri="{FF2B5EF4-FFF2-40B4-BE49-F238E27FC236}">
                <a16:creationId xmlns:a16="http://schemas.microsoft.com/office/drawing/2014/main" id="{DB5F4FB5-7C74-4CC2-A9D6-7C7CB833A8A0}"/>
              </a:ext>
            </a:extLst>
          </p:cNvPr>
          <p:cNvSpPr/>
          <p:nvPr/>
        </p:nvSpPr>
        <p:spPr>
          <a:xfrm>
            <a:off x="6794500" y="3346450"/>
            <a:ext cx="1268413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10</a:t>
            </a:r>
            <a:endParaRPr/>
          </a:p>
        </p:txBody>
      </p:sp>
      <p:sp>
        <p:nvSpPr>
          <p:cNvPr id="32773" name="文本框 21509">
            <a:extLst>
              <a:ext uri="{FF2B5EF4-FFF2-40B4-BE49-F238E27FC236}">
                <a16:creationId xmlns:a16="http://schemas.microsoft.com/office/drawing/2014/main" id="{C85D75F1-4E72-4215-9087-670C357ADDF1}"/>
              </a:ext>
            </a:extLst>
          </p:cNvPr>
          <p:cNvSpPr/>
          <p:nvPr/>
        </p:nvSpPr>
        <p:spPr>
          <a:xfrm>
            <a:off x="6865938" y="3995738"/>
            <a:ext cx="1268412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0</a:t>
            </a:r>
            <a:endParaRPr/>
          </a:p>
        </p:txBody>
      </p:sp>
      <p:sp>
        <p:nvSpPr>
          <p:cNvPr id="32774" name="文本框 21510">
            <a:extLst>
              <a:ext uri="{FF2B5EF4-FFF2-40B4-BE49-F238E27FC236}">
                <a16:creationId xmlns:a16="http://schemas.microsoft.com/office/drawing/2014/main" id="{6054C040-4E61-4DCD-9056-0F9F165EEFB5}"/>
              </a:ext>
            </a:extLst>
          </p:cNvPr>
          <p:cNvSpPr/>
          <p:nvPr/>
        </p:nvSpPr>
        <p:spPr>
          <a:xfrm>
            <a:off x="2949575" y="4572000"/>
            <a:ext cx="1268413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10</a:t>
            </a:r>
            <a:endParaRPr/>
          </a:p>
        </p:txBody>
      </p:sp>
      <p:sp>
        <p:nvSpPr>
          <p:cNvPr id="33800" name="文本框 21511">
            <a:extLst>
              <a:ext uri="{FF2B5EF4-FFF2-40B4-BE49-F238E27FC236}">
                <a16:creationId xmlns:a16="http://schemas.microsoft.com/office/drawing/2014/main" id="{CB92DF4F-759B-4A55-97DE-0F3AA8A97D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547688"/>
            <a:ext cx="21621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4800" b="1">
                <a:solidFill>
                  <a:srgbClr val="00FFFF"/>
                </a:solidFill>
                <a:ea typeface="华文琥珀" panose="02010800040101010101" pitchFamily="2" charset="-122"/>
              </a:rPr>
              <a:t>练   习</a:t>
            </a:r>
            <a:endParaRPr lang="zh-CN" altLang="en-US"/>
          </a:p>
        </p:txBody>
      </p:sp>
      <p:sp>
        <p:nvSpPr>
          <p:cNvPr id="32776" name="文本框 21512">
            <a:extLst>
              <a:ext uri="{FF2B5EF4-FFF2-40B4-BE49-F238E27FC236}">
                <a16:creationId xmlns:a16="http://schemas.microsoft.com/office/drawing/2014/main" id="{07693FE5-EE9E-4DC2-B98E-86954EF49F05}"/>
              </a:ext>
            </a:extLst>
          </p:cNvPr>
          <p:cNvSpPr/>
          <p:nvPr/>
        </p:nvSpPr>
        <p:spPr>
          <a:xfrm>
            <a:off x="4672013" y="5276850"/>
            <a:ext cx="1268412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3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 animBg="1"/>
      <p:bldP spid="32771" grpId="0" animBg="1"/>
      <p:bldP spid="32772" grpId="0" animBg="1"/>
      <p:bldP spid="32773" grpId="0" animBg="1"/>
      <p:bldP spid="32774" grpId="0" animBg="1"/>
      <p:bldP spid="3277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文本框 22529">
            <a:extLst>
              <a:ext uri="{FF2B5EF4-FFF2-40B4-BE49-F238E27FC236}">
                <a16:creationId xmlns:a16="http://schemas.microsoft.com/office/drawing/2014/main" id="{ABD6BC3E-BCB7-4E32-BBB9-751B492E0C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875" y="476250"/>
            <a:ext cx="21621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4800" b="1">
                <a:solidFill>
                  <a:srgbClr val="00FFFF"/>
                </a:solidFill>
                <a:ea typeface="华文琥珀" panose="02010800040101010101" pitchFamily="2" charset="-122"/>
              </a:rPr>
              <a:t>练   习</a:t>
            </a:r>
            <a:endParaRPr lang="zh-CN" altLang="en-US"/>
          </a:p>
        </p:txBody>
      </p:sp>
      <p:sp>
        <p:nvSpPr>
          <p:cNvPr id="33794" name="文本框 22530">
            <a:extLst>
              <a:ext uri="{FF2B5EF4-FFF2-40B4-BE49-F238E27FC236}">
                <a16:creationId xmlns:a16="http://schemas.microsoft.com/office/drawing/2014/main" id="{FB67D0D9-842E-4277-A009-4FA00BF89B19}"/>
              </a:ext>
            </a:extLst>
          </p:cNvPr>
          <p:cNvSpPr/>
          <p:nvPr/>
        </p:nvSpPr>
        <p:spPr>
          <a:xfrm>
            <a:off x="396875" y="1657350"/>
            <a:ext cx="7994650" cy="39687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>
              <a:lnSpc>
                <a:spcPct val="150000"/>
              </a:lnSpc>
            </a:pPr>
            <a:r>
              <a:rPr lang="en-US" altLang="zh-CN"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itchFamily="2" charset="-122"/>
                <a:sym typeface="Wingdings"/>
              </a:rPr>
              <a:t>5</a:t>
            </a: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itchFamily="2" charset="-122"/>
                <a:sym typeface="Wingdings"/>
              </a:rPr>
              <a:t>、小刚同学用如图所示的电路研究电流跟电阻的关系。在实验过程中，当A、B两点间的电阻由10Ω更换为5Ω后，他下一步的操作是    (    )</a:t>
            </a:r>
          </a:p>
          <a:p>
            <a:pPr>
              <a:lnSpc>
                <a:spcPct val="150000"/>
              </a:lnSpc>
            </a:pP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itchFamily="2" charset="-122"/>
                <a:sym typeface="Wingdings"/>
              </a:rPr>
              <a:t>A．记录电流表和电压表的示数      </a:t>
            </a:r>
          </a:p>
          <a:p>
            <a:pPr>
              <a:lnSpc>
                <a:spcPct val="150000"/>
              </a:lnSpc>
            </a:pP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itchFamily="2" charset="-122"/>
                <a:sym typeface="Wingdings"/>
              </a:rPr>
              <a:t>B．将变阻器滑片向左移动</a:t>
            </a:r>
          </a:p>
          <a:p>
            <a:pPr>
              <a:lnSpc>
                <a:spcPct val="150000"/>
              </a:lnSpc>
            </a:pP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itchFamily="2" charset="-122"/>
                <a:sym typeface="Wingdings"/>
              </a:rPr>
              <a:t>C．将变阻器滑片向右移动           </a:t>
            </a:r>
          </a:p>
          <a:p>
            <a:pPr>
              <a:lnSpc>
                <a:spcPct val="150000"/>
              </a:lnSpc>
            </a:pP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itchFamily="2" charset="-122"/>
                <a:sym typeface="Wingdings"/>
              </a:rPr>
              <a:t>D．增加电池的数</a:t>
            </a:r>
            <a:endParaRPr sz="2400" b="1">
              <a:latin typeface="宋体" pitchFamily="2" charset="-122"/>
            </a:endParaRPr>
          </a:p>
        </p:txBody>
      </p:sp>
      <p:pic>
        <p:nvPicPr>
          <p:cNvPr id="34820" name="图片 22531">
            <a:extLst>
              <a:ext uri="{FF2B5EF4-FFF2-40B4-BE49-F238E27FC236}">
                <a16:creationId xmlns:a16="http://schemas.microsoft.com/office/drawing/2014/main" id="{31CBB1B6-201A-42C2-BD2A-3650B727BA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3213100"/>
            <a:ext cx="3162300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6" name="文本框 22532">
            <a:extLst>
              <a:ext uri="{FF2B5EF4-FFF2-40B4-BE49-F238E27FC236}">
                <a16:creationId xmlns:a16="http://schemas.microsoft.com/office/drawing/2014/main" id="{D695A2EA-5574-4B7F-8BF0-A867A218C945}"/>
              </a:ext>
            </a:extLst>
          </p:cNvPr>
          <p:cNvSpPr/>
          <p:nvPr/>
        </p:nvSpPr>
        <p:spPr>
          <a:xfrm>
            <a:off x="3492500" y="2852738"/>
            <a:ext cx="79375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B</a:t>
            </a:r>
            <a:endParaRPr sz="24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文本框 23553">
            <a:extLst>
              <a:ext uri="{FF2B5EF4-FFF2-40B4-BE49-F238E27FC236}">
                <a16:creationId xmlns:a16="http://schemas.microsoft.com/office/drawing/2014/main" id="{444816E4-7FC2-4624-8644-A70F6B212B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875" y="1468438"/>
            <a:ext cx="8145463" cy="448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2600" b="1">
                <a:latin typeface="宋体" panose="02010600030101010101" pitchFamily="2" charset="-122"/>
              </a:rPr>
              <a:t>8、欧姆定律的表达式       ，变形       ，下列说法正确的有</a:t>
            </a:r>
            <a:r>
              <a:rPr lang="zh-CN" altLang="en-US" sz="2600" b="1" u="sng">
                <a:latin typeface="宋体" panose="02010600030101010101" pitchFamily="2" charset="-122"/>
              </a:rPr>
              <a:t>             </a:t>
            </a:r>
            <a:r>
              <a:rPr lang="zh-CN" altLang="en-US" sz="2600" b="1">
                <a:latin typeface="宋体" panose="02010600030101010101" pitchFamily="2" charset="-122"/>
              </a:rPr>
              <a:t>。</a:t>
            </a:r>
          </a:p>
          <a:p>
            <a:pPr>
              <a:lnSpc>
                <a:spcPct val="110000"/>
              </a:lnSpc>
            </a:pPr>
            <a:r>
              <a:rPr lang="zh-CN" altLang="en-US" sz="2600" b="1">
                <a:latin typeface="宋体" panose="02010600030101010101" pitchFamily="2" charset="-122"/>
              </a:rPr>
              <a:t>A、导体的电阻与导体两端的电压成正比</a:t>
            </a:r>
          </a:p>
          <a:p>
            <a:pPr>
              <a:lnSpc>
                <a:spcPct val="110000"/>
              </a:lnSpc>
            </a:pPr>
            <a:r>
              <a:rPr lang="zh-CN" altLang="en-US" sz="2600" b="1">
                <a:latin typeface="宋体" panose="02010600030101010101" pitchFamily="2" charset="-122"/>
              </a:rPr>
              <a:t>B、导体的电阻与通过导体的电流成反比</a:t>
            </a:r>
          </a:p>
          <a:p>
            <a:pPr>
              <a:lnSpc>
                <a:spcPct val="110000"/>
              </a:lnSpc>
            </a:pPr>
            <a:r>
              <a:rPr lang="zh-CN" altLang="en-US" sz="2600" b="1">
                <a:latin typeface="宋体" panose="02010600030101010101" pitchFamily="2" charset="-122"/>
              </a:rPr>
              <a:t>C、导体的电阻与导体两端的电压成正比，与通过导体的电流成反比</a:t>
            </a:r>
          </a:p>
          <a:p>
            <a:pPr>
              <a:lnSpc>
                <a:spcPct val="110000"/>
              </a:lnSpc>
            </a:pPr>
            <a:r>
              <a:rPr lang="zh-CN" altLang="en-US" sz="2600" b="1">
                <a:latin typeface="宋体" panose="02010600030101010101" pitchFamily="2" charset="-122"/>
              </a:rPr>
              <a:t>D、导体的电阻大小与导体两端的电压和通过的电流的大小无关</a:t>
            </a:r>
          </a:p>
          <a:p>
            <a:pPr>
              <a:lnSpc>
                <a:spcPct val="110000"/>
              </a:lnSpc>
            </a:pPr>
            <a:r>
              <a:rPr lang="zh-CN" altLang="en-US" sz="2600" b="1">
                <a:latin typeface="宋体" panose="02010600030101010101" pitchFamily="2" charset="-122"/>
              </a:rPr>
              <a:t>E、导体的电阻等于导体两端的电压与通过导体的电流的比值</a:t>
            </a:r>
          </a:p>
        </p:txBody>
      </p:sp>
      <p:grpSp>
        <p:nvGrpSpPr>
          <p:cNvPr id="35843" name="组合 23554">
            <a:extLst>
              <a:ext uri="{FF2B5EF4-FFF2-40B4-BE49-F238E27FC236}">
                <a16:creationId xmlns:a16="http://schemas.microsoft.com/office/drawing/2014/main" id="{0EAB240F-7623-4F3E-B7D1-6D82C9A2A96B}"/>
              </a:ext>
            </a:extLst>
          </p:cNvPr>
          <p:cNvGrpSpPr>
            <a:grpSpLocks/>
          </p:cNvGrpSpPr>
          <p:nvPr/>
        </p:nvGrpSpPr>
        <p:grpSpPr bwMode="auto">
          <a:xfrm>
            <a:off x="3654425" y="1339850"/>
            <a:ext cx="1014413" cy="760413"/>
            <a:chOff x="0" y="0"/>
            <a:chExt cx="2015" cy="1415"/>
          </a:xfrm>
        </p:grpSpPr>
        <p:sp>
          <p:nvSpPr>
            <p:cNvPr id="34819" name="文本框 23555">
              <a:extLst>
                <a:ext uri="{FF2B5EF4-FFF2-40B4-BE49-F238E27FC236}">
                  <a16:creationId xmlns:a16="http://schemas.microsoft.com/office/drawing/2014/main" id="{60112C4A-52D2-438C-B796-E49DA1429A56}"/>
                </a:ext>
              </a:extLst>
            </p:cNvPr>
            <p:cNvSpPr/>
            <p:nvPr/>
          </p:nvSpPr>
          <p:spPr>
            <a:xfrm>
              <a:off x="0" y="443"/>
              <a:ext cx="1671" cy="972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r>
                <a:rPr sz="2800" b="1"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000000"/>
                  </a:solidFill>
                  <a:latin typeface="宋体" pitchFamily="2" charset="-122"/>
                  <a:sym typeface="方正舒体" pitchFamily="2" charset="-122"/>
                </a:rPr>
                <a:t>Ι=</a:t>
              </a:r>
              <a:endParaRPr sz="2800" b="1">
                <a:latin typeface="宋体" pitchFamily="2" charset="-122"/>
                <a:sym typeface="方正舒体" pitchFamily="2" charset="-122"/>
              </a:endParaRPr>
            </a:p>
          </p:txBody>
        </p:sp>
        <p:graphicFrame>
          <p:nvGraphicFramePr>
            <p:cNvPr id="35845" name="对象 23556">
              <a:extLst>
                <a:ext uri="{FF2B5EF4-FFF2-40B4-BE49-F238E27FC236}">
                  <a16:creationId xmlns:a16="http://schemas.microsoft.com/office/drawing/2014/main" id="{B19F8AE5-04D5-415A-86EE-6E547FF4F629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359" y="0"/>
            <a:ext cx="656" cy="136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2" imgW="194890" imgH="402675" progId="Equation.3">
                    <p:embed/>
                  </p:oleObj>
                </mc:Choice>
                <mc:Fallback>
                  <p:oleObj r:id="rId2" imgW="194890" imgH="402675" progId="Equation.3">
                    <p:embed/>
                    <p:pic>
                      <p:nvPicPr>
                        <p:cNvPr id="35845" name="对象 23556">
                          <a:extLst>
                            <a:ext uri="{FF2B5EF4-FFF2-40B4-BE49-F238E27FC236}">
                              <a16:creationId xmlns:a16="http://schemas.microsoft.com/office/drawing/2014/main" id="{B19F8AE5-04D5-415A-86EE-6E547FF4F629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59" y="0"/>
                          <a:ext cx="656" cy="136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 algn="ctr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5846" name="组合 23557">
            <a:extLst>
              <a:ext uri="{FF2B5EF4-FFF2-40B4-BE49-F238E27FC236}">
                <a16:creationId xmlns:a16="http://schemas.microsoft.com/office/drawing/2014/main" id="{B0ACBBE4-BF2B-4117-86AC-412979E4F5FE}"/>
              </a:ext>
            </a:extLst>
          </p:cNvPr>
          <p:cNvGrpSpPr>
            <a:grpSpLocks/>
          </p:cNvGrpSpPr>
          <p:nvPr/>
        </p:nvGrpSpPr>
        <p:grpSpPr bwMode="auto">
          <a:xfrm>
            <a:off x="5888038" y="1196975"/>
            <a:ext cx="992187" cy="863600"/>
            <a:chOff x="-904" y="0"/>
            <a:chExt cx="1563" cy="1361"/>
          </a:xfrm>
        </p:grpSpPr>
        <p:sp>
          <p:nvSpPr>
            <p:cNvPr id="35847" name="文本框 23558">
              <a:extLst>
                <a:ext uri="{FF2B5EF4-FFF2-40B4-BE49-F238E27FC236}">
                  <a16:creationId xmlns:a16="http://schemas.microsoft.com/office/drawing/2014/main" id="{172C144E-F2DB-4F82-8966-C1D75DA15B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904" y="444"/>
              <a:ext cx="1466" cy="8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2800" b="1">
                  <a:latin typeface="宋体" panose="02010600030101010101" pitchFamily="2" charset="-122"/>
                  <a:sym typeface="方正舒体" panose="02010601030101010101" pitchFamily="2" charset="-122"/>
                </a:rPr>
                <a:t>R=</a:t>
              </a:r>
            </a:p>
          </p:txBody>
        </p:sp>
        <p:graphicFrame>
          <p:nvGraphicFramePr>
            <p:cNvPr id="35848" name="对象 23559">
              <a:extLst>
                <a:ext uri="{FF2B5EF4-FFF2-40B4-BE49-F238E27FC236}">
                  <a16:creationId xmlns:a16="http://schemas.microsoft.com/office/drawing/2014/main" id="{B54ECF33-4A55-49C3-A7DF-79BDB5D31B37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" y="0"/>
            <a:ext cx="656" cy="136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4" imgW="194890" imgH="402675" progId="Equation.3">
                    <p:embed/>
                  </p:oleObj>
                </mc:Choice>
                <mc:Fallback>
                  <p:oleObj r:id="rId4" imgW="194890" imgH="402675" progId="Equation.3">
                    <p:embed/>
                    <p:pic>
                      <p:nvPicPr>
                        <p:cNvPr id="35848" name="对象 23559">
                          <a:extLst>
                            <a:ext uri="{FF2B5EF4-FFF2-40B4-BE49-F238E27FC236}">
                              <a16:creationId xmlns:a16="http://schemas.microsoft.com/office/drawing/2014/main" id="{B54ECF33-4A55-49C3-A7DF-79BDB5D31B37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" y="0"/>
                          <a:ext cx="656" cy="136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 algn="ctr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4824" name="文本框 23560">
            <a:extLst>
              <a:ext uri="{FF2B5EF4-FFF2-40B4-BE49-F238E27FC236}">
                <a16:creationId xmlns:a16="http://schemas.microsoft.com/office/drawing/2014/main" id="{3786D3EC-1B5D-46C9-BCC3-80F01ADCCE1D}"/>
              </a:ext>
            </a:extLst>
          </p:cNvPr>
          <p:cNvSpPr/>
          <p:nvPr/>
        </p:nvSpPr>
        <p:spPr>
          <a:xfrm>
            <a:off x="2916238" y="1916113"/>
            <a:ext cx="79375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DE</a:t>
            </a:r>
            <a:endParaRPr sz="2400" b="1">
              <a:solidFill>
                <a:srgbClr val="FF0000"/>
              </a:solidFill>
            </a:endParaRPr>
          </a:p>
        </p:txBody>
      </p:sp>
      <p:sp>
        <p:nvSpPr>
          <p:cNvPr id="35850" name="文本框 23561">
            <a:extLst>
              <a:ext uri="{FF2B5EF4-FFF2-40B4-BE49-F238E27FC236}">
                <a16:creationId xmlns:a16="http://schemas.microsoft.com/office/drawing/2014/main" id="{4FF65F3D-94A6-4A32-9DD9-64F76B444C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875" y="476250"/>
            <a:ext cx="21621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4800" b="1">
                <a:solidFill>
                  <a:srgbClr val="00FFFF"/>
                </a:solidFill>
                <a:ea typeface="华文琥珀" panose="02010800040101010101" pitchFamily="2" charset="-122"/>
              </a:rPr>
              <a:t>练   习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文本框 24577">
            <a:extLst>
              <a:ext uri="{FF2B5EF4-FFF2-40B4-BE49-F238E27FC236}">
                <a16:creationId xmlns:a16="http://schemas.microsoft.com/office/drawing/2014/main" id="{E4E23A15-A642-45D6-9EC2-24075AB9C2BD}"/>
              </a:ext>
            </a:extLst>
          </p:cNvPr>
          <p:cNvSpPr/>
          <p:nvPr/>
        </p:nvSpPr>
        <p:spPr>
          <a:xfrm>
            <a:off x="323850" y="838200"/>
            <a:ext cx="8497888" cy="34163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>
              <a:lnSpc>
                <a:spcPct val="130000"/>
              </a:lnSpc>
            </a:pP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9、如图所示的电路，是小明同学“探究电流与电阻关系”的实验电路图。</a:t>
            </a:r>
          </a:p>
          <a:p>
            <a:pPr>
              <a:lnSpc>
                <a:spcPct val="130000"/>
              </a:lnSpc>
            </a:pP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（1）为了达到探究的目的，实验过程必须保持</a:t>
            </a:r>
            <a:r>
              <a:rPr sz="2400" b="1" u="sng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         </a:t>
            </a: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不变。</a:t>
            </a:r>
          </a:p>
          <a:p>
            <a:pPr>
              <a:lnSpc>
                <a:spcPct val="130000"/>
              </a:lnSpc>
            </a:pP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（2）当开关S闭合后，该同学读出电压表示数为2V，电流表示数为0.4A，现将阻值为5Ω的电阻R换成阻值为10Ω的电阻，接入电路来进行探究，则下一步该同学应该进行的操作为</a:t>
            </a:r>
            <a:r>
              <a:rPr sz="2400" b="1" u="sng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                                              </a:t>
            </a: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。</a:t>
            </a:r>
            <a:endParaRPr sz="2400" b="1"/>
          </a:p>
        </p:txBody>
      </p:sp>
      <p:pic>
        <p:nvPicPr>
          <p:cNvPr id="36867" name="图片 24578">
            <a:extLst>
              <a:ext uri="{FF2B5EF4-FFF2-40B4-BE49-F238E27FC236}">
                <a16:creationId xmlns:a16="http://schemas.microsoft.com/office/drawing/2014/main" id="{4D9A7508-C50C-4EBE-9C40-DBE0B96E9E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12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1288" y="3862388"/>
            <a:ext cx="2701925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文本框 24579">
            <a:extLst>
              <a:ext uri="{FF2B5EF4-FFF2-40B4-BE49-F238E27FC236}">
                <a16:creationId xmlns:a16="http://schemas.microsoft.com/office/drawing/2014/main" id="{6BF5A28F-961E-4E5B-96D8-2A811A63782A}"/>
              </a:ext>
            </a:extLst>
          </p:cNvPr>
          <p:cNvSpPr/>
          <p:nvPr/>
        </p:nvSpPr>
        <p:spPr>
          <a:xfrm>
            <a:off x="6588125" y="1846263"/>
            <a:ext cx="1008063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电压</a:t>
            </a:r>
            <a:endParaRPr/>
          </a:p>
        </p:txBody>
      </p:sp>
      <p:sp>
        <p:nvSpPr>
          <p:cNvPr id="35844" name="文本框 24580">
            <a:extLst>
              <a:ext uri="{FF2B5EF4-FFF2-40B4-BE49-F238E27FC236}">
                <a16:creationId xmlns:a16="http://schemas.microsoft.com/office/drawing/2014/main" id="{61BDE728-326C-4341-B1B5-3587E362817C}"/>
              </a:ext>
            </a:extLst>
          </p:cNvPr>
          <p:cNvSpPr/>
          <p:nvPr/>
        </p:nvSpPr>
        <p:spPr>
          <a:xfrm>
            <a:off x="682625" y="3857625"/>
            <a:ext cx="4464050" cy="39528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r>
              <a:rPr sz="20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调节滑动变阻器，使电压表示数为2V</a:t>
            </a:r>
            <a:endParaRPr sz="20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animBg="1"/>
      <p:bldP spid="3584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文本框 25601">
            <a:extLst>
              <a:ext uri="{FF2B5EF4-FFF2-40B4-BE49-F238E27FC236}">
                <a16:creationId xmlns:a16="http://schemas.microsoft.com/office/drawing/2014/main" id="{3791644A-02DA-4EAC-BB34-AA6255CD85DC}"/>
              </a:ext>
            </a:extLst>
          </p:cNvPr>
          <p:cNvSpPr/>
          <p:nvPr/>
        </p:nvSpPr>
        <p:spPr>
          <a:xfrm>
            <a:off x="325438" y="547688"/>
            <a:ext cx="8351837" cy="7620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marL="266700" indent="-266700"/>
            <a:r>
              <a:rPr sz="22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itchFamily="2" charset="-122"/>
                <a:sym typeface="宋体" pitchFamily="2" charset="-122"/>
              </a:rPr>
              <a:t>10.小明同学想探究“一段电路中的电流跟电阻的关系”，设计了如图甲所示的电路图（电源电压恒为6V）。</a:t>
            </a:r>
            <a:endParaRPr sz="2200" b="1"/>
          </a:p>
        </p:txBody>
      </p:sp>
      <p:pic>
        <p:nvPicPr>
          <p:cNvPr id="37891" name="图片 25602">
            <a:extLst>
              <a:ext uri="{FF2B5EF4-FFF2-40B4-BE49-F238E27FC236}">
                <a16:creationId xmlns:a16="http://schemas.microsoft.com/office/drawing/2014/main" id="{9E15FC17-5B95-442F-965C-5118C5ED8C2C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475" y="1185863"/>
            <a:ext cx="5689600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2" name="文本框 25603">
            <a:extLst>
              <a:ext uri="{FF2B5EF4-FFF2-40B4-BE49-F238E27FC236}">
                <a16:creationId xmlns:a16="http://schemas.microsoft.com/office/drawing/2014/main" id="{E62B2E88-A414-4A1D-85A6-D227B1E57A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975" y="2771775"/>
            <a:ext cx="8856663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200025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200" b="1">
                <a:latin typeface="宋体" panose="02010600030101010101" pitchFamily="2" charset="-122"/>
                <a:sym typeface="宋体" panose="02010600030101010101" pitchFamily="2" charset="-122"/>
              </a:rPr>
              <a:t>（</a:t>
            </a:r>
            <a:r>
              <a:rPr lang="en-US" altLang="zh-CN" sz="2200" b="1">
                <a:latin typeface="宋体" panose="02010600030101010101" pitchFamily="2" charset="-122"/>
                <a:sym typeface="宋体" panose="02010600030101010101" pitchFamily="2" charset="-122"/>
              </a:rPr>
              <a:t>1</a:t>
            </a:r>
            <a:r>
              <a:rPr lang="zh-CN" altLang="en-US" sz="2200" b="1">
                <a:latin typeface="宋体" panose="02010600030101010101" pitchFamily="2" charset="-122"/>
                <a:sym typeface="宋体" panose="02010600030101010101" pitchFamily="2" charset="-122"/>
              </a:rPr>
              <a:t>）根据小明设计的甲图，用铅笔连线将乙图的实物图连接完整。</a:t>
            </a:r>
          </a:p>
        </p:txBody>
      </p:sp>
      <p:graphicFrame>
        <p:nvGraphicFramePr>
          <p:cNvPr id="37893" name="表格 25604">
            <a:extLst>
              <a:ext uri="{FF2B5EF4-FFF2-40B4-BE49-F238E27FC236}">
                <a16:creationId xmlns:a16="http://schemas.microsoft.com/office/drawing/2014/main" id="{C2C346D2-0009-4AE8-B8D2-C1034C9620C6}"/>
              </a:ext>
            </a:extLst>
          </p:cNvPr>
          <p:cNvGraphicFramePr>
            <a:graphicFrameLocks noGrp="1"/>
          </p:cNvGraphicFramePr>
          <p:nvPr/>
        </p:nvGraphicFramePr>
        <p:xfrm>
          <a:off x="5795963" y="3573463"/>
          <a:ext cx="3163887" cy="1785937"/>
        </p:xfrm>
        <a:graphic>
          <a:graphicData uri="http://schemas.openxmlformats.org/drawingml/2006/table">
            <a:tbl>
              <a:tblPr/>
              <a:tblGrid>
                <a:gridCol w="920750">
                  <a:extLst>
                    <a:ext uri="{9D8B030D-6E8A-4147-A177-3AD203B41FA5}">
                      <a16:colId xmlns:a16="http://schemas.microsoft.com/office/drawing/2014/main" val="339754924"/>
                    </a:ext>
                  </a:extLst>
                </a:gridCol>
                <a:gridCol w="696912">
                  <a:extLst>
                    <a:ext uri="{9D8B030D-6E8A-4147-A177-3AD203B41FA5}">
                      <a16:colId xmlns:a16="http://schemas.microsoft.com/office/drawing/2014/main" val="377421363"/>
                    </a:ext>
                  </a:extLst>
                </a:gridCol>
                <a:gridCol w="836613">
                  <a:extLst>
                    <a:ext uri="{9D8B030D-6E8A-4147-A177-3AD203B41FA5}">
                      <a16:colId xmlns:a16="http://schemas.microsoft.com/office/drawing/2014/main" val="3777170227"/>
                    </a:ext>
                  </a:extLst>
                </a:gridCol>
                <a:gridCol w="709612">
                  <a:extLst>
                    <a:ext uri="{9D8B030D-6E8A-4147-A177-3AD203B41FA5}">
                      <a16:colId xmlns:a16="http://schemas.microsoft.com/office/drawing/2014/main" val="1798440006"/>
                    </a:ext>
                  </a:extLst>
                </a:gridCol>
              </a:tblGrid>
              <a:tr h="9080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zh-CN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sym typeface="宋体" panose="02010600030101010101" pitchFamily="2" charset="-122"/>
                        </a:rPr>
                        <a:t>实验序号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zh-CN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sym typeface="宋体" panose="02010600030101010101" pitchFamily="2" charset="-122"/>
                        </a:rPr>
                        <a:t>电压</a:t>
                      </a: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sym typeface="宋体" panose="02010600030101010101" pitchFamily="2" charset="-122"/>
                        </a:rPr>
                        <a:t>/V</a:t>
                      </a:r>
                      <a:endParaRPr kumimoji="0" lang="zh-CN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sym typeface="宋体" panose="02010600030101010101" pitchFamily="2" charset="-12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zh-CN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sym typeface="宋体" panose="02010600030101010101" pitchFamily="2" charset="-122"/>
                        </a:rPr>
                        <a:t>电阻</a:t>
                      </a: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sym typeface="宋体" panose="02010600030101010101" pitchFamily="2" charset="-122"/>
                        </a:rPr>
                        <a:t>/Ω</a:t>
                      </a:r>
                      <a:endParaRPr kumimoji="0" lang="zh-CN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sym typeface="宋体" panose="02010600030101010101" pitchFamily="2" charset="-12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zh-CN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sym typeface="宋体" panose="02010600030101010101" pitchFamily="2" charset="-122"/>
                        </a:rPr>
                        <a:t>电流</a:t>
                      </a: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sym typeface="宋体" panose="02010600030101010101" pitchFamily="2" charset="-122"/>
                        </a:rPr>
                        <a:t>/A</a:t>
                      </a:r>
                      <a:endParaRPr kumimoji="0" lang="zh-CN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sym typeface="宋体" panose="02010600030101010101" pitchFamily="2" charset="-12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03243333"/>
                  </a:ext>
                </a:extLst>
              </a:tr>
              <a:tr h="4810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sym typeface="宋体" panose="02010600030101010101" pitchFamily="2" charset="-122"/>
                        </a:rPr>
                        <a:t>1</a:t>
                      </a:r>
                      <a:endParaRPr kumimoji="0" lang="zh-CN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sym typeface="宋体" panose="02010600030101010101" pitchFamily="2" charset="-12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sym typeface="宋体" panose="02010600030101010101" pitchFamily="2" charset="-122"/>
                        </a:rPr>
                        <a:t>4</a:t>
                      </a:r>
                      <a:endParaRPr kumimoji="0" lang="zh-CN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sym typeface="宋体" panose="02010600030101010101" pitchFamily="2" charset="-12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sym typeface="宋体" panose="02010600030101010101" pitchFamily="2" charset="-122"/>
                        </a:rPr>
                        <a:t>10</a:t>
                      </a:r>
                      <a:endParaRPr kumimoji="0" lang="zh-CN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sym typeface="宋体" panose="02010600030101010101" pitchFamily="2" charset="-12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sym typeface="宋体" panose="02010600030101010101" pitchFamily="2" charset="-122"/>
                        </a:rPr>
                        <a:t>0.4</a:t>
                      </a:r>
                      <a:endParaRPr kumimoji="0" lang="zh-CN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sym typeface="宋体" panose="02010600030101010101" pitchFamily="2" charset="-12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1508957"/>
                  </a:ext>
                </a:extLst>
              </a:tr>
              <a:tr h="3968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sym typeface="宋体" panose="02010600030101010101" pitchFamily="2" charset="-122"/>
                        </a:rPr>
                        <a:t>2</a:t>
                      </a:r>
                      <a:endParaRPr kumimoji="0" lang="zh-CN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sym typeface="宋体" panose="02010600030101010101" pitchFamily="2" charset="-12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zh-CN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sym typeface="宋体" panose="02010600030101010101" pitchFamily="2" charset="-122"/>
                        </a:rPr>
                        <a:t>20</a:t>
                      </a:r>
                      <a:endParaRPr kumimoji="0" lang="zh-CN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sym typeface="宋体" panose="02010600030101010101" pitchFamily="2" charset="-12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zh-CN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661359"/>
                  </a:ext>
                </a:extLst>
              </a:tr>
            </a:tbl>
          </a:graphicData>
        </a:graphic>
      </p:graphicFrame>
      <p:sp>
        <p:nvSpPr>
          <p:cNvPr id="36890" name="文本框 25632">
            <a:extLst>
              <a:ext uri="{FF2B5EF4-FFF2-40B4-BE49-F238E27FC236}">
                <a16:creationId xmlns:a16="http://schemas.microsoft.com/office/drawing/2014/main" id="{7B38A4A8-9562-476C-8F27-5F5EA9C40D03}"/>
              </a:ext>
            </a:extLst>
          </p:cNvPr>
          <p:cNvSpPr/>
          <p:nvPr/>
        </p:nvSpPr>
        <p:spPr>
          <a:xfrm>
            <a:off x="254000" y="3141663"/>
            <a:ext cx="8424863" cy="34432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marL="9525" indent="-9525"/>
            <a:r>
              <a:rPr sz="22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itchFamily="2" charset="-122"/>
                <a:sym typeface="宋体" pitchFamily="2" charset="-122"/>
              </a:rPr>
              <a:t>（</a:t>
            </a:r>
            <a:r>
              <a:rPr lang="en-US" altLang="zh-CN" sz="22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itchFamily="2" charset="-122"/>
                <a:sym typeface="宋体" pitchFamily="2" charset="-122"/>
              </a:rPr>
              <a:t>2</a:t>
            </a:r>
            <a:r>
              <a:rPr sz="22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itchFamily="2" charset="-122"/>
                <a:sym typeface="宋体" pitchFamily="2" charset="-122"/>
              </a:rPr>
              <a:t>）小明将第一次实验得到的数据填入了</a:t>
            </a:r>
          </a:p>
          <a:p>
            <a:pPr marL="9525" indent="-9525"/>
            <a:r>
              <a:rPr sz="22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itchFamily="2" charset="-122"/>
                <a:sym typeface="宋体" pitchFamily="2" charset="-122"/>
              </a:rPr>
              <a:t>右边表格中，然后将</a:t>
            </a:r>
            <a:r>
              <a:rPr lang="en-US" altLang="zh-CN" sz="22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itchFamily="2" charset="-122"/>
                <a:sym typeface="宋体" pitchFamily="2" charset="-122"/>
              </a:rPr>
              <a:t>E</a:t>
            </a:r>
            <a:r>
              <a:rPr sz="22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itchFamily="2" charset="-122"/>
                <a:sym typeface="宋体" pitchFamily="2" charset="-122"/>
              </a:rPr>
              <a:t>、</a:t>
            </a:r>
            <a:r>
              <a:rPr lang="en-US" altLang="zh-CN" sz="22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itchFamily="2" charset="-122"/>
                <a:sym typeface="宋体" pitchFamily="2" charset="-122"/>
              </a:rPr>
              <a:t>F</a:t>
            </a:r>
            <a:r>
              <a:rPr sz="22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itchFamily="2" charset="-122"/>
                <a:sym typeface="宋体" pitchFamily="2" charset="-122"/>
              </a:rPr>
              <a:t>两点间的电阻由</a:t>
            </a:r>
          </a:p>
          <a:p>
            <a:pPr marL="9525" indent="-9525"/>
            <a:r>
              <a:rPr lang="en-US" altLang="zh-CN" sz="22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itchFamily="2" charset="-122"/>
                <a:sym typeface="宋体" pitchFamily="2" charset="-122"/>
              </a:rPr>
              <a:t>10Ω</a:t>
            </a:r>
            <a:r>
              <a:rPr sz="22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itchFamily="2" charset="-122"/>
                <a:sym typeface="宋体" pitchFamily="2" charset="-122"/>
              </a:rPr>
              <a:t>更换为</a:t>
            </a:r>
            <a:r>
              <a:rPr lang="en-US" altLang="zh-CN" sz="22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itchFamily="2" charset="-122"/>
                <a:sym typeface="宋体" pitchFamily="2" charset="-122"/>
              </a:rPr>
              <a:t>20Ω</a:t>
            </a:r>
            <a:r>
              <a:rPr sz="22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itchFamily="2" charset="-122"/>
                <a:sym typeface="宋体" pitchFamily="2" charset="-122"/>
              </a:rPr>
              <a:t>，调节滑动变阻器的滑片</a:t>
            </a:r>
            <a:r>
              <a:rPr lang="en-US" altLang="zh-CN" sz="22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itchFamily="2" charset="-122"/>
                <a:sym typeface="宋体" pitchFamily="2" charset="-122"/>
              </a:rPr>
              <a:t>P</a:t>
            </a:r>
          </a:p>
          <a:p>
            <a:pPr marL="9525" indent="-9525"/>
            <a:r>
              <a:rPr sz="22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itchFamily="2" charset="-122"/>
                <a:sym typeface="宋体" pitchFamily="2" charset="-122"/>
              </a:rPr>
              <a:t>向</a:t>
            </a:r>
            <a:r>
              <a:rPr lang="en-US" altLang="zh-CN" sz="22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itchFamily="2" charset="-122"/>
                <a:sym typeface="宋体" pitchFamily="2" charset="-122"/>
              </a:rPr>
              <a:t>_____</a:t>
            </a:r>
            <a:r>
              <a:rPr sz="22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itchFamily="2" charset="-122"/>
                <a:sym typeface="宋体" pitchFamily="2" charset="-122"/>
              </a:rPr>
              <a:t>移动（</a:t>
            </a:r>
            <a:r>
              <a:rPr lang="en-US" altLang="zh-CN" sz="22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itchFamily="2" charset="-122"/>
                <a:sym typeface="宋体" pitchFamily="2" charset="-122"/>
              </a:rPr>
              <a:t>A</a:t>
            </a:r>
            <a:r>
              <a:rPr sz="22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itchFamily="2" charset="-122"/>
                <a:sym typeface="宋体" pitchFamily="2" charset="-122"/>
              </a:rPr>
              <a:t>／</a:t>
            </a:r>
            <a:r>
              <a:rPr lang="en-US" altLang="zh-CN" sz="22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itchFamily="2" charset="-122"/>
                <a:sym typeface="宋体" pitchFamily="2" charset="-122"/>
              </a:rPr>
              <a:t>B</a:t>
            </a:r>
            <a:r>
              <a:rPr sz="22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itchFamily="2" charset="-122"/>
                <a:sym typeface="宋体" pitchFamily="2" charset="-122"/>
              </a:rPr>
              <a:t>），直到</a:t>
            </a:r>
            <a:r>
              <a:rPr lang="en-US" altLang="zh-CN" sz="22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itchFamily="2" charset="-122"/>
                <a:sym typeface="宋体" pitchFamily="2" charset="-122"/>
              </a:rPr>
              <a:t>____________</a:t>
            </a:r>
          </a:p>
          <a:p>
            <a:pPr marL="9525" indent="-9525"/>
            <a:r>
              <a:rPr sz="22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itchFamily="2" charset="-122"/>
                <a:sym typeface="宋体" pitchFamily="2" charset="-122"/>
              </a:rPr>
              <a:t>为止。此时电流表的指针位置如图丙所</a:t>
            </a:r>
          </a:p>
          <a:p>
            <a:pPr marL="9525" indent="-9525"/>
            <a:r>
              <a:rPr sz="22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itchFamily="2" charset="-122"/>
                <a:sym typeface="宋体" pitchFamily="2" charset="-122"/>
              </a:rPr>
              <a:t>示，请把测得的电流数值填入上表。</a:t>
            </a:r>
          </a:p>
          <a:p>
            <a:pPr marL="9525" indent="-9525"/>
            <a:r>
              <a:rPr sz="22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itchFamily="2" charset="-122"/>
                <a:sym typeface="宋体" pitchFamily="2" charset="-122"/>
              </a:rPr>
              <a:t>（</a:t>
            </a:r>
            <a:r>
              <a:rPr lang="en-US" altLang="zh-CN" sz="22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itchFamily="2" charset="-122"/>
                <a:sym typeface="宋体" pitchFamily="2" charset="-122"/>
              </a:rPr>
              <a:t>3</a:t>
            </a:r>
            <a:r>
              <a:rPr sz="22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itchFamily="2" charset="-122"/>
                <a:sym typeface="宋体" pitchFamily="2" charset="-122"/>
              </a:rPr>
              <a:t>）小明根据实验数据得到如下结论：电</a:t>
            </a:r>
          </a:p>
          <a:p>
            <a:pPr marL="9525" indent="-9525"/>
            <a:r>
              <a:rPr sz="22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itchFamily="2" charset="-122"/>
                <a:sym typeface="宋体" pitchFamily="2" charset="-122"/>
              </a:rPr>
              <a:t>流与电阻成反比。请你对以上的探究过程</a:t>
            </a:r>
          </a:p>
          <a:p>
            <a:pPr marL="9525" indent="-9525"/>
            <a:r>
              <a:rPr sz="22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itchFamily="2" charset="-122"/>
                <a:sym typeface="宋体" pitchFamily="2" charset="-122"/>
              </a:rPr>
              <a:t>做出评价，并写出两点评价意见：</a:t>
            </a:r>
          </a:p>
          <a:p>
            <a:pPr marL="9525" indent="-9525"/>
            <a:r>
              <a:rPr lang="en-US" altLang="zh-CN" sz="22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itchFamily="2" charset="-122"/>
                <a:sym typeface="宋体" pitchFamily="2" charset="-122"/>
              </a:rPr>
              <a:t>________________________</a:t>
            </a:r>
            <a:r>
              <a:rPr sz="22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itchFamily="2" charset="-122"/>
                <a:sym typeface="宋体" pitchFamily="2" charset="-122"/>
              </a:rPr>
              <a:t>；</a:t>
            </a:r>
            <a:r>
              <a:rPr lang="en-US" altLang="zh-CN" sz="22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itchFamily="2" charset="-122"/>
                <a:sym typeface="宋体" pitchFamily="2" charset="-122"/>
              </a:rPr>
              <a:t>_____________________________</a:t>
            </a:r>
            <a:r>
              <a:rPr sz="22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itchFamily="2" charset="-122"/>
                <a:sym typeface="宋体" pitchFamily="2" charset="-122"/>
              </a:rPr>
              <a:t>。</a:t>
            </a:r>
            <a:endParaRPr sz="2200" b="1"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36891" name="文本框 25633">
            <a:extLst>
              <a:ext uri="{FF2B5EF4-FFF2-40B4-BE49-F238E27FC236}">
                <a16:creationId xmlns:a16="http://schemas.microsoft.com/office/drawing/2014/main" id="{B58DF76A-A1C9-469A-926A-979865966531}"/>
              </a:ext>
            </a:extLst>
          </p:cNvPr>
          <p:cNvSpPr/>
          <p:nvPr/>
        </p:nvSpPr>
        <p:spPr>
          <a:xfrm>
            <a:off x="971550" y="4205288"/>
            <a:ext cx="487363" cy="3968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r>
              <a:rPr sz="20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B</a:t>
            </a:r>
            <a:endParaRPr sz="2000" b="1">
              <a:solidFill>
                <a:srgbClr val="FF0000"/>
              </a:solidFill>
            </a:endParaRPr>
          </a:p>
        </p:txBody>
      </p:sp>
      <p:sp>
        <p:nvSpPr>
          <p:cNvPr id="36892" name="文本框 25634">
            <a:extLst>
              <a:ext uri="{FF2B5EF4-FFF2-40B4-BE49-F238E27FC236}">
                <a16:creationId xmlns:a16="http://schemas.microsoft.com/office/drawing/2014/main" id="{E8C80286-9EA9-4AB7-BD1B-204DD90E0AA1}"/>
              </a:ext>
            </a:extLst>
          </p:cNvPr>
          <p:cNvSpPr/>
          <p:nvPr/>
        </p:nvSpPr>
        <p:spPr>
          <a:xfrm>
            <a:off x="3851275" y="4149725"/>
            <a:ext cx="2378075" cy="39528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r>
              <a:rPr sz="20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电压表示数为4V</a:t>
            </a:r>
            <a:endParaRPr sz="2000" b="1">
              <a:solidFill>
                <a:srgbClr val="FF0000"/>
              </a:solidFill>
            </a:endParaRPr>
          </a:p>
        </p:txBody>
      </p:sp>
      <p:sp>
        <p:nvSpPr>
          <p:cNvPr id="36893" name="文本框 25635">
            <a:extLst>
              <a:ext uri="{FF2B5EF4-FFF2-40B4-BE49-F238E27FC236}">
                <a16:creationId xmlns:a16="http://schemas.microsoft.com/office/drawing/2014/main" id="{B6BFB382-A637-4085-9E7B-80A763724AA0}"/>
              </a:ext>
            </a:extLst>
          </p:cNvPr>
          <p:cNvSpPr/>
          <p:nvPr/>
        </p:nvSpPr>
        <p:spPr>
          <a:xfrm>
            <a:off x="755650" y="6129338"/>
            <a:ext cx="2519363" cy="3952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r>
              <a:rPr sz="20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实验次数太少</a:t>
            </a:r>
            <a:endParaRPr sz="2000" b="1">
              <a:solidFill>
                <a:srgbClr val="FF0000"/>
              </a:solidFill>
            </a:endParaRPr>
          </a:p>
        </p:txBody>
      </p:sp>
      <p:sp>
        <p:nvSpPr>
          <p:cNvPr id="36894" name="文本框 25636">
            <a:extLst>
              <a:ext uri="{FF2B5EF4-FFF2-40B4-BE49-F238E27FC236}">
                <a16:creationId xmlns:a16="http://schemas.microsoft.com/office/drawing/2014/main" id="{8BA91904-693E-4051-B643-51D6E13C606C}"/>
              </a:ext>
            </a:extLst>
          </p:cNvPr>
          <p:cNvSpPr/>
          <p:nvPr/>
        </p:nvSpPr>
        <p:spPr>
          <a:xfrm>
            <a:off x="4211638" y="6129338"/>
            <a:ext cx="4038600" cy="3984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r>
              <a:rPr sz="20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结论缺少“电压一定”的条件</a:t>
            </a:r>
            <a:endParaRPr sz="20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91" grpId="0" animBg="1"/>
      <p:bldP spid="36892" grpId="0" animBg="1"/>
      <p:bldP spid="36893" grpId="0" animBg="1"/>
      <p:bldP spid="3689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文本框 26625">
            <a:extLst>
              <a:ext uri="{FF2B5EF4-FFF2-40B4-BE49-F238E27FC236}">
                <a16:creationId xmlns:a16="http://schemas.microsoft.com/office/drawing/2014/main" id="{2C5D4A8B-0B97-406C-B13E-915A02CC29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5438" y="766763"/>
            <a:ext cx="5832475" cy="246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34290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2400" b="1">
                <a:latin typeface="宋体" panose="02010600030101010101" pitchFamily="2" charset="-122"/>
                <a:sym typeface="宋体" panose="02010600030101010101" pitchFamily="2" charset="-122"/>
              </a:rPr>
              <a:t>右图是新型节能应急台灯电路示意图，台灯充好电后，使用时可通过调节滑动变阻器接入电路的阻值</a:t>
            </a:r>
            <a:r>
              <a:rPr lang="zh-CN" altLang="en-US" sz="2400" b="1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R</a:t>
            </a:r>
            <a:r>
              <a:rPr lang="zh-CN" altLang="en-US" sz="2400" b="1">
                <a:latin typeface="宋体" panose="02010600030101010101" pitchFamily="2" charset="-122"/>
                <a:sym typeface="宋体" panose="02010600030101010101" pitchFamily="2" charset="-122"/>
              </a:rPr>
              <a:t>改变灯泡的亮度，假定电源电压、灯泡电阻不变，则灯泡两端电压</a:t>
            </a:r>
            <a:r>
              <a:rPr lang="zh-CN" altLang="en-US" sz="2400" b="1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U</a:t>
            </a:r>
            <a:r>
              <a:rPr lang="zh-CN" altLang="en-US" sz="2400" b="1">
                <a:latin typeface="宋体" panose="02010600030101010101" pitchFamily="2" charset="-122"/>
                <a:sym typeface="宋体" panose="02010600030101010101" pitchFamily="2" charset="-122"/>
              </a:rPr>
              <a:t>随</a:t>
            </a:r>
            <a:r>
              <a:rPr lang="zh-CN" altLang="en-US" sz="2400" b="1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R</a:t>
            </a:r>
            <a:r>
              <a:rPr lang="zh-CN" altLang="en-US" sz="2400" b="1">
                <a:latin typeface="宋体" panose="02010600030101010101" pitchFamily="2" charset="-122"/>
                <a:sym typeface="宋体" panose="02010600030101010101" pitchFamily="2" charset="-122"/>
              </a:rPr>
              <a:t>变化的图象是（    ）</a:t>
            </a:r>
            <a:endParaRPr lang="zh-CN" altLang="en-US" sz="2400" b="1"/>
          </a:p>
        </p:txBody>
      </p:sp>
      <p:pic>
        <p:nvPicPr>
          <p:cNvPr id="38915" name="图片 26626">
            <a:extLst>
              <a:ext uri="{FF2B5EF4-FFF2-40B4-BE49-F238E27FC236}">
                <a16:creationId xmlns:a16="http://schemas.microsoft.com/office/drawing/2014/main" id="{3FBFEBDB-BDA3-4C1B-AC9F-12048A7D0843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1127125"/>
            <a:ext cx="2232025" cy="158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6" name="文本框 26627">
            <a:extLst>
              <a:ext uri="{FF2B5EF4-FFF2-40B4-BE49-F238E27FC236}">
                <a16:creationId xmlns:a16="http://schemas.microsoft.com/office/drawing/2014/main" id="{5C150648-E680-421B-9F46-1415181601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6100" y="2924175"/>
            <a:ext cx="5080000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 altLang="zh-CN" sz="100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r>
              <a:rPr lang="en-US" altLang="zh-CN" sz="10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endParaRPr lang="en-US" altLang="zh-CN"/>
          </a:p>
        </p:txBody>
      </p:sp>
      <p:pic>
        <p:nvPicPr>
          <p:cNvPr id="38917" name="图片 26628">
            <a:extLst>
              <a:ext uri="{FF2B5EF4-FFF2-40B4-BE49-F238E27FC236}">
                <a16:creationId xmlns:a16="http://schemas.microsoft.com/office/drawing/2014/main" id="{11126458-C248-4648-81A5-9A45737A5610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lum bright="-12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359150"/>
            <a:ext cx="756285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图片 27649" descr="菁优网：http://www.jyeoo.com">
            <a:extLst>
              <a:ext uri="{FF2B5EF4-FFF2-40B4-BE49-F238E27FC236}">
                <a16:creationId xmlns:a16="http://schemas.microsoft.com/office/drawing/2014/main" id="{F371A36C-D392-43BE-9BFB-FEC70768C3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546100"/>
            <a:ext cx="8451850" cy="338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39" name="图片 27650" descr="菁优网：http://www.jyeoo.com">
            <a:extLst>
              <a:ext uri="{FF2B5EF4-FFF2-40B4-BE49-F238E27FC236}">
                <a16:creationId xmlns:a16="http://schemas.microsoft.com/office/drawing/2014/main" id="{E91E09EE-3EA1-48E6-B30E-801FF43C62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4005263"/>
            <a:ext cx="7889875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0" name="New picture">
            <a:extLst>
              <a:ext uri="{FF2B5EF4-FFF2-40B4-BE49-F238E27FC236}">
                <a16:creationId xmlns:a16="http://schemas.microsoft.com/office/drawing/2014/main" id="{BC2E68FB-CDD3-48DB-9493-74245AE47D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6200" y="11239500"/>
            <a:ext cx="3175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组合 6145">
            <a:extLst>
              <a:ext uri="{FF2B5EF4-FFF2-40B4-BE49-F238E27FC236}">
                <a16:creationId xmlns:a16="http://schemas.microsoft.com/office/drawing/2014/main" id="{57682581-645F-41F5-B18D-F67ABC23A571}"/>
              </a:ext>
            </a:extLst>
          </p:cNvPr>
          <p:cNvGrpSpPr>
            <a:grpSpLocks/>
          </p:cNvGrpSpPr>
          <p:nvPr/>
        </p:nvGrpSpPr>
        <p:grpSpPr bwMode="auto">
          <a:xfrm>
            <a:off x="322263" y="601663"/>
            <a:ext cx="1081087" cy="520700"/>
            <a:chOff x="0" y="0"/>
            <a:chExt cx="3402" cy="818"/>
          </a:xfrm>
        </p:grpSpPr>
        <p:sp>
          <p:nvSpPr>
            <p:cNvPr id="14338" name="文本框 6146">
              <a:extLst>
                <a:ext uri="{FF2B5EF4-FFF2-40B4-BE49-F238E27FC236}">
                  <a16:creationId xmlns:a16="http://schemas.microsoft.com/office/drawing/2014/main" id="{AF1868E5-528B-4460-ACA0-94044A1C1160}"/>
                </a:ext>
              </a:extLst>
            </p:cNvPr>
            <p:cNvSpPr txBox="1"/>
            <p:nvPr/>
          </p:nvSpPr>
          <p:spPr>
            <a:xfrm>
              <a:off x="0" y="0"/>
              <a:ext cx="3402" cy="818"/>
            </a:xfrm>
            <a:prstGeom prst="rect">
              <a:avLst/>
            </a:prstGeom>
            <a:gradFill rotWithShape="0">
              <a:gsLst>
                <a:gs pos="0">
                  <a:srgbClr val="3399FF">
                    <a:alpha val="100000"/>
                  </a:srgbClr>
                </a:gs>
                <a:gs pos="100000">
                  <a:srgbClr val="3399FF">
                    <a:gamma/>
                    <a:tint val="0"/>
                    <a:invGamma/>
                    <a:alpha val="100000"/>
                  </a:srgbClr>
                </a:gs>
              </a:gsLst>
              <a:lin ang="5400000" scaled="1"/>
            </a:gradFill>
            <a:ln w="9525">
              <a:noFill/>
            </a:ln>
          </p:spPr>
          <p:txBody>
            <a:bodyPr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r>
                <a:rPr sz="2800" b="1"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CC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黑体" pitchFamily="2" charset="-122"/>
                  <a:sym typeface="Wingdings"/>
                </a:rPr>
                <a:t>猜想：</a:t>
              </a:r>
              <a:endParaRPr sz="2800" b="1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黑体" pitchFamily="2" charset="-122"/>
              </a:endParaRPr>
            </a:p>
          </p:txBody>
        </p:sp>
        <p:sp>
          <p:nvSpPr>
            <p:cNvPr id="15364" name="直接连接符 6147">
              <a:extLst>
                <a:ext uri="{FF2B5EF4-FFF2-40B4-BE49-F238E27FC236}">
                  <a16:creationId xmlns:a16="http://schemas.microsoft.com/office/drawing/2014/main" id="{060CED8E-ECF6-47F3-8D07-089C7E1DD5B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794"/>
              <a:ext cx="3402" cy="1"/>
            </a:xfrm>
            <a:prstGeom prst="line">
              <a:avLst/>
            </a:prstGeom>
            <a:noFill/>
            <a:ln w="57150" cmpd="thinThick" algn="ctr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4340" name="文本框 6148">
            <a:extLst>
              <a:ext uri="{FF2B5EF4-FFF2-40B4-BE49-F238E27FC236}">
                <a16:creationId xmlns:a16="http://schemas.microsoft.com/office/drawing/2014/main" id="{C2E17767-A209-4CFB-82E9-719167EAB9BE}"/>
              </a:ext>
            </a:extLst>
          </p:cNvPr>
          <p:cNvSpPr txBox="1"/>
          <p:nvPr/>
        </p:nvSpPr>
        <p:spPr>
          <a:xfrm>
            <a:off x="1619250" y="708025"/>
            <a:ext cx="5135563" cy="48736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r>
              <a:rPr sz="26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黑体" pitchFamily="2" charset="-122"/>
                <a:sym typeface="Wingdings"/>
              </a:rPr>
              <a:t>电流大小可能与哪些因素有关呢？</a:t>
            </a:r>
            <a:endParaRPr sz="2600" b="1">
              <a:effectLst>
                <a:outerShdw blurRad="38100" dist="38100" dir="2700000" algn="tl">
                  <a:srgbClr val="FFFFFF"/>
                </a:outerShdw>
              </a:effectLst>
              <a:ea typeface="黑体" pitchFamily="2" charset="-122"/>
            </a:endParaRPr>
          </a:p>
        </p:txBody>
      </p:sp>
      <p:sp>
        <p:nvSpPr>
          <p:cNvPr id="14341" name="文本框 6149">
            <a:extLst>
              <a:ext uri="{FF2B5EF4-FFF2-40B4-BE49-F238E27FC236}">
                <a16:creationId xmlns:a16="http://schemas.microsoft.com/office/drawing/2014/main" id="{2CA9005C-7E6B-4CE6-ACB0-FF5DF1DD97A4}"/>
              </a:ext>
            </a:extLst>
          </p:cNvPr>
          <p:cNvSpPr/>
          <p:nvPr/>
        </p:nvSpPr>
        <p:spPr>
          <a:xfrm>
            <a:off x="1187450" y="1339850"/>
            <a:ext cx="5689600" cy="10779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>
              <a:lnSpc>
                <a:spcPct val="110000"/>
              </a:lnSpc>
              <a:spcBef>
                <a:spcPct val="50000"/>
              </a:spcBef>
            </a:pP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FF"/>
                </a:solidFill>
                <a:sym typeface="Wingdings"/>
              </a:rPr>
              <a:t>●</a:t>
            </a: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FF"/>
                </a:solidFill>
                <a:ea typeface="黑体" pitchFamily="2" charset="-122"/>
                <a:sym typeface="Wingdings"/>
              </a:rPr>
              <a:t>电流的大小可能跟电路两端的电压有关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FF"/>
                </a:solidFill>
                <a:sym typeface="Wingdings"/>
              </a:rPr>
              <a:t>●</a:t>
            </a: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FF"/>
                </a:solidFill>
                <a:ea typeface="黑体" pitchFamily="2" charset="-122"/>
                <a:sym typeface="Wingdings"/>
              </a:rPr>
              <a:t>电流的大小可能跟导体的电阻有关</a:t>
            </a:r>
            <a:endParaRPr sz="2400" b="1">
              <a:solidFill>
                <a:srgbClr val="0000FF"/>
              </a:solidFill>
              <a:ea typeface="黑体" pitchFamily="2" charset="-122"/>
            </a:endParaRPr>
          </a:p>
        </p:txBody>
      </p:sp>
      <p:sp>
        <p:nvSpPr>
          <p:cNvPr id="14342" name="文本框 6150">
            <a:extLst>
              <a:ext uri="{FF2B5EF4-FFF2-40B4-BE49-F238E27FC236}">
                <a16:creationId xmlns:a16="http://schemas.microsoft.com/office/drawing/2014/main" id="{BFECCEB8-3671-45D5-A39A-4BAEA84C7CC8}"/>
              </a:ext>
            </a:extLst>
          </p:cNvPr>
          <p:cNvSpPr txBox="1"/>
          <p:nvPr/>
        </p:nvSpPr>
        <p:spPr>
          <a:xfrm>
            <a:off x="1685925" y="2492375"/>
            <a:ext cx="6456363" cy="11207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6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●</a:t>
            </a:r>
            <a:r>
              <a:rPr lang="zh-CN" altLang="en-US" sz="2600" b="1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您猜想电流的大小与电压有什么关系呢？</a:t>
            </a:r>
          </a:p>
          <a:p>
            <a:pPr>
              <a:lnSpc>
                <a:spcPct val="130000"/>
              </a:lnSpc>
            </a:pPr>
            <a:r>
              <a:rPr lang="zh-CN" altLang="en-US" sz="26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●</a:t>
            </a:r>
            <a:r>
              <a:rPr lang="zh-CN" altLang="en-US" sz="2600" b="1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您猜想的依据又是什么呢？</a:t>
            </a:r>
          </a:p>
        </p:txBody>
      </p:sp>
      <p:grpSp>
        <p:nvGrpSpPr>
          <p:cNvPr id="15368" name="组合 6151">
            <a:extLst>
              <a:ext uri="{FF2B5EF4-FFF2-40B4-BE49-F238E27FC236}">
                <a16:creationId xmlns:a16="http://schemas.microsoft.com/office/drawing/2014/main" id="{4302192A-8A27-4B87-94B9-C9E50ADDA17E}"/>
              </a:ext>
            </a:extLst>
          </p:cNvPr>
          <p:cNvGrpSpPr>
            <a:grpSpLocks/>
          </p:cNvGrpSpPr>
          <p:nvPr/>
        </p:nvGrpSpPr>
        <p:grpSpPr bwMode="auto">
          <a:xfrm>
            <a:off x="179388" y="2546350"/>
            <a:ext cx="1296987" cy="520700"/>
            <a:chOff x="0" y="0"/>
            <a:chExt cx="3402" cy="818"/>
          </a:xfrm>
        </p:grpSpPr>
        <p:sp>
          <p:nvSpPr>
            <p:cNvPr id="14344" name="文本框 6152">
              <a:extLst>
                <a:ext uri="{FF2B5EF4-FFF2-40B4-BE49-F238E27FC236}">
                  <a16:creationId xmlns:a16="http://schemas.microsoft.com/office/drawing/2014/main" id="{30FC7F04-0536-47A4-B030-5D7868010C8E}"/>
                </a:ext>
              </a:extLst>
            </p:cNvPr>
            <p:cNvSpPr txBox="1"/>
            <p:nvPr/>
          </p:nvSpPr>
          <p:spPr>
            <a:xfrm>
              <a:off x="0" y="0"/>
              <a:ext cx="3402" cy="818"/>
            </a:xfrm>
            <a:prstGeom prst="rect">
              <a:avLst/>
            </a:prstGeom>
            <a:gradFill rotWithShape="0">
              <a:gsLst>
                <a:gs pos="0">
                  <a:srgbClr val="3399FF">
                    <a:alpha val="100000"/>
                  </a:srgbClr>
                </a:gs>
                <a:gs pos="100000">
                  <a:srgbClr val="3399FF">
                    <a:gamma/>
                    <a:tint val="0"/>
                    <a:invGamma/>
                    <a:alpha val="100000"/>
                  </a:srgbClr>
                </a:gs>
              </a:gsLst>
              <a:lin ang="5400000" scaled="1"/>
            </a:gradFill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zh-CN" altLang="en-US" sz="2800" b="1">
                  <a:solidFill>
                    <a:srgbClr val="CC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黑体" panose="02010609060101010101" pitchFamily="49" charset="-122"/>
                </a:rPr>
                <a:t>问题1：</a:t>
              </a:r>
            </a:p>
          </p:txBody>
        </p:sp>
        <p:sp>
          <p:nvSpPr>
            <p:cNvPr id="15370" name="直接连接符 6153">
              <a:extLst>
                <a:ext uri="{FF2B5EF4-FFF2-40B4-BE49-F238E27FC236}">
                  <a16:creationId xmlns:a16="http://schemas.microsoft.com/office/drawing/2014/main" id="{71AE3BBB-5376-4343-9509-93802C0E959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794"/>
              <a:ext cx="3402" cy="1"/>
            </a:xfrm>
            <a:prstGeom prst="line">
              <a:avLst/>
            </a:prstGeom>
            <a:noFill/>
            <a:ln w="57150" cmpd="thinThick" algn="ctr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4346" name="文本框 6154">
            <a:extLst>
              <a:ext uri="{FF2B5EF4-FFF2-40B4-BE49-F238E27FC236}">
                <a16:creationId xmlns:a16="http://schemas.microsoft.com/office/drawing/2014/main" id="{17C48A95-03D1-4360-BB69-FBBC62FD5311}"/>
              </a:ext>
            </a:extLst>
          </p:cNvPr>
          <p:cNvSpPr/>
          <p:nvPr/>
        </p:nvSpPr>
        <p:spPr>
          <a:xfrm>
            <a:off x="898525" y="3762375"/>
            <a:ext cx="7345363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FF"/>
                </a:solidFill>
                <a:ea typeface="黑体" pitchFamily="2" charset="-122"/>
                <a:sym typeface="Wingdings"/>
              </a:rPr>
              <a:t>电压是形成电流的原因，猜想电压越大，电流也越大</a:t>
            </a:r>
            <a:endParaRPr sz="2400" b="1">
              <a:solidFill>
                <a:srgbClr val="0000FF"/>
              </a:solidFill>
              <a:ea typeface="黑体" pitchFamily="2" charset="-122"/>
            </a:endParaRPr>
          </a:p>
        </p:txBody>
      </p:sp>
      <p:sp>
        <p:nvSpPr>
          <p:cNvPr id="14347" name="文本框 6155">
            <a:extLst>
              <a:ext uri="{FF2B5EF4-FFF2-40B4-BE49-F238E27FC236}">
                <a16:creationId xmlns:a16="http://schemas.microsoft.com/office/drawing/2014/main" id="{18289687-CE4E-4479-AB3E-0952286C8315}"/>
              </a:ext>
            </a:extLst>
          </p:cNvPr>
          <p:cNvSpPr txBox="1"/>
          <p:nvPr/>
        </p:nvSpPr>
        <p:spPr>
          <a:xfrm>
            <a:off x="1685925" y="4437063"/>
            <a:ext cx="6456363" cy="112236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6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●</a:t>
            </a:r>
            <a:r>
              <a:rPr lang="zh-CN" altLang="en-US" sz="2600" b="1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您猜想电流的大小与电阻有什么关系呢？</a:t>
            </a:r>
          </a:p>
          <a:p>
            <a:pPr>
              <a:lnSpc>
                <a:spcPct val="130000"/>
              </a:lnSpc>
            </a:pPr>
            <a:r>
              <a:rPr lang="zh-CN" altLang="en-US" sz="26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●</a:t>
            </a:r>
            <a:r>
              <a:rPr lang="zh-CN" altLang="en-US" sz="2600" b="1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您猜想的依据又是什么呢？</a:t>
            </a:r>
          </a:p>
        </p:txBody>
      </p:sp>
      <p:grpSp>
        <p:nvGrpSpPr>
          <p:cNvPr id="15373" name="组合 6156">
            <a:extLst>
              <a:ext uri="{FF2B5EF4-FFF2-40B4-BE49-F238E27FC236}">
                <a16:creationId xmlns:a16="http://schemas.microsoft.com/office/drawing/2014/main" id="{7F508DAF-4C76-4811-998E-D4A5629F9277}"/>
              </a:ext>
            </a:extLst>
          </p:cNvPr>
          <p:cNvGrpSpPr>
            <a:grpSpLocks/>
          </p:cNvGrpSpPr>
          <p:nvPr/>
        </p:nvGrpSpPr>
        <p:grpSpPr bwMode="auto">
          <a:xfrm>
            <a:off x="179388" y="4491038"/>
            <a:ext cx="1296987" cy="520700"/>
            <a:chOff x="0" y="0"/>
            <a:chExt cx="3402" cy="818"/>
          </a:xfrm>
        </p:grpSpPr>
        <p:sp>
          <p:nvSpPr>
            <p:cNvPr id="14349" name="文本框 6157">
              <a:extLst>
                <a:ext uri="{FF2B5EF4-FFF2-40B4-BE49-F238E27FC236}">
                  <a16:creationId xmlns:a16="http://schemas.microsoft.com/office/drawing/2014/main" id="{A92925F2-D896-4A3E-AE7C-8A4E37AB4022}"/>
                </a:ext>
              </a:extLst>
            </p:cNvPr>
            <p:cNvSpPr txBox="1"/>
            <p:nvPr/>
          </p:nvSpPr>
          <p:spPr>
            <a:xfrm>
              <a:off x="0" y="0"/>
              <a:ext cx="3402" cy="818"/>
            </a:xfrm>
            <a:prstGeom prst="rect">
              <a:avLst/>
            </a:prstGeom>
            <a:gradFill rotWithShape="0">
              <a:gsLst>
                <a:gs pos="0">
                  <a:srgbClr val="3399FF">
                    <a:alpha val="100000"/>
                  </a:srgbClr>
                </a:gs>
                <a:gs pos="100000">
                  <a:srgbClr val="3399FF">
                    <a:gamma/>
                    <a:tint val="0"/>
                    <a:invGamma/>
                    <a:alpha val="100000"/>
                  </a:srgbClr>
                </a:gs>
              </a:gsLst>
              <a:lin ang="5400000" scaled="1"/>
            </a:gradFill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zh-CN" altLang="en-US" sz="2800" b="1">
                  <a:solidFill>
                    <a:srgbClr val="CC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黑体" panose="02010609060101010101" pitchFamily="49" charset="-122"/>
                </a:rPr>
                <a:t>问题2：</a:t>
              </a:r>
            </a:p>
          </p:txBody>
        </p:sp>
        <p:sp>
          <p:nvSpPr>
            <p:cNvPr id="15375" name="直接连接符 6158">
              <a:extLst>
                <a:ext uri="{FF2B5EF4-FFF2-40B4-BE49-F238E27FC236}">
                  <a16:creationId xmlns:a16="http://schemas.microsoft.com/office/drawing/2014/main" id="{B8453C9F-FA56-4B67-B248-734C8EB7BDF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794"/>
              <a:ext cx="3402" cy="1"/>
            </a:xfrm>
            <a:prstGeom prst="line">
              <a:avLst/>
            </a:prstGeom>
            <a:noFill/>
            <a:ln w="57150" cmpd="thinThick" algn="ctr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4351" name="文本框 6159">
            <a:extLst>
              <a:ext uri="{FF2B5EF4-FFF2-40B4-BE49-F238E27FC236}">
                <a16:creationId xmlns:a16="http://schemas.microsoft.com/office/drawing/2014/main" id="{A6607929-41E5-4FAF-82D7-D3B7BD715F84}"/>
              </a:ext>
            </a:extLst>
          </p:cNvPr>
          <p:cNvSpPr/>
          <p:nvPr/>
        </p:nvSpPr>
        <p:spPr>
          <a:xfrm>
            <a:off x="323850" y="5922963"/>
            <a:ext cx="8424863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FF"/>
                </a:solidFill>
                <a:ea typeface="黑体" pitchFamily="2" charset="-122"/>
                <a:sym typeface="Wingdings"/>
              </a:rPr>
              <a:t>电阻是导体对电流的阻碍作用，猜想电阻越大，电流也越小</a:t>
            </a:r>
            <a:endParaRPr sz="2400" b="1">
              <a:solidFill>
                <a:srgbClr val="0000FF"/>
              </a:solidFill>
              <a:ea typeface="黑体" pitchFamily="2" charset="-122"/>
            </a:endParaRPr>
          </a:p>
        </p:txBody>
      </p:sp>
      <p:cxnSp>
        <p:nvCxnSpPr>
          <p:cNvPr id="15377" name="直接连接符 6160">
            <a:extLst>
              <a:ext uri="{FF2B5EF4-FFF2-40B4-BE49-F238E27FC236}">
                <a16:creationId xmlns:a16="http://schemas.microsoft.com/office/drawing/2014/main" id="{3E10776B-64B6-456B-AA8B-88D76B7399E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860925" y="4219575"/>
            <a:ext cx="1368425" cy="1588"/>
          </a:xfrm>
          <a:prstGeom prst="line">
            <a:avLst/>
          </a:prstGeom>
          <a:noFill/>
          <a:ln w="76200" cmpd="tri" algn="ctr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78" name="直接连接符 6161">
            <a:extLst>
              <a:ext uri="{FF2B5EF4-FFF2-40B4-BE49-F238E27FC236}">
                <a16:creationId xmlns:a16="http://schemas.microsoft.com/office/drawing/2014/main" id="{06B68F23-FAE0-4E56-85CF-9F0D2E44E29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516688" y="4219575"/>
            <a:ext cx="1512887" cy="1588"/>
          </a:xfrm>
          <a:prstGeom prst="line">
            <a:avLst/>
          </a:prstGeom>
          <a:noFill/>
          <a:ln w="76200" cmpd="tri" algn="ctr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79" name="直接连接符 6162">
            <a:extLst>
              <a:ext uri="{FF2B5EF4-FFF2-40B4-BE49-F238E27FC236}">
                <a16:creationId xmlns:a16="http://schemas.microsoft.com/office/drawing/2014/main" id="{978867A8-2B2A-4EE9-B339-351F05AEB7E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148263" y="6380163"/>
            <a:ext cx="1368425" cy="0"/>
          </a:xfrm>
          <a:prstGeom prst="line">
            <a:avLst/>
          </a:prstGeom>
          <a:noFill/>
          <a:ln w="76200" cmpd="tri" algn="ctr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80" name="直接连接符 6163">
            <a:extLst>
              <a:ext uri="{FF2B5EF4-FFF2-40B4-BE49-F238E27FC236}">
                <a16:creationId xmlns:a16="http://schemas.microsoft.com/office/drawing/2014/main" id="{D1AFC345-2F51-41C7-8666-BD7FE22EB25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804025" y="6380163"/>
            <a:ext cx="1512888" cy="1587"/>
          </a:xfrm>
          <a:prstGeom prst="line">
            <a:avLst/>
          </a:prstGeom>
          <a:noFill/>
          <a:ln w="76200" cmpd="tri" algn="ctr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文本框 7169">
            <a:extLst>
              <a:ext uri="{FF2B5EF4-FFF2-40B4-BE49-F238E27FC236}">
                <a16:creationId xmlns:a16="http://schemas.microsoft.com/office/drawing/2014/main" id="{63B4B789-8F4D-4BC1-AA1A-BB051AEF61D8}"/>
              </a:ext>
            </a:extLst>
          </p:cNvPr>
          <p:cNvSpPr txBox="1"/>
          <p:nvPr/>
        </p:nvSpPr>
        <p:spPr>
          <a:xfrm>
            <a:off x="179388" y="549275"/>
            <a:ext cx="8855075" cy="577850"/>
          </a:xfrm>
          <a:prstGeom prst="rect">
            <a:avLst/>
          </a:prstGeom>
          <a:gradFill rotWithShape="0">
            <a:gsLst>
              <a:gs pos="0">
                <a:srgbClr val="0000FF">
                  <a:alpha val="100000"/>
                </a:srgbClr>
              </a:gs>
              <a:gs pos="100000">
                <a:srgbClr val="0000FF">
                  <a:gamma/>
                  <a:tint val="33725"/>
                  <a:invGamma/>
                  <a:alpha val="100000"/>
                </a:srgbClr>
              </a:gs>
            </a:gsLst>
            <a:lin ang="0" scaled="1"/>
          </a:gradFill>
          <a:ln w="9525">
            <a:noFill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r>
              <a:rPr sz="32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ingdings"/>
              </a:rPr>
              <a:t>一、实验探究电流与电压、电阻的关系</a:t>
            </a:r>
            <a:endParaRPr sz="32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5362" name="文本框 7170">
            <a:extLst>
              <a:ext uri="{FF2B5EF4-FFF2-40B4-BE49-F238E27FC236}">
                <a16:creationId xmlns:a16="http://schemas.microsoft.com/office/drawing/2014/main" id="{4DF73FE0-9D30-405E-A0BD-1B2C602945DE}"/>
              </a:ext>
            </a:extLst>
          </p:cNvPr>
          <p:cNvSpPr txBox="1"/>
          <p:nvPr/>
        </p:nvSpPr>
        <p:spPr>
          <a:xfrm>
            <a:off x="1576388" y="1123950"/>
            <a:ext cx="5516562" cy="519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黑体" pitchFamily="2" charset="-122"/>
                <a:sym typeface="Wingdings"/>
              </a:rPr>
              <a:t>探究一、探究“电流跟电压”的关系</a:t>
            </a:r>
            <a:endParaRPr sz="2800" b="1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ea typeface="黑体" pitchFamily="2" charset="-122"/>
            </a:endParaRPr>
          </a:p>
        </p:txBody>
      </p:sp>
      <p:grpSp>
        <p:nvGrpSpPr>
          <p:cNvPr id="16388" name="组合 7171">
            <a:extLst>
              <a:ext uri="{FF2B5EF4-FFF2-40B4-BE49-F238E27FC236}">
                <a16:creationId xmlns:a16="http://schemas.microsoft.com/office/drawing/2014/main" id="{6838A494-1348-4C1F-9000-C2451062E046}"/>
              </a:ext>
            </a:extLst>
          </p:cNvPr>
          <p:cNvGrpSpPr>
            <a:grpSpLocks/>
          </p:cNvGrpSpPr>
          <p:nvPr/>
        </p:nvGrpSpPr>
        <p:grpSpPr bwMode="auto">
          <a:xfrm>
            <a:off x="179388" y="1700213"/>
            <a:ext cx="1801812" cy="520700"/>
            <a:chOff x="0" y="0"/>
            <a:chExt cx="3402" cy="818"/>
          </a:xfrm>
        </p:grpSpPr>
        <p:sp>
          <p:nvSpPr>
            <p:cNvPr id="15364" name="文本框 7172">
              <a:extLst>
                <a:ext uri="{FF2B5EF4-FFF2-40B4-BE49-F238E27FC236}">
                  <a16:creationId xmlns:a16="http://schemas.microsoft.com/office/drawing/2014/main" id="{D3ACFD41-1EDC-4232-8373-22FDE1BF6CBA}"/>
                </a:ext>
              </a:extLst>
            </p:cNvPr>
            <p:cNvSpPr txBox="1"/>
            <p:nvPr/>
          </p:nvSpPr>
          <p:spPr>
            <a:xfrm>
              <a:off x="0" y="0"/>
              <a:ext cx="3402" cy="818"/>
            </a:xfrm>
            <a:prstGeom prst="rect">
              <a:avLst/>
            </a:prstGeom>
            <a:gradFill rotWithShape="0">
              <a:gsLst>
                <a:gs pos="0">
                  <a:srgbClr val="3399FF">
                    <a:alpha val="100000"/>
                  </a:srgbClr>
                </a:gs>
                <a:gs pos="100000">
                  <a:srgbClr val="3399FF">
                    <a:gamma/>
                    <a:tint val="0"/>
                    <a:invGamma/>
                    <a:alpha val="100000"/>
                  </a:srgbClr>
                </a:gs>
              </a:gsLst>
              <a:lin ang="5400000" scaled="1"/>
            </a:gradFill>
            <a:ln w="9525">
              <a:noFill/>
            </a:ln>
          </p:spPr>
          <p:txBody>
            <a:bodyPr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r>
                <a:rPr sz="2800" b="1"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CC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黑体" pitchFamily="2" charset="-122"/>
                  <a:sym typeface="Wingdings"/>
                </a:rPr>
                <a:t>设计实验：</a:t>
              </a:r>
              <a:endParaRPr sz="2800" b="1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黑体" pitchFamily="2" charset="-122"/>
              </a:endParaRPr>
            </a:p>
          </p:txBody>
        </p:sp>
        <p:sp>
          <p:nvSpPr>
            <p:cNvPr id="16390" name="直接连接符 7173">
              <a:extLst>
                <a:ext uri="{FF2B5EF4-FFF2-40B4-BE49-F238E27FC236}">
                  <a16:creationId xmlns:a16="http://schemas.microsoft.com/office/drawing/2014/main" id="{C0EFB33B-C8DF-4C1D-8610-521D95E5BDC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794"/>
              <a:ext cx="3402" cy="1"/>
            </a:xfrm>
            <a:prstGeom prst="line">
              <a:avLst/>
            </a:prstGeom>
            <a:noFill/>
            <a:ln w="57150" cmpd="thinThick" algn="ctr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5366" name="文本框 7174">
            <a:extLst>
              <a:ext uri="{FF2B5EF4-FFF2-40B4-BE49-F238E27FC236}">
                <a16:creationId xmlns:a16="http://schemas.microsoft.com/office/drawing/2014/main" id="{F7D21EAD-E6A7-4F3C-A2B4-1D6A924553C3}"/>
              </a:ext>
            </a:extLst>
          </p:cNvPr>
          <p:cNvSpPr/>
          <p:nvPr/>
        </p:nvSpPr>
        <p:spPr>
          <a:xfrm>
            <a:off x="395288" y="2205038"/>
            <a:ext cx="8424862" cy="38544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zh-CN" altLang="en-US" sz="24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●实验中的探究方法是</a:t>
            </a:r>
            <a:r>
              <a:rPr lang="zh-CN" altLang="en-US" sz="2400" b="1" u="sng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           </a:t>
            </a:r>
            <a:r>
              <a:rPr lang="zh-CN" altLang="en-US" sz="24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zh-CN" altLang="en-US" sz="24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●在探究</a:t>
            </a:r>
            <a:r>
              <a:rPr lang="zh-CN" altLang="en-US" sz="24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“电流跟电压的关系”的实验中，我们需要控制的物理量是</a:t>
            </a:r>
            <a:r>
              <a:rPr lang="zh-CN" altLang="en-US" sz="2400" b="1" u="sng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             </a:t>
            </a:r>
            <a:r>
              <a:rPr lang="zh-CN" altLang="en-US" sz="24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，改变的物理量是</a:t>
            </a:r>
            <a:r>
              <a:rPr lang="zh-CN" altLang="en-US" sz="2400" b="1" u="sng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            </a:t>
            </a:r>
            <a:r>
              <a:rPr lang="zh-CN" altLang="en-US" sz="24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；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zh-CN" altLang="en-US" sz="24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●实验中需要测量的物理量有</a:t>
            </a:r>
            <a:r>
              <a:rPr lang="zh-CN" altLang="en-US" sz="2400" b="1" u="sng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     </a:t>
            </a:r>
            <a:r>
              <a:rPr lang="zh-CN" altLang="en-US" sz="24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和</a:t>
            </a:r>
            <a:r>
              <a:rPr lang="zh-CN" altLang="en-US" sz="2400" b="1" u="sng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    </a:t>
            </a:r>
            <a:r>
              <a:rPr lang="zh-CN" altLang="en-US" sz="24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zh-CN" altLang="en-US" sz="24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●</a:t>
            </a:r>
            <a:r>
              <a:rPr lang="zh-CN" altLang="en-US" sz="24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实验中我们除了电源、导线、开关还需要哪些实验器材？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endParaRPr lang="zh-CN" altLang="en-US" sz="2400" b="1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zh-CN" altLang="en-US" sz="24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●实验中我们怎样改变定值电阻两端的电压？</a:t>
            </a:r>
          </a:p>
        </p:txBody>
      </p:sp>
      <p:sp>
        <p:nvSpPr>
          <p:cNvPr id="15367" name="文本框 7175">
            <a:extLst>
              <a:ext uri="{FF2B5EF4-FFF2-40B4-BE49-F238E27FC236}">
                <a16:creationId xmlns:a16="http://schemas.microsoft.com/office/drawing/2014/main" id="{BB048EE7-FD5F-434B-9757-E9374C753857}"/>
              </a:ext>
            </a:extLst>
          </p:cNvPr>
          <p:cNvSpPr/>
          <p:nvPr/>
        </p:nvSpPr>
        <p:spPr>
          <a:xfrm>
            <a:off x="684213" y="4916488"/>
            <a:ext cx="5903912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400" b="1">
                <a:ea typeface="黑体" panose="02010609060101010101" pitchFamily="49" charset="-122"/>
              </a:rPr>
              <a:t>定值电阻（10</a:t>
            </a:r>
            <a:r>
              <a:rPr lang="zh-CN" altLang="en-US" sz="2400" b="1">
                <a:ea typeface="黑体" panose="02010609060101010101" pitchFamily="49" charset="-122"/>
                <a:sym typeface="Arial" panose="020B0604020202020204" pitchFamily="34" charset="0"/>
              </a:rPr>
              <a:t>Ω）</a:t>
            </a:r>
            <a:r>
              <a:rPr lang="zh-CN" altLang="en-US" sz="2400" b="1">
                <a:ea typeface="黑体" panose="02010609060101010101" pitchFamily="49" charset="-122"/>
              </a:rPr>
              <a:t>、电流表、电压表……</a:t>
            </a:r>
          </a:p>
        </p:txBody>
      </p:sp>
      <p:sp>
        <p:nvSpPr>
          <p:cNvPr id="15368" name="文本框 7176">
            <a:extLst>
              <a:ext uri="{FF2B5EF4-FFF2-40B4-BE49-F238E27FC236}">
                <a16:creationId xmlns:a16="http://schemas.microsoft.com/office/drawing/2014/main" id="{7A6CA1C4-CCC0-4ACA-8549-74D8206975F9}"/>
              </a:ext>
            </a:extLst>
          </p:cNvPr>
          <p:cNvSpPr/>
          <p:nvPr/>
        </p:nvSpPr>
        <p:spPr>
          <a:xfrm>
            <a:off x="684213" y="6138863"/>
            <a:ext cx="2376487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黑体" pitchFamily="2" charset="-122"/>
                <a:sym typeface="Wingdings"/>
              </a:rPr>
              <a:t>改变电池的节数</a:t>
            </a:r>
            <a:endParaRPr/>
          </a:p>
        </p:txBody>
      </p:sp>
      <p:sp>
        <p:nvSpPr>
          <p:cNvPr id="15369" name="文本框 7177">
            <a:extLst>
              <a:ext uri="{FF2B5EF4-FFF2-40B4-BE49-F238E27FC236}">
                <a16:creationId xmlns:a16="http://schemas.microsoft.com/office/drawing/2014/main" id="{94BFB3E7-F90F-4207-97BB-08BD35A96F4B}"/>
              </a:ext>
            </a:extLst>
          </p:cNvPr>
          <p:cNvSpPr/>
          <p:nvPr/>
        </p:nvSpPr>
        <p:spPr>
          <a:xfrm>
            <a:off x="3490913" y="6138863"/>
            <a:ext cx="4970462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400" b="1">
                <a:ea typeface="黑体" panose="02010609060101010101" pitchFamily="49" charset="-122"/>
              </a:rPr>
              <a:t>串联一个滑动变阻器（</a:t>
            </a:r>
            <a:r>
              <a:rPr lang="zh-CN" altLang="en-US" sz="2400" b="1">
                <a:solidFill>
                  <a:srgbClr val="CC0000"/>
                </a:solidFill>
                <a:ea typeface="黑体" panose="02010609060101010101" pitchFamily="49" charset="-122"/>
              </a:rPr>
              <a:t>作用呢？</a:t>
            </a:r>
            <a:r>
              <a:rPr lang="zh-CN" altLang="en-US" sz="2400" b="1">
                <a:ea typeface="黑体" panose="02010609060101010101" pitchFamily="49" charset="-122"/>
              </a:rPr>
              <a:t>）</a:t>
            </a:r>
            <a:endParaRPr lang="zh-CN" altLang="en-US"/>
          </a:p>
        </p:txBody>
      </p:sp>
      <p:sp>
        <p:nvSpPr>
          <p:cNvPr id="15370" name="文本框 7178">
            <a:extLst>
              <a:ext uri="{FF2B5EF4-FFF2-40B4-BE49-F238E27FC236}">
                <a16:creationId xmlns:a16="http://schemas.microsoft.com/office/drawing/2014/main" id="{B2E44479-EECB-48E3-8DE7-DC0CC7EAE842}"/>
              </a:ext>
            </a:extLst>
          </p:cNvPr>
          <p:cNvSpPr/>
          <p:nvPr/>
        </p:nvSpPr>
        <p:spPr>
          <a:xfrm>
            <a:off x="4067175" y="2205038"/>
            <a:ext cx="1728788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黑体" pitchFamily="2" charset="-122"/>
                <a:sym typeface="Wingdings"/>
              </a:rPr>
              <a:t>控制变量法</a:t>
            </a:r>
            <a:endParaRPr/>
          </a:p>
        </p:txBody>
      </p:sp>
      <p:sp>
        <p:nvSpPr>
          <p:cNvPr id="15371" name="文本框 7179">
            <a:extLst>
              <a:ext uri="{FF2B5EF4-FFF2-40B4-BE49-F238E27FC236}">
                <a16:creationId xmlns:a16="http://schemas.microsoft.com/office/drawing/2014/main" id="{A0228876-D4B4-4390-9051-2D17BFFB5348}"/>
              </a:ext>
            </a:extLst>
          </p:cNvPr>
          <p:cNvSpPr/>
          <p:nvPr/>
        </p:nvSpPr>
        <p:spPr>
          <a:xfrm>
            <a:off x="2051050" y="3187700"/>
            <a:ext cx="1585913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400" b="1">
                <a:ea typeface="黑体" panose="02010609060101010101" pitchFamily="49" charset="-122"/>
              </a:rPr>
              <a:t>电阻（R）</a:t>
            </a:r>
            <a:endParaRPr lang="zh-CN" altLang="en-US"/>
          </a:p>
        </p:txBody>
      </p:sp>
      <p:sp>
        <p:nvSpPr>
          <p:cNvPr id="15372" name="文本框 7180">
            <a:extLst>
              <a:ext uri="{FF2B5EF4-FFF2-40B4-BE49-F238E27FC236}">
                <a16:creationId xmlns:a16="http://schemas.microsoft.com/office/drawing/2014/main" id="{72BA7D58-553B-4DF6-BD43-48BBA27D2B21}"/>
              </a:ext>
            </a:extLst>
          </p:cNvPr>
          <p:cNvSpPr/>
          <p:nvPr/>
        </p:nvSpPr>
        <p:spPr>
          <a:xfrm>
            <a:off x="6370638" y="3213100"/>
            <a:ext cx="1585912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400" b="1">
                <a:ea typeface="黑体" panose="02010609060101010101" pitchFamily="49" charset="-122"/>
              </a:rPr>
              <a:t>电压（U）</a:t>
            </a:r>
            <a:endParaRPr lang="zh-CN" altLang="en-US"/>
          </a:p>
        </p:txBody>
      </p:sp>
      <p:sp>
        <p:nvSpPr>
          <p:cNvPr id="15373" name="文本框 7181">
            <a:extLst>
              <a:ext uri="{FF2B5EF4-FFF2-40B4-BE49-F238E27FC236}">
                <a16:creationId xmlns:a16="http://schemas.microsoft.com/office/drawing/2014/main" id="{7F769F1E-BDBF-4AB2-9CD7-81537B6B0C9B}"/>
              </a:ext>
            </a:extLst>
          </p:cNvPr>
          <p:cNvSpPr/>
          <p:nvPr/>
        </p:nvSpPr>
        <p:spPr>
          <a:xfrm>
            <a:off x="6497638" y="3763963"/>
            <a:ext cx="1585912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400" b="1">
                <a:ea typeface="黑体" panose="02010609060101010101" pitchFamily="49" charset="-122"/>
              </a:rPr>
              <a:t>电压（U）</a:t>
            </a:r>
            <a:endParaRPr lang="zh-CN" altLang="en-US"/>
          </a:p>
        </p:txBody>
      </p:sp>
      <p:sp>
        <p:nvSpPr>
          <p:cNvPr id="15374" name="文本框 7182">
            <a:extLst>
              <a:ext uri="{FF2B5EF4-FFF2-40B4-BE49-F238E27FC236}">
                <a16:creationId xmlns:a16="http://schemas.microsoft.com/office/drawing/2014/main" id="{DCCD2364-777B-4E65-87B5-72C5142939B5}"/>
              </a:ext>
            </a:extLst>
          </p:cNvPr>
          <p:cNvSpPr/>
          <p:nvPr/>
        </p:nvSpPr>
        <p:spPr>
          <a:xfrm>
            <a:off x="4500563" y="3763963"/>
            <a:ext cx="1585912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400" b="1">
                <a:ea typeface="黑体" panose="02010609060101010101" pitchFamily="49" charset="-122"/>
              </a:rPr>
              <a:t>电流（</a:t>
            </a:r>
            <a:r>
              <a:rPr lang="zh-CN" altLang="en-US" sz="2400" b="1" i="1">
                <a:latin typeface="宋体" panose="02010600030101010101" pitchFamily="2" charset="-122"/>
              </a:rPr>
              <a:t>I </a:t>
            </a:r>
            <a:r>
              <a:rPr lang="zh-CN" altLang="en-US" sz="2400" b="1">
                <a:ea typeface="黑体" panose="02010609060101010101" pitchFamily="49" charset="-122"/>
              </a:rPr>
              <a:t>）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 fill="hold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fill="hold"/>
                                        <p:tgtEl>
                                          <p:spTgt spid="15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fill="hold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fill="hold"/>
                                        <p:tgtEl>
                                          <p:spTgt spid="15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fill="hold"/>
                                        <p:tgtEl>
                                          <p:spTgt spid="15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fill="hold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 fill="hold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 fill="hold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7" grpId="0" animBg="1"/>
      <p:bldP spid="15368" grpId="0" animBg="1"/>
      <p:bldP spid="15369" grpId="0" animBg="1"/>
      <p:bldP spid="15370" grpId="0" animBg="1"/>
      <p:bldP spid="15371" grpId="0" animBg="1"/>
      <p:bldP spid="15372" grpId="0" animBg="1"/>
      <p:bldP spid="15373" grpId="0" animBg="1"/>
      <p:bldP spid="1537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文本框 8193">
            <a:extLst>
              <a:ext uri="{FF2B5EF4-FFF2-40B4-BE49-F238E27FC236}">
                <a16:creationId xmlns:a16="http://schemas.microsoft.com/office/drawing/2014/main" id="{36594DED-CD87-4358-AA0E-2646B5C06E62}"/>
              </a:ext>
            </a:extLst>
          </p:cNvPr>
          <p:cNvSpPr txBox="1"/>
          <p:nvPr/>
        </p:nvSpPr>
        <p:spPr>
          <a:xfrm>
            <a:off x="1792288" y="476250"/>
            <a:ext cx="5516562" cy="519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黑体" pitchFamily="2" charset="-122"/>
                <a:sym typeface="Wingdings"/>
              </a:rPr>
              <a:t>探究一、探究“电流跟电压”的关系</a:t>
            </a:r>
            <a:endParaRPr sz="2800" b="1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ea typeface="黑体" pitchFamily="2" charset="-122"/>
            </a:endParaRPr>
          </a:p>
        </p:txBody>
      </p:sp>
      <p:grpSp>
        <p:nvGrpSpPr>
          <p:cNvPr id="17411" name="组合 8194">
            <a:extLst>
              <a:ext uri="{FF2B5EF4-FFF2-40B4-BE49-F238E27FC236}">
                <a16:creationId xmlns:a16="http://schemas.microsoft.com/office/drawing/2014/main" id="{1DD54834-BC86-43F3-86C9-C6240A4A27A3}"/>
              </a:ext>
            </a:extLst>
          </p:cNvPr>
          <p:cNvGrpSpPr>
            <a:grpSpLocks/>
          </p:cNvGrpSpPr>
          <p:nvPr/>
        </p:nvGrpSpPr>
        <p:grpSpPr bwMode="auto">
          <a:xfrm>
            <a:off x="179388" y="1052513"/>
            <a:ext cx="1801812" cy="520700"/>
            <a:chOff x="0" y="0"/>
            <a:chExt cx="3402" cy="818"/>
          </a:xfrm>
        </p:grpSpPr>
        <p:sp>
          <p:nvSpPr>
            <p:cNvPr id="16387" name="文本框 8195">
              <a:extLst>
                <a:ext uri="{FF2B5EF4-FFF2-40B4-BE49-F238E27FC236}">
                  <a16:creationId xmlns:a16="http://schemas.microsoft.com/office/drawing/2014/main" id="{E5F6928E-1CE4-43A2-994E-0377D544ADD6}"/>
                </a:ext>
              </a:extLst>
            </p:cNvPr>
            <p:cNvSpPr txBox="1"/>
            <p:nvPr/>
          </p:nvSpPr>
          <p:spPr>
            <a:xfrm>
              <a:off x="0" y="0"/>
              <a:ext cx="3402" cy="818"/>
            </a:xfrm>
            <a:prstGeom prst="rect">
              <a:avLst/>
            </a:prstGeom>
            <a:gradFill rotWithShape="0">
              <a:gsLst>
                <a:gs pos="0">
                  <a:srgbClr val="3399FF">
                    <a:alpha val="100000"/>
                  </a:srgbClr>
                </a:gs>
                <a:gs pos="100000">
                  <a:srgbClr val="3399FF">
                    <a:gamma/>
                    <a:tint val="0"/>
                    <a:invGamma/>
                    <a:alpha val="100000"/>
                  </a:srgbClr>
                </a:gs>
              </a:gsLst>
              <a:lin ang="5400000" scaled="1"/>
            </a:gradFill>
            <a:ln w="9525">
              <a:noFill/>
            </a:ln>
          </p:spPr>
          <p:txBody>
            <a:bodyPr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r>
                <a:rPr sz="2800" b="1"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CC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黑体" pitchFamily="2" charset="-122"/>
                  <a:sym typeface="Wingdings"/>
                </a:rPr>
                <a:t>设计实验：</a:t>
              </a:r>
              <a:endParaRPr sz="2800" b="1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黑体" pitchFamily="2" charset="-122"/>
              </a:endParaRPr>
            </a:p>
          </p:txBody>
        </p:sp>
        <p:sp>
          <p:nvSpPr>
            <p:cNvPr id="17413" name="直接连接符 8196">
              <a:extLst>
                <a:ext uri="{FF2B5EF4-FFF2-40B4-BE49-F238E27FC236}">
                  <a16:creationId xmlns:a16="http://schemas.microsoft.com/office/drawing/2014/main" id="{7779DAC0-56D1-4390-B134-8C4A2F41B9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794"/>
              <a:ext cx="3402" cy="1"/>
            </a:xfrm>
            <a:prstGeom prst="line">
              <a:avLst/>
            </a:prstGeom>
            <a:noFill/>
            <a:ln w="57150" cmpd="thinThick" algn="ctr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7414" name="组合 8197">
            <a:extLst>
              <a:ext uri="{FF2B5EF4-FFF2-40B4-BE49-F238E27FC236}">
                <a16:creationId xmlns:a16="http://schemas.microsoft.com/office/drawing/2014/main" id="{E3919E9B-AFFB-43B5-902A-96490EFF6EE9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851275" y="1819275"/>
            <a:ext cx="4897438" cy="3121025"/>
            <a:chOff x="0" y="0"/>
            <a:chExt cx="7711" cy="4916"/>
          </a:xfrm>
        </p:grpSpPr>
        <p:pic>
          <p:nvPicPr>
            <p:cNvPr id="17415" name="Picture 2" descr="E:\01商乐\05区工作\04课题组\做ppt\16章 电压电阻\电压电阻图\16-4-2.JPG">
              <a:extLst>
                <a:ext uri="{FF2B5EF4-FFF2-40B4-BE49-F238E27FC236}">
                  <a16:creationId xmlns:a16="http://schemas.microsoft.com/office/drawing/2014/main" id="{03388A07-614B-49FC-94CB-C9B27EA941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lum bright="-30000" contrast="4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99" r="3856" b="8290"/>
            <a:stretch>
              <a:fillRect/>
            </a:stretch>
          </p:blipFill>
          <p:spPr bwMode="auto">
            <a:xfrm>
              <a:off x="4423" y="2268"/>
              <a:ext cx="3289" cy="1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16" name="Picture 3" descr="H:\2\人教教参资源\九\图\铡刀开关.JPG">
              <a:extLst>
                <a:ext uri="{FF2B5EF4-FFF2-40B4-BE49-F238E27FC236}">
                  <a16:creationId xmlns:a16="http://schemas.microsoft.com/office/drawing/2014/main" id="{13D91D80-DADC-4D8B-9BBE-E8CE183895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lum bright="-30000" contrast="4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9" y="565"/>
              <a:ext cx="1832" cy="9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17" name="图片 8200">
              <a:extLst>
                <a:ext uri="{FF2B5EF4-FFF2-40B4-BE49-F238E27FC236}">
                  <a16:creationId xmlns:a16="http://schemas.microsoft.com/office/drawing/2014/main" id="{3A7AA117-8089-44DF-B33B-9B4F632D623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lum bright="-42000" contras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793"/>
              <a:ext cx="1496" cy="14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18" name="图片 8201" descr="P]}Y_ZDS}5{84I]8VAYT0MC">
              <a:extLst>
                <a:ext uri="{FF2B5EF4-FFF2-40B4-BE49-F238E27FC236}">
                  <a16:creationId xmlns:a16="http://schemas.microsoft.com/office/drawing/2014/main" id="{A6363A6C-7BB6-4B55-BFF4-241457819CD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lum bright="-30000" contrast="4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15" y="3402"/>
              <a:ext cx="1583" cy="15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19" name="Picture 12" descr="H:\2\人教教参资源\九\图\电阻3.jpg">
              <a:extLst>
                <a:ext uri="{FF2B5EF4-FFF2-40B4-BE49-F238E27FC236}">
                  <a16:creationId xmlns:a16="http://schemas.microsoft.com/office/drawing/2014/main" id="{D2A9BBCB-ADC0-424D-8A9E-BD125D3744A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8" y="2154"/>
              <a:ext cx="2155" cy="8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20" name="Picture 14" descr="H:\2\人教教参资源\九\图\蓄电池.jpg">
              <a:extLst>
                <a:ext uri="{FF2B5EF4-FFF2-40B4-BE49-F238E27FC236}">
                  <a16:creationId xmlns:a16="http://schemas.microsoft.com/office/drawing/2014/main" id="{DAB11F03-0986-4DC7-B903-41E3C27E91D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lum bright="-24000" contrast="4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0621"/>
            <a:stretch>
              <a:fillRect/>
            </a:stretch>
          </p:blipFill>
          <p:spPr bwMode="auto">
            <a:xfrm>
              <a:off x="2723" y="0"/>
              <a:ext cx="1361" cy="14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7421" name="组合 8204">
            <a:extLst>
              <a:ext uri="{FF2B5EF4-FFF2-40B4-BE49-F238E27FC236}">
                <a16:creationId xmlns:a16="http://schemas.microsoft.com/office/drawing/2014/main" id="{31218807-A624-47EC-A72E-FF70C7426F10}"/>
              </a:ext>
            </a:extLst>
          </p:cNvPr>
          <p:cNvGrpSpPr>
            <a:grpSpLocks/>
          </p:cNvGrpSpPr>
          <p:nvPr/>
        </p:nvGrpSpPr>
        <p:grpSpPr bwMode="auto">
          <a:xfrm>
            <a:off x="323850" y="1917700"/>
            <a:ext cx="2878138" cy="2374900"/>
            <a:chOff x="0" y="0"/>
            <a:chExt cx="4761" cy="4079"/>
          </a:xfrm>
        </p:grpSpPr>
        <p:sp>
          <p:nvSpPr>
            <p:cNvPr id="17422" name="矩形 8205">
              <a:extLst>
                <a:ext uri="{FF2B5EF4-FFF2-40B4-BE49-F238E27FC236}">
                  <a16:creationId xmlns:a16="http://schemas.microsoft.com/office/drawing/2014/main" id="{AC416550-2A76-417B-9CB3-4265909B90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7" y="382"/>
              <a:ext cx="3963" cy="2037"/>
            </a:xfrm>
            <a:prstGeom prst="rect">
              <a:avLst/>
            </a:prstGeom>
            <a:noFill/>
            <a:ln w="28575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17423" name="组合 8206">
              <a:extLst>
                <a:ext uri="{FF2B5EF4-FFF2-40B4-BE49-F238E27FC236}">
                  <a16:creationId xmlns:a16="http://schemas.microsoft.com/office/drawing/2014/main" id="{8FD95FEE-CC68-4749-9150-9AD6E0EC5D27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1697" y="0"/>
              <a:ext cx="189" cy="762"/>
              <a:chOff x="0" y="0"/>
              <a:chExt cx="85" cy="340"/>
            </a:xfrm>
          </p:grpSpPr>
          <p:sp>
            <p:nvSpPr>
              <p:cNvPr id="17424" name="Rectangle 19">
                <a:extLst>
                  <a:ext uri="{FF2B5EF4-FFF2-40B4-BE49-F238E27FC236}">
                    <a16:creationId xmlns:a16="http://schemas.microsoft.com/office/drawing/2014/main" id="{4B9C22CD-E725-43E7-91A2-21844E6A35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113"/>
                <a:ext cx="85" cy="8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7425" name="Line 20">
                <a:extLst>
                  <a:ext uri="{FF2B5EF4-FFF2-40B4-BE49-F238E27FC236}">
                    <a16:creationId xmlns:a16="http://schemas.microsoft.com/office/drawing/2014/main" id="{551C1B8C-8A57-405D-AF37-2BE5BE5BEEF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0" y="0"/>
                <a:ext cx="0" cy="340"/>
              </a:xfrm>
              <a:prstGeom prst="line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26" name="Line 21">
                <a:extLst>
                  <a:ext uri="{FF2B5EF4-FFF2-40B4-BE49-F238E27FC236}">
                    <a16:creationId xmlns:a16="http://schemas.microsoft.com/office/drawing/2014/main" id="{EBA71E68-95A5-4C67-A1AE-DD567D2853E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5" y="85"/>
                <a:ext cx="0" cy="170"/>
              </a:xfrm>
              <a:prstGeom prst="line">
                <a:avLst/>
              </a:prstGeom>
              <a:noFill/>
              <a:ln w="3810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17427" name="组合 8210">
              <a:extLst>
                <a:ext uri="{FF2B5EF4-FFF2-40B4-BE49-F238E27FC236}">
                  <a16:creationId xmlns:a16="http://schemas.microsoft.com/office/drawing/2014/main" id="{0B33BB09-791C-4163-8B9D-6240A6C0811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45" y="189"/>
              <a:ext cx="629" cy="383"/>
              <a:chOff x="0" y="0"/>
              <a:chExt cx="256" cy="142"/>
            </a:xfrm>
          </p:grpSpPr>
          <p:sp>
            <p:nvSpPr>
              <p:cNvPr id="17428" name="Rectangle 15">
                <a:extLst>
                  <a:ext uri="{FF2B5EF4-FFF2-40B4-BE49-F238E27FC236}">
                    <a16:creationId xmlns:a16="http://schemas.microsoft.com/office/drawing/2014/main" id="{7C4598AB-6DBF-4FE1-A2A0-51C1AA091F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" y="0"/>
                <a:ext cx="226" cy="14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7429" name="Line 16">
                <a:extLst>
                  <a:ext uri="{FF2B5EF4-FFF2-40B4-BE49-F238E27FC236}">
                    <a16:creationId xmlns:a16="http://schemas.microsoft.com/office/drawing/2014/main" id="{3DA87558-5813-4977-BD97-242F8C22112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9" y="0"/>
                <a:ext cx="227" cy="86"/>
              </a:xfrm>
              <a:prstGeom prst="line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30" name="Oval 17">
                <a:extLst>
                  <a:ext uri="{FF2B5EF4-FFF2-40B4-BE49-F238E27FC236}">
                    <a16:creationId xmlns:a16="http://schemas.microsoft.com/office/drawing/2014/main" id="{97B6CABD-BDC6-49E8-B82D-0DDAFB96AB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57"/>
                <a:ext cx="57" cy="56"/>
              </a:xfrm>
              <a:prstGeom prst="ellipse">
                <a:avLst/>
              </a:prstGeom>
              <a:solidFill>
                <a:srgbClr val="FFFFFF"/>
              </a:solidFill>
              <a:ln w="2857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17431" name="Rectangle 178">
              <a:extLst>
                <a:ext uri="{FF2B5EF4-FFF2-40B4-BE49-F238E27FC236}">
                  <a16:creationId xmlns:a16="http://schemas.microsoft.com/office/drawing/2014/main" id="{C66CE8A9-D7F3-4D9F-8909-28EB4B2B98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2" y="2289"/>
              <a:ext cx="875" cy="271"/>
            </a:xfrm>
            <a:prstGeom prst="rect">
              <a:avLst/>
            </a:prstGeom>
            <a:solidFill>
              <a:srgbClr val="FFFFFF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17432" name="组合 8215">
              <a:extLst>
                <a:ext uri="{FF2B5EF4-FFF2-40B4-BE49-F238E27FC236}">
                  <a16:creationId xmlns:a16="http://schemas.microsoft.com/office/drawing/2014/main" id="{71C54887-1D3A-4242-9A4A-0EACF8B750D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53" y="1819"/>
              <a:ext cx="1425" cy="741"/>
              <a:chOff x="0" y="0"/>
              <a:chExt cx="726" cy="363"/>
            </a:xfrm>
          </p:grpSpPr>
          <p:sp>
            <p:nvSpPr>
              <p:cNvPr id="17433" name="Rectangle 181">
                <a:extLst>
                  <a:ext uri="{FF2B5EF4-FFF2-40B4-BE49-F238E27FC236}">
                    <a16:creationId xmlns:a16="http://schemas.microsoft.com/office/drawing/2014/main" id="{A9802EE3-776E-43F8-8163-FD0207CF79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0"/>
                <a:ext cx="726" cy="36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7434" name="Line 182">
                <a:extLst>
                  <a:ext uri="{FF2B5EF4-FFF2-40B4-BE49-F238E27FC236}">
                    <a16:creationId xmlns:a16="http://schemas.microsoft.com/office/drawing/2014/main" id="{30B736E9-E180-4942-92AA-23EEF581E55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7" y="0"/>
                <a:ext cx="317" cy="0"/>
              </a:xfrm>
              <a:prstGeom prst="line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35" name="Line 183">
                <a:extLst>
                  <a:ext uri="{FF2B5EF4-FFF2-40B4-BE49-F238E27FC236}">
                    <a16:creationId xmlns:a16="http://schemas.microsoft.com/office/drawing/2014/main" id="{0315C333-DEE5-42E9-9A42-19F965C0CE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7" y="0"/>
                <a:ext cx="0" cy="227"/>
              </a:xfrm>
              <a:prstGeom prst="line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 type="triangle" w="med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36" name="Rectangle 184">
                <a:extLst>
                  <a:ext uri="{FF2B5EF4-FFF2-40B4-BE49-F238E27FC236}">
                    <a16:creationId xmlns:a16="http://schemas.microsoft.com/office/drawing/2014/main" id="{334115CC-3A3B-43E6-BD00-E1175DEB31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227"/>
                <a:ext cx="453" cy="136"/>
              </a:xfrm>
              <a:prstGeom prst="rect">
                <a:avLst/>
              </a:prstGeom>
              <a:solidFill>
                <a:srgbClr val="FFFFFF"/>
              </a:solidFill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17437" name="组合 8220">
              <a:extLst>
                <a:ext uri="{FF2B5EF4-FFF2-40B4-BE49-F238E27FC236}">
                  <a16:creationId xmlns:a16="http://schemas.microsoft.com/office/drawing/2014/main" id="{65F11017-0212-416F-B021-71C603507B7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740"/>
              <a:ext cx="678" cy="817"/>
              <a:chOff x="0" y="0"/>
              <a:chExt cx="284" cy="344"/>
            </a:xfrm>
          </p:grpSpPr>
          <p:sp>
            <p:nvSpPr>
              <p:cNvPr id="17438" name="Oval 197">
                <a:extLst>
                  <a:ext uri="{FF2B5EF4-FFF2-40B4-BE49-F238E27FC236}">
                    <a16:creationId xmlns:a16="http://schemas.microsoft.com/office/drawing/2014/main" id="{5780C027-2C77-4D98-90B3-C8C709B8A1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57"/>
                <a:ext cx="284" cy="283"/>
              </a:xfrm>
              <a:prstGeom prst="ellipse">
                <a:avLst/>
              </a:prstGeom>
              <a:solidFill>
                <a:srgbClr val="FFFFFF"/>
              </a:solidFill>
              <a:ln w="2857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7439" name="Text Box 198">
                <a:extLst>
                  <a:ext uri="{FF2B5EF4-FFF2-40B4-BE49-F238E27FC236}">
                    <a16:creationId xmlns:a16="http://schemas.microsoft.com/office/drawing/2014/main" id="{CD4CE52E-DE2D-410B-9484-D13369FFF5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0"/>
                <a:ext cx="260" cy="3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800" b="1">
                    <a:latin typeface="Times New Roman" panose="02020603050405020304" pitchFamily="18" charset="0"/>
                  </a:rPr>
                  <a:t>A</a:t>
                </a:r>
              </a:p>
            </p:txBody>
          </p:sp>
        </p:grpSp>
        <p:grpSp>
          <p:nvGrpSpPr>
            <p:cNvPr id="17440" name="组合 8223">
              <a:extLst>
                <a:ext uri="{FF2B5EF4-FFF2-40B4-BE49-F238E27FC236}">
                  <a16:creationId xmlns:a16="http://schemas.microsoft.com/office/drawing/2014/main" id="{5B1E9A2B-9012-4059-9A8E-A8CACB1A7794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377" y="2416"/>
              <a:ext cx="2328" cy="1207"/>
              <a:chOff x="0" y="0"/>
              <a:chExt cx="1049" cy="538"/>
            </a:xfrm>
          </p:grpSpPr>
          <p:sp>
            <p:nvSpPr>
              <p:cNvPr id="17441" name="Line 7">
                <a:extLst>
                  <a:ext uri="{FF2B5EF4-FFF2-40B4-BE49-F238E27FC236}">
                    <a16:creationId xmlns:a16="http://schemas.microsoft.com/office/drawing/2014/main" id="{BEB37AC0-5EFD-4B72-B667-5D8D374C9AD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0" y="0"/>
                <a:ext cx="1049" cy="0"/>
              </a:xfrm>
              <a:prstGeom prst="line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42" name="Line 8">
                <a:extLst>
                  <a:ext uri="{FF2B5EF4-FFF2-40B4-BE49-F238E27FC236}">
                    <a16:creationId xmlns:a16="http://schemas.microsoft.com/office/drawing/2014/main" id="{6F5C4038-5512-4CCB-9740-FC8A8B9544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0" y="0"/>
                <a:ext cx="0" cy="538"/>
              </a:xfrm>
              <a:prstGeom prst="line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 type="oval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43" name="Line 9">
                <a:extLst>
                  <a:ext uri="{FF2B5EF4-FFF2-40B4-BE49-F238E27FC236}">
                    <a16:creationId xmlns:a16="http://schemas.microsoft.com/office/drawing/2014/main" id="{C75FF1C6-6E2D-485B-9A04-D3F06DD86A4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49" y="0"/>
                <a:ext cx="0" cy="538"/>
              </a:xfrm>
              <a:prstGeom prst="line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 type="oval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17444" name="组合 8227">
              <a:extLst>
                <a:ext uri="{FF2B5EF4-FFF2-40B4-BE49-F238E27FC236}">
                  <a16:creationId xmlns:a16="http://schemas.microsoft.com/office/drawing/2014/main" id="{2CCA5399-64EE-4C13-8217-0C48CDF9AD0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19" y="3263"/>
              <a:ext cx="678" cy="817"/>
              <a:chOff x="0" y="0"/>
              <a:chExt cx="284" cy="344"/>
            </a:xfrm>
          </p:grpSpPr>
          <p:sp>
            <p:nvSpPr>
              <p:cNvPr id="17445" name="Oval 190">
                <a:extLst>
                  <a:ext uri="{FF2B5EF4-FFF2-40B4-BE49-F238E27FC236}">
                    <a16:creationId xmlns:a16="http://schemas.microsoft.com/office/drawing/2014/main" id="{9217AB96-FB9C-463C-86EF-8CEEEA4379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16"/>
                <a:ext cx="284" cy="283"/>
              </a:xfrm>
              <a:prstGeom prst="ellipse">
                <a:avLst/>
              </a:prstGeom>
              <a:solidFill>
                <a:srgbClr val="FFFFFF"/>
              </a:solidFill>
              <a:ln w="2857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7446" name="Text Box 191">
                <a:extLst>
                  <a:ext uri="{FF2B5EF4-FFF2-40B4-BE49-F238E27FC236}">
                    <a16:creationId xmlns:a16="http://schemas.microsoft.com/office/drawing/2014/main" id="{298434F7-60F1-490C-9695-1A0E076D8C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0"/>
                <a:ext cx="260" cy="3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800" b="1">
                    <a:latin typeface="Times New Roman" panose="02020603050405020304" pitchFamily="18" charset="0"/>
                  </a:rPr>
                  <a:t>V</a:t>
                </a:r>
              </a:p>
            </p:txBody>
          </p:sp>
        </p:grpSp>
        <p:sp>
          <p:nvSpPr>
            <p:cNvPr id="17447" name="Text Box 4">
              <a:extLst>
                <a:ext uri="{FF2B5EF4-FFF2-40B4-BE49-F238E27FC236}">
                  <a16:creationId xmlns:a16="http://schemas.microsoft.com/office/drawing/2014/main" id="{A055DA0E-EDD1-4605-A07E-29DE426496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5" y="1701"/>
              <a:ext cx="817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400" b="1" i="1">
                  <a:latin typeface="Times New Roman" panose="02020603050405020304" pitchFamily="18" charset="0"/>
                </a:rPr>
                <a:t>R</a:t>
              </a:r>
            </a:p>
          </p:txBody>
        </p:sp>
        <p:sp>
          <p:nvSpPr>
            <p:cNvPr id="17448" name="Text Box 4">
              <a:extLst>
                <a:ext uri="{FF2B5EF4-FFF2-40B4-BE49-F238E27FC236}">
                  <a16:creationId xmlns:a16="http://schemas.microsoft.com/office/drawing/2014/main" id="{38D085C2-4E52-40F9-90E4-4B5204988D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3" y="2599"/>
              <a:ext cx="1208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400" b="1" i="1">
                  <a:latin typeface="Cataneo BT" charset="0"/>
                </a:rPr>
                <a:t>R'</a:t>
              </a:r>
            </a:p>
          </p:txBody>
        </p:sp>
        <p:sp>
          <p:nvSpPr>
            <p:cNvPr id="17449" name="Text Box 116">
              <a:extLst>
                <a:ext uri="{FF2B5EF4-FFF2-40B4-BE49-F238E27FC236}">
                  <a16:creationId xmlns:a16="http://schemas.microsoft.com/office/drawing/2014/main" id="{A097D257-4A3B-44EA-BB43-798A8D186F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53" y="472"/>
              <a:ext cx="540" cy="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400" b="1">
                  <a:latin typeface="Times New Roman" panose="02020603050405020304" pitchFamily="18" charset="0"/>
                </a:rPr>
                <a:t>S</a:t>
              </a:r>
              <a:endParaRPr lang="en-US" altLang="zh-CN" sz="2400" b="1" baseline="-250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7450" name="组合 8233">
            <a:extLst>
              <a:ext uri="{FF2B5EF4-FFF2-40B4-BE49-F238E27FC236}">
                <a16:creationId xmlns:a16="http://schemas.microsoft.com/office/drawing/2014/main" id="{1898F3AD-EA36-417F-8D28-5FCE1BA5F8A9}"/>
              </a:ext>
            </a:extLst>
          </p:cNvPr>
          <p:cNvGrpSpPr>
            <a:grpSpLocks/>
          </p:cNvGrpSpPr>
          <p:nvPr/>
        </p:nvGrpSpPr>
        <p:grpSpPr bwMode="auto">
          <a:xfrm>
            <a:off x="179388" y="4564063"/>
            <a:ext cx="1801812" cy="520700"/>
            <a:chOff x="0" y="0"/>
            <a:chExt cx="3402" cy="818"/>
          </a:xfrm>
        </p:grpSpPr>
        <p:sp>
          <p:nvSpPr>
            <p:cNvPr id="16426" name="文本框 8234">
              <a:extLst>
                <a:ext uri="{FF2B5EF4-FFF2-40B4-BE49-F238E27FC236}">
                  <a16:creationId xmlns:a16="http://schemas.microsoft.com/office/drawing/2014/main" id="{3A3C228D-026A-4742-B738-B5408D75B467}"/>
                </a:ext>
              </a:extLst>
            </p:cNvPr>
            <p:cNvSpPr txBox="1"/>
            <p:nvPr/>
          </p:nvSpPr>
          <p:spPr>
            <a:xfrm>
              <a:off x="0" y="0"/>
              <a:ext cx="3402" cy="818"/>
            </a:xfrm>
            <a:prstGeom prst="rect">
              <a:avLst/>
            </a:prstGeom>
            <a:gradFill rotWithShape="0">
              <a:gsLst>
                <a:gs pos="0">
                  <a:srgbClr val="3399FF">
                    <a:alpha val="100000"/>
                  </a:srgbClr>
                </a:gs>
                <a:gs pos="100000">
                  <a:srgbClr val="3399FF">
                    <a:gamma/>
                    <a:tint val="0"/>
                    <a:invGamma/>
                    <a:alpha val="100000"/>
                  </a:srgbClr>
                </a:gs>
              </a:gsLst>
              <a:lin ang="5400000" scaled="1"/>
            </a:gradFill>
            <a:ln w="9525">
              <a:noFill/>
            </a:ln>
          </p:spPr>
          <p:txBody>
            <a:bodyPr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r>
                <a:rPr sz="2800" b="1"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CC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黑体" pitchFamily="2" charset="-122"/>
                  <a:sym typeface="Wingdings"/>
                </a:rPr>
                <a:t>进行实验：</a:t>
              </a:r>
              <a:endParaRPr sz="2800" b="1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黑体" pitchFamily="2" charset="-122"/>
              </a:endParaRPr>
            </a:p>
          </p:txBody>
        </p:sp>
        <p:sp>
          <p:nvSpPr>
            <p:cNvPr id="17452" name="直接连接符 8235">
              <a:extLst>
                <a:ext uri="{FF2B5EF4-FFF2-40B4-BE49-F238E27FC236}">
                  <a16:creationId xmlns:a16="http://schemas.microsoft.com/office/drawing/2014/main" id="{DDF86E0A-B01C-490F-AA62-D40594BD356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794"/>
              <a:ext cx="3402" cy="1"/>
            </a:xfrm>
            <a:prstGeom prst="line">
              <a:avLst/>
            </a:prstGeom>
            <a:noFill/>
            <a:ln w="57150" cmpd="thinThick" algn="ctr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6428" name="文本框 8236">
            <a:extLst>
              <a:ext uri="{FF2B5EF4-FFF2-40B4-BE49-F238E27FC236}">
                <a16:creationId xmlns:a16="http://schemas.microsoft.com/office/drawing/2014/main" id="{C710A973-36DF-406E-8642-E336912C4F06}"/>
              </a:ext>
            </a:extLst>
          </p:cNvPr>
          <p:cNvSpPr/>
          <p:nvPr/>
        </p:nvSpPr>
        <p:spPr>
          <a:xfrm>
            <a:off x="755650" y="5151438"/>
            <a:ext cx="5905500" cy="15176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600" b="1"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（1）按照电路图连接电路；</a:t>
            </a:r>
          </a:p>
          <a:p>
            <a:pPr>
              <a:lnSpc>
                <a:spcPct val="120000"/>
              </a:lnSpc>
            </a:pPr>
            <a:r>
              <a:rPr lang="zh-CN" altLang="en-US" sz="2600" b="1"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（2）测量并记下几组电压和电流值。</a:t>
            </a:r>
          </a:p>
          <a:p>
            <a:pPr>
              <a:lnSpc>
                <a:spcPct val="120000"/>
              </a:lnSpc>
            </a:pPr>
            <a:r>
              <a:rPr lang="zh-CN" altLang="en-US" sz="2600" b="1">
                <a:latin typeface="黑体" panose="02010609060101010101" pitchFamily="49" charset="-122"/>
                <a:ea typeface="黑体" panose="02010609060101010101" pitchFamily="49" charset="-122"/>
              </a:rPr>
              <a:t>（3）换一个电阻，重复上述实验。</a:t>
            </a:r>
          </a:p>
        </p:txBody>
      </p:sp>
      <p:sp>
        <p:nvSpPr>
          <p:cNvPr id="17454" name="文本框 8237">
            <a:extLst>
              <a:ext uri="{FF2B5EF4-FFF2-40B4-BE49-F238E27FC236}">
                <a16:creationId xmlns:a16="http://schemas.microsoft.com/office/drawing/2014/main" id="{3BF1DAB1-17E4-4E34-921F-7F4082D15A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6950" y="1196975"/>
            <a:ext cx="30257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 b="1">
                <a:ea typeface="黑体" panose="02010609060101010101" pitchFamily="49" charset="-122"/>
              </a:rPr>
              <a:t>请您设计实验电路图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7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组合 9217">
            <a:extLst>
              <a:ext uri="{FF2B5EF4-FFF2-40B4-BE49-F238E27FC236}">
                <a16:creationId xmlns:a16="http://schemas.microsoft.com/office/drawing/2014/main" id="{2C040484-F54A-4D3F-B7DC-08D401A9C439}"/>
              </a:ext>
            </a:extLst>
          </p:cNvPr>
          <p:cNvGrpSpPr>
            <a:grpSpLocks/>
          </p:cNvGrpSpPr>
          <p:nvPr/>
        </p:nvGrpSpPr>
        <p:grpSpPr bwMode="auto">
          <a:xfrm>
            <a:off x="179388" y="549275"/>
            <a:ext cx="1801812" cy="520700"/>
            <a:chOff x="0" y="0"/>
            <a:chExt cx="3402" cy="818"/>
          </a:xfrm>
        </p:grpSpPr>
        <p:sp>
          <p:nvSpPr>
            <p:cNvPr id="17410" name="文本框 9218">
              <a:extLst>
                <a:ext uri="{FF2B5EF4-FFF2-40B4-BE49-F238E27FC236}">
                  <a16:creationId xmlns:a16="http://schemas.microsoft.com/office/drawing/2014/main" id="{68DBF98B-172C-4C03-8816-D6049E217B48}"/>
                </a:ext>
              </a:extLst>
            </p:cNvPr>
            <p:cNvSpPr txBox="1"/>
            <p:nvPr/>
          </p:nvSpPr>
          <p:spPr>
            <a:xfrm>
              <a:off x="0" y="0"/>
              <a:ext cx="3402" cy="818"/>
            </a:xfrm>
            <a:prstGeom prst="rect">
              <a:avLst/>
            </a:prstGeom>
            <a:gradFill rotWithShape="0">
              <a:gsLst>
                <a:gs pos="0">
                  <a:srgbClr val="3399FF">
                    <a:alpha val="100000"/>
                  </a:srgbClr>
                </a:gs>
                <a:gs pos="100000">
                  <a:srgbClr val="3399FF">
                    <a:gamma/>
                    <a:tint val="0"/>
                    <a:invGamma/>
                    <a:alpha val="100000"/>
                  </a:srgbClr>
                </a:gs>
              </a:gsLst>
              <a:lin ang="5400000" scaled="1"/>
            </a:gradFill>
            <a:ln w="9525">
              <a:noFill/>
            </a:ln>
          </p:spPr>
          <p:txBody>
            <a:bodyPr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r>
                <a:rPr sz="2800" b="1"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CC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黑体" pitchFamily="2" charset="-122"/>
                  <a:sym typeface="Wingdings"/>
                </a:rPr>
                <a:t>收集证据：</a:t>
              </a:r>
              <a:endParaRPr sz="2800" b="1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黑体" pitchFamily="2" charset="-122"/>
              </a:endParaRPr>
            </a:p>
          </p:txBody>
        </p:sp>
        <p:sp>
          <p:nvSpPr>
            <p:cNvPr id="18436" name="直接连接符 9219">
              <a:extLst>
                <a:ext uri="{FF2B5EF4-FFF2-40B4-BE49-F238E27FC236}">
                  <a16:creationId xmlns:a16="http://schemas.microsoft.com/office/drawing/2014/main" id="{D03E9857-5543-40B9-BCAB-73ED67711D1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794"/>
              <a:ext cx="3402" cy="1"/>
            </a:xfrm>
            <a:prstGeom prst="line">
              <a:avLst/>
            </a:prstGeom>
            <a:noFill/>
            <a:ln w="57150" cmpd="thinThick" algn="ctr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aphicFrame>
        <p:nvGraphicFramePr>
          <p:cNvPr id="18437" name="表格 9220">
            <a:extLst>
              <a:ext uri="{FF2B5EF4-FFF2-40B4-BE49-F238E27FC236}">
                <a16:creationId xmlns:a16="http://schemas.microsoft.com/office/drawing/2014/main" id="{303F733D-377F-4837-80B5-F0E286352956}"/>
              </a:ext>
            </a:extLst>
          </p:cNvPr>
          <p:cNvGraphicFramePr>
            <a:graphicFrameLocks noGrp="1"/>
          </p:cNvGraphicFramePr>
          <p:nvPr/>
        </p:nvGraphicFramePr>
        <p:xfrm>
          <a:off x="2554288" y="620713"/>
          <a:ext cx="6049962" cy="1439864"/>
        </p:xfrm>
        <a:graphic>
          <a:graphicData uri="http://schemas.openxmlformats.org/drawingml/2006/table">
            <a:tbl>
              <a:tblPr/>
              <a:tblGrid>
                <a:gridCol w="1974850">
                  <a:extLst>
                    <a:ext uri="{9D8B030D-6E8A-4147-A177-3AD203B41FA5}">
                      <a16:colId xmlns:a16="http://schemas.microsoft.com/office/drawing/2014/main" val="1826137652"/>
                    </a:ext>
                  </a:extLst>
                </a:gridCol>
                <a:gridCol w="1438275">
                  <a:extLst>
                    <a:ext uri="{9D8B030D-6E8A-4147-A177-3AD203B41FA5}">
                      <a16:colId xmlns:a16="http://schemas.microsoft.com/office/drawing/2014/main" val="2779515545"/>
                    </a:ext>
                  </a:extLst>
                </a:gridCol>
                <a:gridCol w="1301750">
                  <a:extLst>
                    <a:ext uri="{9D8B030D-6E8A-4147-A177-3AD203B41FA5}">
                      <a16:colId xmlns:a16="http://schemas.microsoft.com/office/drawing/2014/main" val="2814170176"/>
                    </a:ext>
                  </a:extLst>
                </a:gridCol>
                <a:gridCol w="1335087">
                  <a:extLst>
                    <a:ext uri="{9D8B030D-6E8A-4147-A177-3AD203B41FA5}">
                      <a16:colId xmlns:a16="http://schemas.microsoft.com/office/drawing/2014/main" val="1312236841"/>
                    </a:ext>
                  </a:extLst>
                </a:gridCol>
              </a:tblGrid>
              <a:tr h="5032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电阻R/</a:t>
                      </a:r>
                      <a:r>
                        <a:rPr kumimoji="0" lang="zh-C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sym typeface="Arial" panose="020B0604020202020204" pitchFamily="34" charset="0"/>
                        </a:rPr>
                        <a:t>Ω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R=R</a:t>
                      </a:r>
                      <a:r>
                        <a:rPr kumimoji="0" lang="zh-CN" altLang="en-US" sz="2000" b="1" i="0" u="none" strike="noStrike" cap="none" normalizeH="0" baseline="-25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</a:t>
                      </a:r>
                      <a:r>
                        <a:rPr kumimoji="0" lang="zh-C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=10</a:t>
                      </a:r>
                      <a:r>
                        <a:rPr kumimoji="0" lang="zh-C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sym typeface="方正舒体" panose="02010601030101010101" pitchFamily="2" charset="-122"/>
                        </a:rPr>
                        <a:t>Ω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7089997"/>
                  </a:ext>
                </a:extLst>
              </a:tr>
              <a:tr h="5064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电压U/V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87314665"/>
                  </a:ext>
                </a:extLst>
              </a:tr>
              <a:tr h="4302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电流</a:t>
                      </a:r>
                      <a:r>
                        <a:rPr kumimoji="0" lang="zh-C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sym typeface="方正舒体" panose="02010601030101010101" pitchFamily="2" charset="-122"/>
                        </a:rPr>
                        <a:t>Ι/A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3770466"/>
                  </a:ext>
                </a:extLst>
              </a:tr>
            </a:tbl>
          </a:graphicData>
        </a:graphic>
      </p:graphicFrame>
      <p:grpSp>
        <p:nvGrpSpPr>
          <p:cNvPr id="18457" name="组合 9258">
            <a:extLst>
              <a:ext uri="{FF2B5EF4-FFF2-40B4-BE49-F238E27FC236}">
                <a16:creationId xmlns:a16="http://schemas.microsoft.com/office/drawing/2014/main" id="{0D680A90-9D77-4C61-A190-C460B1CC7C56}"/>
              </a:ext>
            </a:extLst>
          </p:cNvPr>
          <p:cNvGrpSpPr>
            <a:grpSpLocks/>
          </p:cNvGrpSpPr>
          <p:nvPr/>
        </p:nvGrpSpPr>
        <p:grpSpPr bwMode="auto">
          <a:xfrm>
            <a:off x="179388" y="3700463"/>
            <a:ext cx="2089150" cy="520700"/>
            <a:chOff x="0" y="0"/>
            <a:chExt cx="3402" cy="818"/>
          </a:xfrm>
        </p:grpSpPr>
        <p:sp>
          <p:nvSpPr>
            <p:cNvPr id="17433" name="文本框 9259">
              <a:extLst>
                <a:ext uri="{FF2B5EF4-FFF2-40B4-BE49-F238E27FC236}">
                  <a16:creationId xmlns:a16="http://schemas.microsoft.com/office/drawing/2014/main" id="{D7DA9EB3-E648-4126-B457-CA250546ECBF}"/>
                </a:ext>
              </a:extLst>
            </p:cNvPr>
            <p:cNvSpPr txBox="1"/>
            <p:nvPr/>
          </p:nvSpPr>
          <p:spPr>
            <a:xfrm>
              <a:off x="0" y="0"/>
              <a:ext cx="3402" cy="818"/>
            </a:xfrm>
            <a:prstGeom prst="rect">
              <a:avLst/>
            </a:prstGeom>
            <a:gradFill rotWithShape="0">
              <a:gsLst>
                <a:gs pos="0">
                  <a:srgbClr val="3399FF">
                    <a:alpha val="100000"/>
                  </a:srgbClr>
                </a:gs>
                <a:gs pos="100000">
                  <a:srgbClr val="3399FF">
                    <a:gamma/>
                    <a:tint val="0"/>
                    <a:invGamma/>
                    <a:alpha val="100000"/>
                  </a:srgbClr>
                </a:gs>
              </a:gsLst>
              <a:lin ang="5400000" scaled="1"/>
            </a:gradFill>
            <a:ln w="9525">
              <a:noFill/>
            </a:ln>
          </p:spPr>
          <p:txBody>
            <a:bodyPr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r>
                <a:rPr sz="2800" b="1"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CC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黑体" pitchFamily="2" charset="-122"/>
                  <a:sym typeface="Wingdings"/>
                </a:rPr>
                <a:t>分析与论证：</a:t>
              </a:r>
              <a:endParaRPr sz="2800" b="1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黑体" pitchFamily="2" charset="-122"/>
              </a:endParaRPr>
            </a:p>
          </p:txBody>
        </p:sp>
        <p:sp>
          <p:nvSpPr>
            <p:cNvPr id="18459" name="直接连接符 9260">
              <a:extLst>
                <a:ext uri="{FF2B5EF4-FFF2-40B4-BE49-F238E27FC236}">
                  <a16:creationId xmlns:a16="http://schemas.microsoft.com/office/drawing/2014/main" id="{27045AF0-EB68-4E05-9782-ADF781986BC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794"/>
              <a:ext cx="3402" cy="1"/>
            </a:xfrm>
            <a:prstGeom prst="line">
              <a:avLst/>
            </a:prstGeom>
            <a:noFill/>
            <a:ln w="57150" cmpd="thinThick" algn="ctr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8460" name="组合 9261">
            <a:extLst>
              <a:ext uri="{FF2B5EF4-FFF2-40B4-BE49-F238E27FC236}">
                <a16:creationId xmlns:a16="http://schemas.microsoft.com/office/drawing/2014/main" id="{3C39D05D-3A0F-40AD-9723-29493E84CCE6}"/>
              </a:ext>
            </a:extLst>
          </p:cNvPr>
          <p:cNvGrpSpPr>
            <a:grpSpLocks/>
          </p:cNvGrpSpPr>
          <p:nvPr/>
        </p:nvGrpSpPr>
        <p:grpSpPr bwMode="auto">
          <a:xfrm>
            <a:off x="396875" y="908050"/>
            <a:ext cx="2519363" cy="1008063"/>
            <a:chOff x="0" y="0"/>
            <a:chExt cx="3967" cy="1588"/>
          </a:xfrm>
        </p:grpSpPr>
        <p:grpSp>
          <p:nvGrpSpPr>
            <p:cNvPr id="18461" name="组合 9262">
              <a:extLst>
                <a:ext uri="{FF2B5EF4-FFF2-40B4-BE49-F238E27FC236}">
                  <a16:creationId xmlns:a16="http://schemas.microsoft.com/office/drawing/2014/main" id="{16119C1D-60D2-4408-A028-DA78B2A75B6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778"/>
              <a:ext cx="2720" cy="810"/>
              <a:chOff x="0" y="0"/>
              <a:chExt cx="2104" cy="816"/>
            </a:xfrm>
          </p:grpSpPr>
          <p:sp>
            <p:nvSpPr>
              <p:cNvPr id="18462" name="文本框 9263">
                <a:extLst>
                  <a:ext uri="{FF2B5EF4-FFF2-40B4-BE49-F238E27FC236}">
                    <a16:creationId xmlns:a16="http://schemas.microsoft.com/office/drawing/2014/main" id="{41C6CE7D-797B-4948-9AFF-95D274721C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0"/>
                <a:ext cx="2105" cy="8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zh-CN" altLang="en-US" sz="2800" b="1">
                    <a:solidFill>
                      <a:srgbClr val="FF0000"/>
                    </a:solidFill>
                    <a:ea typeface="黑体" panose="02010609060101010101" pitchFamily="49" charset="-122"/>
                  </a:rPr>
                  <a:t>控制变量</a:t>
                </a:r>
              </a:p>
            </p:txBody>
          </p:sp>
          <p:sp>
            <p:nvSpPr>
              <p:cNvPr id="18463" name="圆角矩形 9264">
                <a:extLst>
                  <a:ext uri="{FF2B5EF4-FFF2-40B4-BE49-F238E27FC236}">
                    <a16:creationId xmlns:a16="http://schemas.microsoft.com/office/drawing/2014/main" id="{C81E7419-6E02-4FE3-8CD0-7DBF96D8EF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0"/>
                <a:ext cx="1928" cy="793"/>
              </a:xfrm>
              <a:prstGeom prst="roundRect">
                <a:avLst>
                  <a:gd name="adj" fmla="val 16667"/>
                </a:avLst>
              </a:prstGeom>
              <a:noFill/>
              <a:ln w="28575" algn="ctr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18464" name="直接连接符 9265">
              <a:extLst>
                <a:ext uri="{FF2B5EF4-FFF2-40B4-BE49-F238E27FC236}">
                  <a16:creationId xmlns:a16="http://schemas.microsoft.com/office/drawing/2014/main" id="{DFBF5FA7-08A5-4961-84EC-318B06C477D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93" y="0"/>
              <a:ext cx="1475" cy="1135"/>
            </a:xfrm>
            <a:prstGeom prst="line">
              <a:avLst/>
            </a:prstGeom>
            <a:noFill/>
            <a:ln w="38100" algn="ctr">
              <a:solidFill>
                <a:srgbClr val="0000FF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8465" name="组合 9266">
            <a:extLst>
              <a:ext uri="{FF2B5EF4-FFF2-40B4-BE49-F238E27FC236}">
                <a16:creationId xmlns:a16="http://schemas.microsoft.com/office/drawing/2014/main" id="{0C64ED19-A280-487A-B83C-922385CCF694}"/>
              </a:ext>
            </a:extLst>
          </p:cNvPr>
          <p:cNvGrpSpPr>
            <a:grpSpLocks/>
          </p:cNvGrpSpPr>
          <p:nvPr/>
        </p:nvGrpSpPr>
        <p:grpSpPr bwMode="auto">
          <a:xfrm>
            <a:off x="612775" y="1412875"/>
            <a:ext cx="2374900" cy="1296988"/>
            <a:chOff x="0" y="0"/>
            <a:chExt cx="3740" cy="2043"/>
          </a:xfrm>
        </p:grpSpPr>
        <p:grpSp>
          <p:nvGrpSpPr>
            <p:cNvPr id="18466" name="组合 9267">
              <a:extLst>
                <a:ext uri="{FF2B5EF4-FFF2-40B4-BE49-F238E27FC236}">
                  <a16:creationId xmlns:a16="http://schemas.microsoft.com/office/drawing/2014/main" id="{8CC586D5-B53B-4B17-88A9-4194FEF2979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1135"/>
              <a:ext cx="2153" cy="908"/>
              <a:chOff x="0" y="0"/>
              <a:chExt cx="2104" cy="816"/>
            </a:xfrm>
          </p:grpSpPr>
          <p:sp>
            <p:nvSpPr>
              <p:cNvPr id="18467" name="文本框 9268">
                <a:extLst>
                  <a:ext uri="{FF2B5EF4-FFF2-40B4-BE49-F238E27FC236}">
                    <a16:creationId xmlns:a16="http://schemas.microsoft.com/office/drawing/2014/main" id="{D54B09B9-77E0-4555-A452-8AC5CAD225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0"/>
                <a:ext cx="2105" cy="8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zh-CN" altLang="en-US" sz="2800" b="1">
                    <a:solidFill>
                      <a:srgbClr val="FF0000"/>
                    </a:solidFill>
                    <a:ea typeface="黑体" panose="02010609060101010101" pitchFamily="49" charset="-122"/>
                  </a:rPr>
                  <a:t>自变量</a:t>
                </a:r>
                <a:endParaRPr lang="zh-CN" altLang="en-US"/>
              </a:p>
            </p:txBody>
          </p:sp>
          <p:sp>
            <p:nvSpPr>
              <p:cNvPr id="18468" name="圆角矩形 9269">
                <a:extLst>
                  <a:ext uri="{FF2B5EF4-FFF2-40B4-BE49-F238E27FC236}">
                    <a16:creationId xmlns:a16="http://schemas.microsoft.com/office/drawing/2014/main" id="{BB2C6681-C6D7-4D34-99BB-844AB7BDD2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0"/>
                <a:ext cx="1928" cy="793"/>
              </a:xfrm>
              <a:prstGeom prst="roundRect">
                <a:avLst>
                  <a:gd name="adj" fmla="val 16667"/>
                </a:avLst>
              </a:prstGeom>
              <a:noFill/>
              <a:ln w="28575" algn="ctr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18469" name="直接连接符 9270">
              <a:extLst>
                <a:ext uri="{FF2B5EF4-FFF2-40B4-BE49-F238E27FC236}">
                  <a16:creationId xmlns:a16="http://schemas.microsoft.com/office/drawing/2014/main" id="{A4E4AC59-2D2F-40D2-9337-7CFD77E52E1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28" y="0"/>
              <a:ext cx="1812" cy="1588"/>
            </a:xfrm>
            <a:prstGeom prst="line">
              <a:avLst/>
            </a:prstGeom>
            <a:noFill/>
            <a:ln w="38100" algn="ctr">
              <a:solidFill>
                <a:srgbClr val="0000FF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8470" name="组合 9271">
            <a:extLst>
              <a:ext uri="{FF2B5EF4-FFF2-40B4-BE49-F238E27FC236}">
                <a16:creationId xmlns:a16="http://schemas.microsoft.com/office/drawing/2014/main" id="{E2513E52-DDFE-457C-863D-E44ED517ED40}"/>
              </a:ext>
            </a:extLst>
          </p:cNvPr>
          <p:cNvGrpSpPr>
            <a:grpSpLocks/>
          </p:cNvGrpSpPr>
          <p:nvPr/>
        </p:nvGrpSpPr>
        <p:grpSpPr bwMode="auto">
          <a:xfrm>
            <a:off x="4140200" y="1989138"/>
            <a:ext cx="2089150" cy="863600"/>
            <a:chOff x="0" y="0"/>
            <a:chExt cx="3289" cy="1359"/>
          </a:xfrm>
        </p:grpSpPr>
        <p:grpSp>
          <p:nvGrpSpPr>
            <p:cNvPr id="18471" name="组合 9272">
              <a:extLst>
                <a:ext uri="{FF2B5EF4-FFF2-40B4-BE49-F238E27FC236}">
                  <a16:creationId xmlns:a16="http://schemas.microsoft.com/office/drawing/2014/main" id="{8C19D6DA-2773-4767-A05C-FB52362F158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35" y="455"/>
              <a:ext cx="2155" cy="905"/>
              <a:chOff x="0" y="0"/>
              <a:chExt cx="2104" cy="816"/>
            </a:xfrm>
          </p:grpSpPr>
          <p:sp>
            <p:nvSpPr>
              <p:cNvPr id="18472" name="文本框 9273">
                <a:extLst>
                  <a:ext uri="{FF2B5EF4-FFF2-40B4-BE49-F238E27FC236}">
                    <a16:creationId xmlns:a16="http://schemas.microsoft.com/office/drawing/2014/main" id="{DB3FF9F5-4641-40E2-AB34-7856061563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0"/>
                <a:ext cx="2105" cy="8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zh-CN" altLang="en-US" sz="2800" b="1">
                    <a:solidFill>
                      <a:srgbClr val="FF0000"/>
                    </a:solidFill>
                    <a:ea typeface="黑体" panose="02010609060101010101" pitchFamily="49" charset="-122"/>
                  </a:rPr>
                  <a:t>因变量</a:t>
                </a:r>
                <a:endParaRPr lang="zh-CN" altLang="en-US"/>
              </a:p>
            </p:txBody>
          </p:sp>
          <p:sp>
            <p:nvSpPr>
              <p:cNvPr id="18473" name="圆角矩形 9274">
                <a:extLst>
                  <a:ext uri="{FF2B5EF4-FFF2-40B4-BE49-F238E27FC236}">
                    <a16:creationId xmlns:a16="http://schemas.microsoft.com/office/drawing/2014/main" id="{705DCB4B-8B29-484F-87A4-43A75DEF02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0"/>
                <a:ext cx="1928" cy="793"/>
              </a:xfrm>
              <a:prstGeom prst="roundRect">
                <a:avLst>
                  <a:gd name="adj" fmla="val 16667"/>
                </a:avLst>
              </a:prstGeom>
              <a:noFill/>
              <a:ln w="28575" algn="ctr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18474" name="直接连接符 9275">
              <a:extLst>
                <a:ext uri="{FF2B5EF4-FFF2-40B4-BE49-F238E27FC236}">
                  <a16:creationId xmlns:a16="http://schemas.microsoft.com/office/drawing/2014/main" id="{03714416-7347-4F3F-8402-6CE4B248FFF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0" y="0"/>
              <a:ext cx="1135" cy="795"/>
            </a:xfrm>
            <a:prstGeom prst="line">
              <a:avLst/>
            </a:prstGeom>
            <a:noFill/>
            <a:ln w="38100" algn="ctr">
              <a:solidFill>
                <a:srgbClr val="0000FF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18475" name="图片 9276">
            <a:extLst>
              <a:ext uri="{FF2B5EF4-FFF2-40B4-BE49-F238E27FC236}">
                <a16:creationId xmlns:a16="http://schemas.microsoft.com/office/drawing/2014/main" id="{5844990A-2CFE-4C87-9DF5-1897EC8AE7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34"/>
          <a:stretch>
            <a:fillRect/>
          </a:stretch>
        </p:blipFill>
        <p:spPr bwMode="auto">
          <a:xfrm>
            <a:off x="4773613" y="3070225"/>
            <a:ext cx="3975100" cy="338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51" name="椭圆 9277">
            <a:extLst>
              <a:ext uri="{FF2B5EF4-FFF2-40B4-BE49-F238E27FC236}">
                <a16:creationId xmlns:a16="http://schemas.microsoft.com/office/drawing/2014/main" id="{48C29404-BF3C-4BDA-981B-4997EFB06DD0}"/>
              </a:ext>
            </a:extLst>
          </p:cNvPr>
          <p:cNvSpPr/>
          <p:nvPr/>
        </p:nvSpPr>
        <p:spPr>
          <a:xfrm>
            <a:off x="5724525" y="5589588"/>
            <a:ext cx="142875" cy="147637"/>
          </a:xfrm>
          <a:prstGeom prst="ellipse">
            <a:avLst/>
          </a:prstGeom>
          <a:solidFill>
            <a:srgbClr val="CC0000"/>
          </a:solidFill>
          <a:ln>
            <a:solidFill>
              <a:srgbClr val="CC0000"/>
            </a:solidFill>
            <a:round/>
          </a:ln>
        </p:spPr>
        <p:txBody>
          <a:bodyPr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endParaRPr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000000"/>
              </a:solidFill>
              <a:sym typeface="Wingdings"/>
            </a:endParaRPr>
          </a:p>
        </p:txBody>
      </p:sp>
      <p:cxnSp>
        <p:nvCxnSpPr>
          <p:cNvPr id="18477" name="直接连接符 9278">
            <a:extLst>
              <a:ext uri="{FF2B5EF4-FFF2-40B4-BE49-F238E27FC236}">
                <a16:creationId xmlns:a16="http://schemas.microsoft.com/office/drawing/2014/main" id="{74BE85D4-B0A6-4346-84E9-6E13DC1ACC7D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5219700" y="3789363"/>
            <a:ext cx="2592388" cy="2376487"/>
          </a:xfrm>
          <a:prstGeom prst="line">
            <a:avLst/>
          </a:prstGeom>
          <a:noFill/>
          <a:ln w="38100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8478" name="组合 9279">
            <a:extLst>
              <a:ext uri="{FF2B5EF4-FFF2-40B4-BE49-F238E27FC236}">
                <a16:creationId xmlns:a16="http://schemas.microsoft.com/office/drawing/2014/main" id="{CB524349-A1A3-42DB-ADA9-2674B78733D5}"/>
              </a:ext>
            </a:extLst>
          </p:cNvPr>
          <p:cNvGrpSpPr>
            <a:grpSpLocks/>
          </p:cNvGrpSpPr>
          <p:nvPr/>
        </p:nvGrpSpPr>
        <p:grpSpPr bwMode="auto">
          <a:xfrm>
            <a:off x="179388" y="2924175"/>
            <a:ext cx="1722437" cy="520700"/>
            <a:chOff x="0" y="0"/>
            <a:chExt cx="3402" cy="818"/>
          </a:xfrm>
        </p:grpSpPr>
        <p:sp>
          <p:nvSpPr>
            <p:cNvPr id="17454" name="文本框 9280">
              <a:extLst>
                <a:ext uri="{FF2B5EF4-FFF2-40B4-BE49-F238E27FC236}">
                  <a16:creationId xmlns:a16="http://schemas.microsoft.com/office/drawing/2014/main" id="{5827283A-85C2-4394-AF3C-8C62A458FCF8}"/>
                </a:ext>
              </a:extLst>
            </p:cNvPr>
            <p:cNvSpPr txBox="1"/>
            <p:nvPr/>
          </p:nvSpPr>
          <p:spPr>
            <a:xfrm>
              <a:off x="0" y="0"/>
              <a:ext cx="3402" cy="818"/>
            </a:xfrm>
            <a:prstGeom prst="rect">
              <a:avLst/>
            </a:prstGeom>
            <a:gradFill rotWithShape="0">
              <a:gsLst>
                <a:gs pos="0">
                  <a:srgbClr val="3399FF">
                    <a:alpha val="100000"/>
                  </a:srgbClr>
                </a:gs>
                <a:gs pos="100000">
                  <a:srgbClr val="3399FF">
                    <a:gamma/>
                    <a:tint val="0"/>
                    <a:invGamma/>
                    <a:alpha val="100000"/>
                  </a:srgbClr>
                </a:gs>
              </a:gsLst>
              <a:lin ang="5400000" scaled="1"/>
            </a:gradFill>
            <a:ln w="9525">
              <a:noFill/>
            </a:ln>
          </p:spPr>
          <p:txBody>
            <a:bodyPr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r>
                <a:rPr sz="2800" b="1"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CC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黑体" pitchFamily="2" charset="-122"/>
                  <a:sym typeface="Wingdings"/>
                </a:rPr>
                <a:t>绘制图形：</a:t>
              </a:r>
              <a:endParaRPr sz="2800" b="1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黑体" pitchFamily="2" charset="-122"/>
              </a:endParaRPr>
            </a:p>
          </p:txBody>
        </p:sp>
        <p:sp>
          <p:nvSpPr>
            <p:cNvPr id="18480" name="直接连接符 9281">
              <a:extLst>
                <a:ext uri="{FF2B5EF4-FFF2-40B4-BE49-F238E27FC236}">
                  <a16:creationId xmlns:a16="http://schemas.microsoft.com/office/drawing/2014/main" id="{095F0DB9-A635-4AC4-9DD0-1580B5197C0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794"/>
              <a:ext cx="3402" cy="1"/>
            </a:xfrm>
            <a:prstGeom prst="line">
              <a:avLst/>
            </a:prstGeom>
            <a:noFill/>
            <a:ln w="57150" cmpd="thinThick" algn="ctr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8481" name="组合 9282">
            <a:extLst>
              <a:ext uri="{FF2B5EF4-FFF2-40B4-BE49-F238E27FC236}">
                <a16:creationId xmlns:a16="http://schemas.microsoft.com/office/drawing/2014/main" id="{32DE2F8A-E270-4A0A-9471-6844989AFE3F}"/>
              </a:ext>
            </a:extLst>
          </p:cNvPr>
          <p:cNvGrpSpPr>
            <a:grpSpLocks/>
          </p:cNvGrpSpPr>
          <p:nvPr/>
        </p:nvGrpSpPr>
        <p:grpSpPr bwMode="auto">
          <a:xfrm>
            <a:off x="466725" y="5264150"/>
            <a:ext cx="3816350" cy="1260475"/>
            <a:chOff x="0" y="0"/>
            <a:chExt cx="6010" cy="1986"/>
          </a:xfrm>
        </p:grpSpPr>
        <p:sp>
          <p:nvSpPr>
            <p:cNvPr id="18482" name="文本框 9283">
              <a:extLst>
                <a:ext uri="{FF2B5EF4-FFF2-40B4-BE49-F238E27FC236}">
                  <a16:creationId xmlns:a16="http://schemas.microsoft.com/office/drawing/2014/main" id="{C9881923-D127-4AAC-BE2E-5EDC0E69F8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6010" cy="19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60000"/>
                </a:lnSpc>
              </a:pPr>
              <a:r>
                <a:rPr lang="zh-CN" altLang="en-US" sz="2400" b="1">
                  <a:latin typeface="宋体" panose="02010600030101010101" pitchFamily="2" charset="-122"/>
                  <a:sym typeface="Arial" panose="020B0604020202020204" pitchFamily="34" charset="0"/>
                </a:rPr>
                <a:t>2、看看R与     的比值有什么关系呢？</a:t>
              </a:r>
            </a:p>
          </p:txBody>
        </p:sp>
        <p:graphicFrame>
          <p:nvGraphicFramePr>
            <p:cNvPr id="18483" name="对象 9284">
              <a:extLst>
                <a:ext uri="{FF2B5EF4-FFF2-40B4-BE49-F238E27FC236}">
                  <a16:creationId xmlns:a16="http://schemas.microsoft.com/office/drawing/2014/main" id="{182F5271-16DD-46E2-A908-0AAFF739CFF5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835" y="173"/>
            <a:ext cx="591" cy="11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3" imgW="191344" imgH="395348" progId="Equation.3">
                    <p:embed/>
                  </p:oleObj>
                </mc:Choice>
                <mc:Fallback>
                  <p:oleObj r:id="rId3" imgW="191344" imgH="395348" progId="Equation.3">
                    <p:embed/>
                    <p:pic>
                      <p:nvPicPr>
                        <p:cNvPr id="18483" name="对象 9284">
                          <a:extLst>
                            <a:ext uri="{FF2B5EF4-FFF2-40B4-BE49-F238E27FC236}">
                              <a16:creationId xmlns:a16="http://schemas.microsoft.com/office/drawing/2014/main" id="{182F5271-16DD-46E2-A908-0AAFF739CFF5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35" y="173"/>
                          <a:ext cx="591" cy="113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 algn="ctr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7459" name="文本框 9285">
            <a:extLst>
              <a:ext uri="{FF2B5EF4-FFF2-40B4-BE49-F238E27FC236}">
                <a16:creationId xmlns:a16="http://schemas.microsoft.com/office/drawing/2014/main" id="{8E5DF381-EE89-473D-8A93-B6630F98579F}"/>
              </a:ext>
            </a:extLst>
          </p:cNvPr>
          <p:cNvSpPr txBox="1"/>
          <p:nvPr/>
        </p:nvSpPr>
        <p:spPr>
          <a:xfrm>
            <a:off x="4932363" y="1628775"/>
            <a:ext cx="639762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buSzTx/>
            </a:pPr>
            <a:r>
              <a:rPr lang="zh-CN" altLang="en-US" sz="2400" b="1" noProof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黑体" pitchFamily="2" charset="-122"/>
                <a:ea typeface="黑体" pitchFamily="2" charset="-122"/>
                <a:sym typeface="Arial" pitchFamily="34" charset="0"/>
              </a:rPr>
              <a:t>0.1</a:t>
            </a:r>
            <a:endParaRPr lang="zh-CN" altLang="en-US" sz="2400" b="1" noProof="1">
              <a:solidFill>
                <a:srgbClr val="0000FF"/>
              </a:solidFill>
              <a:effectLst>
                <a:outerShdw blurRad="38100" dist="38100" dir="2700000">
                  <a:srgbClr val="000000"/>
                </a:outerShdw>
              </a:effectLst>
              <a:latin typeface="黑体" pitchFamily="2" charset="-122"/>
              <a:ea typeface="黑体" pitchFamily="2" charset="-122"/>
              <a:sym typeface="Arial" pitchFamily="34" charset="0"/>
            </a:endParaRPr>
          </a:p>
        </p:txBody>
      </p:sp>
      <p:sp>
        <p:nvSpPr>
          <p:cNvPr id="17460" name="文本框 9286">
            <a:extLst>
              <a:ext uri="{FF2B5EF4-FFF2-40B4-BE49-F238E27FC236}">
                <a16:creationId xmlns:a16="http://schemas.microsoft.com/office/drawing/2014/main" id="{74DA7674-3EFE-4AF3-940A-1459EB449A01}"/>
              </a:ext>
            </a:extLst>
          </p:cNvPr>
          <p:cNvSpPr txBox="1"/>
          <p:nvPr/>
        </p:nvSpPr>
        <p:spPr>
          <a:xfrm>
            <a:off x="6300788" y="1628775"/>
            <a:ext cx="639762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buSzTx/>
            </a:pPr>
            <a:r>
              <a:rPr lang="zh-CN" altLang="en-US" sz="2400" b="1" noProof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黑体" pitchFamily="2" charset="-122"/>
                <a:ea typeface="黑体" pitchFamily="2" charset="-122"/>
                <a:sym typeface="Arial" pitchFamily="34" charset="0"/>
              </a:rPr>
              <a:t>0.2</a:t>
            </a:r>
            <a:endParaRPr lang="zh-CN" altLang="en-US" sz="2400" b="1" noProof="1">
              <a:solidFill>
                <a:srgbClr val="0000FF"/>
              </a:solidFill>
              <a:effectLst>
                <a:outerShdw blurRad="38100" dist="38100" dir="2700000">
                  <a:srgbClr val="000000"/>
                </a:outerShdw>
              </a:effectLst>
              <a:latin typeface="黑体" pitchFamily="2" charset="-122"/>
              <a:ea typeface="黑体" pitchFamily="2" charset="-122"/>
              <a:sym typeface="Arial" pitchFamily="34" charset="0"/>
            </a:endParaRPr>
          </a:p>
        </p:txBody>
      </p:sp>
      <p:sp>
        <p:nvSpPr>
          <p:cNvPr id="17461" name="文本框 9287">
            <a:extLst>
              <a:ext uri="{FF2B5EF4-FFF2-40B4-BE49-F238E27FC236}">
                <a16:creationId xmlns:a16="http://schemas.microsoft.com/office/drawing/2014/main" id="{0241011D-5D27-45CB-9E8B-7B854F3C26A3}"/>
              </a:ext>
            </a:extLst>
          </p:cNvPr>
          <p:cNvSpPr txBox="1"/>
          <p:nvPr/>
        </p:nvSpPr>
        <p:spPr>
          <a:xfrm>
            <a:off x="7597775" y="1628775"/>
            <a:ext cx="639763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buSzTx/>
            </a:pPr>
            <a:r>
              <a:rPr lang="zh-CN" altLang="en-US" sz="2400" b="1" noProof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黑体" pitchFamily="2" charset="-122"/>
                <a:ea typeface="黑体" pitchFamily="2" charset="-122"/>
                <a:sym typeface="Arial" pitchFamily="34" charset="0"/>
              </a:rPr>
              <a:t>0.3</a:t>
            </a:r>
            <a:endParaRPr lang="zh-CN" altLang="en-US" sz="2400" b="1" noProof="1">
              <a:solidFill>
                <a:srgbClr val="0000FF"/>
              </a:solidFill>
              <a:effectLst>
                <a:outerShdw blurRad="38100" dist="38100" dir="2700000">
                  <a:srgbClr val="000000"/>
                </a:outerShdw>
              </a:effectLst>
              <a:latin typeface="黑体" pitchFamily="2" charset="-122"/>
              <a:ea typeface="黑体" pitchFamily="2" charset="-122"/>
              <a:sym typeface="Arial" pitchFamily="34" charset="0"/>
            </a:endParaRPr>
          </a:p>
        </p:txBody>
      </p:sp>
      <p:sp>
        <p:nvSpPr>
          <p:cNvPr id="17462" name="椭圆 9288">
            <a:extLst>
              <a:ext uri="{FF2B5EF4-FFF2-40B4-BE49-F238E27FC236}">
                <a16:creationId xmlns:a16="http://schemas.microsoft.com/office/drawing/2014/main" id="{44FFF54D-986F-4FCA-8188-1778711FB633}"/>
              </a:ext>
            </a:extLst>
          </p:cNvPr>
          <p:cNvSpPr/>
          <p:nvPr/>
        </p:nvSpPr>
        <p:spPr>
          <a:xfrm>
            <a:off x="6300788" y="5013325"/>
            <a:ext cx="144462" cy="149225"/>
          </a:xfrm>
          <a:prstGeom prst="ellipse">
            <a:avLst/>
          </a:prstGeom>
          <a:solidFill>
            <a:srgbClr val="CC0000"/>
          </a:solidFill>
          <a:ln>
            <a:solidFill>
              <a:srgbClr val="CC0000"/>
            </a:solidFill>
            <a:round/>
          </a:ln>
        </p:spPr>
        <p:txBody>
          <a:bodyPr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endParaRPr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000000"/>
              </a:solidFill>
              <a:sym typeface="Wingdings"/>
            </a:endParaRPr>
          </a:p>
        </p:txBody>
      </p:sp>
      <p:sp>
        <p:nvSpPr>
          <p:cNvPr id="17463" name="椭圆 9289">
            <a:extLst>
              <a:ext uri="{FF2B5EF4-FFF2-40B4-BE49-F238E27FC236}">
                <a16:creationId xmlns:a16="http://schemas.microsoft.com/office/drawing/2014/main" id="{5F0A4963-987A-4EF6-ADFA-BFD0E943708B}"/>
              </a:ext>
            </a:extLst>
          </p:cNvPr>
          <p:cNvSpPr/>
          <p:nvPr/>
        </p:nvSpPr>
        <p:spPr>
          <a:xfrm>
            <a:off x="6877050" y="4505325"/>
            <a:ext cx="142875" cy="147638"/>
          </a:xfrm>
          <a:prstGeom prst="ellipse">
            <a:avLst/>
          </a:prstGeom>
          <a:solidFill>
            <a:srgbClr val="CC0000"/>
          </a:solidFill>
          <a:ln>
            <a:solidFill>
              <a:srgbClr val="CC0000"/>
            </a:solidFill>
            <a:round/>
          </a:ln>
        </p:spPr>
        <p:txBody>
          <a:bodyPr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endParaRPr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000000"/>
              </a:solidFill>
              <a:sym typeface="Wingdings"/>
            </a:endParaRPr>
          </a:p>
        </p:txBody>
      </p:sp>
      <p:sp>
        <p:nvSpPr>
          <p:cNvPr id="17464" name="椭圆 9290">
            <a:extLst>
              <a:ext uri="{FF2B5EF4-FFF2-40B4-BE49-F238E27FC236}">
                <a16:creationId xmlns:a16="http://schemas.microsoft.com/office/drawing/2014/main" id="{9C866545-6743-43D1-B6D2-E96A31F47CBB}"/>
              </a:ext>
            </a:extLst>
          </p:cNvPr>
          <p:cNvSpPr/>
          <p:nvPr/>
        </p:nvSpPr>
        <p:spPr>
          <a:xfrm>
            <a:off x="5148263" y="6089650"/>
            <a:ext cx="144462" cy="147638"/>
          </a:xfrm>
          <a:prstGeom prst="ellipse">
            <a:avLst/>
          </a:prstGeom>
          <a:solidFill>
            <a:srgbClr val="CC0000"/>
          </a:solidFill>
          <a:ln>
            <a:solidFill>
              <a:srgbClr val="CC0000"/>
            </a:solidFill>
            <a:round/>
          </a:ln>
        </p:spPr>
        <p:txBody>
          <a:bodyPr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endParaRPr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000000"/>
              </a:solidFill>
              <a:sym typeface="Wingdings"/>
            </a:endParaRPr>
          </a:p>
        </p:txBody>
      </p:sp>
      <p:sp>
        <p:nvSpPr>
          <p:cNvPr id="18490" name="文本框 9291">
            <a:extLst>
              <a:ext uri="{FF2B5EF4-FFF2-40B4-BE49-F238E27FC236}">
                <a16:creationId xmlns:a16="http://schemas.microsoft.com/office/drawing/2014/main" id="{E6075C83-4DFB-425D-A6BA-52EDC5568C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725" y="4221163"/>
            <a:ext cx="390525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b="1">
                <a:latin typeface="宋体" panose="02010600030101010101" pitchFamily="2" charset="-122"/>
              </a:rPr>
              <a:t>1、在电阻一定时，电流跟电压成正比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8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8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8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文本框 10241">
            <a:extLst>
              <a:ext uri="{FF2B5EF4-FFF2-40B4-BE49-F238E27FC236}">
                <a16:creationId xmlns:a16="http://schemas.microsoft.com/office/drawing/2014/main" id="{59FC788B-D1F3-4546-9107-54AE268DCB1E}"/>
              </a:ext>
            </a:extLst>
          </p:cNvPr>
          <p:cNvSpPr txBox="1"/>
          <p:nvPr/>
        </p:nvSpPr>
        <p:spPr>
          <a:xfrm>
            <a:off x="1576388" y="404813"/>
            <a:ext cx="5516562" cy="5175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黑体" pitchFamily="2" charset="-122"/>
                <a:sym typeface="Wingdings"/>
              </a:rPr>
              <a:t>探究二、探究“电流跟电阻”的关系</a:t>
            </a:r>
            <a:endParaRPr sz="2800" b="1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ea typeface="黑体" pitchFamily="2" charset="-122"/>
            </a:endParaRPr>
          </a:p>
        </p:txBody>
      </p:sp>
      <p:grpSp>
        <p:nvGrpSpPr>
          <p:cNvPr id="19459" name="组合 10242">
            <a:extLst>
              <a:ext uri="{FF2B5EF4-FFF2-40B4-BE49-F238E27FC236}">
                <a16:creationId xmlns:a16="http://schemas.microsoft.com/office/drawing/2014/main" id="{4C31790F-3EEA-45E9-A0FD-9EEA8FE3997E}"/>
              </a:ext>
            </a:extLst>
          </p:cNvPr>
          <p:cNvGrpSpPr>
            <a:grpSpLocks/>
          </p:cNvGrpSpPr>
          <p:nvPr/>
        </p:nvGrpSpPr>
        <p:grpSpPr bwMode="auto">
          <a:xfrm>
            <a:off x="179388" y="981075"/>
            <a:ext cx="1801812" cy="520700"/>
            <a:chOff x="0" y="0"/>
            <a:chExt cx="3402" cy="818"/>
          </a:xfrm>
        </p:grpSpPr>
        <p:sp>
          <p:nvSpPr>
            <p:cNvPr id="18435" name="文本框 10243">
              <a:extLst>
                <a:ext uri="{FF2B5EF4-FFF2-40B4-BE49-F238E27FC236}">
                  <a16:creationId xmlns:a16="http://schemas.microsoft.com/office/drawing/2014/main" id="{437EA6E0-3E9F-4B6D-A4A4-629094708FA9}"/>
                </a:ext>
              </a:extLst>
            </p:cNvPr>
            <p:cNvSpPr txBox="1"/>
            <p:nvPr/>
          </p:nvSpPr>
          <p:spPr>
            <a:xfrm>
              <a:off x="0" y="0"/>
              <a:ext cx="3402" cy="818"/>
            </a:xfrm>
            <a:prstGeom prst="rect">
              <a:avLst/>
            </a:prstGeom>
            <a:gradFill rotWithShape="0">
              <a:gsLst>
                <a:gs pos="0">
                  <a:srgbClr val="3399FF">
                    <a:alpha val="100000"/>
                  </a:srgbClr>
                </a:gs>
                <a:gs pos="100000">
                  <a:srgbClr val="3399FF">
                    <a:gamma/>
                    <a:tint val="0"/>
                    <a:invGamma/>
                    <a:alpha val="100000"/>
                  </a:srgbClr>
                </a:gs>
              </a:gsLst>
              <a:lin ang="5400000" scaled="1"/>
            </a:gradFill>
            <a:ln w="9525">
              <a:noFill/>
            </a:ln>
          </p:spPr>
          <p:txBody>
            <a:bodyPr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r>
                <a:rPr sz="2800" b="1"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CC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黑体" pitchFamily="2" charset="-122"/>
                  <a:sym typeface="Wingdings"/>
                </a:rPr>
                <a:t>设计实验：</a:t>
              </a:r>
              <a:endParaRPr sz="2800" b="1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黑体" pitchFamily="2" charset="-122"/>
              </a:endParaRPr>
            </a:p>
          </p:txBody>
        </p:sp>
        <p:sp>
          <p:nvSpPr>
            <p:cNvPr id="19461" name="直接连接符 10244">
              <a:extLst>
                <a:ext uri="{FF2B5EF4-FFF2-40B4-BE49-F238E27FC236}">
                  <a16:creationId xmlns:a16="http://schemas.microsoft.com/office/drawing/2014/main" id="{C4A663FC-6C21-4447-B598-C8C3A17F036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794"/>
              <a:ext cx="3402" cy="1"/>
            </a:xfrm>
            <a:prstGeom prst="line">
              <a:avLst/>
            </a:prstGeom>
            <a:noFill/>
            <a:ln w="57150" cmpd="thinThick" algn="ctr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8437" name="文本框 10245">
            <a:extLst>
              <a:ext uri="{FF2B5EF4-FFF2-40B4-BE49-F238E27FC236}">
                <a16:creationId xmlns:a16="http://schemas.microsoft.com/office/drawing/2014/main" id="{0159612E-E6C3-43D6-A23C-DD8834834DE9}"/>
              </a:ext>
            </a:extLst>
          </p:cNvPr>
          <p:cNvSpPr/>
          <p:nvPr/>
        </p:nvSpPr>
        <p:spPr>
          <a:xfrm>
            <a:off x="395288" y="1730375"/>
            <a:ext cx="8424862" cy="38560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zh-CN" altLang="en-US" sz="24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●在探究</a:t>
            </a:r>
            <a:r>
              <a:rPr lang="zh-CN" altLang="en-US" sz="24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“电流跟电阻的关系”的实验中，我们需要控制的物  理量是</a:t>
            </a:r>
            <a:r>
              <a:rPr lang="zh-CN" altLang="en-US" sz="2400" b="1" u="sng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             </a:t>
            </a:r>
            <a:r>
              <a:rPr lang="zh-CN" altLang="en-US" sz="24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，改变的物理量是</a:t>
            </a:r>
            <a:r>
              <a:rPr lang="zh-CN" altLang="en-US" sz="2400" b="1" u="sng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            </a:t>
            </a:r>
            <a:r>
              <a:rPr lang="zh-CN" altLang="en-US" sz="24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；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zh-CN" altLang="en-US" sz="24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●在电路中如何改变电阻，选用什么器材？怎么操作？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zh-CN" altLang="en-US" sz="24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●如何使电阻两端电压不变，如何控制其不变？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zh-CN" altLang="en-US" sz="24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●滑动变阻器在实验中起到什么作用？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endParaRPr lang="zh-CN" altLang="en-US" sz="2400" b="1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zh-CN" altLang="en-US" sz="24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●</a:t>
            </a:r>
            <a:r>
              <a:rPr lang="zh-CN" altLang="en-US" sz="24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实验中我们除了电源、导线、开关还需要哪些实验器材？</a:t>
            </a:r>
            <a:endParaRPr lang="zh-CN" altLang="en-US" sz="2400" b="1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8438" name="文本框 10246">
            <a:extLst>
              <a:ext uri="{FF2B5EF4-FFF2-40B4-BE49-F238E27FC236}">
                <a16:creationId xmlns:a16="http://schemas.microsoft.com/office/drawing/2014/main" id="{9385BA99-D2C7-432E-8AEE-082231153AFC}"/>
              </a:ext>
            </a:extLst>
          </p:cNvPr>
          <p:cNvSpPr/>
          <p:nvPr/>
        </p:nvSpPr>
        <p:spPr>
          <a:xfrm>
            <a:off x="1979613" y="2133600"/>
            <a:ext cx="1585912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400" b="1">
                <a:ea typeface="黑体" panose="02010609060101010101" pitchFamily="49" charset="-122"/>
              </a:rPr>
              <a:t>电压（U）</a:t>
            </a:r>
            <a:endParaRPr lang="zh-CN" altLang="en-US"/>
          </a:p>
        </p:txBody>
      </p:sp>
      <p:sp>
        <p:nvSpPr>
          <p:cNvPr id="18439" name="文本框 10247">
            <a:extLst>
              <a:ext uri="{FF2B5EF4-FFF2-40B4-BE49-F238E27FC236}">
                <a16:creationId xmlns:a16="http://schemas.microsoft.com/office/drawing/2014/main" id="{E9B1BFE5-67AC-4968-A10F-5CABC1D1DF12}"/>
              </a:ext>
            </a:extLst>
          </p:cNvPr>
          <p:cNvSpPr/>
          <p:nvPr/>
        </p:nvSpPr>
        <p:spPr>
          <a:xfrm>
            <a:off x="6370638" y="2133600"/>
            <a:ext cx="1585912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400" b="1">
                <a:ea typeface="黑体" panose="02010609060101010101" pitchFamily="49" charset="-122"/>
              </a:rPr>
              <a:t>电阻（R）</a:t>
            </a:r>
            <a:endParaRPr lang="zh-CN" altLang="en-US"/>
          </a:p>
        </p:txBody>
      </p:sp>
      <p:sp>
        <p:nvSpPr>
          <p:cNvPr id="18440" name="文本框 10248">
            <a:extLst>
              <a:ext uri="{FF2B5EF4-FFF2-40B4-BE49-F238E27FC236}">
                <a16:creationId xmlns:a16="http://schemas.microsoft.com/office/drawing/2014/main" id="{AFC5C937-7B9D-4D9C-AF99-BAC27010288F}"/>
              </a:ext>
            </a:extLst>
          </p:cNvPr>
          <p:cNvSpPr/>
          <p:nvPr/>
        </p:nvSpPr>
        <p:spPr>
          <a:xfrm>
            <a:off x="611188" y="4438650"/>
            <a:ext cx="4681537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400" b="1">
                <a:ea typeface="黑体" panose="02010609060101010101" pitchFamily="49" charset="-122"/>
              </a:rPr>
              <a:t>保持定值电阻两端的电压（U=2V）</a:t>
            </a:r>
            <a:endParaRPr lang="zh-CN" altLang="en-US"/>
          </a:p>
        </p:txBody>
      </p:sp>
      <p:sp>
        <p:nvSpPr>
          <p:cNvPr id="18441" name="文本框 10249">
            <a:extLst>
              <a:ext uri="{FF2B5EF4-FFF2-40B4-BE49-F238E27FC236}">
                <a16:creationId xmlns:a16="http://schemas.microsoft.com/office/drawing/2014/main" id="{0C9AB471-B704-411F-93E1-6F2251076630}"/>
              </a:ext>
            </a:extLst>
          </p:cNvPr>
          <p:cNvSpPr/>
          <p:nvPr/>
        </p:nvSpPr>
        <p:spPr>
          <a:xfrm>
            <a:off x="612775" y="5708650"/>
            <a:ext cx="8208963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400" b="1">
                <a:ea typeface="黑体" panose="02010609060101010101" pitchFamily="49" charset="-122"/>
              </a:rPr>
              <a:t>定值电阻（5</a:t>
            </a:r>
            <a:r>
              <a:rPr lang="zh-CN" altLang="en-US" sz="2400" b="1">
                <a:ea typeface="黑体" panose="02010609060101010101" pitchFamily="49" charset="-122"/>
                <a:sym typeface="Arial" panose="020B0604020202020204" pitchFamily="34" charset="0"/>
              </a:rPr>
              <a:t>Ω、10Ω、20Ω）电压表、电流表、滑动变阻器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 fill="hold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fill="hold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fill="hold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fill="hold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8" grpId="0" animBg="1"/>
      <p:bldP spid="18439" grpId="0" animBg="1"/>
      <p:bldP spid="18440" grpId="0" animBg="1"/>
      <p:bldP spid="1844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文本框 11265">
            <a:extLst>
              <a:ext uri="{FF2B5EF4-FFF2-40B4-BE49-F238E27FC236}">
                <a16:creationId xmlns:a16="http://schemas.microsoft.com/office/drawing/2014/main" id="{A786F660-7D67-4C88-8D0F-427751D4961A}"/>
              </a:ext>
            </a:extLst>
          </p:cNvPr>
          <p:cNvSpPr txBox="1"/>
          <p:nvPr/>
        </p:nvSpPr>
        <p:spPr>
          <a:xfrm>
            <a:off x="1792288" y="476250"/>
            <a:ext cx="5516562" cy="5175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黑体" pitchFamily="2" charset="-122"/>
                <a:sym typeface="Wingdings"/>
              </a:rPr>
              <a:t>探究二、探究“电流跟电压”的关系</a:t>
            </a:r>
            <a:endParaRPr sz="2800" b="1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ea typeface="黑体" pitchFamily="2" charset="-122"/>
            </a:endParaRPr>
          </a:p>
        </p:txBody>
      </p:sp>
      <p:grpSp>
        <p:nvGrpSpPr>
          <p:cNvPr id="20483" name="组合 11266">
            <a:extLst>
              <a:ext uri="{FF2B5EF4-FFF2-40B4-BE49-F238E27FC236}">
                <a16:creationId xmlns:a16="http://schemas.microsoft.com/office/drawing/2014/main" id="{FEA65D9F-B68F-4E5B-9899-81ABA6CDA072}"/>
              </a:ext>
            </a:extLst>
          </p:cNvPr>
          <p:cNvGrpSpPr>
            <a:grpSpLocks/>
          </p:cNvGrpSpPr>
          <p:nvPr/>
        </p:nvGrpSpPr>
        <p:grpSpPr bwMode="auto">
          <a:xfrm>
            <a:off x="179388" y="1052513"/>
            <a:ext cx="1801812" cy="520700"/>
            <a:chOff x="0" y="0"/>
            <a:chExt cx="3402" cy="818"/>
          </a:xfrm>
        </p:grpSpPr>
        <p:sp>
          <p:nvSpPr>
            <p:cNvPr id="19459" name="文本框 11267">
              <a:extLst>
                <a:ext uri="{FF2B5EF4-FFF2-40B4-BE49-F238E27FC236}">
                  <a16:creationId xmlns:a16="http://schemas.microsoft.com/office/drawing/2014/main" id="{1ABA0B07-0FAB-4B1D-ADE6-23F452AD7130}"/>
                </a:ext>
              </a:extLst>
            </p:cNvPr>
            <p:cNvSpPr txBox="1"/>
            <p:nvPr/>
          </p:nvSpPr>
          <p:spPr>
            <a:xfrm>
              <a:off x="0" y="0"/>
              <a:ext cx="3402" cy="818"/>
            </a:xfrm>
            <a:prstGeom prst="rect">
              <a:avLst/>
            </a:prstGeom>
            <a:gradFill rotWithShape="0">
              <a:gsLst>
                <a:gs pos="0">
                  <a:srgbClr val="3399FF">
                    <a:alpha val="100000"/>
                  </a:srgbClr>
                </a:gs>
                <a:gs pos="100000">
                  <a:srgbClr val="3399FF">
                    <a:gamma/>
                    <a:tint val="0"/>
                    <a:invGamma/>
                    <a:alpha val="100000"/>
                  </a:srgbClr>
                </a:gs>
              </a:gsLst>
              <a:lin ang="5400000" scaled="1"/>
            </a:gradFill>
            <a:ln w="9525">
              <a:noFill/>
            </a:ln>
          </p:spPr>
          <p:txBody>
            <a:bodyPr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r>
                <a:rPr sz="2800" b="1"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CC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黑体" pitchFamily="2" charset="-122"/>
                  <a:sym typeface="Wingdings"/>
                </a:rPr>
                <a:t>设计实验：</a:t>
              </a:r>
              <a:endParaRPr sz="2800" b="1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黑体" pitchFamily="2" charset="-122"/>
              </a:endParaRPr>
            </a:p>
          </p:txBody>
        </p:sp>
        <p:sp>
          <p:nvSpPr>
            <p:cNvPr id="20485" name="直接连接符 11268">
              <a:extLst>
                <a:ext uri="{FF2B5EF4-FFF2-40B4-BE49-F238E27FC236}">
                  <a16:creationId xmlns:a16="http://schemas.microsoft.com/office/drawing/2014/main" id="{8FB57373-0F98-46A0-BC8F-683A2840E84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794"/>
              <a:ext cx="3402" cy="1"/>
            </a:xfrm>
            <a:prstGeom prst="line">
              <a:avLst/>
            </a:prstGeom>
            <a:noFill/>
            <a:ln w="57150" cmpd="thinThick" algn="ctr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0486" name="组合 11269">
            <a:extLst>
              <a:ext uri="{FF2B5EF4-FFF2-40B4-BE49-F238E27FC236}">
                <a16:creationId xmlns:a16="http://schemas.microsoft.com/office/drawing/2014/main" id="{842FAC56-A771-4E3D-9D17-749E8AAE482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851275" y="1819275"/>
            <a:ext cx="4897438" cy="3121025"/>
            <a:chOff x="0" y="0"/>
            <a:chExt cx="7711" cy="4916"/>
          </a:xfrm>
        </p:grpSpPr>
        <p:pic>
          <p:nvPicPr>
            <p:cNvPr id="20487" name="Picture 2" descr="E:\01商乐\05区工作\04课题组\做ppt\16章 电压电阻\电压电阻图\16-4-2.JPG">
              <a:extLst>
                <a:ext uri="{FF2B5EF4-FFF2-40B4-BE49-F238E27FC236}">
                  <a16:creationId xmlns:a16="http://schemas.microsoft.com/office/drawing/2014/main" id="{A1B24B5E-FE14-4E4E-942A-366F80B16D2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lum bright="-30000" contrast="4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99" r="3856" b="8290"/>
            <a:stretch>
              <a:fillRect/>
            </a:stretch>
          </p:blipFill>
          <p:spPr bwMode="auto">
            <a:xfrm>
              <a:off x="4423" y="2268"/>
              <a:ext cx="3289" cy="1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88" name="Picture 3" descr="H:\2\人教教参资源\九\图\铡刀开关.JPG">
              <a:extLst>
                <a:ext uri="{FF2B5EF4-FFF2-40B4-BE49-F238E27FC236}">
                  <a16:creationId xmlns:a16="http://schemas.microsoft.com/office/drawing/2014/main" id="{BB7961A8-A675-4487-BEF1-165901D59F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lum bright="-30000" contrast="4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9" y="565"/>
              <a:ext cx="1832" cy="9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89" name="图片 11272">
              <a:extLst>
                <a:ext uri="{FF2B5EF4-FFF2-40B4-BE49-F238E27FC236}">
                  <a16:creationId xmlns:a16="http://schemas.microsoft.com/office/drawing/2014/main" id="{8C81A57A-EB66-42FA-8803-61D7F0D054F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lum bright="-42000" contras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793"/>
              <a:ext cx="1496" cy="14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90" name="图片 11273" descr="P]}Y_ZDS}5{84I]8VAYT0MC">
              <a:extLst>
                <a:ext uri="{FF2B5EF4-FFF2-40B4-BE49-F238E27FC236}">
                  <a16:creationId xmlns:a16="http://schemas.microsoft.com/office/drawing/2014/main" id="{1D399724-8566-4724-8A61-358F702DE8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lum bright="-30000" contrast="4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15" y="3402"/>
              <a:ext cx="1583" cy="15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91" name="Picture 12" descr="H:\2\人教教参资源\九\图\电阻3.jpg">
              <a:extLst>
                <a:ext uri="{FF2B5EF4-FFF2-40B4-BE49-F238E27FC236}">
                  <a16:creationId xmlns:a16="http://schemas.microsoft.com/office/drawing/2014/main" id="{A16A367C-06D5-4A93-AB50-89720C6F26D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8" y="2154"/>
              <a:ext cx="2155" cy="8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92" name="Picture 14" descr="H:\2\人教教参资源\九\图\蓄电池.jpg">
              <a:extLst>
                <a:ext uri="{FF2B5EF4-FFF2-40B4-BE49-F238E27FC236}">
                  <a16:creationId xmlns:a16="http://schemas.microsoft.com/office/drawing/2014/main" id="{0DAAC99D-B063-4214-9DB0-D17CC1158DE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lum bright="-24000" contrast="4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0621"/>
            <a:stretch>
              <a:fillRect/>
            </a:stretch>
          </p:blipFill>
          <p:spPr bwMode="auto">
            <a:xfrm>
              <a:off x="2723" y="0"/>
              <a:ext cx="1361" cy="14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493" name="组合 11276">
            <a:extLst>
              <a:ext uri="{FF2B5EF4-FFF2-40B4-BE49-F238E27FC236}">
                <a16:creationId xmlns:a16="http://schemas.microsoft.com/office/drawing/2014/main" id="{987969B6-AE10-4186-AE4B-9540C8F2FA23}"/>
              </a:ext>
            </a:extLst>
          </p:cNvPr>
          <p:cNvGrpSpPr>
            <a:grpSpLocks/>
          </p:cNvGrpSpPr>
          <p:nvPr/>
        </p:nvGrpSpPr>
        <p:grpSpPr bwMode="auto">
          <a:xfrm>
            <a:off x="323850" y="1917700"/>
            <a:ext cx="2878138" cy="2374900"/>
            <a:chOff x="0" y="0"/>
            <a:chExt cx="4761" cy="4079"/>
          </a:xfrm>
        </p:grpSpPr>
        <p:sp>
          <p:nvSpPr>
            <p:cNvPr id="20494" name="矩形 11277">
              <a:extLst>
                <a:ext uri="{FF2B5EF4-FFF2-40B4-BE49-F238E27FC236}">
                  <a16:creationId xmlns:a16="http://schemas.microsoft.com/office/drawing/2014/main" id="{9507ADB2-C744-4923-A2BD-E82EAE1868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7" y="382"/>
              <a:ext cx="3963" cy="2037"/>
            </a:xfrm>
            <a:prstGeom prst="rect">
              <a:avLst/>
            </a:prstGeom>
            <a:noFill/>
            <a:ln w="28575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20495" name="组合 11278">
              <a:extLst>
                <a:ext uri="{FF2B5EF4-FFF2-40B4-BE49-F238E27FC236}">
                  <a16:creationId xmlns:a16="http://schemas.microsoft.com/office/drawing/2014/main" id="{1ADF9420-59A2-4197-8E9F-50958F67FA1A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1697" y="0"/>
              <a:ext cx="189" cy="762"/>
              <a:chOff x="0" y="0"/>
              <a:chExt cx="85" cy="340"/>
            </a:xfrm>
          </p:grpSpPr>
          <p:sp>
            <p:nvSpPr>
              <p:cNvPr id="20496" name="Rectangle 19">
                <a:extLst>
                  <a:ext uri="{FF2B5EF4-FFF2-40B4-BE49-F238E27FC236}">
                    <a16:creationId xmlns:a16="http://schemas.microsoft.com/office/drawing/2014/main" id="{A66F0999-8169-4CDC-9A8B-B560A93D8C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113"/>
                <a:ext cx="85" cy="8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0497" name="Line 20">
                <a:extLst>
                  <a:ext uri="{FF2B5EF4-FFF2-40B4-BE49-F238E27FC236}">
                    <a16:creationId xmlns:a16="http://schemas.microsoft.com/office/drawing/2014/main" id="{A5DD3E61-B890-43A0-BEBE-DA01D1CADDE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0" y="0"/>
                <a:ext cx="0" cy="340"/>
              </a:xfrm>
              <a:prstGeom prst="line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498" name="Line 21">
                <a:extLst>
                  <a:ext uri="{FF2B5EF4-FFF2-40B4-BE49-F238E27FC236}">
                    <a16:creationId xmlns:a16="http://schemas.microsoft.com/office/drawing/2014/main" id="{32DC227C-0FBE-4BD6-A9C8-AB6569D2FC9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5" y="85"/>
                <a:ext cx="0" cy="170"/>
              </a:xfrm>
              <a:prstGeom prst="line">
                <a:avLst/>
              </a:prstGeom>
              <a:noFill/>
              <a:ln w="3810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20499" name="组合 11282">
              <a:extLst>
                <a:ext uri="{FF2B5EF4-FFF2-40B4-BE49-F238E27FC236}">
                  <a16:creationId xmlns:a16="http://schemas.microsoft.com/office/drawing/2014/main" id="{06370E8C-40DF-4B91-A1EE-EF7C2A14338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45" y="189"/>
              <a:ext cx="629" cy="383"/>
              <a:chOff x="0" y="0"/>
              <a:chExt cx="256" cy="142"/>
            </a:xfrm>
          </p:grpSpPr>
          <p:sp>
            <p:nvSpPr>
              <p:cNvPr id="20500" name="Rectangle 15">
                <a:extLst>
                  <a:ext uri="{FF2B5EF4-FFF2-40B4-BE49-F238E27FC236}">
                    <a16:creationId xmlns:a16="http://schemas.microsoft.com/office/drawing/2014/main" id="{1E6CCBAF-B402-4929-A0A5-B07FE6FD79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" y="0"/>
                <a:ext cx="226" cy="14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0501" name="Line 16">
                <a:extLst>
                  <a:ext uri="{FF2B5EF4-FFF2-40B4-BE49-F238E27FC236}">
                    <a16:creationId xmlns:a16="http://schemas.microsoft.com/office/drawing/2014/main" id="{9B4E7C4C-7D6C-4692-9755-D404DF72FA6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9" y="0"/>
                <a:ext cx="227" cy="86"/>
              </a:xfrm>
              <a:prstGeom prst="line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502" name="Oval 17">
                <a:extLst>
                  <a:ext uri="{FF2B5EF4-FFF2-40B4-BE49-F238E27FC236}">
                    <a16:creationId xmlns:a16="http://schemas.microsoft.com/office/drawing/2014/main" id="{D69C1406-7630-4E52-ACDF-DB68181D6D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57"/>
                <a:ext cx="57" cy="56"/>
              </a:xfrm>
              <a:prstGeom prst="ellipse">
                <a:avLst/>
              </a:prstGeom>
              <a:solidFill>
                <a:srgbClr val="FFFFFF"/>
              </a:solidFill>
              <a:ln w="2857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20503" name="Rectangle 178">
              <a:extLst>
                <a:ext uri="{FF2B5EF4-FFF2-40B4-BE49-F238E27FC236}">
                  <a16:creationId xmlns:a16="http://schemas.microsoft.com/office/drawing/2014/main" id="{282249BB-5CAA-4D07-81E1-78703EF7F7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2" y="2289"/>
              <a:ext cx="875" cy="271"/>
            </a:xfrm>
            <a:prstGeom prst="rect">
              <a:avLst/>
            </a:prstGeom>
            <a:solidFill>
              <a:srgbClr val="FFFFFF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20504" name="组合 11287">
              <a:extLst>
                <a:ext uri="{FF2B5EF4-FFF2-40B4-BE49-F238E27FC236}">
                  <a16:creationId xmlns:a16="http://schemas.microsoft.com/office/drawing/2014/main" id="{79272C6D-A7E1-4801-8800-F9AD2F80958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53" y="1819"/>
              <a:ext cx="1425" cy="741"/>
              <a:chOff x="0" y="0"/>
              <a:chExt cx="726" cy="363"/>
            </a:xfrm>
          </p:grpSpPr>
          <p:sp>
            <p:nvSpPr>
              <p:cNvPr id="20505" name="Rectangle 181">
                <a:extLst>
                  <a:ext uri="{FF2B5EF4-FFF2-40B4-BE49-F238E27FC236}">
                    <a16:creationId xmlns:a16="http://schemas.microsoft.com/office/drawing/2014/main" id="{58287FFA-F1E7-4CD9-9511-C1D5BF7E3D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0"/>
                <a:ext cx="726" cy="36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0506" name="Line 182">
                <a:extLst>
                  <a:ext uri="{FF2B5EF4-FFF2-40B4-BE49-F238E27FC236}">
                    <a16:creationId xmlns:a16="http://schemas.microsoft.com/office/drawing/2014/main" id="{DCBC19A2-FD88-47A2-94F5-7E74473409C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7" y="0"/>
                <a:ext cx="317" cy="0"/>
              </a:xfrm>
              <a:prstGeom prst="line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507" name="Line 183">
                <a:extLst>
                  <a:ext uri="{FF2B5EF4-FFF2-40B4-BE49-F238E27FC236}">
                    <a16:creationId xmlns:a16="http://schemas.microsoft.com/office/drawing/2014/main" id="{95A25041-5722-439E-86B4-B7E4A281F8E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7" y="0"/>
                <a:ext cx="0" cy="227"/>
              </a:xfrm>
              <a:prstGeom prst="line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 type="triangle" w="med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508" name="Rectangle 184">
                <a:extLst>
                  <a:ext uri="{FF2B5EF4-FFF2-40B4-BE49-F238E27FC236}">
                    <a16:creationId xmlns:a16="http://schemas.microsoft.com/office/drawing/2014/main" id="{042A56C0-3414-436C-9F41-37A3132ACC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227"/>
                <a:ext cx="453" cy="136"/>
              </a:xfrm>
              <a:prstGeom prst="rect">
                <a:avLst/>
              </a:prstGeom>
              <a:solidFill>
                <a:srgbClr val="FFFFFF"/>
              </a:solidFill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20509" name="组合 11292">
              <a:extLst>
                <a:ext uri="{FF2B5EF4-FFF2-40B4-BE49-F238E27FC236}">
                  <a16:creationId xmlns:a16="http://schemas.microsoft.com/office/drawing/2014/main" id="{071103DF-628C-4FAE-9AC1-0F35E5FBF23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740"/>
              <a:ext cx="678" cy="817"/>
              <a:chOff x="0" y="0"/>
              <a:chExt cx="284" cy="344"/>
            </a:xfrm>
          </p:grpSpPr>
          <p:sp>
            <p:nvSpPr>
              <p:cNvPr id="20510" name="Oval 197">
                <a:extLst>
                  <a:ext uri="{FF2B5EF4-FFF2-40B4-BE49-F238E27FC236}">
                    <a16:creationId xmlns:a16="http://schemas.microsoft.com/office/drawing/2014/main" id="{7E9F5E88-641E-4353-9E81-AE1AD75A5E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57"/>
                <a:ext cx="284" cy="283"/>
              </a:xfrm>
              <a:prstGeom prst="ellipse">
                <a:avLst/>
              </a:prstGeom>
              <a:solidFill>
                <a:srgbClr val="FFFFFF"/>
              </a:solidFill>
              <a:ln w="2857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0511" name="Text Box 198">
                <a:extLst>
                  <a:ext uri="{FF2B5EF4-FFF2-40B4-BE49-F238E27FC236}">
                    <a16:creationId xmlns:a16="http://schemas.microsoft.com/office/drawing/2014/main" id="{054E0F7C-F815-4487-BF7D-3BE383649D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0"/>
                <a:ext cx="260" cy="3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800" b="1">
                    <a:latin typeface="Times New Roman" panose="02020603050405020304" pitchFamily="18" charset="0"/>
                  </a:rPr>
                  <a:t>A</a:t>
                </a:r>
              </a:p>
            </p:txBody>
          </p:sp>
        </p:grpSp>
        <p:grpSp>
          <p:nvGrpSpPr>
            <p:cNvPr id="20512" name="组合 11295">
              <a:extLst>
                <a:ext uri="{FF2B5EF4-FFF2-40B4-BE49-F238E27FC236}">
                  <a16:creationId xmlns:a16="http://schemas.microsoft.com/office/drawing/2014/main" id="{42A26BCB-CAD2-4A4F-8313-29D5BF5A2235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377" y="2416"/>
              <a:ext cx="2328" cy="1207"/>
              <a:chOff x="0" y="0"/>
              <a:chExt cx="1049" cy="538"/>
            </a:xfrm>
          </p:grpSpPr>
          <p:sp>
            <p:nvSpPr>
              <p:cNvPr id="20513" name="Line 7">
                <a:extLst>
                  <a:ext uri="{FF2B5EF4-FFF2-40B4-BE49-F238E27FC236}">
                    <a16:creationId xmlns:a16="http://schemas.microsoft.com/office/drawing/2014/main" id="{65F888F8-4462-4B39-BB42-BF13D4C6AA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0" y="0"/>
                <a:ext cx="1049" cy="0"/>
              </a:xfrm>
              <a:prstGeom prst="line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514" name="Line 8">
                <a:extLst>
                  <a:ext uri="{FF2B5EF4-FFF2-40B4-BE49-F238E27FC236}">
                    <a16:creationId xmlns:a16="http://schemas.microsoft.com/office/drawing/2014/main" id="{73576C85-68ED-4B5C-B332-B48527CA34A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0" y="0"/>
                <a:ext cx="0" cy="538"/>
              </a:xfrm>
              <a:prstGeom prst="line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 type="oval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515" name="Line 9">
                <a:extLst>
                  <a:ext uri="{FF2B5EF4-FFF2-40B4-BE49-F238E27FC236}">
                    <a16:creationId xmlns:a16="http://schemas.microsoft.com/office/drawing/2014/main" id="{1B186233-0B32-4FBD-98AB-44E9EA2D12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49" y="0"/>
                <a:ext cx="0" cy="538"/>
              </a:xfrm>
              <a:prstGeom prst="line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 type="oval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20516" name="组合 11299">
              <a:extLst>
                <a:ext uri="{FF2B5EF4-FFF2-40B4-BE49-F238E27FC236}">
                  <a16:creationId xmlns:a16="http://schemas.microsoft.com/office/drawing/2014/main" id="{33828D8F-98D5-4436-8704-AE8F03142B8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19" y="3263"/>
              <a:ext cx="678" cy="817"/>
              <a:chOff x="0" y="0"/>
              <a:chExt cx="284" cy="344"/>
            </a:xfrm>
          </p:grpSpPr>
          <p:sp>
            <p:nvSpPr>
              <p:cNvPr id="20517" name="Oval 190">
                <a:extLst>
                  <a:ext uri="{FF2B5EF4-FFF2-40B4-BE49-F238E27FC236}">
                    <a16:creationId xmlns:a16="http://schemas.microsoft.com/office/drawing/2014/main" id="{E73FE22C-CA07-4DB0-9C62-ED2B43CD0D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16"/>
                <a:ext cx="284" cy="283"/>
              </a:xfrm>
              <a:prstGeom prst="ellipse">
                <a:avLst/>
              </a:prstGeom>
              <a:solidFill>
                <a:srgbClr val="FFFFFF"/>
              </a:solidFill>
              <a:ln w="2857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0518" name="Text Box 191">
                <a:extLst>
                  <a:ext uri="{FF2B5EF4-FFF2-40B4-BE49-F238E27FC236}">
                    <a16:creationId xmlns:a16="http://schemas.microsoft.com/office/drawing/2014/main" id="{189D27DE-9E73-4D5D-8F6F-D0422A4FC1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0"/>
                <a:ext cx="260" cy="3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800" b="1">
                    <a:latin typeface="Times New Roman" panose="02020603050405020304" pitchFamily="18" charset="0"/>
                  </a:rPr>
                  <a:t>V</a:t>
                </a:r>
              </a:p>
            </p:txBody>
          </p:sp>
        </p:grpSp>
        <p:sp>
          <p:nvSpPr>
            <p:cNvPr id="20519" name="Text Box 4">
              <a:extLst>
                <a:ext uri="{FF2B5EF4-FFF2-40B4-BE49-F238E27FC236}">
                  <a16:creationId xmlns:a16="http://schemas.microsoft.com/office/drawing/2014/main" id="{124AB36A-D8BF-4607-B15A-411B0E962D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5" y="1701"/>
              <a:ext cx="817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400" b="1" i="1">
                  <a:latin typeface="Times New Roman" panose="02020603050405020304" pitchFamily="18" charset="0"/>
                </a:rPr>
                <a:t>R</a:t>
              </a:r>
            </a:p>
          </p:txBody>
        </p:sp>
        <p:sp>
          <p:nvSpPr>
            <p:cNvPr id="20520" name="Text Box 4">
              <a:extLst>
                <a:ext uri="{FF2B5EF4-FFF2-40B4-BE49-F238E27FC236}">
                  <a16:creationId xmlns:a16="http://schemas.microsoft.com/office/drawing/2014/main" id="{9A584071-D9CB-4641-AF96-01D182855A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3" y="2599"/>
              <a:ext cx="1208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400" b="1" i="1">
                  <a:latin typeface="Cataneo BT" charset="0"/>
                </a:rPr>
                <a:t>R'</a:t>
              </a:r>
            </a:p>
          </p:txBody>
        </p:sp>
        <p:sp>
          <p:nvSpPr>
            <p:cNvPr id="20521" name="Text Box 116">
              <a:extLst>
                <a:ext uri="{FF2B5EF4-FFF2-40B4-BE49-F238E27FC236}">
                  <a16:creationId xmlns:a16="http://schemas.microsoft.com/office/drawing/2014/main" id="{C1E7DCC3-7A3B-4F42-A5F8-788D201059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53" y="472"/>
              <a:ext cx="540" cy="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400" b="1">
                  <a:latin typeface="Times New Roman" panose="02020603050405020304" pitchFamily="18" charset="0"/>
                </a:rPr>
                <a:t>S</a:t>
              </a:r>
              <a:endParaRPr lang="en-US" altLang="zh-CN" sz="2400" b="1" baseline="-250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20522" name="组合 11305">
            <a:extLst>
              <a:ext uri="{FF2B5EF4-FFF2-40B4-BE49-F238E27FC236}">
                <a16:creationId xmlns:a16="http://schemas.microsoft.com/office/drawing/2014/main" id="{02C9E19B-6A3A-4F33-A040-03B2C079D851}"/>
              </a:ext>
            </a:extLst>
          </p:cNvPr>
          <p:cNvGrpSpPr>
            <a:grpSpLocks/>
          </p:cNvGrpSpPr>
          <p:nvPr/>
        </p:nvGrpSpPr>
        <p:grpSpPr bwMode="auto">
          <a:xfrm>
            <a:off x="179388" y="4437063"/>
            <a:ext cx="1801812" cy="520700"/>
            <a:chOff x="0" y="0"/>
            <a:chExt cx="3402" cy="818"/>
          </a:xfrm>
        </p:grpSpPr>
        <p:sp>
          <p:nvSpPr>
            <p:cNvPr id="19498" name="文本框 11306">
              <a:extLst>
                <a:ext uri="{FF2B5EF4-FFF2-40B4-BE49-F238E27FC236}">
                  <a16:creationId xmlns:a16="http://schemas.microsoft.com/office/drawing/2014/main" id="{DB61F6DB-1036-4B1E-9033-F427BB38CBF7}"/>
                </a:ext>
              </a:extLst>
            </p:cNvPr>
            <p:cNvSpPr txBox="1"/>
            <p:nvPr/>
          </p:nvSpPr>
          <p:spPr>
            <a:xfrm>
              <a:off x="0" y="0"/>
              <a:ext cx="3402" cy="818"/>
            </a:xfrm>
            <a:prstGeom prst="rect">
              <a:avLst/>
            </a:prstGeom>
            <a:gradFill rotWithShape="0">
              <a:gsLst>
                <a:gs pos="0">
                  <a:srgbClr val="3399FF">
                    <a:alpha val="100000"/>
                  </a:srgbClr>
                </a:gs>
                <a:gs pos="100000">
                  <a:srgbClr val="3399FF">
                    <a:gamma/>
                    <a:tint val="0"/>
                    <a:invGamma/>
                    <a:alpha val="100000"/>
                  </a:srgbClr>
                </a:gs>
              </a:gsLst>
              <a:lin ang="5400000" scaled="1"/>
            </a:gradFill>
            <a:ln w="9525">
              <a:noFill/>
            </a:ln>
          </p:spPr>
          <p:txBody>
            <a:bodyPr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r>
                <a:rPr sz="2800" b="1"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CC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黑体" pitchFamily="2" charset="-122"/>
                  <a:sym typeface="Wingdings"/>
                </a:rPr>
                <a:t>进行实验：</a:t>
              </a:r>
              <a:endParaRPr sz="2800" b="1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黑体" pitchFamily="2" charset="-122"/>
              </a:endParaRPr>
            </a:p>
          </p:txBody>
        </p:sp>
        <p:sp>
          <p:nvSpPr>
            <p:cNvPr id="20524" name="直接连接符 11307">
              <a:extLst>
                <a:ext uri="{FF2B5EF4-FFF2-40B4-BE49-F238E27FC236}">
                  <a16:creationId xmlns:a16="http://schemas.microsoft.com/office/drawing/2014/main" id="{79C739C8-BC27-4DE2-B66D-F9BB8643F39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794"/>
              <a:ext cx="3402" cy="1"/>
            </a:xfrm>
            <a:prstGeom prst="line">
              <a:avLst/>
            </a:prstGeom>
            <a:noFill/>
            <a:ln w="57150" cmpd="thinThick" algn="ctr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9500" name="文本框 11308">
            <a:extLst>
              <a:ext uri="{FF2B5EF4-FFF2-40B4-BE49-F238E27FC236}">
                <a16:creationId xmlns:a16="http://schemas.microsoft.com/office/drawing/2014/main" id="{44E9D2F1-4A05-40F9-B3B9-B3C1374ADFE7}"/>
              </a:ext>
            </a:extLst>
          </p:cNvPr>
          <p:cNvSpPr/>
          <p:nvPr/>
        </p:nvSpPr>
        <p:spPr>
          <a:xfrm>
            <a:off x="179388" y="5013325"/>
            <a:ext cx="8785225" cy="151606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（1）按照电路图连接电路；</a:t>
            </a:r>
          </a:p>
          <a:p>
            <a:pPr>
              <a:lnSpc>
                <a:spcPct val="130000"/>
              </a:lnSpc>
            </a:pPr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（2）用5Ω的电阻，调节滑片使电压表的示数是3V，记下电流值</a:t>
            </a:r>
          </a:p>
          <a:p>
            <a:pPr>
              <a:lnSpc>
                <a:spcPct val="130000"/>
              </a:lnSpc>
            </a:pPr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</a:rPr>
              <a:t>（3）换一个10</a:t>
            </a:r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Ω、20Ω</a:t>
            </a:r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</a:rPr>
              <a:t>电阻，重复上述实验。</a:t>
            </a:r>
          </a:p>
        </p:txBody>
      </p:sp>
      <p:sp>
        <p:nvSpPr>
          <p:cNvPr id="20526" name="文本框 11309">
            <a:extLst>
              <a:ext uri="{FF2B5EF4-FFF2-40B4-BE49-F238E27FC236}">
                <a16:creationId xmlns:a16="http://schemas.microsoft.com/office/drawing/2014/main" id="{37DFE017-0412-4DA0-9137-DA0D0A74F4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6950" y="1196975"/>
            <a:ext cx="30257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 b="1">
                <a:ea typeface="黑体" panose="02010609060101010101" pitchFamily="49" charset="-122"/>
              </a:rPr>
              <a:t>请您设计实验电路图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0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组合 12289">
            <a:extLst>
              <a:ext uri="{FF2B5EF4-FFF2-40B4-BE49-F238E27FC236}">
                <a16:creationId xmlns:a16="http://schemas.microsoft.com/office/drawing/2014/main" id="{4B7C5D4C-1A98-4EE1-B4BD-1145DB2BDABA}"/>
              </a:ext>
            </a:extLst>
          </p:cNvPr>
          <p:cNvGrpSpPr>
            <a:grpSpLocks/>
          </p:cNvGrpSpPr>
          <p:nvPr/>
        </p:nvGrpSpPr>
        <p:grpSpPr bwMode="auto">
          <a:xfrm>
            <a:off x="179388" y="549275"/>
            <a:ext cx="1801812" cy="520700"/>
            <a:chOff x="0" y="0"/>
            <a:chExt cx="3402" cy="818"/>
          </a:xfrm>
        </p:grpSpPr>
        <p:sp>
          <p:nvSpPr>
            <p:cNvPr id="20482" name="文本框 12290">
              <a:extLst>
                <a:ext uri="{FF2B5EF4-FFF2-40B4-BE49-F238E27FC236}">
                  <a16:creationId xmlns:a16="http://schemas.microsoft.com/office/drawing/2014/main" id="{FE90D1B9-CA35-4C56-A894-9C95B0B4C9B5}"/>
                </a:ext>
              </a:extLst>
            </p:cNvPr>
            <p:cNvSpPr txBox="1"/>
            <p:nvPr/>
          </p:nvSpPr>
          <p:spPr>
            <a:xfrm>
              <a:off x="0" y="0"/>
              <a:ext cx="3402" cy="818"/>
            </a:xfrm>
            <a:prstGeom prst="rect">
              <a:avLst/>
            </a:prstGeom>
            <a:gradFill rotWithShape="0">
              <a:gsLst>
                <a:gs pos="0">
                  <a:srgbClr val="3399FF">
                    <a:alpha val="100000"/>
                  </a:srgbClr>
                </a:gs>
                <a:gs pos="100000">
                  <a:srgbClr val="3399FF">
                    <a:gamma/>
                    <a:tint val="0"/>
                    <a:invGamma/>
                    <a:alpha val="100000"/>
                  </a:srgbClr>
                </a:gs>
              </a:gsLst>
              <a:lin ang="5400000" scaled="1"/>
            </a:gradFill>
            <a:ln w="9525">
              <a:noFill/>
            </a:ln>
          </p:spPr>
          <p:txBody>
            <a:bodyPr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r>
                <a:rPr sz="2800" b="1"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CC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黑体" pitchFamily="2" charset="-122"/>
                  <a:sym typeface="Wingdings"/>
                </a:rPr>
                <a:t>收集证据：</a:t>
              </a:r>
              <a:endParaRPr sz="2800" b="1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黑体" pitchFamily="2" charset="-122"/>
              </a:endParaRPr>
            </a:p>
          </p:txBody>
        </p:sp>
        <p:sp>
          <p:nvSpPr>
            <p:cNvPr id="21508" name="直接连接符 12291">
              <a:extLst>
                <a:ext uri="{FF2B5EF4-FFF2-40B4-BE49-F238E27FC236}">
                  <a16:creationId xmlns:a16="http://schemas.microsoft.com/office/drawing/2014/main" id="{2895BE7B-6833-4EBF-B90D-FA736E5409C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794"/>
              <a:ext cx="3402" cy="1"/>
            </a:xfrm>
            <a:prstGeom prst="line">
              <a:avLst/>
            </a:prstGeom>
            <a:noFill/>
            <a:ln w="57150" cmpd="thinThick" algn="ctr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aphicFrame>
        <p:nvGraphicFramePr>
          <p:cNvPr id="21509" name="表格 12292">
            <a:extLst>
              <a:ext uri="{FF2B5EF4-FFF2-40B4-BE49-F238E27FC236}">
                <a16:creationId xmlns:a16="http://schemas.microsoft.com/office/drawing/2014/main" id="{FB3D4EBA-6915-4019-9D8E-7234E9528F7A}"/>
              </a:ext>
            </a:extLst>
          </p:cNvPr>
          <p:cNvGraphicFramePr>
            <a:graphicFrameLocks noGrp="1"/>
          </p:cNvGraphicFramePr>
          <p:nvPr/>
        </p:nvGraphicFramePr>
        <p:xfrm>
          <a:off x="2554288" y="620713"/>
          <a:ext cx="6049962" cy="1439862"/>
        </p:xfrm>
        <a:graphic>
          <a:graphicData uri="http://schemas.openxmlformats.org/drawingml/2006/table">
            <a:tbl>
              <a:tblPr/>
              <a:tblGrid>
                <a:gridCol w="1974850">
                  <a:extLst>
                    <a:ext uri="{9D8B030D-6E8A-4147-A177-3AD203B41FA5}">
                      <a16:colId xmlns:a16="http://schemas.microsoft.com/office/drawing/2014/main" val="3429295940"/>
                    </a:ext>
                  </a:extLst>
                </a:gridCol>
                <a:gridCol w="1438275">
                  <a:extLst>
                    <a:ext uri="{9D8B030D-6E8A-4147-A177-3AD203B41FA5}">
                      <a16:colId xmlns:a16="http://schemas.microsoft.com/office/drawing/2014/main" val="4179968279"/>
                    </a:ext>
                  </a:extLst>
                </a:gridCol>
                <a:gridCol w="1301750">
                  <a:extLst>
                    <a:ext uri="{9D8B030D-6E8A-4147-A177-3AD203B41FA5}">
                      <a16:colId xmlns:a16="http://schemas.microsoft.com/office/drawing/2014/main" val="1789826427"/>
                    </a:ext>
                  </a:extLst>
                </a:gridCol>
                <a:gridCol w="1335087">
                  <a:extLst>
                    <a:ext uri="{9D8B030D-6E8A-4147-A177-3AD203B41FA5}">
                      <a16:colId xmlns:a16="http://schemas.microsoft.com/office/drawing/2014/main" val="1130116373"/>
                    </a:ext>
                  </a:extLst>
                </a:gridCol>
              </a:tblGrid>
              <a:tr h="5032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电压U/</a:t>
                      </a:r>
                      <a:r>
                        <a:rPr kumimoji="0" lang="zh-C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sym typeface="Arial" panose="020B0604020202020204" pitchFamily="34" charset="0"/>
                        </a:rPr>
                        <a:t>V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U = 2V</a:t>
                      </a:r>
                      <a:endParaRPr kumimoji="0" lang="zh-CN" alt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sym typeface="方正舒体" panose="02010601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5471194"/>
                  </a:ext>
                </a:extLst>
              </a:tr>
              <a:tr h="5064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电阻R/</a:t>
                      </a:r>
                      <a:r>
                        <a:rPr kumimoji="0" lang="zh-C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sym typeface="Arial" panose="020B0604020202020204" pitchFamily="34" charset="0"/>
                        </a:rPr>
                        <a:t>Ω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8402771"/>
                  </a:ext>
                </a:extLst>
              </a:tr>
              <a:tr h="4302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电流</a:t>
                      </a:r>
                      <a:r>
                        <a:rPr kumimoji="0" lang="zh-C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sym typeface="方正舒体" panose="02010601030101010101" pitchFamily="2" charset="-122"/>
                        </a:rPr>
                        <a:t>Ι/A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42107766"/>
                  </a:ext>
                </a:extLst>
              </a:tr>
            </a:tbl>
          </a:graphicData>
        </a:graphic>
      </p:graphicFrame>
      <p:sp>
        <p:nvSpPr>
          <p:cNvPr id="20504" name="文本框 12330">
            <a:extLst>
              <a:ext uri="{FF2B5EF4-FFF2-40B4-BE49-F238E27FC236}">
                <a16:creationId xmlns:a16="http://schemas.microsoft.com/office/drawing/2014/main" id="{A87C43F1-390A-4E62-96BA-70FE55607D06}"/>
              </a:ext>
            </a:extLst>
          </p:cNvPr>
          <p:cNvSpPr/>
          <p:nvPr/>
        </p:nvSpPr>
        <p:spPr>
          <a:xfrm>
            <a:off x="179388" y="5157788"/>
            <a:ext cx="3535362" cy="13350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>
              <a:lnSpc>
                <a:spcPct val="170000"/>
              </a:lnSpc>
            </a:pP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黑体" pitchFamily="2" charset="-122"/>
                <a:ea typeface="黑体" pitchFamily="2" charset="-122"/>
                <a:sym typeface="Arial" pitchFamily="34" charset="0"/>
              </a:rPr>
              <a:t>    在</a:t>
            </a:r>
            <a:r>
              <a:rPr sz="2400" b="1" u="sng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黑体" pitchFamily="2" charset="-122"/>
                <a:ea typeface="黑体" pitchFamily="2" charset="-122"/>
                <a:sym typeface="Arial" pitchFamily="34" charset="0"/>
              </a:rPr>
              <a:t>        </a:t>
            </a: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黑体" pitchFamily="2" charset="-122"/>
                <a:ea typeface="黑体" pitchFamily="2" charset="-122"/>
                <a:sym typeface="Arial" pitchFamily="34" charset="0"/>
              </a:rPr>
              <a:t>一定时，</a:t>
            </a:r>
          </a:p>
          <a:p>
            <a:pPr>
              <a:lnSpc>
                <a:spcPct val="170000"/>
              </a:lnSpc>
            </a:pP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黑体" pitchFamily="2" charset="-122"/>
                <a:ea typeface="黑体" pitchFamily="2" charset="-122"/>
                <a:sym typeface="Arial" pitchFamily="34" charset="0"/>
              </a:rPr>
              <a:t>电流跟电阻</a:t>
            </a:r>
            <a:r>
              <a:rPr sz="2400" b="1" u="sng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黑体" pitchFamily="2" charset="-122"/>
                <a:ea typeface="黑体" pitchFamily="2" charset="-122"/>
                <a:sym typeface="Arial" pitchFamily="34" charset="0"/>
              </a:rPr>
              <a:t>         </a:t>
            </a: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黑体" pitchFamily="2" charset="-122"/>
                <a:ea typeface="黑体" pitchFamily="2" charset="-122"/>
                <a:sym typeface="Arial" pitchFamily="34" charset="0"/>
              </a:rPr>
              <a:t>。</a:t>
            </a:r>
            <a:endParaRPr sz="2400" b="1">
              <a:latin typeface="黑体" pitchFamily="2" charset="-122"/>
              <a:ea typeface="黑体" pitchFamily="2" charset="-122"/>
              <a:sym typeface="Arial" pitchFamily="34" charset="0"/>
            </a:endParaRPr>
          </a:p>
        </p:txBody>
      </p:sp>
      <p:grpSp>
        <p:nvGrpSpPr>
          <p:cNvPr id="21530" name="组合 12331">
            <a:extLst>
              <a:ext uri="{FF2B5EF4-FFF2-40B4-BE49-F238E27FC236}">
                <a16:creationId xmlns:a16="http://schemas.microsoft.com/office/drawing/2014/main" id="{25736E5A-A916-4C98-A84A-C32E31C832D7}"/>
              </a:ext>
            </a:extLst>
          </p:cNvPr>
          <p:cNvGrpSpPr>
            <a:grpSpLocks/>
          </p:cNvGrpSpPr>
          <p:nvPr/>
        </p:nvGrpSpPr>
        <p:grpSpPr bwMode="auto">
          <a:xfrm>
            <a:off x="179388" y="4510088"/>
            <a:ext cx="2089150" cy="520700"/>
            <a:chOff x="0" y="0"/>
            <a:chExt cx="3402" cy="818"/>
          </a:xfrm>
        </p:grpSpPr>
        <p:sp>
          <p:nvSpPr>
            <p:cNvPr id="20506" name="文本框 12332">
              <a:extLst>
                <a:ext uri="{FF2B5EF4-FFF2-40B4-BE49-F238E27FC236}">
                  <a16:creationId xmlns:a16="http://schemas.microsoft.com/office/drawing/2014/main" id="{EAD6B197-911C-44E3-9368-BEBF7CFC2FDE}"/>
                </a:ext>
              </a:extLst>
            </p:cNvPr>
            <p:cNvSpPr txBox="1"/>
            <p:nvPr/>
          </p:nvSpPr>
          <p:spPr>
            <a:xfrm>
              <a:off x="0" y="0"/>
              <a:ext cx="3402" cy="818"/>
            </a:xfrm>
            <a:prstGeom prst="rect">
              <a:avLst/>
            </a:prstGeom>
            <a:gradFill rotWithShape="0">
              <a:gsLst>
                <a:gs pos="0">
                  <a:srgbClr val="3399FF">
                    <a:alpha val="100000"/>
                  </a:srgbClr>
                </a:gs>
                <a:gs pos="100000">
                  <a:srgbClr val="3399FF">
                    <a:gamma/>
                    <a:tint val="0"/>
                    <a:invGamma/>
                    <a:alpha val="100000"/>
                  </a:srgbClr>
                </a:gs>
              </a:gsLst>
              <a:lin ang="5400000" scaled="1"/>
            </a:gradFill>
            <a:ln w="9525">
              <a:noFill/>
            </a:ln>
          </p:spPr>
          <p:txBody>
            <a:bodyPr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r>
                <a:rPr sz="2800" b="1"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CC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黑体" pitchFamily="2" charset="-122"/>
                  <a:sym typeface="Wingdings"/>
                </a:rPr>
                <a:t>分析与论证：</a:t>
              </a:r>
              <a:endParaRPr sz="2800" b="1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黑体" pitchFamily="2" charset="-122"/>
              </a:endParaRPr>
            </a:p>
          </p:txBody>
        </p:sp>
        <p:sp>
          <p:nvSpPr>
            <p:cNvPr id="21532" name="直接连接符 12333">
              <a:extLst>
                <a:ext uri="{FF2B5EF4-FFF2-40B4-BE49-F238E27FC236}">
                  <a16:creationId xmlns:a16="http://schemas.microsoft.com/office/drawing/2014/main" id="{3D978F94-4897-458B-894D-91BE342432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794"/>
              <a:ext cx="3402" cy="1"/>
            </a:xfrm>
            <a:prstGeom prst="line">
              <a:avLst/>
            </a:prstGeom>
            <a:noFill/>
            <a:ln w="57150" cmpd="thinThick" algn="ctr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0508" name="文本框 12334">
            <a:extLst>
              <a:ext uri="{FF2B5EF4-FFF2-40B4-BE49-F238E27FC236}">
                <a16:creationId xmlns:a16="http://schemas.microsoft.com/office/drawing/2014/main" id="{84D6C12C-B7A8-4489-A2AF-95862BB647A6}"/>
              </a:ext>
            </a:extLst>
          </p:cNvPr>
          <p:cNvSpPr txBox="1"/>
          <p:nvPr/>
        </p:nvSpPr>
        <p:spPr>
          <a:xfrm>
            <a:off x="1957388" y="5894388"/>
            <a:ext cx="1173162" cy="48736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r>
              <a:rPr sz="26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黑体" pitchFamily="2" charset="-122"/>
                <a:sym typeface="Arial" pitchFamily="34" charset="0"/>
              </a:rPr>
              <a:t>成反比</a:t>
            </a:r>
            <a:endParaRPr sz="26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黑体" pitchFamily="2" charset="-122"/>
              <a:sym typeface="Arial" pitchFamily="34" charset="0"/>
            </a:endParaRPr>
          </a:p>
        </p:txBody>
      </p:sp>
      <p:grpSp>
        <p:nvGrpSpPr>
          <p:cNvPr id="21534" name="组合 12335">
            <a:extLst>
              <a:ext uri="{FF2B5EF4-FFF2-40B4-BE49-F238E27FC236}">
                <a16:creationId xmlns:a16="http://schemas.microsoft.com/office/drawing/2014/main" id="{A5382BD0-FC23-4F78-B3DB-1D0DBD7A59EB}"/>
              </a:ext>
            </a:extLst>
          </p:cNvPr>
          <p:cNvGrpSpPr>
            <a:grpSpLocks/>
          </p:cNvGrpSpPr>
          <p:nvPr/>
        </p:nvGrpSpPr>
        <p:grpSpPr bwMode="auto">
          <a:xfrm>
            <a:off x="396875" y="908050"/>
            <a:ext cx="2519363" cy="1008063"/>
            <a:chOff x="0" y="0"/>
            <a:chExt cx="3967" cy="1588"/>
          </a:xfrm>
        </p:grpSpPr>
        <p:grpSp>
          <p:nvGrpSpPr>
            <p:cNvPr id="21535" name="组合 12336">
              <a:extLst>
                <a:ext uri="{FF2B5EF4-FFF2-40B4-BE49-F238E27FC236}">
                  <a16:creationId xmlns:a16="http://schemas.microsoft.com/office/drawing/2014/main" id="{2611F952-1FAA-49A5-8931-7AA4A007AAD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778"/>
              <a:ext cx="2720" cy="810"/>
              <a:chOff x="0" y="0"/>
              <a:chExt cx="2104" cy="816"/>
            </a:xfrm>
          </p:grpSpPr>
          <p:sp>
            <p:nvSpPr>
              <p:cNvPr id="21536" name="文本框 12337">
                <a:extLst>
                  <a:ext uri="{FF2B5EF4-FFF2-40B4-BE49-F238E27FC236}">
                    <a16:creationId xmlns:a16="http://schemas.microsoft.com/office/drawing/2014/main" id="{5752CD7D-C7B3-4FFB-8C24-55344F2C79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0"/>
                <a:ext cx="2105" cy="8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zh-CN" altLang="en-US" sz="2800" b="1">
                    <a:solidFill>
                      <a:srgbClr val="FF0000"/>
                    </a:solidFill>
                    <a:ea typeface="黑体" panose="02010609060101010101" pitchFamily="49" charset="-122"/>
                  </a:rPr>
                  <a:t>控制变量</a:t>
                </a:r>
              </a:p>
            </p:txBody>
          </p:sp>
          <p:sp>
            <p:nvSpPr>
              <p:cNvPr id="21537" name="圆角矩形 12338">
                <a:extLst>
                  <a:ext uri="{FF2B5EF4-FFF2-40B4-BE49-F238E27FC236}">
                    <a16:creationId xmlns:a16="http://schemas.microsoft.com/office/drawing/2014/main" id="{5256F091-31E8-44E6-A173-79FA931499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0"/>
                <a:ext cx="1928" cy="793"/>
              </a:xfrm>
              <a:prstGeom prst="roundRect">
                <a:avLst>
                  <a:gd name="adj" fmla="val 16667"/>
                </a:avLst>
              </a:prstGeom>
              <a:noFill/>
              <a:ln w="28575" algn="ctr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21538" name="直接连接符 12339">
              <a:extLst>
                <a:ext uri="{FF2B5EF4-FFF2-40B4-BE49-F238E27FC236}">
                  <a16:creationId xmlns:a16="http://schemas.microsoft.com/office/drawing/2014/main" id="{807167FD-9448-4D76-882D-FBA5EF7C7E8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93" y="0"/>
              <a:ext cx="1475" cy="1135"/>
            </a:xfrm>
            <a:prstGeom prst="line">
              <a:avLst/>
            </a:prstGeom>
            <a:noFill/>
            <a:ln w="38100" algn="ctr">
              <a:solidFill>
                <a:srgbClr val="0000FF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1539" name="组合 12340">
            <a:extLst>
              <a:ext uri="{FF2B5EF4-FFF2-40B4-BE49-F238E27FC236}">
                <a16:creationId xmlns:a16="http://schemas.microsoft.com/office/drawing/2014/main" id="{C0C24DAA-53A1-43D8-8B9E-A0C19188943B}"/>
              </a:ext>
            </a:extLst>
          </p:cNvPr>
          <p:cNvGrpSpPr>
            <a:grpSpLocks/>
          </p:cNvGrpSpPr>
          <p:nvPr/>
        </p:nvGrpSpPr>
        <p:grpSpPr bwMode="auto">
          <a:xfrm>
            <a:off x="612775" y="1412875"/>
            <a:ext cx="2374900" cy="1296988"/>
            <a:chOff x="0" y="0"/>
            <a:chExt cx="3740" cy="2043"/>
          </a:xfrm>
        </p:grpSpPr>
        <p:grpSp>
          <p:nvGrpSpPr>
            <p:cNvPr id="21540" name="组合 12341">
              <a:extLst>
                <a:ext uri="{FF2B5EF4-FFF2-40B4-BE49-F238E27FC236}">
                  <a16:creationId xmlns:a16="http://schemas.microsoft.com/office/drawing/2014/main" id="{20B942F4-332C-4A07-9CD7-10300D3D1A4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1135"/>
              <a:ext cx="2153" cy="908"/>
              <a:chOff x="0" y="0"/>
              <a:chExt cx="2104" cy="816"/>
            </a:xfrm>
          </p:grpSpPr>
          <p:sp>
            <p:nvSpPr>
              <p:cNvPr id="21541" name="文本框 12342">
                <a:extLst>
                  <a:ext uri="{FF2B5EF4-FFF2-40B4-BE49-F238E27FC236}">
                    <a16:creationId xmlns:a16="http://schemas.microsoft.com/office/drawing/2014/main" id="{F9F3325F-72C6-4D14-9EA4-7E6754E7BF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0"/>
                <a:ext cx="2105" cy="8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zh-CN" altLang="en-US" sz="2800" b="1">
                    <a:solidFill>
                      <a:srgbClr val="FF0000"/>
                    </a:solidFill>
                    <a:ea typeface="黑体" panose="02010609060101010101" pitchFamily="49" charset="-122"/>
                  </a:rPr>
                  <a:t>自变量</a:t>
                </a:r>
                <a:endParaRPr lang="zh-CN" altLang="en-US"/>
              </a:p>
            </p:txBody>
          </p:sp>
          <p:sp>
            <p:nvSpPr>
              <p:cNvPr id="21542" name="圆角矩形 12343">
                <a:extLst>
                  <a:ext uri="{FF2B5EF4-FFF2-40B4-BE49-F238E27FC236}">
                    <a16:creationId xmlns:a16="http://schemas.microsoft.com/office/drawing/2014/main" id="{30905888-33F2-49D1-B9BE-87AF2DDAD9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0"/>
                <a:ext cx="1928" cy="793"/>
              </a:xfrm>
              <a:prstGeom prst="roundRect">
                <a:avLst>
                  <a:gd name="adj" fmla="val 16667"/>
                </a:avLst>
              </a:prstGeom>
              <a:noFill/>
              <a:ln w="28575" algn="ctr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21543" name="直接连接符 12344">
              <a:extLst>
                <a:ext uri="{FF2B5EF4-FFF2-40B4-BE49-F238E27FC236}">
                  <a16:creationId xmlns:a16="http://schemas.microsoft.com/office/drawing/2014/main" id="{9B38EE07-B270-4A3D-85C5-7200BD12BCD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28" y="0"/>
              <a:ext cx="1812" cy="1588"/>
            </a:xfrm>
            <a:prstGeom prst="line">
              <a:avLst/>
            </a:prstGeom>
            <a:noFill/>
            <a:ln w="38100" algn="ctr">
              <a:solidFill>
                <a:srgbClr val="0000FF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1544" name="组合 12345">
            <a:extLst>
              <a:ext uri="{FF2B5EF4-FFF2-40B4-BE49-F238E27FC236}">
                <a16:creationId xmlns:a16="http://schemas.microsoft.com/office/drawing/2014/main" id="{3F50D54A-4BF1-4F77-B2EB-8A6EFA1BBF30}"/>
              </a:ext>
            </a:extLst>
          </p:cNvPr>
          <p:cNvGrpSpPr>
            <a:grpSpLocks/>
          </p:cNvGrpSpPr>
          <p:nvPr/>
        </p:nvGrpSpPr>
        <p:grpSpPr bwMode="auto">
          <a:xfrm>
            <a:off x="4211638" y="1989138"/>
            <a:ext cx="2089150" cy="863600"/>
            <a:chOff x="0" y="0"/>
            <a:chExt cx="3289" cy="1359"/>
          </a:xfrm>
        </p:grpSpPr>
        <p:grpSp>
          <p:nvGrpSpPr>
            <p:cNvPr id="21545" name="组合 12346">
              <a:extLst>
                <a:ext uri="{FF2B5EF4-FFF2-40B4-BE49-F238E27FC236}">
                  <a16:creationId xmlns:a16="http://schemas.microsoft.com/office/drawing/2014/main" id="{4736651D-64E4-4246-B3E1-A2B6859AEC8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35" y="455"/>
              <a:ext cx="2155" cy="905"/>
              <a:chOff x="0" y="0"/>
              <a:chExt cx="2104" cy="816"/>
            </a:xfrm>
          </p:grpSpPr>
          <p:sp>
            <p:nvSpPr>
              <p:cNvPr id="21546" name="文本框 12347">
                <a:extLst>
                  <a:ext uri="{FF2B5EF4-FFF2-40B4-BE49-F238E27FC236}">
                    <a16:creationId xmlns:a16="http://schemas.microsoft.com/office/drawing/2014/main" id="{44E5D885-4C00-4E3C-A40D-8915B8A03B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0"/>
                <a:ext cx="2105" cy="8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zh-CN" altLang="en-US" sz="2800" b="1">
                    <a:solidFill>
                      <a:srgbClr val="FF0000"/>
                    </a:solidFill>
                    <a:ea typeface="黑体" panose="02010609060101010101" pitchFamily="49" charset="-122"/>
                  </a:rPr>
                  <a:t>因变量</a:t>
                </a:r>
                <a:endParaRPr lang="zh-CN" altLang="en-US"/>
              </a:p>
            </p:txBody>
          </p:sp>
          <p:sp>
            <p:nvSpPr>
              <p:cNvPr id="21547" name="圆角矩形 12348">
                <a:extLst>
                  <a:ext uri="{FF2B5EF4-FFF2-40B4-BE49-F238E27FC236}">
                    <a16:creationId xmlns:a16="http://schemas.microsoft.com/office/drawing/2014/main" id="{C7478ACA-9410-4C81-A4CE-CDE5823F14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0"/>
                <a:ext cx="1928" cy="793"/>
              </a:xfrm>
              <a:prstGeom prst="roundRect">
                <a:avLst>
                  <a:gd name="adj" fmla="val 16667"/>
                </a:avLst>
              </a:prstGeom>
              <a:noFill/>
              <a:ln w="28575" algn="ctr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21548" name="直接连接符 12349">
              <a:extLst>
                <a:ext uri="{FF2B5EF4-FFF2-40B4-BE49-F238E27FC236}">
                  <a16:creationId xmlns:a16="http://schemas.microsoft.com/office/drawing/2014/main" id="{8700C5DE-3B28-4C7A-87F8-A0A1CA0C69A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0" y="0"/>
              <a:ext cx="1135" cy="795"/>
            </a:xfrm>
            <a:prstGeom prst="line">
              <a:avLst/>
            </a:prstGeom>
            <a:noFill/>
            <a:ln w="38100" algn="ctr">
              <a:solidFill>
                <a:srgbClr val="0000FF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1549" name="组合 12350">
            <a:extLst>
              <a:ext uri="{FF2B5EF4-FFF2-40B4-BE49-F238E27FC236}">
                <a16:creationId xmlns:a16="http://schemas.microsoft.com/office/drawing/2014/main" id="{3C9ADD64-AA23-4D51-9967-B326028754AA}"/>
              </a:ext>
            </a:extLst>
          </p:cNvPr>
          <p:cNvGrpSpPr>
            <a:grpSpLocks/>
          </p:cNvGrpSpPr>
          <p:nvPr/>
        </p:nvGrpSpPr>
        <p:grpSpPr bwMode="auto">
          <a:xfrm>
            <a:off x="179388" y="3124200"/>
            <a:ext cx="1728787" cy="520700"/>
            <a:chOff x="0" y="0"/>
            <a:chExt cx="3402" cy="818"/>
          </a:xfrm>
        </p:grpSpPr>
        <p:sp>
          <p:nvSpPr>
            <p:cNvPr id="20525" name="文本框 12351">
              <a:extLst>
                <a:ext uri="{FF2B5EF4-FFF2-40B4-BE49-F238E27FC236}">
                  <a16:creationId xmlns:a16="http://schemas.microsoft.com/office/drawing/2014/main" id="{41B1664F-8E4A-423C-B002-BB18C8D0687C}"/>
                </a:ext>
              </a:extLst>
            </p:cNvPr>
            <p:cNvSpPr txBox="1"/>
            <p:nvPr/>
          </p:nvSpPr>
          <p:spPr>
            <a:xfrm>
              <a:off x="0" y="0"/>
              <a:ext cx="3402" cy="818"/>
            </a:xfrm>
            <a:prstGeom prst="rect">
              <a:avLst/>
            </a:prstGeom>
            <a:gradFill rotWithShape="0">
              <a:gsLst>
                <a:gs pos="0">
                  <a:srgbClr val="3399FF">
                    <a:alpha val="100000"/>
                  </a:srgbClr>
                </a:gs>
                <a:gs pos="100000">
                  <a:srgbClr val="3399FF">
                    <a:gamma/>
                    <a:tint val="0"/>
                    <a:invGamma/>
                    <a:alpha val="100000"/>
                  </a:srgbClr>
                </a:gs>
              </a:gsLst>
              <a:lin ang="5400000" scaled="1"/>
            </a:gradFill>
            <a:ln w="9525">
              <a:noFill/>
            </a:ln>
          </p:spPr>
          <p:txBody>
            <a:bodyPr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r>
                <a:rPr sz="2800" b="1"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CC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黑体" pitchFamily="2" charset="-122"/>
                  <a:sym typeface="Wingdings"/>
                </a:rPr>
                <a:t>绘制图形：</a:t>
              </a:r>
              <a:endParaRPr sz="2800" b="1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黑体" pitchFamily="2" charset="-122"/>
              </a:endParaRPr>
            </a:p>
          </p:txBody>
        </p:sp>
        <p:sp>
          <p:nvSpPr>
            <p:cNvPr id="21551" name="直接连接符 12352">
              <a:extLst>
                <a:ext uri="{FF2B5EF4-FFF2-40B4-BE49-F238E27FC236}">
                  <a16:creationId xmlns:a16="http://schemas.microsoft.com/office/drawing/2014/main" id="{54525CE0-A2F4-4E6A-89B2-E4A552DFD5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794"/>
              <a:ext cx="3402" cy="1"/>
            </a:xfrm>
            <a:prstGeom prst="line">
              <a:avLst/>
            </a:prstGeom>
            <a:noFill/>
            <a:ln w="57150" cmpd="thinThick" algn="ctr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1552" name="组合 12353">
            <a:extLst>
              <a:ext uri="{FF2B5EF4-FFF2-40B4-BE49-F238E27FC236}">
                <a16:creationId xmlns:a16="http://schemas.microsoft.com/office/drawing/2014/main" id="{0B7B6503-24F1-4CBD-BCDD-AB6223B1D4E2}"/>
              </a:ext>
            </a:extLst>
          </p:cNvPr>
          <p:cNvGrpSpPr>
            <a:grpSpLocks/>
          </p:cNvGrpSpPr>
          <p:nvPr/>
        </p:nvGrpSpPr>
        <p:grpSpPr bwMode="auto">
          <a:xfrm>
            <a:off x="4356100" y="2997200"/>
            <a:ext cx="4392613" cy="3454400"/>
            <a:chOff x="0" y="0"/>
            <a:chExt cx="7046" cy="6010"/>
          </a:xfrm>
        </p:grpSpPr>
        <p:pic>
          <p:nvPicPr>
            <p:cNvPr id="21553" name="图片 12354">
              <a:extLst>
                <a:ext uri="{FF2B5EF4-FFF2-40B4-BE49-F238E27FC236}">
                  <a16:creationId xmlns:a16="http://schemas.microsoft.com/office/drawing/2014/main" id="{0D75F8B0-626C-4D7B-9DF9-04962245F88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7046" cy="58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29" name="文本框 12355">
              <a:extLst>
                <a:ext uri="{FF2B5EF4-FFF2-40B4-BE49-F238E27FC236}">
                  <a16:creationId xmlns:a16="http://schemas.microsoft.com/office/drawing/2014/main" id="{1D682582-A3BE-48E7-ADD8-3CC9B68D2A50}"/>
                </a:ext>
              </a:extLst>
            </p:cNvPr>
            <p:cNvSpPr/>
            <p:nvPr/>
          </p:nvSpPr>
          <p:spPr>
            <a:xfrm>
              <a:off x="5798" y="4651"/>
              <a:ext cx="1243" cy="624"/>
            </a:xfrm>
            <a:prstGeom prst="rect">
              <a:avLst/>
            </a:prstGeom>
            <a:solidFill>
              <a:schemeClr val="bg1"/>
            </a:solidFill>
            <a:ln>
              <a:noFill/>
              <a:miter lim="800000"/>
            </a:ln>
          </p:spPr>
          <p:txBody>
            <a:bodyPr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r>
                <a:rPr sz="2000" b="1"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000000"/>
                  </a:solidFill>
                  <a:latin typeface="宋体" pitchFamily="2" charset="-122"/>
                  <a:sym typeface="Wingdings"/>
                </a:rPr>
                <a:t>R/</a:t>
              </a:r>
              <a:r>
                <a:rPr sz="2000" b="1"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000000"/>
                  </a:solidFill>
                  <a:latin typeface="宋体" pitchFamily="2" charset="-122"/>
                  <a:sym typeface="Arial" pitchFamily="34" charset="0"/>
                </a:rPr>
                <a:t>Ω</a:t>
              </a:r>
              <a:endParaRPr sz="2000" b="1">
                <a:solidFill>
                  <a:srgbClr val="000000"/>
                </a:solidFill>
                <a:latin typeface="宋体" pitchFamily="2" charset="-122"/>
                <a:sym typeface="Arial" pitchFamily="34" charset="0"/>
              </a:endParaRPr>
            </a:p>
          </p:txBody>
        </p:sp>
        <p:sp>
          <p:nvSpPr>
            <p:cNvPr id="21555" name="文本框 12356">
              <a:extLst>
                <a:ext uri="{FF2B5EF4-FFF2-40B4-BE49-F238E27FC236}">
                  <a16:creationId xmlns:a16="http://schemas.microsoft.com/office/drawing/2014/main" id="{8EB5AEAB-6602-459C-8397-9ABCD8BAED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6" y="5386"/>
              <a:ext cx="4953" cy="6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2000" b="1">
                  <a:latin typeface="宋体" panose="02010600030101010101" pitchFamily="2" charset="-122"/>
                </a:rPr>
                <a:t>5   10   15   20   25</a:t>
              </a:r>
            </a:p>
          </p:txBody>
        </p:sp>
      </p:grpSp>
      <p:sp>
        <p:nvSpPr>
          <p:cNvPr id="20531" name="文本框 12357">
            <a:extLst>
              <a:ext uri="{FF2B5EF4-FFF2-40B4-BE49-F238E27FC236}">
                <a16:creationId xmlns:a16="http://schemas.microsoft.com/office/drawing/2014/main" id="{C24D6F6C-5F29-463F-A2DA-66424E4D297A}"/>
              </a:ext>
            </a:extLst>
          </p:cNvPr>
          <p:cNvSpPr txBox="1"/>
          <p:nvPr/>
        </p:nvSpPr>
        <p:spPr>
          <a:xfrm>
            <a:off x="4932363" y="1628775"/>
            <a:ext cx="639762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buSzTx/>
            </a:pPr>
            <a:r>
              <a:rPr lang="zh-CN" altLang="en-US" sz="2400" b="1" noProof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黑体" pitchFamily="2" charset="-122"/>
                <a:ea typeface="黑体" pitchFamily="2" charset="-122"/>
                <a:sym typeface="Arial" pitchFamily="34" charset="0"/>
              </a:rPr>
              <a:t>0.4</a:t>
            </a:r>
            <a:endParaRPr lang="zh-CN" altLang="en-US" sz="2400" b="1" noProof="1">
              <a:solidFill>
                <a:srgbClr val="0000FF"/>
              </a:solidFill>
              <a:effectLst>
                <a:outerShdw blurRad="38100" dist="38100" dir="2700000">
                  <a:srgbClr val="000000"/>
                </a:outerShdw>
              </a:effectLst>
              <a:latin typeface="黑体" pitchFamily="2" charset="-122"/>
              <a:ea typeface="黑体" pitchFamily="2" charset="-122"/>
              <a:sym typeface="Arial" pitchFamily="34" charset="0"/>
            </a:endParaRPr>
          </a:p>
        </p:txBody>
      </p:sp>
      <p:sp>
        <p:nvSpPr>
          <p:cNvPr id="20532" name="文本框 12358">
            <a:extLst>
              <a:ext uri="{FF2B5EF4-FFF2-40B4-BE49-F238E27FC236}">
                <a16:creationId xmlns:a16="http://schemas.microsoft.com/office/drawing/2014/main" id="{B9C3B81C-1467-4CBA-B39D-8E77E2EC71CC}"/>
              </a:ext>
            </a:extLst>
          </p:cNvPr>
          <p:cNvSpPr txBox="1"/>
          <p:nvPr/>
        </p:nvSpPr>
        <p:spPr>
          <a:xfrm>
            <a:off x="6300788" y="1628775"/>
            <a:ext cx="639762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buSzTx/>
            </a:pPr>
            <a:r>
              <a:rPr lang="zh-CN" altLang="en-US" sz="2400" b="1" noProof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黑体" pitchFamily="2" charset="-122"/>
                <a:ea typeface="黑体" pitchFamily="2" charset="-122"/>
                <a:sym typeface="Arial" pitchFamily="34" charset="0"/>
              </a:rPr>
              <a:t>0.2</a:t>
            </a:r>
            <a:endParaRPr lang="zh-CN" altLang="en-US" sz="2400" b="1" noProof="1">
              <a:solidFill>
                <a:srgbClr val="0000FF"/>
              </a:solidFill>
              <a:effectLst>
                <a:outerShdw blurRad="38100" dist="38100" dir="2700000">
                  <a:srgbClr val="000000"/>
                </a:outerShdw>
              </a:effectLst>
              <a:latin typeface="黑体" pitchFamily="2" charset="-122"/>
              <a:ea typeface="黑体" pitchFamily="2" charset="-122"/>
              <a:sym typeface="Arial" pitchFamily="34" charset="0"/>
            </a:endParaRPr>
          </a:p>
        </p:txBody>
      </p:sp>
      <p:sp>
        <p:nvSpPr>
          <p:cNvPr id="20533" name="文本框 12359">
            <a:extLst>
              <a:ext uri="{FF2B5EF4-FFF2-40B4-BE49-F238E27FC236}">
                <a16:creationId xmlns:a16="http://schemas.microsoft.com/office/drawing/2014/main" id="{D57C7D3B-C7D7-42D8-BD38-76873E634E78}"/>
              </a:ext>
            </a:extLst>
          </p:cNvPr>
          <p:cNvSpPr txBox="1"/>
          <p:nvPr/>
        </p:nvSpPr>
        <p:spPr>
          <a:xfrm>
            <a:off x="7597775" y="1628775"/>
            <a:ext cx="639763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buSzTx/>
            </a:pPr>
            <a:r>
              <a:rPr lang="zh-CN" altLang="en-US" sz="2400" b="1" noProof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黑体" pitchFamily="2" charset="-122"/>
                <a:ea typeface="黑体" pitchFamily="2" charset="-122"/>
                <a:sym typeface="Arial" pitchFamily="34" charset="0"/>
              </a:rPr>
              <a:t>0.1</a:t>
            </a:r>
            <a:endParaRPr lang="zh-CN" altLang="en-US" sz="2400" b="1" noProof="1">
              <a:solidFill>
                <a:srgbClr val="0000FF"/>
              </a:solidFill>
              <a:effectLst>
                <a:outerShdw blurRad="38100" dist="38100" dir="2700000">
                  <a:srgbClr val="000000"/>
                </a:outerShdw>
              </a:effectLst>
              <a:latin typeface="黑体" pitchFamily="2" charset="-122"/>
              <a:ea typeface="黑体" pitchFamily="2" charset="-122"/>
              <a:sym typeface="Arial" pitchFamily="34" charset="0"/>
            </a:endParaRPr>
          </a:p>
        </p:txBody>
      </p:sp>
      <p:sp>
        <p:nvSpPr>
          <p:cNvPr id="20534" name="椭圆 12360">
            <a:extLst>
              <a:ext uri="{FF2B5EF4-FFF2-40B4-BE49-F238E27FC236}">
                <a16:creationId xmlns:a16="http://schemas.microsoft.com/office/drawing/2014/main" id="{1ACAE657-8E45-40F0-9509-8EF4E8ABAAF6}"/>
              </a:ext>
            </a:extLst>
          </p:cNvPr>
          <p:cNvSpPr/>
          <p:nvPr/>
        </p:nvSpPr>
        <p:spPr>
          <a:xfrm>
            <a:off x="5364163" y="3929063"/>
            <a:ext cx="144462" cy="147637"/>
          </a:xfrm>
          <a:prstGeom prst="ellipse">
            <a:avLst/>
          </a:prstGeom>
          <a:solidFill>
            <a:srgbClr val="CC0000"/>
          </a:solidFill>
          <a:ln>
            <a:solidFill>
              <a:srgbClr val="CC0000"/>
            </a:solidFill>
            <a:round/>
          </a:ln>
        </p:spPr>
        <p:txBody>
          <a:bodyPr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endParaRPr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000000"/>
              </a:solidFill>
              <a:sym typeface="Wingdings"/>
            </a:endParaRPr>
          </a:p>
        </p:txBody>
      </p:sp>
      <p:sp>
        <p:nvSpPr>
          <p:cNvPr id="20535" name="椭圆 12361">
            <a:extLst>
              <a:ext uri="{FF2B5EF4-FFF2-40B4-BE49-F238E27FC236}">
                <a16:creationId xmlns:a16="http://schemas.microsoft.com/office/drawing/2014/main" id="{44496105-F4B4-43E0-A6D3-06E93AA5DC7B}"/>
              </a:ext>
            </a:extLst>
          </p:cNvPr>
          <p:cNvSpPr/>
          <p:nvPr/>
        </p:nvSpPr>
        <p:spPr>
          <a:xfrm>
            <a:off x="6013450" y="4941888"/>
            <a:ext cx="142875" cy="147637"/>
          </a:xfrm>
          <a:prstGeom prst="ellipse">
            <a:avLst/>
          </a:prstGeom>
          <a:solidFill>
            <a:srgbClr val="CC0000"/>
          </a:solidFill>
          <a:ln>
            <a:solidFill>
              <a:srgbClr val="CC0000"/>
            </a:solidFill>
            <a:round/>
          </a:ln>
        </p:spPr>
        <p:txBody>
          <a:bodyPr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endParaRPr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000000"/>
              </a:solidFill>
              <a:sym typeface="Wingdings"/>
            </a:endParaRPr>
          </a:p>
        </p:txBody>
      </p:sp>
      <p:sp>
        <p:nvSpPr>
          <p:cNvPr id="20536" name="椭圆 12362">
            <a:extLst>
              <a:ext uri="{FF2B5EF4-FFF2-40B4-BE49-F238E27FC236}">
                <a16:creationId xmlns:a16="http://schemas.microsoft.com/office/drawing/2014/main" id="{AEB87F46-8FD7-4B37-8F6C-04672593DF7B}"/>
              </a:ext>
            </a:extLst>
          </p:cNvPr>
          <p:cNvSpPr/>
          <p:nvPr/>
        </p:nvSpPr>
        <p:spPr>
          <a:xfrm>
            <a:off x="7237413" y="5445125"/>
            <a:ext cx="142875" cy="149225"/>
          </a:xfrm>
          <a:prstGeom prst="ellipse">
            <a:avLst/>
          </a:prstGeom>
          <a:solidFill>
            <a:srgbClr val="CC0000"/>
          </a:solidFill>
          <a:ln>
            <a:solidFill>
              <a:srgbClr val="CC0000"/>
            </a:solidFill>
            <a:round/>
          </a:ln>
        </p:spPr>
        <p:txBody>
          <a:bodyPr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endParaRPr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000000"/>
              </a:solidFill>
              <a:sym typeface="Wingdings"/>
            </a:endParaRPr>
          </a:p>
        </p:txBody>
      </p:sp>
      <p:sp>
        <p:nvSpPr>
          <p:cNvPr id="20537" name="未知">
            <a:extLst>
              <a:ext uri="{FF2B5EF4-FFF2-40B4-BE49-F238E27FC236}">
                <a16:creationId xmlns:a16="http://schemas.microsoft.com/office/drawing/2014/main" id="{351C4FF0-872F-4E08-AABB-A56FD121FB45}"/>
              </a:ext>
            </a:extLst>
          </p:cNvPr>
          <p:cNvSpPr/>
          <p:nvPr/>
        </p:nvSpPr>
        <p:spPr>
          <a:xfrm>
            <a:off x="5229225" y="3606800"/>
            <a:ext cx="2540000" cy="20574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cubicBezTo>
                  <a:pt x="1183" y="2518"/>
                  <a:pt x="3517" y="11506"/>
                  <a:pt x="7115" y="15104"/>
                </a:cubicBezTo>
                <a:cubicBezTo>
                  <a:pt x="10713" y="18701"/>
                  <a:pt x="19184" y="20520"/>
                  <a:pt x="21600" y="21600"/>
                </a:cubicBezTo>
              </a:path>
            </a:pathLst>
          </a:custGeom>
          <a:noFill/>
          <a:ln w="38100">
            <a:solidFill>
              <a:srgbClr val="0000FF"/>
            </a:solidFill>
            <a:round/>
          </a:ln>
        </p:spPr>
        <p:txBody>
          <a:bodyPr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endParaRPr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000000"/>
              </a:solidFill>
              <a:sym typeface="Wingdings"/>
            </a:endParaRPr>
          </a:p>
        </p:txBody>
      </p:sp>
      <p:sp>
        <p:nvSpPr>
          <p:cNvPr id="20538" name="文本框 12364">
            <a:extLst>
              <a:ext uri="{FF2B5EF4-FFF2-40B4-BE49-F238E27FC236}">
                <a16:creationId xmlns:a16="http://schemas.microsoft.com/office/drawing/2014/main" id="{19859402-8349-4527-ABB2-4FA7047C1D85}"/>
              </a:ext>
            </a:extLst>
          </p:cNvPr>
          <p:cNvSpPr txBox="1"/>
          <p:nvPr/>
        </p:nvSpPr>
        <p:spPr>
          <a:xfrm>
            <a:off x="1423988" y="5302250"/>
            <a:ext cx="842962" cy="48736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r>
              <a:rPr sz="26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黑体" pitchFamily="2" charset="-122"/>
                <a:sym typeface="Arial" pitchFamily="34" charset="0"/>
              </a:rPr>
              <a:t>电阻</a:t>
            </a:r>
            <a:endParaRPr sz="26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黑体" pitchFamily="2" charset="-122"/>
              <a:sym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21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1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1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1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</TotalTime>
  <Words>1897</Words>
  <Application>Microsoft Office PowerPoint</Application>
  <PresentationFormat>全屏显示(4:3)</PresentationFormat>
  <Paragraphs>306</Paragraphs>
  <Slides>27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37" baseType="lpstr">
      <vt:lpstr>Cataneo BT</vt:lpstr>
      <vt:lpstr>黑体</vt:lpstr>
      <vt:lpstr>宋体</vt:lpstr>
      <vt:lpstr>Arial</vt:lpstr>
      <vt:lpstr>Calibri</vt:lpstr>
      <vt:lpstr>Calibri Light</vt:lpstr>
      <vt:lpstr>Times New Roman</vt:lpstr>
      <vt:lpstr>Wingdings</vt:lpstr>
      <vt:lpstr>Office 主题​​</vt:lpstr>
      <vt:lpstr>Equation.3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lenovo07</dc:creator>
  <cp:lastModifiedBy>lenovo07</cp:lastModifiedBy>
  <cp:revision>4</cp:revision>
  <dcterms:created xsi:type="dcterms:W3CDTF">2021-10-09T05:43:02Z</dcterms:created>
  <dcterms:modified xsi:type="dcterms:W3CDTF">2021-10-09T09:31:56Z</dcterms:modified>
</cp:coreProperties>
</file>