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96" r:id="rId2"/>
    <p:sldId id="395" r:id="rId3"/>
    <p:sldId id="296" r:id="rId4"/>
    <p:sldId id="317" r:id="rId5"/>
    <p:sldId id="265" r:id="rId6"/>
    <p:sldId id="398" r:id="rId7"/>
    <p:sldId id="399" r:id="rId8"/>
    <p:sldId id="266" r:id="rId9"/>
    <p:sldId id="278" r:id="rId10"/>
    <p:sldId id="337" r:id="rId11"/>
    <p:sldId id="286" r:id="rId12"/>
    <p:sldId id="422" r:id="rId13"/>
    <p:sldId id="381" r:id="rId14"/>
    <p:sldId id="449" r:id="rId15"/>
    <p:sldId id="421" r:id="rId16"/>
    <p:sldId id="437" r:id="rId17"/>
    <p:sldId id="438" r:id="rId18"/>
    <p:sldId id="466" r:id="rId19"/>
    <p:sldId id="439" r:id="rId20"/>
    <p:sldId id="464" r:id="rId21"/>
    <p:sldId id="480" r:id="rId22"/>
    <p:sldId id="288" r:id="rId23"/>
    <p:sldId id="368" r:id="rId24"/>
    <p:sldId id="283" r:id="rId25"/>
    <p:sldId id="290"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98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92C586A8-7B12-403E-BEFD-B8E5F8DC03B9}" type="datetimeFigureOut">
              <a:rPr lang="zh-CN" altLang="en-US" smtClean="0"/>
              <a:t>2021/10/9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CBC5D1EC-342B-457A-8B18-4C9F34F13432}" type="slidenum">
              <a:rPr lang="zh-CN" altLang="en-US" smtClean="0"/>
              <a:t>‹#›</a:t>
            </a:fld>
            <a:endParaRPr lang="zh-CN" altLang="en-US"/>
          </a:p>
        </p:txBody>
      </p:sp>
    </p:spTree>
    <p:extLst>
      <p:ext uri="{BB962C8B-B14F-4D97-AF65-F5344CB8AC3E}">
        <p14:creationId xmlns:p14="http://schemas.microsoft.com/office/powerpoint/2010/main" val="1866382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92C586A8-7B12-403E-BEFD-B8E5F8DC03B9}" type="datetimeFigureOut">
              <a:rPr lang="zh-CN" altLang="en-US" smtClean="0"/>
              <a:t>2021/10/9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CBC5D1EC-342B-457A-8B18-4C9F34F13432}" type="slidenum">
              <a:rPr lang="zh-CN" altLang="en-US" smtClean="0"/>
              <a:t>‹#›</a:t>
            </a:fld>
            <a:endParaRPr lang="zh-CN" altLang="en-US"/>
          </a:p>
        </p:txBody>
      </p:sp>
    </p:spTree>
    <p:extLst>
      <p:ext uri="{BB962C8B-B14F-4D97-AF65-F5344CB8AC3E}">
        <p14:creationId xmlns:p14="http://schemas.microsoft.com/office/powerpoint/2010/main" val="14866419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92C586A8-7B12-403E-BEFD-B8E5F8DC03B9}" type="datetimeFigureOut">
              <a:rPr lang="zh-CN" altLang="en-US" smtClean="0"/>
              <a:t>2021/10/9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CBC5D1EC-342B-457A-8B18-4C9F34F13432}" type="slidenum">
              <a:rPr lang="zh-CN" altLang="en-US" smtClean="0"/>
              <a:t>‹#›</a:t>
            </a:fld>
            <a:endParaRPr lang="zh-CN" altLang="en-US"/>
          </a:p>
        </p:txBody>
      </p:sp>
    </p:spTree>
    <p:extLst>
      <p:ext uri="{BB962C8B-B14F-4D97-AF65-F5344CB8AC3E}">
        <p14:creationId xmlns:p14="http://schemas.microsoft.com/office/powerpoint/2010/main" val="29166096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p>
            <a:r>
              <a:rPr lang="zh-CN" altLang="en-US" noProof="1"/>
              <a:t>单击此处编辑母版标题样式</a:t>
            </a:r>
          </a:p>
        </p:txBody>
      </p:sp>
      <p:sp>
        <p:nvSpPr>
          <p:cNvPr id="3" name="表格占位符 2"/>
          <p:cNvSpPr>
            <a:spLocks noGrp="1"/>
          </p:cNvSpPr>
          <p:nvPr>
            <p:ph type="tbl" idx="1"/>
          </p:nvPr>
        </p:nvSpPr>
        <p:spPr>
          <a:xfrm>
            <a:off x="457200" y="1600200"/>
            <a:ext cx="8229600" cy="4525963"/>
          </a:xfrm>
        </p:spPr>
        <p:txBody>
          <a:bodyPr/>
          <a:lstStyle/>
          <a:p>
            <a:pPr lvl="0"/>
            <a:endParaRPr lang="zh-CN" altLang="en-US" noProof="1"/>
          </a:p>
        </p:txBody>
      </p:sp>
      <p:sp>
        <p:nvSpPr>
          <p:cNvPr id="4" name="灯片编号占位符 5">
            <a:extLst>
              <a:ext uri="{FF2B5EF4-FFF2-40B4-BE49-F238E27FC236}">
                <a16:creationId xmlns:a16="http://schemas.microsoft.com/office/drawing/2014/main" id="{B59ED55E-A683-4B09-B6E6-798C91D6BF45}"/>
              </a:ext>
            </a:extLst>
          </p:cNvPr>
          <p:cNvSpPr>
            <a:spLocks noGrp="1" noChangeArrowheads="1"/>
          </p:cNvSpPr>
          <p:nvPr>
            <p:ph type="sldNum" sz="quarter" idx="10"/>
          </p:nvPr>
        </p:nvSpPr>
        <p:spPr>
          <a:extLs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txBody>
          <a:bodyPr/>
          <a:lstStyle>
            <a:lvl1pPr>
              <a:defRPr/>
            </a:lvl1pPr>
          </a:lstStyle>
          <a:p>
            <a:fld id="{00BA9879-DD84-4157-A5F5-0D8D950EE7AC}" type="slidenum">
              <a:rPr lang="en-US" altLang="en-US"/>
              <a:pPr/>
              <a:t>‹#›</a:t>
            </a:fld>
            <a:endParaRPr lang="en-US" altLang="en-US"/>
          </a:p>
        </p:txBody>
      </p:sp>
      <p:sp>
        <p:nvSpPr>
          <p:cNvPr id="5" name="日期占位符 3">
            <a:extLst>
              <a:ext uri="{FF2B5EF4-FFF2-40B4-BE49-F238E27FC236}">
                <a16:creationId xmlns:a16="http://schemas.microsoft.com/office/drawing/2014/main" id="{F3362C8F-E237-4E05-A67C-E32EFBD8A0C4}"/>
              </a:ext>
            </a:extLst>
          </p:cNvPr>
          <p:cNvSpPr>
            <a:spLocks noGrp="1" noChangeArrowheads="1"/>
          </p:cNvSpPr>
          <p:nvPr>
            <p:ph type="dt" sz="half" idx="11"/>
          </p:nvPr>
        </p:nvSpPr>
        <p:spPr>
          <a:extLs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txBody>
          <a:bodyPr/>
          <a:lstStyle>
            <a:lvl1pPr>
              <a:defRPr/>
            </a:lvl1pPr>
          </a:lstStyle>
          <a:p>
            <a:endParaRPr lang="en-US" altLang="en-US"/>
          </a:p>
        </p:txBody>
      </p:sp>
      <p:sp>
        <p:nvSpPr>
          <p:cNvPr id="6" name="页脚占位符 4">
            <a:extLst>
              <a:ext uri="{FF2B5EF4-FFF2-40B4-BE49-F238E27FC236}">
                <a16:creationId xmlns:a16="http://schemas.microsoft.com/office/drawing/2014/main" id="{161E3DC6-922A-4D5A-AD15-5996D8FFF16D}"/>
              </a:ext>
            </a:extLst>
          </p:cNvPr>
          <p:cNvSpPr>
            <a:spLocks noGrp="1" noChangeArrowheads="1"/>
          </p:cNvSpPr>
          <p:nvPr>
            <p:ph type="ftr" sz="quarter" idx="12"/>
          </p:nvPr>
        </p:nvSpPr>
        <p:spPr>
          <a:extLs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txBody>
          <a:bodyPr/>
          <a:lstStyle>
            <a:lvl1pPr>
              <a:defRPr/>
            </a:lvl1pPr>
          </a:lstStyle>
          <a:p>
            <a:endParaRPr lang="en-US" altLang="en-US"/>
          </a:p>
        </p:txBody>
      </p:sp>
    </p:spTree>
    <p:extLst>
      <p:ext uri="{BB962C8B-B14F-4D97-AF65-F5344CB8AC3E}">
        <p14:creationId xmlns:p14="http://schemas.microsoft.com/office/powerpoint/2010/main" val="1849825027"/>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92C586A8-7B12-403E-BEFD-B8E5F8DC03B9}" type="datetimeFigureOut">
              <a:rPr lang="zh-CN" altLang="en-US" smtClean="0"/>
              <a:t>2021/10/9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CBC5D1EC-342B-457A-8B18-4C9F34F13432}" type="slidenum">
              <a:rPr lang="zh-CN" altLang="en-US" smtClean="0"/>
              <a:t>‹#›</a:t>
            </a:fld>
            <a:endParaRPr lang="zh-CN" altLang="en-US"/>
          </a:p>
        </p:txBody>
      </p:sp>
    </p:spTree>
    <p:extLst>
      <p:ext uri="{BB962C8B-B14F-4D97-AF65-F5344CB8AC3E}">
        <p14:creationId xmlns:p14="http://schemas.microsoft.com/office/powerpoint/2010/main" val="38805565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92C586A8-7B12-403E-BEFD-B8E5F8DC03B9}" type="datetimeFigureOut">
              <a:rPr lang="zh-CN" altLang="en-US" smtClean="0"/>
              <a:t>2021/10/9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CBC5D1EC-342B-457A-8B18-4C9F34F13432}" type="slidenum">
              <a:rPr lang="zh-CN" altLang="en-US" smtClean="0"/>
              <a:t>‹#›</a:t>
            </a:fld>
            <a:endParaRPr lang="zh-CN" altLang="en-US"/>
          </a:p>
        </p:txBody>
      </p:sp>
    </p:spTree>
    <p:extLst>
      <p:ext uri="{BB962C8B-B14F-4D97-AF65-F5344CB8AC3E}">
        <p14:creationId xmlns:p14="http://schemas.microsoft.com/office/powerpoint/2010/main" val="27748502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Date Placeholder 4"/>
          <p:cNvSpPr>
            <a:spLocks noGrp="1"/>
          </p:cNvSpPr>
          <p:nvPr>
            <p:ph type="dt" sz="half" idx="10"/>
          </p:nvPr>
        </p:nvSpPr>
        <p:spPr/>
        <p:txBody>
          <a:bodyPr/>
          <a:lstStyle/>
          <a:p>
            <a:fld id="{92C586A8-7B12-403E-BEFD-B8E5F8DC03B9}" type="datetimeFigureOut">
              <a:rPr lang="zh-CN" altLang="en-US" smtClean="0"/>
              <a:t>2021/10/9</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CBC5D1EC-342B-457A-8B18-4C9F34F13432}" type="slidenum">
              <a:rPr lang="zh-CN" altLang="en-US" smtClean="0"/>
              <a:t>‹#›</a:t>
            </a:fld>
            <a:endParaRPr lang="zh-CN" altLang="en-US"/>
          </a:p>
        </p:txBody>
      </p:sp>
    </p:spTree>
    <p:extLst>
      <p:ext uri="{BB962C8B-B14F-4D97-AF65-F5344CB8AC3E}">
        <p14:creationId xmlns:p14="http://schemas.microsoft.com/office/powerpoint/2010/main" val="25444547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Content Placeholder 3"/>
          <p:cNvSpPr>
            <a:spLocks noGrp="1"/>
          </p:cNvSpPr>
          <p:nvPr>
            <p:ph sz="half" idx="2"/>
          </p:nvPr>
        </p:nvSpPr>
        <p:spPr>
          <a:xfrm>
            <a:off x="629842" y="2505075"/>
            <a:ext cx="3868340"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Content Placeholder 5"/>
          <p:cNvSpPr>
            <a:spLocks noGrp="1"/>
          </p:cNvSpPr>
          <p:nvPr>
            <p:ph sz="quarter" idx="4"/>
          </p:nvPr>
        </p:nvSpPr>
        <p:spPr>
          <a:xfrm>
            <a:off x="4629150" y="2505075"/>
            <a:ext cx="3887391"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7" name="Date Placeholder 6"/>
          <p:cNvSpPr>
            <a:spLocks noGrp="1"/>
          </p:cNvSpPr>
          <p:nvPr>
            <p:ph type="dt" sz="half" idx="10"/>
          </p:nvPr>
        </p:nvSpPr>
        <p:spPr/>
        <p:txBody>
          <a:bodyPr/>
          <a:lstStyle/>
          <a:p>
            <a:fld id="{92C586A8-7B12-403E-BEFD-B8E5F8DC03B9}" type="datetimeFigureOut">
              <a:rPr lang="zh-CN" altLang="en-US" smtClean="0"/>
              <a:t>2021/10/9</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CBC5D1EC-342B-457A-8B18-4C9F34F13432}" type="slidenum">
              <a:rPr lang="zh-CN" altLang="en-US" smtClean="0"/>
              <a:t>‹#›</a:t>
            </a:fld>
            <a:endParaRPr lang="zh-CN" altLang="en-US"/>
          </a:p>
        </p:txBody>
      </p:sp>
    </p:spTree>
    <p:extLst>
      <p:ext uri="{BB962C8B-B14F-4D97-AF65-F5344CB8AC3E}">
        <p14:creationId xmlns:p14="http://schemas.microsoft.com/office/powerpoint/2010/main" val="31937394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92C586A8-7B12-403E-BEFD-B8E5F8DC03B9}" type="datetimeFigureOut">
              <a:rPr lang="zh-CN" altLang="en-US" smtClean="0"/>
              <a:t>2021/10/9</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CBC5D1EC-342B-457A-8B18-4C9F34F13432}" type="slidenum">
              <a:rPr lang="zh-CN" altLang="en-US" smtClean="0"/>
              <a:t>‹#›</a:t>
            </a:fld>
            <a:endParaRPr lang="zh-CN" altLang="en-US"/>
          </a:p>
        </p:txBody>
      </p:sp>
    </p:spTree>
    <p:extLst>
      <p:ext uri="{BB962C8B-B14F-4D97-AF65-F5344CB8AC3E}">
        <p14:creationId xmlns:p14="http://schemas.microsoft.com/office/powerpoint/2010/main" val="33533673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C586A8-7B12-403E-BEFD-B8E5F8DC03B9}" type="datetimeFigureOut">
              <a:rPr lang="zh-CN" altLang="en-US" smtClean="0"/>
              <a:t>2021/10/9</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CBC5D1EC-342B-457A-8B18-4C9F34F13432}" type="slidenum">
              <a:rPr lang="zh-CN" altLang="en-US" smtClean="0"/>
              <a:t>‹#›</a:t>
            </a:fld>
            <a:endParaRPr lang="zh-CN" altLang="en-US"/>
          </a:p>
        </p:txBody>
      </p:sp>
    </p:spTree>
    <p:extLst>
      <p:ext uri="{BB962C8B-B14F-4D97-AF65-F5344CB8AC3E}">
        <p14:creationId xmlns:p14="http://schemas.microsoft.com/office/powerpoint/2010/main" val="30423021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92C586A8-7B12-403E-BEFD-B8E5F8DC03B9}" type="datetimeFigureOut">
              <a:rPr lang="zh-CN" altLang="en-US" smtClean="0"/>
              <a:t>2021/10/9</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CBC5D1EC-342B-457A-8B18-4C9F34F13432}" type="slidenum">
              <a:rPr lang="zh-CN" altLang="en-US" smtClean="0"/>
              <a:t>‹#›</a:t>
            </a:fld>
            <a:endParaRPr lang="zh-CN" altLang="en-US"/>
          </a:p>
        </p:txBody>
      </p:sp>
    </p:spTree>
    <p:extLst>
      <p:ext uri="{BB962C8B-B14F-4D97-AF65-F5344CB8AC3E}">
        <p14:creationId xmlns:p14="http://schemas.microsoft.com/office/powerpoint/2010/main" val="40423793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92C586A8-7B12-403E-BEFD-B8E5F8DC03B9}" type="datetimeFigureOut">
              <a:rPr lang="zh-CN" altLang="en-US" smtClean="0"/>
              <a:t>2021/10/9</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CBC5D1EC-342B-457A-8B18-4C9F34F13432}" type="slidenum">
              <a:rPr lang="zh-CN" altLang="en-US" smtClean="0"/>
              <a:t>‹#›</a:t>
            </a:fld>
            <a:endParaRPr lang="zh-CN" altLang="en-US"/>
          </a:p>
        </p:txBody>
      </p:sp>
    </p:spTree>
    <p:extLst>
      <p:ext uri="{BB962C8B-B14F-4D97-AF65-F5344CB8AC3E}">
        <p14:creationId xmlns:p14="http://schemas.microsoft.com/office/powerpoint/2010/main" val="31362157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C586A8-7B12-403E-BEFD-B8E5F8DC03B9}" type="datetimeFigureOut">
              <a:rPr lang="zh-CN" altLang="en-US" smtClean="0"/>
              <a:t>2021/10/9</a:t>
            </a:fld>
            <a:endParaRPr lang="zh-CN"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C5D1EC-342B-457A-8B18-4C9F34F13432}" type="slidenum">
              <a:rPr lang="zh-CN" altLang="en-US" smtClean="0"/>
              <a:t>‹#›</a:t>
            </a:fld>
            <a:endParaRPr lang="zh-CN" altLang="en-US"/>
          </a:p>
        </p:txBody>
      </p:sp>
    </p:spTree>
    <p:extLst>
      <p:ext uri="{BB962C8B-B14F-4D97-AF65-F5344CB8AC3E}">
        <p14:creationId xmlns:p14="http://schemas.microsoft.com/office/powerpoint/2010/main" val="26526731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oleObject" Target="../embeddings/oleObject1.bin"/><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oleObject" Target="../embeddings/oleObject2.bin"/><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oleObject" Target="../embeddings/oleObject3.bin"/><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oleObject" Target="../embeddings/oleObject4.bin"/><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3.png"/><Relationship Id="rId2" Type="http://schemas.openxmlformats.org/officeDocument/2006/relationships/oleObject" Target="../embeddings/oleObject5.bin"/><Relationship Id="rId1" Type="http://schemas.openxmlformats.org/officeDocument/2006/relationships/slideLayout" Target="../slideLayouts/slideLayout4.xml"/><Relationship Id="rId6" Type="http://schemas.openxmlformats.org/officeDocument/2006/relationships/oleObject" Target="../embeddings/oleObject7.bin"/><Relationship Id="rId5" Type="http://schemas.openxmlformats.org/officeDocument/2006/relationships/image" Target="../media/image22.png"/><Relationship Id="rId4" Type="http://schemas.openxmlformats.org/officeDocument/2006/relationships/oleObject" Target="../embeddings/oleObject6.bin"/></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extBox 5">
            <a:extLst>
              <a:ext uri="{FF2B5EF4-FFF2-40B4-BE49-F238E27FC236}">
                <a16:creationId xmlns:a16="http://schemas.microsoft.com/office/drawing/2014/main" id="{72E78BD9-BCD6-40D4-946B-5FA6DC37F6CC}"/>
              </a:ext>
            </a:extLst>
          </p:cNvPr>
          <p:cNvSpPr>
            <a:spLocks noChangeArrowheads="1"/>
          </p:cNvSpPr>
          <p:nvPr/>
        </p:nvSpPr>
        <p:spPr bwMode="auto">
          <a:xfrm>
            <a:off x="431007" y="691357"/>
            <a:ext cx="8208962"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har char="•"/>
              <a:defRPr sz="3200">
                <a:solidFill>
                  <a:srgbClr val="000000"/>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rgbClr val="000000"/>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rgbClr val="000000"/>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rgbClr val="000000"/>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rgbClr val="000000"/>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4400" b="1" dirty="0">
                <a:solidFill>
                  <a:srgbClr val="FF0000"/>
                </a:solidFill>
                <a:latin typeface="楷体_GB2312" pitchFamily="1" charset="-122"/>
                <a:ea typeface="楷体_GB2312" pitchFamily="1" charset="-122"/>
              </a:rPr>
              <a:t>第</a:t>
            </a:r>
            <a:r>
              <a:rPr lang="en-US" altLang="zh-CN" sz="4400" b="1" dirty="0">
                <a:solidFill>
                  <a:srgbClr val="FF0000"/>
                </a:solidFill>
                <a:latin typeface="楷体_GB2312" pitchFamily="1" charset="-122"/>
                <a:ea typeface="楷体_GB2312" pitchFamily="1" charset="-122"/>
              </a:rPr>
              <a:t>3</a:t>
            </a:r>
            <a:r>
              <a:rPr lang="zh-CN" altLang="en-US" sz="4400" b="1" dirty="0">
                <a:solidFill>
                  <a:srgbClr val="FF0000"/>
                </a:solidFill>
                <a:latin typeface="楷体_GB2312" pitchFamily="1" charset="-122"/>
                <a:ea typeface="楷体_GB2312" pitchFamily="1" charset="-122"/>
              </a:rPr>
              <a:t>节  比热容</a:t>
            </a:r>
          </a:p>
        </p:txBody>
      </p:sp>
      <p:sp>
        <p:nvSpPr>
          <p:cNvPr id="58371" name="图片 99">
            <a:extLst>
              <a:ext uri="{FF2B5EF4-FFF2-40B4-BE49-F238E27FC236}">
                <a16:creationId xmlns:a16="http://schemas.microsoft.com/office/drawing/2014/main" id="{EE063C3F-C084-4280-94A6-422BB2EDF2D3}"/>
              </a:ext>
            </a:extLst>
          </p:cNvPr>
          <p:cNvSpPr>
            <a:spLocks noChangeArrowheads="1"/>
          </p:cNvSpPr>
          <p:nvPr/>
        </p:nvSpPr>
        <p:spPr bwMode="auto">
          <a:xfrm>
            <a:off x="1624013" y="2060575"/>
            <a:ext cx="5822950" cy="467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spcBef>
                <a:spcPct val="20000"/>
              </a:spcBef>
              <a:buChar char="•"/>
              <a:defRPr sz="3200">
                <a:solidFill>
                  <a:srgbClr val="000000"/>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rgbClr val="000000"/>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rgbClr val="000000"/>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rgbClr val="000000"/>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rgbClr val="000000"/>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2400"/>
          </a:p>
        </p:txBody>
      </p:sp>
      <p:sp>
        <p:nvSpPr>
          <p:cNvPr id="58372" name="图片 102">
            <a:extLst>
              <a:ext uri="{FF2B5EF4-FFF2-40B4-BE49-F238E27FC236}">
                <a16:creationId xmlns:a16="http://schemas.microsoft.com/office/drawing/2014/main" id="{3070D67A-2D85-4A7D-BE90-C9DEC08D9377}"/>
              </a:ext>
            </a:extLst>
          </p:cNvPr>
          <p:cNvSpPr>
            <a:spLocks noChangeArrowheads="1"/>
          </p:cNvSpPr>
          <p:nvPr/>
        </p:nvSpPr>
        <p:spPr bwMode="auto">
          <a:xfrm>
            <a:off x="1403350" y="1916113"/>
            <a:ext cx="6597650" cy="478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spcBef>
                <a:spcPct val="20000"/>
              </a:spcBef>
              <a:buChar char="•"/>
              <a:defRPr sz="3200">
                <a:solidFill>
                  <a:srgbClr val="000000"/>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rgbClr val="000000"/>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rgbClr val="000000"/>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rgbClr val="000000"/>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rgbClr val="000000"/>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2400"/>
          </a:p>
        </p:txBody>
      </p:sp>
      <p:pic>
        <p:nvPicPr>
          <p:cNvPr id="58373" name="图片 1">
            <a:extLst>
              <a:ext uri="{FF2B5EF4-FFF2-40B4-BE49-F238E27FC236}">
                <a16:creationId xmlns:a16="http://schemas.microsoft.com/office/drawing/2014/main" id="{3E654308-6E01-4934-ABCF-B879BF6BA5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84350"/>
            <a:ext cx="9156700" cy="4995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文本框 17409">
            <a:extLst>
              <a:ext uri="{FF2B5EF4-FFF2-40B4-BE49-F238E27FC236}">
                <a16:creationId xmlns:a16="http://schemas.microsoft.com/office/drawing/2014/main" id="{370DC78F-86F9-47AD-88FB-3EF3C1855E15}"/>
              </a:ext>
            </a:extLst>
          </p:cNvPr>
          <p:cNvSpPr>
            <a:spLocks noChangeArrowheads="1"/>
          </p:cNvSpPr>
          <p:nvPr/>
        </p:nvSpPr>
        <p:spPr bwMode="auto">
          <a:xfrm>
            <a:off x="96838" y="908050"/>
            <a:ext cx="6923087" cy="246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har char="•"/>
              <a:defRPr sz="3200">
                <a:solidFill>
                  <a:srgbClr val="000000"/>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rgbClr val="000000"/>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rgbClr val="000000"/>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rgbClr val="000000"/>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rgbClr val="000000"/>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9pPr>
          </a:lstStyle>
          <a:p>
            <a:pPr eaLnBrk="1" hangingPunct="1">
              <a:lnSpc>
                <a:spcPct val="130000"/>
              </a:lnSpc>
              <a:spcBef>
                <a:spcPct val="0"/>
              </a:spcBef>
              <a:buFontTx/>
              <a:buNone/>
            </a:pPr>
            <a:r>
              <a:rPr lang="zh-CN" altLang="en-US" sz="2400" b="1">
                <a:latin typeface="宋体" panose="02010600030101010101" pitchFamily="2" charset="-122"/>
              </a:rPr>
              <a:t>1、取两个相同的烧杯，盛放质量相同的两种液体(水和食用油),要使</a:t>
            </a:r>
            <a:r>
              <a:rPr lang="zh-CN" altLang="en-US" sz="2400" b="1"/>
              <a:t>水和食用油</a:t>
            </a:r>
            <a:r>
              <a:rPr lang="zh-CN" altLang="en-US" sz="2400" b="1">
                <a:latin typeface="宋体" panose="02010600030101010101" pitchFamily="2" charset="-122"/>
              </a:rPr>
              <a:t>吸收的热量相同，其做法是 </a:t>
            </a:r>
            <a:r>
              <a:rPr lang="zh-CN" altLang="en-US" sz="2400" b="1" u="sng">
                <a:latin typeface="宋体" panose="02010600030101010101" pitchFamily="2" charset="-122"/>
              </a:rPr>
              <a:t>                                 </a:t>
            </a:r>
            <a:r>
              <a:rPr lang="zh-CN" altLang="en-US" sz="2400" b="1">
                <a:latin typeface="宋体" panose="02010600030101010101" pitchFamily="2" charset="-122"/>
              </a:rPr>
              <a:t>，当水和食用油吸收的热量相同时，</a:t>
            </a:r>
            <a:r>
              <a:rPr lang="zh-CN" altLang="en-US" sz="2400" b="1" u="sng">
                <a:latin typeface="宋体" panose="02010600030101010101" pitchFamily="2" charset="-122"/>
              </a:rPr>
              <a:t>       </a:t>
            </a:r>
            <a:r>
              <a:rPr lang="zh-CN" altLang="en-US" sz="2400" b="1">
                <a:latin typeface="宋体" panose="02010600030101010101" pitchFamily="2" charset="-122"/>
              </a:rPr>
              <a:t>的温度升得多，</a:t>
            </a:r>
            <a:r>
              <a:rPr lang="zh-CN" altLang="en-US" sz="2400" b="1" u="sng">
                <a:latin typeface="宋体" panose="02010600030101010101" pitchFamily="2" charset="-122"/>
              </a:rPr>
              <a:t>      </a:t>
            </a:r>
            <a:r>
              <a:rPr lang="zh-CN" altLang="en-US" sz="2400" b="1">
                <a:latin typeface="宋体" panose="02010600030101010101" pitchFamily="2" charset="-122"/>
              </a:rPr>
              <a:t>的温度上升快。</a:t>
            </a:r>
            <a:endParaRPr lang="zh-CN" altLang="en-US" sz="2400">
              <a:latin typeface="宋体" panose="02010600030101010101" pitchFamily="2" charset="-122"/>
            </a:endParaRPr>
          </a:p>
        </p:txBody>
      </p:sp>
      <p:sp>
        <p:nvSpPr>
          <p:cNvPr id="67588" name="文本框 17410">
            <a:extLst>
              <a:ext uri="{FF2B5EF4-FFF2-40B4-BE49-F238E27FC236}">
                <a16:creationId xmlns:a16="http://schemas.microsoft.com/office/drawing/2014/main" id="{C8D85686-CC8D-475E-B243-8517BA9AF290}"/>
              </a:ext>
            </a:extLst>
          </p:cNvPr>
          <p:cNvSpPr>
            <a:spLocks noChangeArrowheads="1"/>
          </p:cNvSpPr>
          <p:nvPr/>
        </p:nvSpPr>
        <p:spPr bwMode="auto">
          <a:xfrm>
            <a:off x="142875" y="3348038"/>
            <a:ext cx="8893175" cy="3382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har char="•"/>
              <a:defRPr sz="3200">
                <a:solidFill>
                  <a:srgbClr val="000000"/>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rgbClr val="000000"/>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rgbClr val="000000"/>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rgbClr val="000000"/>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rgbClr val="000000"/>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9pPr>
          </a:lstStyle>
          <a:p>
            <a:pPr algn="just" eaLnBrk="1" hangingPunct="1">
              <a:lnSpc>
                <a:spcPct val="150000"/>
              </a:lnSpc>
              <a:spcBef>
                <a:spcPct val="0"/>
              </a:spcBef>
              <a:buFontTx/>
              <a:buNone/>
            </a:pPr>
            <a:r>
              <a:rPr lang="zh-CN" altLang="en-US" sz="2400" b="1">
                <a:latin typeface="宋体" panose="02010600030101010101" pitchFamily="2" charset="-122"/>
              </a:rPr>
              <a:t>2、如果要让水和食用油上升相同的温度，你的做法是：</a:t>
            </a:r>
            <a:r>
              <a:rPr lang="zh-CN" altLang="en-US" sz="2400" b="1" u="sng">
                <a:latin typeface="宋体" panose="02010600030101010101" pitchFamily="2" charset="-122"/>
              </a:rPr>
              <a:t>            </a:t>
            </a:r>
            <a:r>
              <a:rPr lang="zh-CN" altLang="en-US" sz="2400" b="1">
                <a:latin typeface="宋体" panose="02010600030101010101" pitchFamily="2" charset="-122"/>
              </a:rPr>
              <a:t>，由此可见：质量相同，升高相同</a:t>
            </a:r>
          </a:p>
          <a:p>
            <a:pPr algn="just" eaLnBrk="1" hangingPunct="1">
              <a:lnSpc>
                <a:spcPct val="150000"/>
              </a:lnSpc>
              <a:spcBef>
                <a:spcPct val="0"/>
              </a:spcBef>
              <a:buFontTx/>
              <a:buNone/>
            </a:pPr>
            <a:r>
              <a:rPr lang="zh-CN" altLang="en-US" sz="2400" b="1">
                <a:latin typeface="宋体" panose="02010600030101010101" pitchFamily="2" charset="-122"/>
              </a:rPr>
              <a:t>的温度，</a:t>
            </a:r>
            <a:r>
              <a:rPr lang="zh-CN" altLang="en-US" sz="2400" b="1" u="sng">
                <a:latin typeface="宋体" panose="02010600030101010101" pitchFamily="2" charset="-122"/>
              </a:rPr>
              <a:t>       </a:t>
            </a:r>
            <a:r>
              <a:rPr lang="zh-CN" altLang="en-US" sz="2400" b="1">
                <a:latin typeface="宋体" panose="02010600030101010101" pitchFamily="2" charset="-122"/>
              </a:rPr>
              <a:t>吸收的热量多；由此可见：水和食用油</a:t>
            </a:r>
          </a:p>
          <a:p>
            <a:pPr algn="just" eaLnBrk="1" hangingPunct="1">
              <a:lnSpc>
                <a:spcPct val="150000"/>
              </a:lnSpc>
              <a:spcBef>
                <a:spcPct val="0"/>
              </a:spcBef>
              <a:buFontTx/>
              <a:buNone/>
            </a:pPr>
            <a:r>
              <a:rPr lang="zh-CN" altLang="en-US" sz="2400" b="1">
                <a:latin typeface="宋体" panose="02010600030101010101" pitchFamily="2" charset="-122"/>
              </a:rPr>
              <a:t>比较</a:t>
            </a:r>
            <a:r>
              <a:rPr lang="zh-CN" altLang="en-US" sz="2400" b="1" u="sng">
                <a:latin typeface="宋体" panose="02010600030101010101" pitchFamily="2" charset="-122"/>
              </a:rPr>
              <a:t>        </a:t>
            </a:r>
            <a:r>
              <a:rPr lang="zh-CN" altLang="en-US" sz="2400" b="1">
                <a:latin typeface="宋体" panose="02010600030101010101" pitchFamily="2" charset="-122"/>
              </a:rPr>
              <a:t>吸热的能力强。这种差异是因为水和食用油</a:t>
            </a:r>
          </a:p>
          <a:p>
            <a:pPr algn="just" eaLnBrk="1" hangingPunct="1">
              <a:lnSpc>
                <a:spcPct val="150000"/>
              </a:lnSpc>
              <a:spcBef>
                <a:spcPct val="0"/>
              </a:spcBef>
              <a:buFontTx/>
              <a:buNone/>
            </a:pPr>
            <a:r>
              <a:rPr lang="zh-CN" altLang="en-US" sz="2400" b="1">
                <a:latin typeface="宋体" panose="02010600030101010101" pitchFamily="2" charset="-122"/>
              </a:rPr>
              <a:t>的</a:t>
            </a:r>
            <a:r>
              <a:rPr lang="zh-CN" altLang="en-US" sz="2400" b="1" u="sng">
                <a:latin typeface="宋体" panose="02010600030101010101" pitchFamily="2" charset="-122"/>
              </a:rPr>
              <a:t>          </a:t>
            </a:r>
            <a:r>
              <a:rPr lang="zh-CN" altLang="en-US" sz="2400" b="1">
                <a:latin typeface="宋体" panose="02010600030101010101" pitchFamily="2" charset="-122"/>
              </a:rPr>
              <a:t>不同造成的。</a:t>
            </a:r>
            <a:r>
              <a:rPr lang="zh-CN" altLang="en-US" sz="2400" b="1" u="sng">
                <a:latin typeface="宋体" panose="02010600030101010101" pitchFamily="2" charset="-122"/>
              </a:rPr>
              <a:t>         </a:t>
            </a:r>
            <a:r>
              <a:rPr lang="zh-CN" altLang="en-US" sz="2400" b="1">
                <a:latin typeface="宋体" panose="02010600030101010101" pitchFamily="2" charset="-122"/>
              </a:rPr>
              <a:t>是反映物质吸热能力强弱的物理量</a:t>
            </a:r>
          </a:p>
        </p:txBody>
      </p:sp>
      <p:sp>
        <p:nvSpPr>
          <p:cNvPr id="26629" name="矩形 17411">
            <a:extLst>
              <a:ext uri="{FF2B5EF4-FFF2-40B4-BE49-F238E27FC236}">
                <a16:creationId xmlns:a16="http://schemas.microsoft.com/office/drawing/2014/main" id="{3C400BDB-472C-4858-9A35-6CC954E36D16}"/>
              </a:ext>
            </a:extLst>
          </p:cNvPr>
          <p:cNvSpPr/>
          <p:nvPr/>
        </p:nvSpPr>
        <p:spPr>
          <a:xfrm>
            <a:off x="4572000" y="2493963"/>
            <a:ext cx="1077913" cy="427037"/>
          </a:xfrm>
          <a:prstGeom prst="rect">
            <a:avLst/>
          </a:prstGeom>
          <a:noFill/>
          <a:ln>
            <a:noFill/>
            <a:miter lim="800000"/>
          </a:ln>
        </p:spPr>
        <p:txBody>
          <a:bodyPr>
            <a:spAutoFit/>
          </a:bodyPr>
          <a:lstStyle>
            <a:lvl1pPr eaLnBrk="0" hangingPunct="0">
              <a:spcBef>
                <a:spcPct val="20000"/>
              </a:spcBef>
              <a:buChar char="•"/>
              <a:defRPr sz="3200">
                <a:solidFill>
                  <a:srgbClr val="000000"/>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rgbClr val="000000"/>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rgbClr val="000000"/>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rgbClr val="000000"/>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rgbClr val="000000"/>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200" b="1">
                <a:solidFill>
                  <a:srgbClr val="FF0000"/>
                </a:solidFill>
                <a:ea typeface="楷体_GB2312" pitchFamily="1" charset="-122"/>
              </a:rPr>
              <a:t>食用油</a:t>
            </a:r>
          </a:p>
        </p:txBody>
      </p:sp>
      <p:sp>
        <p:nvSpPr>
          <p:cNvPr id="26630" name="矩形 17412">
            <a:extLst>
              <a:ext uri="{FF2B5EF4-FFF2-40B4-BE49-F238E27FC236}">
                <a16:creationId xmlns:a16="http://schemas.microsoft.com/office/drawing/2014/main" id="{229520EF-0CBF-4685-B57A-7906E532220E}"/>
              </a:ext>
            </a:extLst>
          </p:cNvPr>
          <p:cNvSpPr/>
          <p:nvPr/>
        </p:nvSpPr>
        <p:spPr>
          <a:xfrm>
            <a:off x="755650" y="4005263"/>
            <a:ext cx="1944688" cy="427037"/>
          </a:xfrm>
          <a:prstGeom prst="rect">
            <a:avLst/>
          </a:prstGeom>
          <a:noFill/>
          <a:ln>
            <a:noFill/>
            <a:miter lim="800000"/>
          </a:ln>
        </p:spPr>
        <p:txBody>
          <a:bodyPr>
            <a:spAutoFit/>
          </a:bodyPr>
          <a:lstStyle>
            <a:lvl1pPr eaLnBrk="0" hangingPunct="0">
              <a:spcBef>
                <a:spcPct val="20000"/>
              </a:spcBef>
              <a:buChar char="•"/>
              <a:defRPr sz="3200">
                <a:solidFill>
                  <a:srgbClr val="000000"/>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rgbClr val="000000"/>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rgbClr val="000000"/>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rgbClr val="000000"/>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rgbClr val="000000"/>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200" b="1">
                <a:solidFill>
                  <a:srgbClr val="FF0000"/>
                </a:solidFill>
                <a:ea typeface="楷体_GB2312" pitchFamily="1" charset="-122"/>
              </a:rPr>
              <a:t>继续给水加热</a:t>
            </a:r>
          </a:p>
        </p:txBody>
      </p:sp>
      <p:sp>
        <p:nvSpPr>
          <p:cNvPr id="26631" name="矩形 17413">
            <a:extLst>
              <a:ext uri="{FF2B5EF4-FFF2-40B4-BE49-F238E27FC236}">
                <a16:creationId xmlns:a16="http://schemas.microsoft.com/office/drawing/2014/main" id="{D2C840C1-157A-4A18-B42A-96011D836FED}"/>
              </a:ext>
            </a:extLst>
          </p:cNvPr>
          <p:cNvSpPr/>
          <p:nvPr/>
        </p:nvSpPr>
        <p:spPr>
          <a:xfrm>
            <a:off x="1114425" y="5086350"/>
            <a:ext cx="892175" cy="427038"/>
          </a:xfrm>
          <a:prstGeom prst="rect">
            <a:avLst/>
          </a:prstGeom>
          <a:noFill/>
          <a:ln>
            <a:noFill/>
            <a:miter lim="800000"/>
          </a:ln>
        </p:spPr>
        <p:txBody>
          <a:bodyPr>
            <a:spAutoFit/>
          </a:bodyPr>
          <a:lstStyle>
            <a:lvl1pPr eaLnBrk="0" hangingPunct="0">
              <a:spcBef>
                <a:spcPct val="20000"/>
              </a:spcBef>
              <a:buChar char="•"/>
              <a:defRPr sz="3200">
                <a:solidFill>
                  <a:srgbClr val="000000"/>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rgbClr val="000000"/>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rgbClr val="000000"/>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rgbClr val="000000"/>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rgbClr val="000000"/>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200" b="1">
                <a:solidFill>
                  <a:srgbClr val="FF0000"/>
                </a:solidFill>
                <a:ea typeface="楷体_GB2312" pitchFamily="1" charset="-122"/>
              </a:rPr>
              <a:t>水</a:t>
            </a:r>
          </a:p>
        </p:txBody>
      </p:sp>
      <p:sp>
        <p:nvSpPr>
          <p:cNvPr id="26632" name="矩形 17414">
            <a:extLst>
              <a:ext uri="{FF2B5EF4-FFF2-40B4-BE49-F238E27FC236}">
                <a16:creationId xmlns:a16="http://schemas.microsoft.com/office/drawing/2014/main" id="{83D0F65A-F5EA-47FB-8E14-540E5D58E2F7}"/>
              </a:ext>
            </a:extLst>
          </p:cNvPr>
          <p:cNvSpPr/>
          <p:nvPr/>
        </p:nvSpPr>
        <p:spPr>
          <a:xfrm>
            <a:off x="1762125" y="4508500"/>
            <a:ext cx="892175" cy="428625"/>
          </a:xfrm>
          <a:prstGeom prst="rect">
            <a:avLst/>
          </a:prstGeom>
          <a:noFill/>
          <a:ln>
            <a:noFill/>
            <a:miter lim="800000"/>
          </a:ln>
        </p:spPr>
        <p:txBody>
          <a:bodyPr>
            <a:spAutoFit/>
          </a:bodyPr>
          <a:lstStyle>
            <a:lvl1pPr eaLnBrk="0" hangingPunct="0">
              <a:spcBef>
                <a:spcPct val="20000"/>
              </a:spcBef>
              <a:buChar char="•"/>
              <a:defRPr sz="3200">
                <a:solidFill>
                  <a:srgbClr val="000000"/>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rgbClr val="000000"/>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rgbClr val="000000"/>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rgbClr val="000000"/>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rgbClr val="000000"/>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200" b="1">
                <a:solidFill>
                  <a:srgbClr val="FF0000"/>
                </a:solidFill>
                <a:ea typeface="楷体_GB2312" pitchFamily="1" charset="-122"/>
              </a:rPr>
              <a:t>水</a:t>
            </a:r>
          </a:p>
        </p:txBody>
      </p:sp>
      <p:graphicFrame>
        <p:nvGraphicFramePr>
          <p:cNvPr id="67593" name="对象 17415">
            <a:extLst>
              <a:ext uri="{FF2B5EF4-FFF2-40B4-BE49-F238E27FC236}">
                <a16:creationId xmlns:a16="http://schemas.microsoft.com/office/drawing/2014/main" id="{E9179A37-558E-4FE8-8490-974370733D64}"/>
              </a:ext>
            </a:extLst>
          </p:cNvPr>
          <p:cNvGraphicFramePr>
            <a:graphicFrameLocks/>
          </p:cNvGraphicFramePr>
          <p:nvPr/>
        </p:nvGraphicFramePr>
        <p:xfrm>
          <a:off x="7091363" y="1054100"/>
          <a:ext cx="1949450" cy="1844675"/>
        </p:xfrm>
        <a:graphic>
          <a:graphicData uri="http://schemas.openxmlformats.org/presentationml/2006/ole">
            <mc:AlternateContent xmlns:mc="http://schemas.openxmlformats.org/markup-compatibility/2006">
              <mc:Choice xmlns:v="urn:schemas-microsoft-com:vml" Requires="v">
                <p:oleObj r:id="rId2" imgW="2886478" imgH="2695951" progId="Paint.Picture">
                  <p:embed/>
                </p:oleObj>
              </mc:Choice>
              <mc:Fallback>
                <p:oleObj r:id="rId2" imgW="2886478" imgH="2695951" progId="Paint.Picture">
                  <p:embed/>
                  <p:pic>
                    <p:nvPicPr>
                      <p:cNvPr id="67593" name="对象 17415">
                        <a:extLst>
                          <a:ext uri="{FF2B5EF4-FFF2-40B4-BE49-F238E27FC236}">
                            <a16:creationId xmlns:a16="http://schemas.microsoft.com/office/drawing/2014/main" id="{E9179A37-558E-4FE8-8490-974370733D64}"/>
                          </a:ext>
                        </a:extLst>
                      </p:cNvPr>
                      <p:cNvPicPr>
                        <a:picLocks noChangeArrowheads="1"/>
                      </p:cNvPicPr>
                      <p:nvPr/>
                    </p:nvPicPr>
                    <p:blipFill>
                      <a:blip r:embed="rId3">
                        <a:lum bright="-12000" contrast="18000"/>
                        <a:extLst>
                          <a:ext uri="{28A0092B-C50C-407E-A947-70E740481C1C}">
                            <a14:useLocalDpi xmlns:a14="http://schemas.microsoft.com/office/drawing/2010/main" val="0"/>
                          </a:ext>
                        </a:extLst>
                      </a:blip>
                      <a:srcRect b="11591"/>
                      <a:stretch>
                        <a:fillRect/>
                      </a:stretch>
                    </p:blipFill>
                    <p:spPr bwMode="auto">
                      <a:xfrm>
                        <a:off x="7091363" y="1054100"/>
                        <a:ext cx="1949450" cy="184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pic>
                </p:oleObj>
              </mc:Fallback>
            </mc:AlternateContent>
          </a:graphicData>
        </a:graphic>
      </p:graphicFrame>
      <p:sp>
        <p:nvSpPr>
          <p:cNvPr id="67594" name="文本框 17416">
            <a:extLst>
              <a:ext uri="{FF2B5EF4-FFF2-40B4-BE49-F238E27FC236}">
                <a16:creationId xmlns:a16="http://schemas.microsoft.com/office/drawing/2014/main" id="{06E492A8-578B-4903-A170-3CA9D1799C6B}"/>
              </a:ext>
            </a:extLst>
          </p:cNvPr>
          <p:cNvSpPr>
            <a:spLocks noChangeArrowheads="1"/>
          </p:cNvSpPr>
          <p:nvPr/>
        </p:nvSpPr>
        <p:spPr bwMode="auto">
          <a:xfrm>
            <a:off x="423863" y="495300"/>
            <a:ext cx="17065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har char="•"/>
              <a:defRPr sz="3200">
                <a:solidFill>
                  <a:srgbClr val="000000"/>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rgbClr val="000000"/>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rgbClr val="000000"/>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rgbClr val="000000"/>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rgbClr val="000000"/>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400" b="1"/>
              <a:t>实验回顾：</a:t>
            </a:r>
          </a:p>
        </p:txBody>
      </p:sp>
      <p:sp>
        <p:nvSpPr>
          <p:cNvPr id="26635" name="文本框 17417">
            <a:extLst>
              <a:ext uri="{FF2B5EF4-FFF2-40B4-BE49-F238E27FC236}">
                <a16:creationId xmlns:a16="http://schemas.microsoft.com/office/drawing/2014/main" id="{73BB6138-D5E6-487E-97E1-5DB48E166383}"/>
              </a:ext>
            </a:extLst>
          </p:cNvPr>
          <p:cNvSpPr/>
          <p:nvPr/>
        </p:nvSpPr>
        <p:spPr>
          <a:xfrm>
            <a:off x="611188" y="5661025"/>
            <a:ext cx="1096962" cy="457200"/>
          </a:xfrm>
          <a:prstGeom prst="rect">
            <a:avLst/>
          </a:prstGeom>
          <a:noFill/>
          <a:ln>
            <a:noFill/>
            <a:miter lim="800000"/>
          </a:ln>
        </p:spPr>
        <p:txBody>
          <a:bodyPr wrap="none">
            <a:spAutoFit/>
          </a:bodyPr>
          <a:lstStyle>
            <a:lvl1pPr eaLnBrk="0" hangingPunct="0">
              <a:spcBef>
                <a:spcPct val="20000"/>
              </a:spcBef>
              <a:buChar char="•"/>
              <a:defRPr sz="3200">
                <a:solidFill>
                  <a:srgbClr val="000000"/>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rgbClr val="000000"/>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rgbClr val="000000"/>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rgbClr val="000000"/>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rgbClr val="000000"/>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400" b="1">
                <a:solidFill>
                  <a:srgbClr val="FF0000"/>
                </a:solidFill>
              </a:rPr>
              <a:t>比热容</a:t>
            </a:r>
          </a:p>
        </p:txBody>
      </p:sp>
      <p:sp>
        <p:nvSpPr>
          <p:cNvPr id="26636" name="文本框 17418">
            <a:extLst>
              <a:ext uri="{FF2B5EF4-FFF2-40B4-BE49-F238E27FC236}">
                <a16:creationId xmlns:a16="http://schemas.microsoft.com/office/drawing/2014/main" id="{4D45C59A-0E5D-4139-931B-BEF491332233}"/>
              </a:ext>
            </a:extLst>
          </p:cNvPr>
          <p:cNvSpPr/>
          <p:nvPr/>
        </p:nvSpPr>
        <p:spPr>
          <a:xfrm>
            <a:off x="1330325" y="1917700"/>
            <a:ext cx="5670550" cy="457200"/>
          </a:xfrm>
          <a:prstGeom prst="rect">
            <a:avLst/>
          </a:prstGeom>
          <a:noFill/>
          <a:ln>
            <a:noFill/>
            <a:miter lim="800000"/>
          </a:ln>
        </p:spPr>
        <p:txBody>
          <a:bodyPr wrap="none">
            <a:spAutoFit/>
          </a:bodyPr>
          <a:lstStyle>
            <a:lvl1pPr eaLnBrk="0" hangingPunct="0">
              <a:spcBef>
                <a:spcPct val="20000"/>
              </a:spcBef>
              <a:buChar char="•"/>
              <a:defRPr sz="3200">
                <a:solidFill>
                  <a:srgbClr val="000000"/>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rgbClr val="000000"/>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rgbClr val="000000"/>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rgbClr val="000000"/>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rgbClr val="000000"/>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400" b="1">
                <a:solidFill>
                  <a:srgbClr val="FF0000"/>
                </a:solidFill>
              </a:rPr>
              <a:t>用两个相同电热器给它们加热相同的时间</a:t>
            </a:r>
            <a:endParaRPr lang="zh-CN" altLang="en-US" sz="2400">
              <a:solidFill>
                <a:srgbClr val="FF0000"/>
              </a:solidFill>
            </a:endParaRPr>
          </a:p>
        </p:txBody>
      </p:sp>
      <p:sp>
        <p:nvSpPr>
          <p:cNvPr id="26637" name="矩形 17419">
            <a:extLst>
              <a:ext uri="{FF2B5EF4-FFF2-40B4-BE49-F238E27FC236}">
                <a16:creationId xmlns:a16="http://schemas.microsoft.com/office/drawing/2014/main" id="{5FCE6774-563E-4313-AAA2-CE67D12E6C5D}"/>
              </a:ext>
            </a:extLst>
          </p:cNvPr>
          <p:cNvSpPr/>
          <p:nvPr/>
        </p:nvSpPr>
        <p:spPr>
          <a:xfrm>
            <a:off x="1114425" y="2852738"/>
            <a:ext cx="1079500" cy="427037"/>
          </a:xfrm>
          <a:prstGeom prst="rect">
            <a:avLst/>
          </a:prstGeom>
          <a:noFill/>
          <a:ln>
            <a:noFill/>
            <a:miter lim="800000"/>
          </a:ln>
        </p:spPr>
        <p:txBody>
          <a:bodyPr>
            <a:spAutoFit/>
          </a:bodyPr>
          <a:lstStyle>
            <a:lvl1pPr eaLnBrk="0" hangingPunct="0">
              <a:spcBef>
                <a:spcPct val="20000"/>
              </a:spcBef>
              <a:buChar char="•"/>
              <a:defRPr sz="3200">
                <a:solidFill>
                  <a:srgbClr val="000000"/>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rgbClr val="000000"/>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rgbClr val="000000"/>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rgbClr val="000000"/>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rgbClr val="000000"/>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200" b="1">
                <a:solidFill>
                  <a:srgbClr val="FF0000"/>
                </a:solidFill>
                <a:ea typeface="楷体_GB2312" pitchFamily="1" charset="-122"/>
              </a:rPr>
              <a:t>食用油</a:t>
            </a:r>
            <a:endParaRPr lang="zh-CN" altLang="en-US" sz="1800"/>
          </a:p>
        </p:txBody>
      </p:sp>
      <p:sp>
        <p:nvSpPr>
          <p:cNvPr id="26638" name="文本框 17420">
            <a:extLst>
              <a:ext uri="{FF2B5EF4-FFF2-40B4-BE49-F238E27FC236}">
                <a16:creationId xmlns:a16="http://schemas.microsoft.com/office/drawing/2014/main" id="{1E6A9477-B330-4B10-983D-6C3117C58DA1}"/>
              </a:ext>
            </a:extLst>
          </p:cNvPr>
          <p:cNvSpPr/>
          <p:nvPr/>
        </p:nvSpPr>
        <p:spPr>
          <a:xfrm>
            <a:off x="3943350" y="5602288"/>
            <a:ext cx="1095375" cy="457200"/>
          </a:xfrm>
          <a:prstGeom prst="rect">
            <a:avLst/>
          </a:prstGeom>
          <a:noFill/>
          <a:ln>
            <a:noFill/>
            <a:miter lim="800000"/>
          </a:ln>
        </p:spPr>
        <p:txBody>
          <a:bodyPr wrap="none">
            <a:spAutoFit/>
          </a:bodyPr>
          <a:lstStyle>
            <a:lvl1pPr eaLnBrk="0" hangingPunct="0">
              <a:spcBef>
                <a:spcPct val="20000"/>
              </a:spcBef>
              <a:buChar char="•"/>
              <a:defRPr sz="3200">
                <a:solidFill>
                  <a:srgbClr val="000000"/>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rgbClr val="000000"/>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rgbClr val="000000"/>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rgbClr val="000000"/>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rgbClr val="000000"/>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400" b="1">
                <a:solidFill>
                  <a:srgbClr val="FF0000"/>
                </a:solidFill>
              </a:rPr>
              <a:t>比热容</a:t>
            </a:r>
          </a:p>
        </p:txBody>
      </p:sp>
      <p:sp>
        <p:nvSpPr>
          <p:cNvPr id="67599" name="文本框 17421">
            <a:extLst>
              <a:ext uri="{FF2B5EF4-FFF2-40B4-BE49-F238E27FC236}">
                <a16:creationId xmlns:a16="http://schemas.microsoft.com/office/drawing/2014/main" id="{D1E6B95C-0A43-4B3D-8CE6-FE9FC7B8D4D2}"/>
              </a:ext>
            </a:extLst>
          </p:cNvPr>
          <p:cNvSpPr>
            <a:spLocks noChangeArrowheads="1"/>
          </p:cNvSpPr>
          <p:nvPr/>
        </p:nvSpPr>
        <p:spPr bwMode="auto">
          <a:xfrm>
            <a:off x="7162800" y="2924175"/>
            <a:ext cx="170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har char="•"/>
              <a:defRPr sz="3200">
                <a:solidFill>
                  <a:srgbClr val="000000"/>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rgbClr val="000000"/>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rgbClr val="000000"/>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rgbClr val="000000"/>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rgbClr val="000000"/>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400" b="1">
                <a:solidFill>
                  <a:srgbClr val="0000FF"/>
                </a:solidFill>
              </a:rPr>
              <a:t>食用油   水</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63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62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63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630"/>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6632"/>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6631"/>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6635"/>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66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9" grpId="0" animBg="1"/>
      <p:bldP spid="26630" grpId="0" animBg="1"/>
      <p:bldP spid="26631" grpId="0" animBg="1"/>
      <p:bldP spid="26632" grpId="0" animBg="1"/>
      <p:bldP spid="26635" grpId="0" animBg="1"/>
      <p:bldP spid="26636" grpId="0" animBg="1"/>
      <p:bldP spid="26637" grpId="0" animBg="1"/>
      <p:bldP spid="2663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文本框 18433">
            <a:extLst>
              <a:ext uri="{FF2B5EF4-FFF2-40B4-BE49-F238E27FC236}">
                <a16:creationId xmlns:a16="http://schemas.microsoft.com/office/drawing/2014/main" id="{A6B44245-3EB0-4181-9F35-180FD85C099C}"/>
              </a:ext>
            </a:extLst>
          </p:cNvPr>
          <p:cNvSpPr/>
          <p:nvPr/>
        </p:nvSpPr>
        <p:spPr>
          <a:xfrm>
            <a:off x="111125" y="476250"/>
            <a:ext cx="8350250" cy="1014413"/>
          </a:xfrm>
          <a:prstGeom prst="rect">
            <a:avLst/>
          </a:prstGeom>
          <a:noFill/>
          <a:ln>
            <a:noFill/>
            <a:miter lim="800000"/>
          </a:ln>
        </p:spPr>
        <p:txBody>
          <a:bodyPr>
            <a:spAutoFit/>
          </a:bodyPr>
          <a:lstStyle>
            <a:lvl1pPr eaLnBrk="0" hangingPunct="0">
              <a:spcBef>
                <a:spcPct val="20000"/>
              </a:spcBef>
              <a:buChar char="•"/>
              <a:defRPr sz="3200">
                <a:solidFill>
                  <a:srgbClr val="000000"/>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rgbClr val="000000"/>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rgbClr val="000000"/>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rgbClr val="000000"/>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rgbClr val="000000"/>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000" b="1"/>
              <a:t>例题1、把质量为2Kg的铝块，(1)温度从30</a:t>
            </a:r>
            <a:r>
              <a:rPr lang="zh-CN" altLang="en-US" sz="2000" b="1">
                <a:sym typeface="宋体" panose="02010600030101010101" pitchFamily="2" charset="-122"/>
              </a:rPr>
              <a:t>℃加热到100℃。</a:t>
            </a:r>
            <a:r>
              <a:rPr lang="zh-CN" altLang="en-US" sz="2000" b="1"/>
              <a:t>铝块吸收的热量是多少J?(2)如果温度上升100</a:t>
            </a:r>
            <a:r>
              <a:rPr lang="zh-CN" altLang="en-US" sz="2000" b="1">
                <a:sym typeface="宋体" panose="02010600030101010101" pitchFamily="2" charset="-122"/>
              </a:rPr>
              <a:t>℃，</a:t>
            </a:r>
            <a:r>
              <a:rPr lang="zh-CN" altLang="en-US" sz="2000" b="1"/>
              <a:t>内能增加多少J?（C</a:t>
            </a:r>
            <a:r>
              <a:rPr lang="zh-CN" altLang="en-US" sz="2000" b="1" baseline="-25000"/>
              <a:t>铝</a:t>
            </a:r>
            <a:r>
              <a:rPr lang="zh-CN" altLang="en-US" sz="2000" b="1"/>
              <a:t>=0.88</a:t>
            </a:r>
            <a:r>
              <a:rPr lang="zh-CN" altLang="en-US" sz="2000" b="1">
                <a:sym typeface="宋体" panose="02010600030101010101" pitchFamily="2" charset="-122"/>
              </a:rPr>
              <a:t>×10</a:t>
            </a:r>
            <a:r>
              <a:rPr lang="zh-CN" altLang="en-US" sz="2000" b="1" baseline="30000">
                <a:sym typeface="宋体" panose="02010600030101010101" pitchFamily="2" charset="-122"/>
              </a:rPr>
              <a:t>3</a:t>
            </a:r>
            <a:r>
              <a:rPr lang="zh-CN" altLang="en-US" sz="2000" b="1">
                <a:sym typeface="宋体" panose="02010600030101010101" pitchFamily="2" charset="-122"/>
              </a:rPr>
              <a:t>J/(Kg.℃</a:t>
            </a:r>
            <a:r>
              <a:rPr lang="zh-CN" altLang="en-US" sz="2000" b="1"/>
              <a:t>）)</a:t>
            </a:r>
          </a:p>
        </p:txBody>
      </p:sp>
      <p:sp>
        <p:nvSpPr>
          <p:cNvPr id="27652" name="文本框 18434">
            <a:extLst>
              <a:ext uri="{FF2B5EF4-FFF2-40B4-BE49-F238E27FC236}">
                <a16:creationId xmlns:a16="http://schemas.microsoft.com/office/drawing/2014/main" id="{D1B4F4EE-4511-4302-8CA4-C274BB14560C}"/>
              </a:ext>
            </a:extLst>
          </p:cNvPr>
          <p:cNvSpPr/>
          <p:nvPr/>
        </p:nvSpPr>
        <p:spPr>
          <a:xfrm>
            <a:off x="111125" y="1771650"/>
            <a:ext cx="8913813" cy="708025"/>
          </a:xfrm>
          <a:prstGeom prst="rect">
            <a:avLst/>
          </a:prstGeom>
          <a:noFill/>
          <a:ln>
            <a:noFill/>
            <a:miter lim="800000"/>
          </a:ln>
        </p:spPr>
        <p:txBody>
          <a:bodyPr>
            <a:spAutoFit/>
          </a:bodyPr>
          <a:lstStyle>
            <a:lvl1pPr eaLnBrk="0" hangingPunct="0">
              <a:spcBef>
                <a:spcPct val="20000"/>
              </a:spcBef>
              <a:buChar char="•"/>
              <a:defRPr sz="3200">
                <a:solidFill>
                  <a:srgbClr val="000000"/>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rgbClr val="000000"/>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rgbClr val="000000"/>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rgbClr val="000000"/>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rgbClr val="000000"/>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000" b="1"/>
              <a:t>例题2、小红冬天使用的热水袋内装水质量为1Kg,（1）若水温从95</a:t>
            </a:r>
            <a:r>
              <a:rPr lang="zh-CN" altLang="en-US" sz="2000" b="1">
                <a:sym typeface="宋体" panose="02010600030101010101" pitchFamily="2" charset="-122"/>
              </a:rPr>
              <a:t>℃</a:t>
            </a:r>
            <a:r>
              <a:rPr lang="zh-CN" altLang="en-US" sz="2000" b="1">
                <a:solidFill>
                  <a:srgbClr val="FF0000"/>
                </a:solidFill>
              </a:rPr>
              <a:t>下降到</a:t>
            </a:r>
            <a:r>
              <a:rPr lang="zh-CN" altLang="en-US" sz="2000" b="1"/>
              <a:t>65</a:t>
            </a:r>
            <a:r>
              <a:rPr lang="zh-CN" altLang="en-US" sz="2000" b="1">
                <a:sym typeface="宋体" panose="02010600030101010101" pitchFamily="2" charset="-122"/>
              </a:rPr>
              <a:t>℃</a:t>
            </a:r>
            <a:r>
              <a:rPr lang="zh-CN" altLang="en-US" sz="2000" b="1"/>
              <a:t>可放出的热量是多少J（2）若水温</a:t>
            </a:r>
            <a:r>
              <a:rPr lang="zh-CN" altLang="en-US" sz="2000" b="1">
                <a:solidFill>
                  <a:srgbClr val="FF0000"/>
                </a:solidFill>
              </a:rPr>
              <a:t>下降</a:t>
            </a:r>
            <a:r>
              <a:rPr lang="zh-CN" altLang="en-US" sz="2000" b="1"/>
              <a:t>65</a:t>
            </a:r>
            <a:r>
              <a:rPr lang="zh-CN" altLang="en-US" sz="2000" b="1">
                <a:sym typeface="宋体" panose="02010600030101010101" pitchFamily="2" charset="-122"/>
              </a:rPr>
              <a:t>℃</a:t>
            </a:r>
            <a:r>
              <a:rPr lang="zh-CN" altLang="en-US" sz="2000" b="1"/>
              <a:t>可放出的热量是多少J</a:t>
            </a:r>
          </a:p>
        </p:txBody>
      </p:sp>
      <p:sp>
        <p:nvSpPr>
          <p:cNvPr id="27653" name="文本框 18435">
            <a:extLst>
              <a:ext uri="{FF2B5EF4-FFF2-40B4-BE49-F238E27FC236}">
                <a16:creationId xmlns:a16="http://schemas.microsoft.com/office/drawing/2014/main" id="{EB08B573-E17F-476B-9068-7568A3A3E427}"/>
              </a:ext>
            </a:extLst>
          </p:cNvPr>
          <p:cNvSpPr/>
          <p:nvPr/>
        </p:nvSpPr>
        <p:spPr>
          <a:xfrm>
            <a:off x="109538" y="5114925"/>
            <a:ext cx="8594725" cy="1014413"/>
          </a:xfrm>
          <a:prstGeom prst="rect">
            <a:avLst/>
          </a:prstGeom>
          <a:noFill/>
          <a:ln>
            <a:noFill/>
            <a:miter lim="800000"/>
          </a:ln>
        </p:spPr>
        <p:txBody>
          <a:bodyPr>
            <a:spAutoFit/>
          </a:bodyPr>
          <a:lstStyle>
            <a:lvl1pPr eaLnBrk="0" hangingPunct="0">
              <a:spcBef>
                <a:spcPct val="20000"/>
              </a:spcBef>
              <a:buChar char="•"/>
              <a:defRPr sz="3200">
                <a:solidFill>
                  <a:srgbClr val="000000"/>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rgbClr val="000000"/>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rgbClr val="000000"/>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rgbClr val="000000"/>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rgbClr val="000000"/>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000" b="1"/>
              <a:t>练习3：1、将质量为100g的铜块从沸水（标准大气压下）中取出迅速放入质量为100g,温度为10</a:t>
            </a:r>
            <a:r>
              <a:rPr lang="zh-CN" altLang="en-US" sz="2000" b="1">
                <a:sym typeface="宋体" panose="02010600030101010101" pitchFamily="2" charset="-122"/>
              </a:rPr>
              <a:t>℃</a:t>
            </a:r>
            <a:r>
              <a:rPr lang="zh-CN" altLang="en-US" sz="2000" b="1"/>
              <a:t>的某种液体中，混合后共同温度为25</a:t>
            </a:r>
            <a:r>
              <a:rPr lang="zh-CN" altLang="en-US" sz="2000" b="1">
                <a:sym typeface="宋体" panose="02010600030101010101" pitchFamily="2" charset="-122"/>
              </a:rPr>
              <a:t>℃</a:t>
            </a:r>
            <a:r>
              <a:rPr lang="zh-CN" altLang="en-US" sz="2000" b="1"/>
              <a:t>.若不计热损失，求这种液体的比热容是多少？（C铜=0.4</a:t>
            </a:r>
            <a:r>
              <a:rPr lang="zh-CN" altLang="en-US" sz="2000" b="1">
                <a:sym typeface="宋体" panose="02010600030101010101" pitchFamily="2" charset="-122"/>
              </a:rPr>
              <a:t>×10</a:t>
            </a:r>
            <a:r>
              <a:rPr lang="zh-CN" altLang="en-US" sz="2000" b="1" baseline="30000">
                <a:sym typeface="宋体" panose="02010600030101010101" pitchFamily="2" charset="-122"/>
              </a:rPr>
              <a:t>3</a:t>
            </a:r>
            <a:r>
              <a:rPr lang="zh-CN" altLang="en-US" sz="2000" b="1">
                <a:sym typeface="宋体" panose="02010600030101010101" pitchFamily="2" charset="-122"/>
              </a:rPr>
              <a:t>J/(Kg.℃</a:t>
            </a:r>
            <a:r>
              <a:rPr lang="zh-CN" altLang="en-US" sz="2000" b="1"/>
              <a:t>）</a:t>
            </a:r>
          </a:p>
        </p:txBody>
      </p:sp>
      <p:sp>
        <p:nvSpPr>
          <p:cNvPr id="27654" name="文本框 18436">
            <a:extLst>
              <a:ext uri="{FF2B5EF4-FFF2-40B4-BE49-F238E27FC236}">
                <a16:creationId xmlns:a16="http://schemas.microsoft.com/office/drawing/2014/main" id="{F9D1CBA7-5A23-4073-82F9-84A8BF788684}"/>
              </a:ext>
            </a:extLst>
          </p:cNvPr>
          <p:cNvSpPr/>
          <p:nvPr/>
        </p:nvSpPr>
        <p:spPr>
          <a:xfrm>
            <a:off x="111125" y="4191000"/>
            <a:ext cx="8593138" cy="706438"/>
          </a:xfrm>
          <a:prstGeom prst="rect">
            <a:avLst/>
          </a:prstGeom>
          <a:noFill/>
          <a:ln>
            <a:noFill/>
            <a:miter lim="800000"/>
          </a:ln>
        </p:spPr>
        <p:txBody>
          <a:bodyPr>
            <a:spAutoFit/>
          </a:bodyPr>
          <a:lstStyle>
            <a:lvl1pPr eaLnBrk="0" hangingPunct="0">
              <a:spcBef>
                <a:spcPct val="20000"/>
              </a:spcBef>
              <a:buChar char="•"/>
              <a:defRPr sz="3200">
                <a:solidFill>
                  <a:srgbClr val="000000"/>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rgbClr val="000000"/>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rgbClr val="000000"/>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rgbClr val="000000"/>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rgbClr val="000000"/>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000" b="1"/>
              <a:t>练习2、质量为500g某种金属，温度从100</a:t>
            </a:r>
            <a:r>
              <a:rPr lang="zh-CN" altLang="en-US" sz="2000" b="1">
                <a:sym typeface="宋体" panose="02010600030101010101" pitchFamily="2" charset="-122"/>
              </a:rPr>
              <a:t>℃</a:t>
            </a:r>
            <a:r>
              <a:rPr lang="zh-CN" altLang="en-US" sz="2000" b="1"/>
              <a:t>降低到20</a:t>
            </a:r>
            <a:r>
              <a:rPr lang="zh-CN" altLang="en-US" sz="2000" b="1">
                <a:sym typeface="宋体" panose="02010600030101010101" pitchFamily="2" charset="-122"/>
              </a:rPr>
              <a:t>℃</a:t>
            </a:r>
            <a:r>
              <a:rPr lang="zh-CN" altLang="en-US" sz="2000" b="1"/>
              <a:t>，内能减少了3.5</a:t>
            </a:r>
            <a:r>
              <a:rPr lang="zh-CN" altLang="en-US" sz="2000" b="1">
                <a:sym typeface="宋体" panose="02010600030101010101" pitchFamily="2" charset="-122"/>
              </a:rPr>
              <a:t>×10</a:t>
            </a:r>
            <a:r>
              <a:rPr lang="zh-CN" altLang="en-US" sz="2000" b="1" baseline="30000">
                <a:sym typeface="宋体" panose="02010600030101010101" pitchFamily="2" charset="-122"/>
              </a:rPr>
              <a:t>4</a:t>
            </a:r>
            <a:r>
              <a:rPr lang="zh-CN" altLang="en-US" sz="2000" b="1">
                <a:sym typeface="宋体" panose="02010600030101010101" pitchFamily="2" charset="-122"/>
              </a:rPr>
              <a:t>J。求这种金属的比热容。</a:t>
            </a:r>
          </a:p>
        </p:txBody>
      </p:sp>
      <p:sp>
        <p:nvSpPr>
          <p:cNvPr id="27655" name="文本框 18437">
            <a:extLst>
              <a:ext uri="{FF2B5EF4-FFF2-40B4-BE49-F238E27FC236}">
                <a16:creationId xmlns:a16="http://schemas.microsoft.com/office/drawing/2014/main" id="{484D4E43-619A-428B-9E79-3411FBFF6E9E}"/>
              </a:ext>
            </a:extLst>
          </p:cNvPr>
          <p:cNvSpPr/>
          <p:nvPr/>
        </p:nvSpPr>
        <p:spPr>
          <a:xfrm>
            <a:off x="111125" y="3032125"/>
            <a:ext cx="8593138" cy="1016000"/>
          </a:xfrm>
          <a:prstGeom prst="rect">
            <a:avLst/>
          </a:prstGeom>
          <a:noFill/>
          <a:ln>
            <a:noFill/>
            <a:miter lim="800000"/>
          </a:ln>
        </p:spPr>
        <p:txBody>
          <a:bodyPr>
            <a:spAutoFit/>
          </a:bodyPr>
          <a:lstStyle>
            <a:lvl1pPr eaLnBrk="0" hangingPunct="0">
              <a:spcBef>
                <a:spcPct val="20000"/>
              </a:spcBef>
              <a:buChar char="•"/>
              <a:defRPr sz="3200">
                <a:solidFill>
                  <a:srgbClr val="000000"/>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rgbClr val="000000"/>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rgbClr val="000000"/>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rgbClr val="000000"/>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rgbClr val="000000"/>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000" b="1"/>
              <a:t>练习1、质量为1Kg 的铁锅内装2Kg的水，温度为15</a:t>
            </a:r>
            <a:r>
              <a:rPr lang="zh-CN" altLang="en-US" sz="2000" b="1">
                <a:sym typeface="宋体" panose="02010600030101010101" pitchFamily="2" charset="-122"/>
              </a:rPr>
              <a:t>℃</a:t>
            </a:r>
            <a:r>
              <a:rPr lang="zh-CN" altLang="en-US" sz="2000" b="1"/>
              <a:t>，要把锅里的水加热至沸腾（一标准大气压）需吸收的热量是多少？（C铁=0.46</a:t>
            </a:r>
            <a:r>
              <a:rPr lang="zh-CN" altLang="en-US" sz="2000" b="1">
                <a:sym typeface="宋体" panose="02010600030101010101" pitchFamily="2" charset="-122"/>
              </a:rPr>
              <a:t>×10</a:t>
            </a:r>
            <a:r>
              <a:rPr lang="zh-CN" altLang="en-US" sz="2000" b="1" baseline="30000">
                <a:sym typeface="宋体" panose="02010600030101010101" pitchFamily="2" charset="-122"/>
              </a:rPr>
              <a:t>3</a:t>
            </a:r>
            <a:r>
              <a:rPr lang="zh-CN" altLang="en-US" sz="2000" b="1">
                <a:sym typeface="宋体" panose="02010600030101010101" pitchFamily="2" charset="-122"/>
              </a:rPr>
              <a:t>J/(Kg.℃)     </a:t>
            </a:r>
            <a:r>
              <a:rPr lang="zh-CN" altLang="en-US" sz="2000" b="1"/>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65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65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65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76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2" grpId="0" animBg="1"/>
      <p:bldP spid="27653" grpId="0" animBg="1"/>
      <p:bldP spid="27654" grpId="0" animBg="1"/>
      <p:bldP spid="2765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文本框 19457">
            <a:extLst>
              <a:ext uri="{FF2B5EF4-FFF2-40B4-BE49-F238E27FC236}">
                <a16:creationId xmlns:a16="http://schemas.microsoft.com/office/drawing/2014/main" id="{CE023929-DB8A-4217-B603-854A22EA8A72}"/>
              </a:ext>
            </a:extLst>
          </p:cNvPr>
          <p:cNvSpPr/>
          <p:nvPr/>
        </p:nvSpPr>
        <p:spPr>
          <a:xfrm>
            <a:off x="180975" y="620713"/>
            <a:ext cx="8621713" cy="1014412"/>
          </a:xfrm>
          <a:prstGeom prst="rect">
            <a:avLst/>
          </a:prstGeom>
          <a:noFill/>
          <a:ln>
            <a:noFill/>
            <a:miter lim="800000"/>
          </a:ln>
        </p:spPr>
        <p:txBody>
          <a:bodyPr>
            <a:spAutoFit/>
          </a:bodyPr>
          <a:lstStyle>
            <a:lvl1pPr eaLnBrk="0" hangingPunct="0">
              <a:spcBef>
                <a:spcPct val="20000"/>
              </a:spcBef>
              <a:buChar char="•"/>
              <a:defRPr sz="3200">
                <a:solidFill>
                  <a:srgbClr val="000000"/>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rgbClr val="000000"/>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rgbClr val="000000"/>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rgbClr val="000000"/>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rgbClr val="000000"/>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000" b="1"/>
              <a:t>练习3：1、将质量为100g的铜块从沸水（标准大气压下）中取出迅速放入质量为100g,温度为10</a:t>
            </a:r>
            <a:r>
              <a:rPr lang="zh-CN" altLang="en-US" sz="2000" b="1">
                <a:sym typeface="宋体" panose="02010600030101010101" pitchFamily="2" charset="-122"/>
              </a:rPr>
              <a:t>℃</a:t>
            </a:r>
            <a:r>
              <a:rPr lang="zh-CN" altLang="en-US" sz="2000" b="1"/>
              <a:t>的某种液体中，混合后共同温度为25</a:t>
            </a:r>
            <a:r>
              <a:rPr lang="zh-CN" altLang="en-US" sz="2000" b="1">
                <a:sym typeface="宋体" panose="02010600030101010101" pitchFamily="2" charset="-122"/>
              </a:rPr>
              <a:t>℃</a:t>
            </a:r>
            <a:r>
              <a:rPr lang="zh-CN" altLang="en-US" sz="2000" b="1"/>
              <a:t>.若不计热损失，求这种液体的比热容是多少？（C铜=0.4</a:t>
            </a:r>
            <a:r>
              <a:rPr lang="zh-CN" altLang="en-US" sz="2000" b="1">
                <a:sym typeface="宋体" panose="02010600030101010101" pitchFamily="2" charset="-122"/>
              </a:rPr>
              <a:t>×10</a:t>
            </a:r>
            <a:r>
              <a:rPr lang="zh-CN" altLang="en-US" sz="2000" b="1" baseline="30000">
                <a:sym typeface="宋体" panose="02010600030101010101" pitchFamily="2" charset="-122"/>
              </a:rPr>
              <a:t>3</a:t>
            </a:r>
            <a:r>
              <a:rPr lang="zh-CN" altLang="en-US" sz="2000" b="1">
                <a:sym typeface="宋体" panose="02010600030101010101" pitchFamily="2" charset="-122"/>
              </a:rPr>
              <a:t>J/(Kg.℃</a:t>
            </a:r>
            <a:r>
              <a:rPr lang="zh-CN" altLang="en-US" sz="2000" b="1"/>
              <a:t>）</a:t>
            </a:r>
          </a:p>
        </p:txBody>
      </p:sp>
      <p:sp>
        <p:nvSpPr>
          <p:cNvPr id="69636" name="文本框 19458">
            <a:extLst>
              <a:ext uri="{FF2B5EF4-FFF2-40B4-BE49-F238E27FC236}">
                <a16:creationId xmlns:a16="http://schemas.microsoft.com/office/drawing/2014/main" id="{7C27BC23-D14E-4254-A6B8-DEA0E7024947}"/>
              </a:ext>
            </a:extLst>
          </p:cNvPr>
          <p:cNvSpPr>
            <a:spLocks noChangeArrowheads="1"/>
          </p:cNvSpPr>
          <p:nvPr/>
        </p:nvSpPr>
        <p:spPr bwMode="auto">
          <a:xfrm>
            <a:off x="254000" y="1917700"/>
            <a:ext cx="8064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har char="•"/>
              <a:defRPr sz="3200">
                <a:solidFill>
                  <a:srgbClr val="000000"/>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rgbClr val="000000"/>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rgbClr val="000000"/>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rgbClr val="000000"/>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rgbClr val="000000"/>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000" b="1"/>
              <a:t>解：</a:t>
            </a:r>
          </a:p>
        </p:txBody>
      </p:sp>
      <p:sp>
        <p:nvSpPr>
          <p:cNvPr id="28677" name="文本框 19459">
            <a:extLst>
              <a:ext uri="{FF2B5EF4-FFF2-40B4-BE49-F238E27FC236}">
                <a16:creationId xmlns:a16="http://schemas.microsoft.com/office/drawing/2014/main" id="{BEFCAB4A-C148-4B38-8B71-BCA1E561C599}"/>
              </a:ext>
            </a:extLst>
          </p:cNvPr>
          <p:cNvSpPr/>
          <p:nvPr/>
        </p:nvSpPr>
        <p:spPr>
          <a:xfrm>
            <a:off x="973138" y="1917700"/>
            <a:ext cx="5856287" cy="708025"/>
          </a:xfrm>
          <a:prstGeom prst="rect">
            <a:avLst/>
          </a:prstGeom>
          <a:noFill/>
          <a:ln>
            <a:noFill/>
            <a:miter lim="800000"/>
          </a:ln>
        </p:spPr>
        <p:txBody>
          <a:bodyPr>
            <a:spAutoFit/>
          </a:bodyPr>
          <a:lstStyle>
            <a:lvl1pPr eaLnBrk="0" hangingPunct="0">
              <a:spcBef>
                <a:spcPct val="20000"/>
              </a:spcBef>
              <a:buChar char="•"/>
              <a:defRPr sz="3200">
                <a:solidFill>
                  <a:srgbClr val="000000"/>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rgbClr val="000000"/>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rgbClr val="000000"/>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rgbClr val="000000"/>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rgbClr val="000000"/>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000" b="1"/>
              <a:t>已知铜：m</a:t>
            </a:r>
            <a:r>
              <a:rPr lang="zh-CN" altLang="en-US" sz="2000" b="1" baseline="-25000"/>
              <a:t>1</a:t>
            </a:r>
            <a:r>
              <a:rPr lang="zh-CN" altLang="en-US" sz="2000" b="1"/>
              <a:t>=100g=0.1kg，t</a:t>
            </a:r>
            <a:r>
              <a:rPr lang="zh-CN" altLang="en-US" sz="2000" b="1" baseline="-25000"/>
              <a:t>01</a:t>
            </a:r>
            <a:r>
              <a:rPr lang="zh-CN" altLang="en-US" sz="2000" b="1"/>
              <a:t>=100</a:t>
            </a:r>
            <a:r>
              <a:rPr lang="zh-CN" altLang="en-US" sz="2000" b="1">
                <a:sym typeface="宋体" panose="02010600030101010101" pitchFamily="2" charset="-122"/>
              </a:rPr>
              <a:t>℃,t=25℃</a:t>
            </a:r>
          </a:p>
          <a:p>
            <a:pPr eaLnBrk="1" hangingPunct="1">
              <a:spcBef>
                <a:spcPct val="0"/>
              </a:spcBef>
              <a:buFontTx/>
              <a:buNone/>
            </a:pPr>
            <a:r>
              <a:rPr lang="zh-CN" altLang="en-US" sz="2000" b="1">
                <a:sym typeface="宋体" panose="02010600030101010101" pitchFamily="2" charset="-122"/>
              </a:rPr>
              <a:t>               C</a:t>
            </a:r>
            <a:r>
              <a:rPr lang="zh-CN" altLang="en-US" sz="2000" b="1" baseline="-25000">
                <a:sym typeface="宋体" panose="02010600030101010101" pitchFamily="2" charset="-122"/>
              </a:rPr>
              <a:t>1</a:t>
            </a:r>
            <a:r>
              <a:rPr lang="zh-CN" altLang="en-US" sz="2000" b="1">
                <a:sym typeface="宋体" panose="02010600030101010101" pitchFamily="2" charset="-122"/>
              </a:rPr>
              <a:t>=</a:t>
            </a:r>
            <a:r>
              <a:rPr lang="zh-CN" altLang="en-US" sz="2000" b="1"/>
              <a:t>0.4</a:t>
            </a:r>
            <a:r>
              <a:rPr lang="zh-CN" altLang="en-US" sz="2000" b="1">
                <a:sym typeface="宋体" panose="02010600030101010101" pitchFamily="2" charset="-122"/>
              </a:rPr>
              <a:t>×10</a:t>
            </a:r>
            <a:r>
              <a:rPr lang="zh-CN" altLang="en-US" sz="2000" b="1" baseline="30000">
                <a:sym typeface="宋体" panose="02010600030101010101" pitchFamily="2" charset="-122"/>
              </a:rPr>
              <a:t>3</a:t>
            </a:r>
            <a:r>
              <a:rPr lang="zh-CN" altLang="en-US" sz="2000" b="1">
                <a:sym typeface="宋体" panose="02010600030101010101" pitchFamily="2" charset="-122"/>
              </a:rPr>
              <a:t>J/(Kg.℃)</a:t>
            </a:r>
          </a:p>
        </p:txBody>
      </p:sp>
      <p:sp>
        <p:nvSpPr>
          <p:cNvPr id="28678" name="文本框 19460">
            <a:extLst>
              <a:ext uri="{FF2B5EF4-FFF2-40B4-BE49-F238E27FC236}">
                <a16:creationId xmlns:a16="http://schemas.microsoft.com/office/drawing/2014/main" id="{6B0E4BAF-35E7-49A2-AE66-C7444252FD9F}"/>
              </a:ext>
            </a:extLst>
          </p:cNvPr>
          <p:cNvSpPr/>
          <p:nvPr/>
        </p:nvSpPr>
        <p:spPr>
          <a:xfrm>
            <a:off x="973138" y="2762250"/>
            <a:ext cx="6556375" cy="400050"/>
          </a:xfrm>
          <a:prstGeom prst="rect">
            <a:avLst/>
          </a:prstGeom>
          <a:noFill/>
          <a:ln>
            <a:noFill/>
            <a:miter lim="800000"/>
          </a:ln>
        </p:spPr>
        <p:txBody>
          <a:bodyPr>
            <a:spAutoFit/>
          </a:bodyPr>
          <a:lstStyle>
            <a:lvl1pPr eaLnBrk="0" hangingPunct="0">
              <a:spcBef>
                <a:spcPct val="20000"/>
              </a:spcBef>
              <a:buChar char="•"/>
              <a:defRPr sz="3200">
                <a:solidFill>
                  <a:srgbClr val="000000"/>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rgbClr val="000000"/>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rgbClr val="000000"/>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rgbClr val="000000"/>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rgbClr val="000000"/>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000" b="1"/>
              <a:t>已知另一液体：m</a:t>
            </a:r>
            <a:r>
              <a:rPr lang="zh-CN" altLang="en-US" sz="2000" b="1" baseline="-25000"/>
              <a:t>2</a:t>
            </a:r>
            <a:r>
              <a:rPr lang="zh-CN" altLang="en-US" sz="2000" b="1"/>
              <a:t>=100g=0.1kg，t</a:t>
            </a:r>
            <a:r>
              <a:rPr lang="zh-CN" altLang="en-US" sz="2000" b="1" baseline="-25000"/>
              <a:t>02</a:t>
            </a:r>
            <a:r>
              <a:rPr lang="zh-CN" altLang="en-US" sz="2000" b="1"/>
              <a:t>=10</a:t>
            </a:r>
            <a:r>
              <a:rPr lang="zh-CN" altLang="en-US" sz="2000" b="1">
                <a:sym typeface="宋体" panose="02010600030101010101" pitchFamily="2" charset="-122"/>
              </a:rPr>
              <a:t>℃,t=25℃</a:t>
            </a:r>
          </a:p>
        </p:txBody>
      </p:sp>
      <p:sp>
        <p:nvSpPr>
          <p:cNvPr id="28679" name="文本框 19461">
            <a:extLst>
              <a:ext uri="{FF2B5EF4-FFF2-40B4-BE49-F238E27FC236}">
                <a16:creationId xmlns:a16="http://schemas.microsoft.com/office/drawing/2014/main" id="{EB854A46-6945-4CDD-B455-1E6EF5CB51A8}"/>
              </a:ext>
            </a:extLst>
          </p:cNvPr>
          <p:cNvSpPr/>
          <p:nvPr/>
        </p:nvSpPr>
        <p:spPr>
          <a:xfrm>
            <a:off x="1049338" y="3159125"/>
            <a:ext cx="3060700" cy="400050"/>
          </a:xfrm>
          <a:prstGeom prst="rect">
            <a:avLst/>
          </a:prstGeom>
          <a:noFill/>
          <a:ln>
            <a:noFill/>
            <a:miter lim="800000"/>
          </a:ln>
        </p:spPr>
        <p:txBody>
          <a:bodyPr>
            <a:spAutoFit/>
          </a:bodyPr>
          <a:lstStyle>
            <a:lvl1pPr eaLnBrk="0" hangingPunct="0">
              <a:spcBef>
                <a:spcPct val="20000"/>
              </a:spcBef>
              <a:buChar char="•"/>
              <a:defRPr sz="3200">
                <a:solidFill>
                  <a:srgbClr val="000000"/>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rgbClr val="000000"/>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rgbClr val="000000"/>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rgbClr val="000000"/>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rgbClr val="000000"/>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000" b="1"/>
              <a:t>那么铜放出的热量是：</a:t>
            </a:r>
          </a:p>
        </p:txBody>
      </p:sp>
      <p:sp>
        <p:nvSpPr>
          <p:cNvPr id="28680" name="文本框 19462">
            <a:extLst>
              <a:ext uri="{FF2B5EF4-FFF2-40B4-BE49-F238E27FC236}">
                <a16:creationId xmlns:a16="http://schemas.microsoft.com/office/drawing/2014/main" id="{0074ED0B-2EC1-486F-AA8D-F279D9DEB0BE}"/>
              </a:ext>
            </a:extLst>
          </p:cNvPr>
          <p:cNvSpPr/>
          <p:nvPr/>
        </p:nvSpPr>
        <p:spPr>
          <a:xfrm>
            <a:off x="1114425" y="3717925"/>
            <a:ext cx="6316663" cy="1016000"/>
          </a:xfrm>
          <a:prstGeom prst="rect">
            <a:avLst/>
          </a:prstGeom>
          <a:noFill/>
          <a:ln>
            <a:noFill/>
            <a:miter lim="800000"/>
          </a:ln>
        </p:spPr>
        <p:txBody>
          <a:bodyPr>
            <a:spAutoFit/>
          </a:bodyPr>
          <a:lstStyle>
            <a:lvl1pPr eaLnBrk="0" hangingPunct="0">
              <a:spcBef>
                <a:spcPct val="20000"/>
              </a:spcBef>
              <a:buChar char="•"/>
              <a:defRPr sz="3200">
                <a:solidFill>
                  <a:srgbClr val="000000"/>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rgbClr val="000000"/>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rgbClr val="000000"/>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rgbClr val="000000"/>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rgbClr val="000000"/>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000" b="1"/>
              <a:t>Q放=C</a:t>
            </a:r>
            <a:r>
              <a:rPr lang="zh-CN" altLang="en-US" sz="2000" b="1" baseline="-25000"/>
              <a:t>1</a:t>
            </a:r>
            <a:r>
              <a:rPr lang="zh-CN" altLang="en-US" sz="2000" b="1"/>
              <a:t>M</a:t>
            </a:r>
            <a:r>
              <a:rPr lang="zh-CN" altLang="en-US" sz="2000" b="1" baseline="-25000"/>
              <a:t>1</a:t>
            </a:r>
            <a:r>
              <a:rPr lang="zh-CN" altLang="en-US" sz="2000" b="1"/>
              <a:t>(t</a:t>
            </a:r>
            <a:r>
              <a:rPr lang="zh-CN" altLang="en-US" sz="2000" b="1" baseline="-25000"/>
              <a:t>01</a:t>
            </a:r>
            <a:r>
              <a:rPr lang="zh-CN" altLang="en-US" sz="2000" b="1"/>
              <a:t>-t)</a:t>
            </a:r>
          </a:p>
          <a:p>
            <a:pPr eaLnBrk="1" hangingPunct="1">
              <a:spcBef>
                <a:spcPct val="0"/>
              </a:spcBef>
              <a:buFontTx/>
              <a:buNone/>
            </a:pPr>
            <a:r>
              <a:rPr lang="zh-CN" altLang="en-US" sz="2000" b="1"/>
              <a:t>       =0.4</a:t>
            </a:r>
            <a:r>
              <a:rPr lang="zh-CN" altLang="en-US" sz="2000" b="1">
                <a:sym typeface="宋体" panose="02010600030101010101" pitchFamily="2" charset="-122"/>
              </a:rPr>
              <a:t>×10</a:t>
            </a:r>
            <a:r>
              <a:rPr lang="zh-CN" altLang="en-US" sz="2000" b="1" baseline="30000">
                <a:sym typeface="宋体" panose="02010600030101010101" pitchFamily="2" charset="-122"/>
              </a:rPr>
              <a:t>3</a:t>
            </a:r>
            <a:r>
              <a:rPr lang="zh-CN" altLang="en-US" sz="2000" b="1">
                <a:sym typeface="宋体" panose="02010600030101010101" pitchFamily="2" charset="-122"/>
              </a:rPr>
              <a:t>J/(Kg.℃）×0.1kg×(</a:t>
            </a:r>
            <a:r>
              <a:rPr lang="zh-CN" altLang="en-US" sz="2000" b="1"/>
              <a:t>100</a:t>
            </a:r>
            <a:r>
              <a:rPr lang="zh-CN" altLang="en-US" sz="2000" b="1">
                <a:sym typeface="宋体" panose="02010600030101010101" pitchFamily="2" charset="-122"/>
              </a:rPr>
              <a:t>℃-25℃)</a:t>
            </a:r>
          </a:p>
          <a:p>
            <a:pPr eaLnBrk="1" hangingPunct="1">
              <a:spcBef>
                <a:spcPct val="0"/>
              </a:spcBef>
              <a:buFontTx/>
              <a:buNone/>
            </a:pPr>
            <a:r>
              <a:rPr lang="zh-CN" altLang="en-US" sz="2000" b="1">
                <a:sym typeface="宋体" panose="02010600030101010101" pitchFamily="2" charset="-122"/>
              </a:rPr>
              <a:t>        =3×10</a:t>
            </a:r>
            <a:r>
              <a:rPr lang="zh-CN" altLang="en-US" sz="2000" b="1" baseline="30000">
                <a:sym typeface="宋体" panose="02010600030101010101" pitchFamily="2" charset="-122"/>
              </a:rPr>
              <a:t>3</a:t>
            </a:r>
            <a:r>
              <a:rPr lang="zh-CN" altLang="en-US" sz="2000" b="1">
                <a:sym typeface="宋体" panose="02010600030101010101" pitchFamily="2" charset="-122"/>
              </a:rPr>
              <a:t>J</a:t>
            </a:r>
          </a:p>
        </p:txBody>
      </p:sp>
      <p:sp>
        <p:nvSpPr>
          <p:cNvPr id="28681" name="文本框 19463">
            <a:extLst>
              <a:ext uri="{FF2B5EF4-FFF2-40B4-BE49-F238E27FC236}">
                <a16:creationId xmlns:a16="http://schemas.microsoft.com/office/drawing/2014/main" id="{3D009A8A-80D0-4AC3-B307-7F7EA6AC28F8}"/>
              </a:ext>
            </a:extLst>
          </p:cNvPr>
          <p:cNvSpPr/>
          <p:nvPr/>
        </p:nvSpPr>
        <p:spPr>
          <a:xfrm>
            <a:off x="1260475" y="4870450"/>
            <a:ext cx="4568825" cy="400050"/>
          </a:xfrm>
          <a:prstGeom prst="rect">
            <a:avLst/>
          </a:prstGeom>
          <a:noFill/>
          <a:ln>
            <a:noFill/>
            <a:miter lim="800000"/>
          </a:ln>
        </p:spPr>
        <p:txBody>
          <a:bodyPr>
            <a:spAutoFit/>
          </a:bodyPr>
          <a:lstStyle>
            <a:lvl1pPr eaLnBrk="0" hangingPunct="0">
              <a:spcBef>
                <a:spcPct val="20000"/>
              </a:spcBef>
              <a:buChar char="•"/>
              <a:defRPr sz="3200">
                <a:solidFill>
                  <a:srgbClr val="000000"/>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rgbClr val="000000"/>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rgbClr val="000000"/>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rgbClr val="000000"/>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rgbClr val="000000"/>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000" b="1"/>
              <a:t>不计热损失，则Q吸=Q放=3</a:t>
            </a:r>
            <a:r>
              <a:rPr lang="zh-CN" altLang="en-US" sz="2000" b="1">
                <a:sym typeface="宋体" panose="02010600030101010101" pitchFamily="2" charset="-122"/>
              </a:rPr>
              <a:t>×10</a:t>
            </a:r>
            <a:r>
              <a:rPr lang="zh-CN" altLang="en-US" sz="2000" b="1" baseline="30000">
                <a:sym typeface="宋体" panose="02010600030101010101" pitchFamily="2" charset="-122"/>
              </a:rPr>
              <a:t>3</a:t>
            </a:r>
            <a:r>
              <a:rPr lang="zh-CN" altLang="en-US" sz="2000" b="1">
                <a:sym typeface="宋体" panose="02010600030101010101" pitchFamily="2" charset="-122"/>
              </a:rPr>
              <a:t>J</a:t>
            </a:r>
          </a:p>
        </p:txBody>
      </p:sp>
      <p:sp>
        <p:nvSpPr>
          <p:cNvPr id="28682" name="文本框 19464">
            <a:extLst>
              <a:ext uri="{FF2B5EF4-FFF2-40B4-BE49-F238E27FC236}">
                <a16:creationId xmlns:a16="http://schemas.microsoft.com/office/drawing/2014/main" id="{893EAD14-A0AC-4E6F-9C03-FA07703CFC54}"/>
              </a:ext>
            </a:extLst>
          </p:cNvPr>
          <p:cNvSpPr/>
          <p:nvPr/>
        </p:nvSpPr>
        <p:spPr>
          <a:xfrm>
            <a:off x="109538" y="5661025"/>
            <a:ext cx="2878137" cy="400050"/>
          </a:xfrm>
          <a:prstGeom prst="rect">
            <a:avLst/>
          </a:prstGeom>
          <a:noFill/>
          <a:ln>
            <a:noFill/>
            <a:miter lim="800000"/>
          </a:ln>
        </p:spPr>
        <p:txBody>
          <a:bodyPr>
            <a:spAutoFit/>
          </a:bodyPr>
          <a:lstStyle>
            <a:lvl1pPr eaLnBrk="0" hangingPunct="0">
              <a:spcBef>
                <a:spcPct val="20000"/>
              </a:spcBef>
              <a:buChar char="•"/>
              <a:defRPr sz="3200">
                <a:solidFill>
                  <a:srgbClr val="000000"/>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rgbClr val="000000"/>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rgbClr val="000000"/>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rgbClr val="000000"/>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rgbClr val="000000"/>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000" b="1"/>
              <a:t>液体的比热容C</a:t>
            </a:r>
            <a:r>
              <a:rPr lang="zh-CN" altLang="en-US" sz="2000" b="1" baseline="-25000"/>
              <a:t>2</a:t>
            </a:r>
            <a:r>
              <a:rPr lang="zh-CN" altLang="en-US" sz="2000" b="1"/>
              <a:t>=</a:t>
            </a:r>
          </a:p>
        </p:txBody>
      </p:sp>
      <p:graphicFrame>
        <p:nvGraphicFramePr>
          <p:cNvPr id="69643" name="对象 19465">
            <a:extLst>
              <a:ext uri="{FF2B5EF4-FFF2-40B4-BE49-F238E27FC236}">
                <a16:creationId xmlns:a16="http://schemas.microsoft.com/office/drawing/2014/main" id="{AF7F4E02-16AE-4F7F-8F6D-08BB799E2CD4}"/>
              </a:ext>
            </a:extLst>
          </p:cNvPr>
          <p:cNvGraphicFramePr>
            <a:graphicFrameLocks noChangeAspect="1"/>
          </p:cNvGraphicFramePr>
          <p:nvPr/>
        </p:nvGraphicFramePr>
        <p:xfrm>
          <a:off x="2557463" y="5375275"/>
          <a:ext cx="6092825" cy="971550"/>
        </p:xfrm>
        <a:graphic>
          <a:graphicData uri="http://schemas.openxmlformats.org/presentationml/2006/ole">
            <mc:AlternateContent xmlns:mc="http://schemas.openxmlformats.org/markup-compatibility/2006">
              <mc:Choice xmlns:v="urn:schemas-microsoft-com:vml" Requires="v">
                <p:oleObj r:id="rId2" imgW="2565360" imgH="457200" progId="Equation.3">
                  <p:embed/>
                </p:oleObj>
              </mc:Choice>
              <mc:Fallback>
                <p:oleObj r:id="rId2" imgW="2565360" imgH="457200" progId="Equation.3">
                  <p:embed/>
                  <p:pic>
                    <p:nvPicPr>
                      <p:cNvPr id="69643" name="对象 19465">
                        <a:extLst>
                          <a:ext uri="{FF2B5EF4-FFF2-40B4-BE49-F238E27FC236}">
                            <a16:creationId xmlns:a16="http://schemas.microsoft.com/office/drawing/2014/main" id="{AF7F4E02-16AE-4F7F-8F6D-08BB799E2C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7463" y="5375275"/>
                        <a:ext cx="6092825"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67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67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67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8679"/>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8680"/>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8681"/>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8682"/>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696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animBg="1"/>
      <p:bldP spid="28677" grpId="0" animBg="1"/>
      <p:bldP spid="28678" grpId="0" animBg="1"/>
      <p:bldP spid="28679" grpId="0" animBg="1"/>
      <p:bldP spid="28680" grpId="0" animBg="1"/>
      <p:bldP spid="28681" grpId="0" animBg="1"/>
      <p:bldP spid="2868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文本框 20481">
            <a:extLst>
              <a:ext uri="{FF2B5EF4-FFF2-40B4-BE49-F238E27FC236}">
                <a16:creationId xmlns:a16="http://schemas.microsoft.com/office/drawing/2014/main" id="{9D38DE6B-1F76-45B3-B1A8-5953A61E1A7B}"/>
              </a:ext>
            </a:extLst>
          </p:cNvPr>
          <p:cNvSpPr/>
          <p:nvPr/>
        </p:nvSpPr>
        <p:spPr>
          <a:xfrm>
            <a:off x="254000" y="609600"/>
            <a:ext cx="8472488" cy="1568450"/>
          </a:xfrm>
          <a:prstGeom prst="rect">
            <a:avLst/>
          </a:prstGeom>
          <a:noFill/>
          <a:ln>
            <a:noFill/>
            <a:miter lim="800000"/>
          </a:ln>
        </p:spPr>
        <p:txBody>
          <a:bodyPr>
            <a:spAutoFit/>
          </a:bodyPr>
          <a:lstStyle>
            <a:lvl1pPr eaLnBrk="0" hangingPunct="0">
              <a:spcBef>
                <a:spcPct val="20000"/>
              </a:spcBef>
              <a:buChar char="•"/>
              <a:defRPr sz="3200">
                <a:solidFill>
                  <a:srgbClr val="000000"/>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rgbClr val="000000"/>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rgbClr val="000000"/>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rgbClr val="000000"/>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rgbClr val="000000"/>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400"/>
              <a:t>1、在一标准大气压下，质量为5Kg,温度为90</a:t>
            </a:r>
            <a:r>
              <a:rPr lang="zh-CN" altLang="en-US" sz="2400">
                <a:sym typeface="宋体" panose="02010600030101010101" pitchFamily="2" charset="-122"/>
              </a:rPr>
              <a:t>℃的水吸收了4.2×10</a:t>
            </a:r>
            <a:r>
              <a:rPr lang="zh-CN" altLang="en-US" sz="2400" baseline="30000">
                <a:sym typeface="宋体" panose="02010600030101010101" pitchFamily="2" charset="-122"/>
              </a:rPr>
              <a:t>5</a:t>
            </a:r>
            <a:r>
              <a:rPr lang="zh-CN" altLang="en-US" sz="2400">
                <a:sym typeface="宋体" panose="02010600030101010101" pitchFamily="2" charset="-122"/>
              </a:rPr>
              <a:t>J的热量后温度升高到（     ）</a:t>
            </a:r>
            <a:r>
              <a:rPr lang="en-US" altLang="zh-CN" sz="2400">
                <a:sym typeface="宋体" panose="02010600030101010101" pitchFamily="2" charset="-122"/>
              </a:rPr>
              <a:t>;</a:t>
            </a:r>
            <a:r>
              <a:rPr lang="zh-CN" altLang="en-US" sz="2400">
                <a:sym typeface="宋体" panose="02010600030101010101" pitchFamily="2" charset="-122"/>
              </a:rPr>
              <a:t>水温将升高（        ）</a:t>
            </a:r>
          </a:p>
          <a:p>
            <a:pPr eaLnBrk="1" hangingPunct="1">
              <a:spcBef>
                <a:spcPct val="0"/>
              </a:spcBef>
              <a:buFontTx/>
              <a:buNone/>
            </a:pPr>
            <a:endParaRPr lang="zh-CN" altLang="en-US" sz="2400">
              <a:sym typeface="宋体" panose="02010600030101010101" pitchFamily="2" charset="-122"/>
            </a:endParaRPr>
          </a:p>
          <a:p>
            <a:pPr eaLnBrk="1" hangingPunct="1">
              <a:spcBef>
                <a:spcPct val="0"/>
              </a:spcBef>
              <a:buFontTx/>
              <a:buNone/>
            </a:pPr>
            <a:r>
              <a:rPr lang="en-US" altLang="zh-CN" sz="2400">
                <a:sym typeface="宋体" panose="02010600030101010101" pitchFamily="2" charset="-122"/>
              </a:rPr>
              <a:t>    </a:t>
            </a:r>
            <a:r>
              <a:rPr lang="zh-CN" altLang="en-US" sz="2400">
                <a:sym typeface="宋体" panose="02010600030101010101" pitchFamily="2" charset="-122"/>
              </a:rPr>
              <a:t>A  20℃         B 110℃         C100℃        D  10℃ </a:t>
            </a:r>
          </a:p>
        </p:txBody>
      </p:sp>
      <p:sp>
        <p:nvSpPr>
          <p:cNvPr id="29701" name="文本框 20482">
            <a:extLst>
              <a:ext uri="{FF2B5EF4-FFF2-40B4-BE49-F238E27FC236}">
                <a16:creationId xmlns:a16="http://schemas.microsoft.com/office/drawing/2014/main" id="{95A68728-E856-4CD3-A0E4-9B3874E77F9C}"/>
              </a:ext>
            </a:extLst>
          </p:cNvPr>
          <p:cNvSpPr/>
          <p:nvPr/>
        </p:nvSpPr>
        <p:spPr>
          <a:xfrm>
            <a:off x="4764088" y="981075"/>
            <a:ext cx="403225" cy="457200"/>
          </a:xfrm>
          <a:prstGeom prst="rect">
            <a:avLst/>
          </a:prstGeom>
          <a:noFill/>
          <a:ln>
            <a:noFill/>
            <a:miter lim="800000"/>
          </a:ln>
        </p:spPr>
        <p:txBody>
          <a:bodyPr wrap="none">
            <a:spAutoFit/>
          </a:bodyPr>
          <a:lstStyle>
            <a:lvl1pPr eaLnBrk="0" hangingPunct="0">
              <a:spcBef>
                <a:spcPct val="20000"/>
              </a:spcBef>
              <a:buChar char="•"/>
              <a:defRPr sz="3200">
                <a:solidFill>
                  <a:srgbClr val="000000"/>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rgbClr val="000000"/>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rgbClr val="000000"/>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rgbClr val="000000"/>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rgbClr val="000000"/>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400">
                <a:solidFill>
                  <a:srgbClr val="FF0000"/>
                </a:solidFill>
              </a:rPr>
              <a:t>C</a:t>
            </a:r>
          </a:p>
        </p:txBody>
      </p:sp>
      <p:sp>
        <p:nvSpPr>
          <p:cNvPr id="29702" name="文本框 20483">
            <a:extLst>
              <a:ext uri="{FF2B5EF4-FFF2-40B4-BE49-F238E27FC236}">
                <a16:creationId xmlns:a16="http://schemas.microsoft.com/office/drawing/2014/main" id="{21D51E15-F412-4619-8BA2-DB5ED4639C82}"/>
              </a:ext>
            </a:extLst>
          </p:cNvPr>
          <p:cNvSpPr/>
          <p:nvPr/>
        </p:nvSpPr>
        <p:spPr>
          <a:xfrm>
            <a:off x="7597775" y="981075"/>
            <a:ext cx="369888" cy="457200"/>
          </a:xfrm>
          <a:prstGeom prst="rect">
            <a:avLst/>
          </a:prstGeom>
          <a:noFill/>
          <a:ln>
            <a:noFill/>
            <a:miter lim="800000"/>
          </a:ln>
        </p:spPr>
        <p:txBody>
          <a:bodyPr>
            <a:spAutoFit/>
          </a:bodyPr>
          <a:lstStyle>
            <a:lvl1pPr eaLnBrk="0" hangingPunct="0">
              <a:spcBef>
                <a:spcPct val="20000"/>
              </a:spcBef>
              <a:buChar char="•"/>
              <a:defRPr sz="3200">
                <a:solidFill>
                  <a:srgbClr val="000000"/>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rgbClr val="000000"/>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rgbClr val="000000"/>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rgbClr val="000000"/>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rgbClr val="000000"/>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400">
                <a:solidFill>
                  <a:srgbClr val="FF0000"/>
                </a:solidFill>
              </a:rPr>
              <a:t>D</a:t>
            </a:r>
          </a:p>
        </p:txBody>
      </p:sp>
      <p:sp>
        <p:nvSpPr>
          <p:cNvPr id="70663" name="文本框 20484">
            <a:extLst>
              <a:ext uri="{FF2B5EF4-FFF2-40B4-BE49-F238E27FC236}">
                <a16:creationId xmlns:a16="http://schemas.microsoft.com/office/drawing/2014/main" id="{E44C673C-CF34-434D-9F89-7A38F85D34FD}"/>
              </a:ext>
            </a:extLst>
          </p:cNvPr>
          <p:cNvSpPr>
            <a:spLocks noChangeArrowheads="1"/>
          </p:cNvSpPr>
          <p:nvPr/>
        </p:nvSpPr>
        <p:spPr bwMode="auto">
          <a:xfrm>
            <a:off x="327025" y="2347913"/>
            <a:ext cx="8323263" cy="1198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har char="•"/>
              <a:defRPr sz="3200">
                <a:solidFill>
                  <a:srgbClr val="000000"/>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rgbClr val="000000"/>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rgbClr val="000000"/>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rgbClr val="000000"/>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rgbClr val="000000"/>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400">
                <a:latin typeface="宋体" panose="02010600030101010101" pitchFamily="2" charset="-122"/>
                <a:sym typeface="宋体" panose="02010600030101010101" pitchFamily="2" charset="-122"/>
              </a:rPr>
              <a:t>2、温度相同的等质量的铜块、铁块，吸收相同的热量后，再接触内能将从</a:t>
            </a:r>
            <a:r>
              <a:rPr lang="zh-CN" altLang="en-US" sz="2400" u="sng">
                <a:latin typeface="宋体" panose="02010600030101010101" pitchFamily="2" charset="-122"/>
                <a:sym typeface="宋体" panose="02010600030101010101" pitchFamily="2" charset="-122"/>
              </a:rPr>
              <a:t>       </a:t>
            </a:r>
            <a:r>
              <a:rPr lang="zh-CN" altLang="en-US" sz="2400">
                <a:latin typeface="宋体" panose="02010600030101010101" pitchFamily="2" charset="-122"/>
                <a:sym typeface="宋体" panose="02010600030101010101" pitchFamily="2" charset="-122"/>
              </a:rPr>
              <a:t>传给</a:t>
            </a:r>
            <a:r>
              <a:rPr lang="zh-CN" altLang="en-US" sz="2400" u="sng">
                <a:latin typeface="宋体" panose="02010600030101010101" pitchFamily="2" charset="-122"/>
                <a:sym typeface="宋体" panose="02010600030101010101" pitchFamily="2" charset="-122"/>
              </a:rPr>
              <a:t>     </a:t>
            </a:r>
            <a:r>
              <a:rPr lang="zh-CN" altLang="en-US" sz="2400">
                <a:latin typeface="宋体" panose="02010600030101010101" pitchFamily="2" charset="-122"/>
                <a:sym typeface="宋体" panose="02010600030101010101" pitchFamily="2" charset="-122"/>
              </a:rPr>
              <a:t>；放出相同的热量后，内能从</a:t>
            </a:r>
            <a:r>
              <a:rPr lang="zh-CN" altLang="en-US" sz="2400" u="sng">
                <a:latin typeface="宋体" panose="02010600030101010101" pitchFamily="2" charset="-122"/>
                <a:sym typeface="宋体" panose="02010600030101010101" pitchFamily="2" charset="-122"/>
              </a:rPr>
              <a:t>         </a:t>
            </a:r>
            <a:r>
              <a:rPr lang="zh-CN" altLang="en-US" sz="2400">
                <a:latin typeface="宋体" panose="02010600030101010101" pitchFamily="2" charset="-122"/>
                <a:sym typeface="宋体" panose="02010600030101010101" pitchFamily="2" charset="-122"/>
              </a:rPr>
              <a:t>传给</a:t>
            </a:r>
            <a:r>
              <a:rPr lang="zh-CN" altLang="en-US" sz="2400" u="sng">
                <a:latin typeface="宋体" panose="02010600030101010101" pitchFamily="2" charset="-122"/>
                <a:sym typeface="宋体" panose="02010600030101010101" pitchFamily="2" charset="-122"/>
              </a:rPr>
              <a:t>          </a:t>
            </a:r>
            <a:r>
              <a:rPr lang="zh-CN" altLang="en-US" sz="2400">
                <a:latin typeface="宋体" panose="02010600030101010101" pitchFamily="2" charset="-122"/>
                <a:sym typeface="宋体" panose="02010600030101010101" pitchFamily="2" charset="-122"/>
              </a:rPr>
              <a:t>；（C铜&lt;C铁）</a:t>
            </a:r>
            <a:endParaRPr lang="zh-CN" altLang="en-US" sz="2400"/>
          </a:p>
        </p:txBody>
      </p:sp>
      <p:sp>
        <p:nvSpPr>
          <p:cNvPr id="29704" name="文本框 20485">
            <a:extLst>
              <a:ext uri="{FF2B5EF4-FFF2-40B4-BE49-F238E27FC236}">
                <a16:creationId xmlns:a16="http://schemas.microsoft.com/office/drawing/2014/main" id="{5996FC00-DDFD-407A-A9BD-B15D88CB654F}"/>
              </a:ext>
            </a:extLst>
          </p:cNvPr>
          <p:cNvSpPr/>
          <p:nvPr/>
        </p:nvSpPr>
        <p:spPr>
          <a:xfrm>
            <a:off x="2486025" y="2708275"/>
            <a:ext cx="488950" cy="457200"/>
          </a:xfrm>
          <a:prstGeom prst="rect">
            <a:avLst/>
          </a:prstGeom>
          <a:noFill/>
          <a:ln>
            <a:noFill/>
            <a:miter lim="800000"/>
          </a:ln>
        </p:spPr>
        <p:txBody>
          <a:bodyPr wrap="none">
            <a:spAutoFit/>
          </a:bodyPr>
          <a:lstStyle>
            <a:lvl1pPr eaLnBrk="0" hangingPunct="0">
              <a:spcBef>
                <a:spcPct val="20000"/>
              </a:spcBef>
              <a:buChar char="•"/>
              <a:defRPr sz="3200">
                <a:solidFill>
                  <a:srgbClr val="000000"/>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rgbClr val="000000"/>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rgbClr val="000000"/>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rgbClr val="000000"/>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rgbClr val="000000"/>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400" b="1">
                <a:solidFill>
                  <a:srgbClr val="FF0000"/>
                </a:solidFill>
              </a:rPr>
              <a:t>铜</a:t>
            </a:r>
          </a:p>
        </p:txBody>
      </p:sp>
      <p:sp>
        <p:nvSpPr>
          <p:cNvPr id="29705" name="文本框 20486">
            <a:extLst>
              <a:ext uri="{FF2B5EF4-FFF2-40B4-BE49-F238E27FC236}">
                <a16:creationId xmlns:a16="http://schemas.microsoft.com/office/drawing/2014/main" id="{8788AD22-0EDC-4497-8678-6B1A9E66E985}"/>
              </a:ext>
            </a:extLst>
          </p:cNvPr>
          <p:cNvSpPr/>
          <p:nvPr/>
        </p:nvSpPr>
        <p:spPr>
          <a:xfrm>
            <a:off x="3279775" y="3070225"/>
            <a:ext cx="487363" cy="457200"/>
          </a:xfrm>
          <a:prstGeom prst="rect">
            <a:avLst/>
          </a:prstGeom>
          <a:noFill/>
          <a:ln>
            <a:noFill/>
            <a:miter lim="800000"/>
          </a:ln>
        </p:spPr>
        <p:txBody>
          <a:bodyPr wrap="none">
            <a:spAutoFit/>
          </a:bodyPr>
          <a:lstStyle>
            <a:lvl1pPr eaLnBrk="0" hangingPunct="0">
              <a:spcBef>
                <a:spcPct val="20000"/>
              </a:spcBef>
              <a:buChar char="•"/>
              <a:defRPr sz="3200">
                <a:solidFill>
                  <a:srgbClr val="000000"/>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rgbClr val="000000"/>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rgbClr val="000000"/>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rgbClr val="000000"/>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rgbClr val="000000"/>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400" b="1">
                <a:solidFill>
                  <a:srgbClr val="FF0000"/>
                </a:solidFill>
              </a:rPr>
              <a:t>铜</a:t>
            </a:r>
          </a:p>
        </p:txBody>
      </p:sp>
      <p:sp>
        <p:nvSpPr>
          <p:cNvPr id="29706" name="文本框 20487">
            <a:extLst>
              <a:ext uri="{FF2B5EF4-FFF2-40B4-BE49-F238E27FC236}">
                <a16:creationId xmlns:a16="http://schemas.microsoft.com/office/drawing/2014/main" id="{BC8D1764-1D5F-4063-9746-F26AE3695D08}"/>
              </a:ext>
            </a:extLst>
          </p:cNvPr>
          <p:cNvSpPr/>
          <p:nvPr/>
        </p:nvSpPr>
        <p:spPr>
          <a:xfrm>
            <a:off x="1263650" y="3070225"/>
            <a:ext cx="642938" cy="460375"/>
          </a:xfrm>
          <a:prstGeom prst="rect">
            <a:avLst/>
          </a:prstGeom>
          <a:noFill/>
          <a:ln>
            <a:noFill/>
            <a:miter lim="800000"/>
          </a:ln>
        </p:spPr>
        <p:txBody>
          <a:bodyPr wrap="none">
            <a:spAutoFit/>
          </a:bodyPr>
          <a:lstStyle>
            <a:lvl1pPr eaLnBrk="0" hangingPunct="0">
              <a:spcBef>
                <a:spcPct val="20000"/>
              </a:spcBef>
              <a:buChar char="•"/>
              <a:defRPr sz="3200">
                <a:solidFill>
                  <a:srgbClr val="000000"/>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rgbClr val="000000"/>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rgbClr val="000000"/>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rgbClr val="000000"/>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rgbClr val="000000"/>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400" b="1">
                <a:solidFill>
                  <a:srgbClr val="FF0000"/>
                </a:solidFill>
                <a:latin typeface="宋体" panose="02010600030101010101" pitchFamily="2" charset="-122"/>
                <a:sym typeface="宋体" panose="02010600030101010101" pitchFamily="2" charset="-122"/>
              </a:rPr>
              <a:t>铁 </a:t>
            </a:r>
          </a:p>
        </p:txBody>
      </p:sp>
      <p:sp>
        <p:nvSpPr>
          <p:cNvPr id="29707" name="文本框 20488">
            <a:extLst>
              <a:ext uri="{FF2B5EF4-FFF2-40B4-BE49-F238E27FC236}">
                <a16:creationId xmlns:a16="http://schemas.microsoft.com/office/drawing/2014/main" id="{97CE9727-BFBB-4C73-A5BD-8D00C4F58DA4}"/>
              </a:ext>
            </a:extLst>
          </p:cNvPr>
          <p:cNvSpPr/>
          <p:nvPr/>
        </p:nvSpPr>
        <p:spPr>
          <a:xfrm>
            <a:off x="4052888" y="2733675"/>
            <a:ext cx="642937" cy="460375"/>
          </a:xfrm>
          <a:prstGeom prst="rect">
            <a:avLst/>
          </a:prstGeom>
          <a:noFill/>
          <a:ln>
            <a:noFill/>
            <a:miter lim="800000"/>
          </a:ln>
        </p:spPr>
        <p:txBody>
          <a:bodyPr wrap="none">
            <a:spAutoFit/>
          </a:bodyPr>
          <a:lstStyle>
            <a:lvl1pPr eaLnBrk="0" hangingPunct="0">
              <a:spcBef>
                <a:spcPct val="20000"/>
              </a:spcBef>
              <a:buChar char="•"/>
              <a:defRPr sz="3200">
                <a:solidFill>
                  <a:srgbClr val="000000"/>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rgbClr val="000000"/>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rgbClr val="000000"/>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rgbClr val="000000"/>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rgbClr val="000000"/>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400" b="1">
                <a:solidFill>
                  <a:srgbClr val="FF0000"/>
                </a:solidFill>
                <a:latin typeface="宋体" panose="02010600030101010101" pitchFamily="2" charset="-122"/>
                <a:sym typeface="宋体" panose="02010600030101010101" pitchFamily="2" charset="-122"/>
              </a:rPr>
              <a:t>铁 </a:t>
            </a:r>
          </a:p>
        </p:txBody>
      </p:sp>
      <p:sp>
        <p:nvSpPr>
          <p:cNvPr id="70668" name="文本框 20489">
            <a:extLst>
              <a:ext uri="{FF2B5EF4-FFF2-40B4-BE49-F238E27FC236}">
                <a16:creationId xmlns:a16="http://schemas.microsoft.com/office/drawing/2014/main" id="{A050B3F6-8EB1-4C7E-9502-E323F1BDE927}"/>
              </a:ext>
            </a:extLst>
          </p:cNvPr>
          <p:cNvSpPr>
            <a:spLocks noChangeArrowheads="1"/>
          </p:cNvSpPr>
          <p:nvPr/>
        </p:nvSpPr>
        <p:spPr bwMode="auto">
          <a:xfrm>
            <a:off x="695325" y="3927475"/>
            <a:ext cx="3095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har char="•"/>
              <a:defRPr sz="3200">
                <a:solidFill>
                  <a:srgbClr val="000000"/>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rgbClr val="000000"/>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rgbClr val="000000"/>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rgbClr val="000000"/>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rgbClr val="000000"/>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p>
        </p:txBody>
      </p:sp>
      <p:sp>
        <p:nvSpPr>
          <p:cNvPr id="29709" name="文本框 20490">
            <a:extLst>
              <a:ext uri="{FF2B5EF4-FFF2-40B4-BE49-F238E27FC236}">
                <a16:creationId xmlns:a16="http://schemas.microsoft.com/office/drawing/2014/main" id="{DA848CD6-E2BB-4BE1-9E53-D132FFB1B897}"/>
              </a:ext>
            </a:extLst>
          </p:cNvPr>
          <p:cNvSpPr/>
          <p:nvPr/>
        </p:nvSpPr>
        <p:spPr>
          <a:xfrm>
            <a:off x="323850" y="3927475"/>
            <a:ext cx="8399463" cy="1198563"/>
          </a:xfrm>
          <a:prstGeom prst="rect">
            <a:avLst/>
          </a:prstGeom>
          <a:noFill/>
          <a:ln>
            <a:noFill/>
            <a:miter lim="800000"/>
          </a:ln>
        </p:spPr>
        <p:txBody>
          <a:bodyPr>
            <a:spAutoFit/>
          </a:bodyPr>
          <a:lstStyle>
            <a:lvl1pPr eaLnBrk="0" hangingPunct="0">
              <a:spcBef>
                <a:spcPct val="20000"/>
              </a:spcBef>
              <a:buChar char="•"/>
              <a:defRPr sz="3200">
                <a:solidFill>
                  <a:srgbClr val="000000"/>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rgbClr val="000000"/>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rgbClr val="000000"/>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rgbClr val="000000"/>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rgbClr val="000000"/>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400"/>
              <a:t>3、一杯100</a:t>
            </a:r>
            <a:r>
              <a:rPr lang="zh-CN" altLang="en-US" sz="2400">
                <a:sym typeface="宋体" panose="02010600030101010101" pitchFamily="2" charset="-122"/>
              </a:rPr>
              <a:t>℃的水逐渐冷却到室温，放出的热量大约为（      ）</a:t>
            </a:r>
          </a:p>
          <a:p>
            <a:pPr eaLnBrk="1" hangingPunct="1">
              <a:spcBef>
                <a:spcPct val="0"/>
              </a:spcBef>
              <a:buFontTx/>
              <a:buNone/>
            </a:pPr>
            <a:r>
              <a:rPr lang="zh-CN" altLang="en-US" sz="2400">
                <a:sym typeface="宋体" panose="02010600030101010101" pitchFamily="2" charset="-122"/>
              </a:rPr>
              <a:t>  </a:t>
            </a:r>
          </a:p>
          <a:p>
            <a:pPr eaLnBrk="1" hangingPunct="1">
              <a:spcBef>
                <a:spcPct val="0"/>
              </a:spcBef>
              <a:buFontTx/>
              <a:buNone/>
            </a:pPr>
            <a:r>
              <a:rPr lang="zh-CN" altLang="en-US" sz="2400">
                <a:sym typeface="宋体" panose="02010600030101010101" pitchFamily="2" charset="-122"/>
              </a:rPr>
              <a:t>   A 几百焦     </a:t>
            </a:r>
            <a:r>
              <a:rPr lang="en-US" altLang="zh-CN" sz="2400">
                <a:sym typeface="宋体" panose="02010600030101010101" pitchFamily="2" charset="-122"/>
              </a:rPr>
              <a:t> </a:t>
            </a:r>
            <a:r>
              <a:rPr lang="zh-CN" altLang="en-US" sz="2400">
                <a:sym typeface="宋体" panose="02010600030101010101" pitchFamily="2" charset="-122"/>
              </a:rPr>
              <a:t> B</a:t>
            </a:r>
            <a:r>
              <a:rPr lang="en-US" altLang="zh-CN" sz="2400">
                <a:sym typeface="宋体" panose="02010600030101010101" pitchFamily="2" charset="-122"/>
              </a:rPr>
              <a:t> </a:t>
            </a:r>
            <a:r>
              <a:rPr lang="zh-CN" altLang="en-US" sz="2400">
                <a:sym typeface="宋体" panose="02010600030101010101" pitchFamily="2" charset="-122"/>
              </a:rPr>
              <a:t>几千焦 </a:t>
            </a:r>
            <a:r>
              <a:rPr lang="en-US" altLang="zh-CN" sz="2400">
                <a:sym typeface="宋体" panose="02010600030101010101" pitchFamily="2" charset="-122"/>
              </a:rPr>
              <a:t>	  </a:t>
            </a:r>
            <a:r>
              <a:rPr lang="zh-CN" altLang="en-US" sz="2400">
                <a:sym typeface="宋体" panose="02010600030101010101" pitchFamily="2" charset="-122"/>
              </a:rPr>
              <a:t> C</a:t>
            </a:r>
            <a:r>
              <a:rPr lang="en-US" altLang="zh-CN" sz="2400">
                <a:sym typeface="宋体" panose="02010600030101010101" pitchFamily="2" charset="-122"/>
              </a:rPr>
              <a:t> </a:t>
            </a:r>
            <a:r>
              <a:rPr lang="zh-CN" altLang="en-US" sz="2400">
                <a:sym typeface="宋体" panose="02010600030101010101" pitchFamily="2" charset="-122"/>
              </a:rPr>
              <a:t>几万焦      D</a:t>
            </a:r>
            <a:r>
              <a:rPr lang="en-US" altLang="zh-CN" sz="2400">
                <a:sym typeface="宋体" panose="02010600030101010101" pitchFamily="2" charset="-122"/>
              </a:rPr>
              <a:t> </a:t>
            </a:r>
            <a:r>
              <a:rPr lang="zh-CN" altLang="en-US" sz="2400">
                <a:sym typeface="宋体" panose="02010600030101010101" pitchFamily="2" charset="-122"/>
              </a:rPr>
              <a:t>几百万焦</a:t>
            </a:r>
          </a:p>
        </p:txBody>
      </p:sp>
      <p:sp>
        <p:nvSpPr>
          <p:cNvPr id="29710" name="文本框 20491">
            <a:extLst>
              <a:ext uri="{FF2B5EF4-FFF2-40B4-BE49-F238E27FC236}">
                <a16:creationId xmlns:a16="http://schemas.microsoft.com/office/drawing/2014/main" id="{FB525D67-2157-4098-A94C-090491185381}"/>
              </a:ext>
            </a:extLst>
          </p:cNvPr>
          <p:cNvSpPr/>
          <p:nvPr/>
        </p:nvSpPr>
        <p:spPr>
          <a:xfrm>
            <a:off x="8172450" y="3933825"/>
            <a:ext cx="403225" cy="457200"/>
          </a:xfrm>
          <a:prstGeom prst="rect">
            <a:avLst/>
          </a:prstGeom>
          <a:noFill/>
          <a:ln>
            <a:noFill/>
            <a:miter lim="800000"/>
          </a:ln>
        </p:spPr>
        <p:txBody>
          <a:bodyPr wrap="none">
            <a:spAutoFit/>
          </a:bodyPr>
          <a:lstStyle>
            <a:lvl1pPr eaLnBrk="0" hangingPunct="0">
              <a:spcBef>
                <a:spcPct val="20000"/>
              </a:spcBef>
              <a:buChar char="•"/>
              <a:defRPr sz="3200">
                <a:solidFill>
                  <a:srgbClr val="000000"/>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rgbClr val="000000"/>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rgbClr val="000000"/>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rgbClr val="000000"/>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rgbClr val="000000"/>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400" b="1">
                <a:solidFill>
                  <a:srgbClr val="FF0000"/>
                </a:solidFill>
              </a:rPr>
              <a:t>C</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70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70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970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970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970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9707"/>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9709"/>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97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1" grpId="0" animBg="1"/>
      <p:bldP spid="29702" grpId="0" animBg="1"/>
      <p:bldP spid="29704" grpId="0" animBg="1"/>
      <p:bldP spid="29705" grpId="0" animBg="1"/>
      <p:bldP spid="29706" grpId="0" animBg="1"/>
      <p:bldP spid="29707" grpId="0" animBg="1"/>
      <p:bldP spid="29709" grpId="0" animBg="1"/>
      <p:bldP spid="297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文本框 21505">
            <a:extLst>
              <a:ext uri="{FF2B5EF4-FFF2-40B4-BE49-F238E27FC236}">
                <a16:creationId xmlns:a16="http://schemas.microsoft.com/office/drawing/2014/main" id="{1D04DA6B-76DF-4F4E-8964-078B42FDEF45}"/>
              </a:ext>
            </a:extLst>
          </p:cNvPr>
          <p:cNvSpPr/>
          <p:nvPr/>
        </p:nvSpPr>
        <p:spPr>
          <a:xfrm>
            <a:off x="466725" y="836613"/>
            <a:ext cx="8221663" cy="830262"/>
          </a:xfrm>
          <a:prstGeom prst="rect">
            <a:avLst/>
          </a:prstGeom>
          <a:noFill/>
          <a:ln>
            <a:noFill/>
            <a:miter lim="800000"/>
          </a:ln>
        </p:spPr>
        <p:txBody>
          <a:bodyPr>
            <a:spAutoFit/>
          </a:bodyPr>
          <a:lstStyle>
            <a:lvl1pPr eaLnBrk="0" hangingPunct="0">
              <a:spcBef>
                <a:spcPct val="20000"/>
              </a:spcBef>
              <a:buChar char="•"/>
              <a:defRPr sz="3200">
                <a:solidFill>
                  <a:srgbClr val="000000"/>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rgbClr val="000000"/>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rgbClr val="000000"/>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rgbClr val="000000"/>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rgbClr val="000000"/>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400" b="1"/>
              <a:t>练习4、甲乙两物质的质量之比2:3，比热容之比是1:2，当它们升高相同的温度时吸收的热量之比是多少？</a:t>
            </a:r>
          </a:p>
        </p:txBody>
      </p:sp>
      <p:sp>
        <p:nvSpPr>
          <p:cNvPr id="30724" name="文本框 21506">
            <a:extLst>
              <a:ext uri="{FF2B5EF4-FFF2-40B4-BE49-F238E27FC236}">
                <a16:creationId xmlns:a16="http://schemas.microsoft.com/office/drawing/2014/main" id="{E5B067CB-F53D-40BC-850F-498E65BCC1E0}"/>
              </a:ext>
            </a:extLst>
          </p:cNvPr>
          <p:cNvSpPr/>
          <p:nvPr/>
        </p:nvSpPr>
        <p:spPr>
          <a:xfrm>
            <a:off x="539750" y="3500438"/>
            <a:ext cx="8194675" cy="830262"/>
          </a:xfrm>
          <a:prstGeom prst="rect">
            <a:avLst/>
          </a:prstGeom>
          <a:noFill/>
          <a:ln>
            <a:noFill/>
            <a:miter lim="800000"/>
          </a:ln>
        </p:spPr>
        <p:txBody>
          <a:bodyPr>
            <a:spAutoFit/>
          </a:bodyPr>
          <a:lstStyle>
            <a:lvl1pPr eaLnBrk="0" hangingPunct="0">
              <a:spcBef>
                <a:spcPct val="20000"/>
              </a:spcBef>
              <a:buChar char="•"/>
              <a:defRPr sz="3200">
                <a:solidFill>
                  <a:srgbClr val="000000"/>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rgbClr val="000000"/>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rgbClr val="000000"/>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rgbClr val="000000"/>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rgbClr val="000000"/>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400" b="1"/>
              <a:t>练习5、甲乙两物质的比热容之比3:1,质量之比2:3，吸收的热量之比为5:2，则升高的温度之比是多少？</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2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7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animBg="1"/>
      <p:bldP spid="3072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文本框 22529">
            <a:extLst>
              <a:ext uri="{FF2B5EF4-FFF2-40B4-BE49-F238E27FC236}">
                <a16:creationId xmlns:a16="http://schemas.microsoft.com/office/drawing/2014/main" id="{A7191781-24B8-4231-B2E1-0A5E1E04EAC1}"/>
              </a:ext>
            </a:extLst>
          </p:cNvPr>
          <p:cNvSpPr/>
          <p:nvPr/>
        </p:nvSpPr>
        <p:spPr>
          <a:xfrm>
            <a:off x="182563" y="620713"/>
            <a:ext cx="5900737" cy="1630362"/>
          </a:xfrm>
          <a:prstGeom prst="rect">
            <a:avLst/>
          </a:prstGeom>
          <a:noFill/>
          <a:ln>
            <a:noFill/>
            <a:miter lim="800000"/>
          </a:ln>
        </p:spPr>
        <p:txBody>
          <a:bodyPr>
            <a:spAutoFit/>
          </a:bodyPr>
          <a:lstStyle>
            <a:lvl1pPr eaLnBrk="0" hangingPunct="0">
              <a:spcBef>
                <a:spcPct val="20000"/>
              </a:spcBef>
              <a:buChar char="•"/>
              <a:defRPr sz="3200">
                <a:solidFill>
                  <a:srgbClr val="000000"/>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rgbClr val="000000"/>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rgbClr val="000000"/>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rgbClr val="000000"/>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rgbClr val="000000"/>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000" b="1"/>
              <a:t>1、如图所示是王浩同学用相同的加热器给质量相等的甲、乙两种物质加热时，根据测量结果描绘的图象，由图可知（甲、乙两物质的比热容分别为C</a:t>
            </a:r>
            <a:r>
              <a:rPr lang="zh-CN" altLang="en-US" sz="2000" b="1" baseline="-25000"/>
              <a:t>甲</a:t>
            </a:r>
            <a:r>
              <a:rPr lang="zh-CN" altLang="en-US" sz="2000" b="1"/>
              <a:t>、C</a:t>
            </a:r>
            <a:r>
              <a:rPr lang="zh-CN" altLang="en-US" sz="2000" b="1" baseline="-25000"/>
              <a:t>乙</a:t>
            </a:r>
            <a:r>
              <a:rPr lang="zh-CN" altLang="en-US" sz="2000" b="1"/>
              <a:t>），则</a:t>
            </a:r>
            <a:r>
              <a:rPr lang="zh-CN" altLang="en-US" sz="2000" b="1" u="sng"/>
              <a:t>      </a:t>
            </a:r>
            <a:r>
              <a:rPr lang="zh-CN" altLang="en-US" sz="2000" b="1"/>
              <a:t>物质是晶体，比热容C</a:t>
            </a:r>
            <a:r>
              <a:rPr lang="zh-CN" altLang="en-US" sz="2000" b="1" baseline="-25000"/>
              <a:t>甲</a:t>
            </a:r>
            <a:r>
              <a:rPr lang="zh-CN" altLang="en-US" sz="2000" b="1"/>
              <a:t>、C</a:t>
            </a:r>
            <a:r>
              <a:rPr lang="zh-CN" altLang="en-US" sz="2000" b="1" baseline="-25000"/>
              <a:t>乙</a:t>
            </a:r>
            <a:r>
              <a:rPr lang="zh-CN" altLang="en-US" sz="2000" b="1"/>
              <a:t>的大小关系是C</a:t>
            </a:r>
            <a:r>
              <a:rPr lang="zh-CN" altLang="en-US" sz="2000" b="1" baseline="-25000"/>
              <a:t>甲</a:t>
            </a:r>
            <a:r>
              <a:rPr lang="zh-CN" altLang="en-US" sz="2000" b="1" u="sng"/>
              <a:t>       </a:t>
            </a:r>
            <a:r>
              <a:rPr lang="zh-CN" altLang="en-US" sz="2000" b="1"/>
              <a:t>C</a:t>
            </a:r>
            <a:r>
              <a:rPr lang="zh-CN" altLang="en-US" sz="2000" b="1" baseline="-25000"/>
              <a:t>乙</a:t>
            </a:r>
            <a:r>
              <a:rPr lang="zh-CN" altLang="en-US" sz="2000" b="1"/>
              <a:t>  （选填&lt;   &gt;     =）          </a:t>
            </a:r>
          </a:p>
        </p:txBody>
      </p:sp>
      <p:pic>
        <p:nvPicPr>
          <p:cNvPr id="72708" name="图片 22530">
            <a:extLst>
              <a:ext uri="{FF2B5EF4-FFF2-40B4-BE49-F238E27FC236}">
                <a16:creationId xmlns:a16="http://schemas.microsoft.com/office/drawing/2014/main" id="{83F8DE29-5265-4598-9237-881E6F65D8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6325" y="692150"/>
            <a:ext cx="259715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31749" name="文本框 22531">
            <a:extLst>
              <a:ext uri="{FF2B5EF4-FFF2-40B4-BE49-F238E27FC236}">
                <a16:creationId xmlns:a16="http://schemas.microsoft.com/office/drawing/2014/main" id="{123663A9-FF9E-45F5-B001-40E60DC80636}"/>
              </a:ext>
            </a:extLst>
          </p:cNvPr>
          <p:cNvSpPr/>
          <p:nvPr/>
        </p:nvSpPr>
        <p:spPr>
          <a:xfrm>
            <a:off x="182563" y="2925763"/>
            <a:ext cx="5832475" cy="2862262"/>
          </a:xfrm>
          <a:prstGeom prst="rect">
            <a:avLst/>
          </a:prstGeom>
          <a:noFill/>
          <a:ln>
            <a:noFill/>
            <a:miter lim="800000"/>
          </a:ln>
        </p:spPr>
        <p:txBody>
          <a:bodyPr>
            <a:spAutoFit/>
          </a:bodyPr>
          <a:lstStyle>
            <a:lvl1pPr eaLnBrk="0" hangingPunct="0">
              <a:spcBef>
                <a:spcPct val="20000"/>
              </a:spcBef>
              <a:buChar char="•"/>
              <a:defRPr sz="3200">
                <a:solidFill>
                  <a:srgbClr val="000000"/>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rgbClr val="000000"/>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rgbClr val="000000"/>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rgbClr val="000000"/>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rgbClr val="000000"/>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000" b="1"/>
              <a:t>2、分别用两个完全相同的“热得快”同时</a:t>
            </a:r>
          </a:p>
          <a:p>
            <a:pPr eaLnBrk="1" hangingPunct="1">
              <a:spcBef>
                <a:spcPct val="0"/>
              </a:spcBef>
              <a:buFontTx/>
              <a:buNone/>
            </a:pPr>
            <a:r>
              <a:rPr lang="zh-CN" altLang="en-US" sz="2000" b="1"/>
              <a:t>给质量相同的A、B两种液体加热，它们</a:t>
            </a:r>
          </a:p>
          <a:p>
            <a:pPr eaLnBrk="1" hangingPunct="1">
              <a:spcBef>
                <a:spcPct val="0"/>
              </a:spcBef>
              <a:buFontTx/>
              <a:buNone/>
            </a:pPr>
            <a:r>
              <a:rPr lang="zh-CN" altLang="en-US" sz="2000" b="1"/>
              <a:t>的温度随时间变化的图象如图所示，</a:t>
            </a:r>
          </a:p>
          <a:p>
            <a:pPr eaLnBrk="1" hangingPunct="1">
              <a:spcBef>
                <a:spcPct val="0"/>
              </a:spcBef>
              <a:buFontTx/>
              <a:buNone/>
            </a:pPr>
            <a:r>
              <a:rPr lang="zh-CN" altLang="en-US" sz="2000" b="1"/>
              <a:t>（1）由图象可知</a:t>
            </a:r>
            <a:r>
              <a:rPr lang="zh-CN" altLang="en-US" sz="2000" b="1" u="sng"/>
              <a:t>       </a:t>
            </a:r>
            <a:r>
              <a:rPr lang="zh-CN" altLang="en-US" sz="2000" b="1"/>
              <a:t>液体的温度升高得较快，</a:t>
            </a:r>
          </a:p>
          <a:p>
            <a:pPr eaLnBrk="1" hangingPunct="1">
              <a:spcBef>
                <a:spcPct val="0"/>
              </a:spcBef>
              <a:buFontTx/>
              <a:buNone/>
            </a:pPr>
            <a:r>
              <a:rPr lang="zh-CN" altLang="en-US" sz="2000" b="1"/>
              <a:t>（2）A、B两种液体中</a:t>
            </a:r>
            <a:r>
              <a:rPr lang="zh-CN" altLang="en-US" sz="2000" b="1" u="sng"/>
              <a:t>        </a:t>
            </a:r>
            <a:r>
              <a:rPr lang="zh-CN" altLang="en-US" sz="2000" b="1"/>
              <a:t>的吸热本领强（3）如果要你从A、B两液体中选择汽车的冷却液，应选择</a:t>
            </a:r>
            <a:r>
              <a:rPr lang="zh-CN" altLang="en-US" sz="2000" b="1" u="sng"/>
              <a:t>             </a:t>
            </a:r>
            <a:r>
              <a:rPr lang="zh-CN" altLang="en-US" sz="2000" b="1"/>
              <a:t>液体，</a:t>
            </a:r>
          </a:p>
          <a:p>
            <a:pPr eaLnBrk="1" hangingPunct="1">
              <a:spcBef>
                <a:spcPct val="0"/>
              </a:spcBef>
              <a:buFontTx/>
              <a:buNone/>
            </a:pPr>
            <a:r>
              <a:rPr lang="zh-CN" altLang="en-US" sz="2000" b="1"/>
              <a:t>（4）若B液体是水，则A液体的比热容</a:t>
            </a:r>
          </a:p>
          <a:p>
            <a:pPr eaLnBrk="1" hangingPunct="1">
              <a:spcBef>
                <a:spcPct val="0"/>
              </a:spcBef>
              <a:buFontTx/>
              <a:buNone/>
            </a:pPr>
            <a:r>
              <a:rPr lang="zh-CN" altLang="en-US" sz="2000" b="1"/>
              <a:t>是</a:t>
            </a:r>
            <a:r>
              <a:rPr lang="zh-CN" altLang="en-US" sz="2000" b="1" u="sng"/>
              <a:t>                                      </a:t>
            </a:r>
            <a:r>
              <a:rPr lang="zh-CN" altLang="en-US" sz="2000" b="1"/>
              <a:t>。</a:t>
            </a:r>
          </a:p>
        </p:txBody>
      </p:sp>
      <p:pic>
        <p:nvPicPr>
          <p:cNvPr id="72710" name="图片 22532">
            <a:extLst>
              <a:ext uri="{FF2B5EF4-FFF2-40B4-BE49-F238E27FC236}">
                <a16:creationId xmlns:a16="http://schemas.microsoft.com/office/drawing/2014/main" id="{5682FDA7-02FA-481C-A841-785B39D974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7763" y="2995613"/>
            <a:ext cx="2632075" cy="234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31751" name="文本框 22533">
            <a:extLst>
              <a:ext uri="{FF2B5EF4-FFF2-40B4-BE49-F238E27FC236}">
                <a16:creationId xmlns:a16="http://schemas.microsoft.com/office/drawing/2014/main" id="{67B89E6D-8504-4829-9630-3805F94FCDED}"/>
              </a:ext>
            </a:extLst>
          </p:cNvPr>
          <p:cNvSpPr/>
          <p:nvPr/>
        </p:nvSpPr>
        <p:spPr>
          <a:xfrm>
            <a:off x="1476375" y="1846263"/>
            <a:ext cx="331788" cy="398462"/>
          </a:xfrm>
          <a:prstGeom prst="rect">
            <a:avLst/>
          </a:prstGeom>
          <a:noFill/>
          <a:ln>
            <a:noFill/>
            <a:miter lim="800000"/>
          </a:ln>
        </p:spPr>
        <p:txBody>
          <a:bodyPr wrap="none">
            <a:spAutoFit/>
          </a:bodyPr>
          <a:lstStyle>
            <a:lvl1pPr eaLnBrk="0" hangingPunct="0">
              <a:spcBef>
                <a:spcPct val="20000"/>
              </a:spcBef>
              <a:buChar char="•"/>
              <a:defRPr sz="3200">
                <a:solidFill>
                  <a:srgbClr val="000000"/>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rgbClr val="000000"/>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rgbClr val="000000"/>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rgbClr val="000000"/>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rgbClr val="000000"/>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000" b="1">
                <a:solidFill>
                  <a:srgbClr val="FF0000"/>
                </a:solidFill>
              </a:rPr>
              <a:t>&gt;</a:t>
            </a:r>
          </a:p>
        </p:txBody>
      </p:sp>
      <p:sp>
        <p:nvSpPr>
          <p:cNvPr id="31752" name="文本框 22534">
            <a:extLst>
              <a:ext uri="{FF2B5EF4-FFF2-40B4-BE49-F238E27FC236}">
                <a16:creationId xmlns:a16="http://schemas.microsoft.com/office/drawing/2014/main" id="{399BD001-CE01-492A-8934-4036D9EFE812}"/>
              </a:ext>
            </a:extLst>
          </p:cNvPr>
          <p:cNvSpPr/>
          <p:nvPr/>
        </p:nvSpPr>
        <p:spPr>
          <a:xfrm>
            <a:off x="2271713" y="3789363"/>
            <a:ext cx="366712" cy="400050"/>
          </a:xfrm>
          <a:prstGeom prst="rect">
            <a:avLst/>
          </a:prstGeom>
          <a:noFill/>
          <a:ln>
            <a:noFill/>
            <a:miter lim="800000"/>
          </a:ln>
        </p:spPr>
        <p:txBody>
          <a:bodyPr wrap="none">
            <a:spAutoFit/>
          </a:bodyPr>
          <a:lstStyle>
            <a:lvl1pPr eaLnBrk="0" hangingPunct="0">
              <a:spcBef>
                <a:spcPct val="20000"/>
              </a:spcBef>
              <a:buChar char="•"/>
              <a:defRPr sz="3200">
                <a:solidFill>
                  <a:srgbClr val="000000"/>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rgbClr val="000000"/>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rgbClr val="000000"/>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rgbClr val="000000"/>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rgbClr val="000000"/>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000" b="1">
                <a:solidFill>
                  <a:srgbClr val="FF0000"/>
                </a:solidFill>
              </a:rPr>
              <a:t>A</a:t>
            </a:r>
          </a:p>
        </p:txBody>
      </p:sp>
      <p:sp>
        <p:nvSpPr>
          <p:cNvPr id="31753" name="文本框 22535">
            <a:extLst>
              <a:ext uri="{FF2B5EF4-FFF2-40B4-BE49-F238E27FC236}">
                <a16:creationId xmlns:a16="http://schemas.microsoft.com/office/drawing/2014/main" id="{12E3CDB2-FF3C-4A09-ABF1-5DC0F76351F7}"/>
              </a:ext>
            </a:extLst>
          </p:cNvPr>
          <p:cNvSpPr/>
          <p:nvPr/>
        </p:nvSpPr>
        <p:spPr>
          <a:xfrm>
            <a:off x="2919413" y="4152900"/>
            <a:ext cx="366712" cy="398463"/>
          </a:xfrm>
          <a:prstGeom prst="rect">
            <a:avLst/>
          </a:prstGeom>
          <a:noFill/>
          <a:ln>
            <a:noFill/>
            <a:miter lim="800000"/>
          </a:ln>
        </p:spPr>
        <p:txBody>
          <a:bodyPr wrap="none">
            <a:spAutoFit/>
          </a:bodyPr>
          <a:lstStyle>
            <a:lvl1pPr eaLnBrk="0" hangingPunct="0">
              <a:spcBef>
                <a:spcPct val="20000"/>
              </a:spcBef>
              <a:buChar char="•"/>
              <a:defRPr sz="3200">
                <a:solidFill>
                  <a:srgbClr val="000000"/>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rgbClr val="000000"/>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rgbClr val="000000"/>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rgbClr val="000000"/>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rgbClr val="000000"/>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000" b="1">
                <a:solidFill>
                  <a:srgbClr val="FF0000"/>
                </a:solidFill>
              </a:rPr>
              <a:t>B</a:t>
            </a:r>
          </a:p>
        </p:txBody>
      </p:sp>
      <p:sp>
        <p:nvSpPr>
          <p:cNvPr id="31754" name="文本框 22536">
            <a:extLst>
              <a:ext uri="{FF2B5EF4-FFF2-40B4-BE49-F238E27FC236}">
                <a16:creationId xmlns:a16="http://schemas.microsoft.com/office/drawing/2014/main" id="{69D29FD9-2710-49F8-8BED-58F1B7567676}"/>
              </a:ext>
            </a:extLst>
          </p:cNvPr>
          <p:cNvSpPr/>
          <p:nvPr/>
        </p:nvSpPr>
        <p:spPr>
          <a:xfrm>
            <a:off x="836613" y="4727575"/>
            <a:ext cx="366712" cy="398463"/>
          </a:xfrm>
          <a:prstGeom prst="rect">
            <a:avLst/>
          </a:prstGeom>
          <a:noFill/>
          <a:ln>
            <a:noFill/>
            <a:miter lim="800000"/>
          </a:ln>
        </p:spPr>
        <p:txBody>
          <a:bodyPr wrap="none">
            <a:spAutoFit/>
          </a:bodyPr>
          <a:lstStyle>
            <a:lvl1pPr eaLnBrk="0" hangingPunct="0">
              <a:spcBef>
                <a:spcPct val="20000"/>
              </a:spcBef>
              <a:buChar char="•"/>
              <a:defRPr sz="3200">
                <a:solidFill>
                  <a:srgbClr val="000000"/>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rgbClr val="000000"/>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rgbClr val="000000"/>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rgbClr val="000000"/>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rgbClr val="000000"/>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000" b="1">
                <a:solidFill>
                  <a:srgbClr val="FF0000"/>
                </a:solidFill>
              </a:rPr>
              <a:t>B</a:t>
            </a:r>
          </a:p>
        </p:txBody>
      </p:sp>
      <p:sp>
        <p:nvSpPr>
          <p:cNvPr id="31755" name="文本框 22537">
            <a:extLst>
              <a:ext uri="{FF2B5EF4-FFF2-40B4-BE49-F238E27FC236}">
                <a16:creationId xmlns:a16="http://schemas.microsoft.com/office/drawing/2014/main" id="{51E5411A-4845-4BC3-ADFD-56B571B27CE2}"/>
              </a:ext>
            </a:extLst>
          </p:cNvPr>
          <p:cNvSpPr/>
          <p:nvPr/>
        </p:nvSpPr>
        <p:spPr>
          <a:xfrm>
            <a:off x="685800" y="5376863"/>
            <a:ext cx="2549525" cy="398462"/>
          </a:xfrm>
          <a:prstGeom prst="rect">
            <a:avLst/>
          </a:prstGeom>
          <a:noFill/>
          <a:ln>
            <a:noFill/>
            <a:miter lim="800000"/>
          </a:ln>
        </p:spPr>
        <p:txBody>
          <a:bodyPr wrap="none">
            <a:spAutoFit/>
          </a:bodyPr>
          <a:lstStyle>
            <a:lvl1pPr eaLnBrk="0" hangingPunct="0">
              <a:spcBef>
                <a:spcPct val="20000"/>
              </a:spcBef>
              <a:buChar char="•"/>
              <a:defRPr sz="3200">
                <a:solidFill>
                  <a:srgbClr val="000000"/>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rgbClr val="000000"/>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rgbClr val="000000"/>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rgbClr val="000000"/>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rgbClr val="000000"/>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000" b="1">
                <a:solidFill>
                  <a:srgbClr val="FF0000"/>
                </a:solidFill>
              </a:rPr>
              <a:t>2.1</a:t>
            </a:r>
            <a:r>
              <a:rPr lang="zh-CN" altLang="en-US" sz="2000" b="1">
                <a:solidFill>
                  <a:srgbClr val="FF0000"/>
                </a:solidFill>
                <a:sym typeface="宋体" panose="02010600030101010101" pitchFamily="2" charset="-122"/>
              </a:rPr>
              <a:t>×10</a:t>
            </a:r>
            <a:r>
              <a:rPr lang="zh-CN" altLang="en-US" sz="2000" b="1" baseline="30000">
                <a:solidFill>
                  <a:srgbClr val="FF0000"/>
                </a:solidFill>
                <a:sym typeface="宋体" panose="02010600030101010101" pitchFamily="2" charset="-122"/>
              </a:rPr>
              <a:t>3</a:t>
            </a:r>
            <a:r>
              <a:rPr lang="zh-CN" altLang="en-US" sz="2000" b="1">
                <a:solidFill>
                  <a:srgbClr val="FF0000"/>
                </a:solidFill>
                <a:sym typeface="宋体" panose="02010600030101010101" pitchFamily="2" charset="-122"/>
              </a:rPr>
              <a:t>J/（Kg.℃）</a:t>
            </a:r>
          </a:p>
        </p:txBody>
      </p:sp>
      <p:sp>
        <p:nvSpPr>
          <p:cNvPr id="31756" name="文本框 22538">
            <a:extLst>
              <a:ext uri="{FF2B5EF4-FFF2-40B4-BE49-F238E27FC236}">
                <a16:creationId xmlns:a16="http://schemas.microsoft.com/office/drawing/2014/main" id="{3C986F31-0844-4F42-8708-C9A8E0D19364}"/>
              </a:ext>
            </a:extLst>
          </p:cNvPr>
          <p:cNvSpPr/>
          <p:nvPr/>
        </p:nvSpPr>
        <p:spPr>
          <a:xfrm>
            <a:off x="1395413" y="1555750"/>
            <a:ext cx="412750" cy="368300"/>
          </a:xfrm>
          <a:prstGeom prst="rect">
            <a:avLst/>
          </a:prstGeom>
          <a:noFill/>
          <a:ln>
            <a:noFill/>
            <a:miter lim="800000"/>
          </a:ln>
        </p:spPr>
        <p:txBody>
          <a:bodyPr wrap="none">
            <a:spAutoFit/>
          </a:bodyPr>
          <a:lstStyle>
            <a:lvl1pPr eaLnBrk="0" hangingPunct="0">
              <a:spcBef>
                <a:spcPct val="20000"/>
              </a:spcBef>
              <a:buChar char="•"/>
              <a:defRPr sz="3200">
                <a:solidFill>
                  <a:srgbClr val="000000"/>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rgbClr val="000000"/>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rgbClr val="000000"/>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rgbClr val="000000"/>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rgbClr val="000000"/>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800" b="1">
                <a:solidFill>
                  <a:srgbClr val="FF0000"/>
                </a:solidFill>
              </a:rPr>
              <a:t>乙</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74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270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175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1751"/>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1749"/>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72710"/>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1752"/>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1753"/>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1754"/>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17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animBg="1"/>
      <p:bldP spid="31749" grpId="0" animBg="1"/>
      <p:bldP spid="31751" grpId="0" animBg="1"/>
      <p:bldP spid="31752" grpId="0" animBg="1"/>
      <p:bldP spid="31753" grpId="0" animBg="1"/>
      <p:bldP spid="31754" grpId="0" animBg="1"/>
      <p:bldP spid="31755" grpId="0" animBg="1"/>
      <p:bldP spid="3175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文本框 23553">
            <a:extLst>
              <a:ext uri="{FF2B5EF4-FFF2-40B4-BE49-F238E27FC236}">
                <a16:creationId xmlns:a16="http://schemas.microsoft.com/office/drawing/2014/main" id="{5C7C643B-281C-4007-837F-3F958CCB4ED8}"/>
              </a:ext>
            </a:extLst>
          </p:cNvPr>
          <p:cNvSpPr/>
          <p:nvPr/>
        </p:nvSpPr>
        <p:spPr>
          <a:xfrm>
            <a:off x="250825" y="909638"/>
            <a:ext cx="8518525" cy="3927475"/>
          </a:xfrm>
          <a:prstGeom prst="rect">
            <a:avLst/>
          </a:prstGeom>
          <a:noFill/>
          <a:ln>
            <a:noFill/>
            <a:miter lim="800000"/>
          </a:ln>
        </p:spPr>
        <p:txBody>
          <a:bodyPr>
            <a:spAutoFit/>
          </a:bodyPr>
          <a:lstStyle>
            <a:lvl1pPr eaLnBrk="0" hangingPunct="0">
              <a:spcBef>
                <a:spcPct val="20000"/>
              </a:spcBef>
              <a:buChar char="•"/>
              <a:defRPr sz="3200">
                <a:solidFill>
                  <a:srgbClr val="000000"/>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rgbClr val="000000"/>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rgbClr val="000000"/>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rgbClr val="000000"/>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rgbClr val="000000"/>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9pPr>
          </a:lstStyle>
          <a:p>
            <a:pPr eaLnBrk="1" hangingPunct="1">
              <a:lnSpc>
                <a:spcPct val="130000"/>
              </a:lnSpc>
              <a:spcBef>
                <a:spcPct val="0"/>
              </a:spcBef>
              <a:buFontTx/>
              <a:buNone/>
            </a:pPr>
            <a:r>
              <a:rPr lang="zh-CN" altLang="en-US" sz="2400" b="1"/>
              <a:t>5、酒精温度计和水银温度计能测量的最低温度是不同的，这主要的是由于酒精和水银的（        ）</a:t>
            </a:r>
          </a:p>
          <a:p>
            <a:pPr eaLnBrk="1" hangingPunct="1">
              <a:lnSpc>
                <a:spcPct val="130000"/>
              </a:lnSpc>
              <a:spcBef>
                <a:spcPct val="0"/>
              </a:spcBef>
              <a:buFontTx/>
              <a:buNone/>
            </a:pPr>
            <a:r>
              <a:rPr lang="zh-CN" altLang="en-US" sz="2400" b="1"/>
              <a:t>A、沸点不同     B、凝固点不同   C 比热容不同   D、密度不同</a:t>
            </a:r>
          </a:p>
          <a:p>
            <a:pPr eaLnBrk="1" hangingPunct="1">
              <a:lnSpc>
                <a:spcPct val="130000"/>
              </a:lnSpc>
              <a:spcBef>
                <a:spcPct val="0"/>
              </a:spcBef>
              <a:buFontTx/>
              <a:buNone/>
            </a:pPr>
            <a:endParaRPr lang="zh-CN" altLang="en-US" sz="2400" b="1"/>
          </a:p>
          <a:p>
            <a:pPr eaLnBrk="1" hangingPunct="1">
              <a:lnSpc>
                <a:spcPct val="130000"/>
              </a:lnSpc>
              <a:spcBef>
                <a:spcPct val="0"/>
              </a:spcBef>
              <a:buFontTx/>
              <a:buNone/>
            </a:pPr>
            <a:endParaRPr lang="zh-CN" altLang="en-US" sz="2400" b="1"/>
          </a:p>
          <a:p>
            <a:pPr eaLnBrk="1" hangingPunct="1">
              <a:lnSpc>
                <a:spcPct val="130000"/>
              </a:lnSpc>
              <a:spcBef>
                <a:spcPct val="0"/>
              </a:spcBef>
              <a:buFontTx/>
              <a:buNone/>
            </a:pPr>
            <a:r>
              <a:rPr lang="zh-CN" altLang="en-US" sz="2400" b="1"/>
              <a:t>6、常用的液体温度计的玻璃泡里装的是酒精或水银，而不会装水，这主要的是由于酒精和水银的（        ）</a:t>
            </a:r>
          </a:p>
          <a:p>
            <a:pPr eaLnBrk="1" hangingPunct="1">
              <a:lnSpc>
                <a:spcPct val="130000"/>
              </a:lnSpc>
              <a:spcBef>
                <a:spcPct val="0"/>
              </a:spcBef>
              <a:buFontTx/>
              <a:buNone/>
            </a:pPr>
            <a:r>
              <a:rPr lang="zh-CN" altLang="en-US" sz="2400" b="1"/>
              <a:t> A、沸点低       B、凝固点高     C 、  比热容小      D、密度小</a:t>
            </a:r>
          </a:p>
        </p:txBody>
      </p:sp>
      <p:sp>
        <p:nvSpPr>
          <p:cNvPr id="32772" name="文本框 23554">
            <a:extLst>
              <a:ext uri="{FF2B5EF4-FFF2-40B4-BE49-F238E27FC236}">
                <a16:creationId xmlns:a16="http://schemas.microsoft.com/office/drawing/2014/main" id="{8B1BE86B-44FC-4D2B-B564-A0B21BF27E87}"/>
              </a:ext>
            </a:extLst>
          </p:cNvPr>
          <p:cNvSpPr/>
          <p:nvPr/>
        </p:nvSpPr>
        <p:spPr>
          <a:xfrm>
            <a:off x="4787900" y="1485900"/>
            <a:ext cx="303213" cy="457200"/>
          </a:xfrm>
          <a:prstGeom prst="rect">
            <a:avLst/>
          </a:prstGeom>
          <a:noFill/>
          <a:ln>
            <a:noFill/>
            <a:miter lim="800000"/>
          </a:ln>
        </p:spPr>
        <p:txBody>
          <a:bodyPr>
            <a:spAutoFit/>
          </a:bodyPr>
          <a:lstStyle>
            <a:lvl1pPr eaLnBrk="0" hangingPunct="0">
              <a:spcBef>
                <a:spcPct val="20000"/>
              </a:spcBef>
              <a:buChar char="•"/>
              <a:defRPr sz="3200">
                <a:solidFill>
                  <a:srgbClr val="000000"/>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rgbClr val="000000"/>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rgbClr val="000000"/>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rgbClr val="000000"/>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rgbClr val="000000"/>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400" b="1">
                <a:solidFill>
                  <a:srgbClr val="FF0000"/>
                </a:solidFill>
              </a:rPr>
              <a:t>B</a:t>
            </a:r>
          </a:p>
        </p:txBody>
      </p:sp>
      <p:sp>
        <p:nvSpPr>
          <p:cNvPr id="32773" name="文本框 23555">
            <a:extLst>
              <a:ext uri="{FF2B5EF4-FFF2-40B4-BE49-F238E27FC236}">
                <a16:creationId xmlns:a16="http://schemas.microsoft.com/office/drawing/2014/main" id="{7D0C0BAF-AA0D-4C1A-B2DA-4332D3CB5877}"/>
              </a:ext>
            </a:extLst>
          </p:cNvPr>
          <p:cNvSpPr>
            <a:spLocks noChangeArrowheads="1"/>
          </p:cNvSpPr>
          <p:nvPr/>
        </p:nvSpPr>
        <p:spPr bwMode="auto">
          <a:xfrm rot="10860000" flipV="1">
            <a:off x="5943600" y="3935413"/>
            <a:ext cx="304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har char="•"/>
              <a:defRPr sz="3200">
                <a:solidFill>
                  <a:srgbClr val="000000"/>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rgbClr val="000000"/>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rgbClr val="000000"/>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rgbClr val="000000"/>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rgbClr val="000000"/>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400" b="1">
                <a:solidFill>
                  <a:srgbClr val="FF0000"/>
                </a:solidFill>
              </a:rPr>
              <a:t>C</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77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2772">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27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animBg="1"/>
      <p:bldP spid="3277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5" name="Host Control  24577">
            <a:extLst>
              <a:ext uri="{FF2B5EF4-FFF2-40B4-BE49-F238E27FC236}">
                <a16:creationId xmlns:a16="http://schemas.microsoft.com/office/drawing/2014/main" id="{3205F984-9C91-4C4A-BBC0-67FFD4CC0E53}"/>
              </a:ext>
            </a:extLst>
          </p:cNvPr>
          <p:cNvSpPr>
            <a:spLocks noChangeAspect="1" noChangeArrowheads="1"/>
          </p:cNvSpPr>
          <p:nvPr/>
        </p:nvSpPr>
        <p:spPr bwMode="auto">
          <a:xfrm>
            <a:off x="812800" y="3559175"/>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spcBef>
                <a:spcPct val="20000"/>
              </a:spcBef>
              <a:buChar char="•"/>
              <a:defRPr sz="3200">
                <a:solidFill>
                  <a:srgbClr val="000000"/>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rgbClr val="000000"/>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rgbClr val="000000"/>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rgbClr val="000000"/>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rgbClr val="000000"/>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2400"/>
          </a:p>
        </p:txBody>
      </p:sp>
      <p:sp>
        <p:nvSpPr>
          <p:cNvPr id="33796" name="矩形 24578">
            <a:extLst>
              <a:ext uri="{FF2B5EF4-FFF2-40B4-BE49-F238E27FC236}">
                <a16:creationId xmlns:a16="http://schemas.microsoft.com/office/drawing/2014/main" id="{62048016-0DD0-4D6D-8586-EAAAD20B7E73}"/>
              </a:ext>
            </a:extLst>
          </p:cNvPr>
          <p:cNvSpPr/>
          <p:nvPr/>
        </p:nvSpPr>
        <p:spPr>
          <a:xfrm>
            <a:off x="207963" y="860425"/>
            <a:ext cx="8740775" cy="4114800"/>
          </a:xfrm>
          <a:prstGeom prst="rect">
            <a:avLst/>
          </a:prstGeom>
          <a:noFill/>
          <a:ln>
            <a:noFill/>
            <a:miter lim="800000"/>
          </a:ln>
        </p:spPr>
        <p:txBody>
          <a:bodyPr wrap="none" anchor="ctr">
            <a:spAutoFit/>
          </a:bodyPr>
          <a:lstStyle>
            <a:lvl1pPr eaLnBrk="0" hangingPunct="0">
              <a:spcBef>
                <a:spcPct val="20000"/>
              </a:spcBef>
              <a:buChar char="•"/>
              <a:defRPr sz="3200">
                <a:solidFill>
                  <a:srgbClr val="000000"/>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rgbClr val="000000"/>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rgbClr val="000000"/>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rgbClr val="000000"/>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rgbClr val="000000"/>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200" b="1"/>
              <a:t>4、根据表中几种物质的比热容，判断下列说法中</a:t>
            </a:r>
            <a:r>
              <a:rPr lang="zh-CN" altLang="en-US" sz="2200" b="1">
                <a:solidFill>
                  <a:srgbClr val="FF0000"/>
                </a:solidFill>
              </a:rPr>
              <a:t>不正确</a:t>
            </a:r>
            <a:r>
              <a:rPr lang="zh-CN" altLang="en-US" sz="2200" b="1"/>
              <a:t>的是（       ）</a:t>
            </a:r>
            <a:endParaRPr lang="zh-CN" altLang="en-US" sz="2200"/>
          </a:p>
          <a:p>
            <a:pPr>
              <a:spcBef>
                <a:spcPct val="0"/>
              </a:spcBef>
              <a:buFontTx/>
              <a:buNone/>
            </a:pPr>
            <a:endParaRPr lang="en-US" altLang="zh-CN" sz="2200" b="1"/>
          </a:p>
          <a:p>
            <a:pPr>
              <a:spcBef>
                <a:spcPct val="0"/>
              </a:spcBef>
              <a:buFontTx/>
              <a:buNone/>
            </a:pPr>
            <a:endParaRPr lang="en-US" altLang="zh-CN" sz="2200" b="1"/>
          </a:p>
          <a:p>
            <a:pPr>
              <a:spcBef>
                <a:spcPct val="0"/>
              </a:spcBef>
              <a:buFontTx/>
              <a:buNone/>
            </a:pPr>
            <a:endParaRPr lang="en-US" altLang="zh-CN" sz="2200" b="1"/>
          </a:p>
          <a:p>
            <a:pPr>
              <a:spcBef>
                <a:spcPct val="0"/>
              </a:spcBef>
              <a:buFontTx/>
              <a:buNone/>
            </a:pPr>
            <a:endParaRPr lang="en-US" altLang="zh-CN" sz="2200" b="1"/>
          </a:p>
          <a:p>
            <a:pPr>
              <a:spcBef>
                <a:spcPct val="0"/>
              </a:spcBef>
              <a:buFontTx/>
              <a:buNone/>
            </a:pPr>
            <a:endParaRPr lang="en-US" altLang="zh-CN" sz="2200" b="1"/>
          </a:p>
          <a:p>
            <a:pPr>
              <a:spcBef>
                <a:spcPct val="0"/>
              </a:spcBef>
              <a:buFontTx/>
              <a:buNone/>
            </a:pPr>
            <a:endParaRPr lang="en-US" altLang="zh-CN" sz="2200" b="1"/>
          </a:p>
          <a:p>
            <a:pPr>
              <a:spcBef>
                <a:spcPct val="0"/>
              </a:spcBef>
              <a:buFontTx/>
              <a:buNone/>
            </a:pPr>
            <a:endParaRPr lang="en-US" altLang="zh-CN" sz="2200" b="1"/>
          </a:p>
          <a:p>
            <a:pPr>
              <a:spcBef>
                <a:spcPct val="0"/>
              </a:spcBef>
              <a:buFontTx/>
              <a:buNone/>
            </a:pPr>
            <a:r>
              <a:rPr lang="en-US" altLang="zh-CN" sz="2200" b="1"/>
              <a:t>A.</a:t>
            </a:r>
            <a:r>
              <a:rPr lang="zh-CN" altLang="en-US" sz="2200" b="1"/>
              <a:t>制作体温计常用水银做介质，原因之一是水银的比热容小</a:t>
            </a:r>
            <a:endParaRPr lang="zh-CN" altLang="en-US" sz="2200"/>
          </a:p>
          <a:p>
            <a:pPr>
              <a:spcBef>
                <a:spcPct val="0"/>
              </a:spcBef>
              <a:buFontTx/>
              <a:buNone/>
            </a:pPr>
            <a:r>
              <a:rPr lang="en-US" altLang="zh-CN" sz="2200" b="1"/>
              <a:t>B.</a:t>
            </a:r>
            <a:r>
              <a:rPr lang="zh-CN" altLang="en-US" sz="2200" b="1"/>
              <a:t>北方楼房中的暖气用水做介质，利用了水的比热容大的特性</a:t>
            </a:r>
            <a:endParaRPr lang="zh-CN" altLang="en-US" sz="2200"/>
          </a:p>
          <a:p>
            <a:pPr>
              <a:spcBef>
                <a:spcPct val="0"/>
              </a:spcBef>
              <a:buFontTx/>
              <a:buNone/>
            </a:pPr>
            <a:r>
              <a:rPr lang="en-US" altLang="zh-CN" sz="2200" b="1"/>
              <a:t>C.</a:t>
            </a:r>
            <a:r>
              <a:rPr lang="zh-CN" altLang="en-US" sz="2200" b="1"/>
              <a:t>由于水比沙石的比热容大，所以内陆地区的昼夜温差比沿海地区大</a:t>
            </a:r>
            <a:endParaRPr lang="zh-CN" altLang="en-US" sz="2200"/>
          </a:p>
          <a:p>
            <a:pPr>
              <a:spcBef>
                <a:spcPct val="0"/>
              </a:spcBef>
              <a:buFontTx/>
              <a:buNone/>
            </a:pPr>
            <a:r>
              <a:rPr lang="en-US" altLang="zh-CN" sz="2200" b="1"/>
              <a:t>D.</a:t>
            </a:r>
            <a:r>
              <a:rPr lang="zh-CN" altLang="en-US" sz="2200" b="1"/>
              <a:t>由于水比冰的比热容大，所以冷却食品时</a:t>
            </a:r>
            <a:r>
              <a:rPr lang="en-US" altLang="zh-CN" sz="2200" b="1"/>
              <a:t>0</a:t>
            </a:r>
            <a:r>
              <a:rPr lang="en-US" altLang="zh-CN" sz="2200" b="1" baseline="30000"/>
              <a:t>o</a:t>
            </a:r>
            <a:r>
              <a:rPr lang="en-US" altLang="zh-CN" sz="2200" b="1"/>
              <a:t>C</a:t>
            </a:r>
            <a:r>
              <a:rPr lang="zh-CN" altLang="en-US" sz="2200" b="1"/>
              <a:t>的水比</a:t>
            </a:r>
            <a:r>
              <a:rPr lang="en-US" altLang="zh-CN" sz="2200" b="1"/>
              <a:t>0</a:t>
            </a:r>
            <a:r>
              <a:rPr lang="en-US" altLang="zh-CN" sz="2200" b="1" baseline="30000"/>
              <a:t>o</a:t>
            </a:r>
            <a:r>
              <a:rPr lang="en-US" altLang="zh-CN" sz="2200" b="1"/>
              <a:t>C</a:t>
            </a:r>
            <a:r>
              <a:rPr lang="zh-CN" altLang="en-US" sz="2200" b="1"/>
              <a:t>的冰效果好</a:t>
            </a:r>
            <a:r>
              <a:rPr lang="zh-CN" altLang="en-US" sz="2200"/>
              <a:t> </a:t>
            </a:r>
          </a:p>
        </p:txBody>
      </p:sp>
      <p:pic>
        <p:nvPicPr>
          <p:cNvPr id="74757" name="图片 24579">
            <a:extLst>
              <a:ext uri="{FF2B5EF4-FFF2-40B4-BE49-F238E27FC236}">
                <a16:creationId xmlns:a16="http://schemas.microsoft.com/office/drawing/2014/main" id="{9949CCB2-164A-4D03-B6F0-88A58787CC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557338"/>
            <a:ext cx="6696075" cy="194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74758" name="Host Control  24580">
            <a:extLst>
              <a:ext uri="{FF2B5EF4-FFF2-40B4-BE49-F238E27FC236}">
                <a16:creationId xmlns:a16="http://schemas.microsoft.com/office/drawing/2014/main" id="{FE58D8D1-1BB4-4CDC-BFCE-3CB886FBC6E8}"/>
              </a:ext>
            </a:extLst>
          </p:cNvPr>
          <p:cNvSpPr>
            <a:spLocks noChangeAspect="1" noChangeArrowheads="1"/>
          </p:cNvSpPr>
          <p:nvPr/>
        </p:nvSpPr>
        <p:spPr bwMode="auto">
          <a:xfrm>
            <a:off x="-1531938" y="2195513"/>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spcBef>
                <a:spcPct val="20000"/>
              </a:spcBef>
              <a:buChar char="•"/>
              <a:defRPr sz="3200">
                <a:solidFill>
                  <a:srgbClr val="000000"/>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rgbClr val="000000"/>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rgbClr val="000000"/>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rgbClr val="000000"/>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rgbClr val="000000"/>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2400"/>
          </a:p>
        </p:txBody>
      </p:sp>
      <p:sp>
        <p:nvSpPr>
          <p:cNvPr id="74759" name="Host Control  24581">
            <a:extLst>
              <a:ext uri="{FF2B5EF4-FFF2-40B4-BE49-F238E27FC236}">
                <a16:creationId xmlns:a16="http://schemas.microsoft.com/office/drawing/2014/main" id="{A1390A88-DEFD-469E-ABB1-940308F45C46}"/>
              </a:ext>
            </a:extLst>
          </p:cNvPr>
          <p:cNvSpPr>
            <a:spLocks noChangeAspect="1" noChangeArrowheads="1"/>
          </p:cNvSpPr>
          <p:nvPr/>
        </p:nvSpPr>
        <p:spPr bwMode="auto">
          <a:xfrm>
            <a:off x="3703638" y="3711575"/>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spcBef>
                <a:spcPct val="20000"/>
              </a:spcBef>
              <a:buChar char="•"/>
              <a:defRPr sz="3200">
                <a:solidFill>
                  <a:srgbClr val="000000"/>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rgbClr val="000000"/>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rgbClr val="000000"/>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rgbClr val="000000"/>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rgbClr val="000000"/>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2400"/>
          </a:p>
        </p:txBody>
      </p:sp>
      <p:sp>
        <p:nvSpPr>
          <p:cNvPr id="33800" name="文本框 24582">
            <a:extLst>
              <a:ext uri="{FF2B5EF4-FFF2-40B4-BE49-F238E27FC236}">
                <a16:creationId xmlns:a16="http://schemas.microsoft.com/office/drawing/2014/main" id="{EACACC1E-9D2D-42A7-B69F-9A550D20099B}"/>
              </a:ext>
            </a:extLst>
          </p:cNvPr>
          <p:cNvSpPr/>
          <p:nvPr/>
        </p:nvSpPr>
        <p:spPr>
          <a:xfrm>
            <a:off x="8131175" y="808038"/>
            <a:ext cx="403225" cy="457200"/>
          </a:xfrm>
          <a:prstGeom prst="rect">
            <a:avLst/>
          </a:prstGeom>
          <a:noFill/>
          <a:ln>
            <a:noFill/>
            <a:miter lim="800000"/>
          </a:ln>
        </p:spPr>
        <p:txBody>
          <a:bodyPr wrap="none">
            <a:spAutoFit/>
          </a:bodyPr>
          <a:lstStyle>
            <a:lvl1pPr eaLnBrk="0" hangingPunct="0">
              <a:spcBef>
                <a:spcPct val="20000"/>
              </a:spcBef>
              <a:buChar char="•"/>
              <a:defRPr sz="3200">
                <a:solidFill>
                  <a:srgbClr val="000000"/>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rgbClr val="000000"/>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rgbClr val="000000"/>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rgbClr val="000000"/>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rgbClr val="000000"/>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400" b="1">
                <a:solidFill>
                  <a:srgbClr val="FF0000"/>
                </a:solidFill>
              </a:rPr>
              <a:t>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8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0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矩形 25601">
            <a:extLst>
              <a:ext uri="{FF2B5EF4-FFF2-40B4-BE49-F238E27FC236}">
                <a16:creationId xmlns:a16="http://schemas.microsoft.com/office/drawing/2014/main" id="{723A05D7-9CF9-4904-B26F-CAB2B0AD4CC0}"/>
              </a:ext>
            </a:extLst>
          </p:cNvPr>
          <p:cNvSpPr/>
          <p:nvPr/>
        </p:nvSpPr>
        <p:spPr>
          <a:xfrm>
            <a:off x="252413" y="692150"/>
            <a:ext cx="8208962" cy="2527300"/>
          </a:xfrm>
          <a:prstGeom prst="rect">
            <a:avLst/>
          </a:prstGeom>
          <a:noFill/>
          <a:ln>
            <a:noFill/>
            <a:miter lim="800000"/>
          </a:ln>
        </p:spPr>
        <p:txBody>
          <a:bodyPr anchor="ctr">
            <a:spAutoFit/>
          </a:bodyPr>
          <a:lstStyle>
            <a:lvl1pPr eaLnBrk="0" hangingPunct="0">
              <a:spcBef>
                <a:spcPct val="20000"/>
              </a:spcBef>
              <a:buChar char="•"/>
              <a:defRPr sz="3200">
                <a:solidFill>
                  <a:srgbClr val="000000"/>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rgbClr val="000000"/>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rgbClr val="000000"/>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rgbClr val="000000"/>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rgbClr val="000000"/>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9pPr>
          </a:lstStyle>
          <a:p>
            <a:pPr eaLnBrk="1" hangingPunct="1">
              <a:lnSpc>
                <a:spcPct val="120000"/>
              </a:lnSpc>
              <a:spcBef>
                <a:spcPct val="0"/>
              </a:spcBef>
              <a:buFontTx/>
              <a:buNone/>
            </a:pPr>
            <a:r>
              <a:rPr lang="zh-CN" altLang="en-US" sz="2200" b="1"/>
              <a:t>6、将质量相同、温度相同、材料不同的三块金属甲、乙、丙，放到上表面平整的冰块上．经过一定时间后，冰块形状基本不再变化时的情形如图所示．则三块金属的比热容C</a:t>
            </a:r>
            <a:r>
              <a:rPr lang="zh-CN" altLang="en-US" sz="2200" b="1" baseline="-25000"/>
              <a:t>甲</a:t>
            </a:r>
            <a:r>
              <a:rPr lang="zh-CN" altLang="en-US" sz="2200" b="1"/>
              <a:t>、C</a:t>
            </a:r>
            <a:r>
              <a:rPr lang="zh-CN" altLang="en-US" sz="2200" b="1" baseline="-25000"/>
              <a:t>乙</a:t>
            </a:r>
            <a:r>
              <a:rPr lang="zh-CN" altLang="en-US" sz="2200" b="1"/>
              <a:t>、C</a:t>
            </a:r>
            <a:r>
              <a:rPr lang="zh-CN" altLang="en-US" sz="2200" b="1" baseline="-25000"/>
              <a:t>丙</a:t>
            </a:r>
            <a:r>
              <a:rPr lang="zh-CN" altLang="en-US" sz="2200" b="1"/>
              <a:t>大小相比（　　）        </a:t>
            </a:r>
          </a:p>
          <a:p>
            <a:pPr eaLnBrk="1" hangingPunct="1">
              <a:lnSpc>
                <a:spcPct val="120000"/>
              </a:lnSpc>
              <a:spcBef>
                <a:spcPct val="0"/>
              </a:spcBef>
              <a:buFontTx/>
              <a:buNone/>
            </a:pPr>
            <a:r>
              <a:rPr lang="zh-CN" altLang="en-US" sz="2200" b="1"/>
              <a:t>A、C</a:t>
            </a:r>
            <a:r>
              <a:rPr lang="zh-CN" altLang="en-US" sz="2200" b="1" baseline="-25000"/>
              <a:t>甲</a:t>
            </a:r>
            <a:r>
              <a:rPr lang="zh-CN" altLang="en-US" sz="2200" b="1"/>
              <a:t>最大      </a:t>
            </a:r>
            <a:r>
              <a:rPr lang="en-US" altLang="zh-CN" sz="2200" b="1"/>
              <a:t>	</a:t>
            </a:r>
            <a:r>
              <a:rPr lang="zh-CN" altLang="en-US" sz="2200" b="1"/>
              <a:t>B、C</a:t>
            </a:r>
            <a:r>
              <a:rPr lang="zh-CN" altLang="en-US" sz="2200" b="1" baseline="-25000"/>
              <a:t>乙</a:t>
            </a:r>
            <a:r>
              <a:rPr lang="zh-CN" altLang="en-US" sz="2200" b="1"/>
              <a:t>最大        </a:t>
            </a:r>
          </a:p>
          <a:p>
            <a:pPr eaLnBrk="1" hangingPunct="1">
              <a:lnSpc>
                <a:spcPct val="120000"/>
              </a:lnSpc>
              <a:spcBef>
                <a:spcPct val="0"/>
              </a:spcBef>
              <a:buFontTx/>
              <a:buNone/>
            </a:pPr>
            <a:r>
              <a:rPr lang="zh-CN" altLang="en-US" sz="2200" b="1"/>
              <a:t>C、C</a:t>
            </a:r>
            <a:r>
              <a:rPr lang="zh-CN" altLang="en-US" sz="2200" b="1" baseline="-25000"/>
              <a:t>丙</a:t>
            </a:r>
            <a:r>
              <a:rPr lang="zh-CN" altLang="en-US" sz="2200" b="1"/>
              <a:t>最大     </a:t>
            </a:r>
            <a:r>
              <a:rPr lang="en-US" altLang="zh-CN" sz="2200" b="1"/>
              <a:t>		</a:t>
            </a:r>
            <a:r>
              <a:rPr lang="zh-CN" altLang="en-US" sz="2200" b="1"/>
              <a:t> D、C</a:t>
            </a:r>
            <a:r>
              <a:rPr lang="zh-CN" altLang="en-US" sz="2200" b="1" baseline="-25000"/>
              <a:t>甲</a:t>
            </a:r>
            <a:r>
              <a:rPr lang="zh-CN" altLang="en-US" sz="2200" b="1"/>
              <a:t>=C</a:t>
            </a:r>
            <a:r>
              <a:rPr lang="zh-CN" altLang="en-US" sz="2200" b="1" baseline="-25000"/>
              <a:t>乙</a:t>
            </a:r>
            <a:r>
              <a:rPr lang="zh-CN" altLang="en-US" sz="2200" b="1"/>
              <a:t>=C</a:t>
            </a:r>
            <a:r>
              <a:rPr lang="zh-CN" altLang="en-US" sz="2200" b="1" baseline="-25000"/>
              <a:t>丙</a:t>
            </a:r>
            <a:r>
              <a:rPr lang="zh-CN" altLang="en-US" sz="2200" b="1"/>
              <a:t> </a:t>
            </a:r>
          </a:p>
        </p:txBody>
      </p:sp>
      <p:pic>
        <p:nvPicPr>
          <p:cNvPr id="75780" name="图片 25602" descr="菁优网">
            <a:extLst>
              <a:ext uri="{FF2B5EF4-FFF2-40B4-BE49-F238E27FC236}">
                <a16:creationId xmlns:a16="http://schemas.microsoft.com/office/drawing/2014/main" id="{024DCFC9-2E19-452D-8DC2-80F906CB85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5250" y="2132013"/>
            <a:ext cx="1790700"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34821" name="文本框 25603">
            <a:extLst>
              <a:ext uri="{FF2B5EF4-FFF2-40B4-BE49-F238E27FC236}">
                <a16:creationId xmlns:a16="http://schemas.microsoft.com/office/drawing/2014/main" id="{46950B6D-DAE4-4B5B-A739-7ED749011AE6}"/>
              </a:ext>
            </a:extLst>
          </p:cNvPr>
          <p:cNvSpPr/>
          <p:nvPr/>
        </p:nvSpPr>
        <p:spPr>
          <a:xfrm>
            <a:off x="971550" y="1916113"/>
            <a:ext cx="403225" cy="457200"/>
          </a:xfrm>
          <a:prstGeom prst="rect">
            <a:avLst/>
          </a:prstGeom>
          <a:noFill/>
          <a:ln>
            <a:noFill/>
            <a:miter lim="800000"/>
          </a:ln>
        </p:spPr>
        <p:txBody>
          <a:bodyPr wrap="none">
            <a:spAutoFit/>
          </a:bodyPr>
          <a:lstStyle>
            <a:lvl1pPr eaLnBrk="0" hangingPunct="0">
              <a:spcBef>
                <a:spcPct val="20000"/>
              </a:spcBef>
              <a:buChar char="•"/>
              <a:defRPr sz="3200">
                <a:solidFill>
                  <a:srgbClr val="000000"/>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rgbClr val="000000"/>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rgbClr val="000000"/>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rgbClr val="000000"/>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rgbClr val="000000"/>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400" b="1">
                <a:solidFill>
                  <a:srgbClr val="FF0000"/>
                </a:solidFill>
              </a:rPr>
              <a:t>C</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81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48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animBg="1"/>
      <p:bldP spid="3482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3" name="文本框 26625">
            <a:extLst>
              <a:ext uri="{FF2B5EF4-FFF2-40B4-BE49-F238E27FC236}">
                <a16:creationId xmlns:a16="http://schemas.microsoft.com/office/drawing/2014/main" id="{AB0B5EB7-BD19-4603-BF65-BAD37F6CE6DF}"/>
              </a:ext>
            </a:extLst>
          </p:cNvPr>
          <p:cNvSpPr>
            <a:spLocks noChangeArrowheads="1"/>
          </p:cNvSpPr>
          <p:nvPr/>
        </p:nvSpPr>
        <p:spPr bwMode="auto">
          <a:xfrm>
            <a:off x="252413" y="476250"/>
            <a:ext cx="648652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har char="•"/>
              <a:defRPr sz="3200">
                <a:solidFill>
                  <a:srgbClr val="000000"/>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rgbClr val="000000"/>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rgbClr val="000000"/>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rgbClr val="000000"/>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rgbClr val="000000"/>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200" b="1"/>
              <a:t>8、小莉根据下列表中的数据，得出以下四个结论，</a:t>
            </a:r>
          </a:p>
          <a:p>
            <a:pPr eaLnBrk="1" hangingPunct="1">
              <a:spcBef>
                <a:spcPct val="0"/>
              </a:spcBef>
              <a:buFontTx/>
              <a:buNone/>
            </a:pPr>
            <a:r>
              <a:rPr lang="zh-CN" altLang="en-US" sz="2200" b="1"/>
              <a:t>其中正确的是（　　      ）</a:t>
            </a:r>
            <a:r>
              <a:rPr lang="zh-CN" altLang="en-US" sz="2200" b="1">
                <a:solidFill>
                  <a:srgbClr val="FF0000"/>
                </a:solidFill>
              </a:rPr>
              <a:t>（多选）</a:t>
            </a:r>
          </a:p>
        </p:txBody>
      </p:sp>
      <p:graphicFrame>
        <p:nvGraphicFramePr>
          <p:cNvPr id="76804" name="对象 26626">
            <a:extLst>
              <a:ext uri="{FF2B5EF4-FFF2-40B4-BE49-F238E27FC236}">
                <a16:creationId xmlns:a16="http://schemas.microsoft.com/office/drawing/2014/main" id="{67951A28-CABD-4E8D-845F-C456A64D3CB8}"/>
              </a:ext>
            </a:extLst>
          </p:cNvPr>
          <p:cNvGraphicFramePr>
            <a:graphicFrameLocks/>
          </p:cNvGraphicFramePr>
          <p:nvPr/>
        </p:nvGraphicFramePr>
        <p:xfrm>
          <a:off x="180975" y="1341438"/>
          <a:ext cx="6492875" cy="2789237"/>
        </p:xfrm>
        <a:graphic>
          <a:graphicData uri="http://schemas.openxmlformats.org/presentationml/2006/ole">
            <mc:AlternateContent xmlns:mc="http://schemas.openxmlformats.org/markup-compatibility/2006">
              <mc:Choice xmlns:v="urn:schemas-microsoft-com:vml" Requires="v">
                <p:oleObj r:id="rId2" imgW="5687219" imgH="2438095" progId="Paint.Picture">
                  <p:embed/>
                </p:oleObj>
              </mc:Choice>
              <mc:Fallback>
                <p:oleObj r:id="rId2" imgW="5687219" imgH="2438095" progId="Paint.Picture">
                  <p:embed/>
                  <p:pic>
                    <p:nvPicPr>
                      <p:cNvPr id="76804" name="对象 26626">
                        <a:extLst>
                          <a:ext uri="{FF2B5EF4-FFF2-40B4-BE49-F238E27FC236}">
                            <a16:creationId xmlns:a16="http://schemas.microsoft.com/office/drawing/2014/main" id="{67951A28-CABD-4E8D-845F-C456A64D3CB8}"/>
                          </a:ext>
                        </a:extLst>
                      </p:cNvPr>
                      <p:cNvPicPr>
                        <a:picLocks noChangeArrowheads="1"/>
                      </p:cNvPicPr>
                      <p:nvPr/>
                    </p:nvPicPr>
                    <p:blipFill>
                      <a:blip r:embed="rId3">
                        <a:lum bright="-12000" contrast="18000"/>
                        <a:extLst>
                          <a:ext uri="{28A0092B-C50C-407E-A947-70E740481C1C}">
                            <a14:useLocalDpi xmlns:a14="http://schemas.microsoft.com/office/drawing/2010/main" val="0"/>
                          </a:ext>
                        </a:extLst>
                      </a:blip>
                      <a:srcRect/>
                      <a:stretch>
                        <a:fillRect/>
                      </a:stretch>
                    </p:blipFill>
                    <p:spPr bwMode="auto">
                      <a:xfrm>
                        <a:off x="180975" y="1341438"/>
                        <a:ext cx="6492875" cy="2789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pic>
                </p:oleObj>
              </mc:Fallback>
            </mc:AlternateContent>
          </a:graphicData>
        </a:graphic>
      </p:graphicFrame>
      <p:sp>
        <p:nvSpPr>
          <p:cNvPr id="76805" name="文本框 26627">
            <a:extLst>
              <a:ext uri="{FF2B5EF4-FFF2-40B4-BE49-F238E27FC236}">
                <a16:creationId xmlns:a16="http://schemas.microsoft.com/office/drawing/2014/main" id="{BF56F612-2076-48DE-AE7A-AF3ADE9FAEA5}"/>
              </a:ext>
            </a:extLst>
          </p:cNvPr>
          <p:cNvSpPr>
            <a:spLocks noChangeArrowheads="1"/>
          </p:cNvSpPr>
          <p:nvPr/>
        </p:nvSpPr>
        <p:spPr bwMode="auto">
          <a:xfrm>
            <a:off x="180975" y="4329113"/>
            <a:ext cx="8569325" cy="183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har char="•"/>
              <a:defRPr sz="3200">
                <a:solidFill>
                  <a:srgbClr val="000000"/>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rgbClr val="000000"/>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rgbClr val="000000"/>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rgbClr val="000000"/>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rgbClr val="000000"/>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9pPr>
          </a:lstStyle>
          <a:p>
            <a:pPr eaLnBrk="1" hangingPunct="1">
              <a:lnSpc>
                <a:spcPct val="130000"/>
              </a:lnSpc>
              <a:spcBef>
                <a:spcPct val="0"/>
              </a:spcBef>
              <a:buFontTx/>
              <a:buNone/>
            </a:pPr>
            <a:r>
              <a:rPr lang="zh-CN" altLang="en-US" sz="2200" b="1"/>
              <a:t>A、质量相等的水和酒精，吸收相等的热量，酒精温度升高得较多</a:t>
            </a:r>
          </a:p>
          <a:p>
            <a:pPr eaLnBrk="1" hangingPunct="1">
              <a:lnSpc>
                <a:spcPct val="130000"/>
              </a:lnSpc>
              <a:spcBef>
                <a:spcPct val="0"/>
              </a:spcBef>
              <a:buFontTx/>
              <a:buNone/>
            </a:pPr>
            <a:r>
              <a:rPr lang="zh-CN" altLang="en-US" sz="2200" b="1"/>
              <a:t>B、用来熔化锡的器皿可以用铝制作 </a:t>
            </a:r>
          </a:p>
          <a:p>
            <a:pPr eaLnBrk="1" hangingPunct="1">
              <a:lnSpc>
                <a:spcPct val="130000"/>
              </a:lnSpc>
              <a:spcBef>
                <a:spcPct val="0"/>
              </a:spcBef>
              <a:buFontTx/>
              <a:buNone/>
            </a:pPr>
            <a:r>
              <a:rPr lang="zh-CN" altLang="en-US" sz="2200" b="1"/>
              <a:t>C、体积相等的纯水和酒精，酒精的质量大 </a:t>
            </a:r>
          </a:p>
          <a:p>
            <a:pPr eaLnBrk="1" hangingPunct="1">
              <a:lnSpc>
                <a:spcPct val="130000"/>
              </a:lnSpc>
              <a:spcBef>
                <a:spcPct val="0"/>
              </a:spcBef>
              <a:buFontTx/>
              <a:buNone/>
            </a:pPr>
            <a:r>
              <a:rPr lang="zh-CN" altLang="en-US" sz="2200" b="1"/>
              <a:t>D、体积相等的铜块和铅块，吸收相等的热量，铜块温度升高的少</a:t>
            </a:r>
          </a:p>
        </p:txBody>
      </p:sp>
      <p:sp>
        <p:nvSpPr>
          <p:cNvPr id="35846" name="文本框 26628">
            <a:extLst>
              <a:ext uri="{FF2B5EF4-FFF2-40B4-BE49-F238E27FC236}">
                <a16:creationId xmlns:a16="http://schemas.microsoft.com/office/drawing/2014/main" id="{247FD35F-D7FD-4AA0-9C85-A7CBC4568DC1}"/>
              </a:ext>
            </a:extLst>
          </p:cNvPr>
          <p:cNvSpPr/>
          <p:nvPr/>
        </p:nvSpPr>
        <p:spPr>
          <a:xfrm>
            <a:off x="2341563" y="836613"/>
            <a:ext cx="1079500" cy="457200"/>
          </a:xfrm>
          <a:prstGeom prst="rect">
            <a:avLst/>
          </a:prstGeom>
          <a:noFill/>
          <a:ln>
            <a:noFill/>
            <a:miter lim="800000"/>
          </a:ln>
        </p:spPr>
        <p:txBody>
          <a:bodyPr>
            <a:spAutoFit/>
          </a:bodyPr>
          <a:lstStyle>
            <a:lvl1pPr eaLnBrk="0" hangingPunct="0">
              <a:spcBef>
                <a:spcPct val="20000"/>
              </a:spcBef>
              <a:buChar char="•"/>
              <a:defRPr sz="3200">
                <a:solidFill>
                  <a:srgbClr val="000000"/>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rgbClr val="000000"/>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rgbClr val="000000"/>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rgbClr val="000000"/>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rgbClr val="000000"/>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400" b="1">
                <a:solidFill>
                  <a:srgbClr val="FF0000"/>
                </a:solidFill>
              </a:rPr>
              <a:t>AB 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8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图片 9217" descr="三亚">
            <a:extLst>
              <a:ext uri="{FF2B5EF4-FFF2-40B4-BE49-F238E27FC236}">
                <a16:creationId xmlns:a16="http://schemas.microsoft.com/office/drawing/2014/main" id="{5D359A0A-CE50-42AE-A865-2F14F73097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2775" y="549275"/>
            <a:ext cx="7620000" cy="3959225"/>
          </a:xfrm>
          <a:prstGeom prst="rect">
            <a:avLst/>
          </a:prstGeom>
          <a:noFill/>
          <a:ln w="25400" algn="ctr">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59395" name="文本框 9218">
            <a:extLst>
              <a:ext uri="{FF2B5EF4-FFF2-40B4-BE49-F238E27FC236}">
                <a16:creationId xmlns:a16="http://schemas.microsoft.com/office/drawing/2014/main" id="{FA0EE8AF-6B18-41C9-AF60-3AF4DE731E0A}"/>
              </a:ext>
            </a:extLst>
          </p:cNvPr>
          <p:cNvSpPr>
            <a:spLocks noChangeArrowheads="1"/>
          </p:cNvSpPr>
          <p:nvPr/>
        </p:nvSpPr>
        <p:spPr bwMode="auto">
          <a:xfrm>
            <a:off x="468313" y="4652963"/>
            <a:ext cx="8208962" cy="179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har char="•"/>
              <a:defRPr sz="3200">
                <a:solidFill>
                  <a:srgbClr val="000000"/>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rgbClr val="000000"/>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rgbClr val="000000"/>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rgbClr val="000000"/>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rgbClr val="000000"/>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800" b="1">
                <a:latin typeface="宋体" panose="02010600030101010101" pitchFamily="2" charset="-122"/>
              </a:rPr>
              <a:t>　　烈日炎炎的夏季，白天海滩上的沙子热得烫脚，但海水却非常凉。傍晚太阳西落，沙子很快凉下来但海水却依然暖暖的。</a:t>
            </a:r>
            <a:r>
              <a:rPr lang="zh-CN" altLang="en-US" sz="2800" b="1">
                <a:solidFill>
                  <a:srgbClr val="FF0000"/>
                </a:solidFill>
                <a:latin typeface="宋体" panose="02010600030101010101" pitchFamily="2" charset="-122"/>
              </a:rPr>
              <a:t>同样的日照条件，海水和沙子温度为什么不一样？</a:t>
            </a:r>
          </a:p>
        </p:txBody>
      </p:sp>
      <p:pic>
        <p:nvPicPr>
          <p:cNvPr id="59396" name="Picture 9" descr="E:\李燃\教师教学用书\2012人教教师用书项目\ppt\物理\图标.png">
            <a:extLst>
              <a:ext uri="{FF2B5EF4-FFF2-40B4-BE49-F238E27FC236}">
                <a16:creationId xmlns:a16="http://schemas.microsoft.com/office/drawing/2014/main" id="{866DFAEC-4B17-4E16-BE30-8EF547E6BE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43875" y="142875"/>
            <a:ext cx="882650"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7827" name="对象 28673">
            <a:extLst>
              <a:ext uri="{FF2B5EF4-FFF2-40B4-BE49-F238E27FC236}">
                <a16:creationId xmlns:a16="http://schemas.microsoft.com/office/drawing/2014/main" id="{CE6CD89A-7B54-4FDE-B95B-8858148F1388}"/>
              </a:ext>
            </a:extLst>
          </p:cNvPr>
          <p:cNvGraphicFramePr>
            <a:graphicFrameLocks/>
          </p:cNvGraphicFramePr>
          <p:nvPr/>
        </p:nvGraphicFramePr>
        <p:xfrm>
          <a:off x="254000" y="979488"/>
          <a:ext cx="7777163" cy="1881187"/>
        </p:xfrm>
        <a:graphic>
          <a:graphicData uri="http://schemas.openxmlformats.org/presentationml/2006/ole">
            <mc:AlternateContent xmlns:mc="http://schemas.openxmlformats.org/markup-compatibility/2006">
              <mc:Choice xmlns:v="urn:schemas-microsoft-com:vml" Requires="v">
                <p:oleObj r:id="rId2" imgW="9078592" imgH="2324424" progId="Paint.Picture">
                  <p:embed/>
                </p:oleObj>
              </mc:Choice>
              <mc:Fallback>
                <p:oleObj r:id="rId2" imgW="9078592" imgH="2324424" progId="Paint.Picture">
                  <p:embed/>
                  <p:pic>
                    <p:nvPicPr>
                      <p:cNvPr id="77827" name="对象 28673">
                        <a:extLst>
                          <a:ext uri="{FF2B5EF4-FFF2-40B4-BE49-F238E27FC236}">
                            <a16:creationId xmlns:a16="http://schemas.microsoft.com/office/drawing/2014/main" id="{CE6CD89A-7B54-4FDE-B95B-8858148F1388}"/>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 y="979488"/>
                        <a:ext cx="7777163" cy="188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pic>
                </p:oleObj>
              </mc:Fallback>
            </mc:AlternateContent>
          </a:graphicData>
        </a:graphic>
      </p:graphicFrame>
      <p:sp>
        <p:nvSpPr>
          <p:cNvPr id="77828" name="文本框 28674">
            <a:extLst>
              <a:ext uri="{FF2B5EF4-FFF2-40B4-BE49-F238E27FC236}">
                <a16:creationId xmlns:a16="http://schemas.microsoft.com/office/drawing/2014/main" id="{210A7B16-A3AD-4A6D-8D9D-ECF32FEE11A0}"/>
              </a:ext>
            </a:extLst>
          </p:cNvPr>
          <p:cNvSpPr>
            <a:spLocks noChangeArrowheads="1"/>
          </p:cNvSpPr>
          <p:nvPr/>
        </p:nvSpPr>
        <p:spPr bwMode="auto">
          <a:xfrm>
            <a:off x="180975" y="431800"/>
            <a:ext cx="3168650" cy="58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spcBef>
                <a:spcPct val="20000"/>
              </a:spcBef>
              <a:buChar char="•"/>
              <a:defRPr sz="3200">
                <a:solidFill>
                  <a:srgbClr val="000000"/>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rgbClr val="000000"/>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rgbClr val="000000"/>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rgbClr val="000000"/>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rgbClr val="000000"/>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b="1">
                <a:solidFill>
                  <a:srgbClr val="9900FF"/>
                </a:solidFill>
                <a:latin typeface="宋体" panose="02010600030101010101" pitchFamily="2" charset="-122"/>
                <a:ea typeface="黑体" panose="02010609060101010101" pitchFamily="49" charset="-122"/>
              </a:rPr>
              <a:t>海陆风的形成</a:t>
            </a:r>
          </a:p>
        </p:txBody>
      </p:sp>
      <p:sp>
        <p:nvSpPr>
          <p:cNvPr id="36869" name="文本框 28675">
            <a:extLst>
              <a:ext uri="{FF2B5EF4-FFF2-40B4-BE49-F238E27FC236}">
                <a16:creationId xmlns:a16="http://schemas.microsoft.com/office/drawing/2014/main" id="{6D00F6D5-5E0E-4934-A9E7-6CAEDA211BB8}"/>
              </a:ext>
            </a:extLst>
          </p:cNvPr>
          <p:cNvSpPr/>
          <p:nvPr/>
        </p:nvSpPr>
        <p:spPr>
          <a:xfrm>
            <a:off x="111125" y="2851150"/>
            <a:ext cx="8959850" cy="1568450"/>
          </a:xfrm>
          <a:prstGeom prst="rect">
            <a:avLst/>
          </a:prstGeom>
          <a:noFill/>
          <a:ln>
            <a:noFill/>
            <a:miter lim="800000"/>
          </a:ln>
        </p:spPr>
        <p:txBody>
          <a:bodyPr>
            <a:spAutoFit/>
          </a:bodyPr>
          <a:lstStyle>
            <a:lvl1pPr eaLnBrk="0" hangingPunct="0">
              <a:spcBef>
                <a:spcPct val="20000"/>
              </a:spcBef>
              <a:buChar char="•"/>
              <a:defRPr sz="3200">
                <a:solidFill>
                  <a:srgbClr val="000000"/>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rgbClr val="000000"/>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rgbClr val="000000"/>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rgbClr val="000000"/>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rgbClr val="000000"/>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9pPr>
          </a:lstStyle>
          <a:p>
            <a:pPr eaLnBrk="1" hangingPunct="1">
              <a:lnSpc>
                <a:spcPct val="120000"/>
              </a:lnSpc>
              <a:spcBef>
                <a:spcPct val="0"/>
              </a:spcBef>
              <a:buFontTx/>
              <a:buNone/>
            </a:pPr>
            <a:r>
              <a:rPr lang="zh-CN" altLang="en-US" sz="2000" b="1"/>
              <a:t>无论是白天还是夜晚，人们漫步在海滨，会感到习习海风迎面吹拂，十分畅快．这样的风非常柔和，通常情况下，它</a:t>
            </a:r>
          </a:p>
          <a:p>
            <a:pPr eaLnBrk="1" hangingPunct="1">
              <a:lnSpc>
                <a:spcPct val="120000"/>
              </a:lnSpc>
              <a:spcBef>
                <a:spcPct val="0"/>
              </a:spcBef>
              <a:buFontTx/>
              <a:buNone/>
            </a:pPr>
            <a:r>
              <a:rPr lang="zh-CN" altLang="en-US" sz="2000" b="1"/>
              <a:t>白天</a:t>
            </a:r>
            <a:r>
              <a:rPr lang="zh-CN" altLang="en-US" sz="2000" b="1" u="sng"/>
              <a:t>         </a:t>
            </a:r>
            <a:r>
              <a:rPr lang="zh-CN" altLang="en-US" sz="2000" b="1"/>
              <a:t>从吹向</a:t>
            </a:r>
            <a:r>
              <a:rPr lang="zh-CN" altLang="en-US" sz="2000" b="1" u="sng"/>
              <a:t>           </a:t>
            </a:r>
            <a:r>
              <a:rPr lang="zh-CN" altLang="en-US" sz="2000" b="1"/>
              <a:t>，夜晚从</a:t>
            </a:r>
            <a:r>
              <a:rPr lang="zh-CN" altLang="en-US" sz="2000" b="1" u="sng"/>
              <a:t>        </a:t>
            </a:r>
            <a:r>
              <a:rPr lang="zh-CN" altLang="en-US" sz="2000" b="1"/>
              <a:t>吹向</a:t>
            </a:r>
            <a:r>
              <a:rPr lang="zh-CN" altLang="en-US" sz="2000" b="1" u="sng"/>
              <a:t>         </a:t>
            </a:r>
            <a:r>
              <a:rPr lang="zh-CN" altLang="en-US" sz="2000" b="1"/>
              <a:t>（如图），气象上把这种风称为“海陆风”．请你运用学过的物理知识说明海陆风形成的原因．</a:t>
            </a:r>
          </a:p>
        </p:txBody>
      </p:sp>
      <p:sp>
        <p:nvSpPr>
          <p:cNvPr id="36870" name="文本框 28676">
            <a:extLst>
              <a:ext uri="{FF2B5EF4-FFF2-40B4-BE49-F238E27FC236}">
                <a16:creationId xmlns:a16="http://schemas.microsoft.com/office/drawing/2014/main" id="{C32122FD-C777-443B-91F3-10B4BFFD857F}"/>
              </a:ext>
            </a:extLst>
          </p:cNvPr>
          <p:cNvSpPr/>
          <p:nvPr/>
        </p:nvSpPr>
        <p:spPr>
          <a:xfrm>
            <a:off x="201613" y="4652963"/>
            <a:ext cx="8664575" cy="1639887"/>
          </a:xfrm>
          <a:prstGeom prst="rect">
            <a:avLst/>
          </a:prstGeom>
          <a:noFill/>
          <a:ln>
            <a:noFill/>
            <a:miter lim="800000"/>
          </a:ln>
        </p:spPr>
        <p:txBody>
          <a:bodyPr>
            <a:spAutoFit/>
          </a:bodyPr>
          <a:lstStyle>
            <a:lvl1pPr eaLnBrk="0" hangingPunct="0">
              <a:spcBef>
                <a:spcPct val="20000"/>
              </a:spcBef>
              <a:buChar char="•"/>
              <a:defRPr sz="3200">
                <a:solidFill>
                  <a:srgbClr val="000000"/>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rgbClr val="000000"/>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rgbClr val="000000"/>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rgbClr val="000000"/>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rgbClr val="000000"/>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9pPr>
          </a:lstStyle>
          <a:p>
            <a:pPr eaLnBrk="1" hangingPunct="1">
              <a:lnSpc>
                <a:spcPct val="140000"/>
              </a:lnSpc>
              <a:spcBef>
                <a:spcPct val="0"/>
              </a:spcBef>
              <a:buFontTx/>
              <a:buNone/>
            </a:pPr>
            <a:r>
              <a:rPr lang="zh-CN" altLang="en-US" sz="1800" b="1">
                <a:solidFill>
                  <a:srgbClr val="A50021"/>
                </a:solidFill>
                <a:ea typeface="黑体" panose="02010609060101010101" pitchFamily="49" charset="-122"/>
              </a:rPr>
              <a:t>解答：</a:t>
            </a:r>
            <a:r>
              <a:rPr lang="zh-CN" altLang="en-US" sz="1800" b="1"/>
              <a:t>海陆风的形成，是由于陆地和海水的</a:t>
            </a:r>
            <a:r>
              <a:rPr lang="zh-CN" altLang="en-US" sz="1800" b="1">
                <a:solidFill>
                  <a:srgbClr val="CC0000"/>
                </a:solidFill>
              </a:rPr>
              <a:t>比热容</a:t>
            </a:r>
            <a:r>
              <a:rPr lang="zh-CN" altLang="en-US" sz="1800" b="1"/>
              <a:t>不同造成的，由于</a:t>
            </a:r>
            <a:r>
              <a:rPr lang="zh-CN" altLang="en-US" sz="1800" b="1">
                <a:solidFill>
                  <a:srgbClr val="CC0000"/>
                </a:solidFill>
              </a:rPr>
              <a:t>海水的比热容大</a:t>
            </a:r>
            <a:r>
              <a:rPr lang="zh-CN" altLang="en-US" sz="1800" b="1"/>
              <a:t>，</a:t>
            </a:r>
            <a:r>
              <a:rPr lang="zh-CN" altLang="en-US" sz="1800" b="1">
                <a:solidFill>
                  <a:srgbClr val="FF0000"/>
                </a:solidFill>
              </a:rPr>
              <a:t>白天</a:t>
            </a:r>
            <a:r>
              <a:rPr lang="zh-CN" altLang="en-US" sz="1800" b="1"/>
              <a:t>接受太阳辐射能后，表面升温</a:t>
            </a:r>
            <a:r>
              <a:rPr lang="zh-CN" altLang="en-US" sz="1800" b="1">
                <a:solidFill>
                  <a:srgbClr val="CC0000"/>
                </a:solidFill>
              </a:rPr>
              <a:t>慢</a:t>
            </a:r>
            <a:r>
              <a:rPr lang="zh-CN" altLang="en-US" sz="1800" b="1"/>
              <a:t>；陆地</a:t>
            </a:r>
            <a:r>
              <a:rPr lang="zh-CN" altLang="en-US" sz="1800" b="1">
                <a:solidFill>
                  <a:srgbClr val="CC0000"/>
                </a:solidFill>
              </a:rPr>
              <a:t>砂石的比热容小</a:t>
            </a:r>
            <a:r>
              <a:rPr lang="zh-CN" altLang="en-US" sz="1800" b="1"/>
              <a:t>，升温比较</a:t>
            </a:r>
            <a:r>
              <a:rPr lang="zh-CN" altLang="en-US" sz="1800" b="1">
                <a:solidFill>
                  <a:srgbClr val="CC0000"/>
                </a:solidFill>
              </a:rPr>
              <a:t>快</a:t>
            </a:r>
            <a:r>
              <a:rPr lang="zh-CN" altLang="en-US" sz="1800" b="1"/>
              <a:t>。于是，白天由于陆地气温高、空气上升快而形成海面吹向陆地的海风；夜晚正好相反，</a:t>
            </a:r>
            <a:r>
              <a:rPr lang="zh-CN" altLang="en-US" sz="1800" b="1">
                <a:solidFill>
                  <a:srgbClr val="CC0000"/>
                </a:solidFill>
              </a:rPr>
              <a:t>海水降温慢，海面气温较高</a:t>
            </a:r>
            <a:r>
              <a:rPr lang="zh-CN" altLang="en-US" sz="1800" b="1"/>
              <a:t>，空气上升而形成陆地吹向海面的陆风。</a:t>
            </a:r>
          </a:p>
        </p:txBody>
      </p:sp>
      <p:sp>
        <p:nvSpPr>
          <p:cNvPr id="36871" name="文本框 28677">
            <a:extLst>
              <a:ext uri="{FF2B5EF4-FFF2-40B4-BE49-F238E27FC236}">
                <a16:creationId xmlns:a16="http://schemas.microsoft.com/office/drawing/2014/main" id="{C27D896F-7976-4E75-8FBE-87DFE29573B1}"/>
              </a:ext>
            </a:extLst>
          </p:cNvPr>
          <p:cNvSpPr/>
          <p:nvPr/>
        </p:nvSpPr>
        <p:spPr>
          <a:xfrm>
            <a:off x="685800" y="3571875"/>
            <a:ext cx="693738" cy="398463"/>
          </a:xfrm>
          <a:prstGeom prst="rect">
            <a:avLst/>
          </a:prstGeom>
          <a:noFill/>
          <a:ln>
            <a:noFill/>
            <a:miter lim="800000"/>
          </a:ln>
        </p:spPr>
        <p:txBody>
          <a:bodyPr wrap="none">
            <a:spAutoFit/>
          </a:bodyPr>
          <a:lstStyle>
            <a:lvl1pPr eaLnBrk="0" hangingPunct="0">
              <a:spcBef>
                <a:spcPct val="20000"/>
              </a:spcBef>
              <a:buChar char="•"/>
              <a:defRPr sz="3200">
                <a:solidFill>
                  <a:srgbClr val="000000"/>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rgbClr val="000000"/>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rgbClr val="000000"/>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rgbClr val="000000"/>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rgbClr val="000000"/>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000" b="1">
                <a:solidFill>
                  <a:srgbClr val="FF0000"/>
                </a:solidFill>
              </a:rPr>
              <a:t>海上</a:t>
            </a:r>
          </a:p>
        </p:txBody>
      </p:sp>
      <p:sp>
        <p:nvSpPr>
          <p:cNvPr id="36872" name="文本框 28678">
            <a:extLst>
              <a:ext uri="{FF2B5EF4-FFF2-40B4-BE49-F238E27FC236}">
                <a16:creationId xmlns:a16="http://schemas.microsoft.com/office/drawing/2014/main" id="{AC3F4204-6FB4-4CF3-8A47-9152118D64CC}"/>
              </a:ext>
            </a:extLst>
          </p:cNvPr>
          <p:cNvSpPr/>
          <p:nvPr/>
        </p:nvSpPr>
        <p:spPr>
          <a:xfrm>
            <a:off x="2195513" y="3571875"/>
            <a:ext cx="693737" cy="398463"/>
          </a:xfrm>
          <a:prstGeom prst="rect">
            <a:avLst/>
          </a:prstGeom>
          <a:noFill/>
          <a:ln>
            <a:noFill/>
            <a:miter lim="800000"/>
          </a:ln>
        </p:spPr>
        <p:txBody>
          <a:bodyPr wrap="none">
            <a:spAutoFit/>
          </a:bodyPr>
          <a:lstStyle>
            <a:lvl1pPr eaLnBrk="0" hangingPunct="0">
              <a:spcBef>
                <a:spcPct val="20000"/>
              </a:spcBef>
              <a:buChar char="•"/>
              <a:defRPr sz="3200">
                <a:solidFill>
                  <a:srgbClr val="000000"/>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rgbClr val="000000"/>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rgbClr val="000000"/>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rgbClr val="000000"/>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rgbClr val="000000"/>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000" b="1">
                <a:solidFill>
                  <a:srgbClr val="FF0000"/>
                </a:solidFill>
              </a:rPr>
              <a:t>陆地</a:t>
            </a:r>
          </a:p>
        </p:txBody>
      </p:sp>
      <p:sp>
        <p:nvSpPr>
          <p:cNvPr id="36873" name="文本框 28679">
            <a:extLst>
              <a:ext uri="{FF2B5EF4-FFF2-40B4-BE49-F238E27FC236}">
                <a16:creationId xmlns:a16="http://schemas.microsoft.com/office/drawing/2014/main" id="{6B82A48B-F59C-4767-A51D-0D504ED2B983}"/>
              </a:ext>
            </a:extLst>
          </p:cNvPr>
          <p:cNvSpPr/>
          <p:nvPr/>
        </p:nvSpPr>
        <p:spPr>
          <a:xfrm>
            <a:off x="3856038" y="3571875"/>
            <a:ext cx="692150" cy="398463"/>
          </a:xfrm>
          <a:prstGeom prst="rect">
            <a:avLst/>
          </a:prstGeom>
          <a:noFill/>
          <a:ln>
            <a:noFill/>
            <a:miter lim="800000"/>
          </a:ln>
        </p:spPr>
        <p:txBody>
          <a:bodyPr wrap="none">
            <a:spAutoFit/>
          </a:bodyPr>
          <a:lstStyle>
            <a:lvl1pPr eaLnBrk="0" hangingPunct="0">
              <a:spcBef>
                <a:spcPct val="20000"/>
              </a:spcBef>
              <a:buChar char="•"/>
              <a:defRPr sz="3200">
                <a:solidFill>
                  <a:srgbClr val="000000"/>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rgbClr val="000000"/>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rgbClr val="000000"/>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rgbClr val="000000"/>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rgbClr val="000000"/>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000" b="1">
                <a:solidFill>
                  <a:srgbClr val="FF0000"/>
                </a:solidFill>
              </a:rPr>
              <a:t>陆地</a:t>
            </a:r>
          </a:p>
        </p:txBody>
      </p:sp>
      <p:sp>
        <p:nvSpPr>
          <p:cNvPr id="36874" name="文本框 28680">
            <a:extLst>
              <a:ext uri="{FF2B5EF4-FFF2-40B4-BE49-F238E27FC236}">
                <a16:creationId xmlns:a16="http://schemas.microsoft.com/office/drawing/2014/main" id="{72C67A9E-6575-44B5-AC64-C0F71BA715B9}"/>
              </a:ext>
            </a:extLst>
          </p:cNvPr>
          <p:cNvSpPr/>
          <p:nvPr/>
        </p:nvSpPr>
        <p:spPr>
          <a:xfrm>
            <a:off x="5008563" y="3571875"/>
            <a:ext cx="693737" cy="398463"/>
          </a:xfrm>
          <a:prstGeom prst="rect">
            <a:avLst/>
          </a:prstGeom>
          <a:noFill/>
          <a:ln>
            <a:noFill/>
            <a:miter lim="800000"/>
          </a:ln>
        </p:spPr>
        <p:txBody>
          <a:bodyPr wrap="none">
            <a:spAutoFit/>
          </a:bodyPr>
          <a:lstStyle>
            <a:lvl1pPr eaLnBrk="0" hangingPunct="0">
              <a:spcBef>
                <a:spcPct val="20000"/>
              </a:spcBef>
              <a:buChar char="•"/>
              <a:defRPr sz="3200">
                <a:solidFill>
                  <a:srgbClr val="000000"/>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rgbClr val="000000"/>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rgbClr val="000000"/>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rgbClr val="000000"/>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rgbClr val="000000"/>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000" b="1">
                <a:solidFill>
                  <a:srgbClr val="FF0000"/>
                </a:solidFill>
              </a:rPr>
              <a:t>海上</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87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687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687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6874"/>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68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70" grpId="0" animBg="1"/>
      <p:bldP spid="36871" grpId="0" animBg="1"/>
      <p:bldP spid="36872" grpId="0" animBg="1"/>
      <p:bldP spid="36873" grpId="0" animBg="1"/>
      <p:bldP spid="3687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文本框 31745">
            <a:extLst>
              <a:ext uri="{FF2B5EF4-FFF2-40B4-BE49-F238E27FC236}">
                <a16:creationId xmlns:a16="http://schemas.microsoft.com/office/drawing/2014/main" id="{7DAE4B92-89CB-4C20-8840-BE94E75AE3BD}"/>
              </a:ext>
            </a:extLst>
          </p:cNvPr>
          <p:cNvSpPr/>
          <p:nvPr/>
        </p:nvSpPr>
        <p:spPr>
          <a:xfrm>
            <a:off x="252413" y="619125"/>
            <a:ext cx="8678862" cy="1322388"/>
          </a:xfrm>
          <a:prstGeom prst="rect">
            <a:avLst/>
          </a:prstGeom>
          <a:noFill/>
          <a:ln>
            <a:noFill/>
            <a:miter lim="800000"/>
          </a:ln>
        </p:spPr>
        <p:txBody>
          <a:bodyPr>
            <a:spAutoFit/>
          </a:bodyPr>
          <a:lstStyle>
            <a:lvl1pPr eaLnBrk="0" hangingPunct="0">
              <a:spcBef>
                <a:spcPct val="20000"/>
              </a:spcBef>
              <a:buChar char="•"/>
              <a:defRPr sz="3200">
                <a:solidFill>
                  <a:srgbClr val="000000"/>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rgbClr val="000000"/>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rgbClr val="000000"/>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rgbClr val="000000"/>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rgbClr val="000000"/>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000" b="1">
                <a:latin typeface="宋体" panose="02010600030101010101" pitchFamily="2" charset="-122"/>
                <a:sym typeface="宋体" panose="02010600030101010101" pitchFamily="2" charset="-122"/>
              </a:rPr>
              <a:t>随着人们生活水平的提高，越来越多的家庭采用“水地暖”进行取暖．其原理是：在房间地而装饰层下铺设散热管道，通过管道内的热水散热提高室温．当供水温度为</a:t>
            </a:r>
            <a:r>
              <a:rPr lang="en-US" altLang="zh-CN" sz="2000" b="1">
                <a:latin typeface="宋体" panose="02010600030101010101" pitchFamily="2" charset="-122"/>
                <a:sym typeface="宋体" panose="02010600030101010101" pitchFamily="2" charset="-122"/>
              </a:rPr>
              <a:t>45℃</a:t>
            </a:r>
            <a:r>
              <a:rPr lang="zh-CN" altLang="en-US" sz="2000" b="1">
                <a:latin typeface="宋体" panose="02010600030101010101" pitchFamily="2" charset="-122"/>
                <a:sym typeface="宋体" panose="02010600030101010101" pitchFamily="2" charset="-122"/>
              </a:rPr>
              <a:t>时，单位面积的散热功率与地面装饰层材料、散热管材料的对应关系见下表：</a:t>
            </a:r>
          </a:p>
        </p:txBody>
      </p:sp>
      <p:pic>
        <p:nvPicPr>
          <p:cNvPr id="78852" name="图片 31746">
            <a:extLst>
              <a:ext uri="{FF2B5EF4-FFF2-40B4-BE49-F238E27FC236}">
                <a16:creationId xmlns:a16="http://schemas.microsoft.com/office/drawing/2014/main" id="{273B0137-86A0-4E78-A1C7-D5F85B1E6C3A}"/>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3284538"/>
            <a:ext cx="4349750" cy="135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37893" name="文本框 31747">
            <a:extLst>
              <a:ext uri="{FF2B5EF4-FFF2-40B4-BE49-F238E27FC236}">
                <a16:creationId xmlns:a16="http://schemas.microsoft.com/office/drawing/2014/main" id="{7F57798C-2FAB-4498-9DA5-779051BCBB4F}"/>
              </a:ext>
            </a:extLst>
          </p:cNvPr>
          <p:cNvSpPr/>
          <p:nvPr/>
        </p:nvSpPr>
        <p:spPr>
          <a:xfrm>
            <a:off x="323850" y="1916113"/>
            <a:ext cx="8715375" cy="1322387"/>
          </a:xfrm>
          <a:prstGeom prst="rect">
            <a:avLst/>
          </a:prstGeom>
          <a:noFill/>
          <a:ln>
            <a:noFill/>
            <a:miter lim="800000"/>
          </a:ln>
        </p:spPr>
        <p:txBody>
          <a:bodyPr>
            <a:spAutoFit/>
          </a:bodyPr>
          <a:lstStyle>
            <a:lvl1pPr eaLnBrk="0" hangingPunct="0">
              <a:spcBef>
                <a:spcPct val="20000"/>
              </a:spcBef>
              <a:buChar char="•"/>
              <a:defRPr sz="3200">
                <a:solidFill>
                  <a:srgbClr val="000000"/>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rgbClr val="000000"/>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rgbClr val="000000"/>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rgbClr val="000000"/>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rgbClr val="000000"/>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000" b="1">
                <a:latin typeface="宋体" panose="02010600030101010101" pitchFamily="2" charset="-122"/>
                <a:sym typeface="宋体" panose="02010600030101010101" pitchFamily="2" charset="-122"/>
              </a:rPr>
              <a:t>（</a:t>
            </a:r>
            <a:r>
              <a:rPr lang="en-US" altLang="zh-CN" sz="2000" b="1">
                <a:latin typeface="宋体" panose="02010600030101010101" pitchFamily="2" charset="-122"/>
                <a:sym typeface="宋体" panose="02010600030101010101" pitchFamily="2" charset="-122"/>
              </a:rPr>
              <a:t>1</a:t>
            </a:r>
            <a:r>
              <a:rPr lang="zh-CN" altLang="en-US" sz="2000" b="1">
                <a:latin typeface="宋体" panose="02010600030101010101" pitchFamily="2" charset="-122"/>
                <a:sym typeface="宋体" panose="02010600030101010101" pitchFamily="2" charset="-122"/>
              </a:rPr>
              <a:t>）若该地暖系统的总水量为</a:t>
            </a:r>
            <a:r>
              <a:rPr lang="en-US" altLang="zh-CN" sz="2000" b="1">
                <a:latin typeface="宋体" panose="02010600030101010101" pitchFamily="2" charset="-122"/>
                <a:sym typeface="宋体" panose="02010600030101010101" pitchFamily="2" charset="-122"/>
              </a:rPr>
              <a:t>2×10</a:t>
            </a:r>
            <a:r>
              <a:rPr lang="en-US" altLang="zh-CN" sz="2000" b="1" baseline="30000">
                <a:latin typeface="宋体" panose="02010600030101010101" pitchFamily="2" charset="-122"/>
                <a:sym typeface="宋体" panose="02010600030101010101" pitchFamily="2" charset="-122"/>
              </a:rPr>
              <a:t>3</a:t>
            </a:r>
            <a:r>
              <a:rPr lang="en-US" altLang="zh-CN" sz="2000" b="1">
                <a:latin typeface="宋体" panose="02010600030101010101" pitchFamily="2" charset="-122"/>
                <a:sym typeface="宋体" panose="02010600030101010101" pitchFamily="2" charset="-122"/>
              </a:rPr>
              <a:t>kg</a:t>
            </a:r>
            <a:r>
              <a:rPr lang="zh-CN" altLang="en-US" sz="2000" b="1">
                <a:latin typeface="宋体" panose="02010600030101010101" pitchFamily="2" charset="-122"/>
                <a:sym typeface="宋体" panose="02010600030101010101" pitchFamily="2" charset="-122"/>
              </a:rPr>
              <a:t>，将全部的水从</a:t>
            </a:r>
            <a:r>
              <a:rPr lang="en-US" altLang="zh-CN" sz="2000" b="1">
                <a:latin typeface="宋体" panose="02010600030101010101" pitchFamily="2" charset="-122"/>
                <a:sym typeface="宋体" panose="02010600030101010101" pitchFamily="2" charset="-122"/>
              </a:rPr>
              <a:t>5℃</a:t>
            </a:r>
            <a:r>
              <a:rPr lang="zh-CN" altLang="en-US" sz="2000" b="1">
                <a:latin typeface="宋体" panose="02010600030101010101" pitchFamily="2" charset="-122"/>
                <a:sym typeface="宋体" panose="02010600030101010101" pitchFamily="2" charset="-122"/>
              </a:rPr>
              <a:t>加热至</a:t>
            </a:r>
            <a:r>
              <a:rPr lang="en-US" altLang="zh-CN" sz="2000" b="1">
                <a:latin typeface="宋体" panose="02010600030101010101" pitchFamily="2" charset="-122"/>
                <a:sym typeface="宋体" panose="02010600030101010101" pitchFamily="2" charset="-122"/>
              </a:rPr>
              <a:t>45℃</a:t>
            </a:r>
            <a:r>
              <a:rPr lang="zh-CN" altLang="en-US" sz="2000" b="1">
                <a:latin typeface="宋体" panose="02010600030101010101" pitchFamily="2" charset="-122"/>
                <a:sym typeface="宋体" panose="02010600030101010101" pitchFamily="2" charset="-122"/>
              </a:rPr>
              <a:t>，水至少需要吸收多少热量？</a:t>
            </a:r>
            <a:r>
              <a:rPr lang="en-US" altLang="zh-CN" sz="2000" b="1">
                <a:latin typeface="宋体" panose="02010600030101010101" pitchFamily="2" charset="-122"/>
                <a:sym typeface="宋体" panose="02010600030101010101" pitchFamily="2" charset="-122"/>
              </a:rPr>
              <a:t>[c</a:t>
            </a:r>
            <a:r>
              <a:rPr lang="zh-CN" altLang="en-US" sz="2000" b="1" baseline="-25000">
                <a:latin typeface="宋体" panose="02010600030101010101" pitchFamily="2" charset="-122"/>
                <a:sym typeface="宋体" panose="02010600030101010101" pitchFamily="2" charset="-122"/>
              </a:rPr>
              <a:t>水</a:t>
            </a:r>
            <a:r>
              <a:rPr lang="en-US" altLang="zh-CN" sz="2000" b="1">
                <a:latin typeface="宋体" panose="02010600030101010101" pitchFamily="2" charset="-122"/>
                <a:sym typeface="宋体" panose="02010600030101010101" pitchFamily="2" charset="-122"/>
              </a:rPr>
              <a:t>=4.2×10</a:t>
            </a:r>
            <a:r>
              <a:rPr lang="en-US" altLang="zh-CN" sz="2000" b="1" baseline="30000">
                <a:latin typeface="宋体" panose="02010600030101010101" pitchFamily="2" charset="-122"/>
                <a:sym typeface="宋体" panose="02010600030101010101" pitchFamily="2" charset="-122"/>
              </a:rPr>
              <a:t>3</a:t>
            </a:r>
            <a:r>
              <a:rPr lang="en-US" altLang="zh-CN" sz="2000" b="1">
                <a:latin typeface="宋体" panose="02010600030101010101" pitchFamily="2" charset="-122"/>
                <a:sym typeface="宋体" panose="02010600030101010101" pitchFamily="2" charset="-122"/>
              </a:rPr>
              <a:t>J/</a:t>
            </a:r>
            <a:r>
              <a:rPr lang="zh-CN" altLang="en-US" sz="2000" b="1">
                <a:latin typeface="宋体" panose="02010600030101010101" pitchFamily="2" charset="-122"/>
                <a:sym typeface="宋体" panose="02010600030101010101" pitchFamily="2" charset="-122"/>
              </a:rPr>
              <a:t>（</a:t>
            </a:r>
            <a:r>
              <a:rPr lang="en-US" altLang="zh-CN" sz="2000" b="1">
                <a:latin typeface="宋体" panose="02010600030101010101" pitchFamily="2" charset="-122"/>
                <a:sym typeface="宋体" panose="02010600030101010101" pitchFamily="2" charset="-122"/>
              </a:rPr>
              <a:t>kg</a:t>
            </a:r>
            <a:r>
              <a:rPr lang="en-US" altLang="zh-CN" sz="2000" b="1">
                <a:sym typeface="宋体" panose="02010600030101010101" pitchFamily="2" charset="-122"/>
              </a:rPr>
              <a:t>•</a:t>
            </a:r>
            <a:r>
              <a:rPr lang="en-US" altLang="zh-CN" sz="2000" b="1">
                <a:latin typeface="宋体" panose="02010600030101010101" pitchFamily="2" charset="-122"/>
                <a:sym typeface="宋体" panose="02010600030101010101" pitchFamily="2" charset="-122"/>
              </a:rPr>
              <a:t>℃</a:t>
            </a:r>
            <a:r>
              <a:rPr lang="zh-CN" altLang="en-US" sz="2000" b="1">
                <a:latin typeface="宋体" panose="02010600030101010101" pitchFamily="2" charset="-122"/>
                <a:sym typeface="宋体" panose="02010600030101010101" pitchFamily="2" charset="-122"/>
              </a:rPr>
              <a:t>）</a:t>
            </a:r>
            <a:r>
              <a:rPr lang="en-US" altLang="zh-CN" sz="2000" b="1">
                <a:latin typeface="宋体" panose="02010600030101010101" pitchFamily="2" charset="-122"/>
                <a:sym typeface="宋体" panose="02010600030101010101" pitchFamily="2" charset="-122"/>
              </a:rPr>
              <a:t>]</a:t>
            </a:r>
          </a:p>
          <a:p>
            <a:pPr eaLnBrk="1" hangingPunct="1">
              <a:spcBef>
                <a:spcPct val="0"/>
              </a:spcBef>
              <a:buFontTx/>
              <a:buNone/>
            </a:pPr>
            <a:r>
              <a:rPr lang="zh-CN" altLang="en-US" sz="2000" b="1">
                <a:latin typeface="宋体" panose="02010600030101010101" pitchFamily="2" charset="-122"/>
                <a:sym typeface="宋体" panose="02010600030101010101" pitchFamily="2" charset="-122"/>
              </a:rPr>
              <a:t>（</a:t>
            </a:r>
            <a:r>
              <a:rPr lang="en-US" altLang="zh-CN" sz="2000" b="1">
                <a:latin typeface="宋体" panose="02010600030101010101" pitchFamily="2" charset="-122"/>
                <a:sym typeface="宋体" panose="02010600030101010101" pitchFamily="2" charset="-122"/>
              </a:rPr>
              <a:t>2</a:t>
            </a:r>
            <a:r>
              <a:rPr lang="zh-CN" altLang="en-US" sz="2000" b="1">
                <a:latin typeface="宋体" panose="02010600030101010101" pitchFamily="2" charset="-122"/>
                <a:sym typeface="宋体" panose="02010600030101010101" pitchFamily="2" charset="-122"/>
              </a:rPr>
              <a:t>）某家庭木地板的面积为</a:t>
            </a:r>
            <a:r>
              <a:rPr lang="en-US" altLang="zh-CN" sz="2000" b="1">
                <a:latin typeface="宋体" panose="02010600030101010101" pitchFamily="2" charset="-122"/>
                <a:sym typeface="宋体" panose="02010600030101010101" pitchFamily="2" charset="-122"/>
              </a:rPr>
              <a:t>80m</a:t>
            </a:r>
            <a:r>
              <a:rPr lang="en-US" altLang="zh-CN" sz="2000" b="1" baseline="30000">
                <a:latin typeface="宋体" panose="02010600030101010101" pitchFamily="2" charset="-122"/>
                <a:sym typeface="宋体" panose="02010600030101010101" pitchFamily="2" charset="-122"/>
              </a:rPr>
              <a:t>2</a:t>
            </a:r>
            <a:r>
              <a:rPr lang="zh-CN" altLang="en-US" sz="2000" b="1">
                <a:latin typeface="宋体" panose="02010600030101010101" pitchFamily="2" charset="-122"/>
                <a:sym typeface="宋体" panose="02010600030101010101" pitchFamily="2" charset="-122"/>
              </a:rPr>
              <a:t>，散热管材料为聚丁烯（</a:t>
            </a:r>
            <a:r>
              <a:rPr lang="en-US" altLang="zh-CN" sz="2000" b="1">
                <a:latin typeface="宋体" panose="02010600030101010101" pitchFamily="2" charset="-122"/>
                <a:sym typeface="宋体" panose="02010600030101010101" pitchFamily="2" charset="-122"/>
              </a:rPr>
              <a:t>PB</a:t>
            </a:r>
            <a:r>
              <a:rPr lang="zh-CN" altLang="en-US" sz="2000" b="1">
                <a:latin typeface="宋体" panose="02010600030101010101" pitchFamily="2" charset="-122"/>
                <a:sym typeface="宋体" panose="02010600030101010101" pitchFamily="2" charset="-122"/>
              </a:rPr>
              <a:t>），供水温度为</a:t>
            </a:r>
            <a:r>
              <a:rPr lang="en-US" altLang="zh-CN" sz="2000" b="1">
                <a:latin typeface="宋体" panose="02010600030101010101" pitchFamily="2" charset="-122"/>
                <a:sym typeface="宋体" panose="02010600030101010101" pitchFamily="2" charset="-122"/>
              </a:rPr>
              <a:t>45℃</a:t>
            </a:r>
            <a:r>
              <a:rPr lang="zh-CN" altLang="en-US" sz="2000" b="1">
                <a:latin typeface="宋体" panose="02010600030101010101" pitchFamily="2" charset="-122"/>
                <a:sym typeface="宋体" panose="02010600030101010101" pitchFamily="2" charset="-122"/>
              </a:rPr>
              <a:t>，则该供暖系统每小时的散热量为多少焦耳？</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矩形 33793">
            <a:extLst>
              <a:ext uri="{FF2B5EF4-FFF2-40B4-BE49-F238E27FC236}">
                <a16:creationId xmlns:a16="http://schemas.microsoft.com/office/drawing/2014/main" id="{51BA2745-CAE3-4518-B557-3F1EB53E90D6}"/>
              </a:ext>
            </a:extLst>
          </p:cNvPr>
          <p:cNvSpPr/>
          <p:nvPr/>
        </p:nvSpPr>
        <p:spPr>
          <a:xfrm>
            <a:off x="369888" y="625475"/>
            <a:ext cx="8162925" cy="2527300"/>
          </a:xfrm>
          <a:prstGeom prst="rect">
            <a:avLst/>
          </a:prstGeom>
          <a:noFill/>
          <a:ln>
            <a:noFill/>
            <a:miter lim="800000"/>
          </a:ln>
        </p:spPr>
        <p:txBody>
          <a:bodyPr anchor="ctr">
            <a:spAutoFit/>
          </a:bodyPr>
          <a:lstStyle>
            <a:lvl1pPr eaLnBrk="0" hangingPunct="0">
              <a:spcBef>
                <a:spcPct val="20000"/>
              </a:spcBef>
              <a:buChar char="•"/>
              <a:defRPr sz="3200">
                <a:solidFill>
                  <a:srgbClr val="000000"/>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rgbClr val="000000"/>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rgbClr val="000000"/>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rgbClr val="000000"/>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rgbClr val="000000"/>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9pPr>
          </a:lstStyle>
          <a:p>
            <a:pPr eaLnBrk="1" hangingPunct="1">
              <a:lnSpc>
                <a:spcPct val="120000"/>
              </a:lnSpc>
              <a:spcBef>
                <a:spcPct val="0"/>
              </a:spcBef>
              <a:buFontTx/>
              <a:buNone/>
            </a:pPr>
            <a:r>
              <a:rPr lang="zh-CN" altLang="en-US" sz="2200" b="1"/>
              <a:t>1、两个相同的容器分别装了质量相同的甲、乙两种液体．用同一热源分别加热，液体温度与加热时间关系如图所示</a:t>
            </a:r>
            <a:r>
              <a:rPr lang="zh-CN" altLang="en-US" sz="1800" b="1"/>
              <a:t>（</a:t>
            </a:r>
            <a:r>
              <a:rPr lang="en-US" altLang="zh-CN" sz="1800" b="1"/>
              <a:t>  </a:t>
            </a:r>
            <a:r>
              <a:rPr lang="zh-CN" altLang="en-US" sz="1800" b="1"/>
              <a:t>  ）</a:t>
            </a:r>
            <a:r>
              <a:rPr lang="zh-CN" altLang="en-US" sz="2200" b="1"/>
              <a:t>．</a:t>
            </a:r>
          </a:p>
          <a:p>
            <a:pPr>
              <a:lnSpc>
                <a:spcPct val="120000"/>
              </a:lnSpc>
              <a:spcBef>
                <a:spcPct val="0"/>
              </a:spcBef>
              <a:buFontTx/>
              <a:buNone/>
            </a:pPr>
            <a:r>
              <a:rPr lang="zh-CN" altLang="en-US" sz="2200" b="1"/>
              <a:t>  </a:t>
            </a:r>
            <a:r>
              <a:rPr lang="en-US" altLang="zh-CN" sz="2200" b="1"/>
              <a:t>A</a:t>
            </a:r>
            <a:r>
              <a:rPr lang="zh-CN" altLang="en-US" sz="2200" b="1"/>
              <a:t>．甲液体的比热容大于乙液体的比热容</a:t>
            </a:r>
          </a:p>
          <a:p>
            <a:pPr>
              <a:lnSpc>
                <a:spcPct val="120000"/>
              </a:lnSpc>
              <a:spcBef>
                <a:spcPct val="0"/>
              </a:spcBef>
              <a:buFontTx/>
              <a:buNone/>
            </a:pPr>
            <a:r>
              <a:rPr lang="zh-CN" altLang="en-US" sz="2200" b="1"/>
              <a:t>  </a:t>
            </a:r>
            <a:r>
              <a:rPr lang="en-US" altLang="zh-CN" sz="2200" b="1"/>
              <a:t>B</a:t>
            </a:r>
            <a:r>
              <a:rPr lang="zh-CN" altLang="en-US" sz="2200" b="1"/>
              <a:t>．如果升高相同的温度，两液体吸收的热量相同</a:t>
            </a:r>
          </a:p>
          <a:p>
            <a:pPr>
              <a:lnSpc>
                <a:spcPct val="120000"/>
              </a:lnSpc>
              <a:spcBef>
                <a:spcPct val="0"/>
              </a:spcBef>
              <a:buFontTx/>
              <a:buNone/>
            </a:pPr>
            <a:r>
              <a:rPr lang="zh-CN" altLang="en-US" sz="2200" b="1"/>
              <a:t>  </a:t>
            </a:r>
            <a:r>
              <a:rPr lang="en-US" altLang="zh-CN" sz="2200" b="1"/>
              <a:t>C</a:t>
            </a:r>
            <a:r>
              <a:rPr lang="zh-CN" altLang="en-US" sz="2200" b="1"/>
              <a:t>．加热相同的时间，甲液体吸收的热量大于乙液体吸收的热量</a:t>
            </a:r>
          </a:p>
          <a:p>
            <a:pPr>
              <a:lnSpc>
                <a:spcPct val="120000"/>
              </a:lnSpc>
              <a:spcBef>
                <a:spcPct val="0"/>
              </a:spcBef>
              <a:buFontTx/>
              <a:buNone/>
            </a:pPr>
            <a:r>
              <a:rPr lang="en-US" altLang="zh-CN" sz="2200" b="1"/>
              <a:t>  D</a:t>
            </a:r>
            <a:r>
              <a:rPr lang="zh-CN" altLang="en-US" sz="2200" b="1"/>
              <a:t>．加热相同的时间，甲液体温度升高的比乙液体温度升高的多</a:t>
            </a:r>
          </a:p>
        </p:txBody>
      </p:sp>
      <p:pic>
        <p:nvPicPr>
          <p:cNvPr id="79875" name="图片 33794">
            <a:extLst>
              <a:ext uri="{FF2B5EF4-FFF2-40B4-BE49-F238E27FC236}">
                <a16:creationId xmlns:a16="http://schemas.microsoft.com/office/drawing/2014/main" id="{A74BFF4A-815F-4D07-A6EB-4699BC1DC6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3088" y="3500438"/>
            <a:ext cx="3025775" cy="230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38916" name="文本框 33795">
            <a:extLst>
              <a:ext uri="{FF2B5EF4-FFF2-40B4-BE49-F238E27FC236}">
                <a16:creationId xmlns:a16="http://schemas.microsoft.com/office/drawing/2014/main" id="{AB2AEDB9-EB47-4DC4-961E-77B6B46BC3BB}"/>
              </a:ext>
            </a:extLst>
          </p:cNvPr>
          <p:cNvSpPr/>
          <p:nvPr/>
        </p:nvSpPr>
        <p:spPr>
          <a:xfrm>
            <a:off x="7091363" y="1125538"/>
            <a:ext cx="366712" cy="395287"/>
          </a:xfrm>
          <a:prstGeom prst="rect">
            <a:avLst/>
          </a:prstGeom>
          <a:noFill/>
          <a:ln>
            <a:noFill/>
            <a:miter lim="800000"/>
          </a:ln>
        </p:spPr>
        <p:txBody>
          <a:bodyPr wrap="none">
            <a:spAutoFit/>
          </a:bodyPr>
          <a:lstStyle>
            <a:lvl1pPr eaLnBrk="0" hangingPunct="0">
              <a:spcBef>
                <a:spcPct val="20000"/>
              </a:spcBef>
              <a:buChar char="•"/>
              <a:defRPr sz="3200">
                <a:solidFill>
                  <a:srgbClr val="000000"/>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rgbClr val="000000"/>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rgbClr val="000000"/>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rgbClr val="000000"/>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rgbClr val="000000"/>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000" b="1">
                <a:solidFill>
                  <a:srgbClr val="FF0000"/>
                </a:solidFill>
              </a:rPr>
              <a:t>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91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987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89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4" grpId="0" animBg="1"/>
      <p:bldP spid="3891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0898" name="内容占位符 34817">
            <a:extLst>
              <a:ext uri="{FF2B5EF4-FFF2-40B4-BE49-F238E27FC236}">
                <a16:creationId xmlns:a16="http://schemas.microsoft.com/office/drawing/2014/main" id="{52C3B473-0F6B-461C-B03D-08BDCD28014D}"/>
              </a:ext>
            </a:extLst>
          </p:cNvPr>
          <p:cNvGraphicFramePr>
            <a:graphicFrameLocks noGrp="1" noChangeAspect="1"/>
          </p:cNvGraphicFramePr>
          <p:nvPr>
            <p:ph sz="half" idx="1"/>
          </p:nvPr>
        </p:nvGraphicFramePr>
        <p:xfrm>
          <a:off x="900113" y="476250"/>
          <a:ext cx="5337175" cy="1428750"/>
        </p:xfrm>
        <a:graphic>
          <a:graphicData uri="http://schemas.openxmlformats.org/presentationml/2006/ole">
            <mc:AlternateContent xmlns:mc="http://schemas.openxmlformats.org/markup-compatibility/2006">
              <mc:Choice xmlns:v="urn:schemas-microsoft-com:vml" Requires="v">
                <p:oleObj r:id="rId2" imgW="5001323" imgH="1162212" progId="Paint.Picture">
                  <p:embed/>
                </p:oleObj>
              </mc:Choice>
              <mc:Fallback>
                <p:oleObj r:id="rId2" imgW="5001323" imgH="1162212" progId="Paint.Picture">
                  <p:embed/>
                  <p:pic>
                    <p:nvPicPr>
                      <p:cNvPr id="80898" name="内容占位符 34817">
                        <a:extLst>
                          <a:ext uri="{FF2B5EF4-FFF2-40B4-BE49-F238E27FC236}">
                            <a16:creationId xmlns:a16="http://schemas.microsoft.com/office/drawing/2014/main" id="{52C3B473-0F6B-461C-B03D-08BDCD28014D}"/>
                          </a:ext>
                        </a:extLst>
                      </p:cNvPr>
                      <p:cNvPicPr>
                        <a:picLocks noGrp="1" noChangeAspect="1" noChangeArrowheads="1"/>
                      </p:cNvPicPr>
                      <p:nvPr/>
                    </p:nvPicPr>
                    <p:blipFill>
                      <a:blip r:embed="rId3">
                        <a:extLst>
                          <a:ext uri="{28A0092B-C50C-407E-A947-70E740481C1C}">
                            <a14:useLocalDpi xmlns:a14="http://schemas.microsoft.com/office/drawing/2010/main" val="0"/>
                          </a:ext>
                        </a:extLst>
                      </a:blip>
                      <a:srcRect t="36441"/>
                      <a:stretch>
                        <a:fillRect/>
                      </a:stretch>
                    </p:blipFill>
                    <p:spPr bwMode="auto">
                      <a:xfrm>
                        <a:off x="900113" y="476250"/>
                        <a:ext cx="5337175"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pic>
                </p:oleObj>
              </mc:Fallback>
            </mc:AlternateContent>
          </a:graphicData>
        </a:graphic>
      </p:graphicFrame>
      <p:graphicFrame>
        <p:nvGraphicFramePr>
          <p:cNvPr id="80899" name="对象 34818">
            <a:extLst>
              <a:ext uri="{FF2B5EF4-FFF2-40B4-BE49-F238E27FC236}">
                <a16:creationId xmlns:a16="http://schemas.microsoft.com/office/drawing/2014/main" id="{0BC54FFE-0E4D-4102-AE46-B2FDA86C02E6}"/>
              </a:ext>
            </a:extLst>
          </p:cNvPr>
          <p:cNvGraphicFramePr>
            <a:graphicFrameLocks noChangeAspect="1"/>
          </p:cNvGraphicFramePr>
          <p:nvPr/>
        </p:nvGraphicFramePr>
        <p:xfrm>
          <a:off x="900113" y="2492375"/>
          <a:ext cx="3167062" cy="2703513"/>
        </p:xfrm>
        <a:graphic>
          <a:graphicData uri="http://schemas.openxmlformats.org/presentationml/2006/ole">
            <mc:AlternateContent xmlns:mc="http://schemas.openxmlformats.org/markup-compatibility/2006">
              <mc:Choice xmlns:v="urn:schemas-microsoft-com:vml" Requires="v">
                <p:oleObj r:id="rId4" imgW="2781688" imgH="2371429" progId="Paint.Picture">
                  <p:embed/>
                </p:oleObj>
              </mc:Choice>
              <mc:Fallback>
                <p:oleObj r:id="rId4" imgW="2781688" imgH="2371429" progId="Paint.Picture">
                  <p:embed/>
                  <p:pic>
                    <p:nvPicPr>
                      <p:cNvPr id="80899" name="对象 34818">
                        <a:extLst>
                          <a:ext uri="{FF2B5EF4-FFF2-40B4-BE49-F238E27FC236}">
                            <a16:creationId xmlns:a16="http://schemas.microsoft.com/office/drawing/2014/main" id="{0BC54FFE-0E4D-4102-AE46-B2FDA86C02E6}"/>
                          </a:ext>
                        </a:extLst>
                      </p:cNvPr>
                      <p:cNvPicPr>
                        <a:picLocks noChangeAspect="1" noChangeArrowheads="1"/>
                      </p:cNvPicPr>
                      <p:nvPr/>
                    </p:nvPicPr>
                    <p:blipFill>
                      <a:blip r:embed="rId5">
                        <a:lum contrast="18000"/>
                        <a:extLst>
                          <a:ext uri="{28A0092B-C50C-407E-A947-70E740481C1C}">
                            <a14:useLocalDpi xmlns:a14="http://schemas.microsoft.com/office/drawing/2010/main" val="0"/>
                          </a:ext>
                        </a:extLst>
                      </a:blip>
                      <a:srcRect/>
                      <a:stretch>
                        <a:fillRect/>
                      </a:stretch>
                    </p:blipFill>
                    <p:spPr bwMode="auto">
                      <a:xfrm>
                        <a:off x="900113" y="2492375"/>
                        <a:ext cx="3167062" cy="270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pic>
                </p:oleObj>
              </mc:Fallback>
            </mc:AlternateContent>
          </a:graphicData>
        </a:graphic>
      </p:graphicFrame>
      <p:graphicFrame>
        <p:nvGraphicFramePr>
          <p:cNvPr id="80900" name="对象 34819">
            <a:extLst>
              <a:ext uri="{FF2B5EF4-FFF2-40B4-BE49-F238E27FC236}">
                <a16:creationId xmlns:a16="http://schemas.microsoft.com/office/drawing/2014/main" id="{142F8601-939D-41E0-95D1-D7FADBF699E3}"/>
              </a:ext>
            </a:extLst>
          </p:cNvPr>
          <p:cNvGraphicFramePr>
            <a:graphicFrameLocks/>
          </p:cNvGraphicFramePr>
          <p:nvPr/>
        </p:nvGraphicFramePr>
        <p:xfrm>
          <a:off x="4356100" y="2492375"/>
          <a:ext cx="3887788" cy="2736850"/>
        </p:xfrm>
        <a:graphic>
          <a:graphicData uri="http://schemas.openxmlformats.org/presentationml/2006/ole">
            <mc:AlternateContent xmlns:mc="http://schemas.openxmlformats.org/markup-compatibility/2006">
              <mc:Choice xmlns:v="urn:schemas-microsoft-com:vml" Requires="v">
                <p:oleObj r:id="rId6" imgW="2762636" imgH="2409524" progId="Paint.Picture">
                  <p:embed/>
                </p:oleObj>
              </mc:Choice>
              <mc:Fallback>
                <p:oleObj r:id="rId6" imgW="2762636" imgH="2409524" progId="Paint.Picture">
                  <p:embed/>
                  <p:pic>
                    <p:nvPicPr>
                      <p:cNvPr id="80900" name="对象 34819">
                        <a:extLst>
                          <a:ext uri="{FF2B5EF4-FFF2-40B4-BE49-F238E27FC236}">
                            <a16:creationId xmlns:a16="http://schemas.microsoft.com/office/drawing/2014/main" id="{142F8601-939D-41E0-95D1-D7FADBF699E3}"/>
                          </a:ext>
                        </a:extLst>
                      </p:cNvPr>
                      <p:cNvPicPr>
                        <a:picLocks noChangeArrowheads="1"/>
                      </p:cNvPicPr>
                      <p:nvPr/>
                    </p:nvPicPr>
                    <p:blipFill>
                      <a:blip r:embed="rId7">
                        <a:lum contrast="18000"/>
                        <a:extLst>
                          <a:ext uri="{28A0092B-C50C-407E-A947-70E740481C1C}">
                            <a14:useLocalDpi xmlns:a14="http://schemas.microsoft.com/office/drawing/2010/main" val="0"/>
                          </a:ext>
                        </a:extLst>
                      </a:blip>
                      <a:srcRect/>
                      <a:stretch>
                        <a:fillRect/>
                      </a:stretch>
                    </p:blipFill>
                    <p:spPr bwMode="auto">
                      <a:xfrm>
                        <a:off x="4356100" y="2492375"/>
                        <a:ext cx="3887788" cy="273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pic>
                </p:oleObj>
              </mc:Fallback>
            </mc:AlternateContent>
          </a:graphicData>
        </a:graphic>
      </p:graphicFrame>
      <p:sp>
        <p:nvSpPr>
          <p:cNvPr id="39941" name="文本框 34820">
            <a:extLst>
              <a:ext uri="{FF2B5EF4-FFF2-40B4-BE49-F238E27FC236}">
                <a16:creationId xmlns:a16="http://schemas.microsoft.com/office/drawing/2014/main" id="{8798E90F-B6BE-426D-81B2-28B2095D2A7F}"/>
              </a:ext>
            </a:extLst>
          </p:cNvPr>
          <p:cNvSpPr/>
          <p:nvPr/>
        </p:nvSpPr>
        <p:spPr>
          <a:xfrm>
            <a:off x="1044575" y="5373688"/>
            <a:ext cx="7559675" cy="968375"/>
          </a:xfrm>
          <a:prstGeom prst="rect">
            <a:avLst/>
          </a:prstGeom>
          <a:noFill/>
          <a:ln>
            <a:noFill/>
            <a:miter lim="800000"/>
          </a:ln>
        </p:spPr>
        <p:txBody>
          <a:bodyPr>
            <a:spAutoFit/>
          </a:bodyPr>
          <a:lstStyle>
            <a:lvl1pPr indent="419100" eaLnBrk="0" hangingPunct="0">
              <a:spcBef>
                <a:spcPct val="20000"/>
              </a:spcBef>
              <a:buChar char="•"/>
              <a:defRPr sz="3200">
                <a:solidFill>
                  <a:srgbClr val="000000"/>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rgbClr val="000000"/>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rgbClr val="000000"/>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rgbClr val="000000"/>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rgbClr val="000000"/>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9pPr>
          </a:lstStyle>
          <a:p>
            <a:pPr eaLnBrk="1" hangingPunct="1">
              <a:lnSpc>
                <a:spcPct val="120000"/>
              </a:lnSpc>
              <a:spcBef>
                <a:spcPct val="0"/>
              </a:spcBef>
              <a:buFontTx/>
              <a:buNone/>
            </a:pPr>
            <a:r>
              <a:rPr lang="zh-CN" altLang="en-US" sz="2400" b="1">
                <a:solidFill>
                  <a:srgbClr val="333399"/>
                </a:solidFill>
              </a:rPr>
              <a:t>新疆吐鲁番地区有句谚语叫做“早穿皮袄午穿纱，围着火炉吃西瓜”，你知道其中的道理吗？</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089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089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090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99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矩形 35841">
            <a:extLst>
              <a:ext uri="{FF2B5EF4-FFF2-40B4-BE49-F238E27FC236}">
                <a16:creationId xmlns:a16="http://schemas.microsoft.com/office/drawing/2014/main" id="{D3BFE37C-D60C-4076-B5D3-56494A6A9D66}"/>
              </a:ext>
            </a:extLst>
          </p:cNvPr>
          <p:cNvSpPr/>
          <p:nvPr/>
        </p:nvSpPr>
        <p:spPr>
          <a:xfrm>
            <a:off x="179388" y="519113"/>
            <a:ext cx="8208962" cy="2157412"/>
          </a:xfrm>
          <a:prstGeom prst="rect">
            <a:avLst/>
          </a:prstGeom>
          <a:noFill/>
          <a:ln>
            <a:noFill/>
            <a:miter lim="800000"/>
          </a:ln>
        </p:spPr>
        <p:txBody>
          <a:bodyPr anchor="ctr">
            <a:spAutoFit/>
          </a:bodyPr>
          <a:lstStyle>
            <a:lvl1pPr eaLnBrk="0" hangingPunct="0">
              <a:spcBef>
                <a:spcPct val="20000"/>
              </a:spcBef>
              <a:buChar char="•"/>
              <a:defRPr sz="3200">
                <a:solidFill>
                  <a:srgbClr val="000000"/>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rgbClr val="000000"/>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rgbClr val="000000"/>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rgbClr val="000000"/>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rgbClr val="000000"/>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9pPr>
          </a:lstStyle>
          <a:p>
            <a:pPr eaLnBrk="1" hangingPunct="1">
              <a:lnSpc>
                <a:spcPct val="120000"/>
              </a:lnSpc>
              <a:spcBef>
                <a:spcPct val="0"/>
              </a:spcBef>
              <a:buFontTx/>
              <a:buNone/>
            </a:pPr>
            <a:r>
              <a:rPr lang="zh-CN" altLang="en-US" sz="2200" b="1"/>
              <a:t>6、将质量相同、温度相同、材料不同的三块金属甲、乙、丙，放到上表面平整的冰块上．经过一定时间后，冰块形状基本不再变化时的情形如图所示．则三块金属的比热容C</a:t>
            </a:r>
            <a:r>
              <a:rPr lang="zh-CN" altLang="en-US" sz="2200" b="1" baseline="-25000"/>
              <a:t>甲</a:t>
            </a:r>
            <a:r>
              <a:rPr lang="zh-CN" altLang="en-US" sz="2200" b="1"/>
              <a:t>、C</a:t>
            </a:r>
            <a:r>
              <a:rPr lang="zh-CN" altLang="en-US" sz="2200" b="1" baseline="-25000"/>
              <a:t>乙</a:t>
            </a:r>
            <a:r>
              <a:rPr lang="zh-CN" altLang="en-US" sz="2200" b="1"/>
              <a:t>、C</a:t>
            </a:r>
            <a:r>
              <a:rPr lang="zh-CN" altLang="en-US" sz="2200" b="1" baseline="-25000"/>
              <a:t>丙</a:t>
            </a:r>
            <a:r>
              <a:rPr lang="zh-CN" altLang="en-US" sz="2200" b="1"/>
              <a:t>大小相比（　　）        A、C</a:t>
            </a:r>
            <a:r>
              <a:rPr lang="zh-CN" altLang="en-US" sz="2200" b="1" baseline="-25000"/>
              <a:t>甲</a:t>
            </a:r>
            <a:r>
              <a:rPr lang="zh-CN" altLang="en-US" sz="2200" b="1"/>
              <a:t>最大      B、C</a:t>
            </a:r>
            <a:r>
              <a:rPr lang="zh-CN" altLang="en-US" sz="2200" b="1" baseline="-25000"/>
              <a:t>乙</a:t>
            </a:r>
            <a:r>
              <a:rPr lang="zh-CN" altLang="en-US" sz="2200" b="1"/>
              <a:t>最大</a:t>
            </a:r>
          </a:p>
          <a:p>
            <a:pPr eaLnBrk="1" hangingPunct="1">
              <a:lnSpc>
                <a:spcPct val="120000"/>
              </a:lnSpc>
              <a:spcBef>
                <a:spcPct val="0"/>
              </a:spcBef>
              <a:buFontTx/>
              <a:buNone/>
            </a:pPr>
            <a:r>
              <a:rPr lang="zh-CN" altLang="en-US" sz="2200" b="1"/>
              <a:t>                          C、C</a:t>
            </a:r>
            <a:r>
              <a:rPr lang="zh-CN" altLang="en-US" sz="2200" b="1" baseline="-25000"/>
              <a:t>丙</a:t>
            </a:r>
            <a:r>
              <a:rPr lang="zh-CN" altLang="en-US" sz="2200" b="1"/>
              <a:t>最大      D、C</a:t>
            </a:r>
            <a:r>
              <a:rPr lang="zh-CN" altLang="en-US" sz="2200" b="1" baseline="-25000"/>
              <a:t>甲</a:t>
            </a:r>
            <a:r>
              <a:rPr lang="zh-CN" altLang="en-US" sz="2200" b="1"/>
              <a:t>=C</a:t>
            </a:r>
            <a:r>
              <a:rPr lang="zh-CN" altLang="en-US" sz="2200" b="1" baseline="-25000"/>
              <a:t>乙</a:t>
            </a:r>
            <a:r>
              <a:rPr lang="zh-CN" altLang="en-US" sz="2200" b="1"/>
              <a:t>=C</a:t>
            </a:r>
            <a:r>
              <a:rPr lang="zh-CN" altLang="en-US" sz="2200" b="1" baseline="-25000"/>
              <a:t>丙</a:t>
            </a:r>
            <a:r>
              <a:rPr lang="zh-CN" altLang="en-US" sz="2200" b="1"/>
              <a:t> </a:t>
            </a:r>
          </a:p>
        </p:txBody>
      </p:sp>
      <p:pic>
        <p:nvPicPr>
          <p:cNvPr id="81924" name="图片 35842" descr="菁优网">
            <a:extLst>
              <a:ext uri="{FF2B5EF4-FFF2-40B4-BE49-F238E27FC236}">
                <a16:creationId xmlns:a16="http://schemas.microsoft.com/office/drawing/2014/main" id="{6D2A7077-99C4-4817-A712-80C34D3BCF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2225" y="1773238"/>
            <a:ext cx="1790700"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40965" name="矩形 35843">
            <a:extLst>
              <a:ext uri="{FF2B5EF4-FFF2-40B4-BE49-F238E27FC236}">
                <a16:creationId xmlns:a16="http://schemas.microsoft.com/office/drawing/2014/main" id="{E9263BE5-FDBE-4273-BD25-B183FC27836E}"/>
              </a:ext>
            </a:extLst>
          </p:cNvPr>
          <p:cNvSpPr/>
          <p:nvPr/>
        </p:nvSpPr>
        <p:spPr>
          <a:xfrm>
            <a:off x="180975" y="2678113"/>
            <a:ext cx="7921625" cy="3775075"/>
          </a:xfrm>
          <a:prstGeom prst="rect">
            <a:avLst/>
          </a:prstGeom>
          <a:noFill/>
          <a:ln>
            <a:noFill/>
            <a:miter lim="800000"/>
          </a:ln>
        </p:spPr>
        <p:txBody>
          <a:bodyPr>
            <a:spAutoFit/>
          </a:bodyPr>
          <a:lstStyle>
            <a:lvl1pPr eaLnBrk="0" hangingPunct="0">
              <a:spcBef>
                <a:spcPct val="20000"/>
              </a:spcBef>
              <a:buChar char="•"/>
              <a:defRPr sz="3200">
                <a:solidFill>
                  <a:srgbClr val="000000"/>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rgbClr val="000000"/>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rgbClr val="000000"/>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rgbClr val="000000"/>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rgbClr val="000000"/>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9pPr>
          </a:lstStyle>
          <a:p>
            <a:pPr eaLnBrk="1" hangingPunct="1">
              <a:lnSpc>
                <a:spcPct val="110000"/>
              </a:lnSpc>
              <a:spcBef>
                <a:spcPct val="0"/>
              </a:spcBef>
              <a:buFontTx/>
              <a:buNone/>
            </a:pPr>
            <a:r>
              <a:rPr lang="zh-CN" altLang="en-US" sz="2200" b="1"/>
              <a:t>7、今年五一，吴力在父母的协助下，从早上</a:t>
            </a:r>
            <a:r>
              <a:rPr lang="en-US" altLang="zh-CN" sz="2200" b="1"/>
              <a:t>8</a:t>
            </a:r>
            <a:r>
              <a:rPr lang="zh-CN" altLang="en-US" sz="2200" b="1"/>
              <a:t>：</a:t>
            </a:r>
            <a:r>
              <a:rPr lang="en-US" altLang="zh-CN" sz="2200" b="1"/>
              <a:t>00</a:t>
            </a:r>
            <a:r>
              <a:rPr lang="zh-CN" altLang="en-US" sz="2200" b="1"/>
              <a:t>开始每隔半小时分别对株洲市文化园的气温和园内人工湖的水温进行了测量，如图是他根据记录的数据绘成温度</a:t>
            </a:r>
            <a:r>
              <a:rPr lang="en-US" altLang="zh-CN" sz="2200" b="1"/>
              <a:t>t1</a:t>
            </a:r>
            <a:r>
              <a:rPr lang="zh-CN" altLang="en-US" sz="2200" b="1"/>
              <a:t>随时间</a:t>
            </a:r>
            <a:r>
              <a:rPr lang="en-US" altLang="zh-CN" sz="2200" b="1"/>
              <a:t>t2</a:t>
            </a:r>
            <a:r>
              <a:rPr lang="zh-CN" altLang="en-US" sz="2200" b="1"/>
              <a:t>变化的图线．据图可以判断（　　）</a:t>
            </a:r>
          </a:p>
          <a:p>
            <a:pPr eaLnBrk="1" hangingPunct="1">
              <a:lnSpc>
                <a:spcPct val="110000"/>
              </a:lnSpc>
              <a:spcBef>
                <a:spcPct val="0"/>
              </a:spcBef>
              <a:buFontTx/>
              <a:buNone/>
            </a:pPr>
            <a:r>
              <a:rPr lang="en-US" altLang="zh-CN" sz="2200" b="1"/>
              <a:t>A</a:t>
            </a:r>
            <a:r>
              <a:rPr lang="zh-CN" altLang="en-US" sz="2200" b="1"/>
              <a:t>、实线是水温图线，虚线是气温</a:t>
            </a:r>
          </a:p>
          <a:p>
            <a:pPr eaLnBrk="1" hangingPunct="1">
              <a:lnSpc>
                <a:spcPct val="110000"/>
              </a:lnSpc>
              <a:spcBef>
                <a:spcPct val="0"/>
              </a:spcBef>
              <a:buFontTx/>
              <a:buNone/>
            </a:pPr>
            <a:r>
              <a:rPr lang="zh-CN" altLang="en-US" sz="2200" b="1"/>
              <a:t>      图线，因为水的比热容较大</a:t>
            </a:r>
          </a:p>
          <a:p>
            <a:pPr eaLnBrk="1" hangingPunct="1">
              <a:lnSpc>
                <a:spcPct val="110000"/>
              </a:lnSpc>
              <a:spcBef>
                <a:spcPct val="0"/>
              </a:spcBef>
              <a:buFontTx/>
              <a:buNone/>
            </a:pPr>
            <a:r>
              <a:rPr lang="en-US" altLang="zh-CN" sz="2200" b="1"/>
              <a:t>B</a:t>
            </a:r>
            <a:r>
              <a:rPr lang="zh-CN" altLang="en-US" sz="2200" b="1"/>
              <a:t>、实线是水温图线，虚线是气温</a:t>
            </a:r>
          </a:p>
          <a:p>
            <a:pPr eaLnBrk="1" hangingPunct="1">
              <a:lnSpc>
                <a:spcPct val="110000"/>
              </a:lnSpc>
              <a:spcBef>
                <a:spcPct val="0"/>
              </a:spcBef>
              <a:buFontTx/>
              <a:buNone/>
            </a:pPr>
            <a:r>
              <a:rPr lang="zh-CN" altLang="en-US" sz="2200" b="1"/>
              <a:t>      图线，因为水的比热容较小 </a:t>
            </a:r>
          </a:p>
          <a:p>
            <a:pPr eaLnBrk="1" hangingPunct="1">
              <a:lnSpc>
                <a:spcPct val="110000"/>
              </a:lnSpc>
              <a:spcBef>
                <a:spcPct val="0"/>
              </a:spcBef>
              <a:buFontTx/>
              <a:buNone/>
            </a:pPr>
            <a:r>
              <a:rPr lang="en-US" altLang="zh-CN" sz="2200" b="1"/>
              <a:t>C</a:t>
            </a:r>
            <a:r>
              <a:rPr lang="zh-CN" altLang="en-US" sz="2200" b="1"/>
              <a:t>、实线是气温图线，虚线是水温图线，因为水的比热容较大 </a:t>
            </a:r>
          </a:p>
          <a:p>
            <a:pPr eaLnBrk="1" hangingPunct="1">
              <a:lnSpc>
                <a:spcPct val="110000"/>
              </a:lnSpc>
              <a:spcBef>
                <a:spcPct val="0"/>
              </a:spcBef>
              <a:buFontTx/>
              <a:buNone/>
            </a:pPr>
            <a:r>
              <a:rPr lang="en-US" altLang="zh-CN" sz="2200" b="1"/>
              <a:t>D</a:t>
            </a:r>
            <a:r>
              <a:rPr lang="zh-CN" altLang="en-US" sz="2200" b="1"/>
              <a:t>、实线是气温图线，虚线是水温图线，因为水的比热容较小 </a:t>
            </a:r>
          </a:p>
        </p:txBody>
      </p:sp>
      <p:pic>
        <p:nvPicPr>
          <p:cNvPr id="81926" name="图片 35844" descr="菁优网">
            <a:extLst>
              <a:ext uri="{FF2B5EF4-FFF2-40B4-BE49-F238E27FC236}">
                <a16:creationId xmlns:a16="http://schemas.microsoft.com/office/drawing/2014/main" id="{CB9F6612-82A0-44A7-AC11-50A6A05D9339}"/>
              </a:ext>
            </a:extLst>
          </p:cNvPr>
          <p:cNvPicPr>
            <a:picLocks noChangeAspect="1" noChangeArrowheads="1"/>
          </p:cNvPicPr>
          <p:nvPr/>
        </p:nvPicPr>
        <p:blipFill>
          <a:blip r:embed="rId3">
            <a:clrChange>
              <a:clrFrom>
                <a:srgbClr val="FFFFFF"/>
              </a:clrFrom>
              <a:clrTo>
                <a:srgbClr val="FFFFFF">
                  <a:alpha val="0"/>
                </a:srgbClr>
              </a:clrTo>
            </a:clrChange>
            <a:lum bright="-24000" contrast="18000"/>
            <a:extLst>
              <a:ext uri="{28A0092B-C50C-407E-A947-70E740481C1C}">
                <a14:useLocalDpi xmlns:a14="http://schemas.microsoft.com/office/drawing/2010/main" val="0"/>
              </a:ext>
            </a:extLst>
          </a:blip>
          <a:srcRect/>
          <a:stretch>
            <a:fillRect/>
          </a:stretch>
        </p:blipFill>
        <p:spPr bwMode="auto">
          <a:xfrm>
            <a:off x="4716463" y="3932238"/>
            <a:ext cx="4140200"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40967" name="文本框 35845">
            <a:extLst>
              <a:ext uri="{FF2B5EF4-FFF2-40B4-BE49-F238E27FC236}">
                <a16:creationId xmlns:a16="http://schemas.microsoft.com/office/drawing/2014/main" id="{8757C495-E857-4D57-9776-A2B487462965}"/>
              </a:ext>
            </a:extLst>
          </p:cNvPr>
          <p:cNvSpPr/>
          <p:nvPr/>
        </p:nvSpPr>
        <p:spPr>
          <a:xfrm>
            <a:off x="855663" y="1746250"/>
            <a:ext cx="403225" cy="457200"/>
          </a:xfrm>
          <a:prstGeom prst="rect">
            <a:avLst/>
          </a:prstGeom>
          <a:noFill/>
          <a:ln>
            <a:noFill/>
            <a:miter lim="800000"/>
          </a:ln>
        </p:spPr>
        <p:txBody>
          <a:bodyPr wrap="none">
            <a:spAutoFit/>
          </a:bodyPr>
          <a:lstStyle>
            <a:lvl1pPr eaLnBrk="0" hangingPunct="0">
              <a:spcBef>
                <a:spcPct val="20000"/>
              </a:spcBef>
              <a:buChar char="•"/>
              <a:defRPr sz="3200">
                <a:solidFill>
                  <a:srgbClr val="000000"/>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rgbClr val="000000"/>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rgbClr val="000000"/>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rgbClr val="000000"/>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rgbClr val="000000"/>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400" b="1">
                <a:solidFill>
                  <a:srgbClr val="FF0000"/>
                </a:solidFill>
              </a:rPr>
              <a:t>C</a:t>
            </a:r>
          </a:p>
        </p:txBody>
      </p:sp>
      <p:sp>
        <p:nvSpPr>
          <p:cNvPr id="40968" name="文本框 35846">
            <a:extLst>
              <a:ext uri="{FF2B5EF4-FFF2-40B4-BE49-F238E27FC236}">
                <a16:creationId xmlns:a16="http://schemas.microsoft.com/office/drawing/2014/main" id="{E9ED9A03-9590-47D8-9CCF-B91AEED79A7C}"/>
              </a:ext>
            </a:extLst>
          </p:cNvPr>
          <p:cNvSpPr/>
          <p:nvPr/>
        </p:nvSpPr>
        <p:spPr>
          <a:xfrm>
            <a:off x="3060700" y="3763963"/>
            <a:ext cx="403225" cy="457200"/>
          </a:xfrm>
          <a:prstGeom prst="rect">
            <a:avLst/>
          </a:prstGeom>
          <a:noFill/>
          <a:ln>
            <a:noFill/>
            <a:miter lim="800000"/>
          </a:ln>
        </p:spPr>
        <p:txBody>
          <a:bodyPr wrap="none">
            <a:spAutoFit/>
          </a:bodyPr>
          <a:lstStyle>
            <a:lvl1pPr eaLnBrk="0" hangingPunct="0">
              <a:spcBef>
                <a:spcPct val="20000"/>
              </a:spcBef>
              <a:buChar char="•"/>
              <a:defRPr sz="3200">
                <a:solidFill>
                  <a:srgbClr val="000000"/>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rgbClr val="000000"/>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rgbClr val="000000"/>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rgbClr val="000000"/>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rgbClr val="000000"/>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400" b="1">
                <a:solidFill>
                  <a:srgbClr val="FF0000"/>
                </a:solidFill>
              </a:rPr>
              <a:t>C</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96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96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096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8192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09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animBg="1"/>
      <p:bldP spid="40965" grpId="0" animBg="1"/>
      <p:bldP spid="40967" grpId="0" animBg="1"/>
      <p:bldP spid="4096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7" name="文本框 36865">
            <a:extLst>
              <a:ext uri="{FF2B5EF4-FFF2-40B4-BE49-F238E27FC236}">
                <a16:creationId xmlns:a16="http://schemas.microsoft.com/office/drawing/2014/main" id="{6371AF52-8E73-44D9-B4E6-743F0E990D21}"/>
              </a:ext>
            </a:extLst>
          </p:cNvPr>
          <p:cNvSpPr>
            <a:spLocks noChangeArrowheads="1"/>
          </p:cNvSpPr>
          <p:nvPr/>
        </p:nvSpPr>
        <p:spPr bwMode="auto">
          <a:xfrm>
            <a:off x="228600" y="476250"/>
            <a:ext cx="578485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har char="•"/>
              <a:defRPr sz="3200">
                <a:solidFill>
                  <a:srgbClr val="000000"/>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rgbClr val="000000"/>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rgbClr val="000000"/>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rgbClr val="000000"/>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rgbClr val="000000"/>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400" b="1">
                <a:latin typeface="宋体" panose="02010600030101010101" pitchFamily="2" charset="-122"/>
              </a:rPr>
              <a:t>3、给一定质量的水加热，其温度与时间的关系如图中a图线所示。若其他条件不变，仅将水的质量增加，则温度与时间的关系图线正确的是：（   ）　</a:t>
            </a:r>
          </a:p>
          <a:p>
            <a:pPr eaLnBrk="1" hangingPunct="1">
              <a:spcBef>
                <a:spcPct val="0"/>
              </a:spcBef>
              <a:buFontTx/>
              <a:buNone/>
            </a:pPr>
            <a:r>
              <a:rPr lang="zh-CN" altLang="en-US" sz="2400" b="1">
                <a:latin typeface="宋体" panose="02010600030101010101" pitchFamily="2" charset="-122"/>
              </a:rPr>
              <a:t>A．a        </a:t>
            </a:r>
            <a:r>
              <a:rPr lang="en-US" altLang="zh-CN" sz="2400" b="1">
                <a:latin typeface="宋体" panose="02010600030101010101" pitchFamily="2" charset="-122"/>
              </a:rPr>
              <a:t>	</a:t>
            </a:r>
            <a:r>
              <a:rPr lang="zh-CN" altLang="en-US" sz="2400" b="1">
                <a:latin typeface="宋体" panose="02010600030101010101" pitchFamily="2" charset="-122"/>
              </a:rPr>
              <a:t>  B．b            </a:t>
            </a:r>
          </a:p>
          <a:p>
            <a:pPr eaLnBrk="1" hangingPunct="1">
              <a:spcBef>
                <a:spcPct val="0"/>
              </a:spcBef>
              <a:buFontTx/>
              <a:buNone/>
            </a:pPr>
            <a:r>
              <a:rPr lang="zh-CN" altLang="en-US" sz="2400" b="1">
                <a:latin typeface="宋体" panose="02010600030101010101" pitchFamily="2" charset="-122"/>
              </a:rPr>
              <a:t>C．c          </a:t>
            </a:r>
            <a:r>
              <a:rPr lang="en-US" altLang="zh-CN" sz="2400" b="1">
                <a:latin typeface="宋体" panose="02010600030101010101" pitchFamily="2" charset="-122"/>
              </a:rPr>
              <a:t>	 </a:t>
            </a:r>
            <a:r>
              <a:rPr lang="zh-CN" altLang="en-US" sz="2400" b="1">
                <a:latin typeface="宋体" panose="02010600030101010101" pitchFamily="2" charset="-122"/>
              </a:rPr>
              <a:t> D．d</a:t>
            </a:r>
          </a:p>
        </p:txBody>
      </p:sp>
      <p:pic>
        <p:nvPicPr>
          <p:cNvPr id="82948" name="图片 36866">
            <a:extLst>
              <a:ext uri="{FF2B5EF4-FFF2-40B4-BE49-F238E27FC236}">
                <a16:creationId xmlns:a16="http://schemas.microsoft.com/office/drawing/2014/main" id="{CEEA2C4B-61A5-4AEB-81C9-F02E68ED7643}"/>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940425" y="549275"/>
            <a:ext cx="2681288" cy="2386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41989" name="文本框 36867">
            <a:extLst>
              <a:ext uri="{FF2B5EF4-FFF2-40B4-BE49-F238E27FC236}">
                <a16:creationId xmlns:a16="http://schemas.microsoft.com/office/drawing/2014/main" id="{CB042B69-CFB6-4C36-8936-BCC7B212D04C}"/>
              </a:ext>
            </a:extLst>
          </p:cNvPr>
          <p:cNvSpPr/>
          <p:nvPr/>
        </p:nvSpPr>
        <p:spPr>
          <a:xfrm>
            <a:off x="3419475" y="1557338"/>
            <a:ext cx="403225" cy="457200"/>
          </a:xfrm>
          <a:prstGeom prst="rect">
            <a:avLst/>
          </a:prstGeom>
          <a:noFill/>
          <a:ln>
            <a:noFill/>
            <a:miter lim="800000"/>
          </a:ln>
        </p:spPr>
        <p:txBody>
          <a:bodyPr wrap="none">
            <a:spAutoFit/>
          </a:bodyPr>
          <a:lstStyle>
            <a:lvl1pPr eaLnBrk="0" hangingPunct="0">
              <a:spcBef>
                <a:spcPct val="20000"/>
              </a:spcBef>
              <a:buChar char="•"/>
              <a:defRPr sz="3200">
                <a:solidFill>
                  <a:srgbClr val="000000"/>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rgbClr val="000000"/>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rgbClr val="000000"/>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rgbClr val="000000"/>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rgbClr val="000000"/>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400">
                <a:solidFill>
                  <a:srgbClr val="FF0000"/>
                </a:solidFill>
              </a:rPr>
              <a:t>C</a:t>
            </a:r>
          </a:p>
        </p:txBody>
      </p:sp>
      <p:sp>
        <p:nvSpPr>
          <p:cNvPr id="82950" name="文本框 37889">
            <a:extLst>
              <a:ext uri="{FF2B5EF4-FFF2-40B4-BE49-F238E27FC236}">
                <a16:creationId xmlns:a16="http://schemas.microsoft.com/office/drawing/2014/main" id="{38299346-7316-4566-B3AC-111847580205}"/>
              </a:ext>
            </a:extLst>
          </p:cNvPr>
          <p:cNvSpPr>
            <a:spLocks noChangeArrowheads="1"/>
          </p:cNvSpPr>
          <p:nvPr/>
        </p:nvSpPr>
        <p:spPr bwMode="auto">
          <a:xfrm>
            <a:off x="-71438" y="3860800"/>
            <a:ext cx="3095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har char="•"/>
              <a:defRPr sz="3200">
                <a:solidFill>
                  <a:srgbClr val="000000"/>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rgbClr val="000000"/>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rgbClr val="000000"/>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rgbClr val="000000"/>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rgbClr val="000000"/>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2400"/>
          </a:p>
        </p:txBody>
      </p:sp>
      <p:sp>
        <p:nvSpPr>
          <p:cNvPr id="82951" name="文本框 37890">
            <a:extLst>
              <a:ext uri="{FF2B5EF4-FFF2-40B4-BE49-F238E27FC236}">
                <a16:creationId xmlns:a16="http://schemas.microsoft.com/office/drawing/2014/main" id="{5212E4B6-7B90-418D-B781-758416381BC2}"/>
              </a:ext>
            </a:extLst>
          </p:cNvPr>
          <p:cNvSpPr>
            <a:spLocks noChangeArrowheads="1"/>
          </p:cNvSpPr>
          <p:nvPr/>
        </p:nvSpPr>
        <p:spPr bwMode="auto">
          <a:xfrm>
            <a:off x="182563" y="3495675"/>
            <a:ext cx="8713787" cy="252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har char="•"/>
              <a:defRPr sz="3200">
                <a:solidFill>
                  <a:srgbClr val="000000"/>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rgbClr val="000000"/>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rgbClr val="000000"/>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rgbClr val="000000"/>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rgbClr val="000000"/>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9pPr>
          </a:lstStyle>
          <a:p>
            <a:pPr eaLnBrk="1" hangingPunct="1">
              <a:lnSpc>
                <a:spcPct val="110000"/>
              </a:lnSpc>
              <a:spcBef>
                <a:spcPct val="0"/>
              </a:spcBef>
              <a:buFontTx/>
              <a:buNone/>
            </a:pPr>
            <a:r>
              <a:rPr lang="zh-CN" altLang="en-US" sz="2400" b="1"/>
              <a:t>4、小明在生活中发现对同样多的水和牛奶加热时，牛奶在很短的时间就沸腾而水要在较长的时间才沸腾，这个现象引起了他的思考。</a:t>
            </a:r>
          </a:p>
          <a:p>
            <a:pPr eaLnBrk="1" hangingPunct="1">
              <a:lnSpc>
                <a:spcPct val="110000"/>
              </a:lnSpc>
              <a:spcBef>
                <a:spcPct val="0"/>
              </a:spcBef>
              <a:buFontTx/>
              <a:buNone/>
            </a:pPr>
            <a:r>
              <a:rPr lang="zh-CN" altLang="en-US" sz="2400" b="1"/>
              <a:t>（1）你认为产生这个现象的原因可能是</a:t>
            </a:r>
            <a:r>
              <a:rPr lang="zh-CN" altLang="en-US" sz="2400" b="1" u="sng"/>
              <a:t>                                </a:t>
            </a:r>
            <a:r>
              <a:rPr lang="zh-CN" altLang="en-US" sz="2400" b="1"/>
              <a:t>。</a:t>
            </a:r>
          </a:p>
          <a:p>
            <a:pPr eaLnBrk="1" hangingPunct="1">
              <a:lnSpc>
                <a:spcPct val="110000"/>
              </a:lnSpc>
              <a:spcBef>
                <a:spcPct val="0"/>
              </a:spcBef>
              <a:buFontTx/>
              <a:buNone/>
            </a:pPr>
            <a:r>
              <a:rPr lang="zh-CN" altLang="en-US" sz="2400" b="1"/>
              <a:t>（2）要验证你的猜想，简要写出的方法</a:t>
            </a:r>
            <a:r>
              <a:rPr lang="zh-CN" altLang="en-US" sz="2400" b="1" u="sng"/>
              <a:t>  </a:t>
            </a:r>
            <a:r>
              <a:rPr lang="en-US" altLang="zh-CN" sz="2400" b="1" u="sng"/>
              <a:t>                                   </a:t>
            </a:r>
            <a:r>
              <a:rPr lang="zh-CN" altLang="en-US" sz="2400" b="1" u="sng"/>
              <a:t>                                                </a:t>
            </a:r>
            <a:r>
              <a:rPr lang="en-US" altLang="zh-CN" sz="2400" b="1" u="sng"/>
              <a:t>      </a:t>
            </a:r>
            <a:r>
              <a:rPr lang="zh-CN" altLang="en-US" sz="2400" b="1" u="sng"/>
              <a:t>   </a:t>
            </a:r>
            <a:r>
              <a:rPr lang="zh-CN" altLang="en-US" sz="2400" b="1"/>
              <a:t>。</a:t>
            </a:r>
          </a:p>
        </p:txBody>
      </p:sp>
      <p:sp>
        <p:nvSpPr>
          <p:cNvPr id="41992" name="文本框 37891">
            <a:extLst>
              <a:ext uri="{FF2B5EF4-FFF2-40B4-BE49-F238E27FC236}">
                <a16:creationId xmlns:a16="http://schemas.microsoft.com/office/drawing/2014/main" id="{82B334C9-9335-44F2-9D4B-AAC5FC6DA35C}"/>
              </a:ext>
            </a:extLst>
          </p:cNvPr>
          <p:cNvSpPr/>
          <p:nvPr/>
        </p:nvSpPr>
        <p:spPr>
          <a:xfrm>
            <a:off x="5795963" y="4748213"/>
            <a:ext cx="1970087" cy="398462"/>
          </a:xfrm>
          <a:prstGeom prst="rect">
            <a:avLst/>
          </a:prstGeom>
          <a:noFill/>
          <a:ln>
            <a:noFill/>
            <a:miter lim="800000"/>
          </a:ln>
        </p:spPr>
        <p:txBody>
          <a:bodyPr wrap="none">
            <a:spAutoFit/>
          </a:bodyPr>
          <a:lstStyle>
            <a:lvl1pPr eaLnBrk="0" hangingPunct="0">
              <a:spcBef>
                <a:spcPct val="20000"/>
              </a:spcBef>
              <a:buChar char="•"/>
              <a:defRPr sz="3200">
                <a:solidFill>
                  <a:srgbClr val="000000"/>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rgbClr val="000000"/>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rgbClr val="000000"/>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rgbClr val="000000"/>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rgbClr val="000000"/>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000" b="1">
                <a:solidFill>
                  <a:srgbClr val="FF0000"/>
                </a:solidFill>
              </a:rPr>
              <a:t>牛奶的沸点水低</a:t>
            </a:r>
          </a:p>
        </p:txBody>
      </p:sp>
      <p:sp>
        <p:nvSpPr>
          <p:cNvPr id="41993" name="文本框 37892">
            <a:extLst>
              <a:ext uri="{FF2B5EF4-FFF2-40B4-BE49-F238E27FC236}">
                <a16:creationId xmlns:a16="http://schemas.microsoft.com/office/drawing/2014/main" id="{A92602BA-FC88-49A0-BE27-DE6DC6947736}"/>
              </a:ext>
            </a:extLst>
          </p:cNvPr>
          <p:cNvSpPr/>
          <p:nvPr/>
        </p:nvSpPr>
        <p:spPr>
          <a:xfrm>
            <a:off x="539750" y="5588000"/>
            <a:ext cx="7943850" cy="368300"/>
          </a:xfrm>
          <a:prstGeom prst="rect">
            <a:avLst/>
          </a:prstGeom>
          <a:noFill/>
          <a:ln>
            <a:noFill/>
            <a:miter lim="800000"/>
          </a:ln>
        </p:spPr>
        <p:txBody>
          <a:bodyPr>
            <a:spAutoFit/>
          </a:bodyPr>
          <a:lstStyle>
            <a:lvl1pPr eaLnBrk="0" hangingPunct="0">
              <a:spcBef>
                <a:spcPct val="20000"/>
              </a:spcBef>
              <a:buChar char="•"/>
              <a:defRPr sz="3200">
                <a:solidFill>
                  <a:srgbClr val="000000"/>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rgbClr val="000000"/>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rgbClr val="000000"/>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rgbClr val="000000"/>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rgbClr val="000000"/>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800" b="1">
                <a:solidFill>
                  <a:srgbClr val="FF0000"/>
                </a:solidFill>
              </a:rPr>
              <a:t>取同样多的牛奶和水，用相同的热源进行加热，用温度计测牛奶和水的沸点。</a:t>
            </a:r>
          </a:p>
        </p:txBody>
      </p:sp>
      <p:pic>
        <p:nvPicPr>
          <p:cNvPr id="82954" name="New picture">
            <a:extLst>
              <a:ext uri="{FF2B5EF4-FFF2-40B4-BE49-F238E27FC236}">
                <a16:creationId xmlns:a16="http://schemas.microsoft.com/office/drawing/2014/main" id="{12E097DA-C70C-46D9-A471-1AD1D1676A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61700" y="11290300"/>
            <a:ext cx="342900"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98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199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19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9" grpId="0" animBg="1"/>
      <p:bldP spid="41992" grpId="0" animBg="1"/>
      <p:bldP spid="4199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文本框 10241">
            <a:extLst>
              <a:ext uri="{FF2B5EF4-FFF2-40B4-BE49-F238E27FC236}">
                <a16:creationId xmlns:a16="http://schemas.microsoft.com/office/drawing/2014/main" id="{2C034113-6F0C-4D50-A962-F15CFF887FA1}"/>
              </a:ext>
            </a:extLst>
          </p:cNvPr>
          <p:cNvSpPr>
            <a:spLocks noChangeArrowheads="1"/>
          </p:cNvSpPr>
          <p:nvPr/>
        </p:nvSpPr>
        <p:spPr bwMode="auto">
          <a:xfrm>
            <a:off x="1692275" y="476250"/>
            <a:ext cx="5002213"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har char="•"/>
              <a:defRPr sz="3200">
                <a:solidFill>
                  <a:srgbClr val="000000"/>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rgbClr val="000000"/>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rgbClr val="000000"/>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rgbClr val="000000"/>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rgbClr val="000000"/>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800" b="1"/>
              <a:t>实验  比较不同物质吸热的情况</a:t>
            </a:r>
          </a:p>
        </p:txBody>
      </p:sp>
      <p:sp>
        <p:nvSpPr>
          <p:cNvPr id="19459" name="文本框 10242">
            <a:extLst>
              <a:ext uri="{FF2B5EF4-FFF2-40B4-BE49-F238E27FC236}">
                <a16:creationId xmlns:a16="http://schemas.microsoft.com/office/drawing/2014/main" id="{17D97360-7447-48E7-9C0E-FAA7485FC0B7}"/>
              </a:ext>
            </a:extLst>
          </p:cNvPr>
          <p:cNvSpPr/>
          <p:nvPr/>
        </p:nvSpPr>
        <p:spPr>
          <a:xfrm>
            <a:off x="395288" y="982663"/>
            <a:ext cx="8240712" cy="822325"/>
          </a:xfrm>
          <a:prstGeom prst="rect">
            <a:avLst/>
          </a:prstGeom>
          <a:noFill/>
          <a:ln>
            <a:noFill/>
            <a:miter lim="800000"/>
          </a:ln>
        </p:spPr>
        <p:txBody>
          <a:bodyPr>
            <a:spAutoFit/>
          </a:bodyPr>
          <a:lstStyle>
            <a:lvl1pPr eaLnBrk="0" hangingPunct="0">
              <a:spcBef>
                <a:spcPct val="20000"/>
              </a:spcBef>
              <a:buChar char="•"/>
              <a:defRPr sz="3200">
                <a:solidFill>
                  <a:srgbClr val="000000"/>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rgbClr val="000000"/>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rgbClr val="000000"/>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rgbClr val="000000"/>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rgbClr val="000000"/>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400" b="1"/>
              <a:t>一、想一想：选取两种不同的物质，</a:t>
            </a:r>
            <a:r>
              <a:rPr lang="zh-CN" altLang="en-US" sz="2400" b="1">
                <a:solidFill>
                  <a:srgbClr val="FF0000"/>
                </a:solidFill>
              </a:rPr>
              <a:t>比如水和食用油</a:t>
            </a:r>
            <a:r>
              <a:rPr lang="zh-CN" altLang="en-US" sz="2400" b="1"/>
              <a:t>，</a:t>
            </a:r>
          </a:p>
          <a:p>
            <a:pPr eaLnBrk="1" hangingPunct="1">
              <a:spcBef>
                <a:spcPct val="0"/>
              </a:spcBef>
              <a:buFontTx/>
              <a:buNone/>
            </a:pPr>
            <a:r>
              <a:rPr lang="zh-CN" altLang="en-US" sz="2400" b="1"/>
              <a:t>那么在什么条件下，比较吸热的多少？</a:t>
            </a:r>
          </a:p>
        </p:txBody>
      </p:sp>
      <p:sp>
        <p:nvSpPr>
          <p:cNvPr id="19460" name="文本框 10243">
            <a:extLst>
              <a:ext uri="{FF2B5EF4-FFF2-40B4-BE49-F238E27FC236}">
                <a16:creationId xmlns:a16="http://schemas.microsoft.com/office/drawing/2014/main" id="{902F5EBF-335C-4798-8888-AFFDCAB6682D}"/>
              </a:ext>
            </a:extLst>
          </p:cNvPr>
          <p:cNvSpPr/>
          <p:nvPr/>
        </p:nvSpPr>
        <p:spPr>
          <a:xfrm>
            <a:off x="179388" y="2278063"/>
            <a:ext cx="8197850" cy="396875"/>
          </a:xfrm>
          <a:prstGeom prst="rect">
            <a:avLst/>
          </a:prstGeom>
          <a:noFill/>
          <a:ln>
            <a:noFill/>
            <a:miter lim="800000"/>
          </a:ln>
        </p:spPr>
        <p:txBody>
          <a:bodyPr wrap="none">
            <a:spAutoFit/>
          </a:bodyPr>
          <a:lstStyle>
            <a:lvl1pPr eaLnBrk="0" hangingPunct="0">
              <a:spcBef>
                <a:spcPct val="20000"/>
              </a:spcBef>
              <a:buChar char="•"/>
              <a:defRPr sz="3200">
                <a:solidFill>
                  <a:srgbClr val="000000"/>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rgbClr val="000000"/>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rgbClr val="000000"/>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rgbClr val="000000"/>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rgbClr val="000000"/>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000" b="1">
                <a:solidFill>
                  <a:srgbClr val="FF0000"/>
                </a:solidFill>
              </a:rPr>
              <a:t>实验2、质量相同，升高的温度相同时，比较吸收的热量（控制变量法）</a:t>
            </a:r>
          </a:p>
        </p:txBody>
      </p:sp>
      <p:sp>
        <p:nvSpPr>
          <p:cNvPr id="19461" name="文本框 10244">
            <a:extLst>
              <a:ext uri="{FF2B5EF4-FFF2-40B4-BE49-F238E27FC236}">
                <a16:creationId xmlns:a16="http://schemas.microsoft.com/office/drawing/2014/main" id="{A62B9EF8-0EDD-460D-A797-98CE4B3CC705}"/>
              </a:ext>
            </a:extLst>
          </p:cNvPr>
          <p:cNvSpPr/>
          <p:nvPr/>
        </p:nvSpPr>
        <p:spPr>
          <a:xfrm>
            <a:off x="179388" y="1844675"/>
            <a:ext cx="8197850" cy="396875"/>
          </a:xfrm>
          <a:prstGeom prst="rect">
            <a:avLst/>
          </a:prstGeom>
          <a:noFill/>
          <a:ln>
            <a:noFill/>
            <a:miter lim="800000"/>
          </a:ln>
        </p:spPr>
        <p:txBody>
          <a:bodyPr wrap="none">
            <a:spAutoFit/>
          </a:bodyPr>
          <a:lstStyle>
            <a:lvl1pPr eaLnBrk="0" hangingPunct="0">
              <a:spcBef>
                <a:spcPct val="20000"/>
              </a:spcBef>
              <a:buChar char="•"/>
              <a:defRPr sz="3200">
                <a:solidFill>
                  <a:srgbClr val="000000"/>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rgbClr val="000000"/>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rgbClr val="000000"/>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rgbClr val="000000"/>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rgbClr val="000000"/>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000" b="1">
                <a:solidFill>
                  <a:srgbClr val="FF0000"/>
                </a:solidFill>
              </a:rPr>
              <a:t>实验1、质量相同，吸收的热量相同时，比较升高的温度（控制变量法）</a:t>
            </a:r>
          </a:p>
        </p:txBody>
      </p:sp>
      <p:sp>
        <p:nvSpPr>
          <p:cNvPr id="19462" name="文本框 10245">
            <a:extLst>
              <a:ext uri="{FF2B5EF4-FFF2-40B4-BE49-F238E27FC236}">
                <a16:creationId xmlns:a16="http://schemas.microsoft.com/office/drawing/2014/main" id="{BAA005DD-FE31-4759-90C0-CBFC42F78D74}"/>
              </a:ext>
            </a:extLst>
          </p:cNvPr>
          <p:cNvSpPr/>
          <p:nvPr/>
        </p:nvSpPr>
        <p:spPr>
          <a:xfrm>
            <a:off x="469900" y="2711450"/>
            <a:ext cx="6448425" cy="457200"/>
          </a:xfrm>
          <a:prstGeom prst="rect">
            <a:avLst/>
          </a:prstGeom>
          <a:noFill/>
          <a:ln>
            <a:noFill/>
            <a:miter lim="800000"/>
          </a:ln>
        </p:spPr>
        <p:txBody>
          <a:bodyPr wrap="none">
            <a:spAutoFit/>
          </a:bodyPr>
          <a:lstStyle>
            <a:lvl1pPr eaLnBrk="0" hangingPunct="0">
              <a:spcBef>
                <a:spcPct val="20000"/>
              </a:spcBef>
              <a:buChar char="•"/>
              <a:defRPr sz="3200">
                <a:solidFill>
                  <a:srgbClr val="000000"/>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rgbClr val="000000"/>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rgbClr val="000000"/>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rgbClr val="000000"/>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rgbClr val="000000"/>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400" b="1"/>
              <a:t>二、要完成实验1，你认为需要哪些实验器材？</a:t>
            </a:r>
          </a:p>
        </p:txBody>
      </p:sp>
      <p:sp>
        <p:nvSpPr>
          <p:cNvPr id="19463" name="文本框 10246">
            <a:extLst>
              <a:ext uri="{FF2B5EF4-FFF2-40B4-BE49-F238E27FC236}">
                <a16:creationId xmlns:a16="http://schemas.microsoft.com/office/drawing/2014/main" id="{189C9048-D10E-435D-B532-D7E5401B42A6}"/>
              </a:ext>
            </a:extLst>
          </p:cNvPr>
          <p:cNvSpPr/>
          <p:nvPr/>
        </p:nvSpPr>
        <p:spPr>
          <a:xfrm>
            <a:off x="755650" y="3287713"/>
            <a:ext cx="6583363" cy="457200"/>
          </a:xfrm>
          <a:prstGeom prst="rect">
            <a:avLst/>
          </a:prstGeom>
          <a:noFill/>
          <a:ln>
            <a:noFill/>
            <a:miter lim="800000"/>
          </a:ln>
        </p:spPr>
        <p:txBody>
          <a:bodyPr wrap="none">
            <a:spAutoFit/>
          </a:bodyPr>
          <a:lstStyle>
            <a:lvl1pPr eaLnBrk="0" hangingPunct="0">
              <a:spcBef>
                <a:spcPct val="20000"/>
              </a:spcBef>
              <a:buChar char="•"/>
              <a:defRPr sz="3200">
                <a:solidFill>
                  <a:srgbClr val="000000"/>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rgbClr val="000000"/>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rgbClr val="000000"/>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rgbClr val="000000"/>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rgbClr val="000000"/>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400" b="1"/>
              <a:t>天平、温度计、玻璃杯、相同规格的电加热器、</a:t>
            </a:r>
          </a:p>
        </p:txBody>
      </p:sp>
      <p:pic>
        <p:nvPicPr>
          <p:cNvPr id="60424" name="图片 10247" descr="BK2P8BRA3NAHWSH4OMNWREC">
            <a:extLst>
              <a:ext uri="{FF2B5EF4-FFF2-40B4-BE49-F238E27FC236}">
                <a16:creationId xmlns:a16="http://schemas.microsoft.com/office/drawing/2014/main" id="{41F46443-B723-4536-921A-1447B5EDA6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50" y="3860800"/>
            <a:ext cx="2308225" cy="246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60425" name="图片 10248" descr="[@75Z]SR~)9YOR0KS0E7K%K">
            <a:extLst>
              <a:ext uri="{FF2B5EF4-FFF2-40B4-BE49-F238E27FC236}">
                <a16:creationId xmlns:a16="http://schemas.microsoft.com/office/drawing/2014/main" id="{B1FD159D-4CC5-4510-805E-26E9CF8FA3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9975" y="3860800"/>
            <a:ext cx="2459038" cy="236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9466" name="文本框 10249">
            <a:extLst>
              <a:ext uri="{FF2B5EF4-FFF2-40B4-BE49-F238E27FC236}">
                <a16:creationId xmlns:a16="http://schemas.microsoft.com/office/drawing/2014/main" id="{E531C61B-9106-4667-ABFE-973001AB0CDF}"/>
              </a:ext>
            </a:extLst>
          </p:cNvPr>
          <p:cNvSpPr/>
          <p:nvPr/>
        </p:nvSpPr>
        <p:spPr>
          <a:xfrm>
            <a:off x="7308850" y="3286125"/>
            <a:ext cx="792163" cy="457200"/>
          </a:xfrm>
          <a:prstGeom prst="rect">
            <a:avLst/>
          </a:prstGeom>
          <a:noFill/>
          <a:ln>
            <a:noFill/>
            <a:miter lim="800000"/>
          </a:ln>
        </p:spPr>
        <p:txBody>
          <a:bodyPr wrap="none">
            <a:spAutoFit/>
          </a:bodyPr>
          <a:lstStyle>
            <a:lvl1pPr eaLnBrk="0" hangingPunct="0">
              <a:spcBef>
                <a:spcPct val="20000"/>
              </a:spcBef>
              <a:buChar char="•"/>
              <a:defRPr sz="3200">
                <a:solidFill>
                  <a:srgbClr val="000000"/>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rgbClr val="000000"/>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rgbClr val="000000"/>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rgbClr val="000000"/>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rgbClr val="000000"/>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400" b="1"/>
              <a:t>钟表</a:t>
            </a:r>
          </a:p>
        </p:txBody>
      </p:sp>
      <p:sp>
        <p:nvSpPr>
          <p:cNvPr id="19467" name="文本框 10250">
            <a:extLst>
              <a:ext uri="{FF2B5EF4-FFF2-40B4-BE49-F238E27FC236}">
                <a16:creationId xmlns:a16="http://schemas.microsoft.com/office/drawing/2014/main" id="{4EDD6AE8-4463-42F9-8E50-A33CBF9433F3}"/>
              </a:ext>
            </a:extLst>
          </p:cNvPr>
          <p:cNvSpPr/>
          <p:nvPr/>
        </p:nvSpPr>
        <p:spPr>
          <a:xfrm>
            <a:off x="4716463" y="3860800"/>
            <a:ext cx="4032250" cy="823913"/>
          </a:xfrm>
          <a:prstGeom prst="rect">
            <a:avLst/>
          </a:prstGeom>
          <a:noFill/>
          <a:ln>
            <a:noFill/>
            <a:miter lim="800000"/>
          </a:ln>
        </p:spPr>
        <p:txBody>
          <a:bodyPr>
            <a:spAutoFit/>
          </a:bodyPr>
          <a:lstStyle>
            <a:lvl1pPr eaLnBrk="0" hangingPunct="0">
              <a:spcBef>
                <a:spcPct val="20000"/>
              </a:spcBef>
              <a:buChar char="•"/>
              <a:defRPr sz="3200">
                <a:solidFill>
                  <a:srgbClr val="000000"/>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rgbClr val="000000"/>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rgbClr val="000000"/>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rgbClr val="000000"/>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rgbClr val="000000"/>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400" b="1"/>
              <a:t>三、你认为完成实验1需要记录哪些数据？</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94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1442" name="表格 11265">
            <a:extLst>
              <a:ext uri="{FF2B5EF4-FFF2-40B4-BE49-F238E27FC236}">
                <a16:creationId xmlns:a16="http://schemas.microsoft.com/office/drawing/2014/main" id="{00E2D3F8-7A57-4F02-A4E4-69A29630DE0E}"/>
              </a:ext>
            </a:extLst>
          </p:cNvPr>
          <p:cNvGraphicFramePr>
            <a:graphicFrameLocks noGrp="1"/>
          </p:cNvGraphicFramePr>
          <p:nvPr/>
        </p:nvGraphicFramePr>
        <p:xfrm>
          <a:off x="468313" y="979488"/>
          <a:ext cx="8066087" cy="2032000"/>
        </p:xfrm>
        <a:graphic>
          <a:graphicData uri="http://schemas.openxmlformats.org/drawingml/2006/table">
            <a:tbl>
              <a:tblPr/>
              <a:tblGrid>
                <a:gridCol w="1612900">
                  <a:extLst>
                    <a:ext uri="{9D8B030D-6E8A-4147-A177-3AD203B41FA5}">
                      <a16:colId xmlns:a16="http://schemas.microsoft.com/office/drawing/2014/main" val="3159542956"/>
                    </a:ext>
                  </a:extLst>
                </a:gridCol>
                <a:gridCol w="1612900">
                  <a:extLst>
                    <a:ext uri="{9D8B030D-6E8A-4147-A177-3AD203B41FA5}">
                      <a16:colId xmlns:a16="http://schemas.microsoft.com/office/drawing/2014/main" val="2836374675"/>
                    </a:ext>
                  </a:extLst>
                </a:gridCol>
                <a:gridCol w="1612900">
                  <a:extLst>
                    <a:ext uri="{9D8B030D-6E8A-4147-A177-3AD203B41FA5}">
                      <a16:colId xmlns:a16="http://schemas.microsoft.com/office/drawing/2014/main" val="1729667350"/>
                    </a:ext>
                  </a:extLst>
                </a:gridCol>
                <a:gridCol w="1851025">
                  <a:extLst>
                    <a:ext uri="{9D8B030D-6E8A-4147-A177-3AD203B41FA5}">
                      <a16:colId xmlns:a16="http://schemas.microsoft.com/office/drawing/2014/main" val="3602279358"/>
                    </a:ext>
                  </a:extLst>
                </a:gridCol>
                <a:gridCol w="1376362">
                  <a:extLst>
                    <a:ext uri="{9D8B030D-6E8A-4147-A177-3AD203B41FA5}">
                      <a16:colId xmlns:a16="http://schemas.microsoft.com/office/drawing/2014/main" val="2962308951"/>
                    </a:ext>
                  </a:extLst>
                </a:gridCol>
              </a:tblGrid>
              <a:tr h="969963">
                <a:tc>
                  <a:txBody>
                    <a:bodyPr/>
                    <a:lstStyle>
                      <a:lvl1pPr eaLnBrk="0" hangingPunct="0">
                        <a:spcBef>
                          <a:spcPct val="20000"/>
                        </a:spcBef>
                        <a:defRPr sz="2800">
                          <a:solidFill>
                            <a:srgbClr val="000000"/>
                          </a:solidFill>
                          <a:latin typeface="Arial" panose="020B0604020202020204" pitchFamily="34" charset="0"/>
                          <a:ea typeface="宋体" panose="02010600030101010101" pitchFamily="2" charset="-122"/>
                        </a:defRPr>
                      </a:lvl1pPr>
                      <a:lvl2pPr eaLnBrk="0" hangingPunct="0">
                        <a:spcBef>
                          <a:spcPct val="20000"/>
                        </a:spcBef>
                        <a:defRPr sz="2400">
                          <a:solidFill>
                            <a:srgbClr val="000000"/>
                          </a:solidFill>
                          <a:latin typeface="Arial" panose="020B0604020202020204" pitchFamily="34" charset="0"/>
                          <a:ea typeface="宋体" panose="02010600030101010101" pitchFamily="2" charset="-122"/>
                        </a:defRPr>
                      </a:lvl2pPr>
                      <a:lvl3pPr eaLnBrk="0" hangingPunct="0">
                        <a:spcBef>
                          <a:spcPct val="20000"/>
                        </a:spcBef>
                        <a:defRPr sz="2000">
                          <a:solidFill>
                            <a:srgbClr val="000000"/>
                          </a:solidFill>
                          <a:latin typeface="Arial" panose="020B0604020202020204" pitchFamily="34" charset="0"/>
                          <a:ea typeface="宋体" panose="02010600030101010101" pitchFamily="2" charset="-122"/>
                        </a:defRPr>
                      </a:lvl3pPr>
                      <a:lvl4pPr eaLnBrk="0" hangingPunct="0">
                        <a:spcBef>
                          <a:spcPct val="20000"/>
                        </a:spcBef>
                        <a:defRPr>
                          <a:solidFill>
                            <a:srgbClr val="000000"/>
                          </a:solidFill>
                          <a:latin typeface="Arial" panose="020B0604020202020204" pitchFamily="34" charset="0"/>
                          <a:ea typeface="宋体" panose="02010600030101010101" pitchFamily="2" charset="-122"/>
                        </a:defRPr>
                      </a:lvl4pPr>
                      <a:lvl5pPr eaLnBrk="0" hangingPunct="0">
                        <a:spcBef>
                          <a:spcPct val="20000"/>
                        </a:spcBef>
                        <a:defRPr>
                          <a:solidFill>
                            <a:srgbClr val="000000"/>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SzPct val="100000"/>
                        <a:defRPr>
                          <a:solidFill>
                            <a:srgbClr val="000000"/>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SzPct val="100000"/>
                        <a:defRPr>
                          <a:solidFill>
                            <a:srgbClr val="000000"/>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SzPct val="100000"/>
                        <a:defRPr>
                          <a:solidFill>
                            <a:srgbClr val="000000"/>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SzPct val="100000"/>
                        <a:defRPr>
                          <a:solidFill>
                            <a:srgbClr val="000000"/>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20000"/>
                        </a:lnSpc>
                        <a:spcBef>
                          <a:spcPct val="20000"/>
                        </a:spcBef>
                        <a:spcAft>
                          <a:spcPct val="0"/>
                        </a:spcAft>
                        <a:buClrTx/>
                        <a:buSzPct val="100000"/>
                        <a:buFontTx/>
                        <a:buNone/>
                        <a:tabLst/>
                      </a:pPr>
                      <a:r>
                        <a:rPr kumimoji="0" lang="en-US" altLang="zh-CN" sz="2400" b="1" i="0" u="none" strike="noStrike" cap="none" normalizeH="0" baseline="0">
                          <a:ln>
                            <a:noFill/>
                          </a:ln>
                          <a:solidFill>
                            <a:srgbClr val="000000"/>
                          </a:solidFill>
                          <a:effectLst/>
                          <a:latin typeface="Calibri" panose="020F0502020204030204" pitchFamily="34" charset="0"/>
                          <a:ea typeface="宋体" panose="02010600030101010101" pitchFamily="2" charset="-122"/>
                        </a:rPr>
                        <a:t>  </a:t>
                      </a:r>
                      <a:r>
                        <a:rPr kumimoji="0" lang="zh-CN" altLang="en-US" sz="2400" b="1" i="0" u="none" strike="noStrike" cap="none" normalizeH="0" baseline="0">
                          <a:ln>
                            <a:noFill/>
                          </a:ln>
                          <a:solidFill>
                            <a:srgbClr val="000000"/>
                          </a:solidFill>
                          <a:effectLst/>
                          <a:latin typeface="Calibri" panose="020F0502020204030204" pitchFamily="34" charset="0"/>
                          <a:ea typeface="宋体" panose="02010600030101010101" pitchFamily="2" charset="-122"/>
                        </a:rPr>
                        <a:t>物质</a:t>
                      </a:r>
                    </a:p>
                  </a:txBody>
                  <a:tcPr marT="45733" marB="4573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rgbClr val="000000"/>
                          </a:solidFill>
                          <a:latin typeface="Arial" panose="020B0604020202020204" pitchFamily="34" charset="0"/>
                          <a:ea typeface="宋体" panose="02010600030101010101" pitchFamily="2" charset="-122"/>
                        </a:defRPr>
                      </a:lvl1pPr>
                      <a:lvl2pPr eaLnBrk="0" hangingPunct="0">
                        <a:spcBef>
                          <a:spcPct val="20000"/>
                        </a:spcBef>
                        <a:defRPr sz="2400">
                          <a:solidFill>
                            <a:srgbClr val="000000"/>
                          </a:solidFill>
                          <a:latin typeface="Arial" panose="020B0604020202020204" pitchFamily="34" charset="0"/>
                          <a:ea typeface="宋体" panose="02010600030101010101" pitchFamily="2" charset="-122"/>
                        </a:defRPr>
                      </a:lvl2pPr>
                      <a:lvl3pPr eaLnBrk="0" hangingPunct="0">
                        <a:spcBef>
                          <a:spcPct val="20000"/>
                        </a:spcBef>
                        <a:defRPr sz="2000">
                          <a:solidFill>
                            <a:srgbClr val="000000"/>
                          </a:solidFill>
                          <a:latin typeface="Arial" panose="020B0604020202020204" pitchFamily="34" charset="0"/>
                          <a:ea typeface="宋体" panose="02010600030101010101" pitchFamily="2" charset="-122"/>
                        </a:defRPr>
                      </a:lvl3pPr>
                      <a:lvl4pPr eaLnBrk="0" hangingPunct="0">
                        <a:spcBef>
                          <a:spcPct val="20000"/>
                        </a:spcBef>
                        <a:defRPr>
                          <a:solidFill>
                            <a:srgbClr val="000000"/>
                          </a:solidFill>
                          <a:latin typeface="Arial" panose="020B0604020202020204" pitchFamily="34" charset="0"/>
                          <a:ea typeface="宋体" panose="02010600030101010101" pitchFamily="2" charset="-122"/>
                        </a:defRPr>
                      </a:lvl4pPr>
                      <a:lvl5pPr eaLnBrk="0" hangingPunct="0">
                        <a:spcBef>
                          <a:spcPct val="20000"/>
                        </a:spcBef>
                        <a:defRPr>
                          <a:solidFill>
                            <a:srgbClr val="000000"/>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SzPct val="100000"/>
                        <a:defRPr>
                          <a:solidFill>
                            <a:srgbClr val="000000"/>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SzPct val="100000"/>
                        <a:defRPr>
                          <a:solidFill>
                            <a:srgbClr val="000000"/>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SzPct val="100000"/>
                        <a:defRPr>
                          <a:solidFill>
                            <a:srgbClr val="000000"/>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SzPct val="100000"/>
                        <a:defRPr>
                          <a:solidFill>
                            <a:srgbClr val="000000"/>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20000"/>
                        </a:lnSpc>
                        <a:spcBef>
                          <a:spcPct val="20000"/>
                        </a:spcBef>
                        <a:spcAft>
                          <a:spcPct val="0"/>
                        </a:spcAft>
                        <a:buClrTx/>
                        <a:buSzPct val="100000"/>
                        <a:buFontTx/>
                        <a:buNone/>
                        <a:tabLst/>
                      </a:pPr>
                      <a:r>
                        <a:rPr kumimoji="0" lang="zh-CN" altLang="en-US" sz="2400" b="1" i="0" u="none" strike="noStrike" cap="none" normalizeH="0" baseline="0">
                          <a:ln>
                            <a:noFill/>
                          </a:ln>
                          <a:solidFill>
                            <a:srgbClr val="000000"/>
                          </a:solidFill>
                          <a:effectLst/>
                          <a:latin typeface="Calibri" panose="020F0502020204030204" pitchFamily="34" charset="0"/>
                          <a:ea typeface="宋体" panose="02010600030101010101" pitchFamily="2" charset="-122"/>
                        </a:rPr>
                        <a:t>质量</a:t>
                      </a:r>
                      <a:r>
                        <a:rPr kumimoji="0" lang="en-US" altLang="zh-CN" sz="2400" b="1" i="0" u="none" strike="noStrike" cap="none" normalizeH="0" baseline="0">
                          <a:ln>
                            <a:noFill/>
                          </a:ln>
                          <a:solidFill>
                            <a:srgbClr val="000000"/>
                          </a:solidFill>
                          <a:effectLst/>
                          <a:latin typeface="宋体" panose="02010600030101010101" pitchFamily="2" charset="-122"/>
                          <a:ea typeface="宋体" panose="02010600030101010101" pitchFamily="2" charset="-122"/>
                        </a:rPr>
                        <a:t>/kg</a:t>
                      </a:r>
                      <a:endParaRPr kumimoji="0" lang="zh-CN" altLang="en-US" sz="2400" b="1" i="0" u="none" strike="noStrike" cap="none" normalizeH="0" baseline="0">
                        <a:ln>
                          <a:noFill/>
                        </a:ln>
                        <a:solidFill>
                          <a:srgbClr val="000000"/>
                        </a:solidFill>
                        <a:effectLst/>
                        <a:latin typeface="宋体" panose="02010600030101010101" pitchFamily="2" charset="-122"/>
                        <a:ea typeface="宋体" panose="02010600030101010101" pitchFamily="2" charset="-122"/>
                      </a:endParaRPr>
                    </a:p>
                  </a:txBody>
                  <a:tcPr marT="45733" marB="4573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rgbClr val="000000"/>
                          </a:solidFill>
                          <a:latin typeface="Arial" panose="020B0604020202020204" pitchFamily="34" charset="0"/>
                          <a:ea typeface="宋体" panose="02010600030101010101" pitchFamily="2" charset="-122"/>
                        </a:defRPr>
                      </a:lvl1pPr>
                      <a:lvl2pPr eaLnBrk="0" hangingPunct="0">
                        <a:spcBef>
                          <a:spcPct val="20000"/>
                        </a:spcBef>
                        <a:defRPr sz="2400">
                          <a:solidFill>
                            <a:srgbClr val="000000"/>
                          </a:solidFill>
                          <a:latin typeface="Arial" panose="020B0604020202020204" pitchFamily="34" charset="0"/>
                          <a:ea typeface="宋体" panose="02010600030101010101" pitchFamily="2" charset="-122"/>
                        </a:defRPr>
                      </a:lvl2pPr>
                      <a:lvl3pPr eaLnBrk="0" hangingPunct="0">
                        <a:spcBef>
                          <a:spcPct val="20000"/>
                        </a:spcBef>
                        <a:defRPr sz="2000">
                          <a:solidFill>
                            <a:srgbClr val="000000"/>
                          </a:solidFill>
                          <a:latin typeface="Arial" panose="020B0604020202020204" pitchFamily="34" charset="0"/>
                          <a:ea typeface="宋体" panose="02010600030101010101" pitchFamily="2" charset="-122"/>
                        </a:defRPr>
                      </a:lvl3pPr>
                      <a:lvl4pPr eaLnBrk="0" hangingPunct="0">
                        <a:spcBef>
                          <a:spcPct val="20000"/>
                        </a:spcBef>
                        <a:defRPr>
                          <a:solidFill>
                            <a:srgbClr val="000000"/>
                          </a:solidFill>
                          <a:latin typeface="Arial" panose="020B0604020202020204" pitchFamily="34" charset="0"/>
                          <a:ea typeface="宋体" panose="02010600030101010101" pitchFamily="2" charset="-122"/>
                        </a:defRPr>
                      </a:lvl4pPr>
                      <a:lvl5pPr eaLnBrk="0" hangingPunct="0">
                        <a:spcBef>
                          <a:spcPct val="20000"/>
                        </a:spcBef>
                        <a:defRPr>
                          <a:solidFill>
                            <a:srgbClr val="000000"/>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SzPct val="100000"/>
                        <a:defRPr>
                          <a:solidFill>
                            <a:srgbClr val="000000"/>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SzPct val="100000"/>
                        <a:defRPr>
                          <a:solidFill>
                            <a:srgbClr val="000000"/>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SzPct val="100000"/>
                        <a:defRPr>
                          <a:solidFill>
                            <a:srgbClr val="000000"/>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SzPct val="100000"/>
                        <a:defRPr>
                          <a:solidFill>
                            <a:srgbClr val="000000"/>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20000"/>
                        </a:lnSpc>
                        <a:spcBef>
                          <a:spcPct val="20000"/>
                        </a:spcBef>
                        <a:spcAft>
                          <a:spcPct val="0"/>
                        </a:spcAft>
                        <a:buClrTx/>
                        <a:buSzPct val="100000"/>
                        <a:buFontTx/>
                        <a:buNone/>
                        <a:tabLst/>
                      </a:pPr>
                      <a:r>
                        <a:rPr kumimoji="0" lang="zh-CN" altLang="en-US" sz="2400" b="1" i="0" u="none" strike="noStrike" cap="none" normalizeH="0" baseline="0">
                          <a:ln>
                            <a:noFill/>
                          </a:ln>
                          <a:solidFill>
                            <a:srgbClr val="000000"/>
                          </a:solidFill>
                          <a:effectLst/>
                          <a:latin typeface="Calibri" panose="020F0502020204030204" pitchFamily="34" charset="0"/>
                          <a:ea typeface="宋体" panose="02010600030101010101" pitchFamily="2" charset="-122"/>
                        </a:rPr>
                        <a:t>加热前的温度</a:t>
                      </a:r>
                      <a:r>
                        <a:rPr kumimoji="0" lang="en-US" altLang="zh-CN" sz="2400" b="1" i="0" u="none" strike="noStrike" cap="none" normalizeH="0" baseline="0">
                          <a:ln>
                            <a:noFill/>
                          </a:ln>
                          <a:solidFill>
                            <a:srgbClr val="000000"/>
                          </a:solidFill>
                          <a:effectLst/>
                          <a:latin typeface="宋体" panose="02010600030101010101" pitchFamily="2" charset="-122"/>
                          <a:ea typeface="宋体" panose="02010600030101010101" pitchFamily="2" charset="-122"/>
                        </a:rPr>
                        <a:t>/</a:t>
                      </a:r>
                      <a:r>
                        <a:rPr kumimoji="0" lang="en-US" altLang="zh-CN" sz="2400" b="1" i="0" u="none" strike="noStrike" cap="none" normalizeH="0" baseline="0">
                          <a:ln>
                            <a:noFill/>
                          </a:ln>
                          <a:solidFill>
                            <a:srgbClr val="000000"/>
                          </a:solidFill>
                          <a:effectLst/>
                          <a:latin typeface="宋体" panose="02010600030101010101" pitchFamily="2" charset="-122"/>
                          <a:ea typeface="宋体" panose="02010600030101010101" pitchFamily="2" charset="-122"/>
                          <a:sym typeface="宋体" panose="02010600030101010101" pitchFamily="2" charset="-122"/>
                        </a:rPr>
                        <a:t>℃</a:t>
                      </a:r>
                      <a:endParaRPr kumimoji="0" lang="zh-CN" altLang="en-US" sz="2400" b="1" i="0" u="none" strike="noStrike" cap="none" normalizeH="0" baseline="0">
                        <a:ln>
                          <a:noFill/>
                        </a:ln>
                        <a:solidFill>
                          <a:srgbClr val="000000"/>
                        </a:solidFill>
                        <a:effectLst/>
                        <a:latin typeface="宋体" panose="02010600030101010101" pitchFamily="2" charset="-122"/>
                        <a:ea typeface="宋体" panose="02010600030101010101" pitchFamily="2" charset="-122"/>
                        <a:sym typeface="宋体" panose="02010600030101010101" pitchFamily="2" charset="-122"/>
                      </a:endParaRPr>
                    </a:p>
                  </a:txBody>
                  <a:tcPr marT="45733" marB="4573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rgbClr val="000000"/>
                          </a:solidFill>
                          <a:latin typeface="Arial" panose="020B0604020202020204" pitchFamily="34" charset="0"/>
                          <a:ea typeface="宋体" panose="02010600030101010101" pitchFamily="2" charset="-122"/>
                        </a:defRPr>
                      </a:lvl1pPr>
                      <a:lvl2pPr eaLnBrk="0" hangingPunct="0">
                        <a:spcBef>
                          <a:spcPct val="20000"/>
                        </a:spcBef>
                        <a:defRPr sz="2400">
                          <a:solidFill>
                            <a:srgbClr val="000000"/>
                          </a:solidFill>
                          <a:latin typeface="Arial" panose="020B0604020202020204" pitchFamily="34" charset="0"/>
                          <a:ea typeface="宋体" panose="02010600030101010101" pitchFamily="2" charset="-122"/>
                        </a:defRPr>
                      </a:lvl2pPr>
                      <a:lvl3pPr eaLnBrk="0" hangingPunct="0">
                        <a:spcBef>
                          <a:spcPct val="20000"/>
                        </a:spcBef>
                        <a:defRPr sz="2000">
                          <a:solidFill>
                            <a:srgbClr val="000000"/>
                          </a:solidFill>
                          <a:latin typeface="Arial" panose="020B0604020202020204" pitchFamily="34" charset="0"/>
                          <a:ea typeface="宋体" panose="02010600030101010101" pitchFamily="2" charset="-122"/>
                        </a:defRPr>
                      </a:lvl3pPr>
                      <a:lvl4pPr eaLnBrk="0" hangingPunct="0">
                        <a:spcBef>
                          <a:spcPct val="20000"/>
                        </a:spcBef>
                        <a:defRPr>
                          <a:solidFill>
                            <a:srgbClr val="000000"/>
                          </a:solidFill>
                          <a:latin typeface="Arial" panose="020B0604020202020204" pitchFamily="34" charset="0"/>
                          <a:ea typeface="宋体" panose="02010600030101010101" pitchFamily="2" charset="-122"/>
                        </a:defRPr>
                      </a:lvl4pPr>
                      <a:lvl5pPr eaLnBrk="0" hangingPunct="0">
                        <a:spcBef>
                          <a:spcPct val="20000"/>
                        </a:spcBef>
                        <a:defRPr>
                          <a:solidFill>
                            <a:srgbClr val="000000"/>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SzPct val="100000"/>
                        <a:defRPr>
                          <a:solidFill>
                            <a:srgbClr val="000000"/>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SzPct val="100000"/>
                        <a:defRPr>
                          <a:solidFill>
                            <a:srgbClr val="000000"/>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SzPct val="100000"/>
                        <a:defRPr>
                          <a:solidFill>
                            <a:srgbClr val="000000"/>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SzPct val="100000"/>
                        <a:defRPr>
                          <a:solidFill>
                            <a:srgbClr val="000000"/>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20000"/>
                        </a:lnSpc>
                        <a:spcBef>
                          <a:spcPct val="20000"/>
                        </a:spcBef>
                        <a:spcAft>
                          <a:spcPct val="0"/>
                        </a:spcAft>
                        <a:buClrTx/>
                        <a:buSzPct val="100000"/>
                        <a:buFontTx/>
                        <a:buNone/>
                        <a:tabLst/>
                      </a:pPr>
                      <a:r>
                        <a:rPr kumimoji="0" lang="zh-CN" altLang="en-US" sz="2400" b="1" i="0" u="none" strike="noStrike" cap="none" normalizeH="0" baseline="0">
                          <a:ln>
                            <a:noFill/>
                          </a:ln>
                          <a:solidFill>
                            <a:srgbClr val="000000"/>
                          </a:solidFill>
                          <a:effectLst/>
                          <a:latin typeface="Calibri" panose="020F0502020204030204" pitchFamily="34" charset="0"/>
                          <a:ea typeface="宋体" panose="02010600030101010101" pitchFamily="2" charset="-122"/>
                        </a:rPr>
                        <a:t>加热</a:t>
                      </a:r>
                      <a:r>
                        <a:rPr kumimoji="0" lang="en-US" altLang="zh-CN" sz="2400" b="1" i="0" u="none" strike="noStrike" cap="none" normalizeH="0" baseline="0">
                          <a:ln>
                            <a:noFill/>
                          </a:ln>
                          <a:solidFill>
                            <a:srgbClr val="000000"/>
                          </a:solidFill>
                          <a:effectLst/>
                          <a:latin typeface="Calibri" panose="020F0502020204030204" pitchFamily="34" charset="0"/>
                          <a:ea typeface="宋体" panose="02010600030101010101" pitchFamily="2" charset="-122"/>
                        </a:rPr>
                        <a:t>3min</a:t>
                      </a:r>
                      <a:r>
                        <a:rPr kumimoji="0" lang="zh-CN" altLang="en-US" sz="2400" b="1" i="0" u="none" strike="noStrike" cap="none" normalizeH="0" baseline="0">
                          <a:ln>
                            <a:noFill/>
                          </a:ln>
                          <a:solidFill>
                            <a:srgbClr val="000000"/>
                          </a:solidFill>
                          <a:effectLst/>
                          <a:latin typeface="Calibri" panose="020F0502020204030204" pitchFamily="34" charset="0"/>
                          <a:ea typeface="宋体" panose="02010600030101010101" pitchFamily="2" charset="-122"/>
                        </a:rPr>
                        <a:t>时的温度</a:t>
                      </a:r>
                      <a:r>
                        <a:rPr kumimoji="0" lang="en-US" altLang="zh-CN" sz="2400" b="1" i="0" u="none" strike="noStrike" cap="none" normalizeH="0" baseline="0">
                          <a:ln>
                            <a:noFill/>
                          </a:ln>
                          <a:solidFill>
                            <a:srgbClr val="000000"/>
                          </a:solidFill>
                          <a:effectLst/>
                          <a:latin typeface="宋体" panose="02010600030101010101" pitchFamily="2" charset="-122"/>
                          <a:ea typeface="宋体" panose="02010600030101010101" pitchFamily="2" charset="-122"/>
                        </a:rPr>
                        <a:t>/</a:t>
                      </a:r>
                      <a:r>
                        <a:rPr kumimoji="0" lang="en-US" altLang="zh-CN" sz="2400" b="1" i="0" u="none" strike="noStrike" cap="none" normalizeH="0" baseline="0">
                          <a:ln>
                            <a:noFill/>
                          </a:ln>
                          <a:solidFill>
                            <a:srgbClr val="000000"/>
                          </a:solidFill>
                          <a:effectLst/>
                          <a:latin typeface="宋体" panose="02010600030101010101" pitchFamily="2" charset="-122"/>
                          <a:ea typeface="宋体" panose="02010600030101010101" pitchFamily="2" charset="-122"/>
                          <a:sym typeface="宋体" panose="02010600030101010101" pitchFamily="2" charset="-122"/>
                        </a:rPr>
                        <a:t>℃</a:t>
                      </a:r>
                      <a:endParaRPr kumimoji="0" lang="zh-CN" altLang="en-US" sz="2400" b="1" i="0" u="none" strike="noStrike" cap="none" normalizeH="0" baseline="0">
                        <a:ln>
                          <a:noFill/>
                        </a:ln>
                        <a:solidFill>
                          <a:srgbClr val="000000"/>
                        </a:solidFill>
                        <a:effectLst/>
                        <a:latin typeface="宋体" panose="02010600030101010101" pitchFamily="2" charset="-122"/>
                        <a:ea typeface="宋体" panose="02010600030101010101" pitchFamily="2" charset="-122"/>
                        <a:sym typeface="宋体" panose="02010600030101010101" pitchFamily="2" charset="-122"/>
                      </a:endParaRPr>
                    </a:p>
                  </a:txBody>
                  <a:tcPr marT="45733" marB="4573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rgbClr val="000000"/>
                          </a:solidFill>
                          <a:latin typeface="Arial" panose="020B0604020202020204" pitchFamily="34" charset="0"/>
                          <a:ea typeface="宋体" panose="02010600030101010101" pitchFamily="2" charset="-122"/>
                        </a:defRPr>
                      </a:lvl1pPr>
                      <a:lvl2pPr eaLnBrk="0" hangingPunct="0">
                        <a:spcBef>
                          <a:spcPct val="20000"/>
                        </a:spcBef>
                        <a:defRPr sz="2400">
                          <a:solidFill>
                            <a:srgbClr val="000000"/>
                          </a:solidFill>
                          <a:latin typeface="Arial" panose="020B0604020202020204" pitchFamily="34" charset="0"/>
                          <a:ea typeface="宋体" panose="02010600030101010101" pitchFamily="2" charset="-122"/>
                        </a:defRPr>
                      </a:lvl2pPr>
                      <a:lvl3pPr eaLnBrk="0" hangingPunct="0">
                        <a:spcBef>
                          <a:spcPct val="20000"/>
                        </a:spcBef>
                        <a:defRPr sz="2000">
                          <a:solidFill>
                            <a:srgbClr val="000000"/>
                          </a:solidFill>
                          <a:latin typeface="Arial" panose="020B0604020202020204" pitchFamily="34" charset="0"/>
                          <a:ea typeface="宋体" panose="02010600030101010101" pitchFamily="2" charset="-122"/>
                        </a:defRPr>
                      </a:lvl3pPr>
                      <a:lvl4pPr eaLnBrk="0" hangingPunct="0">
                        <a:spcBef>
                          <a:spcPct val="20000"/>
                        </a:spcBef>
                        <a:defRPr>
                          <a:solidFill>
                            <a:srgbClr val="000000"/>
                          </a:solidFill>
                          <a:latin typeface="Arial" panose="020B0604020202020204" pitchFamily="34" charset="0"/>
                          <a:ea typeface="宋体" panose="02010600030101010101" pitchFamily="2" charset="-122"/>
                        </a:defRPr>
                      </a:lvl4pPr>
                      <a:lvl5pPr eaLnBrk="0" hangingPunct="0">
                        <a:spcBef>
                          <a:spcPct val="20000"/>
                        </a:spcBef>
                        <a:defRPr>
                          <a:solidFill>
                            <a:srgbClr val="000000"/>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SzPct val="100000"/>
                        <a:defRPr>
                          <a:solidFill>
                            <a:srgbClr val="000000"/>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SzPct val="100000"/>
                        <a:defRPr>
                          <a:solidFill>
                            <a:srgbClr val="000000"/>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SzPct val="100000"/>
                        <a:defRPr>
                          <a:solidFill>
                            <a:srgbClr val="000000"/>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SzPct val="100000"/>
                        <a:defRPr>
                          <a:solidFill>
                            <a:srgbClr val="000000"/>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20000"/>
                        </a:lnSpc>
                        <a:spcBef>
                          <a:spcPct val="20000"/>
                        </a:spcBef>
                        <a:spcAft>
                          <a:spcPct val="0"/>
                        </a:spcAft>
                        <a:buClrTx/>
                        <a:buSzPct val="100000"/>
                        <a:buFontTx/>
                        <a:buNone/>
                        <a:tabLst/>
                      </a:pPr>
                      <a:r>
                        <a:rPr kumimoji="0" lang="zh-CN" altLang="en-US" sz="2400" b="1" i="0" u="none" strike="noStrike" cap="none" normalizeH="0" baseline="0">
                          <a:ln>
                            <a:noFill/>
                          </a:ln>
                          <a:solidFill>
                            <a:srgbClr val="000000"/>
                          </a:solidFill>
                          <a:effectLst/>
                          <a:latin typeface="Calibri" panose="020F0502020204030204" pitchFamily="34" charset="0"/>
                          <a:ea typeface="宋体" panose="02010600030101010101" pitchFamily="2" charset="-122"/>
                        </a:rPr>
                        <a:t>升高的温度</a:t>
                      </a:r>
                      <a:r>
                        <a:rPr kumimoji="0" lang="en-US" altLang="zh-CN" sz="2400" b="1" i="0" u="none" strike="noStrike" cap="none" normalizeH="0" baseline="0">
                          <a:ln>
                            <a:noFill/>
                          </a:ln>
                          <a:solidFill>
                            <a:srgbClr val="000000"/>
                          </a:solidFill>
                          <a:effectLst/>
                          <a:latin typeface="宋体" panose="02010600030101010101" pitchFamily="2" charset="-122"/>
                          <a:ea typeface="宋体" panose="02010600030101010101" pitchFamily="2" charset="-122"/>
                        </a:rPr>
                        <a:t>/</a:t>
                      </a:r>
                      <a:r>
                        <a:rPr kumimoji="0" lang="en-US" altLang="zh-CN" sz="2400" b="1" i="0" u="none" strike="noStrike" cap="none" normalizeH="0" baseline="0">
                          <a:ln>
                            <a:noFill/>
                          </a:ln>
                          <a:solidFill>
                            <a:srgbClr val="000000"/>
                          </a:solidFill>
                          <a:effectLst/>
                          <a:latin typeface="宋体" panose="02010600030101010101" pitchFamily="2" charset="-122"/>
                          <a:ea typeface="宋体" panose="02010600030101010101" pitchFamily="2" charset="-122"/>
                          <a:sym typeface="宋体" panose="02010600030101010101" pitchFamily="2" charset="-122"/>
                        </a:rPr>
                        <a:t>℃</a:t>
                      </a:r>
                      <a:endParaRPr kumimoji="0" lang="zh-CN" altLang="en-US" sz="2400" b="1" i="0" u="none" strike="noStrike" cap="none" normalizeH="0" baseline="0">
                        <a:ln>
                          <a:noFill/>
                        </a:ln>
                        <a:solidFill>
                          <a:srgbClr val="000000"/>
                        </a:solidFill>
                        <a:effectLst/>
                        <a:latin typeface="宋体" panose="02010600030101010101" pitchFamily="2" charset="-122"/>
                        <a:ea typeface="宋体" panose="02010600030101010101" pitchFamily="2" charset="-122"/>
                        <a:sym typeface="宋体" panose="02010600030101010101" pitchFamily="2" charset="-122"/>
                      </a:endParaRPr>
                    </a:p>
                  </a:txBody>
                  <a:tcPr marT="45733" marB="4573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56211632"/>
                  </a:ext>
                </a:extLst>
              </a:tr>
              <a:tr h="530225">
                <a:tc>
                  <a:txBody>
                    <a:bodyPr/>
                    <a:lstStyle>
                      <a:lvl1pPr eaLnBrk="0" hangingPunct="0">
                        <a:spcBef>
                          <a:spcPct val="20000"/>
                        </a:spcBef>
                        <a:defRPr sz="2800">
                          <a:solidFill>
                            <a:srgbClr val="000000"/>
                          </a:solidFill>
                          <a:latin typeface="Arial" panose="020B0604020202020204" pitchFamily="34" charset="0"/>
                          <a:ea typeface="宋体" panose="02010600030101010101" pitchFamily="2" charset="-122"/>
                        </a:defRPr>
                      </a:lvl1pPr>
                      <a:lvl2pPr eaLnBrk="0" hangingPunct="0">
                        <a:spcBef>
                          <a:spcPct val="20000"/>
                        </a:spcBef>
                        <a:defRPr sz="2400">
                          <a:solidFill>
                            <a:srgbClr val="000000"/>
                          </a:solidFill>
                          <a:latin typeface="Arial" panose="020B0604020202020204" pitchFamily="34" charset="0"/>
                          <a:ea typeface="宋体" panose="02010600030101010101" pitchFamily="2" charset="-122"/>
                        </a:defRPr>
                      </a:lvl2pPr>
                      <a:lvl3pPr eaLnBrk="0" hangingPunct="0">
                        <a:spcBef>
                          <a:spcPct val="20000"/>
                        </a:spcBef>
                        <a:defRPr sz="2000">
                          <a:solidFill>
                            <a:srgbClr val="000000"/>
                          </a:solidFill>
                          <a:latin typeface="Arial" panose="020B0604020202020204" pitchFamily="34" charset="0"/>
                          <a:ea typeface="宋体" panose="02010600030101010101" pitchFamily="2" charset="-122"/>
                        </a:defRPr>
                      </a:lvl3pPr>
                      <a:lvl4pPr eaLnBrk="0" hangingPunct="0">
                        <a:spcBef>
                          <a:spcPct val="20000"/>
                        </a:spcBef>
                        <a:defRPr>
                          <a:solidFill>
                            <a:srgbClr val="000000"/>
                          </a:solidFill>
                          <a:latin typeface="Arial" panose="020B0604020202020204" pitchFamily="34" charset="0"/>
                          <a:ea typeface="宋体" panose="02010600030101010101" pitchFamily="2" charset="-122"/>
                        </a:defRPr>
                      </a:lvl4pPr>
                      <a:lvl5pPr eaLnBrk="0" hangingPunct="0">
                        <a:spcBef>
                          <a:spcPct val="20000"/>
                        </a:spcBef>
                        <a:defRPr>
                          <a:solidFill>
                            <a:srgbClr val="000000"/>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SzPct val="100000"/>
                        <a:defRPr>
                          <a:solidFill>
                            <a:srgbClr val="000000"/>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SzPct val="100000"/>
                        <a:defRPr>
                          <a:solidFill>
                            <a:srgbClr val="000000"/>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SzPct val="100000"/>
                        <a:defRPr>
                          <a:solidFill>
                            <a:srgbClr val="000000"/>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SzPct val="100000"/>
                        <a:defRPr>
                          <a:solidFill>
                            <a:srgbClr val="000000"/>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20000"/>
                        </a:lnSpc>
                        <a:spcBef>
                          <a:spcPct val="20000"/>
                        </a:spcBef>
                        <a:spcAft>
                          <a:spcPct val="0"/>
                        </a:spcAft>
                        <a:buClrTx/>
                        <a:buSzPct val="100000"/>
                        <a:buFontTx/>
                        <a:buNone/>
                        <a:tabLst/>
                      </a:pPr>
                      <a:r>
                        <a:rPr kumimoji="0" lang="zh-CN" altLang="en-US" sz="2400" b="1" i="0" u="none" strike="noStrike" cap="none" normalizeH="0" baseline="0">
                          <a:ln>
                            <a:noFill/>
                          </a:ln>
                          <a:solidFill>
                            <a:srgbClr val="000000"/>
                          </a:solidFill>
                          <a:effectLst/>
                          <a:latin typeface="Calibri" panose="020F0502020204030204" pitchFamily="34" charset="0"/>
                          <a:ea typeface="宋体" panose="02010600030101010101" pitchFamily="2" charset="-122"/>
                        </a:rPr>
                        <a:t>食用油</a:t>
                      </a:r>
                    </a:p>
                  </a:txBody>
                  <a:tcPr marT="45733" marB="4573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rgbClr val="000000"/>
                          </a:solidFill>
                          <a:latin typeface="Arial" panose="020B0604020202020204" pitchFamily="34" charset="0"/>
                          <a:ea typeface="宋体" panose="02010600030101010101" pitchFamily="2" charset="-122"/>
                        </a:defRPr>
                      </a:lvl1pPr>
                      <a:lvl2pPr eaLnBrk="0" hangingPunct="0">
                        <a:spcBef>
                          <a:spcPct val="20000"/>
                        </a:spcBef>
                        <a:defRPr sz="2400">
                          <a:solidFill>
                            <a:srgbClr val="000000"/>
                          </a:solidFill>
                          <a:latin typeface="Arial" panose="020B0604020202020204" pitchFamily="34" charset="0"/>
                          <a:ea typeface="宋体" panose="02010600030101010101" pitchFamily="2" charset="-122"/>
                        </a:defRPr>
                      </a:lvl2pPr>
                      <a:lvl3pPr eaLnBrk="0" hangingPunct="0">
                        <a:spcBef>
                          <a:spcPct val="20000"/>
                        </a:spcBef>
                        <a:defRPr sz="2000">
                          <a:solidFill>
                            <a:srgbClr val="000000"/>
                          </a:solidFill>
                          <a:latin typeface="Arial" panose="020B0604020202020204" pitchFamily="34" charset="0"/>
                          <a:ea typeface="宋体" panose="02010600030101010101" pitchFamily="2" charset="-122"/>
                        </a:defRPr>
                      </a:lvl3pPr>
                      <a:lvl4pPr eaLnBrk="0" hangingPunct="0">
                        <a:spcBef>
                          <a:spcPct val="20000"/>
                        </a:spcBef>
                        <a:defRPr>
                          <a:solidFill>
                            <a:srgbClr val="000000"/>
                          </a:solidFill>
                          <a:latin typeface="Arial" panose="020B0604020202020204" pitchFamily="34" charset="0"/>
                          <a:ea typeface="宋体" panose="02010600030101010101" pitchFamily="2" charset="-122"/>
                        </a:defRPr>
                      </a:lvl4pPr>
                      <a:lvl5pPr eaLnBrk="0" hangingPunct="0">
                        <a:spcBef>
                          <a:spcPct val="20000"/>
                        </a:spcBef>
                        <a:defRPr>
                          <a:solidFill>
                            <a:srgbClr val="000000"/>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SzPct val="100000"/>
                        <a:defRPr>
                          <a:solidFill>
                            <a:srgbClr val="000000"/>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SzPct val="100000"/>
                        <a:defRPr>
                          <a:solidFill>
                            <a:srgbClr val="000000"/>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SzPct val="100000"/>
                        <a:defRPr>
                          <a:solidFill>
                            <a:srgbClr val="000000"/>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SzPct val="100000"/>
                        <a:defRPr>
                          <a:solidFill>
                            <a:srgbClr val="000000"/>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20000"/>
                        </a:lnSpc>
                        <a:spcBef>
                          <a:spcPct val="20000"/>
                        </a:spcBef>
                        <a:spcAft>
                          <a:spcPct val="0"/>
                        </a:spcAft>
                        <a:buClrTx/>
                        <a:buSzPct val="100000"/>
                        <a:buFontTx/>
                        <a:buNone/>
                        <a:tabLst/>
                      </a:pPr>
                      <a:r>
                        <a:rPr kumimoji="0" lang="en-US" altLang="zh-CN" sz="2400" b="1" i="0" u="none" strike="noStrike" cap="none" normalizeH="0" baseline="0">
                          <a:ln>
                            <a:noFill/>
                          </a:ln>
                          <a:solidFill>
                            <a:srgbClr val="000000"/>
                          </a:solidFill>
                          <a:effectLst/>
                          <a:latin typeface="Calibri" panose="020F0502020204030204" pitchFamily="34" charset="0"/>
                          <a:ea typeface="宋体" panose="02010600030101010101" pitchFamily="2" charset="-122"/>
                        </a:rPr>
                        <a:t>1kg</a:t>
                      </a:r>
                      <a:endParaRPr kumimoji="0" lang="zh-CN" altLang="en-US" sz="2400" b="1" i="0" u="none" strike="noStrike" cap="none" normalizeH="0" baseline="0">
                        <a:ln>
                          <a:noFill/>
                        </a:ln>
                        <a:solidFill>
                          <a:srgbClr val="000000"/>
                        </a:solidFill>
                        <a:effectLst/>
                        <a:latin typeface="Calibri" panose="020F0502020204030204" pitchFamily="34" charset="0"/>
                        <a:ea typeface="宋体" panose="02010600030101010101" pitchFamily="2" charset="-122"/>
                      </a:endParaRPr>
                    </a:p>
                  </a:txBody>
                  <a:tcPr marT="45733" marB="4573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rgbClr val="000000"/>
                          </a:solidFill>
                          <a:latin typeface="Arial" panose="020B0604020202020204" pitchFamily="34" charset="0"/>
                          <a:ea typeface="宋体" panose="02010600030101010101" pitchFamily="2" charset="-122"/>
                        </a:defRPr>
                      </a:lvl1pPr>
                      <a:lvl2pPr eaLnBrk="0" hangingPunct="0">
                        <a:spcBef>
                          <a:spcPct val="20000"/>
                        </a:spcBef>
                        <a:defRPr sz="2400">
                          <a:solidFill>
                            <a:srgbClr val="000000"/>
                          </a:solidFill>
                          <a:latin typeface="Arial" panose="020B0604020202020204" pitchFamily="34" charset="0"/>
                          <a:ea typeface="宋体" panose="02010600030101010101" pitchFamily="2" charset="-122"/>
                        </a:defRPr>
                      </a:lvl2pPr>
                      <a:lvl3pPr eaLnBrk="0" hangingPunct="0">
                        <a:spcBef>
                          <a:spcPct val="20000"/>
                        </a:spcBef>
                        <a:defRPr sz="2000">
                          <a:solidFill>
                            <a:srgbClr val="000000"/>
                          </a:solidFill>
                          <a:latin typeface="Arial" panose="020B0604020202020204" pitchFamily="34" charset="0"/>
                          <a:ea typeface="宋体" panose="02010600030101010101" pitchFamily="2" charset="-122"/>
                        </a:defRPr>
                      </a:lvl3pPr>
                      <a:lvl4pPr eaLnBrk="0" hangingPunct="0">
                        <a:spcBef>
                          <a:spcPct val="20000"/>
                        </a:spcBef>
                        <a:defRPr>
                          <a:solidFill>
                            <a:srgbClr val="000000"/>
                          </a:solidFill>
                          <a:latin typeface="Arial" panose="020B0604020202020204" pitchFamily="34" charset="0"/>
                          <a:ea typeface="宋体" panose="02010600030101010101" pitchFamily="2" charset="-122"/>
                        </a:defRPr>
                      </a:lvl4pPr>
                      <a:lvl5pPr eaLnBrk="0" hangingPunct="0">
                        <a:spcBef>
                          <a:spcPct val="20000"/>
                        </a:spcBef>
                        <a:defRPr>
                          <a:solidFill>
                            <a:srgbClr val="000000"/>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SzPct val="100000"/>
                        <a:defRPr>
                          <a:solidFill>
                            <a:srgbClr val="000000"/>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SzPct val="100000"/>
                        <a:defRPr>
                          <a:solidFill>
                            <a:srgbClr val="000000"/>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SzPct val="100000"/>
                        <a:defRPr>
                          <a:solidFill>
                            <a:srgbClr val="000000"/>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SzPct val="100000"/>
                        <a:defRPr>
                          <a:solidFill>
                            <a:srgbClr val="000000"/>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20000"/>
                        </a:lnSpc>
                        <a:spcBef>
                          <a:spcPct val="20000"/>
                        </a:spcBef>
                        <a:spcAft>
                          <a:spcPct val="0"/>
                        </a:spcAft>
                        <a:buClrTx/>
                        <a:buSzPct val="100000"/>
                        <a:buFontTx/>
                        <a:buNone/>
                        <a:tabLst/>
                      </a:pPr>
                      <a:endParaRPr kumimoji="0" lang="zh-CN" altLang="en-US" sz="1800" b="0" i="0" u="none" strike="noStrike" cap="none" normalizeH="0" baseline="0">
                        <a:ln>
                          <a:noFill/>
                        </a:ln>
                        <a:solidFill>
                          <a:srgbClr val="000000"/>
                        </a:solidFill>
                        <a:effectLst/>
                        <a:latin typeface="Calibri" panose="020F0502020204030204" pitchFamily="34" charset="0"/>
                        <a:ea typeface="宋体" panose="02010600030101010101" pitchFamily="2" charset="-122"/>
                      </a:endParaRPr>
                    </a:p>
                  </a:txBody>
                  <a:tcPr marT="45733" marB="4573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rgbClr val="000000"/>
                          </a:solidFill>
                          <a:latin typeface="Arial" panose="020B0604020202020204" pitchFamily="34" charset="0"/>
                          <a:ea typeface="宋体" panose="02010600030101010101" pitchFamily="2" charset="-122"/>
                        </a:defRPr>
                      </a:lvl1pPr>
                      <a:lvl2pPr eaLnBrk="0" hangingPunct="0">
                        <a:spcBef>
                          <a:spcPct val="20000"/>
                        </a:spcBef>
                        <a:defRPr sz="2400">
                          <a:solidFill>
                            <a:srgbClr val="000000"/>
                          </a:solidFill>
                          <a:latin typeface="Arial" panose="020B0604020202020204" pitchFamily="34" charset="0"/>
                          <a:ea typeface="宋体" panose="02010600030101010101" pitchFamily="2" charset="-122"/>
                        </a:defRPr>
                      </a:lvl2pPr>
                      <a:lvl3pPr eaLnBrk="0" hangingPunct="0">
                        <a:spcBef>
                          <a:spcPct val="20000"/>
                        </a:spcBef>
                        <a:defRPr sz="2000">
                          <a:solidFill>
                            <a:srgbClr val="000000"/>
                          </a:solidFill>
                          <a:latin typeface="Arial" panose="020B0604020202020204" pitchFamily="34" charset="0"/>
                          <a:ea typeface="宋体" panose="02010600030101010101" pitchFamily="2" charset="-122"/>
                        </a:defRPr>
                      </a:lvl3pPr>
                      <a:lvl4pPr eaLnBrk="0" hangingPunct="0">
                        <a:spcBef>
                          <a:spcPct val="20000"/>
                        </a:spcBef>
                        <a:defRPr>
                          <a:solidFill>
                            <a:srgbClr val="000000"/>
                          </a:solidFill>
                          <a:latin typeface="Arial" panose="020B0604020202020204" pitchFamily="34" charset="0"/>
                          <a:ea typeface="宋体" panose="02010600030101010101" pitchFamily="2" charset="-122"/>
                        </a:defRPr>
                      </a:lvl4pPr>
                      <a:lvl5pPr eaLnBrk="0" hangingPunct="0">
                        <a:spcBef>
                          <a:spcPct val="20000"/>
                        </a:spcBef>
                        <a:defRPr>
                          <a:solidFill>
                            <a:srgbClr val="000000"/>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SzPct val="100000"/>
                        <a:defRPr>
                          <a:solidFill>
                            <a:srgbClr val="000000"/>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SzPct val="100000"/>
                        <a:defRPr>
                          <a:solidFill>
                            <a:srgbClr val="000000"/>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SzPct val="100000"/>
                        <a:defRPr>
                          <a:solidFill>
                            <a:srgbClr val="000000"/>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SzPct val="100000"/>
                        <a:defRPr>
                          <a:solidFill>
                            <a:srgbClr val="000000"/>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20000"/>
                        </a:lnSpc>
                        <a:spcBef>
                          <a:spcPct val="20000"/>
                        </a:spcBef>
                        <a:spcAft>
                          <a:spcPct val="0"/>
                        </a:spcAft>
                        <a:buClrTx/>
                        <a:buSzPct val="100000"/>
                        <a:buFontTx/>
                        <a:buNone/>
                        <a:tabLst/>
                      </a:pPr>
                      <a:endParaRPr kumimoji="0" lang="zh-CN" altLang="en-US" sz="1800" b="0" i="0" u="none" strike="noStrike" cap="none" normalizeH="0" baseline="0">
                        <a:ln>
                          <a:noFill/>
                        </a:ln>
                        <a:solidFill>
                          <a:srgbClr val="000000"/>
                        </a:solidFill>
                        <a:effectLst/>
                        <a:latin typeface="Calibri" panose="020F0502020204030204" pitchFamily="34" charset="0"/>
                        <a:ea typeface="宋体" panose="02010600030101010101" pitchFamily="2" charset="-122"/>
                      </a:endParaRPr>
                    </a:p>
                  </a:txBody>
                  <a:tcPr marT="45733" marB="4573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rgbClr val="000000"/>
                          </a:solidFill>
                          <a:latin typeface="Arial" panose="020B0604020202020204" pitchFamily="34" charset="0"/>
                          <a:ea typeface="宋体" panose="02010600030101010101" pitchFamily="2" charset="-122"/>
                        </a:defRPr>
                      </a:lvl1pPr>
                      <a:lvl2pPr eaLnBrk="0" hangingPunct="0">
                        <a:spcBef>
                          <a:spcPct val="20000"/>
                        </a:spcBef>
                        <a:defRPr sz="2400">
                          <a:solidFill>
                            <a:srgbClr val="000000"/>
                          </a:solidFill>
                          <a:latin typeface="Arial" panose="020B0604020202020204" pitchFamily="34" charset="0"/>
                          <a:ea typeface="宋体" panose="02010600030101010101" pitchFamily="2" charset="-122"/>
                        </a:defRPr>
                      </a:lvl2pPr>
                      <a:lvl3pPr eaLnBrk="0" hangingPunct="0">
                        <a:spcBef>
                          <a:spcPct val="20000"/>
                        </a:spcBef>
                        <a:defRPr sz="2000">
                          <a:solidFill>
                            <a:srgbClr val="000000"/>
                          </a:solidFill>
                          <a:latin typeface="Arial" panose="020B0604020202020204" pitchFamily="34" charset="0"/>
                          <a:ea typeface="宋体" panose="02010600030101010101" pitchFamily="2" charset="-122"/>
                        </a:defRPr>
                      </a:lvl3pPr>
                      <a:lvl4pPr eaLnBrk="0" hangingPunct="0">
                        <a:spcBef>
                          <a:spcPct val="20000"/>
                        </a:spcBef>
                        <a:defRPr>
                          <a:solidFill>
                            <a:srgbClr val="000000"/>
                          </a:solidFill>
                          <a:latin typeface="Arial" panose="020B0604020202020204" pitchFamily="34" charset="0"/>
                          <a:ea typeface="宋体" panose="02010600030101010101" pitchFamily="2" charset="-122"/>
                        </a:defRPr>
                      </a:lvl4pPr>
                      <a:lvl5pPr eaLnBrk="0" hangingPunct="0">
                        <a:spcBef>
                          <a:spcPct val="20000"/>
                        </a:spcBef>
                        <a:defRPr>
                          <a:solidFill>
                            <a:srgbClr val="000000"/>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SzPct val="100000"/>
                        <a:defRPr>
                          <a:solidFill>
                            <a:srgbClr val="000000"/>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SzPct val="100000"/>
                        <a:defRPr>
                          <a:solidFill>
                            <a:srgbClr val="000000"/>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SzPct val="100000"/>
                        <a:defRPr>
                          <a:solidFill>
                            <a:srgbClr val="000000"/>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SzPct val="100000"/>
                        <a:defRPr>
                          <a:solidFill>
                            <a:srgbClr val="000000"/>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20000"/>
                        </a:lnSpc>
                        <a:spcBef>
                          <a:spcPct val="20000"/>
                        </a:spcBef>
                        <a:spcAft>
                          <a:spcPct val="0"/>
                        </a:spcAft>
                        <a:buClrTx/>
                        <a:buSzPct val="100000"/>
                        <a:buFontTx/>
                        <a:buNone/>
                        <a:tabLst/>
                      </a:pPr>
                      <a:endParaRPr kumimoji="0" lang="zh-CN" altLang="en-US" sz="1800" b="0" i="0" u="none" strike="noStrike" cap="none" normalizeH="0" baseline="0">
                        <a:ln>
                          <a:noFill/>
                        </a:ln>
                        <a:solidFill>
                          <a:srgbClr val="000000"/>
                        </a:solidFill>
                        <a:effectLst/>
                        <a:latin typeface="Calibri" panose="020F0502020204030204" pitchFamily="34" charset="0"/>
                        <a:ea typeface="宋体" panose="02010600030101010101" pitchFamily="2" charset="-122"/>
                      </a:endParaRPr>
                    </a:p>
                  </a:txBody>
                  <a:tcPr marT="45733" marB="4573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799689566"/>
                  </a:ext>
                </a:extLst>
              </a:tr>
              <a:tr h="531813">
                <a:tc>
                  <a:txBody>
                    <a:bodyPr/>
                    <a:lstStyle>
                      <a:lvl1pPr eaLnBrk="0" hangingPunct="0">
                        <a:spcBef>
                          <a:spcPct val="20000"/>
                        </a:spcBef>
                        <a:defRPr sz="2800">
                          <a:solidFill>
                            <a:srgbClr val="000000"/>
                          </a:solidFill>
                          <a:latin typeface="Arial" panose="020B0604020202020204" pitchFamily="34" charset="0"/>
                          <a:ea typeface="宋体" panose="02010600030101010101" pitchFamily="2" charset="-122"/>
                        </a:defRPr>
                      </a:lvl1pPr>
                      <a:lvl2pPr eaLnBrk="0" hangingPunct="0">
                        <a:spcBef>
                          <a:spcPct val="20000"/>
                        </a:spcBef>
                        <a:defRPr sz="2400">
                          <a:solidFill>
                            <a:srgbClr val="000000"/>
                          </a:solidFill>
                          <a:latin typeface="Arial" panose="020B0604020202020204" pitchFamily="34" charset="0"/>
                          <a:ea typeface="宋体" panose="02010600030101010101" pitchFamily="2" charset="-122"/>
                        </a:defRPr>
                      </a:lvl2pPr>
                      <a:lvl3pPr eaLnBrk="0" hangingPunct="0">
                        <a:spcBef>
                          <a:spcPct val="20000"/>
                        </a:spcBef>
                        <a:defRPr sz="2000">
                          <a:solidFill>
                            <a:srgbClr val="000000"/>
                          </a:solidFill>
                          <a:latin typeface="Arial" panose="020B0604020202020204" pitchFamily="34" charset="0"/>
                          <a:ea typeface="宋体" panose="02010600030101010101" pitchFamily="2" charset="-122"/>
                        </a:defRPr>
                      </a:lvl3pPr>
                      <a:lvl4pPr eaLnBrk="0" hangingPunct="0">
                        <a:spcBef>
                          <a:spcPct val="20000"/>
                        </a:spcBef>
                        <a:defRPr>
                          <a:solidFill>
                            <a:srgbClr val="000000"/>
                          </a:solidFill>
                          <a:latin typeface="Arial" panose="020B0604020202020204" pitchFamily="34" charset="0"/>
                          <a:ea typeface="宋体" panose="02010600030101010101" pitchFamily="2" charset="-122"/>
                        </a:defRPr>
                      </a:lvl4pPr>
                      <a:lvl5pPr eaLnBrk="0" hangingPunct="0">
                        <a:spcBef>
                          <a:spcPct val="20000"/>
                        </a:spcBef>
                        <a:defRPr>
                          <a:solidFill>
                            <a:srgbClr val="000000"/>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SzPct val="100000"/>
                        <a:defRPr>
                          <a:solidFill>
                            <a:srgbClr val="000000"/>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SzPct val="100000"/>
                        <a:defRPr>
                          <a:solidFill>
                            <a:srgbClr val="000000"/>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SzPct val="100000"/>
                        <a:defRPr>
                          <a:solidFill>
                            <a:srgbClr val="000000"/>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SzPct val="100000"/>
                        <a:defRPr>
                          <a:solidFill>
                            <a:srgbClr val="000000"/>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20000"/>
                        </a:lnSpc>
                        <a:spcBef>
                          <a:spcPct val="20000"/>
                        </a:spcBef>
                        <a:spcAft>
                          <a:spcPct val="0"/>
                        </a:spcAft>
                        <a:buClrTx/>
                        <a:buSzPct val="100000"/>
                        <a:buFontTx/>
                        <a:buNone/>
                        <a:tabLst/>
                      </a:pPr>
                      <a:r>
                        <a:rPr kumimoji="0" lang="zh-CN" altLang="en-US" sz="2400" b="1" i="0" u="none" strike="noStrike" cap="none" normalizeH="0" baseline="0">
                          <a:ln>
                            <a:noFill/>
                          </a:ln>
                          <a:solidFill>
                            <a:srgbClr val="000000"/>
                          </a:solidFill>
                          <a:effectLst/>
                          <a:latin typeface="Calibri" panose="020F0502020204030204" pitchFamily="34" charset="0"/>
                          <a:ea typeface="宋体" panose="02010600030101010101" pitchFamily="2" charset="-122"/>
                        </a:rPr>
                        <a:t>水</a:t>
                      </a:r>
                    </a:p>
                  </a:txBody>
                  <a:tcPr marT="45733" marB="4573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rgbClr val="000000"/>
                          </a:solidFill>
                          <a:latin typeface="Arial" panose="020B0604020202020204" pitchFamily="34" charset="0"/>
                          <a:ea typeface="宋体" panose="02010600030101010101" pitchFamily="2" charset="-122"/>
                        </a:defRPr>
                      </a:lvl1pPr>
                      <a:lvl2pPr eaLnBrk="0" hangingPunct="0">
                        <a:spcBef>
                          <a:spcPct val="20000"/>
                        </a:spcBef>
                        <a:defRPr sz="2400">
                          <a:solidFill>
                            <a:srgbClr val="000000"/>
                          </a:solidFill>
                          <a:latin typeface="Arial" panose="020B0604020202020204" pitchFamily="34" charset="0"/>
                          <a:ea typeface="宋体" panose="02010600030101010101" pitchFamily="2" charset="-122"/>
                        </a:defRPr>
                      </a:lvl2pPr>
                      <a:lvl3pPr eaLnBrk="0" hangingPunct="0">
                        <a:spcBef>
                          <a:spcPct val="20000"/>
                        </a:spcBef>
                        <a:defRPr sz="2000">
                          <a:solidFill>
                            <a:srgbClr val="000000"/>
                          </a:solidFill>
                          <a:latin typeface="Arial" panose="020B0604020202020204" pitchFamily="34" charset="0"/>
                          <a:ea typeface="宋体" panose="02010600030101010101" pitchFamily="2" charset="-122"/>
                        </a:defRPr>
                      </a:lvl3pPr>
                      <a:lvl4pPr eaLnBrk="0" hangingPunct="0">
                        <a:spcBef>
                          <a:spcPct val="20000"/>
                        </a:spcBef>
                        <a:defRPr>
                          <a:solidFill>
                            <a:srgbClr val="000000"/>
                          </a:solidFill>
                          <a:latin typeface="Arial" panose="020B0604020202020204" pitchFamily="34" charset="0"/>
                          <a:ea typeface="宋体" panose="02010600030101010101" pitchFamily="2" charset="-122"/>
                        </a:defRPr>
                      </a:lvl4pPr>
                      <a:lvl5pPr eaLnBrk="0" hangingPunct="0">
                        <a:spcBef>
                          <a:spcPct val="20000"/>
                        </a:spcBef>
                        <a:defRPr>
                          <a:solidFill>
                            <a:srgbClr val="000000"/>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SzPct val="100000"/>
                        <a:defRPr>
                          <a:solidFill>
                            <a:srgbClr val="000000"/>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SzPct val="100000"/>
                        <a:defRPr>
                          <a:solidFill>
                            <a:srgbClr val="000000"/>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SzPct val="100000"/>
                        <a:defRPr>
                          <a:solidFill>
                            <a:srgbClr val="000000"/>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SzPct val="100000"/>
                        <a:defRPr>
                          <a:solidFill>
                            <a:srgbClr val="000000"/>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20000"/>
                        </a:lnSpc>
                        <a:spcBef>
                          <a:spcPct val="20000"/>
                        </a:spcBef>
                        <a:spcAft>
                          <a:spcPct val="0"/>
                        </a:spcAft>
                        <a:buClrTx/>
                        <a:buSzPct val="100000"/>
                        <a:buFontTx/>
                        <a:buNone/>
                        <a:tabLst/>
                      </a:pPr>
                      <a:r>
                        <a:rPr kumimoji="0" lang="en-US" altLang="zh-CN" sz="2400" b="1" i="0" u="none" strike="noStrike" cap="none" normalizeH="0" baseline="0">
                          <a:ln>
                            <a:noFill/>
                          </a:ln>
                          <a:solidFill>
                            <a:srgbClr val="000000"/>
                          </a:solidFill>
                          <a:effectLst/>
                          <a:latin typeface="Calibri" panose="020F0502020204030204" pitchFamily="34" charset="0"/>
                          <a:ea typeface="宋体" panose="02010600030101010101" pitchFamily="2" charset="-122"/>
                        </a:rPr>
                        <a:t>1kg</a:t>
                      </a:r>
                      <a:endParaRPr kumimoji="0" lang="zh-CN" altLang="en-US" sz="2400" b="1" i="0" u="none" strike="noStrike" cap="none" normalizeH="0" baseline="0">
                        <a:ln>
                          <a:noFill/>
                        </a:ln>
                        <a:solidFill>
                          <a:srgbClr val="000000"/>
                        </a:solidFill>
                        <a:effectLst/>
                        <a:latin typeface="Calibri" panose="020F0502020204030204" pitchFamily="34" charset="0"/>
                        <a:ea typeface="宋体" panose="02010600030101010101" pitchFamily="2" charset="-122"/>
                      </a:endParaRPr>
                    </a:p>
                  </a:txBody>
                  <a:tcPr marT="45733" marB="4573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rgbClr val="000000"/>
                          </a:solidFill>
                          <a:latin typeface="Arial" panose="020B0604020202020204" pitchFamily="34" charset="0"/>
                          <a:ea typeface="宋体" panose="02010600030101010101" pitchFamily="2" charset="-122"/>
                        </a:defRPr>
                      </a:lvl1pPr>
                      <a:lvl2pPr eaLnBrk="0" hangingPunct="0">
                        <a:spcBef>
                          <a:spcPct val="20000"/>
                        </a:spcBef>
                        <a:defRPr sz="2400">
                          <a:solidFill>
                            <a:srgbClr val="000000"/>
                          </a:solidFill>
                          <a:latin typeface="Arial" panose="020B0604020202020204" pitchFamily="34" charset="0"/>
                          <a:ea typeface="宋体" panose="02010600030101010101" pitchFamily="2" charset="-122"/>
                        </a:defRPr>
                      </a:lvl2pPr>
                      <a:lvl3pPr eaLnBrk="0" hangingPunct="0">
                        <a:spcBef>
                          <a:spcPct val="20000"/>
                        </a:spcBef>
                        <a:defRPr sz="2000">
                          <a:solidFill>
                            <a:srgbClr val="000000"/>
                          </a:solidFill>
                          <a:latin typeface="Arial" panose="020B0604020202020204" pitchFamily="34" charset="0"/>
                          <a:ea typeface="宋体" panose="02010600030101010101" pitchFamily="2" charset="-122"/>
                        </a:defRPr>
                      </a:lvl3pPr>
                      <a:lvl4pPr eaLnBrk="0" hangingPunct="0">
                        <a:spcBef>
                          <a:spcPct val="20000"/>
                        </a:spcBef>
                        <a:defRPr>
                          <a:solidFill>
                            <a:srgbClr val="000000"/>
                          </a:solidFill>
                          <a:latin typeface="Arial" panose="020B0604020202020204" pitchFamily="34" charset="0"/>
                          <a:ea typeface="宋体" panose="02010600030101010101" pitchFamily="2" charset="-122"/>
                        </a:defRPr>
                      </a:lvl4pPr>
                      <a:lvl5pPr eaLnBrk="0" hangingPunct="0">
                        <a:spcBef>
                          <a:spcPct val="20000"/>
                        </a:spcBef>
                        <a:defRPr>
                          <a:solidFill>
                            <a:srgbClr val="000000"/>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SzPct val="100000"/>
                        <a:defRPr>
                          <a:solidFill>
                            <a:srgbClr val="000000"/>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SzPct val="100000"/>
                        <a:defRPr>
                          <a:solidFill>
                            <a:srgbClr val="000000"/>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SzPct val="100000"/>
                        <a:defRPr>
                          <a:solidFill>
                            <a:srgbClr val="000000"/>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SzPct val="100000"/>
                        <a:defRPr>
                          <a:solidFill>
                            <a:srgbClr val="000000"/>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20000"/>
                        </a:lnSpc>
                        <a:spcBef>
                          <a:spcPct val="20000"/>
                        </a:spcBef>
                        <a:spcAft>
                          <a:spcPct val="0"/>
                        </a:spcAft>
                        <a:buClrTx/>
                        <a:buSzPct val="100000"/>
                        <a:buFontTx/>
                        <a:buNone/>
                        <a:tabLst/>
                      </a:pPr>
                      <a:endParaRPr kumimoji="0" lang="zh-CN" altLang="en-US" sz="1800" b="0" i="0" u="none" strike="noStrike" cap="none" normalizeH="0" baseline="0">
                        <a:ln>
                          <a:noFill/>
                        </a:ln>
                        <a:solidFill>
                          <a:srgbClr val="000000"/>
                        </a:solidFill>
                        <a:effectLst/>
                        <a:latin typeface="Calibri" panose="020F0502020204030204" pitchFamily="34" charset="0"/>
                        <a:ea typeface="宋体" panose="02010600030101010101" pitchFamily="2" charset="-122"/>
                      </a:endParaRPr>
                    </a:p>
                  </a:txBody>
                  <a:tcPr marT="45733" marB="4573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rgbClr val="000000"/>
                          </a:solidFill>
                          <a:latin typeface="Arial" panose="020B0604020202020204" pitchFamily="34" charset="0"/>
                          <a:ea typeface="宋体" panose="02010600030101010101" pitchFamily="2" charset="-122"/>
                        </a:defRPr>
                      </a:lvl1pPr>
                      <a:lvl2pPr eaLnBrk="0" hangingPunct="0">
                        <a:spcBef>
                          <a:spcPct val="20000"/>
                        </a:spcBef>
                        <a:defRPr sz="2400">
                          <a:solidFill>
                            <a:srgbClr val="000000"/>
                          </a:solidFill>
                          <a:latin typeface="Arial" panose="020B0604020202020204" pitchFamily="34" charset="0"/>
                          <a:ea typeface="宋体" panose="02010600030101010101" pitchFamily="2" charset="-122"/>
                        </a:defRPr>
                      </a:lvl2pPr>
                      <a:lvl3pPr eaLnBrk="0" hangingPunct="0">
                        <a:spcBef>
                          <a:spcPct val="20000"/>
                        </a:spcBef>
                        <a:defRPr sz="2000">
                          <a:solidFill>
                            <a:srgbClr val="000000"/>
                          </a:solidFill>
                          <a:latin typeface="Arial" panose="020B0604020202020204" pitchFamily="34" charset="0"/>
                          <a:ea typeface="宋体" panose="02010600030101010101" pitchFamily="2" charset="-122"/>
                        </a:defRPr>
                      </a:lvl3pPr>
                      <a:lvl4pPr eaLnBrk="0" hangingPunct="0">
                        <a:spcBef>
                          <a:spcPct val="20000"/>
                        </a:spcBef>
                        <a:defRPr>
                          <a:solidFill>
                            <a:srgbClr val="000000"/>
                          </a:solidFill>
                          <a:latin typeface="Arial" panose="020B0604020202020204" pitchFamily="34" charset="0"/>
                          <a:ea typeface="宋体" panose="02010600030101010101" pitchFamily="2" charset="-122"/>
                        </a:defRPr>
                      </a:lvl4pPr>
                      <a:lvl5pPr eaLnBrk="0" hangingPunct="0">
                        <a:spcBef>
                          <a:spcPct val="20000"/>
                        </a:spcBef>
                        <a:defRPr>
                          <a:solidFill>
                            <a:srgbClr val="000000"/>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SzPct val="100000"/>
                        <a:defRPr>
                          <a:solidFill>
                            <a:srgbClr val="000000"/>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SzPct val="100000"/>
                        <a:defRPr>
                          <a:solidFill>
                            <a:srgbClr val="000000"/>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SzPct val="100000"/>
                        <a:defRPr>
                          <a:solidFill>
                            <a:srgbClr val="000000"/>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SzPct val="100000"/>
                        <a:defRPr>
                          <a:solidFill>
                            <a:srgbClr val="000000"/>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20000"/>
                        </a:lnSpc>
                        <a:spcBef>
                          <a:spcPct val="20000"/>
                        </a:spcBef>
                        <a:spcAft>
                          <a:spcPct val="0"/>
                        </a:spcAft>
                        <a:buClrTx/>
                        <a:buSzPct val="100000"/>
                        <a:buFontTx/>
                        <a:buNone/>
                        <a:tabLst/>
                      </a:pPr>
                      <a:endParaRPr kumimoji="0" lang="zh-CN" altLang="en-US" sz="1800" b="0" i="0" u="none" strike="noStrike" cap="none" normalizeH="0" baseline="0">
                        <a:ln>
                          <a:noFill/>
                        </a:ln>
                        <a:solidFill>
                          <a:srgbClr val="000000"/>
                        </a:solidFill>
                        <a:effectLst/>
                        <a:latin typeface="Calibri" panose="020F0502020204030204" pitchFamily="34" charset="0"/>
                        <a:ea typeface="宋体" panose="02010600030101010101" pitchFamily="2" charset="-122"/>
                      </a:endParaRPr>
                    </a:p>
                  </a:txBody>
                  <a:tcPr marT="45733" marB="4573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rgbClr val="000000"/>
                          </a:solidFill>
                          <a:latin typeface="Arial" panose="020B0604020202020204" pitchFamily="34" charset="0"/>
                          <a:ea typeface="宋体" panose="02010600030101010101" pitchFamily="2" charset="-122"/>
                        </a:defRPr>
                      </a:lvl1pPr>
                      <a:lvl2pPr eaLnBrk="0" hangingPunct="0">
                        <a:spcBef>
                          <a:spcPct val="20000"/>
                        </a:spcBef>
                        <a:defRPr sz="2400">
                          <a:solidFill>
                            <a:srgbClr val="000000"/>
                          </a:solidFill>
                          <a:latin typeface="Arial" panose="020B0604020202020204" pitchFamily="34" charset="0"/>
                          <a:ea typeface="宋体" panose="02010600030101010101" pitchFamily="2" charset="-122"/>
                        </a:defRPr>
                      </a:lvl2pPr>
                      <a:lvl3pPr eaLnBrk="0" hangingPunct="0">
                        <a:spcBef>
                          <a:spcPct val="20000"/>
                        </a:spcBef>
                        <a:defRPr sz="2000">
                          <a:solidFill>
                            <a:srgbClr val="000000"/>
                          </a:solidFill>
                          <a:latin typeface="Arial" panose="020B0604020202020204" pitchFamily="34" charset="0"/>
                          <a:ea typeface="宋体" panose="02010600030101010101" pitchFamily="2" charset="-122"/>
                        </a:defRPr>
                      </a:lvl3pPr>
                      <a:lvl4pPr eaLnBrk="0" hangingPunct="0">
                        <a:spcBef>
                          <a:spcPct val="20000"/>
                        </a:spcBef>
                        <a:defRPr>
                          <a:solidFill>
                            <a:srgbClr val="000000"/>
                          </a:solidFill>
                          <a:latin typeface="Arial" panose="020B0604020202020204" pitchFamily="34" charset="0"/>
                          <a:ea typeface="宋体" panose="02010600030101010101" pitchFamily="2" charset="-122"/>
                        </a:defRPr>
                      </a:lvl4pPr>
                      <a:lvl5pPr eaLnBrk="0" hangingPunct="0">
                        <a:spcBef>
                          <a:spcPct val="20000"/>
                        </a:spcBef>
                        <a:defRPr>
                          <a:solidFill>
                            <a:srgbClr val="000000"/>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SzPct val="100000"/>
                        <a:defRPr>
                          <a:solidFill>
                            <a:srgbClr val="000000"/>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SzPct val="100000"/>
                        <a:defRPr>
                          <a:solidFill>
                            <a:srgbClr val="000000"/>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SzPct val="100000"/>
                        <a:defRPr>
                          <a:solidFill>
                            <a:srgbClr val="000000"/>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SzPct val="100000"/>
                        <a:defRPr>
                          <a:solidFill>
                            <a:srgbClr val="000000"/>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20000"/>
                        </a:lnSpc>
                        <a:spcBef>
                          <a:spcPct val="20000"/>
                        </a:spcBef>
                        <a:spcAft>
                          <a:spcPct val="0"/>
                        </a:spcAft>
                        <a:buClrTx/>
                        <a:buSzPct val="100000"/>
                        <a:buFontTx/>
                        <a:buNone/>
                        <a:tabLst/>
                      </a:pPr>
                      <a:endParaRPr kumimoji="0" lang="zh-CN" altLang="en-US" sz="1800" b="0" i="0" u="none" strike="noStrike" cap="none" normalizeH="0" baseline="0">
                        <a:ln>
                          <a:noFill/>
                        </a:ln>
                        <a:solidFill>
                          <a:srgbClr val="000000"/>
                        </a:solidFill>
                        <a:effectLst/>
                        <a:latin typeface="Calibri" panose="020F0502020204030204" pitchFamily="34" charset="0"/>
                        <a:ea typeface="宋体" panose="02010600030101010101" pitchFamily="2" charset="-122"/>
                      </a:endParaRPr>
                    </a:p>
                  </a:txBody>
                  <a:tcPr marT="45733" marB="4573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13459487"/>
                  </a:ext>
                </a:extLst>
              </a:tr>
            </a:tbl>
          </a:graphicData>
        </a:graphic>
      </p:graphicFrame>
      <p:sp>
        <p:nvSpPr>
          <p:cNvPr id="61468" name="文本框 11319">
            <a:extLst>
              <a:ext uri="{FF2B5EF4-FFF2-40B4-BE49-F238E27FC236}">
                <a16:creationId xmlns:a16="http://schemas.microsoft.com/office/drawing/2014/main" id="{95FF7C79-5E1D-4372-A37E-17E7285DEDAD}"/>
              </a:ext>
            </a:extLst>
          </p:cNvPr>
          <p:cNvSpPr>
            <a:spLocks noChangeArrowheads="1"/>
          </p:cNvSpPr>
          <p:nvPr/>
        </p:nvSpPr>
        <p:spPr bwMode="auto">
          <a:xfrm>
            <a:off x="828675" y="547688"/>
            <a:ext cx="14017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har char="•"/>
              <a:defRPr sz="3200">
                <a:solidFill>
                  <a:srgbClr val="000000"/>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rgbClr val="000000"/>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rgbClr val="000000"/>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rgbClr val="000000"/>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rgbClr val="000000"/>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400" b="1"/>
              <a:t>数据记录</a:t>
            </a:r>
          </a:p>
        </p:txBody>
      </p:sp>
      <p:sp>
        <p:nvSpPr>
          <p:cNvPr id="20509" name="文本框 11320">
            <a:extLst>
              <a:ext uri="{FF2B5EF4-FFF2-40B4-BE49-F238E27FC236}">
                <a16:creationId xmlns:a16="http://schemas.microsoft.com/office/drawing/2014/main" id="{B6986773-D8F4-4A6B-B504-C12B5000B7AE}"/>
              </a:ext>
            </a:extLst>
          </p:cNvPr>
          <p:cNvSpPr/>
          <p:nvPr/>
        </p:nvSpPr>
        <p:spPr>
          <a:xfrm>
            <a:off x="180975" y="3140075"/>
            <a:ext cx="2017713" cy="465138"/>
          </a:xfrm>
          <a:prstGeom prst="rect">
            <a:avLst/>
          </a:prstGeom>
          <a:solidFill>
            <a:srgbClr val="99FF99"/>
          </a:solidFill>
          <a:ln>
            <a:solidFill>
              <a:schemeClr val="hlink"/>
            </a:solidFill>
            <a:miter lim="800000"/>
          </a:ln>
        </p:spPr>
        <p:txBody>
          <a:bodyPr>
            <a:spAutoFit/>
          </a:bodyPr>
          <a:lstStyle>
            <a:lvl1pPr eaLnBrk="0" hangingPunct="0">
              <a:spcBef>
                <a:spcPct val="20000"/>
              </a:spcBef>
              <a:buChar char="•"/>
              <a:defRPr sz="3200">
                <a:solidFill>
                  <a:srgbClr val="000000"/>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rgbClr val="000000"/>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rgbClr val="000000"/>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rgbClr val="000000"/>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rgbClr val="000000"/>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9pPr>
          </a:lstStyle>
          <a:p>
            <a:pPr eaLnBrk="1" hangingPunct="1">
              <a:spcBef>
                <a:spcPct val="50000"/>
              </a:spcBef>
              <a:buFontTx/>
              <a:buNone/>
            </a:pPr>
            <a:r>
              <a:rPr lang="zh-CN" altLang="en-US" sz="2400" b="1">
                <a:solidFill>
                  <a:srgbClr val="FF6600"/>
                </a:solidFill>
              </a:rPr>
              <a:t>分析与论证</a:t>
            </a:r>
          </a:p>
        </p:txBody>
      </p:sp>
      <p:sp>
        <p:nvSpPr>
          <p:cNvPr id="20510" name="文本框 11321">
            <a:extLst>
              <a:ext uri="{FF2B5EF4-FFF2-40B4-BE49-F238E27FC236}">
                <a16:creationId xmlns:a16="http://schemas.microsoft.com/office/drawing/2014/main" id="{69280294-5713-49F7-AD9F-DFA38E1BCC14}"/>
              </a:ext>
            </a:extLst>
          </p:cNvPr>
          <p:cNvSpPr/>
          <p:nvPr/>
        </p:nvSpPr>
        <p:spPr>
          <a:xfrm>
            <a:off x="180975" y="3500438"/>
            <a:ext cx="9074150" cy="1370012"/>
          </a:xfrm>
          <a:prstGeom prst="rect">
            <a:avLst/>
          </a:prstGeom>
          <a:noFill/>
          <a:ln>
            <a:noFill/>
            <a:miter lim="800000"/>
          </a:ln>
        </p:spPr>
        <p:txBody>
          <a:bodyPr>
            <a:spAutoFit/>
          </a:bodyPr>
          <a:lstStyle>
            <a:lvl1pPr eaLnBrk="0" hangingPunct="0">
              <a:spcBef>
                <a:spcPct val="20000"/>
              </a:spcBef>
              <a:buChar char="•"/>
              <a:defRPr sz="3200">
                <a:solidFill>
                  <a:srgbClr val="000000"/>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rgbClr val="000000"/>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rgbClr val="000000"/>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rgbClr val="000000"/>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rgbClr val="000000"/>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9pPr>
          </a:lstStyle>
          <a:p>
            <a:pPr eaLnBrk="1" hangingPunct="1">
              <a:lnSpc>
                <a:spcPct val="140000"/>
              </a:lnSpc>
              <a:spcBef>
                <a:spcPct val="0"/>
              </a:spcBef>
              <a:buFontTx/>
              <a:buNone/>
            </a:pPr>
            <a:r>
              <a:rPr lang="zh-CN" altLang="en-US" sz="2000" b="1"/>
              <a:t>1.质量相同的水和食用油，吸收相同的热量时，</a:t>
            </a:r>
            <a:r>
              <a:rPr lang="zh-CN" altLang="en-US" sz="2000" b="1" u="sng"/>
              <a:t>         </a:t>
            </a:r>
            <a:r>
              <a:rPr lang="zh-CN" altLang="en-US" sz="2000" b="1"/>
              <a:t>温度升高得快。</a:t>
            </a:r>
          </a:p>
          <a:p>
            <a:pPr eaLnBrk="1" hangingPunct="1">
              <a:lnSpc>
                <a:spcPct val="140000"/>
              </a:lnSpc>
              <a:spcBef>
                <a:spcPct val="0"/>
              </a:spcBef>
              <a:buFontTx/>
              <a:buNone/>
            </a:pPr>
            <a:r>
              <a:rPr lang="zh-CN" altLang="en-US" sz="2000" b="1" u="sng"/>
              <a:t>               </a:t>
            </a:r>
            <a:r>
              <a:rPr lang="zh-CN" altLang="en-US" sz="2000" b="1"/>
              <a:t>温度升得多。</a:t>
            </a:r>
          </a:p>
          <a:p>
            <a:pPr eaLnBrk="1" hangingPunct="1">
              <a:lnSpc>
                <a:spcPct val="140000"/>
              </a:lnSpc>
              <a:spcBef>
                <a:spcPct val="0"/>
              </a:spcBef>
              <a:buFontTx/>
              <a:buNone/>
            </a:pPr>
            <a:r>
              <a:rPr lang="zh-CN" altLang="en-US" sz="2000" b="1"/>
              <a:t>此实验说明： </a:t>
            </a:r>
          </a:p>
        </p:txBody>
      </p:sp>
      <p:sp>
        <p:nvSpPr>
          <p:cNvPr id="20511" name="文本框 11322">
            <a:extLst>
              <a:ext uri="{FF2B5EF4-FFF2-40B4-BE49-F238E27FC236}">
                <a16:creationId xmlns:a16="http://schemas.microsoft.com/office/drawing/2014/main" id="{04D556AC-5896-4C48-AECE-70A64BEA1021}"/>
              </a:ext>
            </a:extLst>
          </p:cNvPr>
          <p:cNvSpPr/>
          <p:nvPr/>
        </p:nvSpPr>
        <p:spPr>
          <a:xfrm>
            <a:off x="5365750" y="3571875"/>
            <a:ext cx="944563" cy="396875"/>
          </a:xfrm>
          <a:prstGeom prst="rect">
            <a:avLst/>
          </a:prstGeom>
          <a:noFill/>
          <a:ln>
            <a:noFill/>
            <a:miter lim="800000"/>
          </a:ln>
        </p:spPr>
        <p:txBody>
          <a:bodyPr wrap="none">
            <a:spAutoFit/>
          </a:bodyPr>
          <a:lstStyle>
            <a:lvl1pPr eaLnBrk="0" hangingPunct="0">
              <a:spcBef>
                <a:spcPct val="20000"/>
              </a:spcBef>
              <a:buChar char="•"/>
              <a:defRPr sz="3200">
                <a:solidFill>
                  <a:srgbClr val="000000"/>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rgbClr val="000000"/>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rgbClr val="000000"/>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rgbClr val="000000"/>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rgbClr val="000000"/>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000" b="1">
                <a:solidFill>
                  <a:srgbClr val="FF0000"/>
                </a:solidFill>
              </a:rPr>
              <a:t>食用油</a:t>
            </a:r>
          </a:p>
        </p:txBody>
      </p:sp>
      <p:sp>
        <p:nvSpPr>
          <p:cNvPr id="20512" name="文本框 11323">
            <a:extLst>
              <a:ext uri="{FF2B5EF4-FFF2-40B4-BE49-F238E27FC236}">
                <a16:creationId xmlns:a16="http://schemas.microsoft.com/office/drawing/2014/main" id="{CD65244D-35B6-4DF2-84F2-CCABE2CFCF88}"/>
              </a:ext>
            </a:extLst>
          </p:cNvPr>
          <p:cNvSpPr/>
          <p:nvPr/>
        </p:nvSpPr>
        <p:spPr>
          <a:xfrm>
            <a:off x="7526338" y="4940300"/>
            <a:ext cx="436562" cy="396875"/>
          </a:xfrm>
          <a:prstGeom prst="rect">
            <a:avLst/>
          </a:prstGeom>
          <a:noFill/>
          <a:ln>
            <a:noFill/>
            <a:miter lim="800000"/>
          </a:ln>
        </p:spPr>
        <p:txBody>
          <a:bodyPr wrap="none">
            <a:spAutoFit/>
          </a:bodyPr>
          <a:lstStyle>
            <a:lvl1pPr eaLnBrk="0" hangingPunct="0">
              <a:spcBef>
                <a:spcPct val="20000"/>
              </a:spcBef>
              <a:buChar char="•"/>
              <a:defRPr sz="3200">
                <a:solidFill>
                  <a:srgbClr val="000000"/>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rgbClr val="000000"/>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rgbClr val="000000"/>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rgbClr val="000000"/>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rgbClr val="000000"/>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000" b="1">
                <a:solidFill>
                  <a:srgbClr val="FF0000"/>
                </a:solidFill>
              </a:rPr>
              <a:t>水</a:t>
            </a:r>
          </a:p>
        </p:txBody>
      </p:sp>
      <p:sp>
        <p:nvSpPr>
          <p:cNvPr id="20513" name="文本框 11324">
            <a:extLst>
              <a:ext uri="{FF2B5EF4-FFF2-40B4-BE49-F238E27FC236}">
                <a16:creationId xmlns:a16="http://schemas.microsoft.com/office/drawing/2014/main" id="{E71E3E02-CB2B-4412-AEC2-D1D0816901D7}"/>
              </a:ext>
            </a:extLst>
          </p:cNvPr>
          <p:cNvSpPr/>
          <p:nvPr/>
        </p:nvSpPr>
        <p:spPr>
          <a:xfrm>
            <a:off x="5148263" y="5229225"/>
            <a:ext cx="436562" cy="396875"/>
          </a:xfrm>
          <a:prstGeom prst="rect">
            <a:avLst/>
          </a:prstGeom>
          <a:noFill/>
          <a:ln>
            <a:noFill/>
            <a:miter lim="800000"/>
          </a:ln>
        </p:spPr>
        <p:txBody>
          <a:bodyPr wrap="none">
            <a:spAutoFit/>
          </a:bodyPr>
          <a:lstStyle>
            <a:lvl1pPr eaLnBrk="0" hangingPunct="0">
              <a:spcBef>
                <a:spcPct val="20000"/>
              </a:spcBef>
              <a:buChar char="•"/>
              <a:defRPr sz="3200">
                <a:solidFill>
                  <a:srgbClr val="000000"/>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rgbClr val="000000"/>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rgbClr val="000000"/>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rgbClr val="000000"/>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rgbClr val="000000"/>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000" b="1">
                <a:solidFill>
                  <a:srgbClr val="FF0000"/>
                </a:solidFill>
              </a:rPr>
              <a:t>水</a:t>
            </a:r>
          </a:p>
        </p:txBody>
      </p:sp>
      <p:sp>
        <p:nvSpPr>
          <p:cNvPr id="20514" name="文本框 11325">
            <a:extLst>
              <a:ext uri="{FF2B5EF4-FFF2-40B4-BE49-F238E27FC236}">
                <a16:creationId xmlns:a16="http://schemas.microsoft.com/office/drawing/2014/main" id="{7BC84D65-E1BF-4DA2-9CE3-D13A371BA2DB}"/>
              </a:ext>
            </a:extLst>
          </p:cNvPr>
          <p:cNvSpPr/>
          <p:nvPr/>
        </p:nvSpPr>
        <p:spPr>
          <a:xfrm>
            <a:off x="5867400" y="5300663"/>
            <a:ext cx="868363" cy="365125"/>
          </a:xfrm>
          <a:prstGeom prst="rect">
            <a:avLst/>
          </a:prstGeom>
          <a:noFill/>
          <a:ln>
            <a:noFill/>
            <a:miter lim="800000"/>
          </a:ln>
        </p:spPr>
        <p:txBody>
          <a:bodyPr wrap="none">
            <a:spAutoFit/>
          </a:bodyPr>
          <a:lstStyle>
            <a:lvl1pPr eaLnBrk="0" hangingPunct="0">
              <a:spcBef>
                <a:spcPct val="20000"/>
              </a:spcBef>
              <a:buChar char="•"/>
              <a:defRPr sz="3200">
                <a:solidFill>
                  <a:srgbClr val="000000"/>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rgbClr val="000000"/>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rgbClr val="000000"/>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rgbClr val="000000"/>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rgbClr val="000000"/>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800" b="1">
                <a:solidFill>
                  <a:srgbClr val="FF0000"/>
                </a:solidFill>
              </a:rPr>
              <a:t>食用油</a:t>
            </a:r>
          </a:p>
        </p:txBody>
      </p:sp>
      <p:sp>
        <p:nvSpPr>
          <p:cNvPr id="20515" name="文本框 11326">
            <a:extLst>
              <a:ext uri="{FF2B5EF4-FFF2-40B4-BE49-F238E27FC236}">
                <a16:creationId xmlns:a16="http://schemas.microsoft.com/office/drawing/2014/main" id="{48656444-5549-4428-8E1D-D75218A10620}"/>
              </a:ext>
            </a:extLst>
          </p:cNvPr>
          <p:cNvSpPr/>
          <p:nvPr/>
        </p:nvSpPr>
        <p:spPr>
          <a:xfrm>
            <a:off x="325438" y="4003675"/>
            <a:ext cx="944562" cy="396875"/>
          </a:xfrm>
          <a:prstGeom prst="rect">
            <a:avLst/>
          </a:prstGeom>
          <a:noFill/>
          <a:ln>
            <a:noFill/>
            <a:miter lim="800000"/>
          </a:ln>
        </p:spPr>
        <p:txBody>
          <a:bodyPr wrap="none">
            <a:spAutoFit/>
          </a:bodyPr>
          <a:lstStyle>
            <a:lvl1pPr eaLnBrk="0" hangingPunct="0">
              <a:spcBef>
                <a:spcPct val="20000"/>
              </a:spcBef>
              <a:buChar char="•"/>
              <a:defRPr sz="3200">
                <a:solidFill>
                  <a:srgbClr val="000000"/>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rgbClr val="000000"/>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rgbClr val="000000"/>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rgbClr val="000000"/>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rgbClr val="000000"/>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000" b="1">
                <a:solidFill>
                  <a:srgbClr val="FF0000"/>
                </a:solidFill>
              </a:rPr>
              <a:t>食用油</a:t>
            </a:r>
          </a:p>
        </p:txBody>
      </p:sp>
      <p:sp>
        <p:nvSpPr>
          <p:cNvPr id="61476" name="文本框 11327">
            <a:extLst>
              <a:ext uri="{FF2B5EF4-FFF2-40B4-BE49-F238E27FC236}">
                <a16:creationId xmlns:a16="http://schemas.microsoft.com/office/drawing/2014/main" id="{9748F1F2-1EA0-44E8-9D0C-FA41022B98F3}"/>
              </a:ext>
            </a:extLst>
          </p:cNvPr>
          <p:cNvSpPr>
            <a:spLocks noChangeArrowheads="1"/>
          </p:cNvSpPr>
          <p:nvPr/>
        </p:nvSpPr>
        <p:spPr bwMode="auto">
          <a:xfrm>
            <a:off x="250825" y="4473575"/>
            <a:ext cx="9001125" cy="39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har char="•"/>
              <a:defRPr sz="3200">
                <a:solidFill>
                  <a:srgbClr val="000000"/>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rgbClr val="000000"/>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rgbClr val="000000"/>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rgbClr val="000000"/>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rgbClr val="000000"/>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000" b="1" u="sng"/>
              <a:t>                                                                                                     </a:t>
            </a:r>
            <a:r>
              <a:rPr lang="zh-CN" altLang="en-US" sz="2000" b="1"/>
              <a:t>。</a:t>
            </a:r>
          </a:p>
        </p:txBody>
      </p:sp>
      <p:sp>
        <p:nvSpPr>
          <p:cNvPr id="20517" name="文本框 11328">
            <a:extLst>
              <a:ext uri="{FF2B5EF4-FFF2-40B4-BE49-F238E27FC236}">
                <a16:creationId xmlns:a16="http://schemas.microsoft.com/office/drawing/2014/main" id="{81156821-DCF1-4192-A2EC-094906D2F98C}"/>
              </a:ext>
            </a:extLst>
          </p:cNvPr>
          <p:cNvSpPr/>
          <p:nvPr/>
        </p:nvSpPr>
        <p:spPr>
          <a:xfrm>
            <a:off x="1260475" y="5732463"/>
            <a:ext cx="7550150" cy="487362"/>
          </a:xfrm>
          <a:prstGeom prst="rect">
            <a:avLst/>
          </a:prstGeom>
          <a:noFill/>
          <a:ln>
            <a:noFill/>
            <a:miter lim="800000"/>
          </a:ln>
        </p:spPr>
        <p:txBody>
          <a:bodyPr wrap="none">
            <a:spAutoFit/>
          </a:bodyPr>
          <a:lstStyle>
            <a:lvl1pPr eaLnBrk="0" hangingPunct="0">
              <a:spcBef>
                <a:spcPct val="20000"/>
              </a:spcBef>
              <a:buChar char="•"/>
              <a:defRPr sz="3200">
                <a:solidFill>
                  <a:srgbClr val="000000"/>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rgbClr val="000000"/>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rgbClr val="000000"/>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rgbClr val="000000"/>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rgbClr val="000000"/>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9pPr>
          </a:lstStyle>
          <a:p>
            <a:pPr eaLnBrk="1" hangingPunct="1">
              <a:lnSpc>
                <a:spcPct val="130000"/>
              </a:lnSpc>
              <a:spcBef>
                <a:spcPct val="0"/>
              </a:spcBef>
              <a:buFontTx/>
              <a:buNone/>
            </a:pPr>
            <a:r>
              <a:rPr lang="zh-CN" altLang="en-US" sz="2000" b="1">
                <a:solidFill>
                  <a:srgbClr val="FF0000"/>
                </a:solidFill>
              </a:rPr>
              <a:t>不同物质，在质量相同，升高的温度也相同时，吸收的热量不同。</a:t>
            </a:r>
          </a:p>
        </p:txBody>
      </p:sp>
      <p:sp>
        <p:nvSpPr>
          <p:cNvPr id="20518" name="文本框 11329">
            <a:extLst>
              <a:ext uri="{FF2B5EF4-FFF2-40B4-BE49-F238E27FC236}">
                <a16:creationId xmlns:a16="http://schemas.microsoft.com/office/drawing/2014/main" id="{461A4945-433B-42D0-AB12-07E2BAE97104}"/>
              </a:ext>
            </a:extLst>
          </p:cNvPr>
          <p:cNvSpPr/>
          <p:nvPr/>
        </p:nvSpPr>
        <p:spPr>
          <a:xfrm>
            <a:off x="1619250" y="4471988"/>
            <a:ext cx="7550150" cy="396875"/>
          </a:xfrm>
          <a:prstGeom prst="rect">
            <a:avLst/>
          </a:prstGeom>
          <a:noFill/>
          <a:ln>
            <a:noFill/>
            <a:miter lim="800000"/>
          </a:ln>
        </p:spPr>
        <p:txBody>
          <a:bodyPr wrap="none">
            <a:spAutoFit/>
          </a:bodyPr>
          <a:lstStyle>
            <a:lvl1pPr eaLnBrk="0" hangingPunct="0">
              <a:spcBef>
                <a:spcPct val="20000"/>
              </a:spcBef>
              <a:buChar char="•"/>
              <a:defRPr sz="3200">
                <a:solidFill>
                  <a:srgbClr val="000000"/>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rgbClr val="000000"/>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rgbClr val="000000"/>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rgbClr val="000000"/>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rgbClr val="000000"/>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000" b="1">
                <a:solidFill>
                  <a:srgbClr val="FF0000"/>
                </a:solidFill>
              </a:rPr>
              <a:t>不同物质，在质量相同，吸收的热量也相同时，升高的温度不同。</a:t>
            </a:r>
          </a:p>
        </p:txBody>
      </p:sp>
      <p:sp>
        <p:nvSpPr>
          <p:cNvPr id="20519" name="文本框 11330">
            <a:extLst>
              <a:ext uri="{FF2B5EF4-FFF2-40B4-BE49-F238E27FC236}">
                <a16:creationId xmlns:a16="http://schemas.microsoft.com/office/drawing/2014/main" id="{CC81EDF8-643A-4861-87A8-7B610A42788F}"/>
              </a:ext>
            </a:extLst>
          </p:cNvPr>
          <p:cNvSpPr/>
          <p:nvPr/>
        </p:nvSpPr>
        <p:spPr>
          <a:xfrm>
            <a:off x="2051050" y="5302250"/>
            <a:ext cx="436563" cy="396875"/>
          </a:xfrm>
          <a:prstGeom prst="rect">
            <a:avLst/>
          </a:prstGeom>
          <a:noFill/>
          <a:ln>
            <a:noFill/>
            <a:miter lim="800000"/>
          </a:ln>
        </p:spPr>
        <p:txBody>
          <a:bodyPr wrap="none">
            <a:spAutoFit/>
          </a:bodyPr>
          <a:lstStyle>
            <a:lvl1pPr eaLnBrk="0" hangingPunct="0">
              <a:spcBef>
                <a:spcPct val="20000"/>
              </a:spcBef>
              <a:buChar char="•"/>
              <a:defRPr sz="3200">
                <a:solidFill>
                  <a:srgbClr val="000000"/>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rgbClr val="000000"/>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rgbClr val="000000"/>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rgbClr val="000000"/>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rgbClr val="000000"/>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000" b="1">
                <a:solidFill>
                  <a:srgbClr val="FF0000"/>
                </a:solidFill>
              </a:rPr>
              <a:t>水</a:t>
            </a:r>
          </a:p>
        </p:txBody>
      </p:sp>
      <p:sp>
        <p:nvSpPr>
          <p:cNvPr id="20520" name="文本框 11331">
            <a:extLst>
              <a:ext uri="{FF2B5EF4-FFF2-40B4-BE49-F238E27FC236}">
                <a16:creationId xmlns:a16="http://schemas.microsoft.com/office/drawing/2014/main" id="{3859251B-329A-49BC-BDD0-7C6B8EC1778A}"/>
              </a:ext>
            </a:extLst>
          </p:cNvPr>
          <p:cNvSpPr/>
          <p:nvPr/>
        </p:nvSpPr>
        <p:spPr>
          <a:xfrm>
            <a:off x="252413" y="5013325"/>
            <a:ext cx="8569325" cy="1004888"/>
          </a:xfrm>
          <a:prstGeom prst="rect">
            <a:avLst/>
          </a:prstGeom>
          <a:noFill/>
          <a:ln>
            <a:noFill/>
            <a:miter lim="800000"/>
          </a:ln>
        </p:spPr>
        <p:txBody>
          <a:bodyPr>
            <a:spAutoFit/>
          </a:bodyPr>
          <a:lstStyle>
            <a:lvl1pPr eaLnBrk="0" hangingPunct="0">
              <a:spcBef>
                <a:spcPct val="20000"/>
              </a:spcBef>
              <a:buChar char="•"/>
              <a:defRPr sz="3200">
                <a:solidFill>
                  <a:srgbClr val="000000"/>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rgbClr val="000000"/>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rgbClr val="000000"/>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rgbClr val="000000"/>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rgbClr val="000000"/>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000" b="1"/>
              <a:t>2.质量相同的水和食用油，如果要升高相同的温度时，则需要对 </a:t>
            </a:r>
            <a:r>
              <a:rPr lang="zh-CN" altLang="en-US" sz="2000" b="1" u="sng"/>
              <a:t>        </a:t>
            </a:r>
            <a:r>
              <a:rPr lang="zh-CN" altLang="en-US" sz="2000" b="1"/>
              <a:t>加热更长的时间，即</a:t>
            </a:r>
            <a:r>
              <a:rPr lang="zh-CN" altLang="en-US" sz="2000" b="1" u="sng"/>
              <a:t>         </a:t>
            </a:r>
            <a:r>
              <a:rPr lang="zh-CN" altLang="en-US" sz="2000" b="1"/>
              <a:t>吸收的热量多，说明</a:t>
            </a:r>
            <a:r>
              <a:rPr lang="zh-CN" altLang="en-US" sz="2000" b="1" u="sng"/>
              <a:t>        </a:t>
            </a:r>
            <a:r>
              <a:rPr lang="zh-CN" altLang="en-US" sz="2000" b="1"/>
              <a:t>比</a:t>
            </a:r>
            <a:r>
              <a:rPr lang="zh-CN" altLang="en-US" sz="2000" b="1" u="sng"/>
              <a:t>            </a:t>
            </a:r>
            <a:r>
              <a:rPr lang="zh-CN" altLang="en-US" sz="2000" b="1"/>
              <a:t>的吸热能力强。</a:t>
            </a:r>
          </a:p>
          <a:p>
            <a:pPr eaLnBrk="1" hangingPunct="1">
              <a:spcBef>
                <a:spcPct val="0"/>
              </a:spcBef>
              <a:buFontTx/>
              <a:buNone/>
            </a:pPr>
            <a:r>
              <a:rPr lang="zh-CN" altLang="en-US" sz="2000" b="1"/>
              <a:t>则说明：</a:t>
            </a:r>
            <a:r>
              <a:rPr lang="zh-CN" altLang="en-US" sz="2000" b="1" u="sng"/>
              <a:t>                                                                                                      </a:t>
            </a:r>
            <a:endParaRPr lang="zh-CN" altLang="en-US" sz="200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0509"/>
                                        </p:tgtEl>
                                        <p:attrNameLst>
                                          <p:attrName>style.visibility</p:attrName>
                                        </p:attrNameLst>
                                      </p:cBhvr>
                                      <p:to>
                                        <p:strVal val="visible"/>
                                      </p:to>
                                    </p:set>
                                    <p:animEffect transition="in" filter="dissolve">
                                      <p:cBhvr>
                                        <p:cTn id="7" dur="1000" fill="hold"/>
                                        <p:tgtEl>
                                          <p:spTgt spid="2050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0510"/>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20511"/>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20515"/>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20518"/>
                                        </p:tgtEl>
                                        <p:attrNameLst>
                                          <p:attrName>style.visibility</p:attrName>
                                        </p:attrNameLst>
                                      </p:cBhvr>
                                      <p:to>
                                        <p:strVal val="visible"/>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20520"/>
                                        </p:tgtEl>
                                        <p:attrNameLst>
                                          <p:attrName>style.visibility</p:attrName>
                                        </p:attrNameLst>
                                      </p:cBhvr>
                                      <p:to>
                                        <p:strVal val="visible"/>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20512"/>
                                        </p:tgtEl>
                                        <p:attrNameLst>
                                          <p:attrName>style.visibility</p:attrName>
                                        </p:attrNameLst>
                                      </p:cBhvr>
                                      <p:to>
                                        <p:strVal val="visible"/>
                                      </p:to>
                                    </p:set>
                                  </p:childTnLst>
                                </p:cTn>
                              </p:par>
                            </p:childTnLst>
                          </p:cTn>
                        </p:par>
                      </p:childTnLst>
                    </p:cTn>
                  </p:par>
                  <p:par>
                    <p:cTn id="32" fill="hold" nodeType="clickPar">
                      <p:stCondLst>
                        <p:cond delay="indefinite"/>
                      </p:stCondLst>
                      <p:childTnLst>
                        <p:par>
                          <p:cTn id="33" fill="hold" nodeType="withGroup">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20519"/>
                                        </p:tgtEl>
                                        <p:attrNameLst>
                                          <p:attrName>style.visibility</p:attrName>
                                        </p:attrNameLst>
                                      </p:cBhvr>
                                      <p:to>
                                        <p:strVal val="visible"/>
                                      </p:to>
                                    </p:set>
                                  </p:childTnLst>
                                </p:cTn>
                              </p:par>
                            </p:childTnLst>
                          </p:cTn>
                        </p:par>
                      </p:childTnLst>
                    </p:cTn>
                  </p:par>
                  <p:par>
                    <p:cTn id="36" fill="hold" nodeType="clickPar">
                      <p:stCondLst>
                        <p:cond delay="indefinite"/>
                      </p:stCondLst>
                      <p:childTnLst>
                        <p:par>
                          <p:cTn id="37" fill="hold" nodeType="withGroup">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20513"/>
                                        </p:tgtEl>
                                        <p:attrNameLst>
                                          <p:attrName>style.visibility</p:attrName>
                                        </p:attrNameLst>
                                      </p:cBhvr>
                                      <p:to>
                                        <p:strVal val="visible"/>
                                      </p:to>
                                    </p:set>
                                  </p:childTnLst>
                                </p:cTn>
                              </p:par>
                            </p:childTnLst>
                          </p:cTn>
                        </p:par>
                      </p:childTnLst>
                    </p:cTn>
                  </p:par>
                  <p:par>
                    <p:cTn id="40" fill="hold" nodeType="clickPar">
                      <p:stCondLst>
                        <p:cond delay="indefinite"/>
                      </p:stCondLst>
                      <p:childTnLst>
                        <p:par>
                          <p:cTn id="41" fill="hold" nodeType="withGroup">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20514"/>
                                        </p:tgtEl>
                                        <p:attrNameLst>
                                          <p:attrName>style.visibility</p:attrName>
                                        </p:attrNameLst>
                                      </p:cBhvr>
                                      <p:to>
                                        <p:strVal val="visible"/>
                                      </p:to>
                                    </p:set>
                                  </p:childTnLst>
                                </p:cTn>
                              </p:par>
                            </p:childTnLst>
                          </p:cTn>
                        </p:par>
                      </p:childTnLst>
                    </p:cTn>
                  </p:par>
                  <p:par>
                    <p:cTn id="44" fill="hold" nodeType="clickPar">
                      <p:stCondLst>
                        <p:cond delay="indefinite"/>
                      </p:stCondLst>
                      <p:childTnLst>
                        <p:par>
                          <p:cTn id="45" fill="hold" nodeType="withGroup">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205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9" grpId="0" animBg="1"/>
      <p:bldP spid="20510" grpId="0" animBg="1"/>
      <p:bldP spid="20511" grpId="0" animBg="1"/>
      <p:bldP spid="20512" grpId="0" animBg="1"/>
      <p:bldP spid="20513" grpId="0" animBg="1"/>
      <p:bldP spid="20514" grpId="0" animBg="1"/>
      <p:bldP spid="20515" grpId="0" animBg="1"/>
      <p:bldP spid="20517" grpId="0" animBg="1"/>
      <p:bldP spid="20518" grpId="0" animBg="1"/>
      <p:bldP spid="20519" grpId="0" animBg="1"/>
      <p:bldP spid="2052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文本框 12289">
            <a:extLst>
              <a:ext uri="{FF2B5EF4-FFF2-40B4-BE49-F238E27FC236}">
                <a16:creationId xmlns:a16="http://schemas.microsoft.com/office/drawing/2014/main" id="{8A73A2F8-5658-49FC-AAB9-F64A8B8DE3C2}"/>
              </a:ext>
            </a:extLst>
          </p:cNvPr>
          <p:cNvSpPr/>
          <p:nvPr/>
        </p:nvSpPr>
        <p:spPr>
          <a:xfrm>
            <a:off x="238125" y="1819275"/>
            <a:ext cx="4321175" cy="457200"/>
          </a:xfrm>
          <a:prstGeom prst="rect">
            <a:avLst/>
          </a:prstGeom>
          <a:noFill/>
          <a:ln>
            <a:noFill/>
            <a:miter lim="800000"/>
          </a:ln>
        </p:spPr>
        <p:txBody>
          <a:bodyPr>
            <a:spAutoFit/>
          </a:bodyPr>
          <a:lstStyle>
            <a:lvl1pPr eaLnBrk="0" hangingPunct="0">
              <a:spcBef>
                <a:spcPct val="20000"/>
              </a:spcBef>
              <a:buChar char="•"/>
              <a:defRPr sz="3200">
                <a:solidFill>
                  <a:srgbClr val="000000"/>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rgbClr val="000000"/>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rgbClr val="000000"/>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rgbClr val="000000"/>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rgbClr val="000000"/>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400" b="1">
                <a:latin typeface="宋体" panose="02010600030101010101" pitchFamily="2" charset="-122"/>
              </a:rPr>
              <a:t>一、比热容</a:t>
            </a:r>
          </a:p>
        </p:txBody>
      </p:sp>
      <p:sp>
        <p:nvSpPr>
          <p:cNvPr id="21507" name="文本框 12290">
            <a:extLst>
              <a:ext uri="{FF2B5EF4-FFF2-40B4-BE49-F238E27FC236}">
                <a16:creationId xmlns:a16="http://schemas.microsoft.com/office/drawing/2014/main" id="{0D580B7B-1FFD-408C-ACD0-9BA7558D9E8F}"/>
              </a:ext>
            </a:extLst>
          </p:cNvPr>
          <p:cNvSpPr/>
          <p:nvPr/>
        </p:nvSpPr>
        <p:spPr>
          <a:xfrm>
            <a:off x="179388" y="2420938"/>
            <a:ext cx="1555750" cy="457200"/>
          </a:xfrm>
          <a:prstGeom prst="rect">
            <a:avLst/>
          </a:prstGeom>
          <a:noFill/>
          <a:ln>
            <a:noFill/>
            <a:miter lim="800000"/>
          </a:ln>
        </p:spPr>
        <p:txBody>
          <a:bodyPr wrap="none">
            <a:spAutoFit/>
          </a:bodyPr>
          <a:lstStyle>
            <a:lvl1pPr eaLnBrk="0" hangingPunct="0">
              <a:spcBef>
                <a:spcPct val="20000"/>
              </a:spcBef>
              <a:buChar char="•"/>
              <a:defRPr sz="3200">
                <a:solidFill>
                  <a:srgbClr val="000000"/>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rgbClr val="000000"/>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rgbClr val="000000"/>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rgbClr val="000000"/>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rgbClr val="000000"/>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2400" b="1">
                <a:latin typeface="宋体" panose="02010600030101010101" pitchFamily="2" charset="-122"/>
              </a:rPr>
              <a:t>1</a:t>
            </a:r>
            <a:r>
              <a:rPr lang="zh-CN" altLang="en-US" sz="2400" b="1">
                <a:latin typeface="宋体" panose="02010600030101010101" pitchFamily="2" charset="-122"/>
              </a:rPr>
              <a:t>、概念：</a:t>
            </a:r>
          </a:p>
        </p:txBody>
      </p:sp>
      <p:sp>
        <p:nvSpPr>
          <p:cNvPr id="21508" name="文本框 12291">
            <a:extLst>
              <a:ext uri="{FF2B5EF4-FFF2-40B4-BE49-F238E27FC236}">
                <a16:creationId xmlns:a16="http://schemas.microsoft.com/office/drawing/2014/main" id="{2C45F2B5-D910-4D10-8A0F-0BD63DDDBD14}"/>
              </a:ext>
            </a:extLst>
          </p:cNvPr>
          <p:cNvSpPr/>
          <p:nvPr/>
        </p:nvSpPr>
        <p:spPr>
          <a:xfrm>
            <a:off x="1403350" y="3717925"/>
            <a:ext cx="6781800" cy="1041400"/>
          </a:xfrm>
          <a:prstGeom prst="rect">
            <a:avLst/>
          </a:prstGeom>
          <a:noFill/>
          <a:ln>
            <a:noFill/>
            <a:miter lim="800000"/>
          </a:ln>
        </p:spPr>
        <p:txBody>
          <a:bodyPr>
            <a:spAutoFit/>
          </a:bodyPr>
          <a:lstStyle>
            <a:lvl1pPr eaLnBrk="0" hangingPunct="0">
              <a:spcBef>
                <a:spcPct val="20000"/>
              </a:spcBef>
              <a:buChar char="•"/>
              <a:defRPr sz="3200">
                <a:solidFill>
                  <a:srgbClr val="000000"/>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rgbClr val="000000"/>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rgbClr val="000000"/>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rgbClr val="000000"/>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rgbClr val="000000"/>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9pPr>
          </a:lstStyle>
          <a:p>
            <a:pPr eaLnBrk="1" hangingPunct="1">
              <a:lnSpc>
                <a:spcPct val="130000"/>
              </a:lnSpc>
              <a:spcBef>
                <a:spcPct val="0"/>
              </a:spcBef>
              <a:buFontTx/>
              <a:buNone/>
            </a:pPr>
            <a:r>
              <a:rPr lang="zh-CN" altLang="en-US" sz="2400" b="1">
                <a:solidFill>
                  <a:srgbClr val="FF0000"/>
                </a:solidFill>
                <a:latin typeface="宋体" panose="02010600030101010101" pitchFamily="2" charset="-122"/>
              </a:rPr>
              <a:t>单位质量</a:t>
            </a:r>
            <a:r>
              <a:rPr lang="zh-CN" altLang="en-US" sz="2400" b="1">
                <a:latin typeface="宋体" panose="02010600030101010101" pitchFamily="2" charset="-122"/>
              </a:rPr>
              <a:t>的某种物质，</a:t>
            </a:r>
            <a:r>
              <a:rPr lang="zh-CN" altLang="en-US" sz="2400" b="1">
                <a:solidFill>
                  <a:srgbClr val="FF0000"/>
                </a:solidFill>
                <a:latin typeface="宋体" panose="02010600030101010101" pitchFamily="2" charset="-122"/>
              </a:rPr>
              <a:t>温度升高1</a:t>
            </a:r>
            <a:r>
              <a:rPr lang="zh-CN" altLang="en-US" sz="2400" b="1" baseline="30000">
                <a:solidFill>
                  <a:srgbClr val="FF0000"/>
                </a:solidFill>
                <a:latin typeface="宋体" panose="02010600030101010101" pitchFamily="2" charset="-122"/>
              </a:rPr>
              <a:t>0</a:t>
            </a:r>
            <a:r>
              <a:rPr lang="zh-CN" altLang="en-US" sz="2400" b="1">
                <a:solidFill>
                  <a:srgbClr val="FF0000"/>
                </a:solidFill>
                <a:latin typeface="宋体" panose="02010600030101010101" pitchFamily="2" charset="-122"/>
              </a:rPr>
              <a:t>C时</a:t>
            </a:r>
            <a:r>
              <a:rPr lang="zh-CN" altLang="en-US" sz="2400" b="1">
                <a:latin typeface="宋体" panose="02010600030101010101" pitchFamily="2" charset="-122"/>
              </a:rPr>
              <a:t>,</a:t>
            </a:r>
            <a:r>
              <a:rPr lang="zh-CN" altLang="en-US" sz="2400" b="1">
                <a:solidFill>
                  <a:srgbClr val="FF0000"/>
                </a:solidFill>
                <a:latin typeface="宋体" panose="02010600030101010101" pitchFamily="2" charset="-122"/>
              </a:rPr>
              <a:t>吸收的热量</a:t>
            </a:r>
            <a:r>
              <a:rPr lang="zh-CN" altLang="en-US" sz="2400" b="1">
                <a:latin typeface="宋体" panose="02010600030101010101" pitchFamily="2" charset="-122"/>
              </a:rPr>
              <a:t>等于这种物质的比热容。</a:t>
            </a:r>
            <a:endParaRPr lang="zh-CN" altLang="en-US" sz="2400" b="1"/>
          </a:p>
        </p:txBody>
      </p:sp>
      <p:sp>
        <p:nvSpPr>
          <p:cNvPr id="21509" name="文本框 12292">
            <a:extLst>
              <a:ext uri="{FF2B5EF4-FFF2-40B4-BE49-F238E27FC236}">
                <a16:creationId xmlns:a16="http://schemas.microsoft.com/office/drawing/2014/main" id="{1ED588A5-04F9-4F02-B0CA-C3D806C164E3}"/>
              </a:ext>
            </a:extLst>
          </p:cNvPr>
          <p:cNvSpPr/>
          <p:nvPr/>
        </p:nvSpPr>
        <p:spPr>
          <a:xfrm>
            <a:off x="539750" y="4941888"/>
            <a:ext cx="1554163" cy="457200"/>
          </a:xfrm>
          <a:prstGeom prst="rect">
            <a:avLst/>
          </a:prstGeom>
          <a:noFill/>
          <a:ln>
            <a:noFill/>
            <a:miter lim="800000"/>
          </a:ln>
        </p:spPr>
        <p:txBody>
          <a:bodyPr wrap="none">
            <a:spAutoFit/>
          </a:bodyPr>
          <a:lstStyle>
            <a:lvl1pPr eaLnBrk="0" hangingPunct="0">
              <a:spcBef>
                <a:spcPct val="20000"/>
              </a:spcBef>
              <a:buChar char="•"/>
              <a:defRPr sz="3200">
                <a:solidFill>
                  <a:srgbClr val="000000"/>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rgbClr val="000000"/>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rgbClr val="000000"/>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rgbClr val="000000"/>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rgbClr val="000000"/>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400" b="1">
                <a:latin typeface="宋体" panose="02010600030101010101" pitchFamily="2" charset="-122"/>
              </a:rPr>
              <a:t>2、单位：</a:t>
            </a:r>
          </a:p>
        </p:txBody>
      </p:sp>
      <p:sp>
        <p:nvSpPr>
          <p:cNvPr id="21510" name="文本框 12293">
            <a:extLst>
              <a:ext uri="{FF2B5EF4-FFF2-40B4-BE49-F238E27FC236}">
                <a16:creationId xmlns:a16="http://schemas.microsoft.com/office/drawing/2014/main" id="{317133F8-8209-4BC1-880D-C1D564569ED3}"/>
              </a:ext>
            </a:extLst>
          </p:cNvPr>
          <p:cNvSpPr/>
          <p:nvPr/>
        </p:nvSpPr>
        <p:spPr>
          <a:xfrm>
            <a:off x="2195513" y="4941888"/>
            <a:ext cx="1647825" cy="457200"/>
          </a:xfrm>
          <a:prstGeom prst="rect">
            <a:avLst/>
          </a:prstGeom>
          <a:noFill/>
          <a:ln>
            <a:noFill/>
            <a:miter lim="800000"/>
          </a:ln>
        </p:spPr>
        <p:txBody>
          <a:bodyPr>
            <a:spAutoFit/>
          </a:bodyPr>
          <a:lstStyle>
            <a:lvl1pPr eaLnBrk="0" hangingPunct="0">
              <a:spcBef>
                <a:spcPct val="20000"/>
              </a:spcBef>
              <a:buChar char="•"/>
              <a:defRPr sz="3200">
                <a:solidFill>
                  <a:srgbClr val="000000"/>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rgbClr val="000000"/>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rgbClr val="000000"/>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rgbClr val="000000"/>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rgbClr val="000000"/>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400" b="1">
                <a:solidFill>
                  <a:srgbClr val="FF0000"/>
                </a:solidFill>
                <a:latin typeface="宋体" panose="02010600030101010101" pitchFamily="2" charset="-122"/>
              </a:rPr>
              <a:t>J/(kg.</a:t>
            </a:r>
            <a:r>
              <a:rPr lang="zh-CN" altLang="en-US" sz="2400" b="1">
                <a:solidFill>
                  <a:srgbClr val="FF0000"/>
                </a:solidFill>
                <a:latin typeface="宋体" panose="02010600030101010101" pitchFamily="2" charset="-122"/>
                <a:sym typeface="宋体" panose="02010600030101010101" pitchFamily="2" charset="-122"/>
              </a:rPr>
              <a:t>℃)</a:t>
            </a:r>
          </a:p>
        </p:txBody>
      </p:sp>
      <p:sp>
        <p:nvSpPr>
          <p:cNvPr id="21511" name="文本框 12294">
            <a:extLst>
              <a:ext uri="{FF2B5EF4-FFF2-40B4-BE49-F238E27FC236}">
                <a16:creationId xmlns:a16="http://schemas.microsoft.com/office/drawing/2014/main" id="{F7E07A32-ABBB-4CB5-890D-FF158BE7A1DD}"/>
              </a:ext>
            </a:extLst>
          </p:cNvPr>
          <p:cNvSpPr/>
          <p:nvPr/>
        </p:nvSpPr>
        <p:spPr>
          <a:xfrm>
            <a:off x="4213225" y="4868863"/>
            <a:ext cx="3600450" cy="457200"/>
          </a:xfrm>
          <a:prstGeom prst="rect">
            <a:avLst/>
          </a:prstGeom>
          <a:noFill/>
          <a:ln>
            <a:noFill/>
            <a:miter lim="800000"/>
          </a:ln>
        </p:spPr>
        <p:txBody>
          <a:bodyPr>
            <a:spAutoFit/>
          </a:bodyPr>
          <a:lstStyle>
            <a:lvl1pPr eaLnBrk="0" hangingPunct="0">
              <a:spcBef>
                <a:spcPct val="20000"/>
              </a:spcBef>
              <a:buChar char="•"/>
              <a:defRPr sz="3200">
                <a:solidFill>
                  <a:srgbClr val="000000"/>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rgbClr val="000000"/>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rgbClr val="000000"/>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rgbClr val="000000"/>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rgbClr val="000000"/>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400" b="1"/>
              <a:t>读作：焦每千克摄氏度</a:t>
            </a:r>
          </a:p>
        </p:txBody>
      </p:sp>
      <p:sp>
        <p:nvSpPr>
          <p:cNvPr id="62472" name="文本框 12295">
            <a:extLst>
              <a:ext uri="{FF2B5EF4-FFF2-40B4-BE49-F238E27FC236}">
                <a16:creationId xmlns:a16="http://schemas.microsoft.com/office/drawing/2014/main" id="{1E7EE8C7-F832-413E-BA53-1255E3B96BCB}"/>
              </a:ext>
            </a:extLst>
          </p:cNvPr>
          <p:cNvSpPr>
            <a:spLocks noChangeArrowheads="1"/>
          </p:cNvSpPr>
          <p:nvPr/>
        </p:nvSpPr>
        <p:spPr bwMode="auto">
          <a:xfrm>
            <a:off x="520700" y="793750"/>
            <a:ext cx="3095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har char="•"/>
              <a:defRPr sz="3200">
                <a:solidFill>
                  <a:srgbClr val="000000"/>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rgbClr val="000000"/>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rgbClr val="000000"/>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rgbClr val="000000"/>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rgbClr val="000000"/>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2400"/>
          </a:p>
        </p:txBody>
      </p:sp>
      <p:sp>
        <p:nvSpPr>
          <p:cNvPr id="21513" name="文本框 12296">
            <a:extLst>
              <a:ext uri="{FF2B5EF4-FFF2-40B4-BE49-F238E27FC236}">
                <a16:creationId xmlns:a16="http://schemas.microsoft.com/office/drawing/2014/main" id="{73B433CA-D3E8-4CC5-A045-C3F47658B896}"/>
              </a:ext>
            </a:extLst>
          </p:cNvPr>
          <p:cNvSpPr/>
          <p:nvPr/>
        </p:nvSpPr>
        <p:spPr>
          <a:xfrm>
            <a:off x="263525" y="620713"/>
            <a:ext cx="8340725" cy="1189037"/>
          </a:xfrm>
          <a:prstGeom prst="rect">
            <a:avLst/>
          </a:prstGeom>
          <a:noFill/>
          <a:ln>
            <a:noFill/>
            <a:miter lim="800000"/>
          </a:ln>
        </p:spPr>
        <p:txBody>
          <a:bodyPr>
            <a:spAutoFit/>
          </a:bodyPr>
          <a:lstStyle>
            <a:lvl1pPr eaLnBrk="0" hangingPunct="0">
              <a:spcBef>
                <a:spcPct val="20000"/>
              </a:spcBef>
              <a:buChar char="•"/>
              <a:defRPr sz="3200">
                <a:solidFill>
                  <a:srgbClr val="000000"/>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rgbClr val="000000"/>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rgbClr val="000000"/>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rgbClr val="000000"/>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rgbClr val="000000"/>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400" b="1"/>
              <a:t>例如：质量为2Kg的水，温度升高2</a:t>
            </a:r>
            <a:r>
              <a:rPr lang="zh-CN" altLang="en-US" sz="2400" b="1">
                <a:sym typeface="宋体" panose="02010600030101010101" pitchFamily="2" charset="-122"/>
              </a:rPr>
              <a:t>℃时，吸收的热量为16.8×10</a:t>
            </a:r>
            <a:r>
              <a:rPr lang="zh-CN" altLang="en-US" sz="2400" b="1" baseline="30000">
                <a:sym typeface="宋体" panose="02010600030101010101" pitchFamily="2" charset="-122"/>
              </a:rPr>
              <a:t>3</a:t>
            </a:r>
            <a:r>
              <a:rPr lang="zh-CN" altLang="en-US" sz="2400" b="1">
                <a:sym typeface="宋体" panose="02010600030101010101" pitchFamily="2" charset="-122"/>
              </a:rPr>
              <a:t>J,质量为3kg的食用油，温度升高3℃时，吸收的热量为18×10</a:t>
            </a:r>
            <a:r>
              <a:rPr lang="zh-CN" altLang="en-US" sz="2400" b="1" baseline="30000">
                <a:sym typeface="宋体" panose="02010600030101010101" pitchFamily="2" charset="-122"/>
              </a:rPr>
              <a:t>3</a:t>
            </a:r>
            <a:r>
              <a:rPr lang="zh-CN" altLang="en-US" sz="2400" b="1">
                <a:sym typeface="宋体" panose="02010600030101010101" pitchFamily="2" charset="-122"/>
              </a:rPr>
              <a:t>J.你如何比较水和食用油的吸热能力？</a:t>
            </a:r>
            <a:endParaRPr lang="zh-CN" altLang="en-US" sz="2400" b="1" baseline="30000">
              <a:sym typeface="宋体" panose="02010600030101010101" pitchFamily="2" charset="-122"/>
            </a:endParaRPr>
          </a:p>
        </p:txBody>
      </p:sp>
      <p:sp>
        <p:nvSpPr>
          <p:cNvPr id="21514" name="文本框 12297">
            <a:extLst>
              <a:ext uri="{FF2B5EF4-FFF2-40B4-BE49-F238E27FC236}">
                <a16:creationId xmlns:a16="http://schemas.microsoft.com/office/drawing/2014/main" id="{FE6A1B4E-0FD4-492A-9014-10993D9D859D}"/>
              </a:ext>
            </a:extLst>
          </p:cNvPr>
          <p:cNvSpPr/>
          <p:nvPr/>
        </p:nvSpPr>
        <p:spPr>
          <a:xfrm>
            <a:off x="1476375" y="2420938"/>
            <a:ext cx="7497763" cy="1189037"/>
          </a:xfrm>
          <a:prstGeom prst="rect">
            <a:avLst/>
          </a:prstGeom>
          <a:noFill/>
          <a:ln>
            <a:noFill/>
            <a:miter lim="800000"/>
          </a:ln>
        </p:spPr>
        <p:txBody>
          <a:bodyPr wrap="none">
            <a:spAutoFit/>
          </a:bodyPr>
          <a:lstStyle>
            <a:lvl1pPr eaLnBrk="0" hangingPunct="0">
              <a:spcBef>
                <a:spcPct val="20000"/>
              </a:spcBef>
              <a:buChar char="•"/>
              <a:defRPr sz="3200">
                <a:solidFill>
                  <a:srgbClr val="000000"/>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rgbClr val="000000"/>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rgbClr val="000000"/>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rgbClr val="000000"/>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rgbClr val="000000"/>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400" b="1"/>
              <a:t>一定质量的某种物质，在温度升高时吸收的热量与它的</a:t>
            </a:r>
          </a:p>
          <a:p>
            <a:pPr eaLnBrk="1" hangingPunct="1">
              <a:spcBef>
                <a:spcPct val="0"/>
              </a:spcBef>
              <a:buFontTx/>
              <a:buNone/>
            </a:pPr>
            <a:r>
              <a:rPr lang="zh-CN" altLang="en-US" sz="2400" b="1"/>
              <a:t>质量和升高的温度乘积之比，叫做这种物质的比热容。</a:t>
            </a:r>
          </a:p>
          <a:p>
            <a:pPr eaLnBrk="1" hangingPunct="1">
              <a:spcBef>
                <a:spcPct val="0"/>
              </a:spcBef>
              <a:buFontTx/>
              <a:buNone/>
            </a:pPr>
            <a:r>
              <a:rPr lang="zh-CN" altLang="en-US" sz="2400" b="1"/>
              <a:t>（简称比热），比热容用符号</a:t>
            </a:r>
            <a:r>
              <a:rPr lang="zh-CN" altLang="en-US" sz="2400" b="1">
                <a:solidFill>
                  <a:srgbClr val="FF0000"/>
                </a:solidFill>
              </a:rPr>
              <a:t>c</a:t>
            </a:r>
            <a:r>
              <a:rPr lang="zh-CN" altLang="en-US" sz="2400" b="1"/>
              <a:t>表示。</a:t>
            </a:r>
          </a:p>
        </p:txBody>
      </p:sp>
      <p:sp>
        <p:nvSpPr>
          <p:cNvPr id="21515" name="文本框 12298">
            <a:extLst>
              <a:ext uri="{FF2B5EF4-FFF2-40B4-BE49-F238E27FC236}">
                <a16:creationId xmlns:a16="http://schemas.microsoft.com/office/drawing/2014/main" id="{E3780688-F35E-4625-815A-61D7F16DD1B7}"/>
              </a:ext>
            </a:extLst>
          </p:cNvPr>
          <p:cNvSpPr/>
          <p:nvPr/>
        </p:nvSpPr>
        <p:spPr>
          <a:xfrm>
            <a:off x="684213" y="5661025"/>
            <a:ext cx="8261350" cy="457200"/>
          </a:xfrm>
          <a:prstGeom prst="rect">
            <a:avLst/>
          </a:prstGeom>
          <a:noFill/>
          <a:ln>
            <a:noFill/>
            <a:miter lim="800000"/>
          </a:ln>
        </p:spPr>
        <p:txBody>
          <a:bodyPr wrap="none">
            <a:spAutoFit/>
          </a:bodyPr>
          <a:lstStyle>
            <a:lvl1pPr eaLnBrk="0" hangingPunct="0">
              <a:spcBef>
                <a:spcPct val="20000"/>
              </a:spcBef>
              <a:buChar char="•"/>
              <a:defRPr sz="3200">
                <a:solidFill>
                  <a:srgbClr val="000000"/>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rgbClr val="000000"/>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rgbClr val="000000"/>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rgbClr val="000000"/>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rgbClr val="000000"/>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400" b="1"/>
              <a:t>水的比热容是c=4.2</a:t>
            </a:r>
            <a:r>
              <a:rPr lang="zh-CN" altLang="en-US" sz="2400" b="1">
                <a:sym typeface="宋体" panose="02010600030101010101" pitchFamily="2" charset="-122"/>
              </a:rPr>
              <a:t>×10</a:t>
            </a:r>
            <a:r>
              <a:rPr lang="zh-CN" altLang="en-US" sz="2400" b="1" baseline="30000">
                <a:sym typeface="宋体" panose="02010600030101010101" pitchFamily="2" charset="-122"/>
              </a:rPr>
              <a:t>3</a:t>
            </a:r>
            <a:r>
              <a:rPr lang="zh-CN" altLang="en-US" sz="2400" b="1">
                <a:latin typeface="宋体" panose="02010600030101010101" pitchFamily="2" charset="-122"/>
              </a:rPr>
              <a:t>J/(kg.</a:t>
            </a:r>
            <a:r>
              <a:rPr lang="zh-CN" altLang="en-US" sz="2400" b="1">
                <a:latin typeface="宋体" panose="02010600030101010101" pitchFamily="2" charset="-122"/>
                <a:sym typeface="宋体" panose="02010600030101010101" pitchFamily="2" charset="-122"/>
              </a:rPr>
              <a:t>℃)的含义是</a:t>
            </a:r>
            <a:r>
              <a:rPr lang="zh-CN" altLang="en-US" sz="2400" b="1" u="sng">
                <a:latin typeface="宋体" panose="02010600030101010101" pitchFamily="2" charset="-122"/>
                <a:sym typeface="宋体" panose="02010600030101010101" pitchFamily="2" charset="-122"/>
              </a:rPr>
              <a:t>            </a:t>
            </a:r>
            <a:r>
              <a:rPr lang="zh-CN" altLang="en-US" sz="2400" b="1">
                <a:latin typeface="宋体" panose="02010600030101010101" pitchFamily="2" charset="-122"/>
                <a:sym typeface="宋体" panose="02010600030101010101" pitchFamily="2" charset="-122"/>
              </a:rPr>
              <a:t>。</a:t>
            </a:r>
            <a:endParaRPr lang="zh-CN" altLang="en-US" sz="2400" b="1" baseline="30000">
              <a:sym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50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50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51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508"/>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509"/>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1510"/>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1511"/>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15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animBg="1"/>
      <p:bldP spid="21507" grpId="0" animBg="1"/>
      <p:bldP spid="21508" grpId="0" animBg="1"/>
      <p:bldP spid="21509" grpId="0" animBg="1"/>
      <p:bldP spid="21510" grpId="0" animBg="1"/>
      <p:bldP spid="21511" grpId="0" animBg="1"/>
      <p:bldP spid="21514" grpId="0" animBg="1"/>
      <p:bldP spid="2151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9" descr="E:\李燃\教师教学用书\2012人教教师用书项目\ppt\物理\图标.png">
            <a:extLst>
              <a:ext uri="{FF2B5EF4-FFF2-40B4-BE49-F238E27FC236}">
                <a16:creationId xmlns:a16="http://schemas.microsoft.com/office/drawing/2014/main" id="{2C20099D-6FE6-4E09-BB07-46E93AD831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72438" y="573088"/>
            <a:ext cx="882650"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63491" name="图片 13314" descr="W9(CN]}3JA_1FIH72Y`SJ~Q">
            <a:extLst>
              <a:ext uri="{FF2B5EF4-FFF2-40B4-BE49-F238E27FC236}">
                <a16:creationId xmlns:a16="http://schemas.microsoft.com/office/drawing/2014/main" id="{77BA7D5E-422B-4FFE-A662-4F46BA522B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5262" b="7919"/>
          <a:stretch>
            <a:fillRect/>
          </a:stretch>
        </p:blipFill>
        <p:spPr bwMode="auto">
          <a:xfrm>
            <a:off x="396875" y="1122363"/>
            <a:ext cx="8208963" cy="287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63492" name="文本框 13315">
            <a:extLst>
              <a:ext uri="{FF2B5EF4-FFF2-40B4-BE49-F238E27FC236}">
                <a16:creationId xmlns:a16="http://schemas.microsoft.com/office/drawing/2014/main" id="{4C31D3F9-2667-4985-ACE3-72D0DEAC70CA}"/>
              </a:ext>
            </a:extLst>
          </p:cNvPr>
          <p:cNvSpPr>
            <a:spLocks noChangeArrowheads="1"/>
          </p:cNvSpPr>
          <p:nvPr/>
        </p:nvSpPr>
        <p:spPr bwMode="auto">
          <a:xfrm>
            <a:off x="38100" y="619125"/>
            <a:ext cx="53990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har char="•"/>
              <a:defRPr sz="3200">
                <a:solidFill>
                  <a:srgbClr val="000000"/>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rgbClr val="000000"/>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rgbClr val="000000"/>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rgbClr val="000000"/>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rgbClr val="000000"/>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400" b="1"/>
              <a:t>通过比热容表，你发现了些什么规律？</a:t>
            </a:r>
          </a:p>
        </p:txBody>
      </p:sp>
      <p:sp>
        <p:nvSpPr>
          <p:cNvPr id="22533" name="文本框 13316">
            <a:extLst>
              <a:ext uri="{FF2B5EF4-FFF2-40B4-BE49-F238E27FC236}">
                <a16:creationId xmlns:a16="http://schemas.microsoft.com/office/drawing/2014/main" id="{03643D36-C32F-4F4C-9F8F-C042FB6ADBF9}"/>
              </a:ext>
            </a:extLst>
          </p:cNvPr>
          <p:cNvSpPr/>
          <p:nvPr/>
        </p:nvSpPr>
        <p:spPr>
          <a:xfrm>
            <a:off x="180975" y="4075113"/>
            <a:ext cx="8716963" cy="822325"/>
          </a:xfrm>
          <a:prstGeom prst="rect">
            <a:avLst/>
          </a:prstGeom>
          <a:noFill/>
          <a:ln>
            <a:noFill/>
            <a:miter lim="800000"/>
          </a:ln>
        </p:spPr>
        <p:txBody>
          <a:bodyPr wrap="none">
            <a:spAutoFit/>
          </a:bodyPr>
          <a:lstStyle>
            <a:lvl1pPr eaLnBrk="0" hangingPunct="0">
              <a:spcBef>
                <a:spcPct val="20000"/>
              </a:spcBef>
              <a:buChar char="•"/>
              <a:defRPr sz="3200">
                <a:solidFill>
                  <a:srgbClr val="000000"/>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rgbClr val="000000"/>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rgbClr val="000000"/>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rgbClr val="000000"/>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rgbClr val="000000"/>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400" b="1">
                <a:solidFill>
                  <a:srgbClr val="0000FF"/>
                </a:solidFill>
                <a:latin typeface="宋体" panose="02010600030101010101" pitchFamily="2" charset="-122"/>
              </a:rPr>
              <a:t>（1）每种物质都有一定的比热容，不同物质的比热容</a:t>
            </a:r>
            <a:r>
              <a:rPr lang="zh-CN" altLang="en-US" sz="2400" b="1">
                <a:solidFill>
                  <a:srgbClr val="FF0000"/>
                </a:solidFill>
                <a:latin typeface="宋体" panose="02010600030101010101" pitchFamily="2" charset="-122"/>
              </a:rPr>
              <a:t>一般</a:t>
            </a:r>
            <a:r>
              <a:rPr lang="zh-CN" altLang="en-US" sz="2400" b="1">
                <a:solidFill>
                  <a:srgbClr val="0000FF"/>
                </a:solidFill>
                <a:latin typeface="宋体" panose="02010600030101010101" pitchFamily="2" charset="-122"/>
              </a:rPr>
              <a:t>不同.</a:t>
            </a:r>
          </a:p>
          <a:p>
            <a:pPr eaLnBrk="1" hangingPunct="1">
              <a:spcBef>
                <a:spcPct val="0"/>
              </a:spcBef>
              <a:buFontTx/>
              <a:buNone/>
            </a:pPr>
            <a:r>
              <a:rPr lang="zh-CN" altLang="en-US" sz="2400" b="1">
                <a:solidFill>
                  <a:srgbClr val="0000FF"/>
                </a:solidFill>
                <a:latin typeface="宋体" panose="02010600030101010101" pitchFamily="2" charset="-122"/>
              </a:rPr>
              <a:t>比热容是反映物质自身性质的物理量。</a:t>
            </a:r>
          </a:p>
        </p:txBody>
      </p:sp>
      <p:sp>
        <p:nvSpPr>
          <p:cNvPr id="22534" name="文本框 13317">
            <a:extLst>
              <a:ext uri="{FF2B5EF4-FFF2-40B4-BE49-F238E27FC236}">
                <a16:creationId xmlns:a16="http://schemas.microsoft.com/office/drawing/2014/main" id="{FE8F82EC-9C3B-457D-9926-F0F6A215A69D}"/>
              </a:ext>
            </a:extLst>
          </p:cNvPr>
          <p:cNvSpPr/>
          <p:nvPr/>
        </p:nvSpPr>
        <p:spPr>
          <a:xfrm>
            <a:off x="180975" y="4938713"/>
            <a:ext cx="5975350" cy="457200"/>
          </a:xfrm>
          <a:prstGeom prst="rect">
            <a:avLst/>
          </a:prstGeom>
          <a:noFill/>
          <a:ln>
            <a:noFill/>
            <a:miter lim="800000"/>
          </a:ln>
        </p:spPr>
        <p:txBody>
          <a:bodyPr wrap="none">
            <a:spAutoFit/>
          </a:bodyPr>
          <a:lstStyle>
            <a:lvl1pPr eaLnBrk="0" hangingPunct="0">
              <a:spcBef>
                <a:spcPct val="20000"/>
              </a:spcBef>
              <a:buChar char="•"/>
              <a:defRPr sz="3200">
                <a:solidFill>
                  <a:srgbClr val="000000"/>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rgbClr val="000000"/>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rgbClr val="000000"/>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rgbClr val="000000"/>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rgbClr val="000000"/>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400" b="1">
                <a:solidFill>
                  <a:srgbClr val="0000FF"/>
                </a:solidFill>
                <a:latin typeface="宋体" panose="02010600030101010101" pitchFamily="2" charset="-122"/>
              </a:rPr>
              <a:t>（2）液体的比热容</a:t>
            </a:r>
            <a:r>
              <a:rPr lang="zh-CN" altLang="en-US" sz="2400" b="1">
                <a:solidFill>
                  <a:srgbClr val="FF0000"/>
                </a:solidFill>
                <a:latin typeface="宋体" panose="02010600030101010101" pitchFamily="2" charset="-122"/>
              </a:rPr>
              <a:t>一般</a:t>
            </a:r>
            <a:r>
              <a:rPr lang="zh-CN" altLang="en-US" sz="2400" b="1">
                <a:solidFill>
                  <a:srgbClr val="0000FF"/>
                </a:solidFill>
                <a:latin typeface="宋体" panose="02010600030101010101" pitchFamily="2" charset="-122"/>
              </a:rPr>
              <a:t>大于固体的比热容.</a:t>
            </a:r>
          </a:p>
        </p:txBody>
      </p:sp>
      <p:sp>
        <p:nvSpPr>
          <p:cNvPr id="22535" name="文本框 13318">
            <a:extLst>
              <a:ext uri="{FF2B5EF4-FFF2-40B4-BE49-F238E27FC236}">
                <a16:creationId xmlns:a16="http://schemas.microsoft.com/office/drawing/2014/main" id="{F30D84D5-3A85-48F2-9CBA-80C1B9D60EC7}"/>
              </a:ext>
            </a:extLst>
          </p:cNvPr>
          <p:cNvSpPr/>
          <p:nvPr/>
        </p:nvSpPr>
        <p:spPr>
          <a:xfrm>
            <a:off x="180975" y="5443538"/>
            <a:ext cx="5845175" cy="460375"/>
          </a:xfrm>
          <a:prstGeom prst="rect">
            <a:avLst/>
          </a:prstGeom>
          <a:noFill/>
          <a:ln>
            <a:noFill/>
            <a:miter lim="800000"/>
          </a:ln>
        </p:spPr>
        <p:txBody>
          <a:bodyPr wrap="none">
            <a:spAutoFit/>
          </a:bodyPr>
          <a:lstStyle>
            <a:lvl1pPr eaLnBrk="0" hangingPunct="0">
              <a:spcBef>
                <a:spcPct val="20000"/>
              </a:spcBef>
              <a:buChar char="•"/>
              <a:defRPr sz="3200">
                <a:solidFill>
                  <a:srgbClr val="000000"/>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rgbClr val="000000"/>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rgbClr val="000000"/>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rgbClr val="000000"/>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rgbClr val="000000"/>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400" b="1">
                <a:solidFill>
                  <a:srgbClr val="0000FF"/>
                </a:solidFill>
                <a:latin typeface="宋体" panose="02010600030101010101" pitchFamily="2" charset="-122"/>
              </a:rPr>
              <a:t>（3）同种物质在</a:t>
            </a:r>
            <a:r>
              <a:rPr lang="zh-CN" altLang="en-US" sz="2400" b="1">
                <a:solidFill>
                  <a:srgbClr val="FF0000"/>
                </a:solidFill>
                <a:latin typeface="宋体" panose="02010600030101010101" pitchFamily="2" charset="-122"/>
              </a:rPr>
              <a:t>不同状态</a:t>
            </a:r>
            <a:r>
              <a:rPr lang="zh-CN" altLang="en-US" sz="2400" b="1">
                <a:solidFill>
                  <a:srgbClr val="0000FF"/>
                </a:solidFill>
                <a:latin typeface="宋体" panose="02010600030101010101" pitchFamily="2" charset="-122"/>
              </a:rPr>
              <a:t>下</a:t>
            </a:r>
            <a:r>
              <a:rPr lang="zh-CN" altLang="en-US" sz="2400" b="1">
                <a:solidFill>
                  <a:srgbClr val="FF0000"/>
                </a:solidFill>
                <a:latin typeface="宋体" panose="02010600030101010101" pitchFamily="2" charset="-122"/>
              </a:rPr>
              <a:t>比热容不同</a:t>
            </a:r>
            <a:r>
              <a:rPr lang="zh-CN" altLang="en-US" sz="2400" b="1">
                <a:solidFill>
                  <a:srgbClr val="0000FF"/>
                </a:solidFill>
                <a:latin typeface="宋体" panose="02010600030101010101" pitchFamily="2" charset="-122"/>
              </a:rPr>
              <a:t>。</a:t>
            </a:r>
          </a:p>
        </p:txBody>
      </p:sp>
      <p:sp>
        <p:nvSpPr>
          <p:cNvPr id="22536" name="文本框 13319">
            <a:extLst>
              <a:ext uri="{FF2B5EF4-FFF2-40B4-BE49-F238E27FC236}">
                <a16:creationId xmlns:a16="http://schemas.microsoft.com/office/drawing/2014/main" id="{EC16503D-AA24-45F8-B761-B6FAC4BC1B76}"/>
              </a:ext>
            </a:extLst>
          </p:cNvPr>
          <p:cNvSpPr/>
          <p:nvPr/>
        </p:nvSpPr>
        <p:spPr>
          <a:xfrm>
            <a:off x="179388" y="5946775"/>
            <a:ext cx="5213350" cy="457200"/>
          </a:xfrm>
          <a:prstGeom prst="rect">
            <a:avLst/>
          </a:prstGeom>
          <a:noFill/>
          <a:ln>
            <a:noFill/>
            <a:miter lim="800000"/>
          </a:ln>
        </p:spPr>
        <p:txBody>
          <a:bodyPr wrap="none">
            <a:spAutoFit/>
          </a:bodyPr>
          <a:lstStyle>
            <a:lvl1pPr eaLnBrk="0" hangingPunct="0">
              <a:spcBef>
                <a:spcPct val="20000"/>
              </a:spcBef>
              <a:buChar char="•"/>
              <a:defRPr sz="3200">
                <a:solidFill>
                  <a:srgbClr val="000000"/>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rgbClr val="000000"/>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rgbClr val="000000"/>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rgbClr val="000000"/>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rgbClr val="000000"/>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400" b="1">
                <a:solidFill>
                  <a:srgbClr val="0000FF"/>
                </a:solidFill>
                <a:latin typeface="宋体" panose="02010600030101010101" pitchFamily="2" charset="-122"/>
              </a:rPr>
              <a:t>（4）常见的物质中水的比热容最大。</a:t>
            </a:r>
          </a:p>
        </p:txBody>
      </p:sp>
      <p:sp>
        <p:nvSpPr>
          <p:cNvPr id="22537" name="文本框 13320">
            <a:extLst>
              <a:ext uri="{FF2B5EF4-FFF2-40B4-BE49-F238E27FC236}">
                <a16:creationId xmlns:a16="http://schemas.microsoft.com/office/drawing/2014/main" id="{3CFC2B69-ABCF-407B-9449-B2C4AB2A7657}"/>
              </a:ext>
            </a:extLst>
          </p:cNvPr>
          <p:cNvSpPr/>
          <p:nvPr/>
        </p:nvSpPr>
        <p:spPr>
          <a:xfrm>
            <a:off x="5146675" y="5948363"/>
            <a:ext cx="3365500" cy="457200"/>
          </a:xfrm>
          <a:prstGeom prst="rect">
            <a:avLst/>
          </a:prstGeom>
          <a:noFill/>
          <a:ln>
            <a:noFill/>
            <a:miter lim="800000"/>
          </a:ln>
        </p:spPr>
        <p:txBody>
          <a:bodyPr>
            <a:spAutoFit/>
          </a:bodyPr>
          <a:lstStyle>
            <a:lvl1pPr eaLnBrk="0" hangingPunct="0">
              <a:spcBef>
                <a:spcPct val="20000"/>
              </a:spcBef>
              <a:buChar char="•"/>
              <a:defRPr sz="3200">
                <a:solidFill>
                  <a:srgbClr val="000000"/>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rgbClr val="000000"/>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rgbClr val="000000"/>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rgbClr val="000000"/>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rgbClr val="000000"/>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400" b="1">
                <a:solidFill>
                  <a:srgbClr val="0000FF"/>
                </a:solidFill>
              </a:rPr>
              <a:t>说明：水的吸热能力强</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53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53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53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53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5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3" grpId="0" animBg="1"/>
      <p:bldP spid="22534" grpId="0" animBg="1"/>
      <p:bldP spid="22535" grpId="0" animBg="1"/>
      <p:bldP spid="22536" grpId="0" animBg="1"/>
      <p:bldP spid="2253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图片 14337" descr="暖4">
            <a:extLst>
              <a:ext uri="{FF2B5EF4-FFF2-40B4-BE49-F238E27FC236}">
                <a16:creationId xmlns:a16="http://schemas.microsoft.com/office/drawing/2014/main" id="{5E7729F8-8100-4081-9E93-1A17CF61D1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913" y="1592263"/>
            <a:ext cx="6191250" cy="3455987"/>
          </a:xfrm>
          <a:prstGeom prst="rect">
            <a:avLst/>
          </a:prstGeom>
          <a:noFill/>
          <a:ln>
            <a:noFill/>
          </a:ln>
          <a:effectLst>
            <a:outerShdw dist="107763" dir="27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64515" name="TextBox 1">
            <a:extLst>
              <a:ext uri="{FF2B5EF4-FFF2-40B4-BE49-F238E27FC236}">
                <a16:creationId xmlns:a16="http://schemas.microsoft.com/office/drawing/2014/main" id="{1E1D053A-9CFD-442F-9215-73F59862273B}"/>
              </a:ext>
            </a:extLst>
          </p:cNvPr>
          <p:cNvSpPr>
            <a:spLocks noChangeArrowheads="1"/>
          </p:cNvSpPr>
          <p:nvPr/>
        </p:nvSpPr>
        <p:spPr bwMode="auto">
          <a:xfrm>
            <a:off x="431800" y="5337175"/>
            <a:ext cx="8208963" cy="60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har char="•"/>
              <a:defRPr sz="3200">
                <a:solidFill>
                  <a:srgbClr val="000000"/>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rgbClr val="000000"/>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rgbClr val="000000"/>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rgbClr val="000000"/>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rgbClr val="000000"/>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9pPr>
          </a:lstStyle>
          <a:p>
            <a:pPr eaLnBrk="1" hangingPunct="1">
              <a:lnSpc>
                <a:spcPct val="120000"/>
              </a:lnSpc>
              <a:spcBef>
                <a:spcPct val="0"/>
              </a:spcBef>
              <a:buFontTx/>
              <a:buNone/>
            </a:pPr>
            <a:r>
              <a:rPr lang="zh-CN" altLang="en-US" sz="2800" b="1">
                <a:solidFill>
                  <a:srgbClr val="0066CC"/>
                </a:solidFill>
                <a:latin typeface="宋体" panose="02010600030101010101" pitchFamily="2" charset="-122"/>
              </a:rPr>
              <a:t>不考虑经济成本，谈一谈暖气用水好，还是用油好？</a:t>
            </a:r>
          </a:p>
        </p:txBody>
      </p:sp>
      <p:pic>
        <p:nvPicPr>
          <p:cNvPr id="64516" name="Picture 9" descr="E:\李燃\教师教学用书\2012人教教师用书项目\ppt\物理\图标.png">
            <a:extLst>
              <a:ext uri="{FF2B5EF4-FFF2-40B4-BE49-F238E27FC236}">
                <a16:creationId xmlns:a16="http://schemas.microsoft.com/office/drawing/2014/main" id="{5EC1A72F-C9C4-4FFC-A257-991D37E682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43875" y="142875"/>
            <a:ext cx="882650"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64517" name="矩形 14340">
            <a:extLst>
              <a:ext uri="{FF2B5EF4-FFF2-40B4-BE49-F238E27FC236}">
                <a16:creationId xmlns:a16="http://schemas.microsoft.com/office/drawing/2014/main" id="{F2D9FB73-FAA9-4B10-B056-A37984128C71}"/>
              </a:ext>
            </a:extLst>
          </p:cNvPr>
          <p:cNvSpPr>
            <a:spLocks noChangeArrowheads="1"/>
          </p:cNvSpPr>
          <p:nvPr/>
        </p:nvSpPr>
        <p:spPr bwMode="auto">
          <a:xfrm>
            <a:off x="431800" y="749300"/>
            <a:ext cx="5160963"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har char="•"/>
              <a:defRPr sz="3200">
                <a:solidFill>
                  <a:srgbClr val="000000"/>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rgbClr val="000000"/>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rgbClr val="000000"/>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rgbClr val="000000"/>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rgbClr val="000000"/>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800" b="1"/>
              <a:t>利用比热容的知识解释一些现象</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文本框 15361">
            <a:extLst>
              <a:ext uri="{FF2B5EF4-FFF2-40B4-BE49-F238E27FC236}">
                <a16:creationId xmlns:a16="http://schemas.microsoft.com/office/drawing/2014/main" id="{E5BBE9AF-358D-4D18-B32D-B53C46AD88BE}"/>
              </a:ext>
            </a:extLst>
          </p:cNvPr>
          <p:cNvSpPr/>
          <p:nvPr/>
        </p:nvSpPr>
        <p:spPr>
          <a:xfrm>
            <a:off x="109538" y="547688"/>
            <a:ext cx="5327650" cy="457200"/>
          </a:xfrm>
          <a:prstGeom prst="rect">
            <a:avLst/>
          </a:prstGeom>
          <a:noFill/>
          <a:ln>
            <a:noFill/>
            <a:miter lim="800000"/>
          </a:ln>
        </p:spPr>
        <p:txBody>
          <a:bodyPr anchor="ctr">
            <a:spAutoFit/>
          </a:bodyPr>
          <a:lstStyle>
            <a:lvl1pPr eaLnBrk="0" hangingPunct="0">
              <a:spcBef>
                <a:spcPct val="20000"/>
              </a:spcBef>
              <a:buChar char="•"/>
              <a:defRPr sz="3200">
                <a:solidFill>
                  <a:srgbClr val="000000"/>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rgbClr val="000000"/>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rgbClr val="000000"/>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rgbClr val="000000"/>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rgbClr val="000000"/>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400" b="1">
                <a:latin typeface="宋体" panose="02010600030101010101" pitchFamily="2" charset="-122"/>
              </a:rPr>
              <a:t>5、“水的比热容较大”的应用</a:t>
            </a:r>
          </a:p>
        </p:txBody>
      </p:sp>
      <p:sp>
        <p:nvSpPr>
          <p:cNvPr id="24579" name="文本框 15362">
            <a:extLst>
              <a:ext uri="{FF2B5EF4-FFF2-40B4-BE49-F238E27FC236}">
                <a16:creationId xmlns:a16="http://schemas.microsoft.com/office/drawing/2014/main" id="{0D4129BD-E321-4BB6-BB93-4E6E2EA84F23}"/>
              </a:ext>
            </a:extLst>
          </p:cNvPr>
          <p:cNvSpPr/>
          <p:nvPr/>
        </p:nvSpPr>
        <p:spPr>
          <a:xfrm>
            <a:off x="252413" y="1195388"/>
            <a:ext cx="4752975" cy="457200"/>
          </a:xfrm>
          <a:prstGeom prst="rect">
            <a:avLst/>
          </a:prstGeom>
          <a:noFill/>
          <a:ln>
            <a:noFill/>
            <a:miter lim="800000"/>
          </a:ln>
        </p:spPr>
        <p:txBody>
          <a:bodyPr anchor="ctr">
            <a:spAutoFit/>
          </a:bodyPr>
          <a:lstStyle>
            <a:lvl1pPr eaLnBrk="0" hangingPunct="0">
              <a:spcBef>
                <a:spcPct val="20000"/>
              </a:spcBef>
              <a:buChar char="•"/>
              <a:defRPr sz="3200">
                <a:solidFill>
                  <a:srgbClr val="000000"/>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rgbClr val="000000"/>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rgbClr val="000000"/>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rgbClr val="000000"/>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rgbClr val="000000"/>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400" b="1">
                <a:latin typeface="宋体" panose="02010600030101010101" pitchFamily="2" charset="-122"/>
                <a:sym typeface="Wingdings" panose="05000000000000000000" pitchFamily="2" charset="2"/>
              </a:rPr>
              <a:t>（1）汽车发动机</a:t>
            </a:r>
            <a:r>
              <a:rPr lang="zh-CN" altLang="en-US" sz="2400" b="1">
                <a:latin typeface="宋体" panose="02010600030101010101" pitchFamily="2" charset="-122"/>
              </a:rPr>
              <a:t>可</a:t>
            </a:r>
            <a:r>
              <a:rPr lang="zh-CN" altLang="en-US" sz="2400" b="1">
                <a:solidFill>
                  <a:srgbClr val="FF0000"/>
                </a:solidFill>
                <a:latin typeface="宋体" panose="02010600030101010101" pitchFamily="2" charset="-122"/>
              </a:rPr>
              <a:t>用水作冷却剂</a:t>
            </a:r>
          </a:p>
        </p:txBody>
      </p:sp>
      <p:sp>
        <p:nvSpPr>
          <p:cNvPr id="24580" name="文本框 15363">
            <a:extLst>
              <a:ext uri="{FF2B5EF4-FFF2-40B4-BE49-F238E27FC236}">
                <a16:creationId xmlns:a16="http://schemas.microsoft.com/office/drawing/2014/main" id="{61BAD7A5-7C7E-4D84-BA7F-7222DFAB2151}"/>
              </a:ext>
            </a:extLst>
          </p:cNvPr>
          <p:cNvSpPr/>
          <p:nvPr/>
        </p:nvSpPr>
        <p:spPr>
          <a:xfrm>
            <a:off x="180975" y="3789363"/>
            <a:ext cx="3167063" cy="457200"/>
          </a:xfrm>
          <a:prstGeom prst="rect">
            <a:avLst/>
          </a:prstGeom>
          <a:noFill/>
          <a:ln>
            <a:noFill/>
            <a:miter lim="800000"/>
          </a:ln>
        </p:spPr>
        <p:txBody>
          <a:bodyPr anchor="ctr">
            <a:spAutoFit/>
          </a:bodyPr>
          <a:lstStyle>
            <a:lvl1pPr eaLnBrk="0" hangingPunct="0">
              <a:spcBef>
                <a:spcPct val="20000"/>
              </a:spcBef>
              <a:buChar char="•"/>
              <a:defRPr sz="3200">
                <a:solidFill>
                  <a:srgbClr val="000000"/>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rgbClr val="000000"/>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rgbClr val="000000"/>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rgbClr val="000000"/>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rgbClr val="000000"/>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400" b="1">
                <a:latin typeface="宋体" panose="02010600030101010101" pitchFamily="2" charset="-122"/>
                <a:sym typeface="Wingdings" panose="05000000000000000000" pitchFamily="2" charset="2"/>
              </a:rPr>
              <a:t>（2）</a:t>
            </a:r>
            <a:r>
              <a:rPr lang="zh-CN" altLang="en-US" sz="2400" b="1">
                <a:latin typeface="宋体" panose="02010600030101010101" pitchFamily="2" charset="-122"/>
              </a:rPr>
              <a:t>可用</a:t>
            </a:r>
            <a:r>
              <a:rPr lang="zh-CN" altLang="en-US" sz="2400" b="1">
                <a:solidFill>
                  <a:srgbClr val="FF0000"/>
                </a:solidFill>
                <a:latin typeface="宋体" panose="02010600030101010101" pitchFamily="2" charset="-122"/>
              </a:rPr>
              <a:t>水作取暧剂</a:t>
            </a:r>
          </a:p>
        </p:txBody>
      </p:sp>
      <p:sp>
        <p:nvSpPr>
          <p:cNvPr id="24581" name="文本框 15364">
            <a:extLst>
              <a:ext uri="{FF2B5EF4-FFF2-40B4-BE49-F238E27FC236}">
                <a16:creationId xmlns:a16="http://schemas.microsoft.com/office/drawing/2014/main" id="{32DB2C17-E2DC-4BC1-BE6E-99F59CE2AD01}"/>
              </a:ext>
            </a:extLst>
          </p:cNvPr>
          <p:cNvSpPr/>
          <p:nvPr/>
        </p:nvSpPr>
        <p:spPr>
          <a:xfrm>
            <a:off x="469900" y="1700213"/>
            <a:ext cx="4679950" cy="2222500"/>
          </a:xfrm>
          <a:prstGeom prst="rect">
            <a:avLst/>
          </a:prstGeom>
          <a:noFill/>
          <a:ln>
            <a:noFill/>
            <a:miter lim="800000"/>
          </a:ln>
        </p:spPr>
        <p:txBody>
          <a:bodyPr>
            <a:spAutoFit/>
          </a:bodyPr>
          <a:lstStyle>
            <a:lvl1pPr eaLnBrk="0" hangingPunct="0">
              <a:spcBef>
                <a:spcPct val="20000"/>
              </a:spcBef>
              <a:buChar char="•"/>
              <a:defRPr sz="3200">
                <a:solidFill>
                  <a:srgbClr val="000000"/>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rgbClr val="000000"/>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rgbClr val="000000"/>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rgbClr val="000000"/>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rgbClr val="000000"/>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9pPr>
          </a:lstStyle>
          <a:p>
            <a:pPr algn="just" eaLnBrk="1" hangingPunct="1">
              <a:lnSpc>
                <a:spcPct val="140000"/>
              </a:lnSpc>
              <a:spcBef>
                <a:spcPct val="0"/>
              </a:spcBef>
              <a:buFontTx/>
              <a:buNone/>
            </a:pPr>
            <a:r>
              <a:rPr lang="zh-CN" altLang="en-US" sz="2000" b="1">
                <a:latin typeface="宋体" panose="02010600030101010101" pitchFamily="2" charset="-122"/>
              </a:rPr>
              <a:t>因为水和其他物质比较，水的</a:t>
            </a:r>
            <a:r>
              <a:rPr lang="zh-CN" altLang="en-US" sz="2000" b="1" u="sng">
                <a:latin typeface="宋体" panose="02010600030101010101" pitchFamily="2" charset="-122"/>
              </a:rPr>
              <a:t>       </a:t>
            </a:r>
            <a:r>
              <a:rPr lang="zh-CN" altLang="en-US" sz="2000" b="1">
                <a:latin typeface="宋体" panose="02010600030101010101" pitchFamily="2" charset="-122"/>
              </a:rPr>
              <a:t>较大，说明水的吸热能力比其他物质</a:t>
            </a:r>
            <a:r>
              <a:rPr lang="zh-CN" altLang="en-US" sz="2000" b="1" u="sng">
                <a:latin typeface="宋体" panose="02010600030101010101" pitchFamily="2" charset="-122"/>
              </a:rPr>
              <a:t>   </a:t>
            </a:r>
            <a:r>
              <a:rPr lang="zh-CN" altLang="en-US" sz="2000" b="1">
                <a:latin typeface="宋体" panose="02010600030101010101" pitchFamily="2" charset="-122"/>
              </a:rPr>
              <a:t>，在质量相同时，升高相同的温度，水吸收的热量比其它液体</a:t>
            </a:r>
            <a:r>
              <a:rPr lang="zh-CN" altLang="en-US" sz="2000" b="1" u="sng">
                <a:latin typeface="宋体" panose="02010600030101010101" pitchFamily="2" charset="-122"/>
              </a:rPr>
              <a:t>     </a:t>
            </a:r>
            <a:r>
              <a:rPr lang="zh-CN" altLang="en-US" sz="2000" b="1">
                <a:latin typeface="宋体" panose="02010600030101010101" pitchFamily="2" charset="-122"/>
              </a:rPr>
              <a:t>。有利于发动机</a:t>
            </a:r>
            <a:r>
              <a:rPr lang="zh-CN" altLang="en-US" sz="2000" b="1" u="sng">
                <a:latin typeface="宋体" panose="02010600030101010101" pitchFamily="2" charset="-122"/>
              </a:rPr>
              <a:t>      </a:t>
            </a:r>
            <a:r>
              <a:rPr lang="zh-CN" altLang="en-US" sz="2000" b="1">
                <a:latin typeface="宋体" panose="02010600030101010101" pitchFamily="2" charset="-122"/>
              </a:rPr>
              <a:t>。</a:t>
            </a:r>
          </a:p>
        </p:txBody>
      </p:sp>
      <p:grpSp>
        <p:nvGrpSpPr>
          <p:cNvPr id="65542" name="组合 15365">
            <a:extLst>
              <a:ext uri="{FF2B5EF4-FFF2-40B4-BE49-F238E27FC236}">
                <a16:creationId xmlns:a16="http://schemas.microsoft.com/office/drawing/2014/main" id="{6F11B729-5490-4B04-89F6-BBBE7B2F2C14}"/>
              </a:ext>
            </a:extLst>
          </p:cNvPr>
          <p:cNvGrpSpPr>
            <a:grpSpLocks/>
          </p:cNvGrpSpPr>
          <p:nvPr/>
        </p:nvGrpSpPr>
        <p:grpSpPr bwMode="auto">
          <a:xfrm>
            <a:off x="5581650" y="3573463"/>
            <a:ext cx="3240088" cy="2879725"/>
            <a:chOff x="0" y="0"/>
            <a:chExt cx="6010" cy="4536"/>
          </a:xfrm>
        </p:grpSpPr>
        <p:pic>
          <p:nvPicPr>
            <p:cNvPr id="65543" name="图片 15366">
              <a:extLst>
                <a:ext uri="{FF2B5EF4-FFF2-40B4-BE49-F238E27FC236}">
                  <a16:creationId xmlns:a16="http://schemas.microsoft.com/office/drawing/2014/main" id="{67C53A62-938E-427F-9AA7-BFCBC1401F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011" cy="4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65544" name="文本框 15367">
              <a:extLst>
                <a:ext uri="{FF2B5EF4-FFF2-40B4-BE49-F238E27FC236}">
                  <a16:creationId xmlns:a16="http://schemas.microsoft.com/office/drawing/2014/main" id="{FB006B06-82B9-4277-BBA1-CF9264EFD6A9}"/>
                </a:ext>
              </a:extLst>
            </p:cNvPr>
            <p:cNvSpPr>
              <a:spLocks noChangeArrowheads="1"/>
            </p:cNvSpPr>
            <p:nvPr/>
          </p:nvSpPr>
          <p:spPr bwMode="auto">
            <a:xfrm>
              <a:off x="1708" y="386"/>
              <a:ext cx="2147"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har char="•"/>
                <a:defRPr sz="3200">
                  <a:solidFill>
                    <a:srgbClr val="000000"/>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rgbClr val="000000"/>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rgbClr val="000000"/>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rgbClr val="000000"/>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rgbClr val="000000"/>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2400" b="1">
                  <a:solidFill>
                    <a:srgbClr val="FF0000"/>
                  </a:solidFill>
                </a:rPr>
                <a:t>暖气片</a:t>
              </a:r>
            </a:p>
          </p:txBody>
        </p:sp>
      </p:grpSp>
      <p:pic>
        <p:nvPicPr>
          <p:cNvPr id="65545" name="图片 15368">
            <a:extLst>
              <a:ext uri="{FF2B5EF4-FFF2-40B4-BE49-F238E27FC236}">
                <a16:creationId xmlns:a16="http://schemas.microsoft.com/office/drawing/2014/main" id="{F1EBB3EE-1A9A-4DB9-9F10-A8020AB3E6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4313" y="981075"/>
            <a:ext cx="2879725" cy="230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4584" name="文本框 15369">
            <a:extLst>
              <a:ext uri="{FF2B5EF4-FFF2-40B4-BE49-F238E27FC236}">
                <a16:creationId xmlns:a16="http://schemas.microsoft.com/office/drawing/2014/main" id="{32845C71-1A03-4BB2-9ED0-1C2D3A49A471}"/>
              </a:ext>
            </a:extLst>
          </p:cNvPr>
          <p:cNvSpPr/>
          <p:nvPr/>
        </p:nvSpPr>
        <p:spPr>
          <a:xfrm>
            <a:off x="469900" y="4437063"/>
            <a:ext cx="4679950" cy="1795462"/>
          </a:xfrm>
          <a:prstGeom prst="rect">
            <a:avLst/>
          </a:prstGeom>
          <a:noFill/>
          <a:ln>
            <a:noFill/>
            <a:miter lim="800000"/>
          </a:ln>
        </p:spPr>
        <p:txBody>
          <a:bodyPr>
            <a:spAutoFit/>
          </a:bodyPr>
          <a:lstStyle>
            <a:lvl1pPr eaLnBrk="0" hangingPunct="0">
              <a:spcBef>
                <a:spcPct val="20000"/>
              </a:spcBef>
              <a:buChar char="•"/>
              <a:defRPr sz="3200">
                <a:solidFill>
                  <a:srgbClr val="000000"/>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rgbClr val="000000"/>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rgbClr val="000000"/>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rgbClr val="000000"/>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rgbClr val="000000"/>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9pPr>
          </a:lstStyle>
          <a:p>
            <a:pPr algn="just" eaLnBrk="1" hangingPunct="1">
              <a:lnSpc>
                <a:spcPct val="140000"/>
              </a:lnSpc>
              <a:spcBef>
                <a:spcPct val="0"/>
              </a:spcBef>
              <a:buFontTx/>
              <a:buNone/>
            </a:pPr>
            <a:r>
              <a:rPr lang="zh-CN" altLang="en-US" sz="2000" b="1">
                <a:latin typeface="宋体" panose="02010600030101010101" pitchFamily="2" charset="-122"/>
              </a:rPr>
              <a:t>因为水和其他液体比较，水的</a:t>
            </a:r>
            <a:r>
              <a:rPr lang="zh-CN" altLang="en-US" sz="2000" b="1" u="sng">
                <a:latin typeface="宋体" panose="02010600030101010101" pitchFamily="2" charset="-122"/>
              </a:rPr>
              <a:t>       </a:t>
            </a:r>
            <a:r>
              <a:rPr lang="zh-CN" altLang="en-US" sz="2000" b="1">
                <a:latin typeface="宋体" panose="02010600030101010101" pitchFamily="2" charset="-122"/>
              </a:rPr>
              <a:t>较大，说明水的放热能力</a:t>
            </a:r>
            <a:r>
              <a:rPr lang="zh-CN" altLang="en-US" sz="2000" b="1" u="sng">
                <a:latin typeface="宋体" panose="02010600030101010101" pitchFamily="2" charset="-122"/>
              </a:rPr>
              <a:t>           </a:t>
            </a:r>
            <a:r>
              <a:rPr lang="zh-CN" altLang="en-US" sz="2000" b="1">
                <a:latin typeface="宋体" panose="02010600030101010101" pitchFamily="2" charset="-122"/>
              </a:rPr>
              <a:t>，在质量相同时，降低相同的温度，水放出的热量</a:t>
            </a:r>
            <a:r>
              <a:rPr lang="zh-CN" altLang="en-US" sz="2000" b="1" u="sng">
                <a:latin typeface="宋体" panose="02010600030101010101" pitchFamily="2" charset="-122"/>
              </a:rPr>
              <a:t>             </a:t>
            </a:r>
            <a:r>
              <a:rPr lang="zh-CN" altLang="en-US" sz="2000" b="1">
                <a:latin typeface="宋体" panose="02010600030101010101" pitchFamily="2" charset="-122"/>
              </a:rPr>
              <a:t>。</a:t>
            </a:r>
          </a:p>
        </p:txBody>
      </p:sp>
      <p:sp>
        <p:nvSpPr>
          <p:cNvPr id="24585" name="文本框 15370">
            <a:extLst>
              <a:ext uri="{FF2B5EF4-FFF2-40B4-BE49-F238E27FC236}">
                <a16:creationId xmlns:a16="http://schemas.microsoft.com/office/drawing/2014/main" id="{978AFEAE-CE82-43FF-9C54-9A6BB5EE6CE9}"/>
              </a:ext>
            </a:extLst>
          </p:cNvPr>
          <p:cNvSpPr/>
          <p:nvPr/>
        </p:nvSpPr>
        <p:spPr>
          <a:xfrm>
            <a:off x="3848100" y="1771650"/>
            <a:ext cx="946150" cy="396875"/>
          </a:xfrm>
          <a:prstGeom prst="rect">
            <a:avLst/>
          </a:prstGeom>
          <a:noFill/>
          <a:ln>
            <a:noFill/>
            <a:miter lim="800000"/>
          </a:ln>
        </p:spPr>
        <p:txBody>
          <a:bodyPr wrap="none">
            <a:spAutoFit/>
          </a:bodyPr>
          <a:lstStyle>
            <a:lvl1pPr eaLnBrk="0" hangingPunct="0">
              <a:spcBef>
                <a:spcPct val="20000"/>
              </a:spcBef>
              <a:buChar char="•"/>
              <a:defRPr sz="3200">
                <a:solidFill>
                  <a:srgbClr val="000000"/>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rgbClr val="000000"/>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rgbClr val="000000"/>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rgbClr val="000000"/>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rgbClr val="000000"/>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000" b="1">
                <a:solidFill>
                  <a:srgbClr val="FF0000"/>
                </a:solidFill>
              </a:rPr>
              <a:t>比热容</a:t>
            </a:r>
          </a:p>
        </p:txBody>
      </p:sp>
      <p:sp>
        <p:nvSpPr>
          <p:cNvPr id="24586" name="文本框 15371">
            <a:extLst>
              <a:ext uri="{FF2B5EF4-FFF2-40B4-BE49-F238E27FC236}">
                <a16:creationId xmlns:a16="http://schemas.microsoft.com/office/drawing/2014/main" id="{867DDD08-9042-4AFE-A68A-4259F64C1049}"/>
              </a:ext>
            </a:extLst>
          </p:cNvPr>
          <p:cNvSpPr/>
          <p:nvPr/>
        </p:nvSpPr>
        <p:spPr>
          <a:xfrm>
            <a:off x="2982913" y="3030538"/>
            <a:ext cx="436562" cy="396875"/>
          </a:xfrm>
          <a:prstGeom prst="rect">
            <a:avLst/>
          </a:prstGeom>
          <a:noFill/>
          <a:ln>
            <a:noFill/>
            <a:miter lim="800000"/>
          </a:ln>
        </p:spPr>
        <p:txBody>
          <a:bodyPr wrap="none">
            <a:spAutoFit/>
          </a:bodyPr>
          <a:lstStyle>
            <a:lvl1pPr eaLnBrk="0" hangingPunct="0">
              <a:spcBef>
                <a:spcPct val="20000"/>
              </a:spcBef>
              <a:buChar char="•"/>
              <a:defRPr sz="3200">
                <a:solidFill>
                  <a:srgbClr val="000000"/>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rgbClr val="000000"/>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rgbClr val="000000"/>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rgbClr val="000000"/>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rgbClr val="000000"/>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000" b="1">
                <a:solidFill>
                  <a:srgbClr val="FF0000"/>
                </a:solidFill>
              </a:rPr>
              <a:t>多</a:t>
            </a:r>
          </a:p>
        </p:txBody>
      </p:sp>
      <p:sp>
        <p:nvSpPr>
          <p:cNvPr id="24587" name="文本框 15372">
            <a:extLst>
              <a:ext uri="{FF2B5EF4-FFF2-40B4-BE49-F238E27FC236}">
                <a16:creationId xmlns:a16="http://schemas.microsoft.com/office/drawing/2014/main" id="{9ECF3F7E-3367-468C-9786-15DBC692460D}"/>
              </a:ext>
            </a:extLst>
          </p:cNvPr>
          <p:cNvSpPr/>
          <p:nvPr/>
        </p:nvSpPr>
        <p:spPr>
          <a:xfrm>
            <a:off x="4352925" y="2205038"/>
            <a:ext cx="436563" cy="395287"/>
          </a:xfrm>
          <a:prstGeom prst="rect">
            <a:avLst/>
          </a:prstGeom>
          <a:noFill/>
          <a:ln>
            <a:noFill/>
            <a:miter lim="800000"/>
          </a:ln>
        </p:spPr>
        <p:txBody>
          <a:bodyPr wrap="none">
            <a:spAutoFit/>
          </a:bodyPr>
          <a:lstStyle>
            <a:lvl1pPr eaLnBrk="0" hangingPunct="0">
              <a:spcBef>
                <a:spcPct val="20000"/>
              </a:spcBef>
              <a:buChar char="•"/>
              <a:defRPr sz="3200">
                <a:solidFill>
                  <a:srgbClr val="000000"/>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rgbClr val="000000"/>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rgbClr val="000000"/>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rgbClr val="000000"/>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rgbClr val="000000"/>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000" b="1">
                <a:solidFill>
                  <a:srgbClr val="FF0000"/>
                </a:solidFill>
              </a:rPr>
              <a:t>强</a:t>
            </a:r>
          </a:p>
        </p:txBody>
      </p:sp>
      <p:sp>
        <p:nvSpPr>
          <p:cNvPr id="24588" name="文本框 15373">
            <a:extLst>
              <a:ext uri="{FF2B5EF4-FFF2-40B4-BE49-F238E27FC236}">
                <a16:creationId xmlns:a16="http://schemas.microsoft.com/office/drawing/2014/main" id="{123ABE29-3E0D-41F5-8F9B-8B2FD3A9ADE1}"/>
              </a:ext>
            </a:extLst>
          </p:cNvPr>
          <p:cNvSpPr/>
          <p:nvPr/>
        </p:nvSpPr>
        <p:spPr>
          <a:xfrm>
            <a:off x="3276600" y="4903788"/>
            <a:ext cx="438150" cy="396875"/>
          </a:xfrm>
          <a:prstGeom prst="rect">
            <a:avLst/>
          </a:prstGeom>
          <a:noFill/>
          <a:ln>
            <a:noFill/>
            <a:miter lim="800000"/>
          </a:ln>
        </p:spPr>
        <p:txBody>
          <a:bodyPr wrap="none">
            <a:spAutoFit/>
          </a:bodyPr>
          <a:lstStyle>
            <a:lvl1pPr eaLnBrk="0" hangingPunct="0">
              <a:spcBef>
                <a:spcPct val="20000"/>
              </a:spcBef>
              <a:buChar char="•"/>
              <a:defRPr sz="3200">
                <a:solidFill>
                  <a:srgbClr val="000000"/>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rgbClr val="000000"/>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rgbClr val="000000"/>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rgbClr val="000000"/>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rgbClr val="000000"/>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000" b="1">
                <a:solidFill>
                  <a:srgbClr val="FF0000"/>
                </a:solidFill>
              </a:rPr>
              <a:t>强</a:t>
            </a:r>
          </a:p>
        </p:txBody>
      </p:sp>
      <p:sp>
        <p:nvSpPr>
          <p:cNvPr id="24589" name="文本框 15374">
            <a:extLst>
              <a:ext uri="{FF2B5EF4-FFF2-40B4-BE49-F238E27FC236}">
                <a16:creationId xmlns:a16="http://schemas.microsoft.com/office/drawing/2014/main" id="{BD7329B8-54D3-4F50-8A11-616C3216DB57}"/>
              </a:ext>
            </a:extLst>
          </p:cNvPr>
          <p:cNvSpPr/>
          <p:nvPr/>
        </p:nvSpPr>
        <p:spPr>
          <a:xfrm>
            <a:off x="3852863" y="4471988"/>
            <a:ext cx="944562" cy="396875"/>
          </a:xfrm>
          <a:prstGeom prst="rect">
            <a:avLst/>
          </a:prstGeom>
          <a:noFill/>
          <a:ln>
            <a:noFill/>
            <a:miter lim="800000"/>
          </a:ln>
        </p:spPr>
        <p:txBody>
          <a:bodyPr wrap="none">
            <a:spAutoFit/>
          </a:bodyPr>
          <a:lstStyle>
            <a:lvl1pPr eaLnBrk="0" hangingPunct="0">
              <a:spcBef>
                <a:spcPct val="20000"/>
              </a:spcBef>
              <a:buChar char="•"/>
              <a:defRPr sz="3200">
                <a:solidFill>
                  <a:srgbClr val="000000"/>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rgbClr val="000000"/>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rgbClr val="000000"/>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rgbClr val="000000"/>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rgbClr val="000000"/>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000" b="1">
                <a:solidFill>
                  <a:srgbClr val="FF0000"/>
                </a:solidFill>
              </a:rPr>
              <a:t>比热容</a:t>
            </a:r>
          </a:p>
        </p:txBody>
      </p:sp>
      <p:sp>
        <p:nvSpPr>
          <p:cNvPr id="24590" name="文本框 15375">
            <a:extLst>
              <a:ext uri="{FF2B5EF4-FFF2-40B4-BE49-F238E27FC236}">
                <a16:creationId xmlns:a16="http://schemas.microsoft.com/office/drawing/2014/main" id="{1626A6E4-9856-4DDE-9817-85D780D820C8}"/>
              </a:ext>
            </a:extLst>
          </p:cNvPr>
          <p:cNvSpPr/>
          <p:nvPr/>
        </p:nvSpPr>
        <p:spPr>
          <a:xfrm>
            <a:off x="1549400" y="5732463"/>
            <a:ext cx="436563" cy="396875"/>
          </a:xfrm>
          <a:prstGeom prst="rect">
            <a:avLst/>
          </a:prstGeom>
          <a:noFill/>
          <a:ln>
            <a:noFill/>
            <a:miter lim="800000"/>
          </a:ln>
        </p:spPr>
        <p:txBody>
          <a:bodyPr wrap="none">
            <a:spAutoFit/>
          </a:bodyPr>
          <a:lstStyle>
            <a:lvl1pPr eaLnBrk="0" hangingPunct="0">
              <a:spcBef>
                <a:spcPct val="20000"/>
              </a:spcBef>
              <a:buChar char="•"/>
              <a:defRPr sz="3200">
                <a:solidFill>
                  <a:srgbClr val="000000"/>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rgbClr val="000000"/>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rgbClr val="000000"/>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rgbClr val="000000"/>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rgbClr val="000000"/>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000" b="1">
                <a:solidFill>
                  <a:srgbClr val="FF0000"/>
                </a:solidFill>
              </a:rPr>
              <a:t>多</a:t>
            </a:r>
          </a:p>
        </p:txBody>
      </p:sp>
      <p:sp>
        <p:nvSpPr>
          <p:cNvPr id="24591" name="文本框 15376">
            <a:extLst>
              <a:ext uri="{FF2B5EF4-FFF2-40B4-BE49-F238E27FC236}">
                <a16:creationId xmlns:a16="http://schemas.microsoft.com/office/drawing/2014/main" id="{84BA34FB-3F31-4FF3-B819-2738B78128C5}"/>
              </a:ext>
            </a:extLst>
          </p:cNvPr>
          <p:cNvSpPr/>
          <p:nvPr/>
        </p:nvSpPr>
        <p:spPr>
          <a:xfrm>
            <a:off x="900113" y="3427413"/>
            <a:ext cx="690562" cy="396875"/>
          </a:xfrm>
          <a:prstGeom prst="rect">
            <a:avLst/>
          </a:prstGeom>
          <a:noFill/>
          <a:ln>
            <a:noFill/>
            <a:miter lim="800000"/>
          </a:ln>
        </p:spPr>
        <p:txBody>
          <a:bodyPr wrap="none">
            <a:spAutoFit/>
          </a:bodyPr>
          <a:lstStyle>
            <a:lvl1pPr eaLnBrk="0" hangingPunct="0">
              <a:spcBef>
                <a:spcPct val="20000"/>
              </a:spcBef>
              <a:buChar char="•"/>
              <a:defRPr sz="3200">
                <a:solidFill>
                  <a:srgbClr val="000000"/>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rgbClr val="000000"/>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rgbClr val="000000"/>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rgbClr val="000000"/>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rgbClr val="000000"/>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000" b="1">
                <a:solidFill>
                  <a:srgbClr val="FF0000"/>
                </a:solidFill>
              </a:rPr>
              <a:t>降温</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655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文本框 16385">
            <a:extLst>
              <a:ext uri="{FF2B5EF4-FFF2-40B4-BE49-F238E27FC236}">
                <a16:creationId xmlns:a16="http://schemas.microsoft.com/office/drawing/2014/main" id="{CF436D35-C0DB-4825-8636-A4D7D888A8C4}"/>
              </a:ext>
            </a:extLst>
          </p:cNvPr>
          <p:cNvSpPr>
            <a:spLocks noChangeArrowheads="1"/>
          </p:cNvSpPr>
          <p:nvPr/>
        </p:nvSpPr>
        <p:spPr bwMode="auto">
          <a:xfrm>
            <a:off x="468313" y="117475"/>
            <a:ext cx="338455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spcBef>
                <a:spcPct val="20000"/>
              </a:spcBef>
              <a:buChar char="•"/>
              <a:defRPr sz="3200">
                <a:solidFill>
                  <a:srgbClr val="000000"/>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rgbClr val="000000"/>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rgbClr val="000000"/>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rgbClr val="000000"/>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rgbClr val="000000"/>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800" b="1">
                <a:latin typeface="宋体" panose="02010600030101010101" pitchFamily="2" charset="-122"/>
                <a:sym typeface="Wingdings" panose="05000000000000000000" pitchFamily="2" charset="2"/>
              </a:rPr>
              <a:t>（3）水</a:t>
            </a:r>
            <a:r>
              <a:rPr lang="zh-CN" altLang="en-US" sz="2800" b="1">
                <a:latin typeface="宋体" panose="02010600030101010101" pitchFamily="2" charset="-122"/>
              </a:rPr>
              <a:t>可调节气侯</a:t>
            </a:r>
          </a:p>
        </p:txBody>
      </p:sp>
      <p:pic>
        <p:nvPicPr>
          <p:cNvPr id="66563" name="图片 16386">
            <a:extLst>
              <a:ext uri="{FF2B5EF4-FFF2-40B4-BE49-F238E27FC236}">
                <a16:creationId xmlns:a16="http://schemas.microsoft.com/office/drawing/2014/main" id="{E624A0BF-289B-43A1-9438-6353112839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7360" t="9909" r="42340" b="54733"/>
          <a:stretch>
            <a:fillRect/>
          </a:stretch>
        </p:blipFill>
        <p:spPr bwMode="auto">
          <a:xfrm>
            <a:off x="396875" y="693738"/>
            <a:ext cx="4248150" cy="287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66564" name="图片 16387">
            <a:extLst>
              <a:ext uri="{FF2B5EF4-FFF2-40B4-BE49-F238E27FC236}">
                <a16:creationId xmlns:a16="http://schemas.microsoft.com/office/drawing/2014/main" id="{5DC28B7B-F375-41ED-A4CE-DA4F90435D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59602" t="9909" r="2847" b="54733"/>
          <a:stretch>
            <a:fillRect/>
          </a:stretch>
        </p:blipFill>
        <p:spPr bwMode="auto">
          <a:xfrm>
            <a:off x="5003800" y="620713"/>
            <a:ext cx="3670300" cy="287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5605" name="文本框 16388">
            <a:extLst>
              <a:ext uri="{FF2B5EF4-FFF2-40B4-BE49-F238E27FC236}">
                <a16:creationId xmlns:a16="http://schemas.microsoft.com/office/drawing/2014/main" id="{88A63950-D5B4-4DE7-9038-D368CB2C629E}"/>
              </a:ext>
            </a:extLst>
          </p:cNvPr>
          <p:cNvSpPr/>
          <p:nvPr/>
        </p:nvSpPr>
        <p:spPr>
          <a:xfrm>
            <a:off x="287338" y="3786188"/>
            <a:ext cx="4643437" cy="1516062"/>
          </a:xfrm>
          <a:prstGeom prst="rect">
            <a:avLst/>
          </a:prstGeom>
          <a:noFill/>
          <a:ln>
            <a:noFill/>
            <a:miter lim="800000"/>
          </a:ln>
        </p:spPr>
        <p:txBody>
          <a:bodyPr>
            <a:spAutoFit/>
          </a:bodyPr>
          <a:lstStyle>
            <a:lvl1pPr eaLnBrk="0" hangingPunct="0">
              <a:spcBef>
                <a:spcPct val="20000"/>
              </a:spcBef>
              <a:buChar char="•"/>
              <a:defRPr sz="3200">
                <a:solidFill>
                  <a:srgbClr val="000000"/>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rgbClr val="000000"/>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rgbClr val="000000"/>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rgbClr val="000000"/>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rgbClr val="000000"/>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9pPr>
          </a:lstStyle>
          <a:p>
            <a:pPr eaLnBrk="1" hangingPunct="1">
              <a:lnSpc>
                <a:spcPct val="130000"/>
              </a:lnSpc>
              <a:spcBef>
                <a:spcPct val="0"/>
              </a:spcBef>
              <a:buFontTx/>
              <a:buNone/>
            </a:pPr>
            <a:r>
              <a:rPr lang="zh-CN" altLang="en-US" sz="2400" b="1">
                <a:latin typeface="宋体" panose="02010600030101010101" pitchFamily="2" charset="-122"/>
              </a:rPr>
              <a:t>水的</a:t>
            </a:r>
            <a:r>
              <a:rPr lang="zh-CN" altLang="en-US" sz="2400" b="1" u="sng">
                <a:latin typeface="宋体" panose="02010600030101010101" pitchFamily="2" charset="-122"/>
              </a:rPr>
              <a:t>          </a:t>
            </a:r>
            <a:r>
              <a:rPr lang="zh-CN" altLang="en-US" sz="2400" b="1">
                <a:latin typeface="宋体" panose="02010600030101010101" pitchFamily="2" charset="-122"/>
              </a:rPr>
              <a:t>较大，质量相等水和沙比较，在吸收相同的热量后，水升高的温度较</a:t>
            </a:r>
            <a:r>
              <a:rPr lang="zh-CN" altLang="en-US" sz="2400" b="1" u="sng">
                <a:latin typeface="宋体" panose="02010600030101010101" pitchFamily="2" charset="-122"/>
              </a:rPr>
              <a:t>      </a:t>
            </a:r>
            <a:r>
              <a:rPr lang="zh-CN" altLang="en-US" sz="2400" b="1">
                <a:latin typeface="宋体" panose="02010600030101010101" pitchFamily="2" charset="-122"/>
              </a:rPr>
              <a:t>。</a:t>
            </a:r>
          </a:p>
        </p:txBody>
      </p:sp>
      <p:sp>
        <p:nvSpPr>
          <p:cNvPr id="25606" name="文本框 16389">
            <a:extLst>
              <a:ext uri="{FF2B5EF4-FFF2-40B4-BE49-F238E27FC236}">
                <a16:creationId xmlns:a16="http://schemas.microsoft.com/office/drawing/2014/main" id="{654496B3-EFCB-4802-A65B-61F528CDD2D3}"/>
              </a:ext>
            </a:extLst>
          </p:cNvPr>
          <p:cNvSpPr/>
          <p:nvPr/>
        </p:nvSpPr>
        <p:spPr>
          <a:xfrm>
            <a:off x="4860925" y="3714750"/>
            <a:ext cx="4318000" cy="1516063"/>
          </a:xfrm>
          <a:prstGeom prst="rect">
            <a:avLst/>
          </a:prstGeom>
          <a:noFill/>
          <a:ln>
            <a:noFill/>
            <a:miter lim="800000"/>
          </a:ln>
        </p:spPr>
        <p:txBody>
          <a:bodyPr>
            <a:spAutoFit/>
          </a:bodyPr>
          <a:lstStyle>
            <a:lvl1pPr eaLnBrk="0" hangingPunct="0">
              <a:spcBef>
                <a:spcPct val="20000"/>
              </a:spcBef>
              <a:buChar char="•"/>
              <a:defRPr sz="3200">
                <a:solidFill>
                  <a:srgbClr val="000000"/>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rgbClr val="000000"/>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rgbClr val="000000"/>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rgbClr val="000000"/>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rgbClr val="000000"/>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9pPr>
          </a:lstStyle>
          <a:p>
            <a:pPr eaLnBrk="1" hangingPunct="1">
              <a:lnSpc>
                <a:spcPct val="130000"/>
              </a:lnSpc>
              <a:spcBef>
                <a:spcPct val="0"/>
              </a:spcBef>
              <a:buFontTx/>
              <a:buNone/>
            </a:pPr>
            <a:r>
              <a:rPr lang="zh-CN" altLang="en-US" sz="2400" b="1">
                <a:latin typeface="宋体" panose="02010600030101010101" pitchFamily="2" charset="-122"/>
              </a:rPr>
              <a:t>水的</a:t>
            </a:r>
            <a:r>
              <a:rPr lang="zh-CN" altLang="en-US" sz="2400" b="1" u="sng">
                <a:latin typeface="宋体" panose="02010600030101010101" pitchFamily="2" charset="-122"/>
              </a:rPr>
              <a:t>        </a:t>
            </a:r>
            <a:r>
              <a:rPr lang="zh-CN" altLang="en-US" sz="2400" b="1">
                <a:latin typeface="宋体" panose="02010600030101010101" pitchFamily="2" charset="-122"/>
              </a:rPr>
              <a:t>较大，质量相等水和沙比较，在放出相同的热量后，水降低的温度较</a:t>
            </a:r>
            <a:r>
              <a:rPr lang="zh-CN" altLang="en-US" sz="2400" b="1" u="sng">
                <a:latin typeface="宋体" panose="02010600030101010101" pitchFamily="2" charset="-122"/>
              </a:rPr>
              <a:t>      </a:t>
            </a:r>
            <a:r>
              <a:rPr lang="zh-CN" altLang="en-US" sz="2400" b="1">
                <a:latin typeface="宋体" panose="02010600030101010101" pitchFamily="2" charset="-122"/>
              </a:rPr>
              <a:t>。</a:t>
            </a:r>
          </a:p>
        </p:txBody>
      </p:sp>
      <p:sp>
        <p:nvSpPr>
          <p:cNvPr id="25607" name="文本框 16390">
            <a:extLst>
              <a:ext uri="{FF2B5EF4-FFF2-40B4-BE49-F238E27FC236}">
                <a16:creationId xmlns:a16="http://schemas.microsoft.com/office/drawing/2014/main" id="{BE46C9E2-DE3E-4965-A786-C622A4B17875}"/>
              </a:ext>
            </a:extLst>
          </p:cNvPr>
          <p:cNvSpPr/>
          <p:nvPr/>
        </p:nvSpPr>
        <p:spPr>
          <a:xfrm>
            <a:off x="323850" y="5302250"/>
            <a:ext cx="8929688" cy="457200"/>
          </a:xfrm>
          <a:prstGeom prst="rect">
            <a:avLst/>
          </a:prstGeom>
          <a:noFill/>
          <a:ln>
            <a:noFill/>
            <a:miter lim="800000"/>
          </a:ln>
        </p:spPr>
        <p:txBody>
          <a:bodyPr>
            <a:spAutoFit/>
          </a:bodyPr>
          <a:lstStyle>
            <a:lvl1pPr eaLnBrk="0" hangingPunct="0">
              <a:spcBef>
                <a:spcPct val="20000"/>
              </a:spcBef>
              <a:buChar char="•"/>
              <a:defRPr sz="3200">
                <a:solidFill>
                  <a:srgbClr val="000000"/>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rgbClr val="000000"/>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rgbClr val="000000"/>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rgbClr val="000000"/>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rgbClr val="000000"/>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400" b="1"/>
              <a:t>由于水的比热容比沙石大所以内陆地区比沿海地区昼夜温差比大</a:t>
            </a:r>
          </a:p>
        </p:txBody>
      </p:sp>
      <p:sp>
        <p:nvSpPr>
          <p:cNvPr id="25608" name="文本框 16391">
            <a:extLst>
              <a:ext uri="{FF2B5EF4-FFF2-40B4-BE49-F238E27FC236}">
                <a16:creationId xmlns:a16="http://schemas.microsoft.com/office/drawing/2014/main" id="{BDA752EE-9804-4822-AB14-53E1520ABB25}"/>
              </a:ext>
            </a:extLst>
          </p:cNvPr>
          <p:cNvSpPr/>
          <p:nvPr/>
        </p:nvSpPr>
        <p:spPr>
          <a:xfrm>
            <a:off x="1116013" y="3860800"/>
            <a:ext cx="944562" cy="396875"/>
          </a:xfrm>
          <a:prstGeom prst="rect">
            <a:avLst/>
          </a:prstGeom>
          <a:noFill/>
          <a:ln>
            <a:noFill/>
            <a:miter lim="800000"/>
          </a:ln>
        </p:spPr>
        <p:txBody>
          <a:bodyPr wrap="none">
            <a:spAutoFit/>
          </a:bodyPr>
          <a:lstStyle>
            <a:lvl1pPr eaLnBrk="0" hangingPunct="0">
              <a:spcBef>
                <a:spcPct val="20000"/>
              </a:spcBef>
              <a:buChar char="•"/>
              <a:defRPr sz="3200">
                <a:solidFill>
                  <a:srgbClr val="000000"/>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rgbClr val="000000"/>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rgbClr val="000000"/>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rgbClr val="000000"/>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rgbClr val="000000"/>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000" b="1">
                <a:solidFill>
                  <a:srgbClr val="FF0000"/>
                </a:solidFill>
              </a:rPr>
              <a:t>比热容</a:t>
            </a:r>
          </a:p>
        </p:txBody>
      </p:sp>
      <p:sp>
        <p:nvSpPr>
          <p:cNvPr id="25609" name="文本框 16392">
            <a:extLst>
              <a:ext uri="{FF2B5EF4-FFF2-40B4-BE49-F238E27FC236}">
                <a16:creationId xmlns:a16="http://schemas.microsoft.com/office/drawing/2014/main" id="{FCF267E1-86CA-4C96-8E43-5B437C5B6923}"/>
              </a:ext>
            </a:extLst>
          </p:cNvPr>
          <p:cNvSpPr/>
          <p:nvPr/>
        </p:nvSpPr>
        <p:spPr>
          <a:xfrm>
            <a:off x="8162925" y="4759325"/>
            <a:ext cx="438150" cy="396875"/>
          </a:xfrm>
          <a:prstGeom prst="rect">
            <a:avLst/>
          </a:prstGeom>
          <a:noFill/>
          <a:ln>
            <a:noFill/>
            <a:miter lim="800000"/>
          </a:ln>
        </p:spPr>
        <p:txBody>
          <a:bodyPr wrap="none">
            <a:spAutoFit/>
          </a:bodyPr>
          <a:lstStyle>
            <a:lvl1pPr eaLnBrk="0" hangingPunct="0">
              <a:spcBef>
                <a:spcPct val="20000"/>
              </a:spcBef>
              <a:buChar char="•"/>
              <a:defRPr sz="3200">
                <a:solidFill>
                  <a:srgbClr val="000000"/>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rgbClr val="000000"/>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rgbClr val="000000"/>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rgbClr val="000000"/>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rgbClr val="000000"/>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000" b="1">
                <a:solidFill>
                  <a:srgbClr val="FF0000"/>
                </a:solidFill>
              </a:rPr>
              <a:t>少</a:t>
            </a:r>
          </a:p>
        </p:txBody>
      </p:sp>
      <p:sp>
        <p:nvSpPr>
          <p:cNvPr id="25610" name="文本框 16393">
            <a:extLst>
              <a:ext uri="{FF2B5EF4-FFF2-40B4-BE49-F238E27FC236}">
                <a16:creationId xmlns:a16="http://schemas.microsoft.com/office/drawing/2014/main" id="{AE321395-53B8-41E4-9837-F24FB68171C2}"/>
              </a:ext>
            </a:extLst>
          </p:cNvPr>
          <p:cNvSpPr/>
          <p:nvPr/>
        </p:nvSpPr>
        <p:spPr>
          <a:xfrm>
            <a:off x="5857875" y="3786188"/>
            <a:ext cx="946150" cy="396875"/>
          </a:xfrm>
          <a:prstGeom prst="rect">
            <a:avLst/>
          </a:prstGeom>
          <a:noFill/>
          <a:ln>
            <a:noFill/>
            <a:miter lim="800000"/>
          </a:ln>
        </p:spPr>
        <p:txBody>
          <a:bodyPr wrap="none">
            <a:spAutoFit/>
          </a:bodyPr>
          <a:lstStyle>
            <a:lvl1pPr eaLnBrk="0" hangingPunct="0">
              <a:spcBef>
                <a:spcPct val="20000"/>
              </a:spcBef>
              <a:buChar char="•"/>
              <a:defRPr sz="3200">
                <a:solidFill>
                  <a:srgbClr val="000000"/>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rgbClr val="000000"/>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rgbClr val="000000"/>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rgbClr val="000000"/>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rgbClr val="000000"/>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000" b="1">
                <a:solidFill>
                  <a:srgbClr val="FF0000"/>
                </a:solidFill>
              </a:rPr>
              <a:t>比热容</a:t>
            </a:r>
          </a:p>
        </p:txBody>
      </p:sp>
      <p:sp>
        <p:nvSpPr>
          <p:cNvPr id="25611" name="文本框 16394">
            <a:extLst>
              <a:ext uri="{FF2B5EF4-FFF2-40B4-BE49-F238E27FC236}">
                <a16:creationId xmlns:a16="http://schemas.microsoft.com/office/drawing/2014/main" id="{9B1214AF-E369-4579-A006-7C8FA882A806}"/>
              </a:ext>
            </a:extLst>
          </p:cNvPr>
          <p:cNvSpPr/>
          <p:nvPr/>
        </p:nvSpPr>
        <p:spPr>
          <a:xfrm>
            <a:off x="3276600" y="4724400"/>
            <a:ext cx="436563" cy="396875"/>
          </a:xfrm>
          <a:prstGeom prst="rect">
            <a:avLst/>
          </a:prstGeom>
          <a:noFill/>
          <a:ln>
            <a:noFill/>
            <a:miter lim="800000"/>
          </a:ln>
        </p:spPr>
        <p:txBody>
          <a:bodyPr wrap="none">
            <a:spAutoFit/>
          </a:bodyPr>
          <a:lstStyle>
            <a:lvl1pPr eaLnBrk="0" hangingPunct="0">
              <a:spcBef>
                <a:spcPct val="20000"/>
              </a:spcBef>
              <a:buChar char="•"/>
              <a:defRPr sz="3200">
                <a:solidFill>
                  <a:srgbClr val="000000"/>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rgbClr val="000000"/>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rgbClr val="000000"/>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rgbClr val="000000"/>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rgbClr val="000000"/>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000" b="1">
                <a:solidFill>
                  <a:srgbClr val="FF0000"/>
                </a:solidFill>
              </a:rPr>
              <a:t>少</a:t>
            </a:r>
          </a:p>
        </p:txBody>
      </p:sp>
      <p:sp>
        <p:nvSpPr>
          <p:cNvPr id="25612" name="文本框 16395">
            <a:extLst>
              <a:ext uri="{FF2B5EF4-FFF2-40B4-BE49-F238E27FC236}">
                <a16:creationId xmlns:a16="http://schemas.microsoft.com/office/drawing/2014/main" id="{0390DF56-7773-4A37-A4A0-4E4DE9A26B3D}"/>
              </a:ext>
            </a:extLst>
          </p:cNvPr>
          <p:cNvSpPr/>
          <p:nvPr/>
        </p:nvSpPr>
        <p:spPr>
          <a:xfrm>
            <a:off x="252413" y="5805488"/>
            <a:ext cx="7559675" cy="968375"/>
          </a:xfrm>
          <a:prstGeom prst="rect">
            <a:avLst/>
          </a:prstGeom>
          <a:noFill/>
          <a:ln>
            <a:noFill/>
            <a:miter lim="800000"/>
          </a:ln>
        </p:spPr>
        <p:txBody>
          <a:bodyPr>
            <a:spAutoFit/>
          </a:bodyPr>
          <a:lstStyle>
            <a:lvl1pPr indent="419100" eaLnBrk="0" hangingPunct="0">
              <a:spcBef>
                <a:spcPct val="20000"/>
              </a:spcBef>
              <a:buChar char="•"/>
              <a:defRPr sz="3200">
                <a:solidFill>
                  <a:srgbClr val="000000"/>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rgbClr val="000000"/>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rgbClr val="000000"/>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rgbClr val="000000"/>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rgbClr val="000000"/>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SzPct val="100000"/>
              <a:buChar char="»"/>
              <a:defRPr sz="2000">
                <a:solidFill>
                  <a:srgbClr val="000000"/>
                </a:solidFill>
                <a:latin typeface="Arial" panose="020B0604020202020204" pitchFamily="34" charset="0"/>
                <a:ea typeface="宋体" panose="02010600030101010101" pitchFamily="2" charset="-122"/>
              </a:defRPr>
            </a:lvl9pPr>
          </a:lstStyle>
          <a:p>
            <a:pPr eaLnBrk="1" hangingPunct="1">
              <a:lnSpc>
                <a:spcPct val="120000"/>
              </a:lnSpc>
              <a:spcBef>
                <a:spcPct val="0"/>
              </a:spcBef>
              <a:buFontTx/>
              <a:buNone/>
            </a:pPr>
            <a:r>
              <a:rPr lang="zh-CN" altLang="en-US" sz="2400" b="1">
                <a:solidFill>
                  <a:srgbClr val="333399"/>
                </a:solidFill>
              </a:rPr>
              <a:t>新疆吐鲁番地区有句谚语叫做“早穿皮袄午穿纱，围着火炉吃西瓜”，你知道其中的道理吗？</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656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656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60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5608"/>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5611"/>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5606"/>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5610"/>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5609"/>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560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56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5" grpId="0" animBg="1"/>
      <p:bldP spid="25606" grpId="0" animBg="1"/>
      <p:bldP spid="25607" grpId="0" animBg="1"/>
      <p:bldP spid="25608" grpId="0" animBg="1"/>
      <p:bldP spid="25609" grpId="0" animBg="1"/>
      <p:bldP spid="25610" grpId="0" animBg="1"/>
      <p:bldP spid="25611" grpId="0" animBg="1"/>
      <p:bldP spid="25612" grpId="0" animBg="1"/>
    </p:bldLst>
  </p:timing>
</p:sld>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主题​​">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TotalTime>
  <Words>3029</Words>
  <Application>Microsoft Office PowerPoint</Application>
  <PresentationFormat>全屏显示(4:3)</PresentationFormat>
  <Paragraphs>209</Paragraphs>
  <Slides>25</Slides>
  <Notes>0</Notes>
  <HiddenSlides>0</HiddenSlides>
  <MMClips>0</MMClips>
  <ScaleCrop>false</ScaleCrop>
  <HeadingPairs>
    <vt:vector size="8" baseType="variant">
      <vt:variant>
        <vt:lpstr>已用的字体</vt:lpstr>
      </vt:variant>
      <vt:variant>
        <vt:i4>5</vt:i4>
      </vt:variant>
      <vt:variant>
        <vt:lpstr>主题</vt:lpstr>
      </vt:variant>
      <vt:variant>
        <vt:i4>1</vt:i4>
      </vt:variant>
      <vt:variant>
        <vt:lpstr>嵌入 OLE 服务器</vt:lpstr>
      </vt:variant>
      <vt:variant>
        <vt:i4>2</vt:i4>
      </vt:variant>
      <vt:variant>
        <vt:lpstr>幻灯片标题</vt:lpstr>
      </vt:variant>
      <vt:variant>
        <vt:i4>25</vt:i4>
      </vt:variant>
    </vt:vector>
  </HeadingPairs>
  <TitlesOfParts>
    <vt:vector size="33" baseType="lpstr">
      <vt:lpstr>楷体_GB2312</vt:lpstr>
      <vt:lpstr>宋体</vt:lpstr>
      <vt:lpstr>Arial</vt:lpstr>
      <vt:lpstr>Calibri</vt:lpstr>
      <vt:lpstr>Calibri Light</vt:lpstr>
      <vt:lpstr>Office 主题​​</vt:lpstr>
      <vt:lpstr>Bitmap Image</vt:lpstr>
      <vt:lpstr>Microsoft Equation 3.0</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lenovo07</dc:creator>
  <cp:lastModifiedBy>lenovo07</cp:lastModifiedBy>
  <cp:revision>4</cp:revision>
  <dcterms:created xsi:type="dcterms:W3CDTF">2021-10-09T05:43:02Z</dcterms:created>
  <dcterms:modified xsi:type="dcterms:W3CDTF">2021-10-09T05:53:36Z</dcterms:modified>
</cp:coreProperties>
</file>