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1880850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44" y="-90"/>
      </p:cViewPr>
      <p:guideLst>
        <p:guide orient="horz" pos="2155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AD0C0-E35A-43D2-AD7A-3BE22A3AFE7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685800"/>
            <a:ext cx="595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F0A22-8B42-496D-BB7C-698799FFC9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82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1064" y="2125001"/>
            <a:ext cx="10098723" cy="146628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82128" y="3876305"/>
            <a:ext cx="8316595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3616" y="273939"/>
            <a:ext cx="2673191" cy="583662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273939"/>
            <a:ext cx="7821560" cy="583662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505" y="4395679"/>
            <a:ext cx="10098723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8505" y="2899312"/>
            <a:ext cx="10098723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043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39432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2" y="1531204"/>
            <a:ext cx="524943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042" y="2169337"/>
            <a:ext cx="524943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35307" y="1531204"/>
            <a:ext cx="5251501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35307" y="2169337"/>
            <a:ext cx="5251501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3" y="272355"/>
            <a:ext cx="390871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5082" y="272355"/>
            <a:ext cx="6641725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4043" y="1431446"/>
            <a:ext cx="390871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8730" y="4788377"/>
            <a:ext cx="712851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28730" y="611215"/>
            <a:ext cx="712851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28730" y="5353671"/>
            <a:ext cx="712851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3" y="1596126"/>
            <a:ext cx="1069276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4043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59291" y="6340166"/>
            <a:ext cx="376226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14609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" name="图片 2231"/>
          <p:cNvPicPr>
            <a:picLocks noChangeAspect="1"/>
          </p:cNvPicPr>
          <p:nvPr/>
        </p:nvPicPr>
        <p:blipFill>
          <a:blip r:embed="rId2"/>
          <a:srcRect l="97" t="43" r="-97" b="6524"/>
          <a:stretch>
            <a:fillRect/>
          </a:stretch>
        </p:blipFill>
        <p:spPr>
          <a:xfrm>
            <a:off x="-410054" y="-3801"/>
            <a:ext cx="12700134" cy="68481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33" name="矩形 2232"/>
          <p:cNvSpPr/>
          <p:nvPr/>
        </p:nvSpPr>
        <p:spPr>
          <a:xfrm>
            <a:off x="3060105" y="1984073"/>
            <a:ext cx="6532558" cy="110799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en-US" sz="66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4.1光</a:t>
            </a:r>
            <a:r>
              <a:rPr lang="zh-CN" altLang="en-US" sz="6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en-US" altLang="en-US" sz="6600" dirty="0" err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直线传播</a:t>
            </a:r>
            <a:endParaRPr lang="en-US" altLang="en-US" sz="66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595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矩形 2333"/>
          <p:cNvSpPr/>
          <p:nvPr/>
        </p:nvSpPr>
        <p:spPr>
          <a:xfrm>
            <a:off x="233080" y="188432"/>
            <a:ext cx="11247617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400">
                <a:solidFill>
                  <a:srgbClr val="0000FF"/>
                </a:solidFill>
                <a:latin typeface="Tahoma" panose="020B0604030504040204" pitchFamily="34" charset="0"/>
                <a:sym typeface="Arial"/>
              </a:rPr>
              <a:t>3</a:t>
            </a:r>
            <a:r>
              <a:rPr lang="zh-CN" altLang="en-US" sz="4400">
                <a:solidFill>
                  <a:srgbClr val="0000FF"/>
                </a:solidFill>
                <a:latin typeface="Tahoma" panose="020B0604030504040204" pitchFamily="34" charset="0"/>
                <a:sym typeface="Arial"/>
              </a:rPr>
              <a:t>、光沿直线传播的应用及例子</a:t>
            </a:r>
          </a:p>
        </p:txBody>
      </p:sp>
      <p:sp>
        <p:nvSpPr>
          <p:cNvPr id="2335" name="矩形 2334"/>
          <p:cNvSpPr/>
          <p:nvPr/>
        </p:nvSpPr>
        <p:spPr>
          <a:xfrm>
            <a:off x="111383" y="1209685"/>
            <a:ext cx="11460070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4400"/>
              <a:t>（1）、</a:t>
            </a:r>
            <a:r>
              <a:rPr lang="en-US" altLang="en-US" sz="4400"/>
              <a:t>激光准直（用激光引导掘进机）</a:t>
            </a:r>
          </a:p>
        </p:txBody>
      </p:sp>
      <p:grpSp>
        <p:nvGrpSpPr>
          <p:cNvPr id="2336" name="组合 2335"/>
          <p:cNvGrpSpPr/>
          <p:nvPr/>
        </p:nvGrpSpPr>
        <p:grpSpPr>
          <a:xfrm>
            <a:off x="5841418" y="2736215"/>
            <a:ext cx="5758912" cy="3204919"/>
            <a:chOff x="0" y="0"/>
            <a:chExt cx="2792" cy="2024"/>
          </a:xfrm>
        </p:grpSpPr>
        <p:sp>
          <p:nvSpPr>
            <p:cNvPr id="2337" name="未知"/>
            <p:cNvSpPr/>
            <p:nvPr/>
          </p:nvSpPr>
          <p:spPr>
            <a:xfrm>
              <a:off x="0" y="0"/>
              <a:ext cx="2792" cy="2024"/>
            </a:xfr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38" name="未知"/>
            <p:cNvSpPr/>
            <p:nvPr/>
          </p:nvSpPr>
          <p:spPr>
            <a:xfrm>
              <a:off x="960" y="1288"/>
              <a:ext cx="1536" cy="384"/>
            </a:xfr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2339" name="直接连接符 2338"/>
          <p:cNvCxnSpPr/>
          <p:nvPr/>
        </p:nvCxnSpPr>
        <p:spPr>
          <a:xfrm>
            <a:off x="5284503" y="4785210"/>
            <a:ext cx="5346383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340" name="矩形 2339"/>
          <p:cNvSpPr/>
          <p:nvPr/>
        </p:nvSpPr>
        <p:spPr>
          <a:xfrm>
            <a:off x="306841" y="2176604"/>
            <a:ext cx="751471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400"/>
              <a:t>（2）、</a:t>
            </a:r>
            <a:r>
              <a:rPr lang="en-US" altLang="en-US" sz="4400"/>
              <a:t>排直队要向前看齐</a:t>
            </a:r>
          </a:p>
        </p:txBody>
      </p:sp>
      <p:grpSp>
        <p:nvGrpSpPr>
          <p:cNvPr id="2341" name="组合 2340"/>
          <p:cNvGrpSpPr/>
          <p:nvPr/>
        </p:nvGrpSpPr>
        <p:grpSpPr>
          <a:xfrm>
            <a:off x="4554326" y="4655366"/>
            <a:ext cx="891064" cy="969076"/>
            <a:chOff x="0" y="0"/>
            <a:chExt cx="432" cy="612"/>
          </a:xfrm>
        </p:grpSpPr>
        <p:sp>
          <p:nvSpPr>
            <p:cNvPr id="2342" name="矩形 2341"/>
            <p:cNvSpPr/>
            <p:nvPr/>
          </p:nvSpPr>
          <p:spPr>
            <a:xfrm>
              <a:off x="24" y="0"/>
              <a:ext cx="336" cy="144"/>
            </a:xfrm>
            <a:prstGeom prst="rect">
              <a:avLst/>
            </a:prstGeom>
            <a:solidFill>
              <a:srgbClr val="E1F4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343" name="直接连接符 2342"/>
            <p:cNvCxnSpPr/>
            <p:nvPr/>
          </p:nvCxnSpPr>
          <p:spPr>
            <a:xfrm flipH="1">
              <a:off x="192" y="132"/>
              <a:ext cx="0" cy="336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344" name="直接连接符 2343"/>
            <p:cNvCxnSpPr/>
            <p:nvPr/>
          </p:nvCxnSpPr>
          <p:spPr>
            <a:xfrm flipH="1">
              <a:off x="0" y="468"/>
              <a:ext cx="192" cy="144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345" name="直接连接符 2344"/>
            <p:cNvCxnSpPr/>
            <p:nvPr/>
          </p:nvCxnSpPr>
          <p:spPr>
            <a:xfrm>
              <a:off x="192" y="468"/>
              <a:ext cx="240" cy="144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00259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" grpId="0"/>
      <p:bldP spid="2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矩形 2347"/>
          <p:cNvSpPr/>
          <p:nvPr/>
        </p:nvSpPr>
        <p:spPr>
          <a:xfrm>
            <a:off x="76730" y="4636365"/>
            <a:ext cx="11880850" cy="2128167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349" name="图片 2348"/>
          <p:cNvPicPr>
            <a:picLocks noChangeAspect="1"/>
          </p:cNvPicPr>
          <p:nvPr/>
        </p:nvPicPr>
        <p:blipFill>
          <a:blip r:embed="rId2">
            <a:lum contrast="24000"/>
          </a:blip>
          <a:stretch>
            <a:fillRect/>
          </a:stretch>
        </p:blipFill>
        <p:spPr>
          <a:xfrm>
            <a:off x="3976784" y="3493108"/>
            <a:ext cx="2359669" cy="19729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0" name="未知"/>
          <p:cNvSpPr/>
          <p:nvPr/>
        </p:nvSpPr>
        <p:spPr>
          <a:xfrm>
            <a:off x="4257304" y="5144655"/>
            <a:ext cx="4958605" cy="1360190"/>
          </a:xfr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351" name="组合 2350"/>
          <p:cNvGrpSpPr/>
          <p:nvPr/>
        </p:nvGrpSpPr>
        <p:grpSpPr>
          <a:xfrm>
            <a:off x="235142" y="1051417"/>
            <a:ext cx="9729509" cy="4164494"/>
            <a:chOff x="0" y="0"/>
            <a:chExt cx="5376" cy="3216"/>
          </a:xfrm>
        </p:grpSpPr>
        <p:grpSp>
          <p:nvGrpSpPr>
            <p:cNvPr id="2352" name="组合 2351"/>
            <p:cNvGrpSpPr/>
            <p:nvPr/>
          </p:nvGrpSpPr>
          <p:grpSpPr>
            <a:xfrm>
              <a:off x="0" y="1728"/>
              <a:ext cx="2112" cy="1488"/>
              <a:chOff x="0" y="0"/>
              <a:chExt cx="2112" cy="1488"/>
            </a:xfrm>
          </p:grpSpPr>
          <p:cxnSp>
            <p:nvCxnSpPr>
              <p:cNvPr id="2353" name="直接连接符 2352"/>
              <p:cNvCxnSpPr/>
              <p:nvPr/>
            </p:nvCxnSpPr>
            <p:spPr>
              <a:xfrm>
                <a:off x="0" y="0"/>
                <a:ext cx="2112" cy="1488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354" name="直接连接符 2353"/>
              <p:cNvCxnSpPr/>
              <p:nvPr/>
            </p:nvCxnSpPr>
            <p:spPr>
              <a:xfrm rot="60000">
                <a:off x="708" y="492"/>
                <a:ext cx="192" cy="144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cxnSp>
        </p:grpSp>
        <p:grpSp>
          <p:nvGrpSpPr>
            <p:cNvPr id="2355" name="组合 2354"/>
            <p:cNvGrpSpPr/>
            <p:nvPr/>
          </p:nvGrpSpPr>
          <p:grpSpPr>
            <a:xfrm>
              <a:off x="144" y="1440"/>
              <a:ext cx="2112" cy="1488"/>
              <a:chOff x="0" y="0"/>
              <a:chExt cx="2112" cy="1488"/>
            </a:xfrm>
          </p:grpSpPr>
          <p:cxnSp>
            <p:nvCxnSpPr>
              <p:cNvPr id="2356" name="直接连接符 2355"/>
              <p:cNvCxnSpPr/>
              <p:nvPr/>
            </p:nvCxnSpPr>
            <p:spPr>
              <a:xfrm>
                <a:off x="0" y="0"/>
                <a:ext cx="2112" cy="1488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357" name="直接连接符 2356"/>
              <p:cNvCxnSpPr/>
              <p:nvPr/>
            </p:nvCxnSpPr>
            <p:spPr>
              <a:xfrm rot="60000">
                <a:off x="708" y="492"/>
                <a:ext cx="192" cy="144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cxnSp>
        </p:grpSp>
        <p:grpSp>
          <p:nvGrpSpPr>
            <p:cNvPr id="2358" name="组合 2357"/>
            <p:cNvGrpSpPr/>
            <p:nvPr/>
          </p:nvGrpSpPr>
          <p:grpSpPr>
            <a:xfrm>
              <a:off x="384" y="1152"/>
              <a:ext cx="1824" cy="1296"/>
              <a:chOff x="0" y="0"/>
              <a:chExt cx="2112" cy="1488"/>
            </a:xfrm>
          </p:grpSpPr>
          <p:cxnSp>
            <p:nvCxnSpPr>
              <p:cNvPr id="2359" name="直接连接符 2358"/>
              <p:cNvCxnSpPr/>
              <p:nvPr/>
            </p:nvCxnSpPr>
            <p:spPr>
              <a:xfrm>
                <a:off x="0" y="0"/>
                <a:ext cx="2112" cy="1488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360" name="直接连接符 2359"/>
              <p:cNvCxnSpPr/>
              <p:nvPr/>
            </p:nvCxnSpPr>
            <p:spPr>
              <a:xfrm rot="60000">
                <a:off x="708" y="492"/>
                <a:ext cx="192" cy="144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cxnSp>
        </p:grpSp>
        <p:grpSp>
          <p:nvGrpSpPr>
            <p:cNvPr id="2361" name="组合 2360"/>
            <p:cNvGrpSpPr/>
            <p:nvPr/>
          </p:nvGrpSpPr>
          <p:grpSpPr>
            <a:xfrm>
              <a:off x="528" y="816"/>
              <a:ext cx="1968" cy="1344"/>
              <a:chOff x="0" y="0"/>
              <a:chExt cx="2112" cy="1488"/>
            </a:xfrm>
          </p:grpSpPr>
          <p:cxnSp>
            <p:nvCxnSpPr>
              <p:cNvPr id="2362" name="直接连接符 2361"/>
              <p:cNvCxnSpPr/>
              <p:nvPr/>
            </p:nvCxnSpPr>
            <p:spPr>
              <a:xfrm>
                <a:off x="0" y="0"/>
                <a:ext cx="2112" cy="1488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363" name="直接连接符 2362"/>
              <p:cNvCxnSpPr/>
              <p:nvPr/>
            </p:nvCxnSpPr>
            <p:spPr>
              <a:xfrm rot="60000">
                <a:off x="708" y="492"/>
                <a:ext cx="192" cy="144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cxnSp>
        </p:grpSp>
        <p:grpSp>
          <p:nvGrpSpPr>
            <p:cNvPr id="2364" name="组合 2363"/>
            <p:cNvGrpSpPr/>
            <p:nvPr/>
          </p:nvGrpSpPr>
          <p:grpSpPr>
            <a:xfrm>
              <a:off x="720" y="336"/>
              <a:ext cx="4080" cy="2880"/>
              <a:chOff x="0" y="0"/>
              <a:chExt cx="4416" cy="3120"/>
            </a:xfrm>
          </p:grpSpPr>
          <p:cxnSp>
            <p:nvCxnSpPr>
              <p:cNvPr id="2365" name="直接连接符 2364"/>
              <p:cNvCxnSpPr/>
              <p:nvPr/>
            </p:nvCxnSpPr>
            <p:spPr>
              <a:xfrm>
                <a:off x="0" y="0"/>
                <a:ext cx="4416" cy="312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366" name="直接连接符 2365"/>
              <p:cNvCxnSpPr/>
              <p:nvPr/>
            </p:nvCxnSpPr>
            <p:spPr>
              <a:xfrm>
                <a:off x="960" y="672"/>
                <a:ext cx="144" cy="96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cxnSp>
        </p:grpSp>
        <p:grpSp>
          <p:nvGrpSpPr>
            <p:cNvPr id="2367" name="组合 2366"/>
            <p:cNvGrpSpPr/>
            <p:nvPr/>
          </p:nvGrpSpPr>
          <p:grpSpPr>
            <a:xfrm>
              <a:off x="912" y="0"/>
              <a:ext cx="4464" cy="3168"/>
              <a:chOff x="0" y="0"/>
              <a:chExt cx="4416" cy="3120"/>
            </a:xfrm>
          </p:grpSpPr>
          <p:cxnSp>
            <p:nvCxnSpPr>
              <p:cNvPr id="2368" name="直接连接符 2367"/>
              <p:cNvCxnSpPr/>
              <p:nvPr/>
            </p:nvCxnSpPr>
            <p:spPr>
              <a:xfrm>
                <a:off x="0" y="0"/>
                <a:ext cx="4416" cy="312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369" name="直接连接符 2368"/>
              <p:cNvCxnSpPr/>
              <p:nvPr/>
            </p:nvCxnSpPr>
            <p:spPr>
              <a:xfrm>
                <a:off x="960" y="672"/>
                <a:ext cx="144" cy="96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cxnSp>
        </p:grpSp>
      </p:grpSp>
      <p:sp>
        <p:nvSpPr>
          <p:cNvPr id="2370" name="矩形 2369"/>
          <p:cNvSpPr/>
          <p:nvPr/>
        </p:nvSpPr>
        <p:spPr>
          <a:xfrm>
            <a:off x="2103901" y="117177"/>
            <a:ext cx="9288103" cy="1508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/>
              <a:t> </a:t>
            </a:r>
            <a:r>
              <a:rPr lang="zh-CN" altLang="en-US" sz="3600"/>
              <a:t>（3）</a:t>
            </a:r>
            <a:r>
              <a:rPr lang="en-US" altLang="en-US" sz="3600"/>
              <a:t> 影子的形成：</a:t>
            </a:r>
          </a:p>
          <a:p>
            <a:r>
              <a:rPr lang="en-US" altLang="en-US" sz="2800" b="0"/>
              <a:t>由于</a:t>
            </a:r>
            <a:r>
              <a:rPr lang="en-US" altLang="en-US" sz="2800" b="0">
                <a:solidFill>
                  <a:srgbClr val="FF0000"/>
                </a:solidFill>
              </a:rPr>
              <a:t>光是沿直线传播的</a:t>
            </a:r>
            <a:r>
              <a:rPr lang="en-US" altLang="en-US" sz="2400" b="0"/>
              <a:t> 所以当光在传播过程中，遇到不透明的物体，在物体后面便产生影</a:t>
            </a:r>
            <a:r>
              <a:rPr lang="en-US" altLang="zh-CN" sz="2400" b="0"/>
              <a:t>子</a:t>
            </a:r>
            <a:r>
              <a:rPr lang="en-US" altLang="en-US" sz="280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3339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7" dur="500" fill="hold"/>
                                        <p:tgtEl>
                                          <p:spTgt spid="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矩形 2372"/>
          <p:cNvSpPr/>
          <p:nvPr/>
        </p:nvSpPr>
        <p:spPr>
          <a:xfrm>
            <a:off x="0" y="4712371"/>
            <a:ext cx="11880850" cy="2128167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74" name="矩形 2373"/>
          <p:cNvSpPr/>
          <p:nvPr/>
        </p:nvSpPr>
        <p:spPr>
          <a:xfrm>
            <a:off x="4591830" y="834483"/>
            <a:ext cx="2492991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600" dirty="0"/>
              <a:t>影子的形成</a:t>
            </a:r>
          </a:p>
        </p:txBody>
      </p:sp>
      <p:pic>
        <p:nvPicPr>
          <p:cNvPr id="2375" name="图片 23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428" y="3277758"/>
            <a:ext cx="2000768" cy="21535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76" name="图片 23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978" y="1105254"/>
            <a:ext cx="860125" cy="889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77" name="矩形 2376"/>
          <p:cNvSpPr/>
          <p:nvPr/>
        </p:nvSpPr>
        <p:spPr>
          <a:xfrm>
            <a:off x="10494751" y="1976156"/>
            <a:ext cx="99007" cy="2812221"/>
          </a:xfrm>
          <a:prstGeom prst="rect">
            <a:avLst/>
          </a:prstGeom>
          <a:solidFill>
            <a:srgbClr val="E1F4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78" name="未知"/>
          <p:cNvSpPr/>
          <p:nvPr/>
        </p:nvSpPr>
        <p:spPr>
          <a:xfrm>
            <a:off x="6596348" y="5000560"/>
            <a:ext cx="2712382" cy="646051"/>
          </a:xfr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379" name="组合 2378"/>
          <p:cNvGrpSpPr/>
          <p:nvPr/>
        </p:nvGrpSpPr>
        <p:grpSpPr>
          <a:xfrm>
            <a:off x="6408647" y="1292102"/>
            <a:ext cx="3987097" cy="4211998"/>
            <a:chOff x="0" y="0"/>
            <a:chExt cx="2640" cy="2496"/>
          </a:xfrm>
        </p:grpSpPr>
        <p:cxnSp>
          <p:nvCxnSpPr>
            <p:cNvPr id="2380" name="直接连接符 2379"/>
            <p:cNvCxnSpPr/>
            <p:nvPr/>
          </p:nvCxnSpPr>
          <p:spPr>
            <a:xfrm flipH="1">
              <a:off x="0" y="0"/>
              <a:ext cx="2640" cy="2496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381" name="直接连接符 2380"/>
            <p:cNvCxnSpPr/>
            <p:nvPr/>
          </p:nvCxnSpPr>
          <p:spPr>
            <a:xfrm flipH="1">
              <a:off x="1728" y="720"/>
              <a:ext cx="144" cy="144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</p:grpSp>
      <p:grpSp>
        <p:nvGrpSpPr>
          <p:cNvPr id="2382" name="组合 2381"/>
          <p:cNvGrpSpPr/>
          <p:nvPr/>
        </p:nvGrpSpPr>
        <p:grpSpPr>
          <a:xfrm>
            <a:off x="297021" y="1292102"/>
            <a:ext cx="10098723" cy="3876305"/>
            <a:chOff x="0" y="0"/>
            <a:chExt cx="4896" cy="2448"/>
          </a:xfrm>
        </p:grpSpPr>
        <p:cxnSp>
          <p:nvCxnSpPr>
            <p:cNvPr id="2383" name="直接连接符 2382"/>
            <p:cNvCxnSpPr/>
            <p:nvPr/>
          </p:nvCxnSpPr>
          <p:spPr>
            <a:xfrm flipH="1">
              <a:off x="0" y="0"/>
              <a:ext cx="4896" cy="244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384" name="直接连接符 2383"/>
            <p:cNvCxnSpPr/>
            <p:nvPr/>
          </p:nvCxnSpPr>
          <p:spPr>
            <a:xfrm flipH="1">
              <a:off x="3264" y="720"/>
              <a:ext cx="192" cy="96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</p:grpSp>
      <p:pic>
        <p:nvPicPr>
          <p:cNvPr id="2385" name="图片 23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290" y="3344263"/>
            <a:ext cx="1998706" cy="20917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86" name="未知"/>
          <p:cNvSpPr/>
          <p:nvPr/>
        </p:nvSpPr>
        <p:spPr>
          <a:xfrm>
            <a:off x="313522" y="4877050"/>
            <a:ext cx="5577399" cy="810730"/>
          </a:xfr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06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base">
                                        <p:cTn id="10" dur="1000" fill="hold"/>
                                        <p:tgtEl>
                                          <p:spTgt spid="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base">
                                        <p:cTn id="13" dur="1000" fill="hold"/>
                                        <p:tgtEl>
                                          <p:spTgt spid="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22" dur="1000" fill="hold"/>
                                        <p:tgtEl>
                                          <p:spTgt spid="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base">
                                        <p:cTn id="25" dur="1000" fill="hold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9" name="标题 2388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097044" cy="1140090"/>
          </a:xfrm>
        </p:spPr>
        <p:txBody>
          <a:bodyPr anchor="ctr"/>
          <a:lstStyle/>
          <a:p>
            <a:r>
              <a:rPr lang="zh-CN" altLang="en-US" sz="5400"/>
              <a:t>影子形成的原因</a:t>
            </a:r>
          </a:p>
        </p:txBody>
      </p:sp>
      <p:sp>
        <p:nvSpPr>
          <p:cNvPr id="2390" name="文本占位符 2389"/>
          <p:cNvSpPr>
            <a:spLocks noGrp="1"/>
          </p:cNvSpPr>
          <p:nvPr>
            <p:ph type="body" idx="4294967295"/>
          </p:nvPr>
        </p:nvSpPr>
        <p:spPr>
          <a:xfrm>
            <a:off x="0" y="978577"/>
            <a:ext cx="11880850" cy="5861961"/>
          </a:xfrm>
        </p:spPr>
        <p:txBody>
          <a:bodyPr/>
          <a:lstStyle/>
          <a:p>
            <a:pPr>
              <a:buClr>
                <a:schemeClr val="hlink"/>
              </a:buClr>
            </a:pPr>
            <a:r>
              <a:rPr lang="zh-CN" altLang="en-US" sz="4000"/>
              <a:t>光在传播过程中，遇到不透明的物体，由于光是沿直线传播的，所以在不透光的物体后面，光照射不到，形成了黑暗的部分就是物体的影子。</a:t>
            </a:r>
          </a:p>
        </p:txBody>
      </p:sp>
      <p:pic>
        <p:nvPicPr>
          <p:cNvPr id="2391" name="图片 23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1525"/>
            <a:ext cx="11880850" cy="334901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582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未知"/>
          <p:cNvSpPr/>
          <p:nvPr/>
        </p:nvSpPr>
        <p:spPr>
          <a:xfrm>
            <a:off x="9504680" y="4864382"/>
            <a:ext cx="2475177" cy="988078"/>
          </a:xfrm>
          <a:solidFill>
            <a:srgbClr val="FF0066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95" name="矩形 2394"/>
          <p:cNvSpPr/>
          <p:nvPr/>
        </p:nvSpPr>
        <p:spPr>
          <a:xfrm>
            <a:off x="4752340" y="304024"/>
            <a:ext cx="3423995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（4）</a:t>
            </a:r>
            <a:r>
              <a:rPr lang="en-US" altLang="en-US"/>
              <a:t> 日食</a:t>
            </a:r>
          </a:p>
        </p:txBody>
      </p:sp>
      <p:sp>
        <p:nvSpPr>
          <p:cNvPr id="2396" name="椭圆 2395"/>
          <p:cNvSpPr/>
          <p:nvPr/>
        </p:nvSpPr>
        <p:spPr>
          <a:xfrm>
            <a:off x="420780" y="836066"/>
            <a:ext cx="2846454" cy="235618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3600">
                <a:solidFill>
                  <a:srgbClr val="FF0000"/>
                </a:solidFill>
              </a:rPr>
              <a:t>太阳</a:t>
            </a:r>
          </a:p>
        </p:txBody>
      </p:sp>
      <p:sp>
        <p:nvSpPr>
          <p:cNvPr id="2397" name="椭圆 2396"/>
          <p:cNvSpPr/>
          <p:nvPr/>
        </p:nvSpPr>
        <p:spPr>
          <a:xfrm>
            <a:off x="9999716" y="1976155"/>
            <a:ext cx="1584113" cy="1216096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地球</a:t>
            </a:r>
          </a:p>
        </p:txBody>
      </p:sp>
      <p:sp>
        <p:nvSpPr>
          <p:cNvPr id="2398" name="未知"/>
          <p:cNvSpPr/>
          <p:nvPr/>
        </p:nvSpPr>
        <p:spPr>
          <a:xfrm>
            <a:off x="8811630" y="2204173"/>
            <a:ext cx="1287092" cy="532042"/>
          </a:xfrm>
          <a:solidFill>
            <a:srgbClr val="FF0066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399" name="组合 2398"/>
          <p:cNvGrpSpPr/>
          <p:nvPr/>
        </p:nvGrpSpPr>
        <p:grpSpPr>
          <a:xfrm>
            <a:off x="1881135" y="836066"/>
            <a:ext cx="8613616" cy="2356185"/>
            <a:chOff x="0" y="0"/>
            <a:chExt cx="4176" cy="1488"/>
          </a:xfrm>
        </p:grpSpPr>
        <p:cxnSp>
          <p:nvCxnSpPr>
            <p:cNvPr id="2400" name="直接连接符 2399"/>
            <p:cNvCxnSpPr/>
            <p:nvPr/>
          </p:nvCxnSpPr>
          <p:spPr>
            <a:xfrm>
              <a:off x="0" y="0"/>
              <a:ext cx="4176" cy="105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401" name="直接连接符 2400"/>
            <p:cNvCxnSpPr/>
            <p:nvPr/>
          </p:nvCxnSpPr>
          <p:spPr>
            <a:xfrm flipV="1">
              <a:off x="0" y="1152"/>
              <a:ext cx="3936" cy="33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402" name="直接连接符 2401"/>
            <p:cNvCxnSpPr/>
            <p:nvPr/>
          </p:nvCxnSpPr>
          <p:spPr>
            <a:xfrm>
              <a:off x="1536" y="384"/>
              <a:ext cx="336" cy="9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cxnSp>
          <p:nvCxnSpPr>
            <p:cNvPr id="2403" name="直接连接符 2402"/>
            <p:cNvCxnSpPr/>
            <p:nvPr/>
          </p:nvCxnSpPr>
          <p:spPr>
            <a:xfrm>
              <a:off x="624" y="432"/>
              <a:ext cx="2544" cy="52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404" name="直接连接符 2403"/>
            <p:cNvCxnSpPr/>
            <p:nvPr/>
          </p:nvCxnSpPr>
          <p:spPr>
            <a:xfrm>
              <a:off x="720" y="912"/>
              <a:ext cx="2400" cy="14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405" name="直接连接符 2404"/>
            <p:cNvCxnSpPr/>
            <p:nvPr/>
          </p:nvCxnSpPr>
          <p:spPr>
            <a:xfrm>
              <a:off x="1584" y="624"/>
              <a:ext cx="192" cy="4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cxnSp>
          <p:nvCxnSpPr>
            <p:cNvPr id="2406" name="直接连接符 2405"/>
            <p:cNvCxnSpPr/>
            <p:nvPr/>
          </p:nvCxnSpPr>
          <p:spPr>
            <a:xfrm>
              <a:off x="1440" y="960"/>
              <a:ext cx="33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</p:grpSp>
      <p:grpSp>
        <p:nvGrpSpPr>
          <p:cNvPr id="2407" name="组合 2406"/>
          <p:cNvGrpSpPr/>
          <p:nvPr/>
        </p:nvGrpSpPr>
        <p:grpSpPr>
          <a:xfrm>
            <a:off x="233081" y="3850970"/>
            <a:ext cx="11214614" cy="2356185"/>
            <a:chOff x="0" y="0"/>
            <a:chExt cx="5664" cy="1488"/>
          </a:xfrm>
        </p:grpSpPr>
        <p:sp>
          <p:nvSpPr>
            <p:cNvPr id="2408" name="椭圆 2407"/>
            <p:cNvSpPr/>
            <p:nvPr/>
          </p:nvSpPr>
          <p:spPr>
            <a:xfrm>
              <a:off x="0" y="0"/>
              <a:ext cx="1584" cy="1488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3600">
                  <a:solidFill>
                    <a:srgbClr val="FF0000"/>
                  </a:solidFill>
                </a:rPr>
                <a:t>太阳</a:t>
              </a:r>
            </a:p>
          </p:txBody>
        </p:sp>
        <p:sp>
          <p:nvSpPr>
            <p:cNvPr id="2409" name="椭圆 2408"/>
            <p:cNvSpPr/>
            <p:nvPr/>
          </p:nvSpPr>
          <p:spPr>
            <a:xfrm>
              <a:off x="5328" y="816"/>
              <a:ext cx="336" cy="336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2000">
                  <a:solidFill>
                    <a:srgbClr val="FF0000"/>
                  </a:solidFill>
                </a:rPr>
                <a:t>月球</a:t>
              </a:r>
            </a:p>
          </p:txBody>
        </p:sp>
        <p:sp>
          <p:nvSpPr>
            <p:cNvPr id="2410" name="椭圆 2409"/>
            <p:cNvSpPr/>
            <p:nvPr/>
          </p:nvSpPr>
          <p:spPr>
            <a:xfrm>
              <a:off x="4128" y="600"/>
              <a:ext cx="672" cy="672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</a:rPr>
                <a:t>地球</a:t>
              </a:r>
            </a:p>
          </p:txBody>
        </p:sp>
      </p:grpSp>
      <p:grpSp>
        <p:nvGrpSpPr>
          <p:cNvPr id="2411" name="组合 2410"/>
          <p:cNvGrpSpPr/>
          <p:nvPr/>
        </p:nvGrpSpPr>
        <p:grpSpPr>
          <a:xfrm>
            <a:off x="1683120" y="3876305"/>
            <a:ext cx="10197730" cy="2356185"/>
            <a:chOff x="0" y="0"/>
            <a:chExt cx="4944" cy="1488"/>
          </a:xfrm>
        </p:grpSpPr>
        <p:cxnSp>
          <p:nvCxnSpPr>
            <p:cNvPr id="2412" name="直接连接符 2411"/>
            <p:cNvCxnSpPr/>
            <p:nvPr/>
          </p:nvCxnSpPr>
          <p:spPr>
            <a:xfrm>
              <a:off x="96" y="0"/>
              <a:ext cx="4848" cy="81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413" name="直接连接符 2412"/>
            <p:cNvCxnSpPr/>
            <p:nvPr/>
          </p:nvCxnSpPr>
          <p:spPr>
            <a:xfrm flipV="1">
              <a:off x="0" y="1200"/>
              <a:ext cx="4944" cy="28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414" name="直接连接符 2413"/>
            <p:cNvCxnSpPr/>
            <p:nvPr/>
          </p:nvCxnSpPr>
          <p:spPr>
            <a:xfrm>
              <a:off x="816" y="528"/>
              <a:ext cx="2448" cy="28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415" name="直接连接符 2414"/>
            <p:cNvCxnSpPr/>
            <p:nvPr/>
          </p:nvCxnSpPr>
          <p:spPr>
            <a:xfrm>
              <a:off x="720" y="1056"/>
              <a:ext cx="254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416" name="直接连接符 2415"/>
            <p:cNvCxnSpPr/>
            <p:nvPr/>
          </p:nvCxnSpPr>
          <p:spPr>
            <a:xfrm>
              <a:off x="1536" y="240"/>
              <a:ext cx="288" cy="4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cxnSp>
          <p:nvCxnSpPr>
            <p:cNvPr id="2417" name="直接连接符 2416"/>
            <p:cNvCxnSpPr/>
            <p:nvPr/>
          </p:nvCxnSpPr>
          <p:spPr>
            <a:xfrm>
              <a:off x="1536" y="624"/>
              <a:ext cx="24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cxnSp>
          <p:nvCxnSpPr>
            <p:cNvPr id="2418" name="直接连接符 2417"/>
            <p:cNvCxnSpPr/>
            <p:nvPr/>
          </p:nvCxnSpPr>
          <p:spPr>
            <a:xfrm>
              <a:off x="1488" y="1056"/>
              <a:ext cx="288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cxnSp>
          <p:nvCxnSpPr>
            <p:cNvPr id="2419" name="直接连接符 2418"/>
            <p:cNvCxnSpPr/>
            <p:nvPr/>
          </p:nvCxnSpPr>
          <p:spPr>
            <a:xfrm>
              <a:off x="1488" y="1392"/>
              <a:ext cx="38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</p:grpSp>
      <p:sp>
        <p:nvSpPr>
          <p:cNvPr id="2420" name="矩形 2419"/>
          <p:cNvSpPr/>
          <p:nvPr/>
        </p:nvSpPr>
        <p:spPr>
          <a:xfrm>
            <a:off x="5049361" y="3496275"/>
            <a:ext cx="3027967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（5）</a:t>
            </a:r>
            <a:r>
              <a:rPr lang="en-US" altLang="en-US"/>
              <a:t> 月食</a:t>
            </a:r>
          </a:p>
        </p:txBody>
      </p:sp>
      <p:sp>
        <p:nvSpPr>
          <p:cNvPr id="2421" name="未知"/>
          <p:cNvSpPr/>
          <p:nvPr/>
        </p:nvSpPr>
        <p:spPr>
          <a:xfrm>
            <a:off x="10098723" y="2432191"/>
            <a:ext cx="99007" cy="152012"/>
          </a:xfrm>
          <a:solidFill>
            <a:srgbClr val="FF0066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22" name="椭圆 2421"/>
          <p:cNvSpPr/>
          <p:nvPr/>
        </p:nvSpPr>
        <p:spPr>
          <a:xfrm>
            <a:off x="8440354" y="2185172"/>
            <a:ext cx="693050" cy="532042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000">
                <a:solidFill>
                  <a:srgbClr val="FF0000"/>
                </a:solidFill>
              </a:rPr>
              <a:t>月球</a:t>
            </a:r>
          </a:p>
        </p:txBody>
      </p:sp>
      <p:sp>
        <p:nvSpPr>
          <p:cNvPr id="2423" name="椭圆 2422"/>
          <p:cNvSpPr/>
          <p:nvPr/>
        </p:nvSpPr>
        <p:spPr>
          <a:xfrm>
            <a:off x="9974963" y="2432191"/>
            <a:ext cx="148511" cy="228018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24" name="新月形 2423"/>
          <p:cNvSpPr/>
          <p:nvPr/>
        </p:nvSpPr>
        <p:spPr>
          <a:xfrm flipH="1">
            <a:off x="9356169" y="4883384"/>
            <a:ext cx="594043" cy="969076"/>
          </a:xfrm>
          <a:prstGeom prst="moon">
            <a:avLst>
              <a:gd name="adj" fmla="val 50000"/>
            </a:avLst>
          </a:pr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77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7" dur="500" fill="hold"/>
                                        <p:tgtEl>
                                          <p:spTgt spid="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33" dur="500" fill="hold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矩形 2426"/>
          <p:cNvSpPr/>
          <p:nvPr/>
        </p:nvSpPr>
        <p:spPr>
          <a:xfrm>
            <a:off x="5945866" y="304024"/>
            <a:ext cx="1686679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/>
              <a:t>（6）</a:t>
            </a:r>
            <a:r>
              <a:rPr lang="en-US" altLang="en-US"/>
              <a:t>小孔成像</a:t>
            </a:r>
          </a:p>
        </p:txBody>
      </p:sp>
      <p:grpSp>
        <p:nvGrpSpPr>
          <p:cNvPr id="2428" name="组合 2427"/>
          <p:cNvGrpSpPr/>
          <p:nvPr/>
        </p:nvGrpSpPr>
        <p:grpSpPr>
          <a:xfrm>
            <a:off x="794120" y="690388"/>
            <a:ext cx="10197730" cy="3062408"/>
            <a:chOff x="0" y="0"/>
            <a:chExt cx="4944" cy="1934"/>
          </a:xfrm>
        </p:grpSpPr>
        <p:grpSp>
          <p:nvGrpSpPr>
            <p:cNvPr id="2429" name="组合 2428"/>
            <p:cNvGrpSpPr/>
            <p:nvPr/>
          </p:nvGrpSpPr>
          <p:grpSpPr>
            <a:xfrm>
              <a:off x="2465" y="191"/>
              <a:ext cx="895" cy="1412"/>
              <a:chOff x="0" y="0"/>
              <a:chExt cx="960" cy="1920"/>
            </a:xfrm>
          </p:grpSpPr>
          <p:sp>
            <p:nvSpPr>
              <p:cNvPr id="2430" name="平行四边形 2429"/>
              <p:cNvSpPr/>
              <p:nvPr/>
            </p:nvSpPr>
            <p:spPr>
              <a:xfrm rot="16200000">
                <a:off x="-480" y="480"/>
                <a:ext cx="1920" cy="960"/>
              </a:xfrm>
              <a:prstGeom prst="parallelogram">
                <a:avLst>
                  <a:gd name="adj" fmla="val 84862"/>
                </a:avLst>
              </a:prstGeom>
              <a:solidFill>
                <a:srgbClr val="9F9FB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1" name="椭圆 2430"/>
              <p:cNvSpPr/>
              <p:nvPr/>
            </p:nvSpPr>
            <p:spPr>
              <a:xfrm>
                <a:off x="396" y="908"/>
                <a:ext cx="73" cy="88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432" name="平行四边形 2431"/>
            <p:cNvSpPr/>
            <p:nvPr/>
          </p:nvSpPr>
          <p:spPr>
            <a:xfrm rot="16200000">
              <a:off x="3350" y="340"/>
              <a:ext cx="1934" cy="1254"/>
            </a:xfrm>
            <a:prstGeom prst="parallelogram">
              <a:avLst>
                <a:gd name="adj" fmla="val 52236"/>
              </a:avLst>
            </a:prstGeom>
            <a:solidFill>
              <a:srgbClr val="9F9FB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433" name="组合 2432"/>
            <p:cNvGrpSpPr/>
            <p:nvPr/>
          </p:nvGrpSpPr>
          <p:grpSpPr>
            <a:xfrm>
              <a:off x="0" y="552"/>
              <a:ext cx="358" cy="1176"/>
              <a:chOff x="0" y="0"/>
              <a:chExt cx="384" cy="1600"/>
            </a:xfrm>
          </p:grpSpPr>
          <p:sp>
            <p:nvSpPr>
              <p:cNvPr id="2434" name="圆柱形 2433"/>
              <p:cNvSpPr/>
              <p:nvPr/>
            </p:nvSpPr>
            <p:spPr>
              <a:xfrm>
                <a:off x="48" y="592"/>
                <a:ext cx="240" cy="1008"/>
              </a:xfrm>
              <a:prstGeom prst="can">
                <a:avLst>
                  <a:gd name="adj" fmla="val 80421"/>
                </a:avLst>
              </a:prstGeom>
              <a:solidFill>
                <a:srgbClr val="000000"/>
              </a:solidFill>
              <a:ln w="952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5" name="未知"/>
              <p:cNvSpPr/>
              <p:nvPr/>
            </p:nvSpPr>
            <p:spPr>
              <a:xfrm>
                <a:off x="0" y="0"/>
                <a:ext cx="384" cy="640"/>
              </a:xfrm>
              <a:solidFill>
                <a:srgbClr val="ECF444"/>
              </a:solidFill>
              <a:ln w="9525" cap="flat" cmpd="sng">
                <a:solidFill>
                  <a:srgbClr val="FF66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6" name="未知"/>
              <p:cNvSpPr/>
              <p:nvPr/>
            </p:nvSpPr>
            <p:spPr>
              <a:xfrm>
                <a:off x="120" y="256"/>
                <a:ext cx="96" cy="384"/>
              </a:xfrm>
              <a:noFill/>
              <a:ln w="9525" cap="flat" cmpd="sng">
                <a:solidFill>
                  <a:srgbClr val="FF66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437" name="组合 2436"/>
          <p:cNvGrpSpPr/>
          <p:nvPr/>
        </p:nvGrpSpPr>
        <p:grpSpPr>
          <a:xfrm>
            <a:off x="9306666" y="1406111"/>
            <a:ext cx="369215" cy="969076"/>
            <a:chOff x="0" y="0"/>
            <a:chExt cx="179" cy="612"/>
          </a:xfrm>
        </p:grpSpPr>
        <p:sp>
          <p:nvSpPr>
            <p:cNvPr id="2438" name="未知"/>
            <p:cNvSpPr/>
            <p:nvPr/>
          </p:nvSpPr>
          <p:spPr>
            <a:xfrm flipV="1">
              <a:off x="0" y="367"/>
              <a:ext cx="179" cy="245"/>
            </a:xfrm>
            <a:solidFill>
              <a:srgbClr val="ECF444"/>
            </a:solid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439" name="组合 2438"/>
            <p:cNvGrpSpPr/>
            <p:nvPr/>
          </p:nvGrpSpPr>
          <p:grpSpPr>
            <a:xfrm>
              <a:off x="22" y="0"/>
              <a:ext cx="112" cy="514"/>
              <a:chOff x="0" y="0"/>
              <a:chExt cx="112" cy="514"/>
            </a:xfrm>
          </p:grpSpPr>
          <p:sp>
            <p:nvSpPr>
              <p:cNvPr id="2440" name="圆柱形 2439"/>
              <p:cNvSpPr/>
              <p:nvPr/>
            </p:nvSpPr>
            <p:spPr>
              <a:xfrm flipV="1">
                <a:off x="0" y="0"/>
                <a:ext cx="112" cy="386"/>
              </a:xfrm>
              <a:prstGeom prst="can">
                <a:avLst>
                  <a:gd name="adj" fmla="val 41019"/>
                </a:avLst>
              </a:prstGeom>
              <a:solidFill>
                <a:srgbClr val="FF9999"/>
              </a:solidFill>
              <a:ln w="952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1" name="未知"/>
              <p:cNvSpPr/>
              <p:nvPr/>
            </p:nvSpPr>
            <p:spPr>
              <a:xfrm flipV="1">
                <a:off x="34" y="367"/>
                <a:ext cx="45" cy="147"/>
              </a:xfrm>
              <a:noFill/>
              <a:ln w="9525" cap="flat" cmpd="sng">
                <a:solidFill>
                  <a:srgbClr val="FF66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442" name="组合 2441"/>
          <p:cNvGrpSpPr/>
          <p:nvPr/>
        </p:nvGrpSpPr>
        <p:grpSpPr>
          <a:xfrm>
            <a:off x="1386099" y="1596125"/>
            <a:ext cx="8118581" cy="760060"/>
            <a:chOff x="0" y="0"/>
            <a:chExt cx="4176" cy="1536"/>
          </a:xfrm>
        </p:grpSpPr>
        <p:cxnSp>
          <p:nvCxnSpPr>
            <p:cNvPr id="2443" name="直接连接符 2442"/>
            <p:cNvCxnSpPr/>
            <p:nvPr/>
          </p:nvCxnSpPr>
          <p:spPr>
            <a:xfrm>
              <a:off x="0" y="0"/>
              <a:ext cx="4176" cy="153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444" name="直接连接符 2443"/>
            <p:cNvCxnSpPr/>
            <p:nvPr/>
          </p:nvCxnSpPr>
          <p:spPr>
            <a:xfrm>
              <a:off x="1008" y="368"/>
              <a:ext cx="144" cy="4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</p:grpSp>
      <p:grpSp>
        <p:nvGrpSpPr>
          <p:cNvPr id="2445" name="组合 2444"/>
          <p:cNvGrpSpPr/>
          <p:nvPr/>
        </p:nvGrpSpPr>
        <p:grpSpPr>
          <a:xfrm>
            <a:off x="1262340" y="1984074"/>
            <a:ext cx="8234089" cy="307191"/>
            <a:chOff x="0" y="0"/>
            <a:chExt cx="4224" cy="864"/>
          </a:xfrm>
        </p:grpSpPr>
        <p:cxnSp>
          <p:nvCxnSpPr>
            <p:cNvPr id="2446" name="直接连接符 2445"/>
            <p:cNvCxnSpPr/>
            <p:nvPr/>
          </p:nvCxnSpPr>
          <p:spPr>
            <a:xfrm flipV="1">
              <a:off x="0" y="0"/>
              <a:ext cx="4224" cy="864"/>
            </a:xfrm>
            <a:prstGeom prst="line">
              <a:avLst/>
            </a:prstGeom>
            <a:ln w="9525" cap="flat" cmpd="sng">
              <a:solidFill>
                <a:srgbClr val="E4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447" name="直接连接符 2446"/>
            <p:cNvCxnSpPr/>
            <p:nvPr/>
          </p:nvCxnSpPr>
          <p:spPr>
            <a:xfrm flipV="1">
              <a:off x="960" y="620"/>
              <a:ext cx="192" cy="48"/>
            </a:xfrm>
            <a:prstGeom prst="line">
              <a:avLst/>
            </a:prstGeom>
            <a:ln w="9525" cap="flat" cmpd="sng">
              <a:solidFill>
                <a:srgbClr val="E40000"/>
              </a:solidFill>
              <a:prstDash val="solid"/>
              <a:headEnd type="none" w="med" len="med"/>
              <a:tailEnd type="triangle" w="med" len="med"/>
            </a:ln>
          </p:spPr>
        </p:cxnSp>
      </p:grpSp>
      <p:grpSp>
        <p:nvGrpSpPr>
          <p:cNvPr id="2448" name="组合 2447"/>
          <p:cNvGrpSpPr/>
          <p:nvPr/>
        </p:nvGrpSpPr>
        <p:grpSpPr>
          <a:xfrm>
            <a:off x="944693" y="3420269"/>
            <a:ext cx="10342115" cy="4028317"/>
            <a:chOff x="0" y="0"/>
            <a:chExt cx="5014" cy="2544"/>
          </a:xfrm>
        </p:grpSpPr>
        <p:sp>
          <p:nvSpPr>
            <p:cNvPr id="2449" name="平行四边形 2448"/>
            <p:cNvSpPr/>
            <p:nvPr/>
          </p:nvSpPr>
          <p:spPr>
            <a:xfrm rot="16200000">
              <a:off x="3115" y="645"/>
              <a:ext cx="2544" cy="1254"/>
            </a:xfrm>
            <a:prstGeom prst="parallelogram">
              <a:avLst>
                <a:gd name="adj" fmla="val 68712"/>
              </a:avLst>
            </a:prstGeom>
            <a:solidFill>
              <a:srgbClr val="9F9FB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450" name="组合 2449"/>
            <p:cNvGrpSpPr/>
            <p:nvPr/>
          </p:nvGrpSpPr>
          <p:grpSpPr>
            <a:xfrm>
              <a:off x="1510" y="228"/>
              <a:ext cx="1008" cy="1632"/>
              <a:chOff x="0" y="0"/>
              <a:chExt cx="960" cy="1920"/>
            </a:xfrm>
          </p:grpSpPr>
          <p:sp>
            <p:nvSpPr>
              <p:cNvPr id="2451" name="平行四边形 2450"/>
              <p:cNvSpPr/>
              <p:nvPr/>
            </p:nvSpPr>
            <p:spPr>
              <a:xfrm rot="16200000">
                <a:off x="-480" y="480"/>
                <a:ext cx="1920" cy="960"/>
              </a:xfrm>
              <a:prstGeom prst="parallelogram">
                <a:avLst>
                  <a:gd name="adj" fmla="val 80584"/>
                </a:avLst>
              </a:prstGeom>
              <a:solidFill>
                <a:srgbClr val="9F9FB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2" name="椭圆 2451"/>
              <p:cNvSpPr/>
              <p:nvPr/>
            </p:nvSpPr>
            <p:spPr>
              <a:xfrm>
                <a:off x="396" y="908"/>
                <a:ext cx="73" cy="88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53" name="组合 2452"/>
            <p:cNvGrpSpPr/>
            <p:nvPr/>
          </p:nvGrpSpPr>
          <p:grpSpPr>
            <a:xfrm>
              <a:off x="0" y="744"/>
              <a:ext cx="358" cy="1176"/>
              <a:chOff x="0" y="0"/>
              <a:chExt cx="384" cy="1600"/>
            </a:xfrm>
          </p:grpSpPr>
          <p:sp>
            <p:nvSpPr>
              <p:cNvPr id="2454" name="圆柱形 2453"/>
              <p:cNvSpPr/>
              <p:nvPr/>
            </p:nvSpPr>
            <p:spPr>
              <a:xfrm>
                <a:off x="48" y="592"/>
                <a:ext cx="240" cy="1008"/>
              </a:xfrm>
              <a:prstGeom prst="can">
                <a:avLst>
                  <a:gd name="adj" fmla="val 80421"/>
                </a:avLst>
              </a:prstGeom>
              <a:solidFill>
                <a:srgbClr val="000000"/>
              </a:solidFill>
              <a:ln w="952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5" name="未知"/>
              <p:cNvSpPr/>
              <p:nvPr/>
            </p:nvSpPr>
            <p:spPr>
              <a:xfrm>
                <a:off x="0" y="0"/>
                <a:ext cx="384" cy="640"/>
              </a:xfrm>
              <a:solidFill>
                <a:srgbClr val="ECF444"/>
              </a:solidFill>
              <a:ln w="9525" cap="flat" cmpd="sng">
                <a:solidFill>
                  <a:srgbClr val="FF66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6" name="未知"/>
              <p:cNvSpPr/>
              <p:nvPr/>
            </p:nvSpPr>
            <p:spPr>
              <a:xfrm>
                <a:off x="120" y="256"/>
                <a:ext cx="96" cy="384"/>
              </a:xfrm>
              <a:noFill/>
              <a:ln w="9525" cap="flat" cmpd="sng">
                <a:solidFill>
                  <a:srgbClr val="FF66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457" name="组合 2456"/>
          <p:cNvGrpSpPr/>
          <p:nvPr/>
        </p:nvGrpSpPr>
        <p:grpSpPr>
          <a:xfrm>
            <a:off x="1386100" y="4636365"/>
            <a:ext cx="8295969" cy="1010246"/>
            <a:chOff x="0" y="0"/>
            <a:chExt cx="4176" cy="1536"/>
          </a:xfrm>
        </p:grpSpPr>
        <p:cxnSp>
          <p:nvCxnSpPr>
            <p:cNvPr id="2458" name="直接连接符 2457"/>
            <p:cNvCxnSpPr/>
            <p:nvPr/>
          </p:nvCxnSpPr>
          <p:spPr>
            <a:xfrm>
              <a:off x="0" y="0"/>
              <a:ext cx="4176" cy="153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459" name="直接连接符 2458"/>
            <p:cNvCxnSpPr/>
            <p:nvPr/>
          </p:nvCxnSpPr>
          <p:spPr>
            <a:xfrm>
              <a:off x="1008" y="368"/>
              <a:ext cx="144" cy="4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</p:grpSp>
      <p:grpSp>
        <p:nvGrpSpPr>
          <p:cNvPr id="2460" name="组合 2459"/>
          <p:cNvGrpSpPr/>
          <p:nvPr/>
        </p:nvGrpSpPr>
        <p:grpSpPr>
          <a:xfrm>
            <a:off x="9121028" y="4066320"/>
            <a:ext cx="936442" cy="1653130"/>
            <a:chOff x="0" y="0"/>
            <a:chExt cx="528" cy="960"/>
          </a:xfrm>
        </p:grpSpPr>
        <p:sp>
          <p:nvSpPr>
            <p:cNvPr id="2461" name="圆柱形 2460"/>
            <p:cNvSpPr/>
            <p:nvPr/>
          </p:nvSpPr>
          <p:spPr>
            <a:xfrm flipV="1">
              <a:off x="66" y="0"/>
              <a:ext cx="330" cy="409"/>
            </a:xfrm>
            <a:prstGeom prst="can">
              <a:avLst>
                <a:gd name="adj" fmla="val 9218"/>
              </a:avLst>
            </a:prstGeom>
            <a:solidFill>
              <a:srgbClr val="FF9999"/>
            </a:solidFill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" name="未知"/>
            <p:cNvSpPr/>
            <p:nvPr/>
          </p:nvSpPr>
          <p:spPr>
            <a:xfrm flipV="1">
              <a:off x="0" y="365"/>
              <a:ext cx="528" cy="595"/>
            </a:xfrm>
            <a:solidFill>
              <a:srgbClr val="ECF444"/>
            </a:solid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" name="未知"/>
            <p:cNvSpPr/>
            <p:nvPr/>
          </p:nvSpPr>
          <p:spPr>
            <a:xfrm flipV="1">
              <a:off x="165" y="365"/>
              <a:ext cx="132" cy="357"/>
            </a:xfrm>
            <a:noFill/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64" name="组合 2463"/>
          <p:cNvGrpSpPr/>
          <p:nvPr/>
        </p:nvGrpSpPr>
        <p:grpSpPr>
          <a:xfrm>
            <a:off x="1262340" y="4712371"/>
            <a:ext cx="8234089" cy="647635"/>
            <a:chOff x="0" y="0"/>
            <a:chExt cx="4224" cy="864"/>
          </a:xfrm>
        </p:grpSpPr>
        <p:cxnSp>
          <p:nvCxnSpPr>
            <p:cNvPr id="2465" name="直接连接符 2464"/>
            <p:cNvCxnSpPr/>
            <p:nvPr/>
          </p:nvCxnSpPr>
          <p:spPr>
            <a:xfrm flipV="1">
              <a:off x="0" y="0"/>
              <a:ext cx="4224" cy="864"/>
            </a:xfrm>
            <a:prstGeom prst="line">
              <a:avLst/>
            </a:prstGeom>
            <a:ln w="9525" cap="flat" cmpd="sng">
              <a:solidFill>
                <a:srgbClr val="E4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466" name="直接连接符 2465"/>
            <p:cNvCxnSpPr/>
            <p:nvPr/>
          </p:nvCxnSpPr>
          <p:spPr>
            <a:xfrm flipV="1">
              <a:off x="960" y="620"/>
              <a:ext cx="192" cy="48"/>
            </a:xfrm>
            <a:prstGeom prst="line">
              <a:avLst/>
            </a:prstGeom>
            <a:ln w="9525" cap="flat" cmpd="sng">
              <a:solidFill>
                <a:srgbClr val="E40000"/>
              </a:solidFill>
              <a:prstDash val="solid"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5320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12" dur="500" fill="hold"/>
                                        <p:tgtEl>
                                          <p:spTgt spid="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base">
                                        <p:cTn id="18" dur="500" fill="hold"/>
                                        <p:tgtEl>
                                          <p:spTgt spid="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34" dur="500" fill="hold"/>
                                        <p:tgtEl>
                                          <p:spTgt spid="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base">
                                        <p:cTn id="40" dur="500" fill="hold"/>
                                        <p:tgtEl>
                                          <p:spTgt spid="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矩形 2468"/>
          <p:cNvSpPr/>
          <p:nvPr/>
        </p:nvSpPr>
        <p:spPr>
          <a:xfrm>
            <a:off x="1001410" y="44337"/>
            <a:ext cx="4698722" cy="76944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4400">
                <a:solidFill>
                  <a:srgbClr val="FF0000"/>
                </a:solidFill>
                <a:latin typeface="Tahoma" panose="020B0604030504040204" pitchFamily="34" charset="0"/>
                <a:sym typeface="Arial"/>
              </a:rPr>
              <a:t>三、</a:t>
            </a:r>
            <a:r>
              <a:rPr lang="en-US" altLang="en-US" sz="4400">
                <a:solidFill>
                  <a:srgbClr val="FF0000"/>
                </a:solidFill>
                <a:latin typeface="Tahoma" panose="020B0604030504040204" pitchFamily="34" charset="0"/>
                <a:sym typeface="Arial"/>
              </a:rPr>
              <a:t>光的传播</a:t>
            </a:r>
            <a:r>
              <a:rPr lang="zh-CN" altLang="en-US" sz="4400">
                <a:solidFill>
                  <a:srgbClr val="FF0000"/>
                </a:solidFill>
                <a:latin typeface="Tahoma" panose="020B0604030504040204" pitchFamily="34" charset="0"/>
                <a:sym typeface="Arial"/>
              </a:rPr>
              <a:t>速度</a:t>
            </a:r>
          </a:p>
        </p:txBody>
      </p:sp>
      <p:sp>
        <p:nvSpPr>
          <p:cNvPr id="2470" name="矩形 2469"/>
          <p:cNvSpPr/>
          <p:nvPr/>
        </p:nvSpPr>
        <p:spPr>
          <a:xfrm>
            <a:off x="1287093" y="836066"/>
            <a:ext cx="4033476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/>
              <a:t>1、</a:t>
            </a:r>
            <a:r>
              <a:rPr lang="en-US" altLang="en-US" sz="2400"/>
              <a:t>光的传播是否需要介质？</a:t>
            </a:r>
          </a:p>
        </p:txBody>
      </p:sp>
      <p:sp>
        <p:nvSpPr>
          <p:cNvPr id="2471" name="矩形 2470"/>
          <p:cNvSpPr/>
          <p:nvPr/>
        </p:nvSpPr>
        <p:spPr>
          <a:xfrm>
            <a:off x="1386099" y="1444113"/>
            <a:ext cx="6451962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400" dirty="0" err="1"/>
              <a:t>光的传播是不需要</a:t>
            </a:r>
            <a:r>
              <a:rPr lang="zh-CN" altLang="en-US" sz="2400" dirty="0">
                <a:solidFill>
                  <a:srgbClr val="FF0000"/>
                </a:solidFill>
              </a:rPr>
              <a:t>介质</a:t>
            </a:r>
            <a:r>
              <a:rPr lang="en-US" altLang="en-US" sz="2400" dirty="0"/>
              <a:t>的</a:t>
            </a:r>
          </a:p>
        </p:txBody>
      </p:sp>
      <p:sp>
        <p:nvSpPr>
          <p:cNvPr id="2472" name="矩形 2471"/>
          <p:cNvSpPr/>
          <p:nvPr/>
        </p:nvSpPr>
        <p:spPr>
          <a:xfrm>
            <a:off x="1365473" y="2147169"/>
            <a:ext cx="10189479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dirty="0"/>
              <a:t>2、</a:t>
            </a:r>
            <a:r>
              <a:rPr lang="en-US" altLang="en-US" sz="2000" dirty="0"/>
              <a:t> </a:t>
            </a:r>
            <a:r>
              <a:rPr lang="en-US" altLang="en-US" sz="2000" dirty="0" err="1"/>
              <a:t>光在真空中的传播速度</a:t>
            </a:r>
            <a:r>
              <a:rPr lang="zh-CN" altLang="en-US" sz="2000" dirty="0"/>
              <a:t> </a:t>
            </a:r>
            <a:r>
              <a:rPr lang="zh-CN" altLang="en-US" sz="2000" u="sng" dirty="0"/>
              <a:t>                           </a:t>
            </a:r>
            <a:r>
              <a:rPr lang="zh-CN" altLang="en-US" sz="2000" dirty="0"/>
              <a:t>。</a:t>
            </a:r>
          </a:p>
        </p:txBody>
      </p:sp>
      <p:sp>
        <p:nvSpPr>
          <p:cNvPr id="2473" name="矩形 2472"/>
          <p:cNvSpPr/>
          <p:nvPr/>
        </p:nvSpPr>
        <p:spPr>
          <a:xfrm>
            <a:off x="1074640" y="2989568"/>
            <a:ext cx="6797054" cy="95410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en-US" sz="2800" dirty="0" err="1"/>
              <a:t>光在水中的传播速度是真空中的</a:t>
            </a:r>
            <a:r>
              <a:rPr lang="zh-CN" altLang="en-US" sz="2800" dirty="0"/>
              <a:t> </a:t>
            </a:r>
            <a:r>
              <a:rPr lang="zh-CN" altLang="en-US" sz="2800" u="sng" dirty="0"/>
              <a:t>              </a:t>
            </a:r>
            <a:r>
              <a:rPr lang="en-US" altLang="en-US" sz="2800" dirty="0"/>
              <a:t>，</a:t>
            </a:r>
          </a:p>
          <a:p>
            <a:r>
              <a:rPr lang="en-US" altLang="en-US" sz="2800" dirty="0" err="1"/>
              <a:t>在玻璃中的传播速度是真空中的</a:t>
            </a:r>
            <a:r>
              <a:rPr lang="zh-CN" altLang="en-US" sz="2800" dirty="0"/>
              <a:t> </a:t>
            </a:r>
            <a:r>
              <a:rPr lang="zh-CN" altLang="en-US" sz="2800" u="sng" dirty="0"/>
              <a:t>              </a:t>
            </a:r>
            <a:r>
              <a:rPr lang="zh-CN" altLang="en-US" sz="2800" dirty="0"/>
              <a:t>。</a:t>
            </a:r>
          </a:p>
        </p:txBody>
      </p:sp>
      <p:sp>
        <p:nvSpPr>
          <p:cNvPr id="2474" name="矩形 2473"/>
          <p:cNvSpPr/>
          <p:nvPr/>
        </p:nvSpPr>
        <p:spPr>
          <a:xfrm>
            <a:off x="7906129" y="2128167"/>
            <a:ext cx="1493101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FF0000"/>
                </a:solidFill>
              </a:rPr>
              <a:t>C</a:t>
            </a:r>
            <a:r>
              <a:rPr lang="en-US" altLang="zh-CN">
                <a:solidFill>
                  <a:srgbClr val="FF0000"/>
                </a:solidFill>
              </a:rPr>
              <a:t>= 3×10</a:t>
            </a:r>
            <a:r>
              <a:rPr lang="en-US" altLang="zh-CN" baseline="30000">
                <a:solidFill>
                  <a:srgbClr val="FF0000"/>
                </a:solidFill>
              </a:rPr>
              <a:t>8</a:t>
            </a:r>
            <a:r>
              <a:rPr lang="en-US" altLang="zh-CN">
                <a:solidFill>
                  <a:srgbClr val="FF0000"/>
                </a:solidFill>
              </a:rPr>
              <a:t>m/s</a:t>
            </a:r>
          </a:p>
        </p:txBody>
      </p:sp>
      <p:sp>
        <p:nvSpPr>
          <p:cNvPr id="2475" name="矩形 2474"/>
          <p:cNvSpPr/>
          <p:nvPr/>
        </p:nvSpPr>
        <p:spPr>
          <a:xfrm>
            <a:off x="9028210" y="2989568"/>
            <a:ext cx="508473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3/4</a:t>
            </a:r>
          </a:p>
        </p:txBody>
      </p:sp>
      <p:sp>
        <p:nvSpPr>
          <p:cNvPr id="2476" name="矩形 2475"/>
          <p:cNvSpPr/>
          <p:nvPr/>
        </p:nvSpPr>
        <p:spPr>
          <a:xfrm>
            <a:off x="9028210" y="3493108"/>
            <a:ext cx="508473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2/3</a:t>
            </a:r>
          </a:p>
        </p:txBody>
      </p:sp>
    </p:spTree>
    <p:extLst>
      <p:ext uri="{BB962C8B-B14F-4D97-AF65-F5344CB8AC3E}">
        <p14:creationId xmlns:p14="http://schemas.microsoft.com/office/powerpoint/2010/main" val="223325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1" grpId="0"/>
      <p:bldP spid="2474" grpId="0"/>
      <p:bldP spid="2475" grpId="0"/>
      <p:bldP spid="24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矩形 2478"/>
          <p:cNvSpPr/>
          <p:nvPr/>
        </p:nvSpPr>
        <p:spPr>
          <a:xfrm>
            <a:off x="404280" y="167847"/>
            <a:ext cx="2954655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>
                <a:solidFill>
                  <a:srgbClr val="0000FF"/>
                </a:solidFill>
              </a:rPr>
              <a:t>光与声的对比</a:t>
            </a:r>
          </a:p>
        </p:txBody>
      </p:sp>
      <p:grpSp>
        <p:nvGrpSpPr>
          <p:cNvPr id="2480" name="组合 2479"/>
          <p:cNvGrpSpPr/>
          <p:nvPr/>
        </p:nvGrpSpPr>
        <p:grpSpPr>
          <a:xfrm>
            <a:off x="870438" y="1049833"/>
            <a:ext cx="5765100" cy="1281017"/>
            <a:chOff x="127" y="0"/>
            <a:chExt cx="2795" cy="809"/>
          </a:xfrm>
        </p:grpSpPr>
        <p:sp>
          <p:nvSpPr>
            <p:cNvPr id="2481" name="矩形 2480"/>
            <p:cNvSpPr/>
            <p:nvPr/>
          </p:nvSpPr>
          <p:spPr>
            <a:xfrm>
              <a:off x="1500" y="576"/>
              <a:ext cx="1422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/>
                <a:t>在空气中的速度：</a:t>
              </a:r>
              <a:r>
                <a:rPr lang="en-US" altLang="zh-CN">
                  <a:solidFill>
                    <a:srgbClr val="0000FF"/>
                  </a:solidFill>
                </a:rPr>
                <a:t>340</a:t>
              </a:r>
              <a:r>
                <a:rPr lang="zh-CN" altLang="en-US">
                  <a:solidFill>
                    <a:srgbClr val="0000FF"/>
                  </a:solidFill>
                </a:rPr>
                <a:t>米</a:t>
              </a:r>
              <a:r>
                <a:rPr lang="en-US" altLang="zh-CN">
                  <a:solidFill>
                    <a:srgbClr val="0000FF"/>
                  </a:solidFill>
                </a:rPr>
                <a:t>/</a:t>
              </a:r>
              <a:r>
                <a:rPr lang="zh-CN" altLang="en-US">
                  <a:solidFill>
                    <a:srgbClr val="0000FF"/>
                  </a:solidFill>
                </a:rPr>
                <a:t>秒</a:t>
              </a:r>
            </a:p>
          </p:txBody>
        </p:sp>
        <p:sp>
          <p:nvSpPr>
            <p:cNvPr id="2482" name="矩形 2481"/>
            <p:cNvSpPr/>
            <p:nvPr/>
          </p:nvSpPr>
          <p:spPr>
            <a:xfrm>
              <a:off x="1278" y="0"/>
              <a:ext cx="985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/>
                <a:t>在真空中</a:t>
              </a:r>
              <a:r>
                <a:rPr lang="zh-CN" altLang="en-US">
                  <a:solidFill>
                    <a:srgbClr val="0000FF"/>
                  </a:solidFill>
                </a:rPr>
                <a:t>不能</a:t>
              </a:r>
              <a:r>
                <a:rPr lang="zh-CN" altLang="en-US"/>
                <a:t>传播</a:t>
              </a:r>
            </a:p>
          </p:txBody>
        </p:sp>
        <p:sp>
          <p:nvSpPr>
            <p:cNvPr id="2483" name="矩形 2482"/>
            <p:cNvSpPr/>
            <p:nvPr/>
          </p:nvSpPr>
          <p:spPr>
            <a:xfrm>
              <a:off x="127" y="279"/>
              <a:ext cx="313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/>
                <a:t>声音</a:t>
              </a:r>
            </a:p>
          </p:txBody>
        </p:sp>
        <p:sp>
          <p:nvSpPr>
            <p:cNvPr id="2484" name="左大括号 2483"/>
            <p:cNvSpPr/>
            <p:nvPr/>
          </p:nvSpPr>
          <p:spPr>
            <a:xfrm>
              <a:off x="616" y="183"/>
              <a:ext cx="144" cy="576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85" name="矩形 2484"/>
          <p:cNvSpPr/>
          <p:nvPr/>
        </p:nvSpPr>
        <p:spPr>
          <a:xfrm>
            <a:off x="3895591" y="2845475"/>
            <a:ext cx="311816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/>
              <a:t>在真空中最快：</a:t>
            </a:r>
            <a:r>
              <a:rPr lang="en-US" altLang="zh-CN">
                <a:solidFill>
                  <a:srgbClr val="0000FF"/>
                </a:solidFill>
              </a:rPr>
              <a:t>3×10</a:t>
            </a:r>
            <a:r>
              <a:rPr lang="en-US" altLang="zh-CN" baseline="30000">
                <a:solidFill>
                  <a:srgbClr val="0000FF"/>
                </a:solidFill>
              </a:rPr>
              <a:t>8   </a:t>
            </a:r>
            <a:r>
              <a:rPr lang="zh-CN" altLang="en-US">
                <a:solidFill>
                  <a:srgbClr val="0000FF"/>
                </a:solidFill>
              </a:rPr>
              <a:t>米</a:t>
            </a:r>
            <a:r>
              <a:rPr lang="en-US" altLang="zh-CN">
                <a:solidFill>
                  <a:srgbClr val="0000FF"/>
                </a:solidFill>
              </a:rPr>
              <a:t>/</a:t>
            </a:r>
            <a:r>
              <a:rPr lang="zh-CN" altLang="en-US">
                <a:solidFill>
                  <a:srgbClr val="0000FF"/>
                </a:solidFill>
              </a:rPr>
              <a:t>秒</a:t>
            </a:r>
          </a:p>
        </p:txBody>
      </p:sp>
      <p:sp>
        <p:nvSpPr>
          <p:cNvPr id="2486" name="矩形 2485"/>
          <p:cNvSpPr/>
          <p:nvPr/>
        </p:nvSpPr>
        <p:spPr>
          <a:xfrm>
            <a:off x="4192796" y="3564364"/>
            <a:ext cx="357982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/>
              <a:t>在空气中的速度：</a:t>
            </a:r>
            <a:r>
              <a:rPr lang="zh-CN" altLang="en-US">
                <a:solidFill>
                  <a:srgbClr val="0000FF"/>
                </a:solidFill>
              </a:rPr>
              <a:t>约</a:t>
            </a:r>
            <a:r>
              <a:rPr lang="en-US" altLang="zh-CN">
                <a:solidFill>
                  <a:srgbClr val="0000FF"/>
                </a:solidFill>
              </a:rPr>
              <a:t>3×10</a:t>
            </a:r>
            <a:r>
              <a:rPr lang="en-US" altLang="zh-CN" baseline="30000">
                <a:solidFill>
                  <a:srgbClr val="0000FF"/>
                </a:solidFill>
              </a:rPr>
              <a:t>8   </a:t>
            </a:r>
            <a:r>
              <a:rPr lang="zh-CN" altLang="en-US">
                <a:solidFill>
                  <a:srgbClr val="0000FF"/>
                </a:solidFill>
              </a:rPr>
              <a:t>米</a:t>
            </a:r>
            <a:r>
              <a:rPr lang="en-US" altLang="zh-CN">
                <a:solidFill>
                  <a:srgbClr val="0000FF"/>
                </a:solidFill>
              </a:rPr>
              <a:t>/</a:t>
            </a:r>
            <a:r>
              <a:rPr lang="zh-CN" altLang="en-US">
                <a:solidFill>
                  <a:srgbClr val="0000FF"/>
                </a:solidFill>
              </a:rPr>
              <a:t>秒</a:t>
            </a:r>
          </a:p>
        </p:txBody>
      </p:sp>
      <p:grpSp>
        <p:nvGrpSpPr>
          <p:cNvPr id="2487" name="组合 2486"/>
          <p:cNvGrpSpPr/>
          <p:nvPr/>
        </p:nvGrpSpPr>
        <p:grpSpPr>
          <a:xfrm>
            <a:off x="831248" y="3040239"/>
            <a:ext cx="1247901" cy="912072"/>
            <a:chOff x="68" y="0"/>
            <a:chExt cx="605" cy="576"/>
          </a:xfrm>
        </p:grpSpPr>
        <p:sp>
          <p:nvSpPr>
            <p:cNvPr id="2488" name="矩形 2487"/>
            <p:cNvSpPr/>
            <p:nvPr/>
          </p:nvSpPr>
          <p:spPr>
            <a:xfrm>
              <a:off x="68" y="105"/>
              <a:ext cx="201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/>
                <a:t>光</a:t>
              </a:r>
            </a:p>
          </p:txBody>
        </p:sp>
        <p:sp>
          <p:nvSpPr>
            <p:cNvPr id="2489" name="左大括号 2488"/>
            <p:cNvSpPr/>
            <p:nvPr/>
          </p:nvSpPr>
          <p:spPr>
            <a:xfrm>
              <a:off x="481" y="0"/>
              <a:ext cx="192" cy="576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7259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5" grpId="0"/>
      <p:bldP spid="24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矩形 2503"/>
          <p:cNvSpPr/>
          <p:nvPr/>
        </p:nvSpPr>
        <p:spPr>
          <a:xfrm>
            <a:off x="498484" y="120343"/>
            <a:ext cx="2154757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600">
                <a:solidFill>
                  <a:srgbClr val="FF0000"/>
                </a:solidFill>
              </a:rPr>
              <a:t>想想议议</a:t>
            </a:r>
            <a:r>
              <a:rPr lang="en-US" altLang="zh-CN" sz="360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505" name="矩形 2504"/>
          <p:cNvSpPr/>
          <p:nvPr/>
        </p:nvSpPr>
        <p:spPr>
          <a:xfrm>
            <a:off x="693050" y="836066"/>
            <a:ext cx="11187800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/>
              <a:t>        你能不能想出一个办法来估测发生雷电的地方离你有多远</a:t>
            </a:r>
            <a:r>
              <a:rPr lang="en-US" altLang="zh-CN" sz="3600"/>
              <a:t>?</a:t>
            </a:r>
            <a:r>
              <a:rPr lang="en-US" altLang="zh-CN">
                <a:solidFill>
                  <a:srgbClr val="0000FF"/>
                </a:solidFill>
              </a:rPr>
              <a:t>(</a:t>
            </a:r>
            <a:r>
              <a:rPr lang="zh-CN" altLang="en-US">
                <a:solidFill>
                  <a:srgbClr val="0000FF"/>
                </a:solidFill>
              </a:rPr>
              <a:t>光的传播时间忽略</a:t>
            </a:r>
            <a:r>
              <a:rPr lang="en-US" altLang="zh-CN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506" name="矩形 2505"/>
          <p:cNvSpPr/>
          <p:nvPr/>
        </p:nvSpPr>
        <p:spPr>
          <a:xfrm>
            <a:off x="495035" y="2128168"/>
            <a:ext cx="11385815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FF"/>
                </a:solidFill>
              </a:rPr>
              <a:t>答案</a:t>
            </a:r>
            <a:r>
              <a:rPr lang="en-US" altLang="zh-CN">
                <a:solidFill>
                  <a:srgbClr val="0000FF"/>
                </a:solidFill>
              </a:rPr>
              <a:t>:</a:t>
            </a:r>
          </a:p>
          <a:p>
            <a:r>
              <a:rPr lang="en-US" altLang="zh-CN"/>
              <a:t>         </a:t>
            </a:r>
            <a:r>
              <a:rPr lang="zh-CN" altLang="en-US"/>
              <a:t>看见闪电后</a:t>
            </a:r>
            <a:r>
              <a:rPr lang="en-US" altLang="zh-CN"/>
              <a:t>,  </a:t>
            </a:r>
            <a:r>
              <a:rPr lang="zh-CN" altLang="en-US"/>
              <a:t>立刻看表</a:t>
            </a:r>
            <a:r>
              <a:rPr lang="en-US" altLang="zh-CN"/>
              <a:t>,  </a:t>
            </a:r>
            <a:r>
              <a:rPr lang="zh-CN" altLang="en-US"/>
              <a:t>记下时间</a:t>
            </a:r>
            <a:r>
              <a:rPr lang="en-US" altLang="zh-CN"/>
              <a:t>;  </a:t>
            </a:r>
            <a:r>
              <a:rPr lang="zh-CN" altLang="en-US"/>
              <a:t>看过几秒后听到雷声</a:t>
            </a:r>
            <a:r>
              <a:rPr lang="en-US" altLang="zh-CN"/>
              <a:t>.</a:t>
            </a:r>
          </a:p>
          <a:p>
            <a:r>
              <a:rPr lang="en-US" altLang="zh-CN"/>
              <a:t>        </a:t>
            </a:r>
            <a:r>
              <a:rPr lang="zh-CN" altLang="en-US"/>
              <a:t>利用声音在空气中的速度</a:t>
            </a:r>
            <a:r>
              <a:rPr lang="en-US" altLang="zh-CN"/>
              <a:t>,  </a:t>
            </a:r>
            <a:r>
              <a:rPr lang="zh-CN" altLang="en-US"/>
              <a:t>根据 </a:t>
            </a:r>
            <a:r>
              <a:rPr lang="en-US" altLang="zh-CN" i="1"/>
              <a:t>s</a:t>
            </a:r>
            <a:r>
              <a:rPr lang="en-US" altLang="zh-CN"/>
              <a:t>=</a:t>
            </a:r>
            <a:r>
              <a:rPr lang="en-US" altLang="zh-CN" i="1"/>
              <a:t>vt</a:t>
            </a:r>
            <a:r>
              <a:rPr lang="en-US" altLang="zh-CN"/>
              <a:t> </a:t>
            </a:r>
            <a:r>
              <a:rPr lang="zh-CN" altLang="en-US"/>
              <a:t>即可求出闪电处的距离</a:t>
            </a:r>
            <a:r>
              <a:rPr lang="en-US" altLang="zh-CN"/>
              <a:t>.</a:t>
            </a:r>
          </a:p>
        </p:txBody>
      </p:sp>
      <p:sp>
        <p:nvSpPr>
          <p:cNvPr id="2507" name="标题 2506"/>
          <p:cNvSpPr>
            <a:spLocks noGrp="1"/>
          </p:cNvSpPr>
          <p:nvPr>
            <p:ph type="title" idx="4294967295"/>
          </p:nvPr>
        </p:nvSpPr>
        <p:spPr>
          <a:xfrm>
            <a:off x="891064" y="798063"/>
            <a:ext cx="10098723" cy="760060"/>
          </a:xfrm>
        </p:spPr>
        <p:txBody>
          <a:bodyPr anchor="ctr">
            <a:normAutofit fontScale="90000"/>
          </a:bodyPr>
          <a:lstStyle/>
          <a:p>
            <a:r>
              <a:rPr lang="en-US" altLang="zh-CN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173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" name="矩形 2509"/>
          <p:cNvSpPr/>
          <p:nvPr/>
        </p:nvSpPr>
        <p:spPr>
          <a:xfrm>
            <a:off x="501093" y="117176"/>
            <a:ext cx="2374368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4000">
                <a:solidFill>
                  <a:srgbClr val="FF0000"/>
                </a:solidFill>
              </a:rPr>
              <a:t>课堂</a:t>
            </a:r>
            <a:r>
              <a:rPr lang="en-US" altLang="en-US" sz="4000">
                <a:solidFill>
                  <a:srgbClr val="FF0000"/>
                </a:solidFill>
              </a:rPr>
              <a:t>小结:</a:t>
            </a:r>
          </a:p>
        </p:txBody>
      </p:sp>
      <p:sp>
        <p:nvSpPr>
          <p:cNvPr id="2511" name="矩形 2510"/>
          <p:cNvSpPr/>
          <p:nvPr/>
        </p:nvSpPr>
        <p:spPr>
          <a:xfrm>
            <a:off x="2653480" y="1140089"/>
            <a:ext cx="3273653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en-US" u="sng"/>
              <a:t>                              </a:t>
            </a:r>
            <a:r>
              <a:rPr lang="zh-CN" altLang="en-US"/>
              <a:t>叫做光源；</a:t>
            </a:r>
          </a:p>
        </p:txBody>
      </p:sp>
      <p:sp>
        <p:nvSpPr>
          <p:cNvPr id="2512" name="矩形 2511"/>
          <p:cNvSpPr/>
          <p:nvPr/>
        </p:nvSpPr>
        <p:spPr>
          <a:xfrm>
            <a:off x="889002" y="1121088"/>
            <a:ext cx="4643019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solidFill>
                  <a:srgbClr val="0000FF"/>
                </a:solidFill>
              </a:rPr>
              <a:t>能够发光的物体</a:t>
            </a:r>
          </a:p>
        </p:txBody>
      </p:sp>
      <p:sp>
        <p:nvSpPr>
          <p:cNvPr id="2513" name="矩形 2512"/>
          <p:cNvSpPr/>
          <p:nvPr/>
        </p:nvSpPr>
        <p:spPr>
          <a:xfrm>
            <a:off x="499162" y="1900150"/>
            <a:ext cx="10391618" cy="4524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/>
              <a:t>2、光在同一均匀介质中是沿</a:t>
            </a:r>
            <a:r>
              <a:rPr lang="en-US" altLang="en-US" u="sng"/>
              <a:t>             </a:t>
            </a:r>
            <a:r>
              <a:rPr lang="en-US" altLang="en-US"/>
              <a:t>传播的，影</a:t>
            </a:r>
            <a:r>
              <a:rPr lang="zh-CN" altLang="en-US"/>
              <a:t>子</a:t>
            </a:r>
            <a:r>
              <a:rPr lang="en-US" altLang="en-US"/>
              <a:t>、日食都是 </a:t>
            </a:r>
            <a:r>
              <a:rPr lang="en-US" altLang="en-US" u="sng"/>
              <a:t>                             </a:t>
            </a:r>
            <a:r>
              <a:rPr lang="en-US" altLang="en-US"/>
              <a:t>产生的现象；</a:t>
            </a:r>
          </a:p>
        </p:txBody>
      </p:sp>
      <p:sp>
        <p:nvSpPr>
          <p:cNvPr id="2514" name="矩形 2513"/>
          <p:cNvSpPr/>
          <p:nvPr/>
        </p:nvSpPr>
        <p:spPr>
          <a:xfrm>
            <a:off x="6930496" y="1976155"/>
            <a:ext cx="1992518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solidFill>
                  <a:srgbClr val="0000FF"/>
                </a:solidFill>
              </a:rPr>
              <a:t>直线</a:t>
            </a:r>
          </a:p>
        </p:txBody>
      </p:sp>
      <p:sp>
        <p:nvSpPr>
          <p:cNvPr id="2515" name="矩形 2514"/>
          <p:cNvSpPr/>
          <p:nvPr/>
        </p:nvSpPr>
        <p:spPr>
          <a:xfrm>
            <a:off x="5379386" y="2630124"/>
            <a:ext cx="3815898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solidFill>
                  <a:srgbClr val="0000FF"/>
                </a:solidFill>
              </a:rPr>
              <a:t>光沿直线传播</a:t>
            </a:r>
          </a:p>
        </p:txBody>
      </p:sp>
      <p:sp>
        <p:nvSpPr>
          <p:cNvPr id="2516" name="矩形 2515"/>
          <p:cNvSpPr/>
          <p:nvPr/>
        </p:nvSpPr>
        <p:spPr>
          <a:xfrm>
            <a:off x="3249253" y="4139159"/>
            <a:ext cx="4163319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/>
              <a:t>3</a:t>
            </a:r>
            <a:r>
              <a:rPr lang="zh-CN" altLang="en-US"/>
              <a:t>、光在真空中的速度是</a:t>
            </a:r>
            <a:r>
              <a:rPr lang="zh-CN" altLang="en-US" u="sng"/>
              <a:t>                         </a:t>
            </a:r>
            <a:r>
              <a:rPr lang="zh-CN" altLang="en-US"/>
              <a:t>。</a:t>
            </a:r>
          </a:p>
        </p:txBody>
      </p:sp>
      <p:sp>
        <p:nvSpPr>
          <p:cNvPr id="2517" name="矩形 2516"/>
          <p:cNvSpPr/>
          <p:nvPr/>
        </p:nvSpPr>
        <p:spPr>
          <a:xfrm>
            <a:off x="6220945" y="4066320"/>
            <a:ext cx="3333238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0000FF"/>
                </a:solidFill>
              </a:rPr>
              <a:t>3×10</a:t>
            </a:r>
            <a:r>
              <a:rPr lang="en-US" altLang="zh-CN" baseline="30000">
                <a:solidFill>
                  <a:srgbClr val="0000FF"/>
                </a:solidFill>
              </a:rPr>
              <a:t>8   </a:t>
            </a:r>
            <a:r>
              <a:rPr lang="zh-CN" altLang="en-US">
                <a:solidFill>
                  <a:srgbClr val="0000FF"/>
                </a:solidFill>
              </a:rPr>
              <a:t>米</a:t>
            </a:r>
            <a:r>
              <a:rPr lang="en-US" altLang="zh-CN">
                <a:solidFill>
                  <a:srgbClr val="0000FF"/>
                </a:solidFill>
              </a:rPr>
              <a:t>/</a:t>
            </a:r>
            <a:r>
              <a:rPr lang="zh-CN" altLang="en-US">
                <a:solidFill>
                  <a:srgbClr val="0000FF"/>
                </a:solidFill>
              </a:rPr>
              <a:t>秒</a:t>
            </a:r>
          </a:p>
        </p:txBody>
      </p:sp>
      <p:sp>
        <p:nvSpPr>
          <p:cNvPr id="2518" name="矩形 2517"/>
          <p:cNvSpPr/>
          <p:nvPr/>
        </p:nvSpPr>
        <p:spPr>
          <a:xfrm>
            <a:off x="2405696" y="4785209"/>
            <a:ext cx="2890535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/>
              <a:t>即</a:t>
            </a:r>
            <a:r>
              <a:rPr lang="zh-CN" altLang="en-US" u="sng"/>
              <a:t>                 </a:t>
            </a:r>
            <a:r>
              <a:rPr lang="zh-CN" altLang="en-US" sz="2800" u="sng"/>
              <a:t>千米</a:t>
            </a:r>
            <a:r>
              <a:rPr lang="en-US" altLang="zh-CN" sz="2800" u="sng"/>
              <a:t>/</a:t>
            </a:r>
            <a:r>
              <a:rPr lang="zh-CN" altLang="en-US" sz="2800" u="sng"/>
              <a:t>秒。</a:t>
            </a:r>
          </a:p>
        </p:txBody>
      </p:sp>
      <p:sp>
        <p:nvSpPr>
          <p:cNvPr id="2519" name="矩形 2518"/>
          <p:cNvSpPr/>
          <p:nvPr/>
        </p:nvSpPr>
        <p:spPr>
          <a:xfrm>
            <a:off x="1542861" y="4785209"/>
            <a:ext cx="3333238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0000FF"/>
                </a:solidFill>
              </a:rPr>
              <a:t>3×10</a:t>
            </a:r>
            <a:r>
              <a:rPr lang="en-US" altLang="zh-CN" baseline="3000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520" name="矩形 2519"/>
          <p:cNvSpPr/>
          <p:nvPr/>
        </p:nvSpPr>
        <p:spPr>
          <a:xfrm>
            <a:off x="672423" y="4628448"/>
            <a:ext cx="184731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2521" name="矩形 2520"/>
          <p:cNvSpPr/>
          <p:nvPr/>
        </p:nvSpPr>
        <p:spPr>
          <a:xfrm>
            <a:off x="9801701" y="4636364"/>
            <a:ext cx="767305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0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2" grpId="0"/>
      <p:bldP spid="2514" grpId="0"/>
      <p:bldP spid="2515" grpId="0"/>
      <p:bldP spid="2517" grpId="0"/>
      <p:bldP spid="25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矩形 2235"/>
          <p:cNvSpPr/>
          <p:nvPr/>
        </p:nvSpPr>
        <p:spPr>
          <a:xfrm>
            <a:off x="515662" y="117176"/>
            <a:ext cx="10478250" cy="64633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3600"/>
              <a:t>自学P</a:t>
            </a:r>
            <a:r>
              <a:rPr lang="zh-CN" altLang="en-US" sz="3600" baseline="-25000"/>
              <a:t>69</a:t>
            </a:r>
            <a:r>
              <a:rPr lang="en-US" altLang="en-US" sz="3600"/>
              <a:t> </a:t>
            </a:r>
            <a:r>
              <a:rPr lang="zh-CN" altLang="en-US" sz="3600"/>
              <a:t>：找出什么是光源，有哪些         光源？</a:t>
            </a:r>
          </a:p>
        </p:txBody>
      </p:sp>
      <p:sp>
        <p:nvSpPr>
          <p:cNvPr id="2237" name="矩形 2236"/>
          <p:cNvSpPr/>
          <p:nvPr/>
        </p:nvSpPr>
        <p:spPr>
          <a:xfrm>
            <a:off x="608482" y="1624628"/>
            <a:ext cx="7366119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</a:rPr>
              <a:t>一</a:t>
            </a:r>
            <a:r>
              <a:rPr lang="en-US" altLang="en-US" sz="4000">
                <a:solidFill>
                  <a:srgbClr val="FF0000"/>
                </a:solidFill>
              </a:rPr>
              <a:t>、光源：</a:t>
            </a:r>
            <a:r>
              <a:rPr lang="en-US" altLang="zh-CN" sz="4000">
                <a:solidFill>
                  <a:srgbClr val="FF0000"/>
                </a:solidFill>
              </a:rPr>
              <a:t>本身</a:t>
            </a:r>
            <a:r>
              <a:rPr lang="en-US" altLang="en-US" sz="4000">
                <a:solidFill>
                  <a:srgbClr val="FF0000"/>
                </a:solidFill>
              </a:rPr>
              <a:t>能够发光的物体</a:t>
            </a:r>
          </a:p>
        </p:txBody>
      </p:sp>
      <p:sp>
        <p:nvSpPr>
          <p:cNvPr id="2238" name="矩形 2237"/>
          <p:cNvSpPr/>
          <p:nvPr/>
        </p:nvSpPr>
        <p:spPr>
          <a:xfrm>
            <a:off x="1542860" y="2630124"/>
            <a:ext cx="1620957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/>
              <a:t>如：太阳</a:t>
            </a:r>
          </a:p>
        </p:txBody>
      </p:sp>
      <p:sp>
        <p:nvSpPr>
          <p:cNvPr id="2239" name="矩形 2238"/>
          <p:cNvSpPr/>
          <p:nvPr/>
        </p:nvSpPr>
        <p:spPr>
          <a:xfrm>
            <a:off x="3246607" y="3744878"/>
            <a:ext cx="184731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sz="2400" b="0"/>
          </a:p>
        </p:txBody>
      </p:sp>
      <p:sp>
        <p:nvSpPr>
          <p:cNvPr id="2240" name="矩形 2239"/>
          <p:cNvSpPr/>
          <p:nvPr/>
        </p:nvSpPr>
        <p:spPr>
          <a:xfrm>
            <a:off x="1637743" y="3204919"/>
            <a:ext cx="126188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/>
              <a:t>蜡烛，</a:t>
            </a:r>
          </a:p>
        </p:txBody>
      </p:sp>
      <p:sp>
        <p:nvSpPr>
          <p:cNvPr id="2241" name="矩形 2240"/>
          <p:cNvSpPr/>
          <p:nvPr/>
        </p:nvSpPr>
        <p:spPr>
          <a:xfrm>
            <a:off x="3135225" y="3204919"/>
            <a:ext cx="2698175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/>
              <a:t>电灯，手电筒等</a:t>
            </a:r>
          </a:p>
        </p:txBody>
      </p:sp>
      <p:grpSp>
        <p:nvGrpSpPr>
          <p:cNvPr id="2242" name="组合 2241"/>
          <p:cNvGrpSpPr/>
          <p:nvPr/>
        </p:nvGrpSpPr>
        <p:grpSpPr>
          <a:xfrm>
            <a:off x="4069604" y="2588954"/>
            <a:ext cx="3650886" cy="584296"/>
            <a:chOff x="0" y="-71"/>
            <a:chExt cx="1770" cy="369"/>
          </a:xfrm>
        </p:grpSpPr>
        <p:sp>
          <p:nvSpPr>
            <p:cNvPr id="2243" name="矩形 2242"/>
            <p:cNvSpPr/>
            <p:nvPr/>
          </p:nvSpPr>
          <p:spPr>
            <a:xfrm>
              <a:off x="885" y="-71"/>
              <a:ext cx="885" cy="3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3200" dirty="0">
                  <a:solidFill>
                    <a:srgbClr val="0000FF"/>
                  </a:solidFill>
                </a:rPr>
                <a:t>自然光源</a:t>
              </a:r>
            </a:p>
          </p:txBody>
        </p:sp>
        <p:cxnSp>
          <p:nvCxnSpPr>
            <p:cNvPr id="2244" name="直接连接符 2243"/>
            <p:cNvCxnSpPr/>
            <p:nvPr/>
          </p:nvCxnSpPr>
          <p:spPr>
            <a:xfrm>
              <a:off x="0" y="177"/>
              <a:ext cx="72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</p:grpSp>
      <p:grpSp>
        <p:nvGrpSpPr>
          <p:cNvPr id="2245" name="组合 2244"/>
          <p:cNvGrpSpPr/>
          <p:nvPr/>
        </p:nvGrpSpPr>
        <p:grpSpPr>
          <a:xfrm>
            <a:off x="7250207" y="3204919"/>
            <a:ext cx="3106347" cy="522541"/>
            <a:chOff x="0" y="0"/>
            <a:chExt cx="1506" cy="330"/>
          </a:xfrm>
        </p:grpSpPr>
        <p:sp>
          <p:nvSpPr>
            <p:cNvPr id="2246" name="矩形 2245"/>
            <p:cNvSpPr/>
            <p:nvPr/>
          </p:nvSpPr>
          <p:spPr>
            <a:xfrm>
              <a:off x="720" y="0"/>
              <a:ext cx="786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800" dirty="0">
                  <a:solidFill>
                    <a:srgbClr val="0000FF"/>
                  </a:solidFill>
                </a:rPr>
                <a:t>人造光源</a:t>
              </a:r>
            </a:p>
          </p:txBody>
        </p:sp>
        <p:cxnSp>
          <p:nvCxnSpPr>
            <p:cNvPr id="2247" name="直接连接符 2246"/>
            <p:cNvCxnSpPr/>
            <p:nvPr/>
          </p:nvCxnSpPr>
          <p:spPr>
            <a:xfrm>
              <a:off x="0" y="177"/>
              <a:ext cx="62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</p:grpSp>
      <p:pic>
        <p:nvPicPr>
          <p:cNvPr id="2248" name="图片 22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246" y="4721872"/>
            <a:ext cx="2270974" cy="21186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49" name="图片 22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309" y="4796294"/>
            <a:ext cx="3211542" cy="20442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0" name="椭圆 2249"/>
          <p:cNvSpPr/>
          <p:nvPr/>
        </p:nvSpPr>
        <p:spPr>
          <a:xfrm>
            <a:off x="297021" y="4864383"/>
            <a:ext cx="2277163" cy="1748137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251" name="图片 22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642" y="4354510"/>
            <a:ext cx="2151341" cy="248602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23142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childTnLst>
                                    <p:set>
                                      <p:cBhvr additive="base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childTnLst>
                                    <p:set>
                                      <p:cBhvr additive="base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7" grpId="0"/>
      <p:bldP spid="2238" grpId="0"/>
      <p:bldP spid="2240" grpId="0"/>
      <p:bldP spid="22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4" name="矩形 2523"/>
          <p:cNvSpPr/>
          <p:nvPr/>
        </p:nvSpPr>
        <p:spPr>
          <a:xfrm>
            <a:off x="467817" y="431478"/>
            <a:ext cx="583525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/>
              <a:t>4、</a:t>
            </a:r>
            <a:r>
              <a:rPr lang="en-US" altLang="en-US" sz="2800" dirty="0"/>
              <a:t> </a:t>
            </a:r>
            <a:r>
              <a:rPr lang="en-US" altLang="en-US" sz="2800" dirty="0" err="1"/>
              <a:t>举出光沿直线传播的例子及应用</a:t>
            </a:r>
            <a:endParaRPr lang="en-US" altLang="en-US" sz="2800" dirty="0"/>
          </a:p>
        </p:txBody>
      </p:sp>
      <p:sp>
        <p:nvSpPr>
          <p:cNvPr id="2525" name="矩形 2524"/>
          <p:cNvSpPr/>
          <p:nvPr/>
        </p:nvSpPr>
        <p:spPr>
          <a:xfrm>
            <a:off x="615906" y="1116013"/>
            <a:ext cx="9437199" cy="5509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（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1</a:t>
            </a:r>
            <a:r>
              <a:rPr lang="zh-CN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）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、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</a:rPr>
              <a:t>影子的形成</a:t>
            </a:r>
            <a:endParaRPr lang="en-US" altLang="en-US" sz="3200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（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2</a:t>
            </a:r>
            <a:r>
              <a:rPr lang="zh-CN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）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、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</a:rPr>
              <a:t>日食、月食的形成</a:t>
            </a:r>
            <a:endParaRPr lang="en-US" altLang="en-US" sz="3200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（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3</a:t>
            </a:r>
            <a:r>
              <a:rPr lang="zh-CN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）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、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</a:rPr>
              <a:t>挖隧道时用的激光准直器</a:t>
            </a:r>
            <a:endParaRPr lang="en-US" altLang="en-US" sz="3200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（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4</a:t>
            </a:r>
            <a:r>
              <a:rPr lang="zh-CN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）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、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</a:rPr>
              <a:t>上体育课时，左右看</a:t>
            </a:r>
            <a:r>
              <a:rPr lang="zh-CN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齐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（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5</a:t>
            </a:r>
            <a:r>
              <a:rPr lang="zh-CN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）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、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</a:rPr>
              <a:t>木工用眼睛瞄准木器是否直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（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6</a:t>
            </a:r>
            <a:r>
              <a:rPr lang="zh-CN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）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、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</a:rPr>
              <a:t>士兵打靶时，眼睛、准星和靶在一直线上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（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7</a:t>
            </a:r>
            <a:r>
              <a:rPr lang="zh-CN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）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、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</a:rPr>
              <a:t>小孔成像现象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</a:rPr>
              <a:t>。</a:t>
            </a:r>
          </a:p>
          <a:p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2526" name="矩形 2525"/>
          <p:cNvSpPr/>
          <p:nvPr/>
        </p:nvSpPr>
        <p:spPr>
          <a:xfrm>
            <a:off x="5820792" y="3040239"/>
            <a:ext cx="184731" cy="76944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sz="4400" b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9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base">
                                        <p:cTn id="7" dur="2000"/>
                                        <p:tgtEl>
                                          <p:spTgt spid="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矩形 2528"/>
          <p:cNvSpPr/>
          <p:nvPr/>
        </p:nvSpPr>
        <p:spPr>
          <a:xfrm>
            <a:off x="425281" y="1"/>
            <a:ext cx="2492990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600">
                <a:solidFill>
                  <a:srgbClr val="FF0000"/>
                </a:solidFill>
              </a:rPr>
              <a:t>达标检测</a:t>
            </a:r>
            <a:r>
              <a:rPr lang="en-US" altLang="en-US" sz="3600">
                <a:solidFill>
                  <a:srgbClr val="FF0000"/>
                </a:solidFill>
              </a:rPr>
              <a:t>：</a:t>
            </a:r>
          </a:p>
        </p:txBody>
      </p:sp>
      <p:sp>
        <p:nvSpPr>
          <p:cNvPr id="2530" name="矩形 2529"/>
          <p:cNvSpPr/>
          <p:nvPr/>
        </p:nvSpPr>
        <p:spPr>
          <a:xfrm>
            <a:off x="297021" y="2706130"/>
            <a:ext cx="10692765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/>
              <a:t>2</a:t>
            </a:r>
            <a:r>
              <a:rPr lang="zh-CN" altLang="en-US"/>
              <a:t>、排纵队时，如果看到自己前面的一位同学挡住了前面所有的人，队就排直了，这可以用</a:t>
            </a:r>
            <a:r>
              <a:rPr lang="zh-CN" altLang="en-US" u="sng"/>
              <a:t>                                   </a:t>
            </a:r>
            <a:r>
              <a:rPr lang="zh-CN" altLang="en-US"/>
              <a:t>来解释。</a:t>
            </a:r>
          </a:p>
        </p:txBody>
      </p:sp>
      <p:sp>
        <p:nvSpPr>
          <p:cNvPr id="2531" name="矩形 2530"/>
          <p:cNvSpPr/>
          <p:nvPr/>
        </p:nvSpPr>
        <p:spPr>
          <a:xfrm>
            <a:off x="1431478" y="3618202"/>
            <a:ext cx="3815898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solidFill>
                  <a:srgbClr val="FF0000"/>
                </a:solidFill>
              </a:rPr>
              <a:t>光沿直线传播</a:t>
            </a:r>
          </a:p>
        </p:txBody>
      </p:sp>
      <p:sp>
        <p:nvSpPr>
          <p:cNvPr id="2532" name="矩形 2531"/>
          <p:cNvSpPr/>
          <p:nvPr/>
        </p:nvSpPr>
        <p:spPr>
          <a:xfrm>
            <a:off x="202140" y="684054"/>
            <a:ext cx="11777718" cy="123110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、下列物体中是光源的是（              ）</a:t>
            </a:r>
          </a:p>
          <a:p>
            <a:r>
              <a:rPr lang="zh-CN" altLang="en-US"/>
              <a:t>  </a:t>
            </a:r>
            <a:r>
              <a:rPr lang="en-US" altLang="zh-CN" sz="2800"/>
              <a:t>A</a:t>
            </a:r>
            <a:r>
              <a:rPr lang="zh-CN" altLang="en-US" sz="2800"/>
              <a:t>、月亮              </a:t>
            </a:r>
            <a:r>
              <a:rPr lang="en-US" altLang="zh-CN" sz="2800"/>
              <a:t>B</a:t>
            </a:r>
            <a:r>
              <a:rPr lang="zh-CN" altLang="en-US" sz="2800"/>
              <a:t>、萤火虫            </a:t>
            </a:r>
            <a:r>
              <a:rPr lang="en-US" altLang="zh-CN" sz="2800"/>
              <a:t>C</a:t>
            </a:r>
            <a:r>
              <a:rPr lang="zh-CN" altLang="en-US" sz="2800"/>
              <a:t>、夜晚的星星</a:t>
            </a:r>
          </a:p>
          <a:p>
            <a:r>
              <a:rPr lang="zh-CN" altLang="en-US" sz="2800"/>
              <a:t>  </a:t>
            </a:r>
            <a:r>
              <a:rPr lang="en-US" altLang="zh-CN" sz="2800"/>
              <a:t>D</a:t>
            </a:r>
            <a:r>
              <a:rPr lang="zh-CN" altLang="en-US" sz="2800"/>
              <a:t>、太阳照射下闪闪发亮的抛光金属         </a:t>
            </a:r>
            <a:r>
              <a:rPr lang="en-US" altLang="zh-CN" sz="2800"/>
              <a:t>E</a:t>
            </a:r>
            <a:r>
              <a:rPr lang="zh-CN" altLang="en-US" sz="2800"/>
              <a:t>、镜子</a:t>
            </a:r>
          </a:p>
        </p:txBody>
      </p:sp>
      <p:sp>
        <p:nvSpPr>
          <p:cNvPr id="2533" name="矩形 2532"/>
          <p:cNvSpPr/>
          <p:nvPr/>
        </p:nvSpPr>
        <p:spPr>
          <a:xfrm>
            <a:off x="7681772" y="652385"/>
            <a:ext cx="436337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534" name="矩形 2533"/>
          <p:cNvSpPr/>
          <p:nvPr/>
        </p:nvSpPr>
        <p:spPr>
          <a:xfrm>
            <a:off x="297021" y="4728206"/>
            <a:ext cx="1079177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/>
              <a:t>3</a:t>
            </a:r>
            <a:r>
              <a:rPr lang="zh-CN" altLang="en-US"/>
              <a:t>、人沿着街道走向街灯，再从街灯下走远，则他的影子长短变化是（          ）</a:t>
            </a:r>
          </a:p>
          <a:p>
            <a:r>
              <a:rPr lang="en-US" altLang="zh-CN"/>
              <a:t>A</a:t>
            </a:r>
            <a:r>
              <a:rPr lang="zh-CN" altLang="en-US"/>
              <a:t>、变长         </a:t>
            </a:r>
            <a:r>
              <a:rPr lang="en-US" altLang="zh-CN"/>
              <a:t>B</a:t>
            </a:r>
            <a:r>
              <a:rPr lang="zh-CN" altLang="en-US"/>
              <a:t>、先变长再变短</a:t>
            </a:r>
          </a:p>
          <a:p>
            <a:r>
              <a:rPr lang="en-US" altLang="zh-CN"/>
              <a:t>C</a:t>
            </a:r>
            <a:r>
              <a:rPr lang="zh-CN" altLang="en-US"/>
              <a:t>、变短         </a:t>
            </a:r>
            <a:r>
              <a:rPr lang="en-US" altLang="zh-CN"/>
              <a:t>D</a:t>
            </a:r>
            <a:r>
              <a:rPr lang="zh-CN" altLang="en-US"/>
              <a:t>、先变短再变长</a:t>
            </a:r>
          </a:p>
        </p:txBody>
      </p:sp>
      <p:sp>
        <p:nvSpPr>
          <p:cNvPr id="2535" name="矩形 2534"/>
          <p:cNvSpPr/>
          <p:nvPr/>
        </p:nvSpPr>
        <p:spPr>
          <a:xfrm>
            <a:off x="6617916" y="5184241"/>
            <a:ext cx="468398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6239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1" grpId="0"/>
      <p:bldP spid="2533" grpId="0"/>
      <p:bldP spid="25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8" name="矩形 2537"/>
          <p:cNvSpPr/>
          <p:nvPr/>
        </p:nvSpPr>
        <p:spPr>
          <a:xfrm>
            <a:off x="420781" y="1049833"/>
            <a:ext cx="11292996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/>
              <a:t>天文学上常用光年（光在一年内传播的距离）作长度单位，已知织女星距地球约</a:t>
            </a:r>
            <a:r>
              <a:rPr lang="en-US" altLang="zh-CN" sz="2400" dirty="0"/>
              <a:t>2.7</a:t>
            </a:r>
            <a:r>
              <a:rPr lang="zh-CN" altLang="en-US" sz="2400" dirty="0"/>
              <a:t>光年，求织女星距地球多少千米？</a:t>
            </a:r>
          </a:p>
        </p:txBody>
      </p:sp>
      <p:sp>
        <p:nvSpPr>
          <p:cNvPr id="2539" name="矩形 2538"/>
          <p:cNvSpPr/>
          <p:nvPr/>
        </p:nvSpPr>
        <p:spPr>
          <a:xfrm>
            <a:off x="1" y="2845475"/>
            <a:ext cx="3677701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rgbClr val="0000FF"/>
                </a:solidFill>
              </a:rPr>
              <a:t>解：</a:t>
            </a:r>
            <a:r>
              <a:rPr lang="en-US" altLang="zh-CN" dirty="0">
                <a:solidFill>
                  <a:srgbClr val="0000FF"/>
                </a:solidFill>
              </a:rPr>
              <a:t>1</a:t>
            </a:r>
            <a:r>
              <a:rPr lang="zh-CN" altLang="en-US" dirty="0">
                <a:solidFill>
                  <a:srgbClr val="0000FF"/>
                </a:solidFill>
              </a:rPr>
              <a:t>光年 </a:t>
            </a:r>
            <a:r>
              <a:rPr lang="en-US" altLang="zh-CN" dirty="0">
                <a:solidFill>
                  <a:srgbClr val="0000FF"/>
                </a:solidFill>
              </a:rPr>
              <a:t>= </a:t>
            </a:r>
          </a:p>
        </p:txBody>
      </p:sp>
      <p:sp>
        <p:nvSpPr>
          <p:cNvPr id="2540" name="矩形 2539"/>
          <p:cNvSpPr/>
          <p:nvPr/>
        </p:nvSpPr>
        <p:spPr>
          <a:xfrm>
            <a:off x="3228044" y="2845475"/>
            <a:ext cx="3762269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0000FF"/>
                </a:solidFill>
              </a:rPr>
              <a:t>3×10</a:t>
            </a:r>
            <a:r>
              <a:rPr lang="en-US" altLang="zh-CN" baseline="30000">
                <a:solidFill>
                  <a:srgbClr val="0000FF"/>
                </a:solidFill>
              </a:rPr>
              <a:t>5   </a:t>
            </a:r>
            <a:r>
              <a:rPr lang="zh-CN" altLang="en-US">
                <a:solidFill>
                  <a:srgbClr val="0000FF"/>
                </a:solidFill>
              </a:rPr>
              <a:t>千米</a:t>
            </a:r>
            <a:r>
              <a:rPr lang="en-US" altLang="zh-CN">
                <a:solidFill>
                  <a:srgbClr val="0000FF"/>
                </a:solidFill>
              </a:rPr>
              <a:t>/</a:t>
            </a:r>
            <a:r>
              <a:rPr lang="zh-CN" altLang="en-US">
                <a:solidFill>
                  <a:srgbClr val="0000FF"/>
                </a:solidFill>
              </a:rPr>
              <a:t>秒</a:t>
            </a:r>
          </a:p>
        </p:txBody>
      </p:sp>
      <p:sp>
        <p:nvSpPr>
          <p:cNvPr id="2541" name="矩形 2540"/>
          <p:cNvSpPr/>
          <p:nvPr/>
        </p:nvSpPr>
        <p:spPr>
          <a:xfrm>
            <a:off x="7098977" y="2845475"/>
            <a:ext cx="766555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>
                <a:solidFill>
                  <a:srgbClr val="0000FF"/>
                </a:solidFill>
              </a:rPr>
              <a:t>×365</a:t>
            </a:r>
          </a:p>
        </p:txBody>
      </p:sp>
      <p:sp>
        <p:nvSpPr>
          <p:cNvPr id="2542" name="矩形 2541"/>
          <p:cNvSpPr/>
          <p:nvPr/>
        </p:nvSpPr>
        <p:spPr>
          <a:xfrm>
            <a:off x="8320820" y="2845475"/>
            <a:ext cx="649537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>
                <a:solidFill>
                  <a:srgbClr val="0000FF"/>
                </a:solidFill>
              </a:rPr>
              <a:t>×24</a:t>
            </a:r>
          </a:p>
        </p:txBody>
      </p:sp>
      <p:sp>
        <p:nvSpPr>
          <p:cNvPr id="2543" name="矩形 2542"/>
          <p:cNvSpPr/>
          <p:nvPr/>
        </p:nvSpPr>
        <p:spPr>
          <a:xfrm>
            <a:off x="9739533" y="2845475"/>
            <a:ext cx="1114408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>
                <a:solidFill>
                  <a:srgbClr val="0000FF"/>
                </a:solidFill>
              </a:rPr>
              <a:t>×3600</a:t>
            </a:r>
            <a:r>
              <a:rPr lang="zh-CN" altLang="en-US">
                <a:solidFill>
                  <a:srgbClr val="0000FF"/>
                </a:solidFill>
              </a:rPr>
              <a:t>秒</a:t>
            </a:r>
          </a:p>
        </p:txBody>
      </p:sp>
      <p:sp>
        <p:nvSpPr>
          <p:cNvPr id="2544" name="矩形 2543"/>
          <p:cNvSpPr/>
          <p:nvPr/>
        </p:nvSpPr>
        <p:spPr>
          <a:xfrm>
            <a:off x="4048178" y="3493108"/>
            <a:ext cx="2132315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>
                <a:solidFill>
                  <a:srgbClr val="0000FF"/>
                </a:solidFill>
              </a:rPr>
              <a:t>=9.4608 × 10</a:t>
            </a:r>
            <a:r>
              <a:rPr lang="en-US" altLang="zh-CN" baseline="30000">
                <a:solidFill>
                  <a:srgbClr val="0000FF"/>
                </a:solidFill>
              </a:rPr>
              <a:t>12</a:t>
            </a:r>
            <a:r>
              <a:rPr lang="zh-CN" altLang="en-US">
                <a:solidFill>
                  <a:srgbClr val="0000FF"/>
                </a:solidFill>
              </a:rPr>
              <a:t>千米</a:t>
            </a:r>
          </a:p>
        </p:txBody>
      </p:sp>
      <p:sp>
        <p:nvSpPr>
          <p:cNvPr id="2545" name="矩形 2544"/>
          <p:cNvSpPr/>
          <p:nvPr/>
        </p:nvSpPr>
        <p:spPr>
          <a:xfrm>
            <a:off x="3257245" y="4139159"/>
            <a:ext cx="3514104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>
                <a:solidFill>
                  <a:srgbClr val="0000FF"/>
                </a:solidFill>
              </a:rPr>
              <a:t>2.7</a:t>
            </a:r>
            <a:r>
              <a:rPr lang="zh-CN" altLang="en-US">
                <a:solidFill>
                  <a:srgbClr val="0000FF"/>
                </a:solidFill>
              </a:rPr>
              <a:t>光年</a:t>
            </a:r>
            <a:r>
              <a:rPr lang="en-US" altLang="zh-CN">
                <a:solidFill>
                  <a:srgbClr val="0000FF"/>
                </a:solidFill>
              </a:rPr>
              <a:t>=2.7 × 9.4608 × 10</a:t>
            </a:r>
            <a:r>
              <a:rPr lang="en-US" altLang="zh-CN" baseline="30000">
                <a:solidFill>
                  <a:srgbClr val="0000FF"/>
                </a:solidFill>
              </a:rPr>
              <a:t>12</a:t>
            </a:r>
            <a:r>
              <a:rPr lang="zh-CN" altLang="en-US">
                <a:solidFill>
                  <a:srgbClr val="0000FF"/>
                </a:solidFill>
              </a:rPr>
              <a:t>千米</a:t>
            </a:r>
          </a:p>
        </p:txBody>
      </p:sp>
      <p:sp>
        <p:nvSpPr>
          <p:cNvPr id="2546" name="矩形 2545"/>
          <p:cNvSpPr/>
          <p:nvPr/>
        </p:nvSpPr>
        <p:spPr>
          <a:xfrm>
            <a:off x="4195178" y="4929305"/>
            <a:ext cx="2366352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>
                <a:solidFill>
                  <a:srgbClr val="0000FF"/>
                </a:solidFill>
              </a:rPr>
              <a:t>=2.554416 × 10</a:t>
            </a:r>
            <a:r>
              <a:rPr lang="en-US" altLang="zh-CN" baseline="30000">
                <a:solidFill>
                  <a:srgbClr val="0000FF"/>
                </a:solidFill>
              </a:rPr>
              <a:t>13</a:t>
            </a:r>
            <a:r>
              <a:rPr lang="zh-CN" altLang="en-US">
                <a:solidFill>
                  <a:srgbClr val="0000FF"/>
                </a:solidFill>
              </a:rPr>
              <a:t>千米</a:t>
            </a:r>
          </a:p>
        </p:txBody>
      </p:sp>
      <p:sp>
        <p:nvSpPr>
          <p:cNvPr id="2547" name="矩形 2546"/>
          <p:cNvSpPr/>
          <p:nvPr/>
        </p:nvSpPr>
        <p:spPr>
          <a:xfrm>
            <a:off x="393966" y="-44336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/>
          </a:p>
        </p:txBody>
      </p:sp>
      <p:sp>
        <p:nvSpPr>
          <p:cNvPr id="2548" name="矩形 2547"/>
          <p:cNvSpPr/>
          <p:nvPr/>
        </p:nvSpPr>
        <p:spPr>
          <a:xfrm>
            <a:off x="497474" y="44337"/>
            <a:ext cx="2492990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600">
                <a:solidFill>
                  <a:srgbClr val="FF0000"/>
                </a:solidFill>
              </a:rPr>
              <a:t>拓展应用</a:t>
            </a:r>
            <a:r>
              <a:rPr lang="en-US" altLang="en-US" sz="3600">
                <a:solidFill>
                  <a:srgbClr val="FF0000"/>
                </a:solidFill>
              </a:rPr>
              <a:t>：</a:t>
            </a:r>
          </a:p>
        </p:txBody>
      </p:sp>
      <p:pic>
        <p:nvPicPr>
          <p:cNvPr id="254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3976500" y="11869600"/>
            <a:ext cx="462033" cy="266021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421510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  <p:cond evt="onBegin" delay="0">
                          <p:tn val="38"/>
                        </p:cond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  <p:cond evt="onBegin" delay="0">
                          <p:tn val="45"/>
                        </p:cond>
                      </p:stCondLst>
                      <p:childTnLst>
                        <p:par>
                          <p:cTn id="4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  <p:cond evt="onBegin" delay="0">
                          <p:tn val="52"/>
                        </p:cond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8" grpId="0"/>
      <p:bldP spid="2539" grpId="0"/>
      <p:bldP spid="2540" grpId="0"/>
      <p:bldP spid="2541" grpId="0"/>
      <p:bldP spid="2542" grpId="0"/>
      <p:bldP spid="2543" grpId="0"/>
      <p:bldP spid="2544" grpId="0"/>
      <p:bldP spid="2545" grpId="0"/>
      <p:bldP spid="25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" name="图片 2253"/>
          <p:cNvPicPr>
            <a:picLocks noChangeAspect="1"/>
          </p:cNvPicPr>
          <p:nvPr/>
        </p:nvPicPr>
        <p:blipFill>
          <a:blip r:embed="rId2"/>
          <a:srcRect l="1198" b="12186"/>
          <a:stretch>
            <a:fillRect/>
          </a:stretch>
        </p:blipFill>
        <p:spPr>
          <a:xfrm>
            <a:off x="6876867" y="117176"/>
            <a:ext cx="4589391" cy="3086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" name="图片 2254"/>
          <p:cNvPicPr>
            <a:picLocks noChangeAspect="1"/>
          </p:cNvPicPr>
          <p:nvPr/>
        </p:nvPicPr>
        <p:blipFill>
          <a:blip r:embed="rId3"/>
          <a:srcRect l="19371" t="13066" b="32666"/>
          <a:stretch>
            <a:fillRect/>
          </a:stretch>
        </p:blipFill>
        <p:spPr>
          <a:xfrm>
            <a:off x="3508565" y="3420269"/>
            <a:ext cx="5331943" cy="335534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6" name="图片 22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80" y="44337"/>
            <a:ext cx="4612080" cy="328884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298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9" name="图片 2258"/>
          <p:cNvPicPr>
            <a:picLocks noChangeAspect="1"/>
          </p:cNvPicPr>
          <p:nvPr/>
        </p:nvPicPr>
        <p:blipFill>
          <a:blip r:embed="rId2"/>
          <a:srcRect l="15671" r="4753" b="4584"/>
          <a:stretch>
            <a:fillRect/>
          </a:stretch>
        </p:blipFill>
        <p:spPr>
          <a:xfrm>
            <a:off x="325899" y="1"/>
            <a:ext cx="5567086" cy="32983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60" name="内容占位符 2259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5194" r="8136" b="7816"/>
          <a:stretch>
            <a:fillRect/>
          </a:stretch>
        </p:blipFill>
        <p:spPr>
          <a:xfrm>
            <a:off x="325898" y="3543779"/>
            <a:ext cx="5521708" cy="309407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261" name="图片 2260"/>
          <p:cNvPicPr>
            <a:picLocks noChangeAspect="1"/>
          </p:cNvPicPr>
          <p:nvPr/>
        </p:nvPicPr>
        <p:blipFill>
          <a:blip r:embed="rId4"/>
          <a:srcRect l="9322" t="29457" r="33414" b="17943"/>
          <a:stretch>
            <a:fillRect/>
          </a:stretch>
        </p:blipFill>
        <p:spPr>
          <a:xfrm>
            <a:off x="6128127" y="0"/>
            <a:ext cx="5424763" cy="3276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62" name="图片 2261"/>
          <p:cNvPicPr>
            <a:picLocks noChangeAspect="1"/>
          </p:cNvPicPr>
          <p:nvPr/>
        </p:nvPicPr>
        <p:blipFill>
          <a:blip r:embed="rId5"/>
          <a:srcRect l="24490" r="20050" b="53903"/>
          <a:stretch>
            <a:fillRect/>
          </a:stretch>
        </p:blipFill>
        <p:spPr>
          <a:xfrm>
            <a:off x="6128127" y="3592867"/>
            <a:ext cx="5331943" cy="291514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610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base">
                                        <p:cTn id="16" dur="1000" fill="hold"/>
                                        <p:tgtEl>
                                          <p:spTgt spid="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base">
                                        <p:cTn id="20" dur="1000" fill="hold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矩形 2264"/>
          <p:cNvSpPr/>
          <p:nvPr/>
        </p:nvSpPr>
        <p:spPr>
          <a:xfrm>
            <a:off x="513601" y="1"/>
            <a:ext cx="6924307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FF0000"/>
                </a:solidFill>
                <a:latin typeface="Tahoma" panose="020B0604030504040204" pitchFamily="34" charset="0"/>
              </a:rPr>
              <a:t>二</a:t>
            </a:r>
            <a:r>
              <a:rPr lang="en-US" altLang="en-US" sz="4000">
                <a:solidFill>
                  <a:srgbClr val="FF0000"/>
                </a:solidFill>
                <a:latin typeface="Tahoma" panose="020B0604030504040204" pitchFamily="34" charset="0"/>
              </a:rPr>
              <a:t>、光的传播</a:t>
            </a:r>
          </a:p>
        </p:txBody>
      </p:sp>
      <p:sp>
        <p:nvSpPr>
          <p:cNvPr id="2266" name="矩形 2265"/>
          <p:cNvSpPr/>
          <p:nvPr/>
        </p:nvSpPr>
        <p:spPr>
          <a:xfrm>
            <a:off x="608482" y="1911234"/>
            <a:ext cx="10851588" cy="1569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latin typeface="Tahoma" panose="020B0604030504040204" pitchFamily="34" charset="0"/>
              </a:rPr>
              <a:t>光在（              ）介质中是沿（         ）传播的。</a:t>
            </a:r>
          </a:p>
        </p:txBody>
      </p:sp>
      <p:sp>
        <p:nvSpPr>
          <p:cNvPr id="2267" name="矩形 2266"/>
          <p:cNvSpPr/>
          <p:nvPr/>
        </p:nvSpPr>
        <p:spPr>
          <a:xfrm>
            <a:off x="2916089" y="1911234"/>
            <a:ext cx="2900082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0000FF"/>
                </a:solidFill>
                <a:latin typeface="Tahoma" panose="020B0604030504040204" pitchFamily="34" charset="0"/>
              </a:rPr>
              <a:t>同种均匀</a:t>
            </a:r>
          </a:p>
        </p:txBody>
      </p:sp>
      <p:sp>
        <p:nvSpPr>
          <p:cNvPr id="2268" name="矩形 2267"/>
          <p:cNvSpPr/>
          <p:nvPr/>
        </p:nvSpPr>
        <p:spPr>
          <a:xfrm>
            <a:off x="9468817" y="2080511"/>
            <a:ext cx="1386099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0000FF"/>
                </a:solidFill>
                <a:latin typeface="Tahoma" panose="020B0604030504040204" pitchFamily="34" charset="0"/>
              </a:rPr>
              <a:t>直线</a:t>
            </a:r>
          </a:p>
        </p:txBody>
      </p:sp>
    </p:spTree>
    <p:extLst>
      <p:ext uri="{BB962C8B-B14F-4D97-AF65-F5344CB8AC3E}">
        <p14:creationId xmlns:p14="http://schemas.microsoft.com/office/powerpoint/2010/main" val="347859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" dur="500" fill="hold"/>
                                        <p:tgtEl>
                                          <p:spTgt spid="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3" dur="500" fill="hold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9" dur="500" fill="hold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6" grpId="0"/>
      <p:bldP spid="2267" grpId="0"/>
      <p:bldP spid="22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标题 2270"/>
          <p:cNvSpPr>
            <a:spLocks noGrp="1"/>
          </p:cNvSpPr>
          <p:nvPr>
            <p:ph type="title" idx="4294967295"/>
          </p:nvPr>
        </p:nvSpPr>
        <p:spPr>
          <a:xfrm>
            <a:off x="420780" y="-226433"/>
            <a:ext cx="11097044" cy="1124255"/>
          </a:xfrm>
        </p:spPr>
        <p:txBody>
          <a:bodyPr anchor="ctr"/>
          <a:lstStyle/>
          <a:p>
            <a:pPr algn="l"/>
            <a:r>
              <a:rPr lang="zh-CN" altLang="en-US" b="1">
                <a:solidFill>
                  <a:srgbClr val="0000FF"/>
                </a:solidFill>
                <a:latin typeface="Tahoma" panose="020B0604030504040204" pitchFamily="34" charset="0"/>
                <a:sym typeface="Arial"/>
              </a:rPr>
              <a:t>1、</a:t>
            </a:r>
            <a:r>
              <a:rPr lang="en-US" altLang="en-US" b="1">
                <a:solidFill>
                  <a:srgbClr val="0000FF"/>
                </a:solidFill>
                <a:latin typeface="Tahoma" panose="020B0604030504040204" pitchFamily="34" charset="0"/>
                <a:sym typeface="Arial"/>
              </a:rPr>
              <a:t>光的</a:t>
            </a:r>
            <a:r>
              <a:rPr lang="zh-CN" altLang="en-US" b="1">
                <a:solidFill>
                  <a:srgbClr val="0000FF"/>
                </a:solidFill>
                <a:latin typeface="Tahoma" panose="020B0604030504040204" pitchFamily="34" charset="0"/>
                <a:sym typeface="Arial"/>
              </a:rPr>
              <a:t>直线</a:t>
            </a:r>
            <a:r>
              <a:rPr lang="en-US" altLang="en-US" b="1">
                <a:solidFill>
                  <a:srgbClr val="0000FF"/>
                </a:solidFill>
                <a:latin typeface="Tahoma" panose="020B0604030504040204" pitchFamily="34" charset="0"/>
                <a:sym typeface="Arial"/>
              </a:rPr>
              <a:t>传播</a:t>
            </a:r>
          </a:p>
        </p:txBody>
      </p:sp>
      <p:sp>
        <p:nvSpPr>
          <p:cNvPr id="2272" name="文本占位符 2271"/>
          <p:cNvSpPr>
            <a:spLocks noGrp="1"/>
          </p:cNvSpPr>
          <p:nvPr>
            <p:ph type="body" idx="4294967295"/>
          </p:nvPr>
        </p:nvSpPr>
        <p:spPr>
          <a:xfrm>
            <a:off x="233080" y="690388"/>
            <a:ext cx="11880850" cy="5861961"/>
          </a:xfrm>
        </p:spPr>
        <p:txBody>
          <a:bodyPr/>
          <a:lstStyle/>
          <a:p>
            <a:pPr>
              <a:buClr>
                <a:schemeClr val="hlink"/>
              </a:buClr>
            </a:pPr>
            <a:endParaRPr lang="zh-CN" altLang="en-US" sz="3600" b="1"/>
          </a:p>
          <a:p>
            <a:pPr>
              <a:buClr>
                <a:schemeClr val="hlink"/>
              </a:buClr>
            </a:pPr>
            <a:r>
              <a:rPr lang="zh-CN" altLang="en-US" sz="3600" b="1">
                <a:solidFill>
                  <a:schemeClr val="tx2"/>
                </a:solidFill>
              </a:rPr>
              <a:t>光在同种均匀介质中沿直线传播</a:t>
            </a:r>
          </a:p>
          <a:p>
            <a:pPr>
              <a:buClr>
                <a:schemeClr val="hlink"/>
              </a:buClr>
            </a:pPr>
            <a:endParaRPr lang="zh-CN" altLang="en-US" sz="3600" b="1">
              <a:solidFill>
                <a:schemeClr val="hlink"/>
              </a:solidFill>
            </a:endParaRPr>
          </a:p>
          <a:p>
            <a:pPr>
              <a:buClr>
                <a:schemeClr val="hlink"/>
              </a:buClr>
            </a:pPr>
            <a:r>
              <a:rPr lang="zh-CN" altLang="en-US" sz="3600" b="1">
                <a:solidFill>
                  <a:schemeClr val="hlink"/>
                </a:solidFill>
              </a:rPr>
              <a:t>注意：</a:t>
            </a:r>
            <a:r>
              <a:rPr lang="zh-CN" altLang="en-US" sz="3600" b="1"/>
              <a:t>光沿直线传播的条件</a:t>
            </a:r>
            <a:r>
              <a:rPr lang="en-US" altLang="zh-CN" sz="3600" b="1"/>
              <a:t>—</a:t>
            </a:r>
            <a:r>
              <a:rPr lang="zh-CN" altLang="en-US" sz="3600" b="1"/>
              <a:t>在</a:t>
            </a:r>
            <a:r>
              <a:rPr lang="zh-CN" altLang="en-US" sz="3600" b="1">
                <a:solidFill>
                  <a:srgbClr val="FF0000"/>
                </a:solidFill>
              </a:rPr>
              <a:t>同种、均匀介质</a:t>
            </a:r>
            <a:r>
              <a:rPr lang="zh-CN" altLang="en-US" sz="3600" b="1"/>
              <a:t>中</a:t>
            </a:r>
          </a:p>
          <a:p>
            <a:pPr>
              <a:buClr>
                <a:schemeClr val="hlink"/>
              </a:buClr>
            </a:pPr>
            <a:endParaRPr lang="zh-CN" altLang="en-US" sz="3600" b="1">
              <a:solidFill>
                <a:srgbClr val="FF0000"/>
              </a:solidFill>
            </a:endParaRPr>
          </a:p>
          <a:p>
            <a:pPr>
              <a:buClr>
                <a:schemeClr val="hlink"/>
              </a:buClr>
            </a:pPr>
            <a:r>
              <a:rPr lang="zh-CN" altLang="en-US" sz="3600" b="1">
                <a:solidFill>
                  <a:schemeClr val="tx2"/>
                </a:solidFill>
              </a:rPr>
              <a:t>光的传播不需要介质，真空能传光。</a:t>
            </a:r>
          </a:p>
        </p:txBody>
      </p:sp>
    </p:spTree>
    <p:extLst>
      <p:ext uri="{BB962C8B-B14F-4D97-AF65-F5344CB8AC3E}">
        <p14:creationId xmlns:p14="http://schemas.microsoft.com/office/powerpoint/2010/main" val="34146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1" grpId="0"/>
      <p:bldP spid="227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5" name="图片 2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66949" cy="684053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0804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8" name="图片 22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5401" y="-136177"/>
            <a:ext cx="12701784" cy="73187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79" name="矩形 2278"/>
          <p:cNvSpPr/>
          <p:nvPr/>
        </p:nvSpPr>
        <p:spPr>
          <a:xfrm>
            <a:off x="1386099" y="1368108"/>
            <a:ext cx="6955750" cy="110799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</a:rPr>
              <a:t>光是沿直线传播的</a:t>
            </a:r>
          </a:p>
        </p:txBody>
      </p:sp>
      <p:grpSp>
        <p:nvGrpSpPr>
          <p:cNvPr id="2280" name="组合 2279"/>
          <p:cNvGrpSpPr/>
          <p:nvPr/>
        </p:nvGrpSpPr>
        <p:grpSpPr>
          <a:xfrm>
            <a:off x="1980141" y="3420269"/>
            <a:ext cx="7821560" cy="608048"/>
            <a:chOff x="0" y="0"/>
            <a:chExt cx="3792" cy="384"/>
          </a:xfrm>
        </p:grpSpPr>
        <p:cxnSp>
          <p:nvCxnSpPr>
            <p:cNvPr id="2281" name="直接连接符 2280"/>
            <p:cNvCxnSpPr/>
            <p:nvPr/>
          </p:nvCxnSpPr>
          <p:spPr>
            <a:xfrm>
              <a:off x="0" y="192"/>
              <a:ext cx="3792" cy="0"/>
            </a:xfrm>
            <a:prstGeom prst="line">
              <a:avLst/>
            </a:prstGeom>
            <a:ln w="1016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2282" name="流程图: 合并 2281"/>
            <p:cNvSpPr/>
            <p:nvPr/>
          </p:nvSpPr>
          <p:spPr>
            <a:xfrm rot="16020000">
              <a:off x="1824" y="0"/>
              <a:ext cx="384" cy="384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108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5" dur="500" fill="hold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矩形 2284"/>
          <p:cNvSpPr/>
          <p:nvPr/>
        </p:nvSpPr>
        <p:spPr>
          <a:xfrm>
            <a:off x="1386099" y="304024"/>
            <a:ext cx="9306666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4800">
              <a:solidFill>
                <a:srgbClr val="FFFF00"/>
              </a:solidFill>
            </a:endParaRPr>
          </a:p>
        </p:txBody>
      </p:sp>
      <p:sp>
        <p:nvSpPr>
          <p:cNvPr id="2286" name="矩形 2285"/>
          <p:cNvSpPr/>
          <p:nvPr/>
        </p:nvSpPr>
        <p:spPr>
          <a:xfrm>
            <a:off x="233081" y="117176"/>
            <a:ext cx="10515377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4400">
                <a:solidFill>
                  <a:srgbClr val="0000FF"/>
                </a:solidFill>
                <a:latin typeface="Tahoma" panose="020B0604030504040204" pitchFamily="34" charset="0"/>
                <a:sym typeface="Arial"/>
              </a:rPr>
              <a:t>2、</a:t>
            </a:r>
            <a:r>
              <a:rPr lang="zh-CN" altLang="en-US" sz="4400">
                <a:solidFill>
                  <a:srgbClr val="0000FF"/>
                </a:solidFill>
                <a:latin typeface="Tahoma" panose="020B0604030504040204" pitchFamily="34" charset="0"/>
                <a:sym typeface="Arial"/>
              </a:rPr>
              <a:t>光线</a:t>
            </a:r>
          </a:p>
        </p:txBody>
      </p:sp>
      <p:sp>
        <p:nvSpPr>
          <p:cNvPr id="2287" name="矩形 2286"/>
          <p:cNvSpPr/>
          <p:nvPr/>
        </p:nvSpPr>
        <p:spPr>
          <a:xfrm>
            <a:off x="1076702" y="1265183"/>
            <a:ext cx="10290549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 err="1"/>
              <a:t>光线</a:t>
            </a:r>
            <a:r>
              <a:rPr lang="en-US" altLang="en-US" sz="3200" dirty="0"/>
              <a:t>：</a:t>
            </a:r>
            <a:r>
              <a:rPr lang="zh-CN" altLang="en-US" sz="3200" dirty="0"/>
              <a:t>用一条带有箭头的直线表示光传播的径迹和方向，这样的直线叫做光线。</a:t>
            </a:r>
          </a:p>
        </p:txBody>
      </p:sp>
      <p:cxnSp>
        <p:nvCxnSpPr>
          <p:cNvPr id="2288" name="直接连接符 2287"/>
          <p:cNvCxnSpPr/>
          <p:nvPr/>
        </p:nvCxnSpPr>
        <p:spPr>
          <a:xfrm>
            <a:off x="3228045" y="2916729"/>
            <a:ext cx="4770903" cy="1584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289" name="矩形 2288"/>
          <p:cNvSpPr/>
          <p:nvPr/>
        </p:nvSpPr>
        <p:spPr>
          <a:xfrm>
            <a:off x="981821" y="3564364"/>
            <a:ext cx="4772966" cy="584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dirty="0"/>
              <a:t>点光源发出的光束：</a:t>
            </a:r>
          </a:p>
        </p:txBody>
      </p:sp>
      <p:sp>
        <p:nvSpPr>
          <p:cNvPr id="2290" name="椭圆 2289"/>
          <p:cNvSpPr/>
          <p:nvPr/>
        </p:nvSpPr>
        <p:spPr>
          <a:xfrm flipV="1">
            <a:off x="6220946" y="4066320"/>
            <a:ext cx="121697" cy="72839"/>
          </a:xfrm>
          <a:prstGeom prst="ellipse">
            <a:avLst/>
          </a:prstGeom>
          <a:solidFill>
            <a:srgbClr val="E4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2291" name="组合 2290"/>
          <p:cNvGrpSpPr/>
          <p:nvPr/>
        </p:nvGrpSpPr>
        <p:grpSpPr>
          <a:xfrm>
            <a:off x="6313765" y="3133664"/>
            <a:ext cx="3085721" cy="1364941"/>
            <a:chOff x="0" y="0"/>
            <a:chExt cx="3742" cy="2494"/>
          </a:xfrm>
        </p:grpSpPr>
        <p:grpSp>
          <p:nvGrpSpPr>
            <p:cNvPr id="2292" name="组合 2291"/>
            <p:cNvGrpSpPr/>
            <p:nvPr/>
          </p:nvGrpSpPr>
          <p:grpSpPr>
            <a:xfrm>
              <a:off x="30" y="1749"/>
              <a:ext cx="3713" cy="0"/>
              <a:chOff x="0" y="0"/>
              <a:chExt cx="1248" cy="0"/>
            </a:xfrm>
          </p:grpSpPr>
          <p:cxnSp>
            <p:nvCxnSpPr>
              <p:cNvPr id="2293" name="直接连接符 2292"/>
              <p:cNvCxnSpPr/>
              <p:nvPr/>
            </p:nvCxnSpPr>
            <p:spPr>
              <a:xfrm flipV="1">
                <a:off x="0" y="0"/>
                <a:ext cx="1248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294" name="直接连接符 2293"/>
              <p:cNvCxnSpPr/>
              <p:nvPr/>
            </p:nvCxnSpPr>
            <p:spPr>
              <a:xfrm>
                <a:off x="528" y="0"/>
                <a:ext cx="96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cxnSp>
        </p:grpSp>
        <p:grpSp>
          <p:nvGrpSpPr>
            <p:cNvPr id="2295" name="组合 2294"/>
            <p:cNvGrpSpPr/>
            <p:nvPr/>
          </p:nvGrpSpPr>
          <p:grpSpPr>
            <a:xfrm>
              <a:off x="0" y="0"/>
              <a:ext cx="3600" cy="2494"/>
              <a:chOff x="0" y="0"/>
              <a:chExt cx="3600" cy="2494"/>
            </a:xfrm>
          </p:grpSpPr>
          <p:grpSp>
            <p:nvGrpSpPr>
              <p:cNvPr id="2296" name="组合 2295"/>
              <p:cNvGrpSpPr/>
              <p:nvPr/>
            </p:nvGrpSpPr>
            <p:grpSpPr>
              <a:xfrm>
                <a:off x="0" y="340"/>
                <a:ext cx="3141" cy="1368"/>
                <a:chOff x="0" y="0"/>
                <a:chExt cx="1056" cy="528"/>
              </a:xfrm>
            </p:grpSpPr>
            <p:cxnSp>
              <p:nvCxnSpPr>
                <p:cNvPr id="2297" name="直接连接符 2296"/>
                <p:cNvCxnSpPr/>
                <p:nvPr/>
              </p:nvCxnSpPr>
              <p:spPr>
                <a:xfrm flipV="1">
                  <a:off x="0" y="0"/>
                  <a:ext cx="1056" cy="52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2298" name="直接连接符 2297"/>
                <p:cNvCxnSpPr/>
                <p:nvPr/>
              </p:nvCxnSpPr>
              <p:spPr>
                <a:xfrm flipV="1">
                  <a:off x="384" y="288"/>
                  <a:ext cx="96" cy="4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2299" name="组合 2298"/>
              <p:cNvGrpSpPr/>
              <p:nvPr/>
            </p:nvGrpSpPr>
            <p:grpSpPr>
              <a:xfrm>
                <a:off x="0" y="0"/>
                <a:ext cx="3600" cy="2495"/>
                <a:chOff x="0" y="0"/>
                <a:chExt cx="3600" cy="2495"/>
              </a:xfrm>
            </p:grpSpPr>
            <p:grpSp>
              <p:nvGrpSpPr>
                <p:cNvPr id="2300" name="组合 2299"/>
                <p:cNvGrpSpPr/>
                <p:nvPr/>
              </p:nvGrpSpPr>
              <p:grpSpPr>
                <a:xfrm>
                  <a:off x="0" y="0"/>
                  <a:ext cx="1999" cy="1740"/>
                  <a:chOff x="0" y="0"/>
                  <a:chExt cx="672" cy="672"/>
                </a:xfrm>
              </p:grpSpPr>
              <p:cxnSp>
                <p:nvCxnSpPr>
                  <p:cNvPr id="2301" name="直接连接符 2300"/>
                  <p:cNvCxnSpPr/>
                  <p:nvPr/>
                </p:nvCxnSpPr>
                <p:spPr>
                  <a:xfrm flipV="1">
                    <a:off x="0" y="0"/>
                    <a:ext cx="672" cy="67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302" name="直接连接符 2301"/>
                  <p:cNvCxnSpPr/>
                  <p:nvPr/>
                </p:nvCxnSpPr>
                <p:spPr>
                  <a:xfrm flipV="1">
                    <a:off x="240" y="288"/>
                    <a:ext cx="144" cy="144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cxnSp>
            </p:grpSp>
            <p:grpSp>
              <p:nvGrpSpPr>
                <p:cNvPr id="2303" name="组合 2302"/>
                <p:cNvGrpSpPr/>
                <p:nvPr/>
              </p:nvGrpSpPr>
              <p:grpSpPr>
                <a:xfrm>
                  <a:off x="30" y="1749"/>
                  <a:ext cx="3570" cy="746"/>
                  <a:chOff x="0" y="0"/>
                  <a:chExt cx="1200" cy="288"/>
                </a:xfrm>
              </p:grpSpPr>
              <p:cxnSp>
                <p:nvCxnSpPr>
                  <p:cNvPr id="2304" name="直接连接符 2303"/>
                  <p:cNvCxnSpPr/>
                  <p:nvPr/>
                </p:nvCxnSpPr>
                <p:spPr>
                  <a:xfrm>
                    <a:off x="0" y="0"/>
                    <a:ext cx="1200" cy="288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305" name="直接连接符 2304"/>
                  <p:cNvCxnSpPr/>
                  <p:nvPr/>
                </p:nvCxnSpPr>
                <p:spPr>
                  <a:xfrm>
                    <a:off x="408" y="108"/>
                    <a:ext cx="192" cy="48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cxnSp>
            </p:grpSp>
            <p:grpSp>
              <p:nvGrpSpPr>
                <p:cNvPr id="2306" name="组合 2305"/>
                <p:cNvGrpSpPr/>
                <p:nvPr/>
              </p:nvGrpSpPr>
              <p:grpSpPr>
                <a:xfrm>
                  <a:off x="0" y="1020"/>
                  <a:ext cx="3427" cy="746"/>
                  <a:chOff x="0" y="0"/>
                  <a:chExt cx="1152" cy="288"/>
                </a:xfrm>
              </p:grpSpPr>
              <p:cxnSp>
                <p:nvCxnSpPr>
                  <p:cNvPr id="2307" name="直接连接符 2306"/>
                  <p:cNvCxnSpPr/>
                  <p:nvPr/>
                </p:nvCxnSpPr>
                <p:spPr>
                  <a:xfrm flipV="1">
                    <a:off x="0" y="0"/>
                    <a:ext cx="1152" cy="288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308" name="直接连接符 2307"/>
                  <p:cNvCxnSpPr/>
                  <p:nvPr/>
                </p:nvCxnSpPr>
                <p:spPr>
                  <a:xfrm flipV="1">
                    <a:off x="432" y="144"/>
                    <a:ext cx="144" cy="48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cxnSp>
            </p:grpSp>
          </p:grpSp>
        </p:grpSp>
      </p:grpSp>
      <p:sp>
        <p:nvSpPr>
          <p:cNvPr id="2309" name="矩形 2308"/>
          <p:cNvSpPr/>
          <p:nvPr/>
        </p:nvSpPr>
        <p:spPr>
          <a:xfrm>
            <a:off x="1396114" y="4929305"/>
            <a:ext cx="2236510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200" dirty="0"/>
              <a:t>平行光束：</a:t>
            </a:r>
          </a:p>
        </p:txBody>
      </p:sp>
      <p:grpSp>
        <p:nvGrpSpPr>
          <p:cNvPr id="2310" name="组合 2309"/>
          <p:cNvGrpSpPr/>
          <p:nvPr/>
        </p:nvGrpSpPr>
        <p:grpSpPr>
          <a:xfrm>
            <a:off x="5098865" y="4856467"/>
            <a:ext cx="3613759" cy="1148006"/>
            <a:chOff x="0" y="0"/>
            <a:chExt cx="1440" cy="576"/>
          </a:xfrm>
        </p:grpSpPr>
        <p:grpSp>
          <p:nvGrpSpPr>
            <p:cNvPr id="2311" name="组合 2310"/>
            <p:cNvGrpSpPr/>
            <p:nvPr/>
          </p:nvGrpSpPr>
          <p:grpSpPr>
            <a:xfrm>
              <a:off x="0" y="0"/>
              <a:ext cx="1440" cy="0"/>
              <a:chOff x="0" y="0"/>
              <a:chExt cx="1440" cy="0"/>
            </a:xfrm>
          </p:grpSpPr>
          <p:cxnSp>
            <p:nvCxnSpPr>
              <p:cNvPr id="2312" name="直接连接符 2311"/>
              <p:cNvCxnSpPr/>
              <p:nvPr/>
            </p:nvCxnSpPr>
            <p:spPr>
              <a:xfrm>
                <a:off x="0" y="0"/>
                <a:ext cx="1440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313" name="直接连接符 2312"/>
              <p:cNvCxnSpPr/>
              <p:nvPr/>
            </p:nvCxnSpPr>
            <p:spPr>
              <a:xfrm>
                <a:off x="624" y="0"/>
                <a:ext cx="192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cxnSp>
        </p:grpSp>
        <p:grpSp>
          <p:nvGrpSpPr>
            <p:cNvPr id="2314" name="组合 2313"/>
            <p:cNvGrpSpPr/>
            <p:nvPr/>
          </p:nvGrpSpPr>
          <p:grpSpPr>
            <a:xfrm>
              <a:off x="0" y="144"/>
              <a:ext cx="1440" cy="0"/>
              <a:chOff x="0" y="0"/>
              <a:chExt cx="1440" cy="0"/>
            </a:xfrm>
          </p:grpSpPr>
          <p:cxnSp>
            <p:nvCxnSpPr>
              <p:cNvPr id="2315" name="直接连接符 2314"/>
              <p:cNvCxnSpPr/>
              <p:nvPr/>
            </p:nvCxnSpPr>
            <p:spPr>
              <a:xfrm>
                <a:off x="0" y="0"/>
                <a:ext cx="1440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316" name="直接连接符 2315"/>
              <p:cNvCxnSpPr/>
              <p:nvPr/>
            </p:nvCxnSpPr>
            <p:spPr>
              <a:xfrm>
                <a:off x="624" y="0"/>
                <a:ext cx="192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cxnSp>
        </p:grpSp>
        <p:grpSp>
          <p:nvGrpSpPr>
            <p:cNvPr id="2317" name="组合 2316"/>
            <p:cNvGrpSpPr/>
            <p:nvPr/>
          </p:nvGrpSpPr>
          <p:grpSpPr>
            <a:xfrm>
              <a:off x="0" y="288"/>
              <a:ext cx="1440" cy="0"/>
              <a:chOff x="0" y="0"/>
              <a:chExt cx="1440" cy="0"/>
            </a:xfrm>
          </p:grpSpPr>
          <p:cxnSp>
            <p:nvCxnSpPr>
              <p:cNvPr id="2318" name="直接连接符 2317"/>
              <p:cNvCxnSpPr/>
              <p:nvPr/>
            </p:nvCxnSpPr>
            <p:spPr>
              <a:xfrm>
                <a:off x="0" y="0"/>
                <a:ext cx="1440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319" name="直接连接符 2318"/>
              <p:cNvCxnSpPr/>
              <p:nvPr/>
            </p:nvCxnSpPr>
            <p:spPr>
              <a:xfrm>
                <a:off x="624" y="0"/>
                <a:ext cx="192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cxnSp>
        </p:grpSp>
        <p:grpSp>
          <p:nvGrpSpPr>
            <p:cNvPr id="2320" name="组合 2319"/>
            <p:cNvGrpSpPr/>
            <p:nvPr/>
          </p:nvGrpSpPr>
          <p:grpSpPr>
            <a:xfrm>
              <a:off x="0" y="432"/>
              <a:ext cx="1440" cy="0"/>
              <a:chOff x="0" y="0"/>
              <a:chExt cx="1440" cy="0"/>
            </a:xfrm>
          </p:grpSpPr>
          <p:cxnSp>
            <p:nvCxnSpPr>
              <p:cNvPr id="2321" name="直接连接符 2320"/>
              <p:cNvCxnSpPr/>
              <p:nvPr/>
            </p:nvCxnSpPr>
            <p:spPr>
              <a:xfrm>
                <a:off x="0" y="0"/>
                <a:ext cx="1440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322" name="直接连接符 2321"/>
              <p:cNvCxnSpPr/>
              <p:nvPr/>
            </p:nvCxnSpPr>
            <p:spPr>
              <a:xfrm>
                <a:off x="624" y="0"/>
                <a:ext cx="192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cxnSp>
        </p:grpSp>
        <p:grpSp>
          <p:nvGrpSpPr>
            <p:cNvPr id="2323" name="组合 2322"/>
            <p:cNvGrpSpPr/>
            <p:nvPr/>
          </p:nvGrpSpPr>
          <p:grpSpPr>
            <a:xfrm>
              <a:off x="0" y="576"/>
              <a:ext cx="1440" cy="0"/>
              <a:chOff x="0" y="0"/>
              <a:chExt cx="1440" cy="0"/>
            </a:xfrm>
          </p:grpSpPr>
          <p:cxnSp>
            <p:nvCxnSpPr>
              <p:cNvPr id="2324" name="直接连接符 2323"/>
              <p:cNvCxnSpPr/>
              <p:nvPr/>
            </p:nvCxnSpPr>
            <p:spPr>
              <a:xfrm>
                <a:off x="0" y="0"/>
                <a:ext cx="1440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325" name="直接连接符 2324"/>
              <p:cNvCxnSpPr/>
              <p:nvPr/>
            </p:nvCxnSpPr>
            <p:spPr>
              <a:xfrm>
                <a:off x="624" y="0"/>
                <a:ext cx="192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cxnSp>
        </p:grpSp>
      </p:grpSp>
      <p:sp>
        <p:nvSpPr>
          <p:cNvPr id="2326" name="矩形 2325"/>
          <p:cNvSpPr/>
          <p:nvPr/>
        </p:nvSpPr>
        <p:spPr>
          <a:xfrm>
            <a:off x="1649632" y="5504099"/>
            <a:ext cx="147989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2800" dirty="0"/>
              <a:t>(</a:t>
            </a:r>
            <a:r>
              <a:rPr lang="zh-CN" altLang="en-US" sz="2800" dirty="0"/>
              <a:t>太阳光</a:t>
            </a:r>
            <a:r>
              <a:rPr lang="en-US" altLang="zh-CN" sz="2800" dirty="0"/>
              <a:t>)</a:t>
            </a:r>
          </a:p>
        </p:txBody>
      </p:sp>
      <p:sp>
        <p:nvSpPr>
          <p:cNvPr id="2327" name="矩形 2326"/>
          <p:cNvSpPr/>
          <p:nvPr/>
        </p:nvSpPr>
        <p:spPr>
          <a:xfrm>
            <a:off x="5474266" y="3635619"/>
            <a:ext cx="662111" cy="76944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4400">
                <a:solidFill>
                  <a:srgbClr val="FF0000"/>
                </a:solidFill>
              </a:rPr>
              <a:t>s</a:t>
            </a:r>
          </a:p>
        </p:txBody>
      </p:sp>
      <p:grpSp>
        <p:nvGrpSpPr>
          <p:cNvPr id="2328" name="组合 2327"/>
          <p:cNvGrpSpPr/>
          <p:nvPr/>
        </p:nvGrpSpPr>
        <p:grpSpPr>
          <a:xfrm>
            <a:off x="5379385" y="2845474"/>
            <a:ext cx="563103" cy="144094"/>
            <a:chOff x="0" y="0"/>
            <a:chExt cx="907" cy="452"/>
          </a:xfrm>
        </p:grpSpPr>
        <p:cxnSp>
          <p:nvCxnSpPr>
            <p:cNvPr id="2329" name="直接连接符 2328"/>
            <p:cNvCxnSpPr/>
            <p:nvPr/>
          </p:nvCxnSpPr>
          <p:spPr>
            <a:xfrm flipV="1">
              <a:off x="0" y="227"/>
              <a:ext cx="907" cy="26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cxnSp>
        <p:cxnSp>
          <p:nvCxnSpPr>
            <p:cNvPr id="2330" name="直接连接符 2329"/>
            <p:cNvCxnSpPr/>
            <p:nvPr/>
          </p:nvCxnSpPr>
          <p:spPr>
            <a:xfrm>
              <a:off x="339" y="0"/>
              <a:ext cx="568" cy="228"/>
            </a:xfrm>
            <a:prstGeom prst="line">
              <a:avLst/>
            </a:prstGeom>
            <a:ln w="28575" cap="flat" cmpd="sng">
              <a:solidFill>
                <a:srgbClr val="E4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331" name="直接连接符 2330"/>
            <p:cNvCxnSpPr/>
            <p:nvPr/>
          </p:nvCxnSpPr>
          <p:spPr>
            <a:xfrm flipV="1">
              <a:off x="340" y="226"/>
              <a:ext cx="567" cy="227"/>
            </a:xfrm>
            <a:prstGeom prst="line">
              <a:avLst/>
            </a:prstGeom>
            <a:ln w="28575" cap="flat" cmpd="sng">
              <a:solidFill>
                <a:srgbClr val="E40000"/>
              </a:solidFill>
              <a:prstDash val="solid"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78714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1" dur="1000"/>
                                        <p:tgtEl>
                                          <p:spTgt spid="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childTnLst>
                                    <p:set>
                                      <p:cBhvr additive="base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51" dur="500" fill="hold"/>
                                        <p:tgtEl>
                                          <p:spTgt spid="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7" grpId="0"/>
      <p:bldP spid="2289" grpId="0"/>
      <p:bldP spid="2290" grpId="0" animBg="1"/>
      <p:bldP spid="2309" grpId="0"/>
      <p:bldP spid="2326" grpId="0"/>
      <p:bldP spid="232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884</Words>
  <Application>Microsoft Office PowerPoint</Application>
  <PresentationFormat>自定义</PresentationFormat>
  <Paragraphs>104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1、光的直线传播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影子形成的原因</vt:lpstr>
      <vt:lpstr>PowerPoint 演示文稿</vt:lpstr>
      <vt:lpstr>PowerPoint 演示文稿</vt:lpstr>
      <vt:lpstr>PowerPoint 演示文稿</vt:lpstr>
      <vt:lpstr>PowerPoint 演示文稿</vt:lpstr>
      <vt:lpstr>.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15</cp:revision>
  <dcterms:created xsi:type="dcterms:W3CDTF">2021-01-05T11:00:49Z</dcterms:created>
  <dcterms:modified xsi:type="dcterms:W3CDTF">2021-01-05T11:26:14Z</dcterms:modified>
</cp:coreProperties>
</file>