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188085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44" y="-90"/>
      </p:cViewPr>
      <p:guideLst>
        <p:guide orient="horz" pos="2155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25001"/>
            <a:ext cx="10098723" cy="146628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76305"/>
            <a:ext cx="831659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3939"/>
            <a:ext cx="2673191" cy="583662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3939"/>
            <a:ext cx="7821560" cy="583662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395679"/>
            <a:ext cx="10098723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899312"/>
            <a:ext cx="10098723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2" y="1531204"/>
            <a:ext cx="524943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2" y="2169337"/>
            <a:ext cx="524943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307" y="1531204"/>
            <a:ext cx="52515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307" y="2169337"/>
            <a:ext cx="52515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2355"/>
            <a:ext cx="390871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2" y="272355"/>
            <a:ext cx="664172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3" y="1431446"/>
            <a:ext cx="390871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788377"/>
            <a:ext cx="71285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1215"/>
            <a:ext cx="71285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53671"/>
            <a:ext cx="71285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596126"/>
            <a:ext cx="1069276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40166"/>
            <a:ext cx="376226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slide" Target="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slide" Target="slide11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12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/>
          </p:cNvSpPr>
          <p:nvPr/>
        </p:nvSpPr>
        <p:spPr bwMode="auto">
          <a:xfrm>
            <a:off x="3852193" y="2052117"/>
            <a:ext cx="4070119" cy="1220847"/>
          </a:xfrm>
          <a:prstGeom prst="rect">
            <a:avLst/>
          </a:prstGeom>
        </p:spPr>
        <p:txBody>
          <a:bodyPr wrap="none" lIns="89858" tIns="44929" rIns="89858" bIns="4492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3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43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3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节 温度</a:t>
            </a:r>
          </a:p>
        </p:txBody>
      </p:sp>
    </p:spTree>
    <p:extLst>
      <p:ext uri="{BB962C8B-B14F-4D97-AF65-F5344CB8AC3E}">
        <p14:creationId xmlns:p14="http://schemas.microsoft.com/office/powerpoint/2010/main" val="263418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2"/>
          <p:cNvGraphicFramePr>
            <a:graphicFrameLocks noChangeAspect="1"/>
          </p:cNvGraphicFramePr>
          <p:nvPr/>
        </p:nvGraphicFramePr>
        <p:xfrm>
          <a:off x="4442943" y="2"/>
          <a:ext cx="606418" cy="6793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r:id="rId3" imgW="224280" imgH="4547880" progId="Flash.Movie">
                  <p:embed/>
                </p:oleObj>
              </mc:Choice>
              <mc:Fallback>
                <p:oleObj r:id="rId3" imgW="224280" imgH="4547880" progId="Flash.Movi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442943" y="2"/>
                        <a:ext cx="606418" cy="6793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AutoShape 3"/>
          <p:cNvSpPr>
            <a:spLocks noChangeAspect="1" noChangeArrowheads="1" noTextEdit="1"/>
          </p:cNvSpPr>
          <p:nvPr/>
        </p:nvSpPr>
        <p:spPr bwMode="auto">
          <a:xfrm>
            <a:off x="4275869" y="978578"/>
            <a:ext cx="1590301" cy="443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5603" name="Freeform 4"/>
          <p:cNvSpPr>
            <a:spLocks noChangeArrowheads="1"/>
          </p:cNvSpPr>
          <p:nvPr/>
        </p:nvSpPr>
        <p:spPr bwMode="auto">
          <a:xfrm>
            <a:off x="6712372" y="5360007"/>
            <a:ext cx="10828" cy="26918"/>
          </a:xfrm>
          <a:custGeom>
            <a:avLst/>
            <a:gdLst>
              <a:gd name="T0" fmla="*/ 0 w 11"/>
              <a:gd name="T1" fmla="*/ 0 h 31"/>
              <a:gd name="T2" fmla="*/ 2 w 11"/>
              <a:gd name="T3" fmla="*/ 8 h 31"/>
              <a:gd name="T4" fmla="*/ 11 w 11"/>
              <a:gd name="T5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31">
                <a:moveTo>
                  <a:pt x="0" y="0"/>
                </a:moveTo>
                <a:lnTo>
                  <a:pt x="2" y="8"/>
                </a:lnTo>
                <a:lnTo>
                  <a:pt x="11" y="31"/>
                </a:lnTo>
              </a:path>
            </a:pathLst>
          </a:custGeom>
          <a:noFill/>
          <a:ln w="9525">
            <a:solidFill>
              <a:srgbClr val="C0C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5455813" y="1596126"/>
            <a:ext cx="781635" cy="359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900">
                <a:latin typeface="Arial" panose="020B0604020202020204" pitchFamily="34" charset="0"/>
              </a:rPr>
              <a:t>实验室用温度计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9465600" y="1976157"/>
            <a:ext cx="781635" cy="309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900">
                <a:latin typeface="Arial" panose="020B0604020202020204" pitchFamily="34" charset="0"/>
              </a:rPr>
              <a:t>家庭用寒暑表</a:t>
            </a:r>
          </a:p>
        </p:txBody>
      </p:sp>
      <p:pic>
        <p:nvPicPr>
          <p:cNvPr id="25606" name="Picture 7" descr="常见温度计"/>
          <p:cNvPicPr>
            <a:picLocks noChangeAspect="1" noChangeArrowheads="1"/>
          </p:cNvPicPr>
          <p:nvPr/>
        </p:nvPicPr>
        <p:blipFill>
          <a:blip r:embed="rId5">
            <a:lum bright="3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5" t="2345" r="11790" b="9888"/>
          <a:stretch>
            <a:fillRect/>
          </a:stretch>
        </p:blipFill>
        <p:spPr bwMode="auto">
          <a:xfrm>
            <a:off x="8098472" y="259687"/>
            <a:ext cx="1331954" cy="6221406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7" name="Group 8"/>
          <p:cNvGrpSpPr/>
          <p:nvPr/>
        </p:nvGrpSpPr>
        <p:grpSpPr>
          <a:xfrm>
            <a:off x="6536015" y="0"/>
            <a:ext cx="1335048" cy="6519097"/>
            <a:chOff x="2336" y="391"/>
            <a:chExt cx="863" cy="4117"/>
          </a:xfrm>
        </p:grpSpPr>
        <p:grpSp>
          <p:nvGrpSpPr>
            <p:cNvPr id="25608" name="Group 9"/>
            <p:cNvGrpSpPr/>
            <p:nvPr/>
          </p:nvGrpSpPr>
          <p:grpSpPr>
            <a:xfrm>
              <a:off x="2336" y="391"/>
              <a:ext cx="863" cy="4117"/>
              <a:chOff x="2336" y="0"/>
              <a:chExt cx="863" cy="4117"/>
            </a:xfrm>
          </p:grpSpPr>
          <p:sp>
            <p:nvSpPr>
              <p:cNvPr id="25609" name="Text Box 10"/>
              <p:cNvSpPr txBox="1">
                <a:spLocks noChangeArrowheads="1"/>
              </p:cNvSpPr>
              <p:nvPr/>
            </p:nvSpPr>
            <p:spPr bwMode="auto">
              <a:xfrm>
                <a:off x="2692" y="1207"/>
                <a:ext cx="507" cy="1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/>
              <a:p>
                <a:pPr>
                  <a:buFont typeface="Wingdings" panose="05000000000000000000" pitchFamily="2" charset="2"/>
                  <a:buNone/>
                </a:pPr>
                <a:r>
                  <a:rPr lang="zh-CN" altLang="en-US" sz="3900">
                    <a:latin typeface="Arial" panose="020B0604020202020204" pitchFamily="34" charset="0"/>
                  </a:rPr>
                  <a:t>医用体温计</a:t>
                </a:r>
              </a:p>
            </p:txBody>
          </p:sp>
          <p:sp>
            <p:nvSpPr>
              <p:cNvPr id="25610" name="Freeform 11"/>
              <p:cNvSpPr>
                <a:spLocks noChangeArrowheads="1"/>
              </p:cNvSpPr>
              <p:nvPr/>
            </p:nvSpPr>
            <p:spPr bwMode="auto">
              <a:xfrm>
                <a:off x="2534" y="20"/>
                <a:ext cx="5" cy="3289"/>
              </a:xfrm>
              <a:custGeom>
                <a:avLst/>
                <a:gdLst>
                  <a:gd name="T0" fmla="*/ 6 w 6"/>
                  <a:gd name="T1" fmla="*/ 5 h 6311"/>
                  <a:gd name="T2" fmla="*/ 0 w 6"/>
                  <a:gd name="T3" fmla="*/ 0 h 6311"/>
                  <a:gd name="T4" fmla="*/ 0 w 6"/>
                  <a:gd name="T5" fmla="*/ 6304 h 6311"/>
                  <a:gd name="T6" fmla="*/ 6 w 6"/>
                  <a:gd name="T7" fmla="*/ 6311 h 6311"/>
                  <a:gd name="T8" fmla="*/ 6 w 6"/>
                  <a:gd name="T9" fmla="*/ 5 h 6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311">
                    <a:moveTo>
                      <a:pt x="6" y="5"/>
                    </a:moveTo>
                    <a:lnTo>
                      <a:pt x="0" y="0"/>
                    </a:lnTo>
                    <a:lnTo>
                      <a:pt x="0" y="6304"/>
                    </a:lnTo>
                    <a:lnTo>
                      <a:pt x="6" y="631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11" name="Freeform 12"/>
              <p:cNvSpPr>
                <a:spLocks noChangeArrowheads="1"/>
              </p:cNvSpPr>
              <p:nvPr/>
            </p:nvSpPr>
            <p:spPr bwMode="auto">
              <a:xfrm>
                <a:off x="2539" y="23"/>
                <a:ext cx="2" cy="3289"/>
              </a:xfrm>
              <a:custGeom>
                <a:avLst/>
                <a:gdLst>
                  <a:gd name="T0" fmla="*/ 5 w 5"/>
                  <a:gd name="T1" fmla="*/ 7 h 6312"/>
                  <a:gd name="T2" fmla="*/ 0 w 5"/>
                  <a:gd name="T3" fmla="*/ 0 h 6312"/>
                  <a:gd name="T4" fmla="*/ 0 w 5"/>
                  <a:gd name="T5" fmla="*/ 6306 h 6312"/>
                  <a:gd name="T6" fmla="*/ 5 w 5"/>
                  <a:gd name="T7" fmla="*/ 6312 h 6312"/>
                  <a:gd name="T8" fmla="*/ 5 w 5"/>
                  <a:gd name="T9" fmla="*/ 7 h 6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312">
                    <a:moveTo>
                      <a:pt x="5" y="7"/>
                    </a:moveTo>
                    <a:lnTo>
                      <a:pt x="0" y="0"/>
                    </a:lnTo>
                    <a:lnTo>
                      <a:pt x="0" y="6306"/>
                    </a:lnTo>
                    <a:lnTo>
                      <a:pt x="5" y="6312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12" name="Freeform 13"/>
              <p:cNvSpPr>
                <a:spLocks noChangeArrowheads="1"/>
              </p:cNvSpPr>
              <p:nvPr/>
            </p:nvSpPr>
            <p:spPr bwMode="auto">
              <a:xfrm>
                <a:off x="2541" y="27"/>
                <a:ext cx="5" cy="3288"/>
              </a:xfrm>
              <a:custGeom>
                <a:avLst/>
                <a:gdLst>
                  <a:gd name="T0" fmla="*/ 5 w 5"/>
                  <a:gd name="T1" fmla="*/ 8 h 6311"/>
                  <a:gd name="T2" fmla="*/ 2 w 5"/>
                  <a:gd name="T3" fmla="*/ 3 h 6311"/>
                  <a:gd name="T4" fmla="*/ 0 w 5"/>
                  <a:gd name="T5" fmla="*/ 0 h 6311"/>
                  <a:gd name="T6" fmla="*/ 0 w 5"/>
                  <a:gd name="T7" fmla="*/ 6305 h 6311"/>
                  <a:gd name="T8" fmla="*/ 5 w 5"/>
                  <a:gd name="T9" fmla="*/ 6311 h 6311"/>
                  <a:gd name="T10" fmla="*/ 5 w 5"/>
                  <a:gd name="T11" fmla="*/ 8 h 6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311">
                    <a:moveTo>
                      <a:pt x="5" y="8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6305"/>
                    </a:lnTo>
                    <a:lnTo>
                      <a:pt x="5" y="6311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13" name="Freeform 14"/>
              <p:cNvSpPr>
                <a:spLocks noChangeArrowheads="1"/>
              </p:cNvSpPr>
              <p:nvPr/>
            </p:nvSpPr>
            <p:spPr bwMode="auto">
              <a:xfrm>
                <a:off x="2550" y="34"/>
                <a:ext cx="4" cy="3289"/>
              </a:xfrm>
              <a:custGeom>
                <a:avLst/>
                <a:gdLst>
                  <a:gd name="T0" fmla="*/ 6 w 6"/>
                  <a:gd name="T1" fmla="*/ 9 h 6310"/>
                  <a:gd name="T2" fmla="*/ 0 w 6"/>
                  <a:gd name="T3" fmla="*/ 0 h 6310"/>
                  <a:gd name="T4" fmla="*/ 0 w 6"/>
                  <a:gd name="T5" fmla="*/ 6302 h 6310"/>
                  <a:gd name="T6" fmla="*/ 6 w 6"/>
                  <a:gd name="T7" fmla="*/ 6310 h 6310"/>
                  <a:gd name="T8" fmla="*/ 6 w 6"/>
                  <a:gd name="T9" fmla="*/ 9 h 6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310">
                    <a:moveTo>
                      <a:pt x="6" y="9"/>
                    </a:moveTo>
                    <a:lnTo>
                      <a:pt x="0" y="0"/>
                    </a:lnTo>
                    <a:lnTo>
                      <a:pt x="0" y="6302"/>
                    </a:lnTo>
                    <a:lnTo>
                      <a:pt x="6" y="631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14" name="Freeform 15"/>
              <p:cNvSpPr>
                <a:spLocks noChangeArrowheads="1"/>
              </p:cNvSpPr>
              <p:nvPr/>
            </p:nvSpPr>
            <p:spPr bwMode="auto">
              <a:xfrm>
                <a:off x="2546" y="31"/>
                <a:ext cx="4" cy="3287"/>
              </a:xfrm>
              <a:custGeom>
                <a:avLst/>
                <a:gdLst>
                  <a:gd name="T0" fmla="*/ 5 w 5"/>
                  <a:gd name="T1" fmla="*/ 8 h 6310"/>
                  <a:gd name="T2" fmla="*/ 0 w 5"/>
                  <a:gd name="T3" fmla="*/ 0 h 6310"/>
                  <a:gd name="T4" fmla="*/ 0 w 5"/>
                  <a:gd name="T5" fmla="*/ 6303 h 6310"/>
                  <a:gd name="T6" fmla="*/ 5 w 5"/>
                  <a:gd name="T7" fmla="*/ 6310 h 6310"/>
                  <a:gd name="T8" fmla="*/ 5 w 5"/>
                  <a:gd name="T9" fmla="*/ 8 h 6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310">
                    <a:moveTo>
                      <a:pt x="5" y="8"/>
                    </a:moveTo>
                    <a:lnTo>
                      <a:pt x="0" y="0"/>
                    </a:lnTo>
                    <a:lnTo>
                      <a:pt x="0" y="6303"/>
                    </a:lnTo>
                    <a:lnTo>
                      <a:pt x="5" y="6310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15" name="Freeform 16"/>
              <p:cNvSpPr>
                <a:spLocks noChangeArrowheads="1"/>
              </p:cNvSpPr>
              <p:nvPr/>
            </p:nvSpPr>
            <p:spPr bwMode="auto">
              <a:xfrm>
                <a:off x="2530" y="17"/>
                <a:ext cx="4" cy="3287"/>
              </a:xfrm>
              <a:custGeom>
                <a:avLst/>
                <a:gdLst>
                  <a:gd name="T0" fmla="*/ 5 w 5"/>
                  <a:gd name="T1" fmla="*/ 6310 h 6310"/>
                  <a:gd name="T2" fmla="*/ 5 w 5"/>
                  <a:gd name="T3" fmla="*/ 6 h 6310"/>
                  <a:gd name="T4" fmla="*/ 2 w 5"/>
                  <a:gd name="T5" fmla="*/ 2 h 6310"/>
                  <a:gd name="T6" fmla="*/ 0 w 5"/>
                  <a:gd name="T7" fmla="*/ 0 h 6310"/>
                  <a:gd name="T8" fmla="*/ 0 w 5"/>
                  <a:gd name="T9" fmla="*/ 6306 h 6310"/>
                  <a:gd name="T10" fmla="*/ 5 w 5"/>
                  <a:gd name="T11" fmla="*/ 6310 h 6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310">
                    <a:moveTo>
                      <a:pt x="5" y="6310"/>
                    </a:moveTo>
                    <a:lnTo>
                      <a:pt x="5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6306"/>
                    </a:lnTo>
                    <a:lnTo>
                      <a:pt x="5" y="631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16" name="Freeform 17"/>
              <p:cNvSpPr>
                <a:spLocks noChangeArrowheads="1"/>
              </p:cNvSpPr>
              <p:nvPr/>
            </p:nvSpPr>
            <p:spPr bwMode="auto">
              <a:xfrm>
                <a:off x="2497" y="3"/>
                <a:ext cx="4" cy="188"/>
              </a:xfrm>
              <a:custGeom>
                <a:avLst/>
                <a:gdLst>
                  <a:gd name="T0" fmla="*/ 5 w 5"/>
                  <a:gd name="T1" fmla="*/ 2 h 360"/>
                  <a:gd name="T2" fmla="*/ 0 w 5"/>
                  <a:gd name="T3" fmla="*/ 0 h 360"/>
                  <a:gd name="T4" fmla="*/ 0 w 5"/>
                  <a:gd name="T5" fmla="*/ 347 h 360"/>
                  <a:gd name="T6" fmla="*/ 3 w 5"/>
                  <a:gd name="T7" fmla="*/ 354 h 360"/>
                  <a:gd name="T8" fmla="*/ 5 w 5"/>
                  <a:gd name="T9" fmla="*/ 360 h 360"/>
                  <a:gd name="T10" fmla="*/ 5 w 5"/>
                  <a:gd name="T11" fmla="*/ 2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60">
                    <a:moveTo>
                      <a:pt x="5" y="2"/>
                    </a:moveTo>
                    <a:lnTo>
                      <a:pt x="0" y="0"/>
                    </a:lnTo>
                    <a:lnTo>
                      <a:pt x="0" y="347"/>
                    </a:lnTo>
                    <a:lnTo>
                      <a:pt x="3" y="354"/>
                    </a:lnTo>
                    <a:lnTo>
                      <a:pt x="5" y="36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17" name="Freeform 18"/>
              <p:cNvSpPr>
                <a:spLocks noChangeArrowheads="1"/>
              </p:cNvSpPr>
              <p:nvPr/>
            </p:nvSpPr>
            <p:spPr bwMode="auto">
              <a:xfrm>
                <a:off x="2481" y="0"/>
                <a:ext cx="2" cy="173"/>
              </a:xfrm>
              <a:custGeom>
                <a:avLst/>
                <a:gdLst>
                  <a:gd name="T0" fmla="*/ 5 w 5"/>
                  <a:gd name="T1" fmla="*/ 1 h 331"/>
                  <a:gd name="T2" fmla="*/ 0 w 5"/>
                  <a:gd name="T3" fmla="*/ 0 h 331"/>
                  <a:gd name="T4" fmla="*/ 0 w 5"/>
                  <a:gd name="T5" fmla="*/ 329 h 331"/>
                  <a:gd name="T6" fmla="*/ 2 w 5"/>
                  <a:gd name="T7" fmla="*/ 329 h 331"/>
                  <a:gd name="T8" fmla="*/ 5 w 5"/>
                  <a:gd name="T9" fmla="*/ 331 h 331"/>
                  <a:gd name="T10" fmla="*/ 5 w 5"/>
                  <a:gd name="T11" fmla="*/ 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31">
                    <a:moveTo>
                      <a:pt x="5" y="1"/>
                    </a:moveTo>
                    <a:lnTo>
                      <a:pt x="0" y="0"/>
                    </a:lnTo>
                    <a:lnTo>
                      <a:pt x="0" y="329"/>
                    </a:lnTo>
                    <a:lnTo>
                      <a:pt x="2" y="329"/>
                    </a:lnTo>
                    <a:lnTo>
                      <a:pt x="5" y="33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18" name="Freeform 19"/>
              <p:cNvSpPr>
                <a:spLocks noChangeArrowheads="1"/>
              </p:cNvSpPr>
              <p:nvPr/>
            </p:nvSpPr>
            <p:spPr bwMode="auto">
              <a:xfrm>
                <a:off x="2483" y="2"/>
                <a:ext cx="5" cy="175"/>
              </a:xfrm>
              <a:custGeom>
                <a:avLst/>
                <a:gdLst>
                  <a:gd name="T0" fmla="*/ 6 w 6"/>
                  <a:gd name="T1" fmla="*/ 2 h 336"/>
                  <a:gd name="T2" fmla="*/ 0 w 6"/>
                  <a:gd name="T3" fmla="*/ 0 h 336"/>
                  <a:gd name="T4" fmla="*/ 0 w 6"/>
                  <a:gd name="T5" fmla="*/ 330 h 336"/>
                  <a:gd name="T6" fmla="*/ 6 w 6"/>
                  <a:gd name="T7" fmla="*/ 336 h 336"/>
                  <a:gd name="T8" fmla="*/ 6 w 6"/>
                  <a:gd name="T9" fmla="*/ 2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6">
                    <a:moveTo>
                      <a:pt x="6" y="2"/>
                    </a:moveTo>
                    <a:lnTo>
                      <a:pt x="0" y="0"/>
                    </a:lnTo>
                    <a:lnTo>
                      <a:pt x="0" y="330"/>
                    </a:lnTo>
                    <a:lnTo>
                      <a:pt x="6" y="336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19" name="Freeform 20"/>
              <p:cNvSpPr>
                <a:spLocks noChangeArrowheads="1"/>
              </p:cNvSpPr>
              <p:nvPr/>
            </p:nvSpPr>
            <p:spPr bwMode="auto">
              <a:xfrm>
                <a:off x="2488" y="2"/>
                <a:ext cx="4" cy="176"/>
              </a:xfrm>
              <a:custGeom>
                <a:avLst/>
                <a:gdLst>
                  <a:gd name="T0" fmla="*/ 5 w 5"/>
                  <a:gd name="T1" fmla="*/ 1 h 339"/>
                  <a:gd name="T2" fmla="*/ 0 w 5"/>
                  <a:gd name="T3" fmla="*/ 0 h 339"/>
                  <a:gd name="T4" fmla="*/ 0 w 5"/>
                  <a:gd name="T5" fmla="*/ 334 h 339"/>
                  <a:gd name="T6" fmla="*/ 5 w 5"/>
                  <a:gd name="T7" fmla="*/ 339 h 339"/>
                  <a:gd name="T8" fmla="*/ 5 w 5"/>
                  <a:gd name="T9" fmla="*/ 1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9">
                    <a:moveTo>
                      <a:pt x="5" y="1"/>
                    </a:moveTo>
                    <a:lnTo>
                      <a:pt x="0" y="0"/>
                    </a:lnTo>
                    <a:lnTo>
                      <a:pt x="0" y="334"/>
                    </a:lnTo>
                    <a:lnTo>
                      <a:pt x="5" y="339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20" name="Freeform 21"/>
              <p:cNvSpPr>
                <a:spLocks noChangeArrowheads="1"/>
              </p:cNvSpPr>
              <p:nvPr/>
            </p:nvSpPr>
            <p:spPr bwMode="auto">
              <a:xfrm>
                <a:off x="2492" y="3"/>
                <a:ext cx="5" cy="181"/>
              </a:xfrm>
              <a:custGeom>
                <a:avLst/>
                <a:gdLst>
                  <a:gd name="T0" fmla="*/ 6 w 6"/>
                  <a:gd name="T1" fmla="*/ 1 h 348"/>
                  <a:gd name="T2" fmla="*/ 0 w 6"/>
                  <a:gd name="T3" fmla="*/ 0 h 348"/>
                  <a:gd name="T4" fmla="*/ 0 w 6"/>
                  <a:gd name="T5" fmla="*/ 338 h 348"/>
                  <a:gd name="T6" fmla="*/ 6 w 6"/>
                  <a:gd name="T7" fmla="*/ 348 h 348"/>
                  <a:gd name="T8" fmla="*/ 6 w 6"/>
                  <a:gd name="T9" fmla="*/ 1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48">
                    <a:moveTo>
                      <a:pt x="6" y="1"/>
                    </a:moveTo>
                    <a:lnTo>
                      <a:pt x="0" y="0"/>
                    </a:lnTo>
                    <a:lnTo>
                      <a:pt x="0" y="338"/>
                    </a:lnTo>
                    <a:lnTo>
                      <a:pt x="6" y="348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21" name="Freeform 22"/>
              <p:cNvSpPr>
                <a:spLocks noChangeArrowheads="1"/>
              </p:cNvSpPr>
              <p:nvPr/>
            </p:nvSpPr>
            <p:spPr bwMode="auto">
              <a:xfrm>
                <a:off x="2526" y="14"/>
                <a:ext cx="4" cy="3289"/>
              </a:xfrm>
              <a:custGeom>
                <a:avLst/>
                <a:gdLst>
                  <a:gd name="T0" fmla="*/ 6 w 6"/>
                  <a:gd name="T1" fmla="*/ 5 h 6311"/>
                  <a:gd name="T2" fmla="*/ 0 w 6"/>
                  <a:gd name="T3" fmla="*/ 0 h 6311"/>
                  <a:gd name="T4" fmla="*/ 0 w 6"/>
                  <a:gd name="T5" fmla="*/ 6305 h 6311"/>
                  <a:gd name="T6" fmla="*/ 6 w 6"/>
                  <a:gd name="T7" fmla="*/ 6311 h 6311"/>
                  <a:gd name="T8" fmla="*/ 6 w 6"/>
                  <a:gd name="T9" fmla="*/ 5 h 6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311">
                    <a:moveTo>
                      <a:pt x="6" y="5"/>
                    </a:moveTo>
                    <a:lnTo>
                      <a:pt x="0" y="0"/>
                    </a:lnTo>
                    <a:lnTo>
                      <a:pt x="0" y="6305"/>
                    </a:lnTo>
                    <a:lnTo>
                      <a:pt x="6" y="631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22" name="Freeform 23"/>
              <p:cNvSpPr>
                <a:spLocks noChangeArrowheads="1"/>
              </p:cNvSpPr>
              <p:nvPr/>
            </p:nvSpPr>
            <p:spPr bwMode="auto">
              <a:xfrm>
                <a:off x="2521" y="13"/>
                <a:ext cx="5" cy="3286"/>
              </a:xfrm>
              <a:custGeom>
                <a:avLst/>
                <a:gdLst>
                  <a:gd name="T0" fmla="*/ 6 w 6"/>
                  <a:gd name="T1" fmla="*/ 4 h 6309"/>
                  <a:gd name="T2" fmla="*/ 0 w 6"/>
                  <a:gd name="T3" fmla="*/ 0 h 6309"/>
                  <a:gd name="T4" fmla="*/ 0 w 6"/>
                  <a:gd name="T5" fmla="*/ 6303 h 6309"/>
                  <a:gd name="T6" fmla="*/ 2 w 6"/>
                  <a:gd name="T7" fmla="*/ 6305 h 6309"/>
                  <a:gd name="T8" fmla="*/ 3 w 6"/>
                  <a:gd name="T9" fmla="*/ 6306 h 6309"/>
                  <a:gd name="T10" fmla="*/ 5 w 6"/>
                  <a:gd name="T11" fmla="*/ 6308 h 6309"/>
                  <a:gd name="T12" fmla="*/ 6 w 6"/>
                  <a:gd name="T13" fmla="*/ 6309 h 6309"/>
                  <a:gd name="T14" fmla="*/ 6 w 6"/>
                  <a:gd name="T15" fmla="*/ 4 h 6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309">
                    <a:moveTo>
                      <a:pt x="6" y="4"/>
                    </a:moveTo>
                    <a:lnTo>
                      <a:pt x="0" y="0"/>
                    </a:lnTo>
                    <a:lnTo>
                      <a:pt x="0" y="6303"/>
                    </a:lnTo>
                    <a:lnTo>
                      <a:pt x="2" y="6305"/>
                    </a:lnTo>
                    <a:lnTo>
                      <a:pt x="3" y="6306"/>
                    </a:lnTo>
                    <a:lnTo>
                      <a:pt x="5" y="6308"/>
                    </a:lnTo>
                    <a:lnTo>
                      <a:pt x="6" y="6309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23" name="Freeform 24"/>
              <p:cNvSpPr>
                <a:spLocks noChangeArrowheads="1"/>
              </p:cNvSpPr>
              <p:nvPr/>
            </p:nvSpPr>
            <p:spPr bwMode="auto">
              <a:xfrm>
                <a:off x="2517" y="9"/>
                <a:ext cx="4" cy="3287"/>
              </a:xfrm>
              <a:custGeom>
                <a:avLst/>
                <a:gdLst>
                  <a:gd name="T0" fmla="*/ 6 w 6"/>
                  <a:gd name="T1" fmla="*/ 5 h 6308"/>
                  <a:gd name="T2" fmla="*/ 3 w 6"/>
                  <a:gd name="T3" fmla="*/ 3 h 6308"/>
                  <a:gd name="T4" fmla="*/ 2 w 6"/>
                  <a:gd name="T5" fmla="*/ 2 h 6308"/>
                  <a:gd name="T6" fmla="*/ 0 w 6"/>
                  <a:gd name="T7" fmla="*/ 0 h 6308"/>
                  <a:gd name="T8" fmla="*/ 0 w 6"/>
                  <a:gd name="T9" fmla="*/ 6304 h 6308"/>
                  <a:gd name="T10" fmla="*/ 2 w 6"/>
                  <a:gd name="T11" fmla="*/ 6306 h 6308"/>
                  <a:gd name="T12" fmla="*/ 6 w 6"/>
                  <a:gd name="T13" fmla="*/ 6308 h 6308"/>
                  <a:gd name="T14" fmla="*/ 6 w 6"/>
                  <a:gd name="T15" fmla="*/ 5 h 6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308">
                    <a:moveTo>
                      <a:pt x="6" y="5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6304"/>
                    </a:lnTo>
                    <a:lnTo>
                      <a:pt x="2" y="6306"/>
                    </a:lnTo>
                    <a:lnTo>
                      <a:pt x="6" y="6308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24" name="Freeform 25"/>
              <p:cNvSpPr>
                <a:spLocks noChangeArrowheads="1"/>
              </p:cNvSpPr>
              <p:nvPr/>
            </p:nvSpPr>
            <p:spPr bwMode="auto">
              <a:xfrm>
                <a:off x="2512" y="8"/>
                <a:ext cx="5" cy="3287"/>
              </a:xfrm>
              <a:custGeom>
                <a:avLst/>
                <a:gdLst>
                  <a:gd name="T0" fmla="*/ 5 w 5"/>
                  <a:gd name="T1" fmla="*/ 3 h 6307"/>
                  <a:gd name="T2" fmla="*/ 0 w 5"/>
                  <a:gd name="T3" fmla="*/ 0 h 6307"/>
                  <a:gd name="T4" fmla="*/ 0 w 5"/>
                  <a:gd name="T5" fmla="*/ 6302 h 6307"/>
                  <a:gd name="T6" fmla="*/ 5 w 5"/>
                  <a:gd name="T7" fmla="*/ 6307 h 6307"/>
                  <a:gd name="T8" fmla="*/ 5 w 5"/>
                  <a:gd name="T9" fmla="*/ 3 h 6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307">
                    <a:moveTo>
                      <a:pt x="5" y="3"/>
                    </a:moveTo>
                    <a:lnTo>
                      <a:pt x="0" y="0"/>
                    </a:lnTo>
                    <a:lnTo>
                      <a:pt x="0" y="6302"/>
                    </a:lnTo>
                    <a:lnTo>
                      <a:pt x="5" y="6307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25" name="Freeform 26"/>
              <p:cNvSpPr>
                <a:spLocks noChangeArrowheads="1"/>
              </p:cNvSpPr>
              <p:nvPr/>
            </p:nvSpPr>
            <p:spPr bwMode="auto">
              <a:xfrm>
                <a:off x="2510" y="6"/>
                <a:ext cx="2" cy="3286"/>
              </a:xfrm>
              <a:custGeom>
                <a:avLst/>
                <a:gdLst>
                  <a:gd name="T0" fmla="*/ 5 w 5"/>
                  <a:gd name="T1" fmla="*/ 3 h 6305"/>
                  <a:gd name="T2" fmla="*/ 0 w 5"/>
                  <a:gd name="T3" fmla="*/ 0 h 6305"/>
                  <a:gd name="T4" fmla="*/ 0 w 5"/>
                  <a:gd name="T5" fmla="*/ 6301 h 6305"/>
                  <a:gd name="T6" fmla="*/ 5 w 5"/>
                  <a:gd name="T7" fmla="*/ 6305 h 6305"/>
                  <a:gd name="T8" fmla="*/ 5 w 5"/>
                  <a:gd name="T9" fmla="*/ 3 h 6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305">
                    <a:moveTo>
                      <a:pt x="5" y="3"/>
                    </a:moveTo>
                    <a:lnTo>
                      <a:pt x="0" y="0"/>
                    </a:lnTo>
                    <a:lnTo>
                      <a:pt x="0" y="6301"/>
                    </a:lnTo>
                    <a:lnTo>
                      <a:pt x="5" y="630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26" name="Freeform 27"/>
              <p:cNvSpPr>
                <a:spLocks noChangeArrowheads="1"/>
              </p:cNvSpPr>
              <p:nvPr/>
            </p:nvSpPr>
            <p:spPr bwMode="auto">
              <a:xfrm>
                <a:off x="2505" y="5"/>
                <a:ext cx="5" cy="3285"/>
              </a:xfrm>
              <a:custGeom>
                <a:avLst/>
                <a:gdLst>
                  <a:gd name="T0" fmla="*/ 6 w 6"/>
                  <a:gd name="T1" fmla="*/ 3 h 6304"/>
                  <a:gd name="T2" fmla="*/ 0 w 6"/>
                  <a:gd name="T3" fmla="*/ 0 h 6304"/>
                  <a:gd name="T4" fmla="*/ 0 w 6"/>
                  <a:gd name="T5" fmla="*/ 375 h 6304"/>
                  <a:gd name="T6" fmla="*/ 1 w 6"/>
                  <a:gd name="T7" fmla="*/ 385 h 6304"/>
                  <a:gd name="T8" fmla="*/ 3 w 6"/>
                  <a:gd name="T9" fmla="*/ 397 h 6304"/>
                  <a:gd name="T10" fmla="*/ 5 w 6"/>
                  <a:gd name="T11" fmla="*/ 425 h 6304"/>
                  <a:gd name="T12" fmla="*/ 4 w 6"/>
                  <a:gd name="T13" fmla="*/ 437 h 6304"/>
                  <a:gd name="T14" fmla="*/ 3 w 6"/>
                  <a:gd name="T15" fmla="*/ 443 h 6304"/>
                  <a:gd name="T16" fmla="*/ 3 w 6"/>
                  <a:gd name="T17" fmla="*/ 450 h 6304"/>
                  <a:gd name="T18" fmla="*/ 1 w 6"/>
                  <a:gd name="T19" fmla="*/ 461 h 6304"/>
                  <a:gd name="T20" fmla="*/ 0 w 6"/>
                  <a:gd name="T21" fmla="*/ 473 h 6304"/>
                  <a:gd name="T22" fmla="*/ 0 w 6"/>
                  <a:gd name="T23" fmla="*/ 6299 h 6304"/>
                  <a:gd name="T24" fmla="*/ 6 w 6"/>
                  <a:gd name="T25" fmla="*/ 6304 h 6304"/>
                  <a:gd name="T26" fmla="*/ 6 w 6"/>
                  <a:gd name="T27" fmla="*/ 3 h 6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6304">
                    <a:moveTo>
                      <a:pt x="6" y="3"/>
                    </a:moveTo>
                    <a:lnTo>
                      <a:pt x="0" y="0"/>
                    </a:lnTo>
                    <a:lnTo>
                      <a:pt x="0" y="375"/>
                    </a:lnTo>
                    <a:lnTo>
                      <a:pt x="1" y="385"/>
                    </a:lnTo>
                    <a:lnTo>
                      <a:pt x="3" y="397"/>
                    </a:lnTo>
                    <a:lnTo>
                      <a:pt x="5" y="425"/>
                    </a:lnTo>
                    <a:lnTo>
                      <a:pt x="4" y="437"/>
                    </a:lnTo>
                    <a:lnTo>
                      <a:pt x="3" y="443"/>
                    </a:lnTo>
                    <a:lnTo>
                      <a:pt x="3" y="450"/>
                    </a:lnTo>
                    <a:lnTo>
                      <a:pt x="1" y="461"/>
                    </a:lnTo>
                    <a:lnTo>
                      <a:pt x="0" y="473"/>
                    </a:lnTo>
                    <a:lnTo>
                      <a:pt x="0" y="6299"/>
                    </a:lnTo>
                    <a:lnTo>
                      <a:pt x="6" y="6304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27" name="Freeform 28"/>
              <p:cNvSpPr>
                <a:spLocks noChangeArrowheads="1"/>
              </p:cNvSpPr>
              <p:nvPr/>
            </p:nvSpPr>
            <p:spPr bwMode="auto">
              <a:xfrm>
                <a:off x="2501" y="5"/>
                <a:ext cx="4" cy="195"/>
              </a:xfrm>
              <a:custGeom>
                <a:avLst/>
                <a:gdLst>
                  <a:gd name="T0" fmla="*/ 6 w 6"/>
                  <a:gd name="T1" fmla="*/ 2 h 377"/>
                  <a:gd name="T2" fmla="*/ 0 w 6"/>
                  <a:gd name="T3" fmla="*/ 0 h 377"/>
                  <a:gd name="T4" fmla="*/ 0 w 6"/>
                  <a:gd name="T5" fmla="*/ 358 h 377"/>
                  <a:gd name="T6" fmla="*/ 6 w 6"/>
                  <a:gd name="T7" fmla="*/ 377 h 377"/>
                  <a:gd name="T8" fmla="*/ 6 w 6"/>
                  <a:gd name="T9" fmla="*/ 2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77">
                    <a:moveTo>
                      <a:pt x="6" y="2"/>
                    </a:moveTo>
                    <a:lnTo>
                      <a:pt x="0" y="0"/>
                    </a:lnTo>
                    <a:lnTo>
                      <a:pt x="0" y="358"/>
                    </a:lnTo>
                    <a:lnTo>
                      <a:pt x="6" y="377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28" name="Freeform 29"/>
              <p:cNvSpPr>
                <a:spLocks noChangeArrowheads="1"/>
              </p:cNvSpPr>
              <p:nvPr/>
            </p:nvSpPr>
            <p:spPr bwMode="auto">
              <a:xfrm>
                <a:off x="2468" y="0"/>
                <a:ext cx="4" cy="173"/>
              </a:xfrm>
              <a:custGeom>
                <a:avLst/>
                <a:gdLst>
                  <a:gd name="T0" fmla="*/ 5 w 5"/>
                  <a:gd name="T1" fmla="*/ 0 h 331"/>
                  <a:gd name="T2" fmla="*/ 0 w 5"/>
                  <a:gd name="T3" fmla="*/ 1 h 331"/>
                  <a:gd name="T4" fmla="*/ 0 w 5"/>
                  <a:gd name="T5" fmla="*/ 331 h 331"/>
                  <a:gd name="T6" fmla="*/ 5 w 5"/>
                  <a:gd name="T7" fmla="*/ 329 h 331"/>
                  <a:gd name="T8" fmla="*/ 5 w 5"/>
                  <a:gd name="T9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1">
                    <a:moveTo>
                      <a:pt x="5" y="0"/>
                    </a:moveTo>
                    <a:lnTo>
                      <a:pt x="0" y="1"/>
                    </a:lnTo>
                    <a:lnTo>
                      <a:pt x="0" y="331"/>
                    </a:lnTo>
                    <a:lnTo>
                      <a:pt x="5" y="32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29" name="Freeform 30"/>
              <p:cNvSpPr>
                <a:spLocks noChangeArrowheads="1"/>
              </p:cNvSpPr>
              <p:nvPr/>
            </p:nvSpPr>
            <p:spPr bwMode="auto">
              <a:xfrm>
                <a:off x="2472" y="0"/>
                <a:ext cx="4" cy="172"/>
              </a:xfrm>
              <a:custGeom>
                <a:avLst/>
                <a:gdLst>
                  <a:gd name="T0" fmla="*/ 6 w 6"/>
                  <a:gd name="T1" fmla="*/ 0 h 329"/>
                  <a:gd name="T2" fmla="*/ 0 w 6"/>
                  <a:gd name="T3" fmla="*/ 0 h 329"/>
                  <a:gd name="T4" fmla="*/ 0 w 6"/>
                  <a:gd name="T5" fmla="*/ 329 h 329"/>
                  <a:gd name="T6" fmla="*/ 6 w 6"/>
                  <a:gd name="T7" fmla="*/ 328 h 329"/>
                  <a:gd name="T8" fmla="*/ 6 w 6"/>
                  <a:gd name="T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9">
                    <a:moveTo>
                      <a:pt x="6" y="0"/>
                    </a:moveTo>
                    <a:lnTo>
                      <a:pt x="0" y="0"/>
                    </a:lnTo>
                    <a:lnTo>
                      <a:pt x="0" y="329"/>
                    </a:lnTo>
                    <a:lnTo>
                      <a:pt x="6" y="32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30" name="Freeform 31"/>
              <p:cNvSpPr>
                <a:spLocks noChangeArrowheads="1"/>
              </p:cNvSpPr>
              <p:nvPr/>
            </p:nvSpPr>
            <p:spPr bwMode="auto">
              <a:xfrm>
                <a:off x="2463" y="2"/>
                <a:ext cx="5" cy="175"/>
              </a:xfrm>
              <a:custGeom>
                <a:avLst/>
                <a:gdLst>
                  <a:gd name="T0" fmla="*/ 6 w 6"/>
                  <a:gd name="T1" fmla="*/ 0 h 336"/>
                  <a:gd name="T2" fmla="*/ 0 w 6"/>
                  <a:gd name="T3" fmla="*/ 2 h 336"/>
                  <a:gd name="T4" fmla="*/ 0 w 6"/>
                  <a:gd name="T5" fmla="*/ 336 h 336"/>
                  <a:gd name="T6" fmla="*/ 6 w 6"/>
                  <a:gd name="T7" fmla="*/ 330 h 336"/>
                  <a:gd name="T8" fmla="*/ 6 w 6"/>
                  <a:gd name="T9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6">
                    <a:moveTo>
                      <a:pt x="6" y="0"/>
                    </a:moveTo>
                    <a:lnTo>
                      <a:pt x="0" y="2"/>
                    </a:lnTo>
                    <a:lnTo>
                      <a:pt x="0" y="336"/>
                    </a:lnTo>
                    <a:lnTo>
                      <a:pt x="6" y="33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31" name="Freeform 32"/>
              <p:cNvSpPr>
                <a:spLocks noChangeArrowheads="1"/>
              </p:cNvSpPr>
              <p:nvPr/>
            </p:nvSpPr>
            <p:spPr bwMode="auto">
              <a:xfrm>
                <a:off x="2461" y="2"/>
                <a:ext cx="2" cy="176"/>
              </a:xfrm>
              <a:custGeom>
                <a:avLst/>
                <a:gdLst>
                  <a:gd name="T0" fmla="*/ 5 w 5"/>
                  <a:gd name="T1" fmla="*/ 0 h 339"/>
                  <a:gd name="T2" fmla="*/ 0 w 5"/>
                  <a:gd name="T3" fmla="*/ 1 h 339"/>
                  <a:gd name="T4" fmla="*/ 0 w 5"/>
                  <a:gd name="T5" fmla="*/ 339 h 339"/>
                  <a:gd name="T6" fmla="*/ 5 w 5"/>
                  <a:gd name="T7" fmla="*/ 334 h 339"/>
                  <a:gd name="T8" fmla="*/ 5 w 5"/>
                  <a:gd name="T9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9">
                    <a:moveTo>
                      <a:pt x="5" y="0"/>
                    </a:moveTo>
                    <a:lnTo>
                      <a:pt x="0" y="1"/>
                    </a:lnTo>
                    <a:lnTo>
                      <a:pt x="0" y="339"/>
                    </a:lnTo>
                    <a:lnTo>
                      <a:pt x="5" y="33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32" name="Freeform 33"/>
              <p:cNvSpPr>
                <a:spLocks noChangeArrowheads="1"/>
              </p:cNvSpPr>
              <p:nvPr/>
            </p:nvSpPr>
            <p:spPr bwMode="auto">
              <a:xfrm>
                <a:off x="2456" y="3"/>
                <a:ext cx="5" cy="180"/>
              </a:xfrm>
              <a:custGeom>
                <a:avLst/>
                <a:gdLst>
                  <a:gd name="T0" fmla="*/ 6 w 6"/>
                  <a:gd name="T1" fmla="*/ 0 h 347"/>
                  <a:gd name="T2" fmla="*/ 0 w 6"/>
                  <a:gd name="T3" fmla="*/ 1 h 347"/>
                  <a:gd name="T4" fmla="*/ 0 w 6"/>
                  <a:gd name="T5" fmla="*/ 347 h 347"/>
                  <a:gd name="T6" fmla="*/ 6 w 6"/>
                  <a:gd name="T7" fmla="*/ 338 h 347"/>
                  <a:gd name="T8" fmla="*/ 6 w 6"/>
                  <a:gd name="T9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47">
                    <a:moveTo>
                      <a:pt x="6" y="0"/>
                    </a:moveTo>
                    <a:lnTo>
                      <a:pt x="0" y="1"/>
                    </a:lnTo>
                    <a:lnTo>
                      <a:pt x="0" y="347"/>
                    </a:lnTo>
                    <a:lnTo>
                      <a:pt x="6" y="33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33" name="Freeform 34"/>
              <p:cNvSpPr>
                <a:spLocks noChangeArrowheads="1"/>
              </p:cNvSpPr>
              <p:nvPr/>
            </p:nvSpPr>
            <p:spPr bwMode="auto">
              <a:xfrm>
                <a:off x="2452" y="3"/>
                <a:ext cx="4" cy="186"/>
              </a:xfrm>
              <a:custGeom>
                <a:avLst/>
                <a:gdLst>
                  <a:gd name="T0" fmla="*/ 5 w 5"/>
                  <a:gd name="T1" fmla="*/ 0 h 358"/>
                  <a:gd name="T2" fmla="*/ 0 w 5"/>
                  <a:gd name="T3" fmla="*/ 2 h 358"/>
                  <a:gd name="T4" fmla="*/ 0 w 5"/>
                  <a:gd name="T5" fmla="*/ 358 h 358"/>
                  <a:gd name="T6" fmla="*/ 2 w 5"/>
                  <a:gd name="T7" fmla="*/ 354 h 358"/>
                  <a:gd name="T8" fmla="*/ 5 w 5"/>
                  <a:gd name="T9" fmla="*/ 346 h 358"/>
                  <a:gd name="T10" fmla="*/ 5 w 5"/>
                  <a:gd name="T11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58">
                    <a:moveTo>
                      <a:pt x="5" y="0"/>
                    </a:moveTo>
                    <a:lnTo>
                      <a:pt x="0" y="2"/>
                    </a:lnTo>
                    <a:lnTo>
                      <a:pt x="0" y="358"/>
                    </a:lnTo>
                    <a:lnTo>
                      <a:pt x="2" y="354"/>
                    </a:lnTo>
                    <a:lnTo>
                      <a:pt x="5" y="34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34" name="Freeform 35"/>
              <p:cNvSpPr>
                <a:spLocks noChangeArrowheads="1"/>
              </p:cNvSpPr>
              <p:nvPr/>
            </p:nvSpPr>
            <p:spPr bwMode="auto">
              <a:xfrm>
                <a:off x="2476" y="0"/>
                <a:ext cx="5" cy="172"/>
              </a:xfrm>
              <a:custGeom>
                <a:avLst/>
                <a:gdLst>
                  <a:gd name="T0" fmla="*/ 5 w 5"/>
                  <a:gd name="T1" fmla="*/ 0 h 329"/>
                  <a:gd name="T2" fmla="*/ 0 w 5"/>
                  <a:gd name="T3" fmla="*/ 0 h 329"/>
                  <a:gd name="T4" fmla="*/ 0 w 5"/>
                  <a:gd name="T5" fmla="*/ 328 h 329"/>
                  <a:gd name="T6" fmla="*/ 5 w 5"/>
                  <a:gd name="T7" fmla="*/ 329 h 329"/>
                  <a:gd name="T8" fmla="*/ 5 w 5"/>
                  <a:gd name="T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9">
                    <a:moveTo>
                      <a:pt x="5" y="0"/>
                    </a:moveTo>
                    <a:lnTo>
                      <a:pt x="0" y="0"/>
                    </a:lnTo>
                    <a:lnTo>
                      <a:pt x="0" y="328"/>
                    </a:lnTo>
                    <a:lnTo>
                      <a:pt x="5" y="32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35" name="Freeform 36"/>
              <p:cNvSpPr>
                <a:spLocks noEditPoints="1" noChangeArrowheads="1"/>
              </p:cNvSpPr>
              <p:nvPr/>
            </p:nvSpPr>
            <p:spPr bwMode="auto">
              <a:xfrm>
                <a:off x="2349" y="5"/>
                <a:ext cx="103" cy="3540"/>
              </a:xfrm>
              <a:custGeom>
                <a:avLst/>
                <a:gdLst>
                  <a:gd name="T0" fmla="*/ 138 w 138"/>
                  <a:gd name="T1" fmla="*/ 356 h 6795"/>
                  <a:gd name="T2" fmla="*/ 88 w 138"/>
                  <a:gd name="T3" fmla="*/ 35 h 6795"/>
                  <a:gd name="T4" fmla="*/ 29 w 138"/>
                  <a:gd name="T5" fmla="*/ 141 h 6795"/>
                  <a:gd name="T6" fmla="*/ 0 w 138"/>
                  <a:gd name="T7" fmla="*/ 578 h 6795"/>
                  <a:gd name="T8" fmla="*/ 0 w 138"/>
                  <a:gd name="T9" fmla="*/ 659 h 6795"/>
                  <a:gd name="T10" fmla="*/ 74 w 138"/>
                  <a:gd name="T11" fmla="*/ 789 h 6795"/>
                  <a:gd name="T12" fmla="*/ 0 w 138"/>
                  <a:gd name="T13" fmla="*/ 930 h 6795"/>
                  <a:gd name="T14" fmla="*/ 0 w 138"/>
                  <a:gd name="T15" fmla="*/ 999 h 6795"/>
                  <a:gd name="T16" fmla="*/ 76 w 138"/>
                  <a:gd name="T17" fmla="*/ 1128 h 6795"/>
                  <a:gd name="T18" fmla="*/ 0 w 138"/>
                  <a:gd name="T19" fmla="*/ 1350 h 6795"/>
                  <a:gd name="T20" fmla="*/ 0 w 138"/>
                  <a:gd name="T21" fmla="*/ 1415 h 6795"/>
                  <a:gd name="T22" fmla="*/ 94 w 138"/>
                  <a:gd name="T23" fmla="*/ 1631 h 6795"/>
                  <a:gd name="T24" fmla="*/ 0 w 138"/>
                  <a:gd name="T25" fmla="*/ 1771 h 6795"/>
                  <a:gd name="T26" fmla="*/ 0 w 138"/>
                  <a:gd name="T27" fmla="*/ 1835 h 6795"/>
                  <a:gd name="T28" fmla="*/ 76 w 138"/>
                  <a:gd name="T29" fmla="*/ 2049 h 6795"/>
                  <a:gd name="T30" fmla="*/ 0 w 138"/>
                  <a:gd name="T31" fmla="*/ 2178 h 6795"/>
                  <a:gd name="T32" fmla="*/ 0 w 138"/>
                  <a:gd name="T33" fmla="*/ 2329 h 6795"/>
                  <a:gd name="T34" fmla="*/ 76 w 138"/>
                  <a:gd name="T35" fmla="*/ 2470 h 6795"/>
                  <a:gd name="T36" fmla="*/ 0 w 138"/>
                  <a:gd name="T37" fmla="*/ 2688 h 6795"/>
                  <a:gd name="T38" fmla="*/ 0 w 138"/>
                  <a:gd name="T39" fmla="*/ 2751 h 6795"/>
                  <a:gd name="T40" fmla="*/ 76 w 138"/>
                  <a:gd name="T41" fmla="*/ 2880 h 6795"/>
                  <a:gd name="T42" fmla="*/ 0 w 138"/>
                  <a:gd name="T43" fmla="*/ 3108 h 6795"/>
                  <a:gd name="T44" fmla="*/ 0 w 138"/>
                  <a:gd name="T45" fmla="*/ 3172 h 6795"/>
                  <a:gd name="T46" fmla="*/ 106 w 138"/>
                  <a:gd name="T47" fmla="*/ 3385 h 6795"/>
                  <a:gd name="T48" fmla="*/ 0 w 138"/>
                  <a:gd name="T49" fmla="*/ 3516 h 6795"/>
                  <a:gd name="T50" fmla="*/ 0 w 138"/>
                  <a:gd name="T51" fmla="*/ 3581 h 6795"/>
                  <a:gd name="T52" fmla="*/ 76 w 138"/>
                  <a:gd name="T53" fmla="*/ 3810 h 6795"/>
                  <a:gd name="T54" fmla="*/ 0 w 138"/>
                  <a:gd name="T55" fmla="*/ 3937 h 6795"/>
                  <a:gd name="T56" fmla="*/ 0 w 138"/>
                  <a:gd name="T57" fmla="*/ 4092 h 6795"/>
                  <a:gd name="T58" fmla="*/ 76 w 138"/>
                  <a:gd name="T59" fmla="*/ 4219 h 6795"/>
                  <a:gd name="T60" fmla="*/ 0 w 138"/>
                  <a:gd name="T61" fmla="*/ 4435 h 6795"/>
                  <a:gd name="T62" fmla="*/ 0 w 138"/>
                  <a:gd name="T63" fmla="*/ 4510 h 6795"/>
                  <a:gd name="T64" fmla="*/ 76 w 138"/>
                  <a:gd name="T65" fmla="*/ 4639 h 6795"/>
                  <a:gd name="T66" fmla="*/ 0 w 138"/>
                  <a:gd name="T67" fmla="*/ 5137 h 6795"/>
                  <a:gd name="T68" fmla="*/ 0 w 138"/>
                  <a:gd name="T69" fmla="*/ 5490 h 6795"/>
                  <a:gd name="T70" fmla="*/ 31 w 138"/>
                  <a:gd name="T71" fmla="*/ 6703 h 6795"/>
                  <a:gd name="T72" fmla="*/ 38 w 138"/>
                  <a:gd name="T73" fmla="*/ 6712 h 6795"/>
                  <a:gd name="T74" fmla="*/ 51 w 138"/>
                  <a:gd name="T75" fmla="*/ 6682 h 6795"/>
                  <a:gd name="T76" fmla="*/ 56 w 138"/>
                  <a:gd name="T77" fmla="*/ 6699 h 6795"/>
                  <a:gd name="T78" fmla="*/ 59 w 138"/>
                  <a:gd name="T79" fmla="*/ 6719 h 6795"/>
                  <a:gd name="T80" fmla="*/ 81 w 138"/>
                  <a:gd name="T81" fmla="*/ 6746 h 6795"/>
                  <a:gd name="T82" fmla="*/ 76 w 138"/>
                  <a:gd name="T83" fmla="*/ 6786 h 6795"/>
                  <a:gd name="T84" fmla="*/ 81 w 138"/>
                  <a:gd name="T85" fmla="*/ 6795 h 6795"/>
                  <a:gd name="T86" fmla="*/ 124 w 138"/>
                  <a:gd name="T87" fmla="*/ 6741 h 6795"/>
                  <a:gd name="T88" fmla="*/ 127 w 138"/>
                  <a:gd name="T89" fmla="*/ 6713 h 6795"/>
                  <a:gd name="T90" fmla="*/ 126 w 138"/>
                  <a:gd name="T91" fmla="*/ 446 h 6795"/>
                  <a:gd name="T92" fmla="*/ 1 w 138"/>
                  <a:gd name="T93" fmla="*/ 1550 h 6795"/>
                  <a:gd name="T94" fmla="*/ 78 w 138"/>
                  <a:gd name="T95" fmla="*/ 1906 h 6795"/>
                  <a:gd name="T96" fmla="*/ 78 w 138"/>
                  <a:gd name="T97" fmla="*/ 2604 h 6795"/>
                  <a:gd name="T98" fmla="*/ 78 w 138"/>
                  <a:gd name="T99" fmla="*/ 3306 h 6795"/>
                  <a:gd name="T100" fmla="*/ 78 w 138"/>
                  <a:gd name="T101" fmla="*/ 3651 h 6795"/>
                  <a:gd name="T102" fmla="*/ 78 w 138"/>
                  <a:gd name="T103" fmla="*/ 4354 h 6795"/>
                  <a:gd name="T104" fmla="*/ 4 w 138"/>
                  <a:gd name="T105" fmla="*/ 4984 h 6795"/>
                  <a:gd name="T106" fmla="*/ 4 w 138"/>
                  <a:gd name="T107" fmla="*/ 4855 h 6795"/>
                  <a:gd name="T108" fmla="*/ 84 w 138"/>
                  <a:gd name="T109" fmla="*/ 5055 h 6795"/>
                  <a:gd name="T110" fmla="*/ 7 w 138"/>
                  <a:gd name="T111" fmla="*/ 5411 h 6795"/>
                  <a:gd name="T112" fmla="*/ 4 w 138"/>
                  <a:gd name="T113" fmla="*/ 5340 h 6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8" h="6795">
                    <a:moveTo>
                      <a:pt x="126" y="427"/>
                    </a:moveTo>
                    <a:lnTo>
                      <a:pt x="126" y="405"/>
                    </a:lnTo>
                    <a:lnTo>
                      <a:pt x="128" y="387"/>
                    </a:lnTo>
                    <a:lnTo>
                      <a:pt x="131" y="370"/>
                    </a:lnTo>
                    <a:lnTo>
                      <a:pt x="138" y="356"/>
                    </a:lnTo>
                    <a:lnTo>
                      <a:pt x="138" y="0"/>
                    </a:lnTo>
                    <a:lnTo>
                      <a:pt x="123" y="5"/>
                    </a:lnTo>
                    <a:lnTo>
                      <a:pt x="111" y="13"/>
                    </a:lnTo>
                    <a:lnTo>
                      <a:pt x="99" y="22"/>
                    </a:lnTo>
                    <a:lnTo>
                      <a:pt x="88" y="35"/>
                    </a:lnTo>
                    <a:lnTo>
                      <a:pt x="76" y="48"/>
                    </a:lnTo>
                    <a:lnTo>
                      <a:pt x="66" y="66"/>
                    </a:lnTo>
                    <a:lnTo>
                      <a:pt x="56" y="83"/>
                    </a:lnTo>
                    <a:lnTo>
                      <a:pt x="47" y="104"/>
                    </a:lnTo>
                    <a:lnTo>
                      <a:pt x="29" y="141"/>
                    </a:lnTo>
                    <a:lnTo>
                      <a:pt x="16" y="182"/>
                    </a:lnTo>
                    <a:lnTo>
                      <a:pt x="10" y="202"/>
                    </a:lnTo>
                    <a:lnTo>
                      <a:pt x="6" y="224"/>
                    </a:lnTo>
                    <a:lnTo>
                      <a:pt x="0" y="270"/>
                    </a:lnTo>
                    <a:lnTo>
                      <a:pt x="0" y="578"/>
                    </a:lnTo>
                    <a:lnTo>
                      <a:pt x="104" y="578"/>
                    </a:lnTo>
                    <a:lnTo>
                      <a:pt x="0" y="578"/>
                    </a:lnTo>
                    <a:lnTo>
                      <a:pt x="0" y="659"/>
                    </a:lnTo>
                    <a:lnTo>
                      <a:pt x="74" y="659"/>
                    </a:lnTo>
                    <a:lnTo>
                      <a:pt x="0" y="659"/>
                    </a:lnTo>
                    <a:lnTo>
                      <a:pt x="0" y="725"/>
                    </a:lnTo>
                    <a:lnTo>
                      <a:pt x="74" y="725"/>
                    </a:lnTo>
                    <a:lnTo>
                      <a:pt x="0" y="725"/>
                    </a:lnTo>
                    <a:lnTo>
                      <a:pt x="0" y="789"/>
                    </a:lnTo>
                    <a:lnTo>
                      <a:pt x="74" y="789"/>
                    </a:lnTo>
                    <a:lnTo>
                      <a:pt x="0" y="789"/>
                    </a:lnTo>
                    <a:lnTo>
                      <a:pt x="0" y="859"/>
                    </a:lnTo>
                    <a:lnTo>
                      <a:pt x="77" y="859"/>
                    </a:lnTo>
                    <a:lnTo>
                      <a:pt x="0" y="859"/>
                    </a:lnTo>
                    <a:lnTo>
                      <a:pt x="0" y="930"/>
                    </a:lnTo>
                    <a:lnTo>
                      <a:pt x="96" y="930"/>
                    </a:lnTo>
                    <a:lnTo>
                      <a:pt x="0" y="930"/>
                    </a:lnTo>
                    <a:lnTo>
                      <a:pt x="0" y="999"/>
                    </a:lnTo>
                    <a:lnTo>
                      <a:pt x="76" y="999"/>
                    </a:lnTo>
                    <a:lnTo>
                      <a:pt x="0" y="999"/>
                    </a:lnTo>
                    <a:lnTo>
                      <a:pt x="0" y="1065"/>
                    </a:lnTo>
                    <a:lnTo>
                      <a:pt x="76" y="1065"/>
                    </a:lnTo>
                    <a:lnTo>
                      <a:pt x="0" y="1065"/>
                    </a:lnTo>
                    <a:lnTo>
                      <a:pt x="0" y="1128"/>
                    </a:lnTo>
                    <a:lnTo>
                      <a:pt x="76" y="1128"/>
                    </a:lnTo>
                    <a:lnTo>
                      <a:pt x="0" y="1128"/>
                    </a:lnTo>
                    <a:lnTo>
                      <a:pt x="0" y="1279"/>
                    </a:lnTo>
                    <a:lnTo>
                      <a:pt x="101" y="1279"/>
                    </a:lnTo>
                    <a:lnTo>
                      <a:pt x="0" y="1279"/>
                    </a:lnTo>
                    <a:lnTo>
                      <a:pt x="0" y="1350"/>
                    </a:lnTo>
                    <a:lnTo>
                      <a:pt x="76" y="1350"/>
                    </a:lnTo>
                    <a:lnTo>
                      <a:pt x="0" y="1350"/>
                    </a:lnTo>
                    <a:lnTo>
                      <a:pt x="0" y="1415"/>
                    </a:lnTo>
                    <a:lnTo>
                      <a:pt x="76" y="1415"/>
                    </a:lnTo>
                    <a:lnTo>
                      <a:pt x="0" y="1415"/>
                    </a:lnTo>
                    <a:lnTo>
                      <a:pt x="0" y="1479"/>
                    </a:lnTo>
                    <a:lnTo>
                      <a:pt x="76" y="1479"/>
                    </a:lnTo>
                    <a:lnTo>
                      <a:pt x="0" y="1479"/>
                    </a:lnTo>
                    <a:lnTo>
                      <a:pt x="0" y="1631"/>
                    </a:lnTo>
                    <a:lnTo>
                      <a:pt x="94" y="1631"/>
                    </a:lnTo>
                    <a:lnTo>
                      <a:pt x="0" y="1631"/>
                    </a:lnTo>
                    <a:lnTo>
                      <a:pt x="0" y="1707"/>
                    </a:lnTo>
                    <a:lnTo>
                      <a:pt x="76" y="1707"/>
                    </a:lnTo>
                    <a:lnTo>
                      <a:pt x="0" y="1707"/>
                    </a:lnTo>
                    <a:lnTo>
                      <a:pt x="0" y="1771"/>
                    </a:lnTo>
                    <a:lnTo>
                      <a:pt x="76" y="1771"/>
                    </a:lnTo>
                    <a:lnTo>
                      <a:pt x="0" y="1771"/>
                    </a:lnTo>
                    <a:lnTo>
                      <a:pt x="0" y="1835"/>
                    </a:lnTo>
                    <a:lnTo>
                      <a:pt x="76" y="1835"/>
                    </a:lnTo>
                    <a:lnTo>
                      <a:pt x="0" y="1835"/>
                    </a:lnTo>
                    <a:lnTo>
                      <a:pt x="0" y="1982"/>
                    </a:lnTo>
                    <a:lnTo>
                      <a:pt x="106" y="1982"/>
                    </a:lnTo>
                    <a:lnTo>
                      <a:pt x="0" y="1982"/>
                    </a:lnTo>
                    <a:lnTo>
                      <a:pt x="0" y="2049"/>
                    </a:lnTo>
                    <a:lnTo>
                      <a:pt x="76" y="2049"/>
                    </a:lnTo>
                    <a:lnTo>
                      <a:pt x="0" y="2049"/>
                    </a:lnTo>
                    <a:lnTo>
                      <a:pt x="0" y="2113"/>
                    </a:lnTo>
                    <a:lnTo>
                      <a:pt x="76" y="2113"/>
                    </a:lnTo>
                    <a:lnTo>
                      <a:pt x="0" y="2113"/>
                    </a:lnTo>
                    <a:lnTo>
                      <a:pt x="0" y="2178"/>
                    </a:lnTo>
                    <a:lnTo>
                      <a:pt x="76" y="2178"/>
                    </a:lnTo>
                    <a:lnTo>
                      <a:pt x="0" y="2178"/>
                    </a:lnTo>
                    <a:lnTo>
                      <a:pt x="0" y="2329"/>
                    </a:lnTo>
                    <a:lnTo>
                      <a:pt x="94" y="2329"/>
                    </a:lnTo>
                    <a:lnTo>
                      <a:pt x="0" y="2329"/>
                    </a:lnTo>
                    <a:lnTo>
                      <a:pt x="0" y="2406"/>
                    </a:lnTo>
                    <a:lnTo>
                      <a:pt x="76" y="2406"/>
                    </a:lnTo>
                    <a:lnTo>
                      <a:pt x="0" y="2406"/>
                    </a:lnTo>
                    <a:lnTo>
                      <a:pt x="0" y="2470"/>
                    </a:lnTo>
                    <a:lnTo>
                      <a:pt x="76" y="2470"/>
                    </a:lnTo>
                    <a:lnTo>
                      <a:pt x="0" y="2470"/>
                    </a:lnTo>
                    <a:lnTo>
                      <a:pt x="0" y="2535"/>
                    </a:lnTo>
                    <a:lnTo>
                      <a:pt x="76" y="2535"/>
                    </a:lnTo>
                    <a:lnTo>
                      <a:pt x="0" y="2535"/>
                    </a:lnTo>
                    <a:lnTo>
                      <a:pt x="0" y="2688"/>
                    </a:lnTo>
                    <a:lnTo>
                      <a:pt x="106" y="2688"/>
                    </a:lnTo>
                    <a:lnTo>
                      <a:pt x="0" y="2688"/>
                    </a:lnTo>
                    <a:lnTo>
                      <a:pt x="0" y="2751"/>
                    </a:lnTo>
                    <a:lnTo>
                      <a:pt x="76" y="2751"/>
                    </a:lnTo>
                    <a:lnTo>
                      <a:pt x="0" y="2751"/>
                    </a:lnTo>
                    <a:lnTo>
                      <a:pt x="0" y="2815"/>
                    </a:lnTo>
                    <a:lnTo>
                      <a:pt x="76" y="2815"/>
                    </a:lnTo>
                    <a:lnTo>
                      <a:pt x="0" y="2815"/>
                    </a:lnTo>
                    <a:lnTo>
                      <a:pt x="0" y="2880"/>
                    </a:lnTo>
                    <a:lnTo>
                      <a:pt x="76" y="2880"/>
                    </a:lnTo>
                    <a:lnTo>
                      <a:pt x="0" y="2880"/>
                    </a:lnTo>
                    <a:lnTo>
                      <a:pt x="0" y="3031"/>
                    </a:lnTo>
                    <a:lnTo>
                      <a:pt x="94" y="3031"/>
                    </a:lnTo>
                    <a:lnTo>
                      <a:pt x="0" y="3031"/>
                    </a:lnTo>
                    <a:lnTo>
                      <a:pt x="0" y="3108"/>
                    </a:lnTo>
                    <a:lnTo>
                      <a:pt x="76" y="3108"/>
                    </a:lnTo>
                    <a:lnTo>
                      <a:pt x="0" y="3108"/>
                    </a:lnTo>
                    <a:lnTo>
                      <a:pt x="0" y="3172"/>
                    </a:lnTo>
                    <a:lnTo>
                      <a:pt x="76" y="3172"/>
                    </a:lnTo>
                    <a:lnTo>
                      <a:pt x="0" y="3172"/>
                    </a:lnTo>
                    <a:lnTo>
                      <a:pt x="0" y="3236"/>
                    </a:lnTo>
                    <a:lnTo>
                      <a:pt x="76" y="3236"/>
                    </a:lnTo>
                    <a:lnTo>
                      <a:pt x="0" y="3236"/>
                    </a:lnTo>
                    <a:lnTo>
                      <a:pt x="0" y="3385"/>
                    </a:lnTo>
                    <a:lnTo>
                      <a:pt x="106" y="3385"/>
                    </a:lnTo>
                    <a:lnTo>
                      <a:pt x="0" y="3385"/>
                    </a:lnTo>
                    <a:lnTo>
                      <a:pt x="0" y="3453"/>
                    </a:lnTo>
                    <a:lnTo>
                      <a:pt x="76" y="3453"/>
                    </a:lnTo>
                    <a:lnTo>
                      <a:pt x="0" y="3453"/>
                    </a:lnTo>
                    <a:lnTo>
                      <a:pt x="0" y="3516"/>
                    </a:lnTo>
                    <a:lnTo>
                      <a:pt x="76" y="3516"/>
                    </a:lnTo>
                    <a:lnTo>
                      <a:pt x="0" y="3516"/>
                    </a:lnTo>
                    <a:lnTo>
                      <a:pt x="0" y="3581"/>
                    </a:lnTo>
                    <a:lnTo>
                      <a:pt x="76" y="3581"/>
                    </a:lnTo>
                    <a:lnTo>
                      <a:pt x="0" y="3581"/>
                    </a:lnTo>
                    <a:lnTo>
                      <a:pt x="0" y="3734"/>
                    </a:lnTo>
                    <a:lnTo>
                      <a:pt x="94" y="3734"/>
                    </a:lnTo>
                    <a:lnTo>
                      <a:pt x="0" y="3734"/>
                    </a:lnTo>
                    <a:lnTo>
                      <a:pt x="0" y="3810"/>
                    </a:lnTo>
                    <a:lnTo>
                      <a:pt x="76" y="3810"/>
                    </a:lnTo>
                    <a:lnTo>
                      <a:pt x="0" y="3810"/>
                    </a:lnTo>
                    <a:lnTo>
                      <a:pt x="0" y="3873"/>
                    </a:lnTo>
                    <a:lnTo>
                      <a:pt x="76" y="3873"/>
                    </a:lnTo>
                    <a:lnTo>
                      <a:pt x="0" y="3873"/>
                    </a:lnTo>
                    <a:lnTo>
                      <a:pt x="0" y="3937"/>
                    </a:lnTo>
                    <a:lnTo>
                      <a:pt x="76" y="3937"/>
                    </a:lnTo>
                    <a:lnTo>
                      <a:pt x="0" y="3937"/>
                    </a:lnTo>
                    <a:lnTo>
                      <a:pt x="0" y="4092"/>
                    </a:lnTo>
                    <a:lnTo>
                      <a:pt x="106" y="4092"/>
                    </a:lnTo>
                    <a:lnTo>
                      <a:pt x="0" y="4092"/>
                    </a:lnTo>
                    <a:lnTo>
                      <a:pt x="0" y="4153"/>
                    </a:lnTo>
                    <a:lnTo>
                      <a:pt x="76" y="4153"/>
                    </a:lnTo>
                    <a:lnTo>
                      <a:pt x="0" y="4153"/>
                    </a:lnTo>
                    <a:lnTo>
                      <a:pt x="0" y="4219"/>
                    </a:lnTo>
                    <a:lnTo>
                      <a:pt x="76" y="4219"/>
                    </a:lnTo>
                    <a:lnTo>
                      <a:pt x="0" y="4219"/>
                    </a:lnTo>
                    <a:lnTo>
                      <a:pt x="0" y="4283"/>
                    </a:lnTo>
                    <a:lnTo>
                      <a:pt x="76" y="4283"/>
                    </a:lnTo>
                    <a:lnTo>
                      <a:pt x="0" y="4283"/>
                    </a:lnTo>
                    <a:lnTo>
                      <a:pt x="0" y="4435"/>
                    </a:lnTo>
                    <a:lnTo>
                      <a:pt x="94" y="4435"/>
                    </a:lnTo>
                    <a:lnTo>
                      <a:pt x="0" y="4435"/>
                    </a:lnTo>
                    <a:lnTo>
                      <a:pt x="0" y="4510"/>
                    </a:lnTo>
                    <a:lnTo>
                      <a:pt x="76" y="4510"/>
                    </a:lnTo>
                    <a:lnTo>
                      <a:pt x="0" y="4510"/>
                    </a:lnTo>
                    <a:lnTo>
                      <a:pt x="0" y="4575"/>
                    </a:lnTo>
                    <a:lnTo>
                      <a:pt x="76" y="4575"/>
                    </a:lnTo>
                    <a:lnTo>
                      <a:pt x="0" y="4575"/>
                    </a:lnTo>
                    <a:lnTo>
                      <a:pt x="0" y="4639"/>
                    </a:lnTo>
                    <a:lnTo>
                      <a:pt x="76" y="4639"/>
                    </a:lnTo>
                    <a:lnTo>
                      <a:pt x="0" y="4639"/>
                    </a:lnTo>
                    <a:lnTo>
                      <a:pt x="0" y="4788"/>
                    </a:lnTo>
                    <a:lnTo>
                      <a:pt x="103" y="4788"/>
                    </a:lnTo>
                    <a:lnTo>
                      <a:pt x="0" y="4788"/>
                    </a:lnTo>
                    <a:lnTo>
                      <a:pt x="0" y="5137"/>
                    </a:lnTo>
                    <a:lnTo>
                      <a:pt x="99" y="5137"/>
                    </a:lnTo>
                    <a:lnTo>
                      <a:pt x="0" y="5137"/>
                    </a:lnTo>
                    <a:lnTo>
                      <a:pt x="0" y="5490"/>
                    </a:lnTo>
                    <a:lnTo>
                      <a:pt x="106" y="5490"/>
                    </a:lnTo>
                    <a:lnTo>
                      <a:pt x="0" y="5490"/>
                    </a:lnTo>
                    <a:lnTo>
                      <a:pt x="0" y="6570"/>
                    </a:lnTo>
                    <a:lnTo>
                      <a:pt x="5" y="6609"/>
                    </a:lnTo>
                    <a:lnTo>
                      <a:pt x="14" y="6649"/>
                    </a:lnTo>
                    <a:lnTo>
                      <a:pt x="25" y="6686"/>
                    </a:lnTo>
                    <a:lnTo>
                      <a:pt x="31" y="6703"/>
                    </a:lnTo>
                    <a:lnTo>
                      <a:pt x="40" y="6721"/>
                    </a:lnTo>
                    <a:lnTo>
                      <a:pt x="40" y="6719"/>
                    </a:lnTo>
                    <a:lnTo>
                      <a:pt x="40" y="6717"/>
                    </a:lnTo>
                    <a:lnTo>
                      <a:pt x="40" y="6715"/>
                    </a:lnTo>
                    <a:lnTo>
                      <a:pt x="38" y="6712"/>
                    </a:lnTo>
                    <a:lnTo>
                      <a:pt x="34" y="6695"/>
                    </a:lnTo>
                    <a:lnTo>
                      <a:pt x="34" y="6667"/>
                    </a:lnTo>
                    <a:lnTo>
                      <a:pt x="48" y="6669"/>
                    </a:lnTo>
                    <a:lnTo>
                      <a:pt x="50" y="6674"/>
                    </a:lnTo>
                    <a:lnTo>
                      <a:pt x="51" y="6682"/>
                    </a:lnTo>
                    <a:lnTo>
                      <a:pt x="53" y="6687"/>
                    </a:lnTo>
                    <a:lnTo>
                      <a:pt x="53" y="6691"/>
                    </a:lnTo>
                    <a:lnTo>
                      <a:pt x="53" y="6694"/>
                    </a:lnTo>
                    <a:lnTo>
                      <a:pt x="54" y="6695"/>
                    </a:lnTo>
                    <a:lnTo>
                      <a:pt x="56" y="6699"/>
                    </a:lnTo>
                    <a:lnTo>
                      <a:pt x="56" y="6702"/>
                    </a:lnTo>
                    <a:lnTo>
                      <a:pt x="56" y="6706"/>
                    </a:lnTo>
                    <a:lnTo>
                      <a:pt x="58" y="6711"/>
                    </a:lnTo>
                    <a:lnTo>
                      <a:pt x="59" y="6715"/>
                    </a:lnTo>
                    <a:lnTo>
                      <a:pt x="59" y="6719"/>
                    </a:lnTo>
                    <a:lnTo>
                      <a:pt x="59" y="6733"/>
                    </a:lnTo>
                    <a:lnTo>
                      <a:pt x="67" y="6735"/>
                    </a:lnTo>
                    <a:lnTo>
                      <a:pt x="67" y="6738"/>
                    </a:lnTo>
                    <a:lnTo>
                      <a:pt x="67" y="6745"/>
                    </a:lnTo>
                    <a:lnTo>
                      <a:pt x="81" y="6746"/>
                    </a:lnTo>
                    <a:lnTo>
                      <a:pt x="81" y="6749"/>
                    </a:lnTo>
                    <a:lnTo>
                      <a:pt x="81" y="6776"/>
                    </a:lnTo>
                    <a:lnTo>
                      <a:pt x="81" y="6778"/>
                    </a:lnTo>
                    <a:lnTo>
                      <a:pt x="77" y="6782"/>
                    </a:lnTo>
                    <a:lnTo>
                      <a:pt x="76" y="6786"/>
                    </a:lnTo>
                    <a:lnTo>
                      <a:pt x="76" y="6787"/>
                    </a:lnTo>
                    <a:lnTo>
                      <a:pt x="80" y="6793"/>
                    </a:lnTo>
                    <a:lnTo>
                      <a:pt x="138" y="6688"/>
                    </a:lnTo>
                    <a:lnTo>
                      <a:pt x="80" y="6793"/>
                    </a:lnTo>
                    <a:lnTo>
                      <a:pt x="81" y="6795"/>
                    </a:lnTo>
                    <a:lnTo>
                      <a:pt x="91" y="6777"/>
                    </a:lnTo>
                    <a:lnTo>
                      <a:pt x="101" y="6763"/>
                    </a:lnTo>
                    <a:lnTo>
                      <a:pt x="112" y="6751"/>
                    </a:lnTo>
                    <a:lnTo>
                      <a:pt x="124" y="6742"/>
                    </a:lnTo>
                    <a:lnTo>
                      <a:pt x="124" y="6741"/>
                    </a:lnTo>
                    <a:lnTo>
                      <a:pt x="124" y="6728"/>
                    </a:lnTo>
                    <a:lnTo>
                      <a:pt x="126" y="6722"/>
                    </a:lnTo>
                    <a:lnTo>
                      <a:pt x="127" y="6718"/>
                    </a:lnTo>
                    <a:lnTo>
                      <a:pt x="127" y="6715"/>
                    </a:lnTo>
                    <a:lnTo>
                      <a:pt x="127" y="6713"/>
                    </a:lnTo>
                    <a:lnTo>
                      <a:pt x="138" y="6714"/>
                    </a:lnTo>
                    <a:lnTo>
                      <a:pt x="138" y="497"/>
                    </a:lnTo>
                    <a:lnTo>
                      <a:pt x="131" y="481"/>
                    </a:lnTo>
                    <a:lnTo>
                      <a:pt x="128" y="464"/>
                    </a:lnTo>
                    <a:lnTo>
                      <a:pt x="126" y="446"/>
                    </a:lnTo>
                    <a:lnTo>
                      <a:pt x="126" y="427"/>
                    </a:lnTo>
                    <a:close/>
                    <a:moveTo>
                      <a:pt x="1" y="1198"/>
                    </a:moveTo>
                    <a:lnTo>
                      <a:pt x="78" y="1198"/>
                    </a:lnTo>
                    <a:lnTo>
                      <a:pt x="1" y="1198"/>
                    </a:lnTo>
                    <a:close/>
                    <a:moveTo>
                      <a:pt x="1" y="1550"/>
                    </a:moveTo>
                    <a:lnTo>
                      <a:pt x="78" y="1550"/>
                    </a:lnTo>
                    <a:lnTo>
                      <a:pt x="1" y="1550"/>
                    </a:lnTo>
                    <a:close/>
                    <a:moveTo>
                      <a:pt x="78" y="1906"/>
                    </a:moveTo>
                    <a:lnTo>
                      <a:pt x="1" y="1906"/>
                    </a:lnTo>
                    <a:lnTo>
                      <a:pt x="78" y="1906"/>
                    </a:lnTo>
                    <a:close/>
                    <a:moveTo>
                      <a:pt x="78" y="2248"/>
                    </a:moveTo>
                    <a:lnTo>
                      <a:pt x="1" y="2248"/>
                    </a:lnTo>
                    <a:lnTo>
                      <a:pt x="78" y="2248"/>
                    </a:lnTo>
                    <a:close/>
                    <a:moveTo>
                      <a:pt x="1" y="2604"/>
                    </a:moveTo>
                    <a:lnTo>
                      <a:pt x="78" y="2604"/>
                    </a:lnTo>
                    <a:lnTo>
                      <a:pt x="1" y="2604"/>
                    </a:lnTo>
                    <a:close/>
                    <a:moveTo>
                      <a:pt x="1" y="2949"/>
                    </a:moveTo>
                    <a:lnTo>
                      <a:pt x="78" y="2949"/>
                    </a:lnTo>
                    <a:lnTo>
                      <a:pt x="1" y="2949"/>
                    </a:lnTo>
                    <a:close/>
                    <a:moveTo>
                      <a:pt x="78" y="3306"/>
                    </a:moveTo>
                    <a:lnTo>
                      <a:pt x="1" y="3306"/>
                    </a:lnTo>
                    <a:lnTo>
                      <a:pt x="78" y="3306"/>
                    </a:lnTo>
                    <a:close/>
                    <a:moveTo>
                      <a:pt x="78" y="3651"/>
                    </a:moveTo>
                    <a:lnTo>
                      <a:pt x="1" y="3651"/>
                    </a:lnTo>
                    <a:lnTo>
                      <a:pt x="78" y="3651"/>
                    </a:lnTo>
                    <a:close/>
                    <a:moveTo>
                      <a:pt x="1" y="4008"/>
                    </a:moveTo>
                    <a:lnTo>
                      <a:pt x="78" y="4008"/>
                    </a:lnTo>
                    <a:lnTo>
                      <a:pt x="1" y="4008"/>
                    </a:lnTo>
                    <a:close/>
                    <a:moveTo>
                      <a:pt x="1" y="4354"/>
                    </a:moveTo>
                    <a:lnTo>
                      <a:pt x="78" y="4354"/>
                    </a:lnTo>
                    <a:lnTo>
                      <a:pt x="1" y="4354"/>
                    </a:lnTo>
                    <a:close/>
                    <a:moveTo>
                      <a:pt x="4" y="4921"/>
                    </a:moveTo>
                    <a:lnTo>
                      <a:pt x="81" y="4921"/>
                    </a:lnTo>
                    <a:lnTo>
                      <a:pt x="4" y="4921"/>
                    </a:lnTo>
                    <a:close/>
                    <a:moveTo>
                      <a:pt x="4" y="4984"/>
                    </a:moveTo>
                    <a:lnTo>
                      <a:pt x="81" y="4984"/>
                    </a:lnTo>
                    <a:lnTo>
                      <a:pt x="4" y="4984"/>
                    </a:lnTo>
                    <a:close/>
                    <a:moveTo>
                      <a:pt x="4" y="4855"/>
                    </a:moveTo>
                    <a:lnTo>
                      <a:pt x="81" y="4855"/>
                    </a:lnTo>
                    <a:lnTo>
                      <a:pt x="4" y="4855"/>
                    </a:lnTo>
                    <a:close/>
                    <a:moveTo>
                      <a:pt x="78" y="4709"/>
                    </a:moveTo>
                    <a:lnTo>
                      <a:pt x="1" y="4709"/>
                    </a:lnTo>
                    <a:lnTo>
                      <a:pt x="78" y="4709"/>
                    </a:lnTo>
                    <a:close/>
                    <a:moveTo>
                      <a:pt x="7" y="5055"/>
                    </a:moveTo>
                    <a:lnTo>
                      <a:pt x="84" y="5055"/>
                    </a:lnTo>
                    <a:lnTo>
                      <a:pt x="7" y="5055"/>
                    </a:lnTo>
                    <a:close/>
                    <a:moveTo>
                      <a:pt x="4" y="5212"/>
                    </a:moveTo>
                    <a:lnTo>
                      <a:pt x="81" y="5212"/>
                    </a:lnTo>
                    <a:lnTo>
                      <a:pt x="4" y="5212"/>
                    </a:lnTo>
                    <a:close/>
                    <a:moveTo>
                      <a:pt x="7" y="5411"/>
                    </a:moveTo>
                    <a:lnTo>
                      <a:pt x="84" y="5411"/>
                    </a:lnTo>
                    <a:lnTo>
                      <a:pt x="7" y="5411"/>
                    </a:lnTo>
                    <a:close/>
                    <a:moveTo>
                      <a:pt x="4" y="5340"/>
                    </a:moveTo>
                    <a:lnTo>
                      <a:pt x="81" y="5340"/>
                    </a:lnTo>
                    <a:lnTo>
                      <a:pt x="4" y="5340"/>
                    </a:lnTo>
                    <a:close/>
                    <a:moveTo>
                      <a:pt x="81" y="5277"/>
                    </a:moveTo>
                    <a:lnTo>
                      <a:pt x="4" y="5277"/>
                    </a:lnTo>
                    <a:lnTo>
                      <a:pt x="81" y="52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36" name="Freeform 37"/>
              <p:cNvSpPr>
                <a:spLocks noChangeArrowheads="1"/>
              </p:cNvSpPr>
              <p:nvPr/>
            </p:nvSpPr>
            <p:spPr bwMode="auto">
              <a:xfrm>
                <a:off x="2554" y="0"/>
                <a:ext cx="5" cy="3287"/>
              </a:xfrm>
              <a:custGeom>
                <a:avLst/>
                <a:gdLst>
                  <a:gd name="T0" fmla="*/ 6 w 6"/>
                  <a:gd name="T1" fmla="*/ 10 h 6309"/>
                  <a:gd name="T2" fmla="*/ 0 w 6"/>
                  <a:gd name="T3" fmla="*/ 0 h 6309"/>
                  <a:gd name="T4" fmla="*/ 0 w 6"/>
                  <a:gd name="T5" fmla="*/ 6301 h 6309"/>
                  <a:gd name="T6" fmla="*/ 6 w 6"/>
                  <a:gd name="T7" fmla="*/ 6309 h 6309"/>
                  <a:gd name="T8" fmla="*/ 6 w 6"/>
                  <a:gd name="T9" fmla="*/ 10 h 6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309">
                    <a:moveTo>
                      <a:pt x="6" y="10"/>
                    </a:moveTo>
                    <a:lnTo>
                      <a:pt x="0" y="0"/>
                    </a:lnTo>
                    <a:lnTo>
                      <a:pt x="0" y="6301"/>
                    </a:lnTo>
                    <a:lnTo>
                      <a:pt x="6" y="6309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37" name="Freeform 38"/>
              <p:cNvSpPr>
                <a:spLocks noChangeArrowheads="1"/>
              </p:cNvSpPr>
              <p:nvPr/>
            </p:nvSpPr>
            <p:spPr bwMode="auto">
              <a:xfrm>
                <a:off x="2559" y="6"/>
                <a:ext cx="49" cy="3483"/>
              </a:xfrm>
              <a:custGeom>
                <a:avLst/>
                <a:gdLst>
                  <a:gd name="T0" fmla="*/ 14 w 66"/>
                  <a:gd name="T1" fmla="*/ 26 h 6686"/>
                  <a:gd name="T2" fmla="*/ 6 w 66"/>
                  <a:gd name="T3" fmla="*/ 11 h 6686"/>
                  <a:gd name="T4" fmla="*/ 0 w 66"/>
                  <a:gd name="T5" fmla="*/ 0 h 6686"/>
                  <a:gd name="T6" fmla="*/ 0 w 66"/>
                  <a:gd name="T7" fmla="*/ 6299 h 6686"/>
                  <a:gd name="T8" fmla="*/ 13 w 66"/>
                  <a:gd name="T9" fmla="*/ 6318 h 6686"/>
                  <a:gd name="T10" fmla="*/ 0 w 66"/>
                  <a:gd name="T11" fmla="*/ 6299 h 6686"/>
                  <a:gd name="T12" fmla="*/ 0 w 66"/>
                  <a:gd name="T13" fmla="*/ 6337 h 6686"/>
                  <a:gd name="T14" fmla="*/ 21 w 66"/>
                  <a:gd name="T15" fmla="*/ 6323 h 6686"/>
                  <a:gd name="T16" fmla="*/ 0 w 66"/>
                  <a:gd name="T17" fmla="*/ 6337 h 6686"/>
                  <a:gd name="T18" fmla="*/ 0 w 66"/>
                  <a:gd name="T19" fmla="*/ 6686 h 6686"/>
                  <a:gd name="T20" fmla="*/ 14 w 66"/>
                  <a:gd name="T21" fmla="*/ 6659 h 6686"/>
                  <a:gd name="T22" fmla="*/ 22 w 66"/>
                  <a:gd name="T23" fmla="*/ 6636 h 6686"/>
                  <a:gd name="T24" fmla="*/ 26 w 66"/>
                  <a:gd name="T25" fmla="*/ 6625 h 6686"/>
                  <a:gd name="T26" fmla="*/ 31 w 66"/>
                  <a:gd name="T27" fmla="*/ 6615 h 6686"/>
                  <a:gd name="T28" fmla="*/ 34 w 66"/>
                  <a:gd name="T29" fmla="*/ 6603 h 6686"/>
                  <a:gd name="T30" fmla="*/ 38 w 66"/>
                  <a:gd name="T31" fmla="*/ 6592 h 6686"/>
                  <a:gd name="T32" fmla="*/ 46 w 66"/>
                  <a:gd name="T33" fmla="*/ 6570 h 6686"/>
                  <a:gd name="T34" fmla="*/ 50 w 66"/>
                  <a:gd name="T35" fmla="*/ 6548 h 6686"/>
                  <a:gd name="T36" fmla="*/ 54 w 66"/>
                  <a:gd name="T37" fmla="*/ 6528 h 6686"/>
                  <a:gd name="T38" fmla="*/ 57 w 66"/>
                  <a:gd name="T39" fmla="*/ 6506 h 6686"/>
                  <a:gd name="T40" fmla="*/ 61 w 66"/>
                  <a:gd name="T41" fmla="*/ 6485 h 6686"/>
                  <a:gd name="T42" fmla="*/ 62 w 66"/>
                  <a:gd name="T43" fmla="*/ 6462 h 6686"/>
                  <a:gd name="T44" fmla="*/ 64 w 66"/>
                  <a:gd name="T45" fmla="*/ 6440 h 6686"/>
                  <a:gd name="T46" fmla="*/ 64 w 66"/>
                  <a:gd name="T47" fmla="*/ 6428 h 6686"/>
                  <a:gd name="T48" fmla="*/ 64 w 66"/>
                  <a:gd name="T49" fmla="*/ 6422 h 6686"/>
                  <a:gd name="T50" fmla="*/ 64 w 66"/>
                  <a:gd name="T51" fmla="*/ 6419 h 6686"/>
                  <a:gd name="T52" fmla="*/ 65 w 66"/>
                  <a:gd name="T53" fmla="*/ 6417 h 6686"/>
                  <a:gd name="T54" fmla="*/ 65 w 66"/>
                  <a:gd name="T55" fmla="*/ 6405 h 6686"/>
                  <a:gd name="T56" fmla="*/ 65 w 66"/>
                  <a:gd name="T57" fmla="*/ 6399 h 6686"/>
                  <a:gd name="T58" fmla="*/ 65 w 66"/>
                  <a:gd name="T59" fmla="*/ 6396 h 6686"/>
                  <a:gd name="T60" fmla="*/ 66 w 66"/>
                  <a:gd name="T61" fmla="*/ 6394 h 6686"/>
                  <a:gd name="T62" fmla="*/ 66 w 66"/>
                  <a:gd name="T63" fmla="*/ 290 h 6686"/>
                  <a:gd name="T64" fmla="*/ 65 w 66"/>
                  <a:gd name="T65" fmla="*/ 251 h 6686"/>
                  <a:gd name="T66" fmla="*/ 62 w 66"/>
                  <a:gd name="T67" fmla="*/ 214 h 6686"/>
                  <a:gd name="T68" fmla="*/ 58 w 66"/>
                  <a:gd name="T69" fmla="*/ 179 h 6686"/>
                  <a:gd name="T70" fmla="*/ 53 w 66"/>
                  <a:gd name="T71" fmla="*/ 146 h 6686"/>
                  <a:gd name="T72" fmla="*/ 45 w 66"/>
                  <a:gd name="T73" fmla="*/ 113 h 6686"/>
                  <a:gd name="T74" fmla="*/ 35 w 66"/>
                  <a:gd name="T75" fmla="*/ 83 h 6686"/>
                  <a:gd name="T76" fmla="*/ 25 w 66"/>
                  <a:gd name="T77" fmla="*/ 53 h 6686"/>
                  <a:gd name="T78" fmla="*/ 14 w 66"/>
                  <a:gd name="T79" fmla="*/ 26 h 6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6" h="6686">
                    <a:moveTo>
                      <a:pt x="14" y="26"/>
                    </a:moveTo>
                    <a:lnTo>
                      <a:pt x="6" y="11"/>
                    </a:lnTo>
                    <a:lnTo>
                      <a:pt x="0" y="0"/>
                    </a:lnTo>
                    <a:lnTo>
                      <a:pt x="0" y="6299"/>
                    </a:lnTo>
                    <a:lnTo>
                      <a:pt x="13" y="6318"/>
                    </a:lnTo>
                    <a:lnTo>
                      <a:pt x="0" y="6299"/>
                    </a:lnTo>
                    <a:lnTo>
                      <a:pt x="0" y="6337"/>
                    </a:lnTo>
                    <a:lnTo>
                      <a:pt x="21" y="6323"/>
                    </a:lnTo>
                    <a:lnTo>
                      <a:pt x="0" y="6337"/>
                    </a:lnTo>
                    <a:lnTo>
                      <a:pt x="0" y="6686"/>
                    </a:lnTo>
                    <a:lnTo>
                      <a:pt x="14" y="6659"/>
                    </a:lnTo>
                    <a:lnTo>
                      <a:pt x="22" y="6636"/>
                    </a:lnTo>
                    <a:lnTo>
                      <a:pt x="26" y="6625"/>
                    </a:lnTo>
                    <a:lnTo>
                      <a:pt x="31" y="6615"/>
                    </a:lnTo>
                    <a:lnTo>
                      <a:pt x="34" y="6603"/>
                    </a:lnTo>
                    <a:lnTo>
                      <a:pt x="38" y="6592"/>
                    </a:lnTo>
                    <a:lnTo>
                      <a:pt x="46" y="6570"/>
                    </a:lnTo>
                    <a:lnTo>
                      <a:pt x="50" y="6548"/>
                    </a:lnTo>
                    <a:lnTo>
                      <a:pt x="54" y="6528"/>
                    </a:lnTo>
                    <a:lnTo>
                      <a:pt x="57" y="6506"/>
                    </a:lnTo>
                    <a:lnTo>
                      <a:pt x="61" y="6485"/>
                    </a:lnTo>
                    <a:lnTo>
                      <a:pt x="62" y="6462"/>
                    </a:lnTo>
                    <a:lnTo>
                      <a:pt x="64" y="6440"/>
                    </a:lnTo>
                    <a:lnTo>
                      <a:pt x="64" y="6428"/>
                    </a:lnTo>
                    <a:lnTo>
                      <a:pt x="64" y="6422"/>
                    </a:lnTo>
                    <a:lnTo>
                      <a:pt x="64" y="6419"/>
                    </a:lnTo>
                    <a:lnTo>
                      <a:pt x="65" y="6417"/>
                    </a:lnTo>
                    <a:lnTo>
                      <a:pt x="65" y="6405"/>
                    </a:lnTo>
                    <a:lnTo>
                      <a:pt x="65" y="6399"/>
                    </a:lnTo>
                    <a:lnTo>
                      <a:pt x="65" y="6396"/>
                    </a:lnTo>
                    <a:lnTo>
                      <a:pt x="66" y="6394"/>
                    </a:lnTo>
                    <a:lnTo>
                      <a:pt x="66" y="290"/>
                    </a:lnTo>
                    <a:lnTo>
                      <a:pt x="65" y="251"/>
                    </a:lnTo>
                    <a:lnTo>
                      <a:pt x="62" y="214"/>
                    </a:lnTo>
                    <a:lnTo>
                      <a:pt x="58" y="179"/>
                    </a:lnTo>
                    <a:lnTo>
                      <a:pt x="53" y="146"/>
                    </a:lnTo>
                    <a:lnTo>
                      <a:pt x="45" y="113"/>
                    </a:lnTo>
                    <a:lnTo>
                      <a:pt x="35" y="83"/>
                    </a:lnTo>
                    <a:lnTo>
                      <a:pt x="25" y="53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38" name="Freeform 39"/>
              <p:cNvSpPr>
                <a:spLocks noChangeArrowheads="1"/>
              </p:cNvSpPr>
              <p:nvPr/>
            </p:nvSpPr>
            <p:spPr bwMode="auto">
              <a:xfrm>
                <a:off x="2554" y="3284"/>
                <a:ext cx="5" cy="26"/>
              </a:xfrm>
              <a:custGeom>
                <a:avLst/>
                <a:gdLst>
                  <a:gd name="T0" fmla="*/ 6 w 6"/>
                  <a:gd name="T1" fmla="*/ 8 h 51"/>
                  <a:gd name="T2" fmla="*/ 0 w 6"/>
                  <a:gd name="T3" fmla="*/ 0 h 51"/>
                  <a:gd name="T4" fmla="*/ 0 w 6"/>
                  <a:gd name="T5" fmla="*/ 51 h 51"/>
                  <a:gd name="T6" fmla="*/ 6 w 6"/>
                  <a:gd name="T7" fmla="*/ 46 h 51"/>
                  <a:gd name="T8" fmla="*/ 6 w 6"/>
                  <a:gd name="T9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1">
                    <a:moveTo>
                      <a:pt x="6" y="8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6" y="46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39" name="Freeform 40"/>
              <p:cNvSpPr>
                <a:spLocks noChangeArrowheads="1"/>
              </p:cNvSpPr>
              <p:nvPr/>
            </p:nvSpPr>
            <p:spPr bwMode="auto">
              <a:xfrm>
                <a:off x="2550" y="3279"/>
                <a:ext cx="4" cy="33"/>
              </a:xfrm>
              <a:custGeom>
                <a:avLst/>
                <a:gdLst>
                  <a:gd name="T0" fmla="*/ 6 w 6"/>
                  <a:gd name="T1" fmla="*/ 8 h 62"/>
                  <a:gd name="T2" fmla="*/ 0 w 6"/>
                  <a:gd name="T3" fmla="*/ 0 h 62"/>
                  <a:gd name="T4" fmla="*/ 0 w 6"/>
                  <a:gd name="T5" fmla="*/ 62 h 62"/>
                  <a:gd name="T6" fmla="*/ 6 w 6"/>
                  <a:gd name="T7" fmla="*/ 59 h 62"/>
                  <a:gd name="T8" fmla="*/ 6 w 6"/>
                  <a:gd name="T9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2">
                    <a:moveTo>
                      <a:pt x="6" y="8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6" y="59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40" name="Freeform 41"/>
              <p:cNvSpPr>
                <a:spLocks noChangeArrowheads="1"/>
              </p:cNvSpPr>
              <p:nvPr/>
            </p:nvSpPr>
            <p:spPr bwMode="auto">
              <a:xfrm>
                <a:off x="2546" y="3276"/>
                <a:ext cx="4" cy="38"/>
              </a:xfrm>
              <a:custGeom>
                <a:avLst/>
                <a:gdLst>
                  <a:gd name="T0" fmla="*/ 5 w 5"/>
                  <a:gd name="T1" fmla="*/ 7 h 72"/>
                  <a:gd name="T2" fmla="*/ 0 w 5"/>
                  <a:gd name="T3" fmla="*/ 0 h 72"/>
                  <a:gd name="T4" fmla="*/ 0 w 5"/>
                  <a:gd name="T5" fmla="*/ 72 h 72"/>
                  <a:gd name="T6" fmla="*/ 5 w 5"/>
                  <a:gd name="T7" fmla="*/ 69 h 72"/>
                  <a:gd name="T8" fmla="*/ 5 w 5"/>
                  <a:gd name="T9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2">
                    <a:moveTo>
                      <a:pt x="5" y="7"/>
                    </a:moveTo>
                    <a:lnTo>
                      <a:pt x="0" y="0"/>
                    </a:lnTo>
                    <a:lnTo>
                      <a:pt x="0" y="72"/>
                    </a:lnTo>
                    <a:lnTo>
                      <a:pt x="5" y="69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41" name="Freeform 42"/>
              <p:cNvSpPr>
                <a:spLocks noChangeArrowheads="1"/>
              </p:cNvSpPr>
              <p:nvPr/>
            </p:nvSpPr>
            <p:spPr bwMode="auto">
              <a:xfrm>
                <a:off x="2541" y="3273"/>
                <a:ext cx="5" cy="42"/>
              </a:xfrm>
              <a:custGeom>
                <a:avLst/>
                <a:gdLst>
                  <a:gd name="T0" fmla="*/ 5 w 5"/>
                  <a:gd name="T1" fmla="*/ 6 h 83"/>
                  <a:gd name="T2" fmla="*/ 0 w 5"/>
                  <a:gd name="T3" fmla="*/ 0 h 83"/>
                  <a:gd name="T4" fmla="*/ 0 w 5"/>
                  <a:gd name="T5" fmla="*/ 83 h 83"/>
                  <a:gd name="T6" fmla="*/ 5 w 5"/>
                  <a:gd name="T7" fmla="*/ 78 h 83"/>
                  <a:gd name="T8" fmla="*/ 5 w 5"/>
                  <a:gd name="T9" fmla="*/ 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3">
                    <a:moveTo>
                      <a:pt x="5" y="6"/>
                    </a:moveTo>
                    <a:lnTo>
                      <a:pt x="0" y="0"/>
                    </a:lnTo>
                    <a:lnTo>
                      <a:pt x="0" y="83"/>
                    </a:lnTo>
                    <a:lnTo>
                      <a:pt x="5" y="78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42" name="Freeform 43"/>
              <p:cNvSpPr>
                <a:spLocks noChangeArrowheads="1"/>
              </p:cNvSpPr>
              <p:nvPr/>
            </p:nvSpPr>
            <p:spPr bwMode="auto">
              <a:xfrm>
                <a:off x="2539" y="3270"/>
                <a:ext cx="2" cy="47"/>
              </a:xfrm>
              <a:custGeom>
                <a:avLst/>
                <a:gdLst>
                  <a:gd name="T0" fmla="*/ 5 w 5"/>
                  <a:gd name="T1" fmla="*/ 6 h 92"/>
                  <a:gd name="T2" fmla="*/ 0 w 5"/>
                  <a:gd name="T3" fmla="*/ 0 h 92"/>
                  <a:gd name="T4" fmla="*/ 0 w 5"/>
                  <a:gd name="T5" fmla="*/ 92 h 92"/>
                  <a:gd name="T6" fmla="*/ 5 w 5"/>
                  <a:gd name="T7" fmla="*/ 89 h 92"/>
                  <a:gd name="T8" fmla="*/ 5 w 5"/>
                  <a:gd name="T9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2">
                    <a:moveTo>
                      <a:pt x="5" y="6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5" y="89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43" name="Freeform 44"/>
              <p:cNvSpPr>
                <a:spLocks noChangeArrowheads="1"/>
              </p:cNvSpPr>
              <p:nvPr/>
            </p:nvSpPr>
            <p:spPr bwMode="auto">
              <a:xfrm>
                <a:off x="2534" y="3265"/>
                <a:ext cx="5" cy="55"/>
              </a:xfrm>
              <a:custGeom>
                <a:avLst/>
                <a:gdLst>
                  <a:gd name="T0" fmla="*/ 6 w 6"/>
                  <a:gd name="T1" fmla="*/ 7 h 103"/>
                  <a:gd name="T2" fmla="*/ 0 w 6"/>
                  <a:gd name="T3" fmla="*/ 0 h 103"/>
                  <a:gd name="T4" fmla="*/ 0 w 6"/>
                  <a:gd name="T5" fmla="*/ 103 h 103"/>
                  <a:gd name="T6" fmla="*/ 6 w 6"/>
                  <a:gd name="T7" fmla="*/ 99 h 103"/>
                  <a:gd name="T8" fmla="*/ 6 w 6"/>
                  <a:gd name="T9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3">
                    <a:moveTo>
                      <a:pt x="6" y="7"/>
                    </a:moveTo>
                    <a:lnTo>
                      <a:pt x="0" y="0"/>
                    </a:lnTo>
                    <a:lnTo>
                      <a:pt x="0" y="103"/>
                    </a:lnTo>
                    <a:lnTo>
                      <a:pt x="6" y="99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44" name="Freeform 45"/>
              <p:cNvSpPr>
                <a:spLocks noChangeArrowheads="1"/>
              </p:cNvSpPr>
              <p:nvPr/>
            </p:nvSpPr>
            <p:spPr bwMode="auto">
              <a:xfrm>
                <a:off x="2534" y="3317"/>
                <a:ext cx="5" cy="189"/>
              </a:xfrm>
              <a:custGeom>
                <a:avLst/>
                <a:gdLst>
                  <a:gd name="T0" fmla="*/ 6 w 6"/>
                  <a:gd name="T1" fmla="*/ 0 h 362"/>
                  <a:gd name="T2" fmla="*/ 0 w 6"/>
                  <a:gd name="T3" fmla="*/ 4 h 362"/>
                  <a:gd name="T4" fmla="*/ 0 w 6"/>
                  <a:gd name="T5" fmla="*/ 352 h 362"/>
                  <a:gd name="T6" fmla="*/ 6 w 6"/>
                  <a:gd name="T7" fmla="*/ 362 h 362"/>
                  <a:gd name="T8" fmla="*/ 6 w 6"/>
                  <a:gd name="T9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2">
                    <a:moveTo>
                      <a:pt x="6" y="0"/>
                    </a:moveTo>
                    <a:lnTo>
                      <a:pt x="0" y="4"/>
                    </a:lnTo>
                    <a:lnTo>
                      <a:pt x="0" y="352"/>
                    </a:lnTo>
                    <a:lnTo>
                      <a:pt x="6" y="36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45" name="Freeform 46"/>
              <p:cNvSpPr>
                <a:spLocks noChangeArrowheads="1"/>
              </p:cNvSpPr>
              <p:nvPr/>
            </p:nvSpPr>
            <p:spPr bwMode="auto">
              <a:xfrm>
                <a:off x="2539" y="3315"/>
                <a:ext cx="2" cy="192"/>
              </a:xfrm>
              <a:custGeom>
                <a:avLst/>
                <a:gdLst>
                  <a:gd name="T0" fmla="*/ 5 w 5"/>
                  <a:gd name="T1" fmla="*/ 0 h 369"/>
                  <a:gd name="T2" fmla="*/ 0 w 5"/>
                  <a:gd name="T3" fmla="*/ 3 h 369"/>
                  <a:gd name="T4" fmla="*/ 0 w 5"/>
                  <a:gd name="T5" fmla="*/ 365 h 369"/>
                  <a:gd name="T6" fmla="*/ 2 w 5"/>
                  <a:gd name="T7" fmla="*/ 369 h 369"/>
                  <a:gd name="T8" fmla="*/ 5 w 5"/>
                  <a:gd name="T9" fmla="*/ 365 h 369"/>
                  <a:gd name="T10" fmla="*/ 5 w 5"/>
                  <a:gd name="T11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69">
                    <a:moveTo>
                      <a:pt x="5" y="0"/>
                    </a:moveTo>
                    <a:lnTo>
                      <a:pt x="0" y="3"/>
                    </a:lnTo>
                    <a:lnTo>
                      <a:pt x="0" y="365"/>
                    </a:lnTo>
                    <a:lnTo>
                      <a:pt x="2" y="369"/>
                    </a:lnTo>
                    <a:lnTo>
                      <a:pt x="5" y="36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46" name="Freeform 47"/>
              <p:cNvSpPr>
                <a:spLocks noChangeArrowheads="1"/>
              </p:cNvSpPr>
              <p:nvPr/>
            </p:nvSpPr>
            <p:spPr bwMode="auto">
              <a:xfrm>
                <a:off x="2541" y="3314"/>
                <a:ext cx="5" cy="192"/>
              </a:xfrm>
              <a:custGeom>
                <a:avLst/>
                <a:gdLst>
                  <a:gd name="T0" fmla="*/ 5 w 5"/>
                  <a:gd name="T1" fmla="*/ 0 h 370"/>
                  <a:gd name="T2" fmla="*/ 0 w 5"/>
                  <a:gd name="T3" fmla="*/ 5 h 370"/>
                  <a:gd name="T4" fmla="*/ 0 w 5"/>
                  <a:gd name="T5" fmla="*/ 370 h 370"/>
                  <a:gd name="T6" fmla="*/ 5 w 5"/>
                  <a:gd name="T7" fmla="*/ 364 h 370"/>
                  <a:gd name="T8" fmla="*/ 5 w 5"/>
                  <a:gd name="T9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70">
                    <a:moveTo>
                      <a:pt x="5" y="0"/>
                    </a:moveTo>
                    <a:lnTo>
                      <a:pt x="0" y="5"/>
                    </a:lnTo>
                    <a:lnTo>
                      <a:pt x="0" y="370"/>
                    </a:lnTo>
                    <a:lnTo>
                      <a:pt x="5" y="36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47" name="Freeform 48"/>
              <p:cNvSpPr>
                <a:spLocks noChangeArrowheads="1"/>
              </p:cNvSpPr>
              <p:nvPr/>
            </p:nvSpPr>
            <p:spPr bwMode="auto">
              <a:xfrm>
                <a:off x="2546" y="3312"/>
                <a:ext cx="4" cy="191"/>
              </a:xfrm>
              <a:custGeom>
                <a:avLst/>
                <a:gdLst>
                  <a:gd name="T0" fmla="*/ 5 w 5"/>
                  <a:gd name="T1" fmla="*/ 0 h 367"/>
                  <a:gd name="T2" fmla="*/ 0 w 5"/>
                  <a:gd name="T3" fmla="*/ 3 h 367"/>
                  <a:gd name="T4" fmla="*/ 0 w 5"/>
                  <a:gd name="T5" fmla="*/ 367 h 367"/>
                  <a:gd name="T6" fmla="*/ 2 w 5"/>
                  <a:gd name="T7" fmla="*/ 362 h 367"/>
                  <a:gd name="T8" fmla="*/ 5 w 5"/>
                  <a:gd name="T9" fmla="*/ 359 h 367"/>
                  <a:gd name="T10" fmla="*/ 5 w 5"/>
                  <a:gd name="T11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67">
                    <a:moveTo>
                      <a:pt x="5" y="0"/>
                    </a:moveTo>
                    <a:lnTo>
                      <a:pt x="0" y="3"/>
                    </a:lnTo>
                    <a:lnTo>
                      <a:pt x="0" y="367"/>
                    </a:lnTo>
                    <a:lnTo>
                      <a:pt x="2" y="362"/>
                    </a:lnTo>
                    <a:lnTo>
                      <a:pt x="5" y="35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48" name="Freeform 49"/>
              <p:cNvSpPr>
                <a:spLocks noChangeArrowheads="1"/>
              </p:cNvSpPr>
              <p:nvPr/>
            </p:nvSpPr>
            <p:spPr bwMode="auto">
              <a:xfrm>
                <a:off x="2550" y="3310"/>
                <a:ext cx="4" cy="188"/>
              </a:xfrm>
              <a:custGeom>
                <a:avLst/>
                <a:gdLst>
                  <a:gd name="T0" fmla="*/ 6 w 6"/>
                  <a:gd name="T1" fmla="*/ 0 h 362"/>
                  <a:gd name="T2" fmla="*/ 0 w 6"/>
                  <a:gd name="T3" fmla="*/ 3 h 362"/>
                  <a:gd name="T4" fmla="*/ 0 w 6"/>
                  <a:gd name="T5" fmla="*/ 362 h 362"/>
                  <a:gd name="T6" fmla="*/ 6 w 6"/>
                  <a:gd name="T7" fmla="*/ 353 h 362"/>
                  <a:gd name="T8" fmla="*/ 6 w 6"/>
                  <a:gd name="T9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2">
                    <a:moveTo>
                      <a:pt x="6" y="0"/>
                    </a:moveTo>
                    <a:lnTo>
                      <a:pt x="0" y="3"/>
                    </a:lnTo>
                    <a:lnTo>
                      <a:pt x="0" y="362"/>
                    </a:lnTo>
                    <a:lnTo>
                      <a:pt x="6" y="35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49" name="Freeform 50"/>
              <p:cNvSpPr>
                <a:spLocks noChangeArrowheads="1"/>
              </p:cNvSpPr>
              <p:nvPr/>
            </p:nvSpPr>
            <p:spPr bwMode="auto">
              <a:xfrm>
                <a:off x="2554" y="3307"/>
                <a:ext cx="5" cy="186"/>
              </a:xfrm>
              <a:custGeom>
                <a:avLst/>
                <a:gdLst>
                  <a:gd name="T0" fmla="*/ 6 w 6"/>
                  <a:gd name="T1" fmla="*/ 0 h 358"/>
                  <a:gd name="T2" fmla="*/ 0 w 6"/>
                  <a:gd name="T3" fmla="*/ 5 h 358"/>
                  <a:gd name="T4" fmla="*/ 0 w 6"/>
                  <a:gd name="T5" fmla="*/ 358 h 358"/>
                  <a:gd name="T6" fmla="*/ 6 w 6"/>
                  <a:gd name="T7" fmla="*/ 349 h 358"/>
                  <a:gd name="T8" fmla="*/ 6 w 6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58">
                    <a:moveTo>
                      <a:pt x="6" y="0"/>
                    </a:moveTo>
                    <a:lnTo>
                      <a:pt x="0" y="5"/>
                    </a:lnTo>
                    <a:lnTo>
                      <a:pt x="0" y="358"/>
                    </a:lnTo>
                    <a:lnTo>
                      <a:pt x="6" y="34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50" name="Freeform 51"/>
              <p:cNvSpPr>
                <a:spLocks noChangeArrowheads="1"/>
              </p:cNvSpPr>
              <p:nvPr/>
            </p:nvSpPr>
            <p:spPr bwMode="auto">
              <a:xfrm>
                <a:off x="2530" y="3264"/>
                <a:ext cx="4" cy="57"/>
              </a:xfrm>
              <a:custGeom>
                <a:avLst/>
                <a:gdLst>
                  <a:gd name="T0" fmla="*/ 5 w 5"/>
                  <a:gd name="T1" fmla="*/ 107 h 110"/>
                  <a:gd name="T2" fmla="*/ 5 w 5"/>
                  <a:gd name="T3" fmla="*/ 4 h 110"/>
                  <a:gd name="T4" fmla="*/ 0 w 5"/>
                  <a:gd name="T5" fmla="*/ 0 h 110"/>
                  <a:gd name="T6" fmla="*/ 0 w 5"/>
                  <a:gd name="T7" fmla="*/ 110 h 110"/>
                  <a:gd name="T8" fmla="*/ 1 w 5"/>
                  <a:gd name="T9" fmla="*/ 109 h 110"/>
                  <a:gd name="T10" fmla="*/ 5 w 5"/>
                  <a:gd name="T11" fmla="*/ 10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0">
                    <a:moveTo>
                      <a:pt x="5" y="107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1" y="109"/>
                    </a:lnTo>
                    <a:lnTo>
                      <a:pt x="5" y="10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51" name="Freeform 52"/>
              <p:cNvSpPr>
                <a:spLocks noChangeArrowheads="1"/>
              </p:cNvSpPr>
              <p:nvPr/>
            </p:nvSpPr>
            <p:spPr bwMode="auto">
              <a:xfrm>
                <a:off x="2530" y="3320"/>
                <a:ext cx="4" cy="181"/>
              </a:xfrm>
              <a:custGeom>
                <a:avLst/>
                <a:gdLst>
                  <a:gd name="T0" fmla="*/ 5 w 5"/>
                  <a:gd name="T1" fmla="*/ 348 h 348"/>
                  <a:gd name="T2" fmla="*/ 5 w 5"/>
                  <a:gd name="T3" fmla="*/ 0 h 348"/>
                  <a:gd name="T4" fmla="*/ 1 w 5"/>
                  <a:gd name="T5" fmla="*/ 2 h 348"/>
                  <a:gd name="T6" fmla="*/ 0 w 5"/>
                  <a:gd name="T7" fmla="*/ 3 h 348"/>
                  <a:gd name="T8" fmla="*/ 0 w 5"/>
                  <a:gd name="T9" fmla="*/ 340 h 348"/>
                  <a:gd name="T10" fmla="*/ 5 w 5"/>
                  <a:gd name="T11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48">
                    <a:moveTo>
                      <a:pt x="5" y="348"/>
                    </a:moveTo>
                    <a:lnTo>
                      <a:pt x="5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40"/>
                    </a:lnTo>
                    <a:lnTo>
                      <a:pt x="5" y="348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52" name="Freeform 53"/>
              <p:cNvSpPr>
                <a:spLocks noChangeArrowheads="1"/>
              </p:cNvSpPr>
              <p:nvPr/>
            </p:nvSpPr>
            <p:spPr bwMode="auto">
              <a:xfrm>
                <a:off x="2345" y="106"/>
                <a:ext cx="4" cy="526"/>
              </a:xfrm>
              <a:custGeom>
                <a:avLst/>
                <a:gdLst>
                  <a:gd name="T0" fmla="*/ 6 w 6"/>
                  <a:gd name="T1" fmla="*/ 0 h 1009"/>
                  <a:gd name="T2" fmla="*/ 1 w 6"/>
                  <a:gd name="T3" fmla="*/ 47 h 1009"/>
                  <a:gd name="T4" fmla="*/ 0 w 6"/>
                  <a:gd name="T5" fmla="*/ 98 h 1009"/>
                  <a:gd name="T6" fmla="*/ 0 w 6"/>
                  <a:gd name="T7" fmla="*/ 1009 h 1009"/>
                  <a:gd name="T8" fmla="*/ 6 w 6"/>
                  <a:gd name="T9" fmla="*/ 1009 h 1009"/>
                  <a:gd name="T10" fmla="*/ 6 w 6"/>
                  <a:gd name="T11" fmla="*/ 858 h 1009"/>
                  <a:gd name="T12" fmla="*/ 4 w 6"/>
                  <a:gd name="T13" fmla="*/ 858 h 1009"/>
                  <a:gd name="T14" fmla="*/ 6 w 6"/>
                  <a:gd name="T15" fmla="*/ 858 h 1009"/>
                  <a:gd name="T16" fmla="*/ 6 w 6"/>
                  <a:gd name="T17" fmla="*/ 795 h 1009"/>
                  <a:gd name="T18" fmla="*/ 4 w 6"/>
                  <a:gd name="T19" fmla="*/ 795 h 1009"/>
                  <a:gd name="T20" fmla="*/ 6 w 6"/>
                  <a:gd name="T21" fmla="*/ 795 h 1009"/>
                  <a:gd name="T22" fmla="*/ 6 w 6"/>
                  <a:gd name="T23" fmla="*/ 729 h 1009"/>
                  <a:gd name="T24" fmla="*/ 4 w 6"/>
                  <a:gd name="T25" fmla="*/ 729 h 1009"/>
                  <a:gd name="T26" fmla="*/ 6 w 6"/>
                  <a:gd name="T27" fmla="*/ 729 h 1009"/>
                  <a:gd name="T28" fmla="*/ 6 w 6"/>
                  <a:gd name="T29" fmla="*/ 660 h 1009"/>
                  <a:gd name="T30" fmla="*/ 3 w 6"/>
                  <a:gd name="T31" fmla="*/ 660 h 1009"/>
                  <a:gd name="T32" fmla="*/ 6 w 6"/>
                  <a:gd name="T33" fmla="*/ 660 h 1009"/>
                  <a:gd name="T34" fmla="*/ 6 w 6"/>
                  <a:gd name="T35" fmla="*/ 589 h 1009"/>
                  <a:gd name="T36" fmla="*/ 6 w 6"/>
                  <a:gd name="T37" fmla="*/ 519 h 1009"/>
                  <a:gd name="T38" fmla="*/ 3 w 6"/>
                  <a:gd name="T39" fmla="*/ 519 h 1009"/>
                  <a:gd name="T40" fmla="*/ 6 w 6"/>
                  <a:gd name="T41" fmla="*/ 519 h 1009"/>
                  <a:gd name="T42" fmla="*/ 6 w 6"/>
                  <a:gd name="T43" fmla="*/ 455 h 1009"/>
                  <a:gd name="T44" fmla="*/ 3 w 6"/>
                  <a:gd name="T45" fmla="*/ 455 h 1009"/>
                  <a:gd name="T46" fmla="*/ 6 w 6"/>
                  <a:gd name="T47" fmla="*/ 455 h 1009"/>
                  <a:gd name="T48" fmla="*/ 6 w 6"/>
                  <a:gd name="T49" fmla="*/ 389 h 1009"/>
                  <a:gd name="T50" fmla="*/ 3 w 6"/>
                  <a:gd name="T51" fmla="*/ 389 h 1009"/>
                  <a:gd name="T52" fmla="*/ 6 w 6"/>
                  <a:gd name="T53" fmla="*/ 389 h 1009"/>
                  <a:gd name="T54" fmla="*/ 6 w 6"/>
                  <a:gd name="T55" fmla="*/ 308 h 1009"/>
                  <a:gd name="T56" fmla="*/ 3 w 6"/>
                  <a:gd name="T57" fmla="*/ 308 h 1009"/>
                  <a:gd name="T58" fmla="*/ 6 w 6"/>
                  <a:gd name="T59" fmla="*/ 308 h 1009"/>
                  <a:gd name="T60" fmla="*/ 6 w 6"/>
                  <a:gd name="T61" fmla="*/ 0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1009">
                    <a:moveTo>
                      <a:pt x="6" y="0"/>
                    </a:moveTo>
                    <a:lnTo>
                      <a:pt x="1" y="47"/>
                    </a:lnTo>
                    <a:lnTo>
                      <a:pt x="0" y="98"/>
                    </a:lnTo>
                    <a:lnTo>
                      <a:pt x="0" y="1009"/>
                    </a:lnTo>
                    <a:lnTo>
                      <a:pt x="6" y="1009"/>
                    </a:lnTo>
                    <a:lnTo>
                      <a:pt x="6" y="858"/>
                    </a:lnTo>
                    <a:lnTo>
                      <a:pt x="4" y="858"/>
                    </a:lnTo>
                    <a:lnTo>
                      <a:pt x="6" y="858"/>
                    </a:lnTo>
                    <a:lnTo>
                      <a:pt x="6" y="795"/>
                    </a:lnTo>
                    <a:lnTo>
                      <a:pt x="4" y="795"/>
                    </a:lnTo>
                    <a:lnTo>
                      <a:pt x="6" y="795"/>
                    </a:lnTo>
                    <a:lnTo>
                      <a:pt x="6" y="729"/>
                    </a:lnTo>
                    <a:lnTo>
                      <a:pt x="4" y="729"/>
                    </a:lnTo>
                    <a:lnTo>
                      <a:pt x="6" y="729"/>
                    </a:lnTo>
                    <a:lnTo>
                      <a:pt x="6" y="660"/>
                    </a:lnTo>
                    <a:lnTo>
                      <a:pt x="3" y="660"/>
                    </a:lnTo>
                    <a:lnTo>
                      <a:pt x="6" y="660"/>
                    </a:lnTo>
                    <a:lnTo>
                      <a:pt x="6" y="589"/>
                    </a:lnTo>
                    <a:lnTo>
                      <a:pt x="6" y="519"/>
                    </a:lnTo>
                    <a:lnTo>
                      <a:pt x="3" y="519"/>
                    </a:lnTo>
                    <a:lnTo>
                      <a:pt x="6" y="519"/>
                    </a:lnTo>
                    <a:lnTo>
                      <a:pt x="6" y="455"/>
                    </a:lnTo>
                    <a:lnTo>
                      <a:pt x="3" y="455"/>
                    </a:lnTo>
                    <a:lnTo>
                      <a:pt x="6" y="455"/>
                    </a:lnTo>
                    <a:lnTo>
                      <a:pt x="6" y="389"/>
                    </a:lnTo>
                    <a:lnTo>
                      <a:pt x="3" y="389"/>
                    </a:lnTo>
                    <a:lnTo>
                      <a:pt x="6" y="389"/>
                    </a:lnTo>
                    <a:lnTo>
                      <a:pt x="6" y="308"/>
                    </a:lnTo>
                    <a:lnTo>
                      <a:pt x="3" y="308"/>
                    </a:lnTo>
                    <a:lnTo>
                      <a:pt x="6" y="30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53" name="Freeform 54"/>
              <p:cNvSpPr>
                <a:spLocks noChangeArrowheads="1"/>
              </p:cNvSpPr>
              <p:nvPr/>
            </p:nvSpPr>
            <p:spPr bwMode="auto">
              <a:xfrm>
                <a:off x="2492" y="225"/>
                <a:ext cx="5" cy="3018"/>
              </a:xfrm>
              <a:custGeom>
                <a:avLst/>
                <a:gdLst>
                  <a:gd name="T0" fmla="*/ 2 w 6"/>
                  <a:gd name="T1" fmla="*/ 0 h 5793"/>
                  <a:gd name="T2" fmla="*/ 2 w 6"/>
                  <a:gd name="T3" fmla="*/ 4 h 5793"/>
                  <a:gd name="T4" fmla="*/ 2 w 6"/>
                  <a:gd name="T5" fmla="*/ 7 h 5793"/>
                  <a:gd name="T6" fmla="*/ 0 w 6"/>
                  <a:gd name="T7" fmla="*/ 8 h 5793"/>
                  <a:gd name="T8" fmla="*/ 0 w 6"/>
                  <a:gd name="T9" fmla="*/ 5789 h 5793"/>
                  <a:gd name="T10" fmla="*/ 6 w 6"/>
                  <a:gd name="T11" fmla="*/ 5793 h 5793"/>
                  <a:gd name="T12" fmla="*/ 6 w 6"/>
                  <a:gd name="T13" fmla="*/ 0 h 5793"/>
                  <a:gd name="T14" fmla="*/ 2 w 6"/>
                  <a:gd name="T15" fmla="*/ 0 h 5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793">
                    <a:moveTo>
                      <a:pt x="2" y="0"/>
                    </a:moveTo>
                    <a:lnTo>
                      <a:pt x="2" y="4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0" y="5789"/>
                    </a:lnTo>
                    <a:lnTo>
                      <a:pt x="6" y="5793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54" name="Freeform 55"/>
              <p:cNvSpPr>
                <a:spLocks noChangeArrowheads="1"/>
              </p:cNvSpPr>
              <p:nvPr/>
            </p:nvSpPr>
            <p:spPr bwMode="auto">
              <a:xfrm>
                <a:off x="2490" y="230"/>
                <a:ext cx="2" cy="3012"/>
              </a:xfrm>
              <a:custGeom>
                <a:avLst/>
                <a:gdLst>
                  <a:gd name="T0" fmla="*/ 0 w 3"/>
                  <a:gd name="T1" fmla="*/ 0 h 5781"/>
                  <a:gd name="T2" fmla="*/ 0 w 3"/>
                  <a:gd name="T3" fmla="*/ 2 h 5781"/>
                  <a:gd name="T4" fmla="*/ 0 w 3"/>
                  <a:gd name="T5" fmla="*/ 89 h 5781"/>
                  <a:gd name="T6" fmla="*/ 0 w 3"/>
                  <a:gd name="T7" fmla="*/ 5778 h 5781"/>
                  <a:gd name="T8" fmla="*/ 3 w 3"/>
                  <a:gd name="T9" fmla="*/ 5781 h 5781"/>
                  <a:gd name="T10" fmla="*/ 3 w 3"/>
                  <a:gd name="T11" fmla="*/ 0 h 5781"/>
                  <a:gd name="T12" fmla="*/ 0 w 3"/>
                  <a:gd name="T13" fmla="*/ 0 h 5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781">
                    <a:moveTo>
                      <a:pt x="0" y="0"/>
                    </a:moveTo>
                    <a:lnTo>
                      <a:pt x="0" y="2"/>
                    </a:lnTo>
                    <a:lnTo>
                      <a:pt x="0" y="89"/>
                    </a:lnTo>
                    <a:lnTo>
                      <a:pt x="0" y="5778"/>
                    </a:lnTo>
                    <a:lnTo>
                      <a:pt x="3" y="578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55" name="Freeform 56"/>
              <p:cNvSpPr>
                <a:spLocks noChangeArrowheads="1"/>
              </p:cNvSpPr>
              <p:nvPr/>
            </p:nvSpPr>
            <p:spPr bwMode="auto">
              <a:xfrm>
                <a:off x="2497" y="222"/>
                <a:ext cx="4" cy="3024"/>
              </a:xfrm>
              <a:custGeom>
                <a:avLst/>
                <a:gdLst>
                  <a:gd name="T0" fmla="*/ 3 w 5"/>
                  <a:gd name="T1" fmla="*/ 6 h 5803"/>
                  <a:gd name="T2" fmla="*/ 0 w 5"/>
                  <a:gd name="T3" fmla="*/ 6 h 5803"/>
                  <a:gd name="T4" fmla="*/ 0 w 5"/>
                  <a:gd name="T5" fmla="*/ 5799 h 5803"/>
                  <a:gd name="T6" fmla="*/ 5 w 5"/>
                  <a:gd name="T7" fmla="*/ 5803 h 5803"/>
                  <a:gd name="T8" fmla="*/ 5 w 5"/>
                  <a:gd name="T9" fmla="*/ 0 h 5803"/>
                  <a:gd name="T10" fmla="*/ 3 w 5"/>
                  <a:gd name="T11" fmla="*/ 6 h 5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803">
                    <a:moveTo>
                      <a:pt x="3" y="6"/>
                    </a:moveTo>
                    <a:lnTo>
                      <a:pt x="0" y="6"/>
                    </a:lnTo>
                    <a:lnTo>
                      <a:pt x="0" y="5799"/>
                    </a:lnTo>
                    <a:lnTo>
                      <a:pt x="5" y="5803"/>
                    </a:lnTo>
                    <a:lnTo>
                      <a:pt x="5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56" name="Freeform 57"/>
              <p:cNvSpPr>
                <a:spLocks noChangeArrowheads="1"/>
              </p:cNvSpPr>
              <p:nvPr/>
            </p:nvSpPr>
            <p:spPr bwMode="auto">
              <a:xfrm>
                <a:off x="2452" y="224"/>
                <a:ext cx="4" cy="3240"/>
              </a:xfrm>
              <a:custGeom>
                <a:avLst/>
                <a:gdLst>
                  <a:gd name="T0" fmla="*/ 3 w 5"/>
                  <a:gd name="T1" fmla="*/ 2 h 6217"/>
                  <a:gd name="T2" fmla="*/ 1 w 5"/>
                  <a:gd name="T3" fmla="*/ 2 h 6217"/>
                  <a:gd name="T4" fmla="*/ 0 w 5"/>
                  <a:gd name="T5" fmla="*/ 0 h 6217"/>
                  <a:gd name="T6" fmla="*/ 0 w 5"/>
                  <a:gd name="T7" fmla="*/ 6217 h 6217"/>
                  <a:gd name="T8" fmla="*/ 1 w 5"/>
                  <a:gd name="T9" fmla="*/ 6217 h 6217"/>
                  <a:gd name="T10" fmla="*/ 5 w 5"/>
                  <a:gd name="T11" fmla="*/ 6212 h 6217"/>
                  <a:gd name="T12" fmla="*/ 5 w 5"/>
                  <a:gd name="T13" fmla="*/ 5811 h 6217"/>
                  <a:gd name="T14" fmla="*/ 3 w 5"/>
                  <a:gd name="T15" fmla="*/ 5811 h 6217"/>
                  <a:gd name="T16" fmla="*/ 3 w 5"/>
                  <a:gd name="T17" fmla="*/ 5794 h 6217"/>
                  <a:gd name="T18" fmla="*/ 3 w 5"/>
                  <a:gd name="T19" fmla="*/ 5706 h 6217"/>
                  <a:gd name="T20" fmla="*/ 3 w 5"/>
                  <a:gd name="T21" fmla="*/ 141 h 6217"/>
                  <a:gd name="T22" fmla="*/ 3 w 5"/>
                  <a:gd name="T23" fmla="*/ 2 h 6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6217">
                    <a:moveTo>
                      <a:pt x="3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6217"/>
                    </a:lnTo>
                    <a:lnTo>
                      <a:pt x="1" y="6217"/>
                    </a:lnTo>
                    <a:lnTo>
                      <a:pt x="5" y="6212"/>
                    </a:lnTo>
                    <a:lnTo>
                      <a:pt x="5" y="5811"/>
                    </a:lnTo>
                    <a:lnTo>
                      <a:pt x="3" y="5811"/>
                    </a:lnTo>
                    <a:lnTo>
                      <a:pt x="3" y="5794"/>
                    </a:lnTo>
                    <a:lnTo>
                      <a:pt x="3" y="5706"/>
                    </a:lnTo>
                    <a:lnTo>
                      <a:pt x="3" y="14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57" name="Freeform 58"/>
              <p:cNvSpPr>
                <a:spLocks noChangeArrowheads="1"/>
              </p:cNvSpPr>
              <p:nvPr/>
            </p:nvSpPr>
            <p:spPr bwMode="auto">
              <a:xfrm>
                <a:off x="2501" y="213"/>
                <a:ext cx="4" cy="3035"/>
              </a:xfrm>
              <a:custGeom>
                <a:avLst/>
                <a:gdLst>
                  <a:gd name="T0" fmla="*/ 6 w 6"/>
                  <a:gd name="T1" fmla="*/ 0 h 5826"/>
                  <a:gd name="T2" fmla="*/ 4 w 6"/>
                  <a:gd name="T3" fmla="*/ 4 h 5826"/>
                  <a:gd name="T4" fmla="*/ 3 w 6"/>
                  <a:gd name="T5" fmla="*/ 6 h 5826"/>
                  <a:gd name="T6" fmla="*/ 3 w 6"/>
                  <a:gd name="T7" fmla="*/ 9 h 5826"/>
                  <a:gd name="T8" fmla="*/ 0 w 6"/>
                  <a:gd name="T9" fmla="*/ 19 h 5826"/>
                  <a:gd name="T10" fmla="*/ 0 w 6"/>
                  <a:gd name="T11" fmla="*/ 5822 h 5826"/>
                  <a:gd name="T12" fmla="*/ 6 w 6"/>
                  <a:gd name="T13" fmla="*/ 5826 h 5826"/>
                  <a:gd name="T14" fmla="*/ 6 w 6"/>
                  <a:gd name="T15" fmla="*/ 0 h 5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826">
                    <a:moveTo>
                      <a:pt x="6" y="0"/>
                    </a:moveTo>
                    <a:lnTo>
                      <a:pt x="4" y="4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0" y="19"/>
                    </a:lnTo>
                    <a:lnTo>
                      <a:pt x="0" y="5822"/>
                    </a:lnTo>
                    <a:lnTo>
                      <a:pt x="6" y="582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58" name="Freeform 59"/>
              <p:cNvSpPr>
                <a:spLocks noChangeArrowheads="1"/>
              </p:cNvSpPr>
              <p:nvPr/>
            </p:nvSpPr>
            <p:spPr bwMode="auto">
              <a:xfrm>
                <a:off x="2345" y="632"/>
                <a:ext cx="4" cy="182"/>
              </a:xfrm>
              <a:custGeom>
                <a:avLst/>
                <a:gdLst>
                  <a:gd name="T0" fmla="*/ 6 w 6"/>
                  <a:gd name="T1" fmla="*/ 0 h 352"/>
                  <a:gd name="T2" fmla="*/ 0 w 6"/>
                  <a:gd name="T3" fmla="*/ 0 h 352"/>
                  <a:gd name="T4" fmla="*/ 0 w 6"/>
                  <a:gd name="T5" fmla="*/ 352 h 352"/>
                  <a:gd name="T6" fmla="*/ 6 w 6"/>
                  <a:gd name="T7" fmla="*/ 352 h 352"/>
                  <a:gd name="T8" fmla="*/ 6 w 6"/>
                  <a:gd name="T9" fmla="*/ 200 h 352"/>
                  <a:gd name="T10" fmla="*/ 4 w 6"/>
                  <a:gd name="T11" fmla="*/ 200 h 352"/>
                  <a:gd name="T12" fmla="*/ 6 w 6"/>
                  <a:gd name="T13" fmla="*/ 200 h 352"/>
                  <a:gd name="T14" fmla="*/ 6 w 6"/>
                  <a:gd name="T15" fmla="*/ 136 h 352"/>
                  <a:gd name="T16" fmla="*/ 4 w 6"/>
                  <a:gd name="T17" fmla="*/ 136 h 352"/>
                  <a:gd name="T18" fmla="*/ 6 w 6"/>
                  <a:gd name="T19" fmla="*/ 136 h 352"/>
                  <a:gd name="T20" fmla="*/ 6 w 6"/>
                  <a:gd name="T21" fmla="*/ 71 h 352"/>
                  <a:gd name="T22" fmla="*/ 4 w 6"/>
                  <a:gd name="T23" fmla="*/ 71 h 352"/>
                  <a:gd name="T24" fmla="*/ 6 w 6"/>
                  <a:gd name="T25" fmla="*/ 71 h 352"/>
                  <a:gd name="T26" fmla="*/ 6 w 6"/>
                  <a:gd name="T2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352">
                    <a:moveTo>
                      <a:pt x="6" y="0"/>
                    </a:moveTo>
                    <a:lnTo>
                      <a:pt x="0" y="0"/>
                    </a:lnTo>
                    <a:lnTo>
                      <a:pt x="0" y="352"/>
                    </a:lnTo>
                    <a:lnTo>
                      <a:pt x="6" y="352"/>
                    </a:lnTo>
                    <a:lnTo>
                      <a:pt x="6" y="200"/>
                    </a:lnTo>
                    <a:lnTo>
                      <a:pt x="4" y="200"/>
                    </a:lnTo>
                    <a:lnTo>
                      <a:pt x="6" y="200"/>
                    </a:lnTo>
                    <a:lnTo>
                      <a:pt x="6" y="136"/>
                    </a:lnTo>
                    <a:lnTo>
                      <a:pt x="4" y="136"/>
                    </a:lnTo>
                    <a:lnTo>
                      <a:pt x="6" y="136"/>
                    </a:lnTo>
                    <a:lnTo>
                      <a:pt x="6" y="71"/>
                    </a:lnTo>
                    <a:lnTo>
                      <a:pt x="4" y="71"/>
                    </a:lnTo>
                    <a:lnTo>
                      <a:pt x="6" y="7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59" name="Freeform 60"/>
              <p:cNvSpPr>
                <a:spLocks noChangeArrowheads="1"/>
              </p:cNvSpPr>
              <p:nvPr/>
            </p:nvSpPr>
            <p:spPr bwMode="auto">
              <a:xfrm>
                <a:off x="2345" y="814"/>
                <a:ext cx="4" cy="365"/>
              </a:xfrm>
              <a:custGeom>
                <a:avLst/>
                <a:gdLst>
                  <a:gd name="T0" fmla="*/ 6 w 6"/>
                  <a:gd name="T1" fmla="*/ 0 h 698"/>
                  <a:gd name="T2" fmla="*/ 0 w 6"/>
                  <a:gd name="T3" fmla="*/ 0 h 698"/>
                  <a:gd name="T4" fmla="*/ 0 w 6"/>
                  <a:gd name="T5" fmla="*/ 698 h 698"/>
                  <a:gd name="T6" fmla="*/ 6 w 6"/>
                  <a:gd name="T7" fmla="*/ 698 h 698"/>
                  <a:gd name="T8" fmla="*/ 6 w 6"/>
                  <a:gd name="T9" fmla="*/ 547 h 698"/>
                  <a:gd name="T10" fmla="*/ 4 w 6"/>
                  <a:gd name="T11" fmla="*/ 547 h 698"/>
                  <a:gd name="T12" fmla="*/ 6 w 6"/>
                  <a:gd name="T13" fmla="*/ 547 h 698"/>
                  <a:gd name="T14" fmla="*/ 6 w 6"/>
                  <a:gd name="T15" fmla="*/ 482 h 698"/>
                  <a:gd name="T16" fmla="*/ 4 w 6"/>
                  <a:gd name="T17" fmla="*/ 482 h 698"/>
                  <a:gd name="T18" fmla="*/ 6 w 6"/>
                  <a:gd name="T19" fmla="*/ 482 h 698"/>
                  <a:gd name="T20" fmla="*/ 6 w 6"/>
                  <a:gd name="T21" fmla="*/ 418 h 698"/>
                  <a:gd name="T22" fmla="*/ 4 w 6"/>
                  <a:gd name="T23" fmla="*/ 418 h 698"/>
                  <a:gd name="T24" fmla="*/ 6 w 6"/>
                  <a:gd name="T25" fmla="*/ 418 h 698"/>
                  <a:gd name="T26" fmla="*/ 6 w 6"/>
                  <a:gd name="T27" fmla="*/ 351 h 698"/>
                  <a:gd name="T28" fmla="*/ 4 w 6"/>
                  <a:gd name="T29" fmla="*/ 351 h 698"/>
                  <a:gd name="T30" fmla="*/ 6 w 6"/>
                  <a:gd name="T31" fmla="*/ 351 h 698"/>
                  <a:gd name="T32" fmla="*/ 6 w 6"/>
                  <a:gd name="T33" fmla="*/ 204 h 698"/>
                  <a:gd name="T34" fmla="*/ 4 w 6"/>
                  <a:gd name="T35" fmla="*/ 204 h 698"/>
                  <a:gd name="T36" fmla="*/ 6 w 6"/>
                  <a:gd name="T37" fmla="*/ 204 h 698"/>
                  <a:gd name="T38" fmla="*/ 6 w 6"/>
                  <a:gd name="T39" fmla="*/ 140 h 698"/>
                  <a:gd name="T40" fmla="*/ 4 w 6"/>
                  <a:gd name="T41" fmla="*/ 140 h 698"/>
                  <a:gd name="T42" fmla="*/ 6 w 6"/>
                  <a:gd name="T43" fmla="*/ 140 h 698"/>
                  <a:gd name="T44" fmla="*/ 6 w 6"/>
                  <a:gd name="T45" fmla="*/ 76 h 698"/>
                  <a:gd name="T46" fmla="*/ 4 w 6"/>
                  <a:gd name="T47" fmla="*/ 76 h 698"/>
                  <a:gd name="T48" fmla="*/ 6 w 6"/>
                  <a:gd name="T49" fmla="*/ 76 h 698"/>
                  <a:gd name="T50" fmla="*/ 6 w 6"/>
                  <a:gd name="T51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" h="698">
                    <a:moveTo>
                      <a:pt x="6" y="0"/>
                    </a:moveTo>
                    <a:lnTo>
                      <a:pt x="0" y="0"/>
                    </a:lnTo>
                    <a:lnTo>
                      <a:pt x="0" y="698"/>
                    </a:lnTo>
                    <a:lnTo>
                      <a:pt x="6" y="698"/>
                    </a:lnTo>
                    <a:lnTo>
                      <a:pt x="6" y="547"/>
                    </a:lnTo>
                    <a:lnTo>
                      <a:pt x="4" y="547"/>
                    </a:lnTo>
                    <a:lnTo>
                      <a:pt x="6" y="547"/>
                    </a:lnTo>
                    <a:lnTo>
                      <a:pt x="6" y="482"/>
                    </a:lnTo>
                    <a:lnTo>
                      <a:pt x="4" y="482"/>
                    </a:lnTo>
                    <a:lnTo>
                      <a:pt x="6" y="482"/>
                    </a:lnTo>
                    <a:lnTo>
                      <a:pt x="6" y="418"/>
                    </a:lnTo>
                    <a:lnTo>
                      <a:pt x="4" y="418"/>
                    </a:lnTo>
                    <a:lnTo>
                      <a:pt x="6" y="418"/>
                    </a:lnTo>
                    <a:lnTo>
                      <a:pt x="6" y="351"/>
                    </a:lnTo>
                    <a:lnTo>
                      <a:pt x="4" y="351"/>
                    </a:lnTo>
                    <a:lnTo>
                      <a:pt x="6" y="351"/>
                    </a:lnTo>
                    <a:lnTo>
                      <a:pt x="6" y="204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6" y="140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6" y="76"/>
                    </a:lnTo>
                    <a:lnTo>
                      <a:pt x="4" y="76"/>
                    </a:lnTo>
                    <a:lnTo>
                      <a:pt x="6" y="7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60" name="Freeform 61"/>
              <p:cNvSpPr>
                <a:spLocks noChangeArrowheads="1"/>
              </p:cNvSpPr>
              <p:nvPr/>
            </p:nvSpPr>
            <p:spPr bwMode="auto">
              <a:xfrm>
                <a:off x="2345" y="1179"/>
                <a:ext cx="4" cy="365"/>
              </a:xfrm>
              <a:custGeom>
                <a:avLst/>
                <a:gdLst>
                  <a:gd name="T0" fmla="*/ 6 w 6"/>
                  <a:gd name="T1" fmla="*/ 77 h 702"/>
                  <a:gd name="T2" fmla="*/ 6 w 6"/>
                  <a:gd name="T3" fmla="*/ 0 h 702"/>
                  <a:gd name="T4" fmla="*/ 0 w 6"/>
                  <a:gd name="T5" fmla="*/ 0 h 702"/>
                  <a:gd name="T6" fmla="*/ 0 w 6"/>
                  <a:gd name="T7" fmla="*/ 702 h 702"/>
                  <a:gd name="T8" fmla="*/ 6 w 6"/>
                  <a:gd name="T9" fmla="*/ 702 h 702"/>
                  <a:gd name="T10" fmla="*/ 6 w 6"/>
                  <a:gd name="T11" fmla="*/ 551 h 702"/>
                  <a:gd name="T12" fmla="*/ 4 w 6"/>
                  <a:gd name="T13" fmla="*/ 551 h 702"/>
                  <a:gd name="T14" fmla="*/ 6 w 6"/>
                  <a:gd name="T15" fmla="*/ 551 h 702"/>
                  <a:gd name="T16" fmla="*/ 6 w 6"/>
                  <a:gd name="T17" fmla="*/ 486 h 702"/>
                  <a:gd name="T18" fmla="*/ 4 w 6"/>
                  <a:gd name="T19" fmla="*/ 486 h 702"/>
                  <a:gd name="T20" fmla="*/ 6 w 6"/>
                  <a:gd name="T21" fmla="*/ 486 h 702"/>
                  <a:gd name="T22" fmla="*/ 6 w 6"/>
                  <a:gd name="T23" fmla="*/ 422 h 702"/>
                  <a:gd name="T24" fmla="*/ 4 w 6"/>
                  <a:gd name="T25" fmla="*/ 422 h 702"/>
                  <a:gd name="T26" fmla="*/ 6 w 6"/>
                  <a:gd name="T27" fmla="*/ 422 h 702"/>
                  <a:gd name="T28" fmla="*/ 6 w 6"/>
                  <a:gd name="T29" fmla="*/ 359 h 702"/>
                  <a:gd name="T30" fmla="*/ 4 w 6"/>
                  <a:gd name="T31" fmla="*/ 359 h 702"/>
                  <a:gd name="T32" fmla="*/ 6 w 6"/>
                  <a:gd name="T33" fmla="*/ 359 h 702"/>
                  <a:gd name="T34" fmla="*/ 6 w 6"/>
                  <a:gd name="T35" fmla="*/ 206 h 702"/>
                  <a:gd name="T36" fmla="*/ 4 w 6"/>
                  <a:gd name="T37" fmla="*/ 206 h 702"/>
                  <a:gd name="T38" fmla="*/ 6 w 6"/>
                  <a:gd name="T39" fmla="*/ 206 h 702"/>
                  <a:gd name="T40" fmla="*/ 6 w 6"/>
                  <a:gd name="T41" fmla="*/ 141 h 702"/>
                  <a:gd name="T42" fmla="*/ 4 w 6"/>
                  <a:gd name="T43" fmla="*/ 141 h 702"/>
                  <a:gd name="T44" fmla="*/ 6 w 6"/>
                  <a:gd name="T45" fmla="*/ 141 h 702"/>
                  <a:gd name="T46" fmla="*/ 6 w 6"/>
                  <a:gd name="T47" fmla="*/ 77 h 702"/>
                  <a:gd name="T48" fmla="*/ 4 w 6"/>
                  <a:gd name="T49" fmla="*/ 77 h 702"/>
                  <a:gd name="T50" fmla="*/ 6 w 6"/>
                  <a:gd name="T51" fmla="*/ 77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" h="702">
                    <a:moveTo>
                      <a:pt x="6" y="77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702"/>
                    </a:lnTo>
                    <a:lnTo>
                      <a:pt x="6" y="702"/>
                    </a:lnTo>
                    <a:lnTo>
                      <a:pt x="6" y="551"/>
                    </a:lnTo>
                    <a:lnTo>
                      <a:pt x="4" y="551"/>
                    </a:lnTo>
                    <a:lnTo>
                      <a:pt x="6" y="551"/>
                    </a:lnTo>
                    <a:lnTo>
                      <a:pt x="6" y="486"/>
                    </a:lnTo>
                    <a:lnTo>
                      <a:pt x="4" y="486"/>
                    </a:lnTo>
                    <a:lnTo>
                      <a:pt x="6" y="486"/>
                    </a:lnTo>
                    <a:lnTo>
                      <a:pt x="6" y="422"/>
                    </a:lnTo>
                    <a:lnTo>
                      <a:pt x="4" y="422"/>
                    </a:lnTo>
                    <a:lnTo>
                      <a:pt x="6" y="422"/>
                    </a:lnTo>
                    <a:lnTo>
                      <a:pt x="6" y="359"/>
                    </a:lnTo>
                    <a:lnTo>
                      <a:pt x="4" y="359"/>
                    </a:lnTo>
                    <a:lnTo>
                      <a:pt x="6" y="359"/>
                    </a:lnTo>
                    <a:lnTo>
                      <a:pt x="6" y="206"/>
                    </a:lnTo>
                    <a:lnTo>
                      <a:pt x="4" y="206"/>
                    </a:lnTo>
                    <a:lnTo>
                      <a:pt x="6" y="206"/>
                    </a:lnTo>
                    <a:lnTo>
                      <a:pt x="6" y="141"/>
                    </a:lnTo>
                    <a:lnTo>
                      <a:pt x="4" y="141"/>
                    </a:lnTo>
                    <a:lnTo>
                      <a:pt x="6" y="141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6" y="7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61" name="Freeform 62"/>
              <p:cNvSpPr>
                <a:spLocks noChangeArrowheads="1"/>
              </p:cNvSpPr>
              <p:nvPr/>
            </p:nvSpPr>
            <p:spPr bwMode="auto">
              <a:xfrm>
                <a:off x="2345" y="1544"/>
                <a:ext cx="4" cy="366"/>
              </a:xfrm>
              <a:custGeom>
                <a:avLst/>
                <a:gdLst>
                  <a:gd name="T0" fmla="*/ 6 w 6"/>
                  <a:gd name="T1" fmla="*/ 0 h 703"/>
                  <a:gd name="T2" fmla="*/ 0 w 6"/>
                  <a:gd name="T3" fmla="*/ 0 h 703"/>
                  <a:gd name="T4" fmla="*/ 0 w 6"/>
                  <a:gd name="T5" fmla="*/ 703 h 703"/>
                  <a:gd name="T6" fmla="*/ 6 w 6"/>
                  <a:gd name="T7" fmla="*/ 703 h 703"/>
                  <a:gd name="T8" fmla="*/ 6 w 6"/>
                  <a:gd name="T9" fmla="*/ 550 h 703"/>
                  <a:gd name="T10" fmla="*/ 4 w 6"/>
                  <a:gd name="T11" fmla="*/ 550 h 703"/>
                  <a:gd name="T12" fmla="*/ 6 w 6"/>
                  <a:gd name="T13" fmla="*/ 550 h 703"/>
                  <a:gd name="T14" fmla="*/ 6 w 6"/>
                  <a:gd name="T15" fmla="*/ 485 h 703"/>
                  <a:gd name="T16" fmla="*/ 4 w 6"/>
                  <a:gd name="T17" fmla="*/ 485 h 703"/>
                  <a:gd name="T18" fmla="*/ 6 w 6"/>
                  <a:gd name="T19" fmla="*/ 485 h 703"/>
                  <a:gd name="T20" fmla="*/ 6 w 6"/>
                  <a:gd name="T21" fmla="*/ 422 h 703"/>
                  <a:gd name="T22" fmla="*/ 4 w 6"/>
                  <a:gd name="T23" fmla="*/ 422 h 703"/>
                  <a:gd name="T24" fmla="*/ 6 w 6"/>
                  <a:gd name="T25" fmla="*/ 422 h 703"/>
                  <a:gd name="T26" fmla="*/ 6 w 6"/>
                  <a:gd name="T27" fmla="*/ 354 h 703"/>
                  <a:gd name="T28" fmla="*/ 4 w 6"/>
                  <a:gd name="T29" fmla="*/ 354 h 703"/>
                  <a:gd name="T30" fmla="*/ 6 w 6"/>
                  <a:gd name="T31" fmla="*/ 354 h 703"/>
                  <a:gd name="T32" fmla="*/ 6 w 6"/>
                  <a:gd name="T33" fmla="*/ 205 h 703"/>
                  <a:gd name="T34" fmla="*/ 4 w 6"/>
                  <a:gd name="T35" fmla="*/ 205 h 703"/>
                  <a:gd name="T36" fmla="*/ 6 w 6"/>
                  <a:gd name="T37" fmla="*/ 205 h 703"/>
                  <a:gd name="T38" fmla="*/ 6 w 6"/>
                  <a:gd name="T39" fmla="*/ 141 h 703"/>
                  <a:gd name="T40" fmla="*/ 4 w 6"/>
                  <a:gd name="T41" fmla="*/ 141 h 703"/>
                  <a:gd name="T42" fmla="*/ 6 w 6"/>
                  <a:gd name="T43" fmla="*/ 141 h 703"/>
                  <a:gd name="T44" fmla="*/ 6 w 6"/>
                  <a:gd name="T45" fmla="*/ 77 h 703"/>
                  <a:gd name="T46" fmla="*/ 4 w 6"/>
                  <a:gd name="T47" fmla="*/ 77 h 703"/>
                  <a:gd name="T48" fmla="*/ 6 w 6"/>
                  <a:gd name="T49" fmla="*/ 77 h 703"/>
                  <a:gd name="T50" fmla="*/ 6 w 6"/>
                  <a:gd name="T51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" h="703">
                    <a:moveTo>
                      <a:pt x="6" y="0"/>
                    </a:moveTo>
                    <a:lnTo>
                      <a:pt x="0" y="0"/>
                    </a:lnTo>
                    <a:lnTo>
                      <a:pt x="0" y="703"/>
                    </a:lnTo>
                    <a:lnTo>
                      <a:pt x="6" y="703"/>
                    </a:lnTo>
                    <a:lnTo>
                      <a:pt x="6" y="550"/>
                    </a:lnTo>
                    <a:lnTo>
                      <a:pt x="4" y="550"/>
                    </a:lnTo>
                    <a:lnTo>
                      <a:pt x="6" y="550"/>
                    </a:lnTo>
                    <a:lnTo>
                      <a:pt x="6" y="485"/>
                    </a:lnTo>
                    <a:lnTo>
                      <a:pt x="4" y="485"/>
                    </a:lnTo>
                    <a:lnTo>
                      <a:pt x="6" y="485"/>
                    </a:lnTo>
                    <a:lnTo>
                      <a:pt x="6" y="422"/>
                    </a:lnTo>
                    <a:lnTo>
                      <a:pt x="4" y="422"/>
                    </a:lnTo>
                    <a:lnTo>
                      <a:pt x="6" y="422"/>
                    </a:lnTo>
                    <a:lnTo>
                      <a:pt x="6" y="354"/>
                    </a:lnTo>
                    <a:lnTo>
                      <a:pt x="4" y="354"/>
                    </a:lnTo>
                    <a:lnTo>
                      <a:pt x="6" y="354"/>
                    </a:lnTo>
                    <a:lnTo>
                      <a:pt x="6" y="205"/>
                    </a:lnTo>
                    <a:lnTo>
                      <a:pt x="4" y="205"/>
                    </a:lnTo>
                    <a:lnTo>
                      <a:pt x="6" y="205"/>
                    </a:lnTo>
                    <a:lnTo>
                      <a:pt x="6" y="141"/>
                    </a:lnTo>
                    <a:lnTo>
                      <a:pt x="4" y="141"/>
                    </a:lnTo>
                    <a:lnTo>
                      <a:pt x="6" y="141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6" y="7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62" name="Freeform 63"/>
              <p:cNvSpPr>
                <a:spLocks noChangeArrowheads="1"/>
              </p:cNvSpPr>
              <p:nvPr/>
            </p:nvSpPr>
            <p:spPr bwMode="auto">
              <a:xfrm>
                <a:off x="2345" y="1910"/>
                <a:ext cx="4" cy="366"/>
              </a:xfrm>
              <a:custGeom>
                <a:avLst/>
                <a:gdLst>
                  <a:gd name="T0" fmla="*/ 6 w 6"/>
                  <a:gd name="T1" fmla="*/ 76 h 701"/>
                  <a:gd name="T2" fmla="*/ 6 w 6"/>
                  <a:gd name="T3" fmla="*/ 0 h 701"/>
                  <a:gd name="T4" fmla="*/ 0 w 6"/>
                  <a:gd name="T5" fmla="*/ 0 h 701"/>
                  <a:gd name="T6" fmla="*/ 0 w 6"/>
                  <a:gd name="T7" fmla="*/ 701 h 701"/>
                  <a:gd name="T8" fmla="*/ 6 w 6"/>
                  <a:gd name="T9" fmla="*/ 701 h 701"/>
                  <a:gd name="T10" fmla="*/ 6 w 6"/>
                  <a:gd name="T11" fmla="*/ 549 h 701"/>
                  <a:gd name="T12" fmla="*/ 4 w 6"/>
                  <a:gd name="T13" fmla="*/ 549 h 701"/>
                  <a:gd name="T14" fmla="*/ 6 w 6"/>
                  <a:gd name="T15" fmla="*/ 549 h 701"/>
                  <a:gd name="T16" fmla="*/ 6 w 6"/>
                  <a:gd name="T17" fmla="*/ 485 h 701"/>
                  <a:gd name="T18" fmla="*/ 4 w 6"/>
                  <a:gd name="T19" fmla="*/ 485 h 701"/>
                  <a:gd name="T20" fmla="*/ 6 w 6"/>
                  <a:gd name="T21" fmla="*/ 485 h 701"/>
                  <a:gd name="T22" fmla="*/ 6 w 6"/>
                  <a:gd name="T23" fmla="*/ 419 h 701"/>
                  <a:gd name="T24" fmla="*/ 4 w 6"/>
                  <a:gd name="T25" fmla="*/ 419 h 701"/>
                  <a:gd name="T26" fmla="*/ 6 w 6"/>
                  <a:gd name="T27" fmla="*/ 419 h 701"/>
                  <a:gd name="T28" fmla="*/ 6 w 6"/>
                  <a:gd name="T29" fmla="*/ 358 h 701"/>
                  <a:gd name="T30" fmla="*/ 4 w 6"/>
                  <a:gd name="T31" fmla="*/ 358 h 701"/>
                  <a:gd name="T32" fmla="*/ 6 w 6"/>
                  <a:gd name="T33" fmla="*/ 358 h 701"/>
                  <a:gd name="T34" fmla="*/ 6 w 6"/>
                  <a:gd name="T35" fmla="*/ 203 h 701"/>
                  <a:gd name="T36" fmla="*/ 4 w 6"/>
                  <a:gd name="T37" fmla="*/ 203 h 701"/>
                  <a:gd name="T38" fmla="*/ 6 w 6"/>
                  <a:gd name="T39" fmla="*/ 203 h 701"/>
                  <a:gd name="T40" fmla="*/ 6 w 6"/>
                  <a:gd name="T41" fmla="*/ 139 h 701"/>
                  <a:gd name="T42" fmla="*/ 4 w 6"/>
                  <a:gd name="T43" fmla="*/ 139 h 701"/>
                  <a:gd name="T44" fmla="*/ 6 w 6"/>
                  <a:gd name="T45" fmla="*/ 139 h 701"/>
                  <a:gd name="T46" fmla="*/ 6 w 6"/>
                  <a:gd name="T47" fmla="*/ 76 h 701"/>
                  <a:gd name="T48" fmla="*/ 4 w 6"/>
                  <a:gd name="T49" fmla="*/ 76 h 701"/>
                  <a:gd name="T50" fmla="*/ 6 w 6"/>
                  <a:gd name="T51" fmla="*/ 76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" h="701">
                    <a:moveTo>
                      <a:pt x="6" y="7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701"/>
                    </a:lnTo>
                    <a:lnTo>
                      <a:pt x="6" y="701"/>
                    </a:lnTo>
                    <a:lnTo>
                      <a:pt x="6" y="549"/>
                    </a:lnTo>
                    <a:lnTo>
                      <a:pt x="4" y="549"/>
                    </a:lnTo>
                    <a:lnTo>
                      <a:pt x="6" y="549"/>
                    </a:lnTo>
                    <a:lnTo>
                      <a:pt x="6" y="485"/>
                    </a:lnTo>
                    <a:lnTo>
                      <a:pt x="4" y="485"/>
                    </a:lnTo>
                    <a:lnTo>
                      <a:pt x="6" y="485"/>
                    </a:lnTo>
                    <a:lnTo>
                      <a:pt x="6" y="419"/>
                    </a:lnTo>
                    <a:lnTo>
                      <a:pt x="4" y="419"/>
                    </a:lnTo>
                    <a:lnTo>
                      <a:pt x="6" y="419"/>
                    </a:lnTo>
                    <a:lnTo>
                      <a:pt x="6" y="358"/>
                    </a:lnTo>
                    <a:lnTo>
                      <a:pt x="4" y="358"/>
                    </a:lnTo>
                    <a:lnTo>
                      <a:pt x="6" y="358"/>
                    </a:lnTo>
                    <a:lnTo>
                      <a:pt x="6" y="203"/>
                    </a:lnTo>
                    <a:lnTo>
                      <a:pt x="4" y="203"/>
                    </a:lnTo>
                    <a:lnTo>
                      <a:pt x="6" y="203"/>
                    </a:lnTo>
                    <a:lnTo>
                      <a:pt x="6" y="139"/>
                    </a:lnTo>
                    <a:lnTo>
                      <a:pt x="4" y="139"/>
                    </a:lnTo>
                    <a:lnTo>
                      <a:pt x="6" y="139"/>
                    </a:lnTo>
                    <a:lnTo>
                      <a:pt x="6" y="76"/>
                    </a:lnTo>
                    <a:lnTo>
                      <a:pt x="4" y="76"/>
                    </a:lnTo>
                    <a:lnTo>
                      <a:pt x="6" y="7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63" name="Freeform 64"/>
              <p:cNvSpPr>
                <a:spLocks noChangeArrowheads="1"/>
              </p:cNvSpPr>
              <p:nvPr/>
            </p:nvSpPr>
            <p:spPr bwMode="auto">
              <a:xfrm>
                <a:off x="2345" y="2276"/>
                <a:ext cx="4" cy="184"/>
              </a:xfrm>
              <a:custGeom>
                <a:avLst/>
                <a:gdLst>
                  <a:gd name="T0" fmla="*/ 4 w 6"/>
                  <a:gd name="T1" fmla="*/ 75 h 353"/>
                  <a:gd name="T2" fmla="*/ 6 w 6"/>
                  <a:gd name="T3" fmla="*/ 75 h 353"/>
                  <a:gd name="T4" fmla="*/ 6 w 6"/>
                  <a:gd name="T5" fmla="*/ 0 h 353"/>
                  <a:gd name="T6" fmla="*/ 0 w 6"/>
                  <a:gd name="T7" fmla="*/ 0 h 353"/>
                  <a:gd name="T8" fmla="*/ 0 w 6"/>
                  <a:gd name="T9" fmla="*/ 353 h 353"/>
                  <a:gd name="T10" fmla="*/ 6 w 6"/>
                  <a:gd name="T11" fmla="*/ 353 h 353"/>
                  <a:gd name="T12" fmla="*/ 6 w 6"/>
                  <a:gd name="T13" fmla="*/ 204 h 353"/>
                  <a:gd name="T14" fmla="*/ 4 w 6"/>
                  <a:gd name="T15" fmla="*/ 204 h 353"/>
                  <a:gd name="T16" fmla="*/ 6 w 6"/>
                  <a:gd name="T17" fmla="*/ 204 h 353"/>
                  <a:gd name="T18" fmla="*/ 6 w 6"/>
                  <a:gd name="T19" fmla="*/ 140 h 353"/>
                  <a:gd name="T20" fmla="*/ 4 w 6"/>
                  <a:gd name="T21" fmla="*/ 140 h 353"/>
                  <a:gd name="T22" fmla="*/ 6 w 6"/>
                  <a:gd name="T23" fmla="*/ 140 h 353"/>
                  <a:gd name="T24" fmla="*/ 6 w 6"/>
                  <a:gd name="T25" fmla="*/ 75 h 353"/>
                  <a:gd name="T26" fmla="*/ 4 w 6"/>
                  <a:gd name="T27" fmla="*/ 75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353">
                    <a:moveTo>
                      <a:pt x="4" y="75"/>
                    </a:moveTo>
                    <a:lnTo>
                      <a:pt x="6" y="7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53"/>
                    </a:lnTo>
                    <a:lnTo>
                      <a:pt x="6" y="353"/>
                    </a:lnTo>
                    <a:lnTo>
                      <a:pt x="6" y="204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6" y="140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6" y="75"/>
                    </a:lnTo>
                    <a:lnTo>
                      <a:pt x="4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64" name="Freeform 65"/>
              <p:cNvSpPr>
                <a:spLocks noChangeArrowheads="1"/>
              </p:cNvSpPr>
              <p:nvPr/>
            </p:nvSpPr>
            <p:spPr bwMode="auto">
              <a:xfrm>
                <a:off x="2345" y="2460"/>
                <a:ext cx="4" cy="929"/>
              </a:xfrm>
              <a:custGeom>
                <a:avLst/>
                <a:gdLst>
                  <a:gd name="T0" fmla="*/ 6 w 6"/>
                  <a:gd name="T1" fmla="*/ 0 h 1782"/>
                  <a:gd name="T2" fmla="*/ 0 w 6"/>
                  <a:gd name="T3" fmla="*/ 0 h 1782"/>
                  <a:gd name="T4" fmla="*/ 0 w 6"/>
                  <a:gd name="T5" fmla="*/ 1684 h 1782"/>
                  <a:gd name="T6" fmla="*/ 1 w 6"/>
                  <a:gd name="T7" fmla="*/ 1733 h 1782"/>
                  <a:gd name="T8" fmla="*/ 6 w 6"/>
                  <a:gd name="T9" fmla="*/ 1782 h 1782"/>
                  <a:gd name="T10" fmla="*/ 6 w 6"/>
                  <a:gd name="T11" fmla="*/ 702 h 1782"/>
                  <a:gd name="T12" fmla="*/ 4 w 6"/>
                  <a:gd name="T13" fmla="*/ 702 h 1782"/>
                  <a:gd name="T14" fmla="*/ 6 w 6"/>
                  <a:gd name="T15" fmla="*/ 702 h 1782"/>
                  <a:gd name="T16" fmla="*/ 6 w 6"/>
                  <a:gd name="T17" fmla="*/ 349 h 1782"/>
                  <a:gd name="T18" fmla="*/ 6 w 6"/>
                  <a:gd name="T19" fmla="*/ 0 h 1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782">
                    <a:moveTo>
                      <a:pt x="6" y="0"/>
                    </a:moveTo>
                    <a:lnTo>
                      <a:pt x="0" y="0"/>
                    </a:lnTo>
                    <a:lnTo>
                      <a:pt x="0" y="1684"/>
                    </a:lnTo>
                    <a:lnTo>
                      <a:pt x="1" y="1733"/>
                    </a:lnTo>
                    <a:lnTo>
                      <a:pt x="6" y="1782"/>
                    </a:lnTo>
                    <a:lnTo>
                      <a:pt x="6" y="702"/>
                    </a:lnTo>
                    <a:lnTo>
                      <a:pt x="4" y="702"/>
                    </a:lnTo>
                    <a:lnTo>
                      <a:pt x="6" y="702"/>
                    </a:lnTo>
                    <a:lnTo>
                      <a:pt x="6" y="34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65" name="Freeform 66"/>
              <p:cNvSpPr>
                <a:spLocks noChangeArrowheads="1"/>
              </p:cNvSpPr>
              <p:nvPr/>
            </p:nvSpPr>
            <p:spPr bwMode="auto">
              <a:xfrm>
                <a:off x="2472" y="3253"/>
                <a:ext cx="4" cy="108"/>
              </a:xfrm>
              <a:custGeom>
                <a:avLst/>
                <a:gdLst>
                  <a:gd name="T0" fmla="*/ 6 w 6"/>
                  <a:gd name="T1" fmla="*/ 0 h 206"/>
                  <a:gd name="T2" fmla="*/ 0 w 6"/>
                  <a:gd name="T3" fmla="*/ 0 h 206"/>
                  <a:gd name="T4" fmla="*/ 0 w 6"/>
                  <a:gd name="T5" fmla="*/ 205 h 206"/>
                  <a:gd name="T6" fmla="*/ 6 w 6"/>
                  <a:gd name="T7" fmla="*/ 206 h 206"/>
                  <a:gd name="T8" fmla="*/ 6 w 6"/>
                  <a:gd name="T9" fmla="*/ 182 h 206"/>
                  <a:gd name="T10" fmla="*/ 5 w 6"/>
                  <a:gd name="T11" fmla="*/ 182 h 206"/>
                  <a:gd name="T12" fmla="*/ 6 w 6"/>
                  <a:gd name="T13" fmla="*/ 182 h 206"/>
                  <a:gd name="T14" fmla="*/ 6 w 6"/>
                  <a:gd name="T15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06">
                    <a:moveTo>
                      <a:pt x="6" y="0"/>
                    </a:moveTo>
                    <a:lnTo>
                      <a:pt x="0" y="0"/>
                    </a:lnTo>
                    <a:lnTo>
                      <a:pt x="0" y="205"/>
                    </a:lnTo>
                    <a:lnTo>
                      <a:pt x="6" y="206"/>
                    </a:lnTo>
                    <a:lnTo>
                      <a:pt x="6" y="182"/>
                    </a:lnTo>
                    <a:lnTo>
                      <a:pt x="5" y="182"/>
                    </a:lnTo>
                    <a:lnTo>
                      <a:pt x="6" y="18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66" name="Rectangle 67"/>
              <p:cNvSpPr>
                <a:spLocks noChangeArrowheads="1"/>
              </p:cNvSpPr>
              <p:nvPr/>
            </p:nvSpPr>
            <p:spPr bwMode="auto">
              <a:xfrm>
                <a:off x="2468" y="3253"/>
                <a:ext cx="4" cy="1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ctr">
                  <a:buFont typeface="Wingdings" panose="05000000000000000000" pitchFamily="2" charset="2"/>
                  <a:buNone/>
                </a:pPr>
                <a:endParaRPr lang="zh-CN" altLang="en-US" sz="1400" b="1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5667" name="Freeform 68"/>
              <p:cNvSpPr>
                <a:spLocks noChangeArrowheads="1"/>
              </p:cNvSpPr>
              <p:nvPr/>
            </p:nvSpPr>
            <p:spPr bwMode="auto">
              <a:xfrm>
                <a:off x="2463" y="3253"/>
                <a:ext cx="5" cy="106"/>
              </a:xfrm>
              <a:custGeom>
                <a:avLst/>
                <a:gdLst>
                  <a:gd name="T0" fmla="*/ 6 w 6"/>
                  <a:gd name="T1" fmla="*/ 1 h 206"/>
                  <a:gd name="T2" fmla="*/ 0 w 6"/>
                  <a:gd name="T3" fmla="*/ 0 h 206"/>
                  <a:gd name="T4" fmla="*/ 0 w 6"/>
                  <a:gd name="T5" fmla="*/ 205 h 206"/>
                  <a:gd name="T6" fmla="*/ 6 w 6"/>
                  <a:gd name="T7" fmla="*/ 206 h 206"/>
                  <a:gd name="T8" fmla="*/ 6 w 6"/>
                  <a:gd name="T9" fmla="*/ 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06">
                    <a:moveTo>
                      <a:pt x="6" y="1"/>
                    </a:moveTo>
                    <a:lnTo>
                      <a:pt x="0" y="0"/>
                    </a:lnTo>
                    <a:lnTo>
                      <a:pt x="0" y="205"/>
                    </a:lnTo>
                    <a:lnTo>
                      <a:pt x="6" y="206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68" name="Rectangle 69"/>
              <p:cNvSpPr>
                <a:spLocks noChangeArrowheads="1"/>
              </p:cNvSpPr>
              <p:nvPr/>
            </p:nvSpPr>
            <p:spPr bwMode="auto">
              <a:xfrm>
                <a:off x="2461" y="3253"/>
                <a:ext cx="2" cy="10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ctr">
                  <a:buFont typeface="Wingdings" panose="05000000000000000000" pitchFamily="2" charset="2"/>
                  <a:buNone/>
                </a:pPr>
                <a:endParaRPr lang="zh-CN" altLang="en-US" sz="1400" b="1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5669" name="Freeform 70"/>
              <p:cNvSpPr>
                <a:spLocks noChangeArrowheads="1"/>
              </p:cNvSpPr>
              <p:nvPr/>
            </p:nvSpPr>
            <p:spPr bwMode="auto">
              <a:xfrm>
                <a:off x="2456" y="3251"/>
                <a:ext cx="5" cy="210"/>
              </a:xfrm>
              <a:custGeom>
                <a:avLst/>
                <a:gdLst>
                  <a:gd name="T0" fmla="*/ 6 w 6"/>
                  <a:gd name="T1" fmla="*/ 1 h 401"/>
                  <a:gd name="T2" fmla="*/ 0 w 6"/>
                  <a:gd name="T3" fmla="*/ 0 h 401"/>
                  <a:gd name="T4" fmla="*/ 0 w 6"/>
                  <a:gd name="T5" fmla="*/ 401 h 401"/>
                  <a:gd name="T6" fmla="*/ 6 w 6"/>
                  <a:gd name="T7" fmla="*/ 392 h 401"/>
                  <a:gd name="T8" fmla="*/ 6 w 6"/>
                  <a:gd name="T9" fmla="*/ 388 h 401"/>
                  <a:gd name="T10" fmla="*/ 3 w 6"/>
                  <a:gd name="T11" fmla="*/ 388 h 401"/>
                  <a:gd name="T12" fmla="*/ 3 w 6"/>
                  <a:gd name="T13" fmla="*/ 205 h 401"/>
                  <a:gd name="T14" fmla="*/ 6 w 6"/>
                  <a:gd name="T15" fmla="*/ 206 h 401"/>
                  <a:gd name="T16" fmla="*/ 6 w 6"/>
                  <a:gd name="T17" fmla="*/ 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01">
                    <a:moveTo>
                      <a:pt x="6" y="1"/>
                    </a:moveTo>
                    <a:lnTo>
                      <a:pt x="0" y="0"/>
                    </a:lnTo>
                    <a:lnTo>
                      <a:pt x="0" y="401"/>
                    </a:lnTo>
                    <a:lnTo>
                      <a:pt x="6" y="392"/>
                    </a:lnTo>
                    <a:lnTo>
                      <a:pt x="6" y="388"/>
                    </a:lnTo>
                    <a:lnTo>
                      <a:pt x="3" y="388"/>
                    </a:lnTo>
                    <a:lnTo>
                      <a:pt x="3" y="205"/>
                    </a:lnTo>
                    <a:lnTo>
                      <a:pt x="6" y="206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70" name="Freeform 71"/>
              <p:cNvSpPr>
                <a:spLocks noChangeArrowheads="1"/>
              </p:cNvSpPr>
              <p:nvPr/>
            </p:nvSpPr>
            <p:spPr bwMode="auto">
              <a:xfrm>
                <a:off x="2521" y="3257"/>
                <a:ext cx="5" cy="69"/>
              </a:xfrm>
              <a:custGeom>
                <a:avLst/>
                <a:gdLst>
                  <a:gd name="T0" fmla="*/ 6 w 6"/>
                  <a:gd name="T1" fmla="*/ 6 h 132"/>
                  <a:gd name="T2" fmla="*/ 5 w 6"/>
                  <a:gd name="T3" fmla="*/ 5 h 132"/>
                  <a:gd name="T4" fmla="*/ 3 w 6"/>
                  <a:gd name="T5" fmla="*/ 3 h 132"/>
                  <a:gd name="T6" fmla="*/ 2 w 6"/>
                  <a:gd name="T7" fmla="*/ 2 h 132"/>
                  <a:gd name="T8" fmla="*/ 0 w 6"/>
                  <a:gd name="T9" fmla="*/ 0 h 132"/>
                  <a:gd name="T10" fmla="*/ 0 w 6"/>
                  <a:gd name="T11" fmla="*/ 132 h 132"/>
                  <a:gd name="T12" fmla="*/ 6 w 6"/>
                  <a:gd name="T13" fmla="*/ 126 h 132"/>
                  <a:gd name="T14" fmla="*/ 6 w 6"/>
                  <a:gd name="T15" fmla="*/ 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32">
                    <a:moveTo>
                      <a:pt x="6" y="6"/>
                    </a:moveTo>
                    <a:lnTo>
                      <a:pt x="5" y="5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2"/>
                    </a:lnTo>
                    <a:lnTo>
                      <a:pt x="6" y="12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71" name="Freeform 72"/>
              <p:cNvSpPr>
                <a:spLocks noChangeArrowheads="1"/>
              </p:cNvSpPr>
              <p:nvPr/>
            </p:nvSpPr>
            <p:spPr bwMode="auto">
              <a:xfrm>
                <a:off x="2517" y="3256"/>
                <a:ext cx="4" cy="72"/>
              </a:xfrm>
              <a:custGeom>
                <a:avLst/>
                <a:gdLst>
                  <a:gd name="T0" fmla="*/ 6 w 6"/>
                  <a:gd name="T1" fmla="*/ 4 h 139"/>
                  <a:gd name="T2" fmla="*/ 2 w 6"/>
                  <a:gd name="T3" fmla="*/ 2 h 139"/>
                  <a:gd name="T4" fmla="*/ 0 w 6"/>
                  <a:gd name="T5" fmla="*/ 0 h 139"/>
                  <a:gd name="T6" fmla="*/ 0 w 6"/>
                  <a:gd name="T7" fmla="*/ 139 h 139"/>
                  <a:gd name="T8" fmla="*/ 6 w 6"/>
                  <a:gd name="T9" fmla="*/ 136 h 139"/>
                  <a:gd name="T10" fmla="*/ 6 w 6"/>
                  <a:gd name="T11" fmla="*/ 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39">
                    <a:moveTo>
                      <a:pt x="6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139"/>
                    </a:lnTo>
                    <a:lnTo>
                      <a:pt x="6" y="136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72" name="Freeform 73"/>
              <p:cNvSpPr>
                <a:spLocks noChangeArrowheads="1"/>
              </p:cNvSpPr>
              <p:nvPr/>
            </p:nvSpPr>
            <p:spPr bwMode="auto">
              <a:xfrm>
                <a:off x="2512" y="3253"/>
                <a:ext cx="5" cy="76"/>
              </a:xfrm>
              <a:custGeom>
                <a:avLst/>
                <a:gdLst>
                  <a:gd name="T0" fmla="*/ 5 w 5"/>
                  <a:gd name="T1" fmla="*/ 5 h 148"/>
                  <a:gd name="T2" fmla="*/ 0 w 5"/>
                  <a:gd name="T3" fmla="*/ 0 h 148"/>
                  <a:gd name="T4" fmla="*/ 0 w 5"/>
                  <a:gd name="T5" fmla="*/ 148 h 148"/>
                  <a:gd name="T6" fmla="*/ 5 w 5"/>
                  <a:gd name="T7" fmla="*/ 144 h 148"/>
                  <a:gd name="T8" fmla="*/ 5 w 5"/>
                  <a:gd name="T9" fmla="*/ 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48">
                    <a:moveTo>
                      <a:pt x="5" y="5"/>
                    </a:moveTo>
                    <a:lnTo>
                      <a:pt x="0" y="0"/>
                    </a:lnTo>
                    <a:lnTo>
                      <a:pt x="0" y="148"/>
                    </a:lnTo>
                    <a:lnTo>
                      <a:pt x="5" y="144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73" name="Freeform 74"/>
              <p:cNvSpPr>
                <a:spLocks noChangeArrowheads="1"/>
              </p:cNvSpPr>
              <p:nvPr/>
            </p:nvSpPr>
            <p:spPr bwMode="auto">
              <a:xfrm>
                <a:off x="2510" y="3251"/>
                <a:ext cx="2" cy="80"/>
              </a:xfrm>
              <a:custGeom>
                <a:avLst/>
                <a:gdLst>
                  <a:gd name="T0" fmla="*/ 5 w 5"/>
                  <a:gd name="T1" fmla="*/ 4 h 155"/>
                  <a:gd name="T2" fmla="*/ 0 w 5"/>
                  <a:gd name="T3" fmla="*/ 0 h 155"/>
                  <a:gd name="T4" fmla="*/ 0 w 5"/>
                  <a:gd name="T5" fmla="*/ 155 h 155"/>
                  <a:gd name="T6" fmla="*/ 5 w 5"/>
                  <a:gd name="T7" fmla="*/ 152 h 155"/>
                  <a:gd name="T8" fmla="*/ 5 w 5"/>
                  <a:gd name="T9" fmla="*/ 4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5">
                    <a:moveTo>
                      <a:pt x="5" y="4"/>
                    </a:moveTo>
                    <a:lnTo>
                      <a:pt x="0" y="0"/>
                    </a:lnTo>
                    <a:lnTo>
                      <a:pt x="0" y="155"/>
                    </a:lnTo>
                    <a:lnTo>
                      <a:pt x="5" y="152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74" name="Freeform 75"/>
              <p:cNvSpPr>
                <a:spLocks noChangeArrowheads="1"/>
              </p:cNvSpPr>
              <p:nvPr/>
            </p:nvSpPr>
            <p:spPr bwMode="auto">
              <a:xfrm>
                <a:off x="2505" y="3248"/>
                <a:ext cx="5" cy="86"/>
              </a:xfrm>
              <a:custGeom>
                <a:avLst/>
                <a:gdLst>
                  <a:gd name="T0" fmla="*/ 6 w 6"/>
                  <a:gd name="T1" fmla="*/ 5 h 165"/>
                  <a:gd name="T2" fmla="*/ 0 w 6"/>
                  <a:gd name="T3" fmla="*/ 0 h 165"/>
                  <a:gd name="T4" fmla="*/ 0 w 6"/>
                  <a:gd name="T5" fmla="*/ 165 h 165"/>
                  <a:gd name="T6" fmla="*/ 6 w 6"/>
                  <a:gd name="T7" fmla="*/ 160 h 165"/>
                  <a:gd name="T8" fmla="*/ 6 w 6"/>
                  <a:gd name="T9" fmla="*/ 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5">
                    <a:moveTo>
                      <a:pt x="6" y="5"/>
                    </a:moveTo>
                    <a:lnTo>
                      <a:pt x="0" y="0"/>
                    </a:lnTo>
                    <a:lnTo>
                      <a:pt x="0" y="165"/>
                    </a:lnTo>
                    <a:lnTo>
                      <a:pt x="6" y="16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75" name="Freeform 76"/>
              <p:cNvSpPr>
                <a:spLocks noChangeArrowheads="1"/>
              </p:cNvSpPr>
              <p:nvPr/>
            </p:nvSpPr>
            <p:spPr bwMode="auto">
              <a:xfrm>
                <a:off x="2497" y="3243"/>
                <a:ext cx="4" cy="94"/>
              </a:xfrm>
              <a:custGeom>
                <a:avLst/>
                <a:gdLst>
                  <a:gd name="T0" fmla="*/ 5 w 5"/>
                  <a:gd name="T1" fmla="*/ 4 h 179"/>
                  <a:gd name="T2" fmla="*/ 0 w 5"/>
                  <a:gd name="T3" fmla="*/ 0 h 179"/>
                  <a:gd name="T4" fmla="*/ 0 w 5"/>
                  <a:gd name="T5" fmla="*/ 179 h 179"/>
                  <a:gd name="T6" fmla="*/ 5 w 5"/>
                  <a:gd name="T7" fmla="*/ 176 h 179"/>
                  <a:gd name="T8" fmla="*/ 5 w 5"/>
                  <a:gd name="T9" fmla="*/ 4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9">
                    <a:moveTo>
                      <a:pt x="5" y="4"/>
                    </a:moveTo>
                    <a:lnTo>
                      <a:pt x="0" y="0"/>
                    </a:lnTo>
                    <a:lnTo>
                      <a:pt x="0" y="179"/>
                    </a:lnTo>
                    <a:lnTo>
                      <a:pt x="5" y="176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76" name="Freeform 77"/>
              <p:cNvSpPr>
                <a:spLocks noChangeArrowheads="1"/>
              </p:cNvSpPr>
              <p:nvPr/>
            </p:nvSpPr>
            <p:spPr bwMode="auto">
              <a:xfrm>
                <a:off x="2492" y="3242"/>
                <a:ext cx="5" cy="98"/>
              </a:xfrm>
              <a:custGeom>
                <a:avLst/>
                <a:gdLst>
                  <a:gd name="T0" fmla="*/ 6 w 6"/>
                  <a:gd name="T1" fmla="*/ 4 h 188"/>
                  <a:gd name="T2" fmla="*/ 0 w 6"/>
                  <a:gd name="T3" fmla="*/ 0 h 188"/>
                  <a:gd name="T4" fmla="*/ 0 w 6"/>
                  <a:gd name="T5" fmla="*/ 188 h 188"/>
                  <a:gd name="T6" fmla="*/ 6 w 6"/>
                  <a:gd name="T7" fmla="*/ 183 h 188"/>
                  <a:gd name="T8" fmla="*/ 6 w 6"/>
                  <a:gd name="T9" fmla="*/ 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8">
                    <a:moveTo>
                      <a:pt x="6" y="4"/>
                    </a:moveTo>
                    <a:lnTo>
                      <a:pt x="0" y="0"/>
                    </a:lnTo>
                    <a:lnTo>
                      <a:pt x="0" y="188"/>
                    </a:lnTo>
                    <a:lnTo>
                      <a:pt x="6" y="18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77" name="Freeform 78"/>
              <p:cNvSpPr>
                <a:spLocks noChangeArrowheads="1"/>
              </p:cNvSpPr>
              <p:nvPr/>
            </p:nvSpPr>
            <p:spPr bwMode="auto">
              <a:xfrm>
                <a:off x="2488" y="3240"/>
                <a:ext cx="4" cy="102"/>
              </a:xfrm>
              <a:custGeom>
                <a:avLst/>
                <a:gdLst>
                  <a:gd name="T0" fmla="*/ 2 w 5"/>
                  <a:gd name="T1" fmla="*/ 0 h 194"/>
                  <a:gd name="T2" fmla="*/ 2 w 5"/>
                  <a:gd name="T3" fmla="*/ 29 h 194"/>
                  <a:gd name="T4" fmla="*/ 0 w 5"/>
                  <a:gd name="T5" fmla="*/ 29 h 194"/>
                  <a:gd name="T6" fmla="*/ 0 w 5"/>
                  <a:gd name="T7" fmla="*/ 194 h 194"/>
                  <a:gd name="T8" fmla="*/ 5 w 5"/>
                  <a:gd name="T9" fmla="*/ 191 h 194"/>
                  <a:gd name="T10" fmla="*/ 5 w 5"/>
                  <a:gd name="T11" fmla="*/ 3 h 194"/>
                  <a:gd name="T12" fmla="*/ 2 w 5"/>
                  <a:gd name="T13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94">
                    <a:moveTo>
                      <a:pt x="2" y="0"/>
                    </a:moveTo>
                    <a:lnTo>
                      <a:pt x="2" y="29"/>
                    </a:lnTo>
                    <a:lnTo>
                      <a:pt x="0" y="29"/>
                    </a:lnTo>
                    <a:lnTo>
                      <a:pt x="0" y="194"/>
                    </a:lnTo>
                    <a:lnTo>
                      <a:pt x="5" y="191"/>
                    </a:lnTo>
                    <a:lnTo>
                      <a:pt x="5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78" name="Freeform 79"/>
              <p:cNvSpPr>
                <a:spLocks noChangeArrowheads="1"/>
              </p:cNvSpPr>
              <p:nvPr/>
            </p:nvSpPr>
            <p:spPr bwMode="auto">
              <a:xfrm>
                <a:off x="2476" y="3253"/>
                <a:ext cx="5" cy="95"/>
              </a:xfrm>
              <a:custGeom>
                <a:avLst/>
                <a:gdLst>
                  <a:gd name="T0" fmla="*/ 5 w 5"/>
                  <a:gd name="T1" fmla="*/ 0 h 182"/>
                  <a:gd name="T2" fmla="*/ 0 w 5"/>
                  <a:gd name="T3" fmla="*/ 0 h 182"/>
                  <a:gd name="T4" fmla="*/ 0 w 5"/>
                  <a:gd name="T5" fmla="*/ 182 h 182"/>
                  <a:gd name="T6" fmla="*/ 5 w 5"/>
                  <a:gd name="T7" fmla="*/ 177 h 182"/>
                  <a:gd name="T8" fmla="*/ 5 w 5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82">
                    <a:moveTo>
                      <a:pt x="5" y="0"/>
                    </a:moveTo>
                    <a:lnTo>
                      <a:pt x="0" y="0"/>
                    </a:lnTo>
                    <a:lnTo>
                      <a:pt x="0" y="182"/>
                    </a:lnTo>
                    <a:lnTo>
                      <a:pt x="5" y="17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79" name="Freeform 80"/>
              <p:cNvSpPr>
                <a:spLocks noChangeArrowheads="1"/>
              </p:cNvSpPr>
              <p:nvPr/>
            </p:nvSpPr>
            <p:spPr bwMode="auto">
              <a:xfrm>
                <a:off x="2481" y="3253"/>
                <a:ext cx="2" cy="92"/>
              </a:xfrm>
              <a:custGeom>
                <a:avLst/>
                <a:gdLst>
                  <a:gd name="T0" fmla="*/ 5 w 5"/>
                  <a:gd name="T1" fmla="*/ 3 h 177"/>
                  <a:gd name="T2" fmla="*/ 0 w 5"/>
                  <a:gd name="T3" fmla="*/ 0 h 177"/>
                  <a:gd name="T4" fmla="*/ 0 w 5"/>
                  <a:gd name="T5" fmla="*/ 177 h 177"/>
                  <a:gd name="T6" fmla="*/ 5 w 5"/>
                  <a:gd name="T7" fmla="*/ 174 h 177"/>
                  <a:gd name="T8" fmla="*/ 5 w 5"/>
                  <a:gd name="T9" fmla="*/ 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7">
                    <a:moveTo>
                      <a:pt x="5" y="3"/>
                    </a:moveTo>
                    <a:lnTo>
                      <a:pt x="0" y="0"/>
                    </a:lnTo>
                    <a:lnTo>
                      <a:pt x="0" y="177"/>
                    </a:lnTo>
                    <a:lnTo>
                      <a:pt x="5" y="17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80" name="Freeform 81"/>
              <p:cNvSpPr>
                <a:spLocks noChangeArrowheads="1"/>
              </p:cNvSpPr>
              <p:nvPr/>
            </p:nvSpPr>
            <p:spPr bwMode="auto">
              <a:xfrm>
                <a:off x="2483" y="3254"/>
                <a:ext cx="5" cy="89"/>
              </a:xfrm>
              <a:custGeom>
                <a:avLst/>
                <a:gdLst>
                  <a:gd name="T0" fmla="*/ 6 w 6"/>
                  <a:gd name="T1" fmla="*/ 2 h 171"/>
                  <a:gd name="T2" fmla="*/ 0 w 6"/>
                  <a:gd name="T3" fmla="*/ 0 h 171"/>
                  <a:gd name="T4" fmla="*/ 0 w 6"/>
                  <a:gd name="T5" fmla="*/ 171 h 171"/>
                  <a:gd name="T6" fmla="*/ 6 w 6"/>
                  <a:gd name="T7" fmla="*/ 167 h 171"/>
                  <a:gd name="T8" fmla="*/ 6 w 6"/>
                  <a:gd name="T9" fmla="*/ 2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1">
                    <a:moveTo>
                      <a:pt x="6" y="2"/>
                    </a:moveTo>
                    <a:lnTo>
                      <a:pt x="0" y="0"/>
                    </a:lnTo>
                    <a:lnTo>
                      <a:pt x="0" y="171"/>
                    </a:lnTo>
                    <a:lnTo>
                      <a:pt x="6" y="167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81" name="Freeform 82"/>
              <p:cNvSpPr>
                <a:spLocks noChangeArrowheads="1"/>
              </p:cNvSpPr>
              <p:nvPr/>
            </p:nvSpPr>
            <p:spPr bwMode="auto">
              <a:xfrm>
                <a:off x="2526" y="3260"/>
                <a:ext cx="4" cy="63"/>
              </a:xfrm>
              <a:custGeom>
                <a:avLst/>
                <a:gdLst>
                  <a:gd name="T0" fmla="*/ 6 w 6"/>
                  <a:gd name="T1" fmla="*/ 6 h 120"/>
                  <a:gd name="T2" fmla="*/ 0 w 6"/>
                  <a:gd name="T3" fmla="*/ 0 h 120"/>
                  <a:gd name="T4" fmla="*/ 0 w 6"/>
                  <a:gd name="T5" fmla="*/ 120 h 120"/>
                  <a:gd name="T6" fmla="*/ 6 w 6"/>
                  <a:gd name="T7" fmla="*/ 116 h 120"/>
                  <a:gd name="T8" fmla="*/ 6 w 6"/>
                  <a:gd name="T9" fmla="*/ 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0">
                    <a:moveTo>
                      <a:pt x="6" y="6"/>
                    </a:moveTo>
                    <a:lnTo>
                      <a:pt x="0" y="0"/>
                    </a:lnTo>
                    <a:lnTo>
                      <a:pt x="0" y="120"/>
                    </a:lnTo>
                    <a:lnTo>
                      <a:pt x="6" y="11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82" name="Freeform 83"/>
              <p:cNvSpPr>
                <a:spLocks noChangeArrowheads="1"/>
              </p:cNvSpPr>
              <p:nvPr/>
            </p:nvSpPr>
            <p:spPr bwMode="auto">
              <a:xfrm>
                <a:off x="2501" y="3246"/>
                <a:ext cx="4" cy="90"/>
              </a:xfrm>
              <a:custGeom>
                <a:avLst/>
                <a:gdLst>
                  <a:gd name="T0" fmla="*/ 6 w 6"/>
                  <a:gd name="T1" fmla="*/ 4 h 172"/>
                  <a:gd name="T2" fmla="*/ 0 w 6"/>
                  <a:gd name="T3" fmla="*/ 0 h 172"/>
                  <a:gd name="T4" fmla="*/ 0 w 6"/>
                  <a:gd name="T5" fmla="*/ 172 h 172"/>
                  <a:gd name="T6" fmla="*/ 6 w 6"/>
                  <a:gd name="T7" fmla="*/ 169 h 172"/>
                  <a:gd name="T8" fmla="*/ 6 w 6"/>
                  <a:gd name="T9" fmla="*/ 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2">
                    <a:moveTo>
                      <a:pt x="6" y="4"/>
                    </a:moveTo>
                    <a:lnTo>
                      <a:pt x="0" y="0"/>
                    </a:lnTo>
                    <a:lnTo>
                      <a:pt x="0" y="172"/>
                    </a:lnTo>
                    <a:lnTo>
                      <a:pt x="6" y="169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83" name="Freeform 84"/>
              <p:cNvSpPr>
                <a:spLocks noChangeArrowheads="1"/>
              </p:cNvSpPr>
              <p:nvPr/>
            </p:nvSpPr>
            <p:spPr bwMode="auto">
              <a:xfrm>
                <a:off x="2526" y="3321"/>
                <a:ext cx="4" cy="175"/>
              </a:xfrm>
              <a:custGeom>
                <a:avLst/>
                <a:gdLst>
                  <a:gd name="T0" fmla="*/ 6 w 6"/>
                  <a:gd name="T1" fmla="*/ 0 h 337"/>
                  <a:gd name="T2" fmla="*/ 0 w 6"/>
                  <a:gd name="T3" fmla="*/ 4 h 337"/>
                  <a:gd name="T4" fmla="*/ 0 w 6"/>
                  <a:gd name="T5" fmla="*/ 327 h 337"/>
                  <a:gd name="T6" fmla="*/ 6 w 6"/>
                  <a:gd name="T7" fmla="*/ 337 h 337"/>
                  <a:gd name="T8" fmla="*/ 6 w 6"/>
                  <a:gd name="T9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7">
                    <a:moveTo>
                      <a:pt x="6" y="0"/>
                    </a:moveTo>
                    <a:lnTo>
                      <a:pt x="0" y="4"/>
                    </a:lnTo>
                    <a:lnTo>
                      <a:pt x="0" y="327"/>
                    </a:lnTo>
                    <a:lnTo>
                      <a:pt x="6" y="33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84" name="Freeform 85"/>
              <p:cNvSpPr>
                <a:spLocks noChangeArrowheads="1"/>
              </p:cNvSpPr>
              <p:nvPr/>
            </p:nvSpPr>
            <p:spPr bwMode="auto">
              <a:xfrm>
                <a:off x="2521" y="3323"/>
                <a:ext cx="5" cy="169"/>
              </a:xfrm>
              <a:custGeom>
                <a:avLst/>
                <a:gdLst>
                  <a:gd name="T0" fmla="*/ 6 w 6"/>
                  <a:gd name="T1" fmla="*/ 0 h 323"/>
                  <a:gd name="T2" fmla="*/ 0 w 6"/>
                  <a:gd name="T3" fmla="*/ 6 h 323"/>
                  <a:gd name="T4" fmla="*/ 0 w 6"/>
                  <a:gd name="T5" fmla="*/ 314 h 323"/>
                  <a:gd name="T6" fmla="*/ 6 w 6"/>
                  <a:gd name="T7" fmla="*/ 323 h 323"/>
                  <a:gd name="T8" fmla="*/ 6 w 6"/>
                  <a:gd name="T9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3">
                    <a:moveTo>
                      <a:pt x="6" y="0"/>
                    </a:moveTo>
                    <a:lnTo>
                      <a:pt x="0" y="6"/>
                    </a:lnTo>
                    <a:lnTo>
                      <a:pt x="0" y="314"/>
                    </a:lnTo>
                    <a:lnTo>
                      <a:pt x="6" y="32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85" name="Freeform 86"/>
              <p:cNvSpPr>
                <a:spLocks noChangeArrowheads="1"/>
              </p:cNvSpPr>
              <p:nvPr/>
            </p:nvSpPr>
            <p:spPr bwMode="auto">
              <a:xfrm>
                <a:off x="2517" y="3326"/>
                <a:ext cx="4" cy="161"/>
              </a:xfrm>
              <a:custGeom>
                <a:avLst/>
                <a:gdLst>
                  <a:gd name="T0" fmla="*/ 6 w 6"/>
                  <a:gd name="T1" fmla="*/ 0 h 308"/>
                  <a:gd name="T2" fmla="*/ 0 w 6"/>
                  <a:gd name="T3" fmla="*/ 3 h 308"/>
                  <a:gd name="T4" fmla="*/ 0 w 6"/>
                  <a:gd name="T5" fmla="*/ 295 h 308"/>
                  <a:gd name="T6" fmla="*/ 1 w 6"/>
                  <a:gd name="T7" fmla="*/ 295 h 308"/>
                  <a:gd name="T8" fmla="*/ 1 w 6"/>
                  <a:gd name="T9" fmla="*/ 298 h 308"/>
                  <a:gd name="T10" fmla="*/ 1 w 6"/>
                  <a:gd name="T11" fmla="*/ 300 h 308"/>
                  <a:gd name="T12" fmla="*/ 6 w 6"/>
                  <a:gd name="T13" fmla="*/ 308 h 308"/>
                  <a:gd name="T14" fmla="*/ 6 w 6"/>
                  <a:gd name="T15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08">
                    <a:moveTo>
                      <a:pt x="6" y="0"/>
                    </a:moveTo>
                    <a:lnTo>
                      <a:pt x="0" y="3"/>
                    </a:lnTo>
                    <a:lnTo>
                      <a:pt x="0" y="295"/>
                    </a:lnTo>
                    <a:lnTo>
                      <a:pt x="1" y="295"/>
                    </a:lnTo>
                    <a:lnTo>
                      <a:pt x="1" y="298"/>
                    </a:lnTo>
                    <a:lnTo>
                      <a:pt x="1" y="300"/>
                    </a:lnTo>
                    <a:lnTo>
                      <a:pt x="6" y="30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86" name="Freeform 87"/>
              <p:cNvSpPr>
                <a:spLocks noChangeArrowheads="1"/>
              </p:cNvSpPr>
              <p:nvPr/>
            </p:nvSpPr>
            <p:spPr bwMode="auto">
              <a:xfrm>
                <a:off x="2512" y="3328"/>
                <a:ext cx="5" cy="151"/>
              </a:xfrm>
              <a:custGeom>
                <a:avLst/>
                <a:gdLst>
                  <a:gd name="T0" fmla="*/ 5 w 5"/>
                  <a:gd name="T1" fmla="*/ 0 h 292"/>
                  <a:gd name="T2" fmla="*/ 0 w 5"/>
                  <a:gd name="T3" fmla="*/ 4 h 292"/>
                  <a:gd name="T4" fmla="*/ 0 w 5"/>
                  <a:gd name="T5" fmla="*/ 287 h 292"/>
                  <a:gd name="T6" fmla="*/ 1 w 5"/>
                  <a:gd name="T7" fmla="*/ 290 h 292"/>
                  <a:gd name="T8" fmla="*/ 5 w 5"/>
                  <a:gd name="T9" fmla="*/ 292 h 292"/>
                  <a:gd name="T10" fmla="*/ 5 w 5"/>
                  <a:gd name="T1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92">
                    <a:moveTo>
                      <a:pt x="5" y="0"/>
                    </a:moveTo>
                    <a:lnTo>
                      <a:pt x="0" y="4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" y="29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87" name="Freeform 88"/>
              <p:cNvSpPr>
                <a:spLocks noChangeArrowheads="1"/>
              </p:cNvSpPr>
              <p:nvPr/>
            </p:nvSpPr>
            <p:spPr bwMode="auto">
              <a:xfrm>
                <a:off x="2510" y="3329"/>
                <a:ext cx="2" cy="149"/>
              </a:xfrm>
              <a:custGeom>
                <a:avLst/>
                <a:gdLst>
                  <a:gd name="T0" fmla="*/ 5 w 5"/>
                  <a:gd name="T1" fmla="*/ 0 h 283"/>
                  <a:gd name="T2" fmla="*/ 0 w 5"/>
                  <a:gd name="T3" fmla="*/ 3 h 283"/>
                  <a:gd name="T4" fmla="*/ 0 w 5"/>
                  <a:gd name="T5" fmla="*/ 275 h 283"/>
                  <a:gd name="T6" fmla="*/ 5 w 5"/>
                  <a:gd name="T7" fmla="*/ 283 h 283"/>
                  <a:gd name="T8" fmla="*/ 5 w 5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3">
                    <a:moveTo>
                      <a:pt x="5" y="0"/>
                    </a:moveTo>
                    <a:lnTo>
                      <a:pt x="0" y="3"/>
                    </a:lnTo>
                    <a:lnTo>
                      <a:pt x="0" y="275"/>
                    </a:lnTo>
                    <a:lnTo>
                      <a:pt x="5" y="28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88" name="Freeform 89"/>
              <p:cNvSpPr>
                <a:spLocks noChangeArrowheads="1"/>
              </p:cNvSpPr>
              <p:nvPr/>
            </p:nvSpPr>
            <p:spPr bwMode="auto">
              <a:xfrm>
                <a:off x="2505" y="3331"/>
                <a:ext cx="5" cy="142"/>
              </a:xfrm>
              <a:custGeom>
                <a:avLst/>
                <a:gdLst>
                  <a:gd name="T0" fmla="*/ 6 w 6"/>
                  <a:gd name="T1" fmla="*/ 0 h 272"/>
                  <a:gd name="T2" fmla="*/ 0 w 6"/>
                  <a:gd name="T3" fmla="*/ 5 h 272"/>
                  <a:gd name="T4" fmla="*/ 0 w 6"/>
                  <a:gd name="T5" fmla="*/ 262 h 272"/>
                  <a:gd name="T6" fmla="*/ 6 w 6"/>
                  <a:gd name="T7" fmla="*/ 272 h 272"/>
                  <a:gd name="T8" fmla="*/ 6 w 6"/>
                  <a:gd name="T9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72">
                    <a:moveTo>
                      <a:pt x="6" y="0"/>
                    </a:moveTo>
                    <a:lnTo>
                      <a:pt x="0" y="5"/>
                    </a:lnTo>
                    <a:lnTo>
                      <a:pt x="0" y="262"/>
                    </a:lnTo>
                    <a:lnTo>
                      <a:pt x="6" y="27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89" name="Freeform 90"/>
              <p:cNvSpPr>
                <a:spLocks noChangeArrowheads="1"/>
              </p:cNvSpPr>
              <p:nvPr/>
            </p:nvSpPr>
            <p:spPr bwMode="auto">
              <a:xfrm>
                <a:off x="2492" y="3337"/>
                <a:ext cx="5" cy="122"/>
              </a:xfrm>
              <a:custGeom>
                <a:avLst/>
                <a:gdLst>
                  <a:gd name="T0" fmla="*/ 6 w 6"/>
                  <a:gd name="T1" fmla="*/ 0 h 233"/>
                  <a:gd name="T2" fmla="*/ 0 w 6"/>
                  <a:gd name="T3" fmla="*/ 5 h 233"/>
                  <a:gd name="T4" fmla="*/ 0 w 6"/>
                  <a:gd name="T5" fmla="*/ 49 h 233"/>
                  <a:gd name="T6" fmla="*/ 2 w 6"/>
                  <a:gd name="T7" fmla="*/ 49 h 233"/>
                  <a:gd name="T8" fmla="*/ 2 w 6"/>
                  <a:gd name="T9" fmla="*/ 225 h 233"/>
                  <a:gd name="T10" fmla="*/ 6 w 6"/>
                  <a:gd name="T11" fmla="*/ 233 h 233"/>
                  <a:gd name="T12" fmla="*/ 6 w 6"/>
                  <a:gd name="T1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33">
                    <a:moveTo>
                      <a:pt x="6" y="0"/>
                    </a:moveTo>
                    <a:lnTo>
                      <a:pt x="0" y="5"/>
                    </a:lnTo>
                    <a:lnTo>
                      <a:pt x="0" y="49"/>
                    </a:lnTo>
                    <a:lnTo>
                      <a:pt x="2" y="49"/>
                    </a:lnTo>
                    <a:lnTo>
                      <a:pt x="2" y="225"/>
                    </a:lnTo>
                    <a:lnTo>
                      <a:pt x="6" y="23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90" name="Freeform 91"/>
              <p:cNvSpPr>
                <a:spLocks noChangeArrowheads="1"/>
              </p:cNvSpPr>
              <p:nvPr/>
            </p:nvSpPr>
            <p:spPr bwMode="auto">
              <a:xfrm>
                <a:off x="2483" y="3342"/>
                <a:ext cx="5" cy="20"/>
              </a:xfrm>
              <a:custGeom>
                <a:avLst/>
                <a:gdLst>
                  <a:gd name="T0" fmla="*/ 6 w 6"/>
                  <a:gd name="T1" fmla="*/ 0 h 40"/>
                  <a:gd name="T2" fmla="*/ 0 w 6"/>
                  <a:gd name="T3" fmla="*/ 4 h 40"/>
                  <a:gd name="T4" fmla="*/ 0 w 6"/>
                  <a:gd name="T5" fmla="*/ 39 h 40"/>
                  <a:gd name="T6" fmla="*/ 6 w 6"/>
                  <a:gd name="T7" fmla="*/ 40 h 40"/>
                  <a:gd name="T8" fmla="*/ 6 w 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0">
                    <a:moveTo>
                      <a:pt x="6" y="0"/>
                    </a:moveTo>
                    <a:lnTo>
                      <a:pt x="0" y="4"/>
                    </a:lnTo>
                    <a:lnTo>
                      <a:pt x="0" y="39"/>
                    </a:lnTo>
                    <a:lnTo>
                      <a:pt x="6" y="4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91" name="Freeform 92"/>
              <p:cNvSpPr>
                <a:spLocks noChangeArrowheads="1"/>
              </p:cNvSpPr>
              <p:nvPr/>
            </p:nvSpPr>
            <p:spPr bwMode="auto">
              <a:xfrm>
                <a:off x="2481" y="3343"/>
                <a:ext cx="2" cy="19"/>
              </a:xfrm>
              <a:custGeom>
                <a:avLst/>
                <a:gdLst>
                  <a:gd name="T0" fmla="*/ 5 w 5"/>
                  <a:gd name="T1" fmla="*/ 0 h 35"/>
                  <a:gd name="T2" fmla="*/ 0 w 5"/>
                  <a:gd name="T3" fmla="*/ 3 h 35"/>
                  <a:gd name="T4" fmla="*/ 0 w 5"/>
                  <a:gd name="T5" fmla="*/ 33 h 35"/>
                  <a:gd name="T6" fmla="*/ 3 w 5"/>
                  <a:gd name="T7" fmla="*/ 33 h 35"/>
                  <a:gd name="T8" fmla="*/ 3 w 5"/>
                  <a:gd name="T9" fmla="*/ 11 h 35"/>
                  <a:gd name="T10" fmla="*/ 3 w 5"/>
                  <a:gd name="T11" fmla="*/ 33 h 35"/>
                  <a:gd name="T12" fmla="*/ 5 w 5"/>
                  <a:gd name="T13" fmla="*/ 35 h 35"/>
                  <a:gd name="T14" fmla="*/ 5 w 5"/>
                  <a:gd name="T1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5">
                    <a:moveTo>
                      <a:pt x="5" y="0"/>
                    </a:moveTo>
                    <a:lnTo>
                      <a:pt x="0" y="3"/>
                    </a:lnTo>
                    <a:lnTo>
                      <a:pt x="0" y="33"/>
                    </a:lnTo>
                    <a:lnTo>
                      <a:pt x="3" y="33"/>
                    </a:lnTo>
                    <a:lnTo>
                      <a:pt x="3" y="11"/>
                    </a:lnTo>
                    <a:lnTo>
                      <a:pt x="3" y="33"/>
                    </a:lnTo>
                    <a:lnTo>
                      <a:pt x="5" y="3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92" name="Freeform 93"/>
              <p:cNvSpPr>
                <a:spLocks noChangeArrowheads="1"/>
              </p:cNvSpPr>
              <p:nvPr/>
            </p:nvSpPr>
            <p:spPr bwMode="auto">
              <a:xfrm>
                <a:off x="2488" y="3340"/>
                <a:ext cx="4" cy="22"/>
              </a:xfrm>
              <a:custGeom>
                <a:avLst/>
                <a:gdLst>
                  <a:gd name="T0" fmla="*/ 5 w 5"/>
                  <a:gd name="T1" fmla="*/ 44 h 44"/>
                  <a:gd name="T2" fmla="*/ 5 w 5"/>
                  <a:gd name="T3" fmla="*/ 0 h 44"/>
                  <a:gd name="T4" fmla="*/ 0 w 5"/>
                  <a:gd name="T5" fmla="*/ 3 h 44"/>
                  <a:gd name="T6" fmla="*/ 0 w 5"/>
                  <a:gd name="T7" fmla="*/ 43 h 44"/>
                  <a:gd name="T8" fmla="*/ 5 w 5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4">
                    <a:moveTo>
                      <a:pt x="5" y="44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43"/>
                    </a:ln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93" name="Freeform 94"/>
              <p:cNvSpPr>
                <a:spLocks noChangeArrowheads="1"/>
              </p:cNvSpPr>
              <p:nvPr/>
            </p:nvSpPr>
            <p:spPr bwMode="auto">
              <a:xfrm>
                <a:off x="2476" y="3345"/>
                <a:ext cx="5" cy="16"/>
              </a:xfrm>
              <a:custGeom>
                <a:avLst/>
                <a:gdLst>
                  <a:gd name="T0" fmla="*/ 5 w 5"/>
                  <a:gd name="T1" fmla="*/ 30 h 30"/>
                  <a:gd name="T2" fmla="*/ 5 w 5"/>
                  <a:gd name="T3" fmla="*/ 0 h 30"/>
                  <a:gd name="T4" fmla="*/ 0 w 5"/>
                  <a:gd name="T5" fmla="*/ 5 h 30"/>
                  <a:gd name="T6" fmla="*/ 0 w 5"/>
                  <a:gd name="T7" fmla="*/ 29 h 30"/>
                  <a:gd name="T8" fmla="*/ 5 w 5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5" y="3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5" y="3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94" name="Freeform 95"/>
              <p:cNvSpPr>
                <a:spLocks noChangeArrowheads="1"/>
              </p:cNvSpPr>
              <p:nvPr/>
            </p:nvSpPr>
            <p:spPr bwMode="auto">
              <a:xfrm>
                <a:off x="2501" y="3334"/>
                <a:ext cx="4" cy="134"/>
              </a:xfrm>
              <a:custGeom>
                <a:avLst/>
                <a:gdLst>
                  <a:gd name="T0" fmla="*/ 6 w 6"/>
                  <a:gd name="T1" fmla="*/ 0 h 257"/>
                  <a:gd name="T2" fmla="*/ 0 w 6"/>
                  <a:gd name="T3" fmla="*/ 3 h 257"/>
                  <a:gd name="T4" fmla="*/ 0 w 6"/>
                  <a:gd name="T5" fmla="*/ 247 h 257"/>
                  <a:gd name="T6" fmla="*/ 6 w 6"/>
                  <a:gd name="T7" fmla="*/ 257 h 257"/>
                  <a:gd name="T8" fmla="*/ 6 w 6"/>
                  <a:gd name="T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7">
                    <a:moveTo>
                      <a:pt x="6" y="0"/>
                    </a:moveTo>
                    <a:lnTo>
                      <a:pt x="0" y="3"/>
                    </a:lnTo>
                    <a:lnTo>
                      <a:pt x="0" y="247"/>
                    </a:lnTo>
                    <a:lnTo>
                      <a:pt x="6" y="25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95" name="Freeform 96"/>
              <p:cNvSpPr>
                <a:spLocks noChangeArrowheads="1"/>
              </p:cNvSpPr>
              <p:nvPr/>
            </p:nvSpPr>
            <p:spPr bwMode="auto">
              <a:xfrm>
                <a:off x="2497" y="3336"/>
                <a:ext cx="4" cy="126"/>
              </a:xfrm>
              <a:custGeom>
                <a:avLst/>
                <a:gdLst>
                  <a:gd name="T0" fmla="*/ 5 w 5"/>
                  <a:gd name="T1" fmla="*/ 0 h 244"/>
                  <a:gd name="T2" fmla="*/ 0 w 5"/>
                  <a:gd name="T3" fmla="*/ 3 h 244"/>
                  <a:gd name="T4" fmla="*/ 0 w 5"/>
                  <a:gd name="T5" fmla="*/ 236 h 244"/>
                  <a:gd name="T6" fmla="*/ 5 w 5"/>
                  <a:gd name="T7" fmla="*/ 244 h 244"/>
                  <a:gd name="T8" fmla="*/ 5 w 5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4">
                    <a:moveTo>
                      <a:pt x="5" y="0"/>
                    </a:moveTo>
                    <a:lnTo>
                      <a:pt x="0" y="3"/>
                    </a:lnTo>
                    <a:lnTo>
                      <a:pt x="0" y="236"/>
                    </a:lnTo>
                    <a:lnTo>
                      <a:pt x="5" y="24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96" name="Freeform 97"/>
              <p:cNvSpPr>
                <a:spLocks noChangeArrowheads="1"/>
              </p:cNvSpPr>
              <p:nvPr/>
            </p:nvSpPr>
            <p:spPr bwMode="auto">
              <a:xfrm>
                <a:off x="2461" y="3454"/>
                <a:ext cx="2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97" name="Freeform 98"/>
              <p:cNvSpPr>
                <a:spLocks noChangeArrowheads="1"/>
              </p:cNvSpPr>
              <p:nvPr/>
            </p:nvSpPr>
            <p:spPr bwMode="auto">
              <a:xfrm>
                <a:off x="2443" y="133"/>
                <a:ext cx="65" cy="92"/>
              </a:xfrm>
              <a:custGeom>
                <a:avLst/>
                <a:gdLst>
                  <a:gd name="T0" fmla="*/ 32 w 88"/>
                  <a:gd name="T1" fmla="*/ 154 h 179"/>
                  <a:gd name="T2" fmla="*/ 32 w 88"/>
                  <a:gd name="T3" fmla="*/ 126 h 179"/>
                  <a:gd name="T4" fmla="*/ 45 w 88"/>
                  <a:gd name="T5" fmla="*/ 128 h 179"/>
                  <a:gd name="T6" fmla="*/ 45 w 88"/>
                  <a:gd name="T7" fmla="*/ 140 h 179"/>
                  <a:gd name="T8" fmla="*/ 45 w 88"/>
                  <a:gd name="T9" fmla="*/ 158 h 179"/>
                  <a:gd name="T10" fmla="*/ 45 w 88"/>
                  <a:gd name="T11" fmla="*/ 160 h 179"/>
                  <a:gd name="T12" fmla="*/ 46 w 88"/>
                  <a:gd name="T13" fmla="*/ 163 h 179"/>
                  <a:gd name="T14" fmla="*/ 48 w 88"/>
                  <a:gd name="T15" fmla="*/ 163 h 179"/>
                  <a:gd name="T16" fmla="*/ 48 w 88"/>
                  <a:gd name="T17" fmla="*/ 164 h 179"/>
                  <a:gd name="T18" fmla="*/ 50 w 88"/>
                  <a:gd name="T19" fmla="*/ 158 h 179"/>
                  <a:gd name="T20" fmla="*/ 54 w 88"/>
                  <a:gd name="T21" fmla="*/ 149 h 179"/>
                  <a:gd name="T22" fmla="*/ 54 w 88"/>
                  <a:gd name="T23" fmla="*/ 148 h 179"/>
                  <a:gd name="T24" fmla="*/ 68 w 88"/>
                  <a:gd name="T25" fmla="*/ 151 h 179"/>
                  <a:gd name="T26" fmla="*/ 68 w 88"/>
                  <a:gd name="T27" fmla="*/ 154 h 179"/>
                  <a:gd name="T28" fmla="*/ 68 w 88"/>
                  <a:gd name="T29" fmla="*/ 163 h 179"/>
                  <a:gd name="T30" fmla="*/ 68 w 88"/>
                  <a:gd name="T31" fmla="*/ 166 h 179"/>
                  <a:gd name="T32" fmla="*/ 68 w 88"/>
                  <a:gd name="T33" fmla="*/ 176 h 179"/>
                  <a:gd name="T34" fmla="*/ 68 w 88"/>
                  <a:gd name="T35" fmla="*/ 179 h 179"/>
                  <a:gd name="T36" fmla="*/ 75 w 88"/>
                  <a:gd name="T37" fmla="*/ 179 h 179"/>
                  <a:gd name="T38" fmla="*/ 77 w 88"/>
                  <a:gd name="T39" fmla="*/ 170 h 179"/>
                  <a:gd name="T40" fmla="*/ 80 w 88"/>
                  <a:gd name="T41" fmla="*/ 162 h 179"/>
                  <a:gd name="T42" fmla="*/ 84 w 88"/>
                  <a:gd name="T43" fmla="*/ 145 h 179"/>
                  <a:gd name="T44" fmla="*/ 85 w 88"/>
                  <a:gd name="T45" fmla="*/ 135 h 179"/>
                  <a:gd name="T46" fmla="*/ 87 w 88"/>
                  <a:gd name="T47" fmla="*/ 126 h 179"/>
                  <a:gd name="T48" fmla="*/ 88 w 88"/>
                  <a:gd name="T49" fmla="*/ 106 h 179"/>
                  <a:gd name="T50" fmla="*/ 87 w 88"/>
                  <a:gd name="T51" fmla="*/ 83 h 179"/>
                  <a:gd name="T52" fmla="*/ 84 w 88"/>
                  <a:gd name="T53" fmla="*/ 64 h 179"/>
                  <a:gd name="T54" fmla="*/ 80 w 88"/>
                  <a:gd name="T55" fmla="*/ 46 h 179"/>
                  <a:gd name="T56" fmla="*/ 75 w 88"/>
                  <a:gd name="T57" fmla="*/ 31 h 179"/>
                  <a:gd name="T58" fmla="*/ 71 w 88"/>
                  <a:gd name="T59" fmla="*/ 23 h 179"/>
                  <a:gd name="T60" fmla="*/ 68 w 88"/>
                  <a:gd name="T61" fmla="*/ 17 h 179"/>
                  <a:gd name="T62" fmla="*/ 61 w 88"/>
                  <a:gd name="T63" fmla="*/ 8 h 179"/>
                  <a:gd name="T64" fmla="*/ 53 w 88"/>
                  <a:gd name="T65" fmla="*/ 1 h 179"/>
                  <a:gd name="T66" fmla="*/ 45 w 88"/>
                  <a:gd name="T67" fmla="*/ 0 h 179"/>
                  <a:gd name="T68" fmla="*/ 36 w 88"/>
                  <a:gd name="T69" fmla="*/ 1 h 179"/>
                  <a:gd name="T70" fmla="*/ 28 w 88"/>
                  <a:gd name="T71" fmla="*/ 8 h 179"/>
                  <a:gd name="T72" fmla="*/ 20 w 88"/>
                  <a:gd name="T73" fmla="*/ 17 h 179"/>
                  <a:gd name="T74" fmla="*/ 14 w 88"/>
                  <a:gd name="T75" fmla="*/ 31 h 179"/>
                  <a:gd name="T76" fmla="*/ 7 w 88"/>
                  <a:gd name="T77" fmla="*/ 46 h 179"/>
                  <a:gd name="T78" fmla="*/ 3 w 88"/>
                  <a:gd name="T79" fmla="*/ 64 h 179"/>
                  <a:gd name="T80" fmla="*/ 0 w 88"/>
                  <a:gd name="T81" fmla="*/ 83 h 179"/>
                  <a:gd name="T82" fmla="*/ 0 w 88"/>
                  <a:gd name="T83" fmla="*/ 106 h 179"/>
                  <a:gd name="T84" fmla="*/ 0 w 88"/>
                  <a:gd name="T85" fmla="*/ 125 h 179"/>
                  <a:gd name="T86" fmla="*/ 3 w 88"/>
                  <a:gd name="T87" fmla="*/ 144 h 179"/>
                  <a:gd name="T88" fmla="*/ 7 w 88"/>
                  <a:gd name="T89" fmla="*/ 161 h 179"/>
                  <a:gd name="T90" fmla="*/ 13 w 88"/>
                  <a:gd name="T91" fmla="*/ 178 h 179"/>
                  <a:gd name="T92" fmla="*/ 15 w 88"/>
                  <a:gd name="T93" fmla="*/ 178 h 179"/>
                  <a:gd name="T94" fmla="*/ 32 w 88"/>
                  <a:gd name="T95" fmla="*/ 179 h 179"/>
                  <a:gd name="T96" fmla="*/ 32 w 88"/>
                  <a:gd name="T97" fmla="*/ 154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" h="179">
                    <a:moveTo>
                      <a:pt x="32" y="154"/>
                    </a:moveTo>
                    <a:lnTo>
                      <a:pt x="32" y="126"/>
                    </a:lnTo>
                    <a:lnTo>
                      <a:pt x="45" y="128"/>
                    </a:lnTo>
                    <a:lnTo>
                      <a:pt x="45" y="140"/>
                    </a:lnTo>
                    <a:lnTo>
                      <a:pt x="45" y="158"/>
                    </a:lnTo>
                    <a:lnTo>
                      <a:pt x="45" y="160"/>
                    </a:lnTo>
                    <a:lnTo>
                      <a:pt x="46" y="163"/>
                    </a:lnTo>
                    <a:lnTo>
                      <a:pt x="48" y="163"/>
                    </a:lnTo>
                    <a:lnTo>
                      <a:pt x="48" y="164"/>
                    </a:lnTo>
                    <a:lnTo>
                      <a:pt x="50" y="158"/>
                    </a:lnTo>
                    <a:lnTo>
                      <a:pt x="54" y="149"/>
                    </a:lnTo>
                    <a:lnTo>
                      <a:pt x="54" y="148"/>
                    </a:lnTo>
                    <a:lnTo>
                      <a:pt x="68" y="151"/>
                    </a:lnTo>
                    <a:lnTo>
                      <a:pt x="68" y="154"/>
                    </a:lnTo>
                    <a:lnTo>
                      <a:pt x="68" y="163"/>
                    </a:lnTo>
                    <a:lnTo>
                      <a:pt x="68" y="166"/>
                    </a:lnTo>
                    <a:lnTo>
                      <a:pt x="68" y="176"/>
                    </a:lnTo>
                    <a:lnTo>
                      <a:pt x="68" y="179"/>
                    </a:lnTo>
                    <a:lnTo>
                      <a:pt x="75" y="179"/>
                    </a:lnTo>
                    <a:lnTo>
                      <a:pt x="77" y="170"/>
                    </a:lnTo>
                    <a:lnTo>
                      <a:pt x="80" y="162"/>
                    </a:lnTo>
                    <a:lnTo>
                      <a:pt x="84" y="145"/>
                    </a:lnTo>
                    <a:lnTo>
                      <a:pt x="85" y="135"/>
                    </a:lnTo>
                    <a:lnTo>
                      <a:pt x="87" y="126"/>
                    </a:lnTo>
                    <a:lnTo>
                      <a:pt x="88" y="106"/>
                    </a:lnTo>
                    <a:lnTo>
                      <a:pt x="87" y="83"/>
                    </a:lnTo>
                    <a:lnTo>
                      <a:pt x="84" y="64"/>
                    </a:lnTo>
                    <a:lnTo>
                      <a:pt x="80" y="46"/>
                    </a:lnTo>
                    <a:lnTo>
                      <a:pt x="75" y="31"/>
                    </a:lnTo>
                    <a:lnTo>
                      <a:pt x="71" y="23"/>
                    </a:lnTo>
                    <a:lnTo>
                      <a:pt x="68" y="17"/>
                    </a:lnTo>
                    <a:lnTo>
                      <a:pt x="61" y="8"/>
                    </a:lnTo>
                    <a:lnTo>
                      <a:pt x="53" y="1"/>
                    </a:lnTo>
                    <a:lnTo>
                      <a:pt x="45" y="0"/>
                    </a:lnTo>
                    <a:lnTo>
                      <a:pt x="36" y="1"/>
                    </a:lnTo>
                    <a:lnTo>
                      <a:pt x="28" y="8"/>
                    </a:lnTo>
                    <a:lnTo>
                      <a:pt x="20" y="17"/>
                    </a:lnTo>
                    <a:lnTo>
                      <a:pt x="14" y="31"/>
                    </a:lnTo>
                    <a:lnTo>
                      <a:pt x="7" y="46"/>
                    </a:lnTo>
                    <a:lnTo>
                      <a:pt x="3" y="64"/>
                    </a:lnTo>
                    <a:lnTo>
                      <a:pt x="0" y="83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3" y="144"/>
                    </a:lnTo>
                    <a:lnTo>
                      <a:pt x="7" y="161"/>
                    </a:lnTo>
                    <a:lnTo>
                      <a:pt x="13" y="178"/>
                    </a:lnTo>
                    <a:lnTo>
                      <a:pt x="15" y="178"/>
                    </a:lnTo>
                    <a:lnTo>
                      <a:pt x="32" y="179"/>
                    </a:lnTo>
                    <a:lnTo>
                      <a:pt x="32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98" name="Freeform 99"/>
              <p:cNvSpPr>
                <a:spLocks noChangeArrowheads="1"/>
              </p:cNvSpPr>
              <p:nvPr/>
            </p:nvSpPr>
            <p:spPr bwMode="auto">
              <a:xfrm>
                <a:off x="2488" y="231"/>
                <a:ext cx="2" cy="79"/>
              </a:xfrm>
              <a:custGeom>
                <a:avLst/>
                <a:gdLst>
                  <a:gd name="T0" fmla="*/ 1 w 2"/>
                  <a:gd name="T1" fmla="*/ 3 h 152"/>
                  <a:gd name="T2" fmla="*/ 0 w 2"/>
                  <a:gd name="T3" fmla="*/ 3 h 152"/>
                  <a:gd name="T4" fmla="*/ 0 w 2"/>
                  <a:gd name="T5" fmla="*/ 152 h 152"/>
                  <a:gd name="T6" fmla="*/ 2 w 2"/>
                  <a:gd name="T7" fmla="*/ 87 h 152"/>
                  <a:gd name="T8" fmla="*/ 2 w 2"/>
                  <a:gd name="T9" fmla="*/ 0 h 152"/>
                  <a:gd name="T10" fmla="*/ 1 w 2"/>
                  <a:gd name="T11" fmla="*/ 1 h 152"/>
                  <a:gd name="T12" fmla="*/ 1 w 2"/>
                  <a:gd name="T13" fmla="*/ 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52">
                    <a:moveTo>
                      <a:pt x="1" y="3"/>
                    </a:moveTo>
                    <a:lnTo>
                      <a:pt x="0" y="3"/>
                    </a:lnTo>
                    <a:lnTo>
                      <a:pt x="0" y="152"/>
                    </a:lnTo>
                    <a:lnTo>
                      <a:pt x="2" y="87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99" name="Freeform 100"/>
              <p:cNvSpPr>
                <a:spLocks noChangeArrowheads="1"/>
              </p:cNvSpPr>
              <p:nvPr/>
            </p:nvSpPr>
            <p:spPr bwMode="auto">
              <a:xfrm>
                <a:off x="2483" y="233"/>
                <a:ext cx="5" cy="128"/>
              </a:xfrm>
              <a:custGeom>
                <a:avLst/>
                <a:gdLst>
                  <a:gd name="T0" fmla="*/ 6 w 6"/>
                  <a:gd name="T1" fmla="*/ 0 h 246"/>
                  <a:gd name="T2" fmla="*/ 0 w 6"/>
                  <a:gd name="T3" fmla="*/ 1 h 246"/>
                  <a:gd name="T4" fmla="*/ 0 w 6"/>
                  <a:gd name="T5" fmla="*/ 246 h 246"/>
                  <a:gd name="T6" fmla="*/ 4 w 6"/>
                  <a:gd name="T7" fmla="*/ 246 h 246"/>
                  <a:gd name="T8" fmla="*/ 6 w 6"/>
                  <a:gd name="T9" fmla="*/ 149 h 246"/>
                  <a:gd name="T10" fmla="*/ 6 w 6"/>
                  <a:gd name="T1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46">
                    <a:moveTo>
                      <a:pt x="6" y="0"/>
                    </a:moveTo>
                    <a:lnTo>
                      <a:pt x="0" y="1"/>
                    </a:lnTo>
                    <a:lnTo>
                      <a:pt x="0" y="246"/>
                    </a:lnTo>
                    <a:lnTo>
                      <a:pt x="4" y="246"/>
                    </a:lnTo>
                    <a:lnTo>
                      <a:pt x="6" y="14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00" name="Freeform 101"/>
              <p:cNvSpPr>
                <a:spLocks noChangeArrowheads="1"/>
              </p:cNvSpPr>
              <p:nvPr/>
            </p:nvSpPr>
            <p:spPr bwMode="auto">
              <a:xfrm>
                <a:off x="2481" y="233"/>
                <a:ext cx="2" cy="128"/>
              </a:xfrm>
              <a:custGeom>
                <a:avLst/>
                <a:gdLst>
                  <a:gd name="T0" fmla="*/ 4 w 4"/>
                  <a:gd name="T1" fmla="*/ 0 h 245"/>
                  <a:gd name="T2" fmla="*/ 0 w 4"/>
                  <a:gd name="T3" fmla="*/ 1 h 245"/>
                  <a:gd name="T4" fmla="*/ 0 w 4"/>
                  <a:gd name="T5" fmla="*/ 217 h 245"/>
                  <a:gd name="T6" fmla="*/ 0 w 4"/>
                  <a:gd name="T7" fmla="*/ 226 h 245"/>
                  <a:gd name="T8" fmla="*/ 3 w 4"/>
                  <a:gd name="T9" fmla="*/ 226 h 245"/>
                  <a:gd name="T10" fmla="*/ 3 w 4"/>
                  <a:gd name="T11" fmla="*/ 230 h 245"/>
                  <a:gd name="T12" fmla="*/ 3 w 4"/>
                  <a:gd name="T13" fmla="*/ 243 h 245"/>
                  <a:gd name="T14" fmla="*/ 4 w 4"/>
                  <a:gd name="T15" fmla="*/ 245 h 245"/>
                  <a:gd name="T16" fmla="*/ 4 w 4"/>
                  <a:gd name="T17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45">
                    <a:moveTo>
                      <a:pt x="4" y="0"/>
                    </a:moveTo>
                    <a:lnTo>
                      <a:pt x="0" y="1"/>
                    </a:lnTo>
                    <a:lnTo>
                      <a:pt x="0" y="217"/>
                    </a:lnTo>
                    <a:lnTo>
                      <a:pt x="0" y="226"/>
                    </a:lnTo>
                    <a:lnTo>
                      <a:pt x="3" y="226"/>
                    </a:lnTo>
                    <a:lnTo>
                      <a:pt x="3" y="230"/>
                    </a:lnTo>
                    <a:lnTo>
                      <a:pt x="3" y="243"/>
                    </a:lnTo>
                    <a:lnTo>
                      <a:pt x="4" y="24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01" name="Freeform 102"/>
              <p:cNvSpPr>
                <a:spLocks noChangeArrowheads="1"/>
              </p:cNvSpPr>
              <p:nvPr/>
            </p:nvSpPr>
            <p:spPr bwMode="auto">
              <a:xfrm>
                <a:off x="2463" y="225"/>
                <a:ext cx="5" cy="125"/>
              </a:xfrm>
              <a:custGeom>
                <a:avLst/>
                <a:gdLst>
                  <a:gd name="T0" fmla="*/ 4 w 4"/>
                  <a:gd name="T1" fmla="*/ 0 h 239"/>
                  <a:gd name="T2" fmla="*/ 0 w 4"/>
                  <a:gd name="T3" fmla="*/ 0 h 239"/>
                  <a:gd name="T4" fmla="*/ 0 w 4"/>
                  <a:gd name="T5" fmla="*/ 239 h 239"/>
                  <a:gd name="T6" fmla="*/ 4 w 4"/>
                  <a:gd name="T7" fmla="*/ 239 h 239"/>
                  <a:gd name="T8" fmla="*/ 4 w 4"/>
                  <a:gd name="T9" fmla="*/ 89 h 239"/>
                  <a:gd name="T10" fmla="*/ 4 w 4"/>
                  <a:gd name="T11" fmla="*/ 68 h 239"/>
                  <a:gd name="T12" fmla="*/ 4 w 4"/>
                  <a:gd name="T13" fmla="*/ 55 h 239"/>
                  <a:gd name="T14" fmla="*/ 4 w 4"/>
                  <a:gd name="T15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39">
                    <a:moveTo>
                      <a:pt x="4" y="0"/>
                    </a:moveTo>
                    <a:lnTo>
                      <a:pt x="0" y="0"/>
                    </a:lnTo>
                    <a:lnTo>
                      <a:pt x="0" y="239"/>
                    </a:lnTo>
                    <a:lnTo>
                      <a:pt x="4" y="239"/>
                    </a:lnTo>
                    <a:lnTo>
                      <a:pt x="4" y="89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02" name="Freeform 103"/>
              <p:cNvSpPr>
                <a:spLocks noChangeArrowheads="1"/>
              </p:cNvSpPr>
              <p:nvPr/>
            </p:nvSpPr>
            <p:spPr bwMode="auto">
              <a:xfrm>
                <a:off x="2461" y="225"/>
                <a:ext cx="2" cy="125"/>
              </a:xfrm>
              <a:custGeom>
                <a:avLst/>
                <a:gdLst>
                  <a:gd name="T0" fmla="*/ 5 w 5"/>
                  <a:gd name="T1" fmla="*/ 0 h 239"/>
                  <a:gd name="T2" fmla="*/ 0 w 5"/>
                  <a:gd name="T3" fmla="*/ 0 h 239"/>
                  <a:gd name="T4" fmla="*/ 0 w 5"/>
                  <a:gd name="T5" fmla="*/ 239 h 239"/>
                  <a:gd name="T6" fmla="*/ 4 w 5"/>
                  <a:gd name="T7" fmla="*/ 239 h 239"/>
                  <a:gd name="T8" fmla="*/ 4 w 5"/>
                  <a:gd name="T9" fmla="*/ 238 h 239"/>
                  <a:gd name="T10" fmla="*/ 5 w 5"/>
                  <a:gd name="T11" fmla="*/ 239 h 239"/>
                  <a:gd name="T12" fmla="*/ 5 w 5"/>
                  <a:gd name="T13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39">
                    <a:moveTo>
                      <a:pt x="5" y="0"/>
                    </a:moveTo>
                    <a:lnTo>
                      <a:pt x="0" y="0"/>
                    </a:lnTo>
                    <a:lnTo>
                      <a:pt x="0" y="239"/>
                    </a:lnTo>
                    <a:lnTo>
                      <a:pt x="4" y="239"/>
                    </a:lnTo>
                    <a:lnTo>
                      <a:pt x="4" y="238"/>
                    </a:lnTo>
                    <a:lnTo>
                      <a:pt x="5" y="23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03" name="Freeform 104"/>
              <p:cNvSpPr>
                <a:spLocks noChangeArrowheads="1"/>
              </p:cNvSpPr>
              <p:nvPr/>
            </p:nvSpPr>
            <p:spPr bwMode="auto">
              <a:xfrm>
                <a:off x="2454" y="225"/>
                <a:ext cx="7" cy="138"/>
              </a:xfrm>
              <a:custGeom>
                <a:avLst/>
                <a:gdLst>
                  <a:gd name="T0" fmla="*/ 8 w 8"/>
                  <a:gd name="T1" fmla="*/ 1 h 263"/>
                  <a:gd name="T2" fmla="*/ 0 w 8"/>
                  <a:gd name="T3" fmla="*/ 0 h 263"/>
                  <a:gd name="T4" fmla="*/ 0 w 8"/>
                  <a:gd name="T5" fmla="*/ 139 h 263"/>
                  <a:gd name="T6" fmla="*/ 3 w 8"/>
                  <a:gd name="T7" fmla="*/ 263 h 263"/>
                  <a:gd name="T8" fmla="*/ 3 w 8"/>
                  <a:gd name="T9" fmla="*/ 241 h 263"/>
                  <a:gd name="T10" fmla="*/ 3 w 8"/>
                  <a:gd name="T11" fmla="*/ 239 h 263"/>
                  <a:gd name="T12" fmla="*/ 8 w 8"/>
                  <a:gd name="T13" fmla="*/ 240 h 263"/>
                  <a:gd name="T14" fmla="*/ 8 w 8"/>
                  <a:gd name="T15" fmla="*/ 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63">
                    <a:moveTo>
                      <a:pt x="8" y="1"/>
                    </a:moveTo>
                    <a:lnTo>
                      <a:pt x="0" y="0"/>
                    </a:lnTo>
                    <a:lnTo>
                      <a:pt x="0" y="139"/>
                    </a:lnTo>
                    <a:lnTo>
                      <a:pt x="3" y="263"/>
                    </a:lnTo>
                    <a:lnTo>
                      <a:pt x="3" y="241"/>
                    </a:lnTo>
                    <a:lnTo>
                      <a:pt x="3" y="239"/>
                    </a:lnTo>
                    <a:lnTo>
                      <a:pt x="8" y="24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04" name="Freeform 105"/>
              <p:cNvSpPr>
                <a:spLocks noChangeArrowheads="1"/>
              </p:cNvSpPr>
              <p:nvPr/>
            </p:nvSpPr>
            <p:spPr bwMode="auto">
              <a:xfrm>
                <a:off x="2454" y="277"/>
                <a:ext cx="36" cy="2976"/>
              </a:xfrm>
              <a:custGeom>
                <a:avLst/>
                <a:gdLst>
                  <a:gd name="T0" fmla="*/ 47 w 48"/>
                  <a:gd name="T1" fmla="*/ 162 h 5713"/>
                  <a:gd name="T2" fmla="*/ 47 w 48"/>
                  <a:gd name="T3" fmla="*/ 182 h 5713"/>
                  <a:gd name="T4" fmla="*/ 39 w 48"/>
                  <a:gd name="T5" fmla="*/ 186 h 5713"/>
                  <a:gd name="T6" fmla="*/ 39 w 48"/>
                  <a:gd name="T7" fmla="*/ 191 h 5713"/>
                  <a:gd name="T8" fmla="*/ 39 w 48"/>
                  <a:gd name="T9" fmla="*/ 197 h 5713"/>
                  <a:gd name="T10" fmla="*/ 36 w 48"/>
                  <a:gd name="T11" fmla="*/ 204 h 5713"/>
                  <a:gd name="T12" fmla="*/ 30 w 48"/>
                  <a:gd name="T13" fmla="*/ 258 h 5713"/>
                  <a:gd name="T14" fmla="*/ 30 w 48"/>
                  <a:gd name="T15" fmla="*/ 294 h 5713"/>
                  <a:gd name="T16" fmla="*/ 17 w 48"/>
                  <a:gd name="T17" fmla="*/ 191 h 5713"/>
                  <a:gd name="T18" fmla="*/ 3 w 48"/>
                  <a:gd name="T19" fmla="*/ 188 h 5713"/>
                  <a:gd name="T20" fmla="*/ 3 w 48"/>
                  <a:gd name="T21" fmla="*/ 167 h 5713"/>
                  <a:gd name="T22" fmla="*/ 0 w 48"/>
                  <a:gd name="T23" fmla="*/ 41 h 5713"/>
                  <a:gd name="T24" fmla="*/ 0 w 48"/>
                  <a:gd name="T25" fmla="*/ 5694 h 5713"/>
                  <a:gd name="T26" fmla="*/ 35 w 48"/>
                  <a:gd name="T27" fmla="*/ 5713 h 5713"/>
                  <a:gd name="T28" fmla="*/ 19 w 48"/>
                  <a:gd name="T29" fmla="*/ 5670 h 5713"/>
                  <a:gd name="T30" fmla="*/ 19 w 48"/>
                  <a:gd name="T31" fmla="*/ 5670 h 5713"/>
                  <a:gd name="T32" fmla="*/ 19 w 48"/>
                  <a:gd name="T33" fmla="*/ 5670 h 5713"/>
                  <a:gd name="T34" fmla="*/ 15 w 48"/>
                  <a:gd name="T35" fmla="*/ 4898 h 5713"/>
                  <a:gd name="T36" fmla="*/ 19 w 48"/>
                  <a:gd name="T37" fmla="*/ 4238 h 5713"/>
                  <a:gd name="T38" fmla="*/ 21 w 48"/>
                  <a:gd name="T39" fmla="*/ 4940 h 5713"/>
                  <a:gd name="T40" fmla="*/ 26 w 48"/>
                  <a:gd name="T41" fmla="*/ 5109 h 5713"/>
                  <a:gd name="T42" fmla="*/ 31 w 48"/>
                  <a:gd name="T43" fmla="*/ 5173 h 5713"/>
                  <a:gd name="T44" fmla="*/ 30 w 48"/>
                  <a:gd name="T45" fmla="*/ 4957 h 5713"/>
                  <a:gd name="T46" fmla="*/ 29 w 48"/>
                  <a:gd name="T47" fmla="*/ 4833 h 5713"/>
                  <a:gd name="T48" fmla="*/ 29 w 48"/>
                  <a:gd name="T49" fmla="*/ 4833 h 5713"/>
                  <a:gd name="T50" fmla="*/ 27 w 48"/>
                  <a:gd name="T51" fmla="*/ 4244 h 5713"/>
                  <a:gd name="T52" fmla="*/ 33 w 48"/>
                  <a:gd name="T53" fmla="*/ 4664 h 5713"/>
                  <a:gd name="T54" fmla="*/ 35 w 48"/>
                  <a:gd name="T55" fmla="*/ 4233 h 5713"/>
                  <a:gd name="T56" fmla="*/ 33 w 48"/>
                  <a:gd name="T57" fmla="*/ 4664 h 5713"/>
                  <a:gd name="T58" fmla="*/ 30 w 48"/>
                  <a:gd name="T59" fmla="*/ 4957 h 5713"/>
                  <a:gd name="T60" fmla="*/ 32 w 48"/>
                  <a:gd name="T61" fmla="*/ 5182 h 5713"/>
                  <a:gd name="T62" fmla="*/ 34 w 48"/>
                  <a:gd name="T63" fmla="*/ 5296 h 5713"/>
                  <a:gd name="T64" fmla="*/ 35 w 48"/>
                  <a:gd name="T65" fmla="*/ 5681 h 5713"/>
                  <a:gd name="T66" fmla="*/ 48 w 48"/>
                  <a:gd name="T67" fmla="*/ 0 h 5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" h="5713">
                    <a:moveTo>
                      <a:pt x="44" y="162"/>
                    </a:moveTo>
                    <a:lnTo>
                      <a:pt x="47" y="162"/>
                    </a:lnTo>
                    <a:lnTo>
                      <a:pt x="47" y="165"/>
                    </a:lnTo>
                    <a:lnTo>
                      <a:pt x="47" y="182"/>
                    </a:lnTo>
                    <a:lnTo>
                      <a:pt x="47" y="184"/>
                    </a:lnTo>
                    <a:lnTo>
                      <a:pt x="39" y="186"/>
                    </a:lnTo>
                    <a:lnTo>
                      <a:pt x="39" y="188"/>
                    </a:lnTo>
                    <a:lnTo>
                      <a:pt x="39" y="191"/>
                    </a:lnTo>
                    <a:lnTo>
                      <a:pt x="39" y="194"/>
                    </a:lnTo>
                    <a:lnTo>
                      <a:pt x="39" y="197"/>
                    </a:lnTo>
                    <a:lnTo>
                      <a:pt x="36" y="199"/>
                    </a:lnTo>
                    <a:lnTo>
                      <a:pt x="36" y="204"/>
                    </a:lnTo>
                    <a:lnTo>
                      <a:pt x="30" y="205"/>
                    </a:lnTo>
                    <a:lnTo>
                      <a:pt x="30" y="258"/>
                    </a:lnTo>
                    <a:lnTo>
                      <a:pt x="30" y="293"/>
                    </a:lnTo>
                    <a:lnTo>
                      <a:pt x="30" y="294"/>
                    </a:lnTo>
                    <a:lnTo>
                      <a:pt x="17" y="293"/>
                    </a:lnTo>
                    <a:lnTo>
                      <a:pt x="17" y="191"/>
                    </a:lnTo>
                    <a:lnTo>
                      <a:pt x="3" y="193"/>
                    </a:lnTo>
                    <a:lnTo>
                      <a:pt x="3" y="188"/>
                    </a:lnTo>
                    <a:lnTo>
                      <a:pt x="3" y="169"/>
                    </a:lnTo>
                    <a:lnTo>
                      <a:pt x="3" y="167"/>
                    </a:lnTo>
                    <a:lnTo>
                      <a:pt x="3" y="165"/>
                    </a:lnTo>
                    <a:lnTo>
                      <a:pt x="0" y="41"/>
                    </a:lnTo>
                    <a:lnTo>
                      <a:pt x="0" y="5606"/>
                    </a:lnTo>
                    <a:lnTo>
                      <a:pt x="0" y="5694"/>
                    </a:lnTo>
                    <a:lnTo>
                      <a:pt x="0" y="5711"/>
                    </a:lnTo>
                    <a:lnTo>
                      <a:pt x="35" y="5713"/>
                    </a:lnTo>
                    <a:lnTo>
                      <a:pt x="35" y="5681"/>
                    </a:lnTo>
                    <a:lnTo>
                      <a:pt x="19" y="5670"/>
                    </a:lnTo>
                    <a:lnTo>
                      <a:pt x="19" y="5687"/>
                    </a:lnTo>
                    <a:lnTo>
                      <a:pt x="19" y="5670"/>
                    </a:lnTo>
                    <a:lnTo>
                      <a:pt x="8" y="5664"/>
                    </a:lnTo>
                    <a:lnTo>
                      <a:pt x="19" y="5670"/>
                    </a:lnTo>
                    <a:lnTo>
                      <a:pt x="19" y="4914"/>
                    </a:lnTo>
                    <a:lnTo>
                      <a:pt x="15" y="4898"/>
                    </a:lnTo>
                    <a:lnTo>
                      <a:pt x="19" y="4914"/>
                    </a:lnTo>
                    <a:lnTo>
                      <a:pt x="19" y="4238"/>
                    </a:lnTo>
                    <a:lnTo>
                      <a:pt x="19" y="4914"/>
                    </a:lnTo>
                    <a:lnTo>
                      <a:pt x="21" y="4940"/>
                    </a:lnTo>
                    <a:lnTo>
                      <a:pt x="24" y="5054"/>
                    </a:lnTo>
                    <a:lnTo>
                      <a:pt x="26" y="5109"/>
                    </a:lnTo>
                    <a:lnTo>
                      <a:pt x="30" y="5166"/>
                    </a:lnTo>
                    <a:lnTo>
                      <a:pt x="31" y="5173"/>
                    </a:lnTo>
                    <a:lnTo>
                      <a:pt x="31" y="5119"/>
                    </a:lnTo>
                    <a:lnTo>
                      <a:pt x="30" y="4957"/>
                    </a:lnTo>
                    <a:lnTo>
                      <a:pt x="30" y="4815"/>
                    </a:lnTo>
                    <a:lnTo>
                      <a:pt x="29" y="4833"/>
                    </a:lnTo>
                    <a:lnTo>
                      <a:pt x="27" y="4869"/>
                    </a:lnTo>
                    <a:lnTo>
                      <a:pt x="29" y="4833"/>
                    </a:lnTo>
                    <a:lnTo>
                      <a:pt x="30" y="4815"/>
                    </a:lnTo>
                    <a:lnTo>
                      <a:pt x="27" y="4244"/>
                    </a:lnTo>
                    <a:lnTo>
                      <a:pt x="30" y="4815"/>
                    </a:lnTo>
                    <a:lnTo>
                      <a:pt x="33" y="4664"/>
                    </a:lnTo>
                    <a:lnTo>
                      <a:pt x="33" y="4436"/>
                    </a:lnTo>
                    <a:lnTo>
                      <a:pt x="35" y="4233"/>
                    </a:lnTo>
                    <a:lnTo>
                      <a:pt x="33" y="4436"/>
                    </a:lnTo>
                    <a:lnTo>
                      <a:pt x="33" y="4664"/>
                    </a:lnTo>
                    <a:lnTo>
                      <a:pt x="30" y="4815"/>
                    </a:lnTo>
                    <a:lnTo>
                      <a:pt x="30" y="4957"/>
                    </a:lnTo>
                    <a:lnTo>
                      <a:pt x="31" y="5119"/>
                    </a:lnTo>
                    <a:lnTo>
                      <a:pt x="32" y="5182"/>
                    </a:lnTo>
                    <a:lnTo>
                      <a:pt x="33" y="5238"/>
                    </a:lnTo>
                    <a:lnTo>
                      <a:pt x="34" y="5296"/>
                    </a:lnTo>
                    <a:lnTo>
                      <a:pt x="33" y="5345"/>
                    </a:lnTo>
                    <a:lnTo>
                      <a:pt x="35" y="5681"/>
                    </a:lnTo>
                    <a:lnTo>
                      <a:pt x="48" y="5689"/>
                    </a:lnTo>
                    <a:lnTo>
                      <a:pt x="48" y="0"/>
                    </a:lnTo>
                    <a:lnTo>
                      <a:pt x="44" y="1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05" name="Freeform 106"/>
              <p:cNvSpPr>
                <a:spLocks noChangeArrowheads="1"/>
              </p:cNvSpPr>
              <p:nvPr/>
            </p:nvSpPr>
            <p:spPr bwMode="auto">
              <a:xfrm>
                <a:off x="2468" y="2837"/>
                <a:ext cx="13" cy="398"/>
              </a:xfrm>
              <a:custGeom>
                <a:avLst/>
                <a:gdLst>
                  <a:gd name="T0" fmla="*/ 2 w 16"/>
                  <a:gd name="T1" fmla="*/ 26 h 767"/>
                  <a:gd name="T2" fmla="*/ 0 w 16"/>
                  <a:gd name="T3" fmla="*/ 0 h 767"/>
                  <a:gd name="T4" fmla="*/ 0 w 16"/>
                  <a:gd name="T5" fmla="*/ 756 h 767"/>
                  <a:gd name="T6" fmla="*/ 16 w 16"/>
                  <a:gd name="T7" fmla="*/ 767 h 767"/>
                  <a:gd name="T8" fmla="*/ 14 w 16"/>
                  <a:gd name="T9" fmla="*/ 431 h 767"/>
                  <a:gd name="T10" fmla="*/ 11 w 16"/>
                  <a:gd name="T11" fmla="*/ 475 h 767"/>
                  <a:gd name="T12" fmla="*/ 14 w 16"/>
                  <a:gd name="T13" fmla="*/ 431 h 767"/>
                  <a:gd name="T14" fmla="*/ 12 w 16"/>
                  <a:gd name="T15" fmla="*/ 259 h 767"/>
                  <a:gd name="T16" fmla="*/ 11 w 16"/>
                  <a:gd name="T17" fmla="*/ 252 h 767"/>
                  <a:gd name="T18" fmla="*/ 7 w 16"/>
                  <a:gd name="T19" fmla="*/ 195 h 767"/>
                  <a:gd name="T20" fmla="*/ 5 w 16"/>
                  <a:gd name="T21" fmla="*/ 140 h 767"/>
                  <a:gd name="T22" fmla="*/ 2 w 16"/>
                  <a:gd name="T23" fmla="*/ 2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767">
                    <a:moveTo>
                      <a:pt x="2" y="26"/>
                    </a:moveTo>
                    <a:lnTo>
                      <a:pt x="0" y="0"/>
                    </a:lnTo>
                    <a:lnTo>
                      <a:pt x="0" y="756"/>
                    </a:lnTo>
                    <a:lnTo>
                      <a:pt x="16" y="767"/>
                    </a:lnTo>
                    <a:lnTo>
                      <a:pt x="14" y="431"/>
                    </a:lnTo>
                    <a:lnTo>
                      <a:pt x="11" y="475"/>
                    </a:lnTo>
                    <a:lnTo>
                      <a:pt x="14" y="431"/>
                    </a:lnTo>
                    <a:lnTo>
                      <a:pt x="12" y="259"/>
                    </a:lnTo>
                    <a:lnTo>
                      <a:pt x="11" y="252"/>
                    </a:lnTo>
                    <a:lnTo>
                      <a:pt x="7" y="195"/>
                    </a:lnTo>
                    <a:lnTo>
                      <a:pt x="5" y="140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06" name="Freeform 107"/>
              <p:cNvSpPr>
                <a:spLocks noChangeArrowheads="1"/>
              </p:cNvSpPr>
              <p:nvPr/>
            </p:nvSpPr>
            <p:spPr bwMode="auto">
              <a:xfrm>
                <a:off x="2476" y="2943"/>
                <a:ext cx="3" cy="33"/>
              </a:xfrm>
              <a:custGeom>
                <a:avLst/>
                <a:gdLst>
                  <a:gd name="T0" fmla="*/ 1 w 1"/>
                  <a:gd name="T1" fmla="*/ 63 h 63"/>
                  <a:gd name="T2" fmla="*/ 0 w 1"/>
                  <a:gd name="T3" fmla="*/ 0 h 63"/>
                  <a:gd name="T4" fmla="*/ 0 w 1"/>
                  <a:gd name="T5" fmla="*/ 54 h 63"/>
                  <a:gd name="T6" fmla="*/ 1 w 1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2">
                    <a:moveTo>
                      <a:pt x="1" y="63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1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07" name="Freeform 108"/>
              <p:cNvSpPr>
                <a:spLocks noChangeArrowheads="1"/>
              </p:cNvSpPr>
              <p:nvPr/>
            </p:nvSpPr>
            <p:spPr bwMode="auto">
              <a:xfrm>
                <a:off x="2476" y="2971"/>
                <a:ext cx="3" cy="89"/>
              </a:xfrm>
              <a:custGeom>
                <a:avLst/>
                <a:gdLst>
                  <a:gd name="T0" fmla="*/ 1 w 3"/>
                  <a:gd name="T1" fmla="*/ 9 h 172"/>
                  <a:gd name="T2" fmla="*/ 0 w 3"/>
                  <a:gd name="T3" fmla="*/ 0 h 172"/>
                  <a:gd name="T4" fmla="*/ 2 w 3"/>
                  <a:gd name="T5" fmla="*/ 172 h 172"/>
                  <a:gd name="T6" fmla="*/ 3 w 3"/>
                  <a:gd name="T7" fmla="*/ 123 h 172"/>
                  <a:gd name="T8" fmla="*/ 2 w 3"/>
                  <a:gd name="T9" fmla="*/ 65 h 172"/>
                  <a:gd name="T10" fmla="*/ 1 w 3"/>
                  <a:gd name="T11" fmla="*/ 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72">
                    <a:moveTo>
                      <a:pt x="1" y="9"/>
                    </a:moveTo>
                    <a:lnTo>
                      <a:pt x="0" y="0"/>
                    </a:lnTo>
                    <a:lnTo>
                      <a:pt x="2" y="172"/>
                    </a:lnTo>
                    <a:lnTo>
                      <a:pt x="3" y="123"/>
                    </a:lnTo>
                    <a:lnTo>
                      <a:pt x="2" y="65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08" name="Freeform 109"/>
              <p:cNvSpPr>
                <a:spLocks noChangeArrowheads="1"/>
              </p:cNvSpPr>
              <p:nvPr/>
            </p:nvSpPr>
            <p:spPr bwMode="auto">
              <a:xfrm>
                <a:off x="2481" y="3235"/>
                <a:ext cx="9" cy="21"/>
              </a:xfrm>
              <a:custGeom>
                <a:avLst/>
                <a:gdLst>
                  <a:gd name="T0" fmla="*/ 13 w 13"/>
                  <a:gd name="T1" fmla="*/ 37 h 37"/>
                  <a:gd name="T2" fmla="*/ 13 w 13"/>
                  <a:gd name="T3" fmla="*/ 8 h 37"/>
                  <a:gd name="T4" fmla="*/ 0 w 13"/>
                  <a:gd name="T5" fmla="*/ 0 h 37"/>
                  <a:gd name="T6" fmla="*/ 0 w 13"/>
                  <a:gd name="T7" fmla="*/ 32 h 37"/>
                  <a:gd name="T8" fmla="*/ 13 w 13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3" y="37"/>
                    </a:moveTo>
                    <a:lnTo>
                      <a:pt x="13" y="8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09" name="Freeform 110"/>
              <p:cNvSpPr>
                <a:spLocks noChangeArrowheads="1"/>
              </p:cNvSpPr>
              <p:nvPr/>
            </p:nvSpPr>
            <p:spPr bwMode="auto">
              <a:xfrm>
                <a:off x="2539" y="3506"/>
                <a:ext cx="2" cy="3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7 h 7"/>
                  <a:gd name="T4" fmla="*/ 2 w 2"/>
                  <a:gd name="T5" fmla="*/ 4 h 7"/>
                  <a:gd name="T6" fmla="*/ 0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7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10" name="Freeform 111"/>
              <p:cNvSpPr>
                <a:spLocks noChangeArrowheads="1"/>
              </p:cNvSpPr>
              <p:nvPr/>
            </p:nvSpPr>
            <p:spPr bwMode="auto">
              <a:xfrm>
                <a:off x="2534" y="3501"/>
                <a:ext cx="5" cy="8"/>
              </a:xfrm>
              <a:custGeom>
                <a:avLst/>
                <a:gdLst>
                  <a:gd name="T0" fmla="*/ 6 w 6"/>
                  <a:gd name="T1" fmla="*/ 17 h 17"/>
                  <a:gd name="T2" fmla="*/ 6 w 6"/>
                  <a:gd name="T3" fmla="*/ 10 h 17"/>
                  <a:gd name="T4" fmla="*/ 0 w 6"/>
                  <a:gd name="T5" fmla="*/ 0 h 17"/>
                  <a:gd name="T6" fmla="*/ 0 w 6"/>
                  <a:gd name="T7" fmla="*/ 8 h 17"/>
                  <a:gd name="T8" fmla="*/ 2 w 6"/>
                  <a:gd name="T9" fmla="*/ 12 h 17"/>
                  <a:gd name="T10" fmla="*/ 3 w 6"/>
                  <a:gd name="T11" fmla="*/ 14 h 17"/>
                  <a:gd name="T12" fmla="*/ 5 w 6"/>
                  <a:gd name="T13" fmla="*/ 17 h 17"/>
                  <a:gd name="T14" fmla="*/ 6 w 6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7">
                    <a:moveTo>
                      <a:pt x="6" y="17"/>
                    </a:moveTo>
                    <a:lnTo>
                      <a:pt x="6" y="1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3" y="14"/>
                    </a:lnTo>
                    <a:lnTo>
                      <a:pt x="5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11" name="Freeform 112"/>
              <p:cNvSpPr>
                <a:spLocks noChangeArrowheads="1"/>
              </p:cNvSpPr>
              <p:nvPr/>
            </p:nvSpPr>
            <p:spPr bwMode="auto">
              <a:xfrm>
                <a:off x="2530" y="3496"/>
                <a:ext cx="4" cy="8"/>
              </a:xfrm>
              <a:custGeom>
                <a:avLst/>
                <a:gdLst>
                  <a:gd name="T0" fmla="*/ 5 w 5"/>
                  <a:gd name="T1" fmla="*/ 16 h 16"/>
                  <a:gd name="T2" fmla="*/ 5 w 5"/>
                  <a:gd name="T3" fmla="*/ 8 h 16"/>
                  <a:gd name="T4" fmla="*/ 0 w 5"/>
                  <a:gd name="T5" fmla="*/ 0 h 16"/>
                  <a:gd name="T6" fmla="*/ 0 w 5"/>
                  <a:gd name="T7" fmla="*/ 7 h 16"/>
                  <a:gd name="T8" fmla="*/ 2 w 5"/>
                  <a:gd name="T9" fmla="*/ 11 h 16"/>
                  <a:gd name="T10" fmla="*/ 3 w 5"/>
                  <a:gd name="T11" fmla="*/ 13 h 16"/>
                  <a:gd name="T12" fmla="*/ 5 w 5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6">
                    <a:moveTo>
                      <a:pt x="5" y="16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12" name="Freeform 113"/>
              <p:cNvSpPr>
                <a:spLocks noChangeArrowheads="1"/>
              </p:cNvSpPr>
              <p:nvPr/>
            </p:nvSpPr>
            <p:spPr bwMode="auto">
              <a:xfrm>
                <a:off x="2521" y="3487"/>
                <a:ext cx="5" cy="8"/>
              </a:xfrm>
              <a:custGeom>
                <a:avLst/>
                <a:gdLst>
                  <a:gd name="T0" fmla="*/ 0 w 6"/>
                  <a:gd name="T1" fmla="*/ 0 h 17"/>
                  <a:gd name="T2" fmla="*/ 0 w 6"/>
                  <a:gd name="T3" fmla="*/ 9 h 17"/>
                  <a:gd name="T4" fmla="*/ 6 w 6"/>
                  <a:gd name="T5" fmla="*/ 17 h 17"/>
                  <a:gd name="T6" fmla="*/ 6 w 6"/>
                  <a:gd name="T7" fmla="*/ 9 h 17"/>
                  <a:gd name="T8" fmla="*/ 0 w 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lnTo>
                      <a:pt x="0" y="9"/>
                    </a:lnTo>
                    <a:lnTo>
                      <a:pt x="6" y="17"/>
                    </a:lnTo>
                    <a:lnTo>
                      <a:pt x="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13" name="Freeform 114"/>
              <p:cNvSpPr>
                <a:spLocks noChangeArrowheads="1"/>
              </p:cNvSpPr>
              <p:nvPr/>
            </p:nvSpPr>
            <p:spPr bwMode="auto">
              <a:xfrm>
                <a:off x="2517" y="3482"/>
                <a:ext cx="4" cy="10"/>
              </a:xfrm>
              <a:custGeom>
                <a:avLst/>
                <a:gdLst>
                  <a:gd name="T0" fmla="*/ 5 w 5"/>
                  <a:gd name="T1" fmla="*/ 17 h 17"/>
                  <a:gd name="T2" fmla="*/ 5 w 5"/>
                  <a:gd name="T3" fmla="*/ 8 h 17"/>
                  <a:gd name="T4" fmla="*/ 0 w 5"/>
                  <a:gd name="T5" fmla="*/ 0 h 17"/>
                  <a:gd name="T6" fmla="*/ 0 w 5"/>
                  <a:gd name="T7" fmla="*/ 3 h 17"/>
                  <a:gd name="T8" fmla="*/ 0 w 5"/>
                  <a:gd name="T9" fmla="*/ 7 h 17"/>
                  <a:gd name="T10" fmla="*/ 0 w 5"/>
                  <a:gd name="T11" fmla="*/ 12 h 17"/>
                  <a:gd name="T12" fmla="*/ 5 w 5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7">
                    <a:moveTo>
                      <a:pt x="5" y="17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14" name="Freeform 115"/>
              <p:cNvSpPr>
                <a:spLocks noChangeArrowheads="1"/>
              </p:cNvSpPr>
              <p:nvPr/>
            </p:nvSpPr>
            <p:spPr bwMode="auto">
              <a:xfrm>
                <a:off x="2526" y="3492"/>
                <a:ext cx="4" cy="8"/>
              </a:xfrm>
              <a:custGeom>
                <a:avLst/>
                <a:gdLst>
                  <a:gd name="T0" fmla="*/ 6 w 6"/>
                  <a:gd name="T1" fmla="*/ 17 h 17"/>
                  <a:gd name="T2" fmla="*/ 6 w 6"/>
                  <a:gd name="T3" fmla="*/ 10 h 17"/>
                  <a:gd name="T4" fmla="*/ 0 w 6"/>
                  <a:gd name="T5" fmla="*/ 0 h 17"/>
                  <a:gd name="T6" fmla="*/ 0 w 6"/>
                  <a:gd name="T7" fmla="*/ 8 h 17"/>
                  <a:gd name="T8" fmla="*/ 6 w 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6" y="17"/>
                    </a:moveTo>
                    <a:lnTo>
                      <a:pt x="6" y="1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15" name="Freeform 116"/>
              <p:cNvSpPr>
                <a:spLocks noChangeArrowheads="1"/>
              </p:cNvSpPr>
              <p:nvPr/>
            </p:nvSpPr>
            <p:spPr bwMode="auto">
              <a:xfrm>
                <a:off x="2378" y="3478"/>
                <a:ext cx="188" cy="639"/>
              </a:xfrm>
              <a:custGeom>
                <a:avLst/>
                <a:gdLst>
                  <a:gd name="T0" fmla="*/ 214 w 253"/>
                  <a:gd name="T1" fmla="*/ 61 h 1226"/>
                  <a:gd name="T2" fmla="*/ 201 w 253"/>
                  <a:gd name="T3" fmla="*/ 39 h 1226"/>
                  <a:gd name="T4" fmla="*/ 187 w 253"/>
                  <a:gd name="T5" fmla="*/ 21 h 1226"/>
                  <a:gd name="T6" fmla="*/ 187 w 253"/>
                  <a:gd name="T7" fmla="*/ 26 h 1226"/>
                  <a:gd name="T8" fmla="*/ 176 w 253"/>
                  <a:gd name="T9" fmla="*/ 30 h 1226"/>
                  <a:gd name="T10" fmla="*/ 176 w 253"/>
                  <a:gd name="T11" fmla="*/ 30 h 1226"/>
                  <a:gd name="T12" fmla="*/ 161 w 253"/>
                  <a:gd name="T13" fmla="*/ 27 h 1226"/>
                  <a:gd name="T14" fmla="*/ 186 w 253"/>
                  <a:gd name="T15" fmla="*/ 59 h 1226"/>
                  <a:gd name="T16" fmla="*/ 161 w 253"/>
                  <a:gd name="T17" fmla="*/ 27 h 1226"/>
                  <a:gd name="T18" fmla="*/ 121 w 253"/>
                  <a:gd name="T19" fmla="*/ 22 h 1226"/>
                  <a:gd name="T20" fmla="*/ 143 w 253"/>
                  <a:gd name="T21" fmla="*/ 18 h 1226"/>
                  <a:gd name="T22" fmla="*/ 130 w 253"/>
                  <a:gd name="T23" fmla="*/ 4 h 1226"/>
                  <a:gd name="T24" fmla="*/ 117 w 253"/>
                  <a:gd name="T25" fmla="*/ 21 h 1226"/>
                  <a:gd name="T26" fmla="*/ 103 w 253"/>
                  <a:gd name="T27" fmla="*/ 26 h 1226"/>
                  <a:gd name="T28" fmla="*/ 85 w 253"/>
                  <a:gd name="T29" fmla="*/ 24 h 1226"/>
                  <a:gd name="T30" fmla="*/ 85 w 253"/>
                  <a:gd name="T31" fmla="*/ 16 h 1226"/>
                  <a:gd name="T32" fmla="*/ 85 w 253"/>
                  <a:gd name="T33" fmla="*/ 0 h 1226"/>
                  <a:gd name="T34" fmla="*/ 62 w 253"/>
                  <a:gd name="T35" fmla="*/ 21 h 1226"/>
                  <a:gd name="T36" fmla="*/ 42 w 253"/>
                  <a:gd name="T37" fmla="*/ 53 h 1226"/>
                  <a:gd name="T38" fmla="*/ 24 w 253"/>
                  <a:gd name="T39" fmla="*/ 99 h 1226"/>
                  <a:gd name="T40" fmla="*/ 6 w 253"/>
                  <a:gd name="T41" fmla="*/ 173 h 1226"/>
                  <a:gd name="T42" fmla="*/ 0 w 253"/>
                  <a:gd name="T43" fmla="*/ 256 h 1226"/>
                  <a:gd name="T44" fmla="*/ 0 w 253"/>
                  <a:gd name="T45" fmla="*/ 983 h 1226"/>
                  <a:gd name="T46" fmla="*/ 4 w 253"/>
                  <a:gd name="T47" fmla="*/ 1035 h 1226"/>
                  <a:gd name="T48" fmla="*/ 13 w 253"/>
                  <a:gd name="T49" fmla="*/ 1083 h 1226"/>
                  <a:gd name="T50" fmla="*/ 27 w 253"/>
                  <a:gd name="T51" fmla="*/ 1126 h 1226"/>
                  <a:gd name="T52" fmla="*/ 46 w 253"/>
                  <a:gd name="T53" fmla="*/ 1164 h 1226"/>
                  <a:gd name="T54" fmla="*/ 66 w 253"/>
                  <a:gd name="T55" fmla="*/ 1194 h 1226"/>
                  <a:gd name="T56" fmla="*/ 88 w 253"/>
                  <a:gd name="T57" fmla="*/ 1214 h 1226"/>
                  <a:gd name="T58" fmla="*/ 113 w 253"/>
                  <a:gd name="T59" fmla="*/ 1224 h 1226"/>
                  <a:gd name="T60" fmla="*/ 138 w 253"/>
                  <a:gd name="T61" fmla="*/ 1224 h 1226"/>
                  <a:gd name="T62" fmla="*/ 144 w 253"/>
                  <a:gd name="T63" fmla="*/ 1221 h 1226"/>
                  <a:gd name="T64" fmla="*/ 147 w 253"/>
                  <a:gd name="T65" fmla="*/ 1221 h 1226"/>
                  <a:gd name="T66" fmla="*/ 156 w 253"/>
                  <a:gd name="T67" fmla="*/ 1217 h 1226"/>
                  <a:gd name="T68" fmla="*/ 174 w 253"/>
                  <a:gd name="T69" fmla="*/ 1206 h 1226"/>
                  <a:gd name="T70" fmla="*/ 186 w 253"/>
                  <a:gd name="T71" fmla="*/ 1190 h 1226"/>
                  <a:gd name="T72" fmla="*/ 189 w 253"/>
                  <a:gd name="T73" fmla="*/ 1187 h 1226"/>
                  <a:gd name="T74" fmla="*/ 200 w 253"/>
                  <a:gd name="T75" fmla="*/ 1173 h 1226"/>
                  <a:gd name="T76" fmla="*/ 215 w 253"/>
                  <a:gd name="T77" fmla="*/ 1147 h 1226"/>
                  <a:gd name="T78" fmla="*/ 231 w 253"/>
                  <a:gd name="T79" fmla="*/ 1105 h 1226"/>
                  <a:gd name="T80" fmla="*/ 243 w 253"/>
                  <a:gd name="T81" fmla="*/ 1060 h 1226"/>
                  <a:gd name="T82" fmla="*/ 247 w 253"/>
                  <a:gd name="T83" fmla="*/ 1028 h 1226"/>
                  <a:gd name="T84" fmla="*/ 250 w 253"/>
                  <a:gd name="T85" fmla="*/ 1010 h 1226"/>
                  <a:gd name="T86" fmla="*/ 253 w 253"/>
                  <a:gd name="T87" fmla="*/ 957 h 1226"/>
                  <a:gd name="T88" fmla="*/ 252 w 253"/>
                  <a:gd name="T89" fmla="*/ 228 h 1226"/>
                  <a:gd name="T90" fmla="*/ 247 w 253"/>
                  <a:gd name="T91" fmla="*/ 176 h 1226"/>
                  <a:gd name="T92" fmla="*/ 231 w 253"/>
                  <a:gd name="T93" fmla="*/ 106 h 1226"/>
                  <a:gd name="T94" fmla="*/ 215 w 253"/>
                  <a:gd name="T95" fmla="*/ 65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3" h="1226">
                    <a:moveTo>
                      <a:pt x="215" y="65"/>
                    </a:moveTo>
                    <a:lnTo>
                      <a:pt x="214" y="61"/>
                    </a:lnTo>
                    <a:lnTo>
                      <a:pt x="207" y="49"/>
                    </a:lnTo>
                    <a:lnTo>
                      <a:pt x="201" y="39"/>
                    </a:lnTo>
                    <a:lnTo>
                      <a:pt x="194" y="29"/>
                    </a:lnTo>
                    <a:lnTo>
                      <a:pt x="187" y="21"/>
                    </a:lnTo>
                    <a:lnTo>
                      <a:pt x="187" y="24"/>
                    </a:lnTo>
                    <a:lnTo>
                      <a:pt x="187" y="26"/>
                    </a:lnTo>
                    <a:lnTo>
                      <a:pt x="175" y="29"/>
                    </a:lnTo>
                    <a:lnTo>
                      <a:pt x="176" y="30"/>
                    </a:lnTo>
                    <a:lnTo>
                      <a:pt x="180" y="36"/>
                    </a:lnTo>
                    <a:lnTo>
                      <a:pt x="176" y="30"/>
                    </a:lnTo>
                    <a:lnTo>
                      <a:pt x="171" y="29"/>
                    </a:lnTo>
                    <a:lnTo>
                      <a:pt x="161" y="27"/>
                    </a:lnTo>
                    <a:lnTo>
                      <a:pt x="172" y="45"/>
                    </a:lnTo>
                    <a:lnTo>
                      <a:pt x="186" y="59"/>
                    </a:lnTo>
                    <a:lnTo>
                      <a:pt x="172" y="45"/>
                    </a:lnTo>
                    <a:lnTo>
                      <a:pt x="161" y="27"/>
                    </a:lnTo>
                    <a:lnTo>
                      <a:pt x="148" y="22"/>
                    </a:lnTo>
                    <a:lnTo>
                      <a:pt x="121" y="22"/>
                    </a:lnTo>
                    <a:lnTo>
                      <a:pt x="148" y="22"/>
                    </a:lnTo>
                    <a:lnTo>
                      <a:pt x="143" y="18"/>
                    </a:lnTo>
                    <a:lnTo>
                      <a:pt x="141" y="15"/>
                    </a:lnTo>
                    <a:lnTo>
                      <a:pt x="130" y="4"/>
                    </a:lnTo>
                    <a:lnTo>
                      <a:pt x="123" y="10"/>
                    </a:lnTo>
                    <a:lnTo>
                      <a:pt x="117" y="21"/>
                    </a:lnTo>
                    <a:lnTo>
                      <a:pt x="105" y="26"/>
                    </a:lnTo>
                    <a:lnTo>
                      <a:pt x="103" y="26"/>
                    </a:lnTo>
                    <a:lnTo>
                      <a:pt x="85" y="29"/>
                    </a:lnTo>
                    <a:lnTo>
                      <a:pt x="85" y="24"/>
                    </a:lnTo>
                    <a:lnTo>
                      <a:pt x="85" y="17"/>
                    </a:lnTo>
                    <a:lnTo>
                      <a:pt x="85" y="16"/>
                    </a:lnTo>
                    <a:lnTo>
                      <a:pt x="85" y="9"/>
                    </a:lnTo>
                    <a:lnTo>
                      <a:pt x="85" y="0"/>
                    </a:lnTo>
                    <a:lnTo>
                      <a:pt x="73" y="9"/>
                    </a:lnTo>
                    <a:lnTo>
                      <a:pt x="62" y="21"/>
                    </a:lnTo>
                    <a:lnTo>
                      <a:pt x="52" y="35"/>
                    </a:lnTo>
                    <a:lnTo>
                      <a:pt x="42" y="53"/>
                    </a:lnTo>
                    <a:lnTo>
                      <a:pt x="37" y="65"/>
                    </a:lnTo>
                    <a:lnTo>
                      <a:pt x="24" y="99"/>
                    </a:lnTo>
                    <a:lnTo>
                      <a:pt x="13" y="134"/>
                    </a:lnTo>
                    <a:lnTo>
                      <a:pt x="6" y="173"/>
                    </a:lnTo>
                    <a:lnTo>
                      <a:pt x="1" y="213"/>
                    </a:lnTo>
                    <a:lnTo>
                      <a:pt x="0" y="256"/>
                    </a:lnTo>
                    <a:lnTo>
                      <a:pt x="0" y="957"/>
                    </a:lnTo>
                    <a:lnTo>
                      <a:pt x="0" y="983"/>
                    </a:lnTo>
                    <a:lnTo>
                      <a:pt x="2" y="1010"/>
                    </a:lnTo>
                    <a:lnTo>
                      <a:pt x="4" y="1035"/>
                    </a:lnTo>
                    <a:lnTo>
                      <a:pt x="9" y="1060"/>
                    </a:lnTo>
                    <a:lnTo>
                      <a:pt x="13" y="1083"/>
                    </a:lnTo>
                    <a:lnTo>
                      <a:pt x="20" y="1105"/>
                    </a:lnTo>
                    <a:lnTo>
                      <a:pt x="27" y="1126"/>
                    </a:lnTo>
                    <a:lnTo>
                      <a:pt x="37" y="1147"/>
                    </a:lnTo>
                    <a:lnTo>
                      <a:pt x="46" y="1164"/>
                    </a:lnTo>
                    <a:lnTo>
                      <a:pt x="56" y="1181"/>
                    </a:lnTo>
                    <a:lnTo>
                      <a:pt x="66" y="1194"/>
                    </a:lnTo>
                    <a:lnTo>
                      <a:pt x="77" y="1206"/>
                    </a:lnTo>
                    <a:lnTo>
                      <a:pt x="88" y="1214"/>
                    </a:lnTo>
                    <a:lnTo>
                      <a:pt x="101" y="1221"/>
                    </a:lnTo>
                    <a:lnTo>
                      <a:pt x="113" y="1224"/>
                    </a:lnTo>
                    <a:lnTo>
                      <a:pt x="126" y="1226"/>
                    </a:lnTo>
                    <a:lnTo>
                      <a:pt x="138" y="1224"/>
                    </a:lnTo>
                    <a:lnTo>
                      <a:pt x="144" y="1222"/>
                    </a:lnTo>
                    <a:lnTo>
                      <a:pt x="144" y="1221"/>
                    </a:lnTo>
                    <a:lnTo>
                      <a:pt x="145" y="1221"/>
                    </a:lnTo>
                    <a:lnTo>
                      <a:pt x="147" y="1221"/>
                    </a:lnTo>
                    <a:lnTo>
                      <a:pt x="151" y="1221"/>
                    </a:lnTo>
                    <a:lnTo>
                      <a:pt x="156" y="1217"/>
                    </a:lnTo>
                    <a:lnTo>
                      <a:pt x="162" y="1214"/>
                    </a:lnTo>
                    <a:lnTo>
                      <a:pt x="174" y="1206"/>
                    </a:lnTo>
                    <a:lnTo>
                      <a:pt x="184" y="1194"/>
                    </a:lnTo>
                    <a:lnTo>
                      <a:pt x="186" y="1190"/>
                    </a:lnTo>
                    <a:lnTo>
                      <a:pt x="187" y="1188"/>
                    </a:lnTo>
                    <a:lnTo>
                      <a:pt x="189" y="1187"/>
                    </a:lnTo>
                    <a:lnTo>
                      <a:pt x="196" y="1181"/>
                    </a:lnTo>
                    <a:lnTo>
                      <a:pt x="200" y="1173"/>
                    </a:lnTo>
                    <a:lnTo>
                      <a:pt x="205" y="1164"/>
                    </a:lnTo>
                    <a:lnTo>
                      <a:pt x="215" y="1147"/>
                    </a:lnTo>
                    <a:lnTo>
                      <a:pt x="223" y="1126"/>
                    </a:lnTo>
                    <a:lnTo>
                      <a:pt x="231" y="1105"/>
                    </a:lnTo>
                    <a:lnTo>
                      <a:pt x="237" y="1083"/>
                    </a:lnTo>
                    <a:lnTo>
                      <a:pt x="243" y="1060"/>
                    </a:lnTo>
                    <a:lnTo>
                      <a:pt x="247" y="1035"/>
                    </a:lnTo>
                    <a:lnTo>
                      <a:pt x="247" y="1028"/>
                    </a:lnTo>
                    <a:lnTo>
                      <a:pt x="248" y="1022"/>
                    </a:lnTo>
                    <a:lnTo>
                      <a:pt x="250" y="1010"/>
                    </a:lnTo>
                    <a:lnTo>
                      <a:pt x="252" y="983"/>
                    </a:lnTo>
                    <a:lnTo>
                      <a:pt x="253" y="957"/>
                    </a:lnTo>
                    <a:lnTo>
                      <a:pt x="253" y="256"/>
                    </a:lnTo>
                    <a:lnTo>
                      <a:pt x="252" y="228"/>
                    </a:lnTo>
                    <a:lnTo>
                      <a:pt x="250" y="202"/>
                    </a:lnTo>
                    <a:lnTo>
                      <a:pt x="247" y="176"/>
                    </a:lnTo>
                    <a:lnTo>
                      <a:pt x="243" y="151"/>
                    </a:lnTo>
                    <a:lnTo>
                      <a:pt x="231" y="106"/>
                    </a:lnTo>
                    <a:lnTo>
                      <a:pt x="223" y="85"/>
                    </a:lnTo>
                    <a:lnTo>
                      <a:pt x="215" y="6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16" name="Freeform 117"/>
              <p:cNvSpPr>
                <a:spLocks noChangeArrowheads="1"/>
              </p:cNvSpPr>
              <p:nvPr/>
            </p:nvSpPr>
            <p:spPr bwMode="auto">
              <a:xfrm>
                <a:off x="2472" y="3359"/>
                <a:ext cx="11" cy="95"/>
              </a:xfrm>
              <a:custGeom>
                <a:avLst/>
                <a:gdLst>
                  <a:gd name="T0" fmla="*/ 14 w 14"/>
                  <a:gd name="T1" fmla="*/ 2 h 181"/>
                  <a:gd name="T2" fmla="*/ 0 w 14"/>
                  <a:gd name="T3" fmla="*/ 0 h 181"/>
                  <a:gd name="T4" fmla="*/ 0 w 14"/>
                  <a:gd name="T5" fmla="*/ 181 h 181"/>
                  <a:gd name="T6" fmla="*/ 9 w 14"/>
                  <a:gd name="T7" fmla="*/ 181 h 181"/>
                  <a:gd name="T8" fmla="*/ 11 w 14"/>
                  <a:gd name="T9" fmla="*/ 181 h 181"/>
                  <a:gd name="T10" fmla="*/ 14 w 14"/>
                  <a:gd name="T11" fmla="*/ 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81">
                    <a:moveTo>
                      <a:pt x="14" y="2"/>
                    </a:moveTo>
                    <a:lnTo>
                      <a:pt x="0" y="0"/>
                    </a:lnTo>
                    <a:lnTo>
                      <a:pt x="0" y="181"/>
                    </a:lnTo>
                    <a:lnTo>
                      <a:pt x="9" y="181"/>
                    </a:lnTo>
                    <a:lnTo>
                      <a:pt x="11" y="181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17" name="Freeform 118"/>
              <p:cNvSpPr>
                <a:spLocks noChangeArrowheads="1"/>
              </p:cNvSpPr>
              <p:nvPr/>
            </p:nvSpPr>
            <p:spPr bwMode="auto">
              <a:xfrm>
                <a:off x="2459" y="3359"/>
                <a:ext cx="13" cy="95"/>
              </a:xfrm>
              <a:custGeom>
                <a:avLst/>
                <a:gdLst>
                  <a:gd name="T0" fmla="*/ 19 w 19"/>
                  <a:gd name="T1" fmla="*/ 2 h 183"/>
                  <a:gd name="T2" fmla="*/ 0 w 19"/>
                  <a:gd name="T3" fmla="*/ 0 h 183"/>
                  <a:gd name="T4" fmla="*/ 0 w 19"/>
                  <a:gd name="T5" fmla="*/ 183 h 183"/>
                  <a:gd name="T6" fmla="*/ 3 w 19"/>
                  <a:gd name="T7" fmla="*/ 183 h 183"/>
                  <a:gd name="T8" fmla="*/ 5 w 19"/>
                  <a:gd name="T9" fmla="*/ 183 h 183"/>
                  <a:gd name="T10" fmla="*/ 7 w 19"/>
                  <a:gd name="T11" fmla="*/ 183 h 183"/>
                  <a:gd name="T12" fmla="*/ 9 w 19"/>
                  <a:gd name="T13" fmla="*/ 163 h 183"/>
                  <a:gd name="T14" fmla="*/ 7 w 19"/>
                  <a:gd name="T15" fmla="*/ 183 h 183"/>
                  <a:gd name="T16" fmla="*/ 13 w 19"/>
                  <a:gd name="T17" fmla="*/ 183 h 183"/>
                  <a:gd name="T18" fmla="*/ 13 w 19"/>
                  <a:gd name="T19" fmla="*/ 169 h 183"/>
                  <a:gd name="T20" fmla="*/ 13 w 19"/>
                  <a:gd name="T21" fmla="*/ 183 h 183"/>
                  <a:gd name="T22" fmla="*/ 19 w 19"/>
                  <a:gd name="T23" fmla="*/ 183 h 183"/>
                  <a:gd name="T24" fmla="*/ 19 w 19"/>
                  <a:gd name="T25" fmla="*/ 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183">
                    <a:moveTo>
                      <a:pt x="19" y="2"/>
                    </a:moveTo>
                    <a:lnTo>
                      <a:pt x="0" y="0"/>
                    </a:lnTo>
                    <a:lnTo>
                      <a:pt x="0" y="183"/>
                    </a:lnTo>
                    <a:lnTo>
                      <a:pt x="3" y="183"/>
                    </a:lnTo>
                    <a:lnTo>
                      <a:pt x="5" y="183"/>
                    </a:lnTo>
                    <a:lnTo>
                      <a:pt x="7" y="183"/>
                    </a:lnTo>
                    <a:lnTo>
                      <a:pt x="9" y="163"/>
                    </a:lnTo>
                    <a:lnTo>
                      <a:pt x="7" y="183"/>
                    </a:lnTo>
                    <a:lnTo>
                      <a:pt x="13" y="183"/>
                    </a:lnTo>
                    <a:lnTo>
                      <a:pt x="13" y="169"/>
                    </a:lnTo>
                    <a:lnTo>
                      <a:pt x="13" y="183"/>
                    </a:lnTo>
                    <a:lnTo>
                      <a:pt x="19" y="183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18" name="Freeform 119"/>
              <p:cNvSpPr>
                <a:spLocks noChangeArrowheads="1"/>
              </p:cNvSpPr>
              <p:nvPr/>
            </p:nvSpPr>
            <p:spPr bwMode="auto">
              <a:xfrm>
                <a:off x="2481" y="3361"/>
                <a:ext cx="13" cy="93"/>
              </a:xfrm>
              <a:custGeom>
                <a:avLst/>
                <a:gdLst>
                  <a:gd name="T0" fmla="*/ 18 w 18"/>
                  <a:gd name="T1" fmla="*/ 4 h 180"/>
                  <a:gd name="T2" fmla="*/ 3 w 18"/>
                  <a:gd name="T3" fmla="*/ 0 h 180"/>
                  <a:gd name="T4" fmla="*/ 0 w 18"/>
                  <a:gd name="T5" fmla="*/ 179 h 180"/>
                  <a:gd name="T6" fmla="*/ 18 w 18"/>
                  <a:gd name="T7" fmla="*/ 180 h 180"/>
                  <a:gd name="T8" fmla="*/ 18 w 18"/>
                  <a:gd name="T9" fmla="*/ 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0">
                    <a:moveTo>
                      <a:pt x="18" y="4"/>
                    </a:moveTo>
                    <a:lnTo>
                      <a:pt x="3" y="0"/>
                    </a:lnTo>
                    <a:lnTo>
                      <a:pt x="0" y="179"/>
                    </a:lnTo>
                    <a:lnTo>
                      <a:pt x="18" y="18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19" name="Freeform 120"/>
              <p:cNvSpPr>
                <a:spLocks noChangeArrowheads="1"/>
              </p:cNvSpPr>
              <p:nvPr/>
            </p:nvSpPr>
            <p:spPr bwMode="auto">
              <a:xfrm>
                <a:off x="2505" y="3468"/>
                <a:ext cx="5" cy="10"/>
              </a:xfrm>
              <a:custGeom>
                <a:avLst/>
                <a:gdLst>
                  <a:gd name="T0" fmla="*/ 6 w 6"/>
                  <a:gd name="T1" fmla="*/ 10 h 18"/>
                  <a:gd name="T2" fmla="*/ 0 w 6"/>
                  <a:gd name="T3" fmla="*/ 0 h 18"/>
                  <a:gd name="T4" fmla="*/ 0 w 6"/>
                  <a:gd name="T5" fmla="*/ 16 h 18"/>
                  <a:gd name="T6" fmla="*/ 3 w 6"/>
                  <a:gd name="T7" fmla="*/ 17 h 18"/>
                  <a:gd name="T8" fmla="*/ 6 w 6"/>
                  <a:gd name="T9" fmla="*/ 18 h 18"/>
                  <a:gd name="T10" fmla="*/ 6 w 6"/>
                  <a:gd name="T11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1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3" y="17"/>
                    </a:lnTo>
                    <a:lnTo>
                      <a:pt x="6" y="18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20" name="Freeform 121"/>
              <p:cNvSpPr>
                <a:spLocks noChangeArrowheads="1"/>
              </p:cNvSpPr>
              <p:nvPr/>
            </p:nvSpPr>
            <p:spPr bwMode="auto">
              <a:xfrm>
                <a:off x="2512" y="3478"/>
                <a:ext cx="2" cy="1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3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21" name="Freeform 122"/>
              <p:cNvSpPr>
                <a:spLocks noChangeArrowheads="1"/>
              </p:cNvSpPr>
              <p:nvPr/>
            </p:nvSpPr>
            <p:spPr bwMode="auto">
              <a:xfrm>
                <a:off x="2510" y="3473"/>
                <a:ext cx="2" cy="6"/>
              </a:xfrm>
              <a:custGeom>
                <a:avLst/>
                <a:gdLst>
                  <a:gd name="T0" fmla="*/ 5 w 5"/>
                  <a:gd name="T1" fmla="*/ 11 h 11"/>
                  <a:gd name="T2" fmla="*/ 5 w 5"/>
                  <a:gd name="T3" fmla="*/ 8 h 11"/>
                  <a:gd name="T4" fmla="*/ 0 w 5"/>
                  <a:gd name="T5" fmla="*/ 0 h 11"/>
                  <a:gd name="T6" fmla="*/ 0 w 5"/>
                  <a:gd name="T7" fmla="*/ 8 h 11"/>
                  <a:gd name="T8" fmla="*/ 5 w 5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5" y="11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22" name="Freeform 123"/>
              <p:cNvSpPr>
                <a:spLocks noChangeArrowheads="1"/>
              </p:cNvSpPr>
              <p:nvPr/>
            </p:nvSpPr>
            <p:spPr bwMode="auto">
              <a:xfrm>
                <a:off x="2501" y="3462"/>
                <a:ext cx="4" cy="14"/>
              </a:xfrm>
              <a:custGeom>
                <a:avLst/>
                <a:gdLst>
                  <a:gd name="T0" fmla="*/ 6 w 6"/>
                  <a:gd name="T1" fmla="*/ 26 h 26"/>
                  <a:gd name="T2" fmla="*/ 6 w 6"/>
                  <a:gd name="T3" fmla="*/ 10 h 26"/>
                  <a:gd name="T4" fmla="*/ 0 w 6"/>
                  <a:gd name="T5" fmla="*/ 0 h 26"/>
                  <a:gd name="T6" fmla="*/ 0 w 6"/>
                  <a:gd name="T7" fmla="*/ 19 h 26"/>
                  <a:gd name="T8" fmla="*/ 2 w 6"/>
                  <a:gd name="T9" fmla="*/ 22 h 26"/>
                  <a:gd name="T10" fmla="*/ 4 w 6"/>
                  <a:gd name="T11" fmla="*/ 24 h 26"/>
                  <a:gd name="T12" fmla="*/ 4 w 6"/>
                  <a:gd name="T13" fmla="*/ 25 h 26"/>
                  <a:gd name="T14" fmla="*/ 6 w 6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6">
                    <a:moveTo>
                      <a:pt x="6" y="26"/>
                    </a:moveTo>
                    <a:lnTo>
                      <a:pt x="6" y="1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5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23" name="Freeform 124"/>
              <p:cNvSpPr>
                <a:spLocks noChangeArrowheads="1"/>
              </p:cNvSpPr>
              <p:nvPr/>
            </p:nvSpPr>
            <p:spPr bwMode="auto">
              <a:xfrm>
                <a:off x="2497" y="3459"/>
                <a:ext cx="4" cy="14"/>
              </a:xfrm>
              <a:custGeom>
                <a:avLst/>
                <a:gdLst>
                  <a:gd name="T0" fmla="*/ 5 w 5"/>
                  <a:gd name="T1" fmla="*/ 8 h 27"/>
                  <a:gd name="T2" fmla="*/ 0 w 5"/>
                  <a:gd name="T3" fmla="*/ 0 h 27"/>
                  <a:gd name="T4" fmla="*/ 0 w 5"/>
                  <a:gd name="T5" fmla="*/ 15 h 27"/>
                  <a:gd name="T6" fmla="*/ 4 w 5"/>
                  <a:gd name="T7" fmla="*/ 16 h 27"/>
                  <a:gd name="T8" fmla="*/ 4 w 5"/>
                  <a:gd name="T9" fmla="*/ 19 h 27"/>
                  <a:gd name="T10" fmla="*/ 4 w 5"/>
                  <a:gd name="T11" fmla="*/ 24 h 27"/>
                  <a:gd name="T12" fmla="*/ 4 w 5"/>
                  <a:gd name="T13" fmla="*/ 26 h 27"/>
                  <a:gd name="T14" fmla="*/ 5 w 5"/>
                  <a:gd name="T15" fmla="*/ 27 h 27"/>
                  <a:gd name="T16" fmla="*/ 5 w 5"/>
                  <a:gd name="T17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7">
                    <a:moveTo>
                      <a:pt x="5" y="8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4" y="16"/>
                    </a:lnTo>
                    <a:lnTo>
                      <a:pt x="4" y="19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5" y="27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24" name="Freeform 125"/>
              <p:cNvSpPr>
                <a:spLocks noChangeArrowheads="1"/>
              </p:cNvSpPr>
              <p:nvPr/>
            </p:nvSpPr>
            <p:spPr bwMode="auto">
              <a:xfrm>
                <a:off x="2492" y="3454"/>
                <a:ext cx="5" cy="13"/>
              </a:xfrm>
              <a:custGeom>
                <a:avLst/>
                <a:gdLst>
                  <a:gd name="T0" fmla="*/ 6 w 6"/>
                  <a:gd name="T1" fmla="*/ 8 h 23"/>
                  <a:gd name="T2" fmla="*/ 2 w 6"/>
                  <a:gd name="T3" fmla="*/ 0 h 23"/>
                  <a:gd name="T4" fmla="*/ 0 w 6"/>
                  <a:gd name="T5" fmla="*/ 0 h 23"/>
                  <a:gd name="T6" fmla="*/ 0 w 6"/>
                  <a:gd name="T7" fmla="*/ 22 h 23"/>
                  <a:gd name="T8" fmla="*/ 1 w 6"/>
                  <a:gd name="T9" fmla="*/ 22 h 23"/>
                  <a:gd name="T10" fmla="*/ 6 w 6"/>
                  <a:gd name="T11" fmla="*/ 23 h 23"/>
                  <a:gd name="T12" fmla="*/ 6 w 6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3">
                    <a:moveTo>
                      <a:pt x="6" y="8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6" y="23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25" name="Freeform 126"/>
              <p:cNvSpPr>
                <a:spLocks noChangeArrowheads="1"/>
              </p:cNvSpPr>
              <p:nvPr/>
            </p:nvSpPr>
            <p:spPr bwMode="auto">
              <a:xfrm>
                <a:off x="2483" y="3454"/>
                <a:ext cx="5" cy="11"/>
              </a:xfrm>
              <a:custGeom>
                <a:avLst/>
                <a:gdLst>
                  <a:gd name="T0" fmla="*/ 6 w 6"/>
                  <a:gd name="T1" fmla="*/ 0 h 22"/>
                  <a:gd name="T2" fmla="*/ 0 w 6"/>
                  <a:gd name="T3" fmla="*/ 0 h 22"/>
                  <a:gd name="T4" fmla="*/ 0 w 6"/>
                  <a:gd name="T5" fmla="*/ 21 h 22"/>
                  <a:gd name="T6" fmla="*/ 1 w 6"/>
                  <a:gd name="T7" fmla="*/ 21 h 22"/>
                  <a:gd name="T8" fmla="*/ 6 w 6"/>
                  <a:gd name="T9" fmla="*/ 22 h 22"/>
                  <a:gd name="T10" fmla="*/ 6 w 6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2">
                    <a:moveTo>
                      <a:pt x="6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6" y="2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26" name="Freeform 127"/>
              <p:cNvSpPr>
                <a:spLocks noChangeArrowheads="1"/>
              </p:cNvSpPr>
              <p:nvPr/>
            </p:nvSpPr>
            <p:spPr bwMode="auto">
              <a:xfrm>
                <a:off x="2481" y="3454"/>
                <a:ext cx="2" cy="11"/>
              </a:xfrm>
              <a:custGeom>
                <a:avLst/>
                <a:gdLst>
                  <a:gd name="T0" fmla="*/ 5 w 5"/>
                  <a:gd name="T1" fmla="*/ 1 h 22"/>
                  <a:gd name="T2" fmla="*/ 0 w 5"/>
                  <a:gd name="T3" fmla="*/ 0 h 22"/>
                  <a:gd name="T4" fmla="*/ 0 w 5"/>
                  <a:gd name="T5" fmla="*/ 17 h 22"/>
                  <a:gd name="T6" fmla="*/ 2 w 5"/>
                  <a:gd name="T7" fmla="*/ 22 h 22"/>
                  <a:gd name="T8" fmla="*/ 5 w 5"/>
                  <a:gd name="T9" fmla="*/ 22 h 22"/>
                  <a:gd name="T10" fmla="*/ 5 w 5"/>
                  <a:gd name="T11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2">
                    <a:moveTo>
                      <a:pt x="5" y="1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27" name="Freeform 128"/>
              <p:cNvSpPr>
                <a:spLocks noChangeArrowheads="1"/>
              </p:cNvSpPr>
              <p:nvPr/>
            </p:nvSpPr>
            <p:spPr bwMode="auto">
              <a:xfrm>
                <a:off x="2481" y="3454"/>
                <a:ext cx="2" cy="8"/>
              </a:xfrm>
              <a:custGeom>
                <a:avLst/>
                <a:gdLst>
                  <a:gd name="T0" fmla="*/ 0 w 2"/>
                  <a:gd name="T1" fmla="*/ 17 h 17"/>
                  <a:gd name="T2" fmla="*/ 0 w 2"/>
                  <a:gd name="T3" fmla="*/ 0 h 17"/>
                  <a:gd name="T4" fmla="*/ 0 w 2"/>
                  <a:gd name="T5" fmla="*/ 14 h 17"/>
                  <a:gd name="T6" fmla="*/ 0 w 2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7">
                    <a:moveTo>
                      <a:pt x="0" y="17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28" name="Rectangle 129"/>
              <p:cNvSpPr>
                <a:spLocks noChangeArrowheads="1"/>
              </p:cNvSpPr>
              <p:nvPr/>
            </p:nvSpPr>
            <p:spPr bwMode="auto">
              <a:xfrm>
                <a:off x="2488" y="3454"/>
                <a:ext cx="4" cy="11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ctr">
                  <a:buFont typeface="Wingdings" panose="05000000000000000000" pitchFamily="2" charset="2"/>
                  <a:buNone/>
                </a:pPr>
                <a:endParaRPr lang="zh-CN" altLang="en-US" sz="1400" b="1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5729" name="Freeform 130"/>
              <p:cNvSpPr>
                <a:spLocks noChangeArrowheads="1"/>
              </p:cNvSpPr>
              <p:nvPr/>
            </p:nvSpPr>
            <p:spPr bwMode="auto">
              <a:xfrm>
                <a:off x="2479" y="3454"/>
                <a:ext cx="2" cy="7"/>
              </a:xfrm>
              <a:custGeom>
                <a:avLst/>
                <a:gdLst>
                  <a:gd name="T0" fmla="*/ 2 w 2"/>
                  <a:gd name="T1" fmla="*/ 14 h 14"/>
                  <a:gd name="T2" fmla="*/ 2 w 2"/>
                  <a:gd name="T3" fmla="*/ 0 h 14"/>
                  <a:gd name="T4" fmla="*/ 0 w 2"/>
                  <a:gd name="T5" fmla="*/ 0 h 14"/>
                  <a:gd name="T6" fmla="*/ 2 w 2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4">
                    <a:moveTo>
                      <a:pt x="2" y="1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30" name="Freeform 131"/>
              <p:cNvSpPr>
                <a:spLocks noChangeArrowheads="1"/>
              </p:cNvSpPr>
              <p:nvPr/>
            </p:nvSpPr>
            <p:spPr bwMode="auto">
              <a:xfrm>
                <a:off x="2481" y="3462"/>
                <a:ext cx="2" cy="3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31" name="Freeform 132"/>
              <p:cNvSpPr>
                <a:spLocks noChangeArrowheads="1"/>
              </p:cNvSpPr>
              <p:nvPr/>
            </p:nvSpPr>
            <p:spPr bwMode="auto">
              <a:xfrm>
                <a:off x="2476" y="3454"/>
                <a:ext cx="5" cy="11"/>
              </a:xfrm>
              <a:custGeom>
                <a:avLst/>
                <a:gdLst>
                  <a:gd name="T0" fmla="*/ 5 w 5"/>
                  <a:gd name="T1" fmla="*/ 22 h 22"/>
                  <a:gd name="T2" fmla="*/ 5 w 5"/>
                  <a:gd name="T3" fmla="*/ 17 h 22"/>
                  <a:gd name="T4" fmla="*/ 5 w 5"/>
                  <a:gd name="T5" fmla="*/ 14 h 22"/>
                  <a:gd name="T6" fmla="*/ 3 w 5"/>
                  <a:gd name="T7" fmla="*/ 0 h 22"/>
                  <a:gd name="T8" fmla="*/ 0 w 5"/>
                  <a:gd name="T9" fmla="*/ 0 h 22"/>
                  <a:gd name="T10" fmla="*/ 0 w 5"/>
                  <a:gd name="T11" fmla="*/ 21 h 22"/>
                  <a:gd name="T12" fmla="*/ 5 w 5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2">
                    <a:moveTo>
                      <a:pt x="5" y="22"/>
                    </a:moveTo>
                    <a:lnTo>
                      <a:pt x="5" y="17"/>
                    </a:lnTo>
                    <a:lnTo>
                      <a:pt x="5" y="1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5" y="2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32" name="Rectangle 133"/>
              <p:cNvSpPr>
                <a:spLocks noChangeArrowheads="1"/>
              </p:cNvSpPr>
              <p:nvPr/>
            </p:nvSpPr>
            <p:spPr bwMode="auto">
              <a:xfrm>
                <a:off x="2472" y="3454"/>
                <a:ext cx="4" cy="11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ctr">
                  <a:buFont typeface="Wingdings" panose="05000000000000000000" pitchFamily="2" charset="2"/>
                  <a:buNone/>
                </a:pPr>
                <a:endParaRPr lang="zh-CN" altLang="en-US" sz="1400" b="1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5733" name="Freeform 134"/>
              <p:cNvSpPr>
                <a:spLocks noChangeArrowheads="1"/>
              </p:cNvSpPr>
              <p:nvPr/>
            </p:nvSpPr>
            <p:spPr bwMode="auto">
              <a:xfrm>
                <a:off x="2468" y="3454"/>
                <a:ext cx="4" cy="11"/>
              </a:xfrm>
              <a:custGeom>
                <a:avLst/>
                <a:gdLst>
                  <a:gd name="T0" fmla="*/ 7 w 7"/>
                  <a:gd name="T1" fmla="*/ 0 h 21"/>
                  <a:gd name="T2" fmla="*/ 1 w 7"/>
                  <a:gd name="T3" fmla="*/ 0 h 21"/>
                  <a:gd name="T4" fmla="*/ 0 w 7"/>
                  <a:gd name="T5" fmla="*/ 19 h 21"/>
                  <a:gd name="T6" fmla="*/ 7 w 7"/>
                  <a:gd name="T7" fmla="*/ 21 h 21"/>
                  <a:gd name="T8" fmla="*/ 7 w 7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1">
                    <a:moveTo>
                      <a:pt x="7" y="0"/>
                    </a:moveTo>
                    <a:lnTo>
                      <a:pt x="1" y="0"/>
                    </a:lnTo>
                    <a:lnTo>
                      <a:pt x="0" y="19"/>
                    </a:lnTo>
                    <a:lnTo>
                      <a:pt x="7" y="2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34" name="Freeform 135"/>
              <p:cNvSpPr>
                <a:spLocks noChangeArrowheads="1"/>
              </p:cNvSpPr>
              <p:nvPr/>
            </p:nvSpPr>
            <p:spPr bwMode="auto">
              <a:xfrm>
                <a:off x="2505" y="3493"/>
                <a:ext cx="5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4 w 5"/>
                  <a:gd name="T5" fmla="*/ 0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35" name="Freeform 136"/>
              <p:cNvSpPr>
                <a:spLocks noChangeArrowheads="1"/>
              </p:cNvSpPr>
              <p:nvPr/>
            </p:nvSpPr>
            <p:spPr bwMode="auto">
              <a:xfrm>
                <a:off x="2463" y="3454"/>
                <a:ext cx="5" cy="10"/>
              </a:xfrm>
              <a:custGeom>
                <a:avLst/>
                <a:gdLst>
                  <a:gd name="T0" fmla="*/ 5 w 5"/>
                  <a:gd name="T1" fmla="*/ 0 h 19"/>
                  <a:gd name="T2" fmla="*/ 0 w 5"/>
                  <a:gd name="T3" fmla="*/ 0 h 19"/>
                  <a:gd name="T4" fmla="*/ 0 w 5"/>
                  <a:gd name="T5" fmla="*/ 19 h 19"/>
                  <a:gd name="T6" fmla="*/ 4 w 5"/>
                  <a:gd name="T7" fmla="*/ 19 h 19"/>
                  <a:gd name="T8" fmla="*/ 5 w 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9">
                    <a:moveTo>
                      <a:pt x="5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4" y="1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36" name="Freeform 137"/>
              <p:cNvSpPr>
                <a:spLocks noChangeArrowheads="1"/>
              </p:cNvSpPr>
              <p:nvPr/>
            </p:nvSpPr>
            <p:spPr bwMode="auto">
              <a:xfrm>
                <a:off x="2461" y="3454"/>
                <a:ext cx="2" cy="10"/>
              </a:xfrm>
              <a:custGeom>
                <a:avLst/>
                <a:gdLst>
                  <a:gd name="T0" fmla="*/ 5 w 5"/>
                  <a:gd name="T1" fmla="*/ 0 h 19"/>
                  <a:gd name="T2" fmla="*/ 4 w 5"/>
                  <a:gd name="T3" fmla="*/ 0 h 19"/>
                  <a:gd name="T4" fmla="*/ 2 w 5"/>
                  <a:gd name="T5" fmla="*/ 0 h 19"/>
                  <a:gd name="T6" fmla="*/ 0 w 5"/>
                  <a:gd name="T7" fmla="*/ 4 h 19"/>
                  <a:gd name="T8" fmla="*/ 0 w 5"/>
                  <a:gd name="T9" fmla="*/ 19 h 19"/>
                  <a:gd name="T10" fmla="*/ 5 w 5"/>
                  <a:gd name="T11" fmla="*/ 19 h 19"/>
                  <a:gd name="T12" fmla="*/ 5 w 5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9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37" name="Freeform 138"/>
              <p:cNvSpPr>
                <a:spLocks noChangeArrowheads="1"/>
              </p:cNvSpPr>
              <p:nvPr/>
            </p:nvSpPr>
            <p:spPr bwMode="auto">
              <a:xfrm>
                <a:off x="2452" y="3456"/>
                <a:ext cx="9" cy="8"/>
              </a:xfrm>
              <a:custGeom>
                <a:avLst/>
                <a:gdLst>
                  <a:gd name="T0" fmla="*/ 10 w 10"/>
                  <a:gd name="T1" fmla="*/ 0 h 15"/>
                  <a:gd name="T2" fmla="*/ 0 w 10"/>
                  <a:gd name="T3" fmla="*/ 14 h 15"/>
                  <a:gd name="T4" fmla="*/ 9 w 10"/>
                  <a:gd name="T5" fmla="*/ 15 h 15"/>
                  <a:gd name="T6" fmla="*/ 10 w 10"/>
                  <a:gd name="T7" fmla="*/ 15 h 15"/>
                  <a:gd name="T8" fmla="*/ 10 w 1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10" y="0"/>
                    </a:moveTo>
                    <a:lnTo>
                      <a:pt x="0" y="14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38" name="Freeform 139"/>
              <p:cNvSpPr>
                <a:spLocks noChangeArrowheads="1"/>
              </p:cNvSpPr>
              <p:nvPr/>
            </p:nvSpPr>
            <p:spPr bwMode="auto">
              <a:xfrm>
                <a:off x="2461" y="3482"/>
                <a:ext cx="2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0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39" name="Freeform 140"/>
              <p:cNvSpPr>
                <a:spLocks noChangeArrowheads="1"/>
              </p:cNvSpPr>
              <p:nvPr/>
            </p:nvSpPr>
            <p:spPr bwMode="auto">
              <a:xfrm>
                <a:off x="2456" y="3479"/>
                <a:ext cx="18" cy="13"/>
              </a:xfrm>
              <a:custGeom>
                <a:avLst/>
                <a:gdLst>
                  <a:gd name="T0" fmla="*/ 7 w 25"/>
                  <a:gd name="T1" fmla="*/ 6 h 23"/>
                  <a:gd name="T2" fmla="*/ 6 w 25"/>
                  <a:gd name="T3" fmla="*/ 9 h 23"/>
                  <a:gd name="T4" fmla="*/ 6 w 25"/>
                  <a:gd name="T5" fmla="*/ 10 h 23"/>
                  <a:gd name="T6" fmla="*/ 6 w 25"/>
                  <a:gd name="T7" fmla="*/ 14 h 23"/>
                  <a:gd name="T8" fmla="*/ 4 w 25"/>
                  <a:gd name="T9" fmla="*/ 19 h 23"/>
                  <a:gd name="T10" fmla="*/ 4 w 25"/>
                  <a:gd name="T11" fmla="*/ 20 h 23"/>
                  <a:gd name="T12" fmla="*/ 3 w 25"/>
                  <a:gd name="T13" fmla="*/ 21 h 23"/>
                  <a:gd name="T14" fmla="*/ 0 w 25"/>
                  <a:gd name="T15" fmla="*/ 23 h 23"/>
                  <a:gd name="T16" fmla="*/ 12 w 25"/>
                  <a:gd name="T17" fmla="*/ 18 h 23"/>
                  <a:gd name="T18" fmla="*/ 18 w 25"/>
                  <a:gd name="T19" fmla="*/ 7 h 23"/>
                  <a:gd name="T20" fmla="*/ 25 w 25"/>
                  <a:gd name="T21" fmla="*/ 1 h 23"/>
                  <a:gd name="T22" fmla="*/ 15 w 25"/>
                  <a:gd name="T23" fmla="*/ 0 h 23"/>
                  <a:gd name="T24" fmla="*/ 11 w 25"/>
                  <a:gd name="T25" fmla="*/ 1 h 23"/>
                  <a:gd name="T26" fmla="*/ 7 w 25"/>
                  <a:gd name="T27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23">
                    <a:moveTo>
                      <a:pt x="7" y="6"/>
                    </a:moveTo>
                    <a:lnTo>
                      <a:pt x="6" y="9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0" y="23"/>
                    </a:lnTo>
                    <a:lnTo>
                      <a:pt x="12" y="18"/>
                    </a:lnTo>
                    <a:lnTo>
                      <a:pt x="18" y="7"/>
                    </a:lnTo>
                    <a:lnTo>
                      <a:pt x="25" y="1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40" name="Freeform 141"/>
              <p:cNvSpPr>
                <a:spLocks noChangeArrowheads="1"/>
              </p:cNvSpPr>
              <p:nvPr/>
            </p:nvSpPr>
            <p:spPr bwMode="auto">
              <a:xfrm>
                <a:off x="2459" y="348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741" name="Line 142"/>
              <p:cNvSpPr>
                <a:spLocks noChangeShapeType="1"/>
              </p:cNvSpPr>
              <p:nvPr/>
            </p:nvSpPr>
            <p:spPr bwMode="auto">
              <a:xfrm flipH="1">
                <a:off x="2347" y="2315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42" name="Line 143"/>
              <p:cNvSpPr>
                <a:spLocks noChangeShapeType="1"/>
              </p:cNvSpPr>
              <p:nvPr/>
            </p:nvSpPr>
            <p:spPr bwMode="auto">
              <a:xfrm flipH="1">
                <a:off x="2347" y="2349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43" name="Line 144"/>
              <p:cNvSpPr>
                <a:spLocks noChangeShapeType="1"/>
              </p:cNvSpPr>
              <p:nvPr/>
            </p:nvSpPr>
            <p:spPr bwMode="auto">
              <a:xfrm flipH="1">
                <a:off x="2347" y="1286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44" name="Line 145"/>
              <p:cNvSpPr>
                <a:spLocks noChangeShapeType="1"/>
              </p:cNvSpPr>
              <p:nvPr/>
            </p:nvSpPr>
            <p:spPr bwMode="auto">
              <a:xfrm flipH="1">
                <a:off x="2352" y="2681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45" name="Line 146"/>
              <p:cNvSpPr>
                <a:spLocks noChangeShapeType="1"/>
              </p:cNvSpPr>
              <p:nvPr/>
            </p:nvSpPr>
            <p:spPr bwMode="auto">
              <a:xfrm flipH="1">
                <a:off x="2349" y="1322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46" name="Line 147"/>
              <p:cNvSpPr>
                <a:spLocks noChangeShapeType="1"/>
              </p:cNvSpPr>
              <p:nvPr/>
            </p:nvSpPr>
            <p:spPr bwMode="auto">
              <a:xfrm flipH="1">
                <a:off x="2349" y="2418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47" name="Line 148"/>
              <p:cNvSpPr>
                <a:spLocks noChangeShapeType="1"/>
              </p:cNvSpPr>
              <p:nvPr/>
            </p:nvSpPr>
            <p:spPr bwMode="auto">
              <a:xfrm flipH="1">
                <a:off x="2352" y="2562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48" name="Line 149"/>
              <p:cNvSpPr>
                <a:spLocks noChangeShapeType="1"/>
              </p:cNvSpPr>
              <p:nvPr/>
            </p:nvSpPr>
            <p:spPr bwMode="auto">
              <a:xfrm flipH="1">
                <a:off x="2352" y="2529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49" name="Line 150"/>
              <p:cNvSpPr>
                <a:spLocks noChangeShapeType="1"/>
              </p:cNvSpPr>
              <p:nvPr/>
            </p:nvSpPr>
            <p:spPr bwMode="auto">
              <a:xfrm flipH="1">
                <a:off x="2347" y="342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50" name="Line 151"/>
              <p:cNvSpPr>
                <a:spLocks noChangeShapeType="1"/>
              </p:cNvSpPr>
              <p:nvPr/>
            </p:nvSpPr>
            <p:spPr bwMode="auto">
              <a:xfrm flipH="1">
                <a:off x="2347" y="308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51" name="Line 152"/>
              <p:cNvSpPr>
                <a:spLocks noChangeShapeType="1"/>
              </p:cNvSpPr>
              <p:nvPr/>
            </p:nvSpPr>
            <p:spPr bwMode="auto">
              <a:xfrm flipH="1">
                <a:off x="2347" y="486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52" name="Line 153"/>
              <p:cNvSpPr>
                <a:spLocks noChangeShapeType="1"/>
              </p:cNvSpPr>
              <p:nvPr/>
            </p:nvSpPr>
            <p:spPr bwMode="auto">
              <a:xfrm flipH="1">
                <a:off x="2349" y="413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53" name="Line 154"/>
              <p:cNvSpPr>
                <a:spLocks noChangeShapeType="1"/>
              </p:cNvSpPr>
              <p:nvPr/>
            </p:nvSpPr>
            <p:spPr bwMode="auto">
              <a:xfrm flipH="1">
                <a:off x="2347" y="377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54" name="Line 155"/>
              <p:cNvSpPr>
                <a:spLocks noChangeShapeType="1"/>
              </p:cNvSpPr>
              <p:nvPr/>
            </p:nvSpPr>
            <p:spPr bwMode="auto">
              <a:xfrm flipH="1">
                <a:off x="2347" y="450"/>
                <a:ext cx="74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55" name="Line 156"/>
              <p:cNvSpPr>
                <a:spLocks noChangeShapeType="1"/>
              </p:cNvSpPr>
              <p:nvPr/>
            </p:nvSpPr>
            <p:spPr bwMode="auto">
              <a:xfrm flipH="1">
                <a:off x="2349" y="2642"/>
                <a:ext cx="74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56" name="Line 157"/>
              <p:cNvSpPr>
                <a:spLocks noChangeShapeType="1"/>
              </p:cNvSpPr>
              <p:nvPr/>
            </p:nvSpPr>
            <p:spPr bwMode="auto">
              <a:xfrm flipH="1">
                <a:off x="2347" y="1618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57" name="Line 158"/>
              <p:cNvSpPr>
                <a:spLocks noChangeShapeType="1"/>
              </p:cNvSpPr>
              <p:nvPr/>
            </p:nvSpPr>
            <p:spPr bwMode="auto">
              <a:xfrm flipH="1">
                <a:off x="2347" y="2826"/>
                <a:ext cx="80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58" name="Line 159"/>
              <p:cNvSpPr>
                <a:spLocks noChangeShapeType="1"/>
              </p:cNvSpPr>
              <p:nvPr/>
            </p:nvSpPr>
            <p:spPr bwMode="auto">
              <a:xfrm flipH="1">
                <a:off x="2349" y="589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59" name="Line 160"/>
              <p:cNvSpPr>
                <a:spLocks noChangeShapeType="1"/>
              </p:cNvSpPr>
              <p:nvPr/>
            </p:nvSpPr>
            <p:spPr bwMode="auto">
              <a:xfrm flipH="1">
                <a:off x="2347" y="521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60" name="Line 161"/>
              <p:cNvSpPr>
                <a:spLocks noChangeShapeType="1"/>
              </p:cNvSpPr>
              <p:nvPr/>
            </p:nvSpPr>
            <p:spPr bwMode="auto">
              <a:xfrm flipH="1">
                <a:off x="2347" y="736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61" name="Line 162"/>
              <p:cNvSpPr>
                <a:spLocks noChangeShapeType="1"/>
              </p:cNvSpPr>
              <p:nvPr/>
            </p:nvSpPr>
            <p:spPr bwMode="auto">
              <a:xfrm flipH="1">
                <a:off x="2349" y="772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62" name="Line 163"/>
              <p:cNvSpPr>
                <a:spLocks noChangeShapeType="1"/>
              </p:cNvSpPr>
              <p:nvPr/>
            </p:nvSpPr>
            <p:spPr bwMode="auto">
              <a:xfrm flipH="1">
                <a:off x="2347" y="669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63" name="Line 164"/>
              <p:cNvSpPr>
                <a:spLocks noChangeShapeType="1"/>
              </p:cNvSpPr>
              <p:nvPr/>
            </p:nvSpPr>
            <p:spPr bwMode="auto">
              <a:xfrm flipH="1">
                <a:off x="2347" y="702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64" name="Line 165"/>
              <p:cNvSpPr>
                <a:spLocks noChangeShapeType="1"/>
              </p:cNvSpPr>
              <p:nvPr/>
            </p:nvSpPr>
            <p:spPr bwMode="auto">
              <a:xfrm flipH="1">
                <a:off x="2347" y="553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65" name="Line 166"/>
              <p:cNvSpPr>
                <a:spLocks noChangeShapeType="1"/>
              </p:cNvSpPr>
              <p:nvPr/>
            </p:nvSpPr>
            <p:spPr bwMode="auto">
              <a:xfrm flipH="1">
                <a:off x="2345" y="814"/>
                <a:ext cx="73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66" name="Line 167"/>
              <p:cNvSpPr>
                <a:spLocks noChangeShapeType="1"/>
              </p:cNvSpPr>
              <p:nvPr/>
            </p:nvSpPr>
            <p:spPr bwMode="auto">
              <a:xfrm flipH="1">
                <a:off x="2347" y="1033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67" name="Line 168"/>
              <p:cNvSpPr>
                <a:spLocks noChangeShapeType="1"/>
              </p:cNvSpPr>
              <p:nvPr/>
            </p:nvSpPr>
            <p:spPr bwMode="auto">
              <a:xfrm flipH="1">
                <a:off x="2347" y="1066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68" name="Line 169"/>
              <p:cNvSpPr>
                <a:spLocks noChangeShapeType="1"/>
              </p:cNvSpPr>
              <p:nvPr/>
            </p:nvSpPr>
            <p:spPr bwMode="auto">
              <a:xfrm flipH="1">
                <a:off x="2347" y="855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69" name="Line 170"/>
              <p:cNvSpPr>
                <a:spLocks noChangeShapeType="1"/>
              </p:cNvSpPr>
              <p:nvPr/>
            </p:nvSpPr>
            <p:spPr bwMode="auto">
              <a:xfrm flipH="1">
                <a:off x="2349" y="958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70" name="Line 171"/>
              <p:cNvSpPr>
                <a:spLocks noChangeShapeType="1"/>
              </p:cNvSpPr>
              <p:nvPr/>
            </p:nvSpPr>
            <p:spPr bwMode="auto">
              <a:xfrm flipH="1">
                <a:off x="2347" y="921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71" name="Line 172"/>
              <p:cNvSpPr>
                <a:spLocks noChangeShapeType="1"/>
              </p:cNvSpPr>
              <p:nvPr/>
            </p:nvSpPr>
            <p:spPr bwMode="auto">
              <a:xfrm flipH="1">
                <a:off x="2347" y="888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72" name="Line 173"/>
              <p:cNvSpPr>
                <a:spLocks noChangeShapeType="1"/>
              </p:cNvSpPr>
              <p:nvPr/>
            </p:nvSpPr>
            <p:spPr bwMode="auto">
              <a:xfrm flipH="1">
                <a:off x="2352" y="2715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73" name="Line 174"/>
              <p:cNvSpPr>
                <a:spLocks noChangeShapeType="1"/>
              </p:cNvSpPr>
              <p:nvPr/>
            </p:nvSpPr>
            <p:spPr bwMode="auto">
              <a:xfrm flipH="1">
                <a:off x="2345" y="1179"/>
                <a:ext cx="73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74" name="Line 175"/>
              <p:cNvSpPr>
                <a:spLocks noChangeShapeType="1"/>
              </p:cNvSpPr>
              <p:nvPr/>
            </p:nvSpPr>
            <p:spPr bwMode="auto">
              <a:xfrm flipH="1">
                <a:off x="2347" y="1100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75" name="Line 176"/>
              <p:cNvSpPr>
                <a:spLocks noChangeShapeType="1"/>
              </p:cNvSpPr>
              <p:nvPr/>
            </p:nvSpPr>
            <p:spPr bwMode="auto">
              <a:xfrm flipH="1">
                <a:off x="2354" y="2784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76" name="Line 177"/>
              <p:cNvSpPr>
                <a:spLocks noChangeShapeType="1"/>
              </p:cNvSpPr>
              <p:nvPr/>
            </p:nvSpPr>
            <p:spPr bwMode="auto">
              <a:xfrm flipH="1">
                <a:off x="2347" y="1219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77" name="Line 178"/>
              <p:cNvSpPr>
                <a:spLocks noChangeShapeType="1"/>
              </p:cNvSpPr>
              <p:nvPr/>
            </p:nvSpPr>
            <p:spPr bwMode="auto">
              <a:xfrm flipH="1">
                <a:off x="2347" y="1252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78" name="Line 179"/>
              <p:cNvSpPr>
                <a:spLocks noChangeShapeType="1"/>
              </p:cNvSpPr>
              <p:nvPr/>
            </p:nvSpPr>
            <p:spPr bwMode="auto">
              <a:xfrm flipH="1">
                <a:off x="2349" y="1868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79" name="Line 180"/>
              <p:cNvSpPr>
                <a:spLocks noChangeShapeType="1"/>
              </p:cNvSpPr>
              <p:nvPr/>
            </p:nvSpPr>
            <p:spPr bwMode="auto">
              <a:xfrm flipH="1">
                <a:off x="2347" y="1765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80" name="Line 181"/>
              <p:cNvSpPr>
                <a:spLocks noChangeShapeType="1"/>
              </p:cNvSpPr>
              <p:nvPr/>
            </p:nvSpPr>
            <p:spPr bwMode="auto">
              <a:xfrm flipH="1">
                <a:off x="2349" y="1136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81" name="Line 182"/>
              <p:cNvSpPr>
                <a:spLocks noChangeShapeType="1"/>
              </p:cNvSpPr>
              <p:nvPr/>
            </p:nvSpPr>
            <p:spPr bwMode="auto">
              <a:xfrm flipH="1">
                <a:off x="2347" y="1399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82" name="Line 183"/>
              <p:cNvSpPr>
                <a:spLocks noChangeShapeType="1"/>
              </p:cNvSpPr>
              <p:nvPr/>
            </p:nvSpPr>
            <p:spPr bwMode="auto">
              <a:xfrm flipH="1">
                <a:off x="2347" y="1585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83" name="Line 184"/>
              <p:cNvSpPr>
                <a:spLocks noChangeShapeType="1"/>
              </p:cNvSpPr>
              <p:nvPr/>
            </p:nvSpPr>
            <p:spPr bwMode="auto">
              <a:xfrm flipH="1">
                <a:off x="2347" y="1830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84" name="Line 185"/>
              <p:cNvSpPr>
                <a:spLocks noChangeShapeType="1"/>
              </p:cNvSpPr>
              <p:nvPr/>
            </p:nvSpPr>
            <p:spPr bwMode="auto">
              <a:xfrm flipH="1">
                <a:off x="2347" y="1651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85" name="Line 186"/>
              <p:cNvSpPr>
                <a:spLocks noChangeShapeType="1"/>
              </p:cNvSpPr>
              <p:nvPr/>
            </p:nvSpPr>
            <p:spPr bwMode="auto">
              <a:xfrm flipH="1">
                <a:off x="2347" y="1432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86" name="Line 187"/>
              <p:cNvSpPr>
                <a:spLocks noChangeShapeType="1"/>
              </p:cNvSpPr>
              <p:nvPr/>
            </p:nvSpPr>
            <p:spPr bwMode="auto">
              <a:xfrm flipH="1">
                <a:off x="2345" y="1544"/>
                <a:ext cx="73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87" name="Line 188"/>
              <p:cNvSpPr>
                <a:spLocks noChangeShapeType="1"/>
              </p:cNvSpPr>
              <p:nvPr/>
            </p:nvSpPr>
            <p:spPr bwMode="auto">
              <a:xfrm flipH="1">
                <a:off x="2349" y="1502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88" name="Line 189"/>
              <p:cNvSpPr>
                <a:spLocks noChangeShapeType="1"/>
              </p:cNvSpPr>
              <p:nvPr/>
            </p:nvSpPr>
            <p:spPr bwMode="auto">
              <a:xfrm flipH="1">
                <a:off x="2347" y="1466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89" name="Line 190"/>
              <p:cNvSpPr>
                <a:spLocks noChangeShapeType="1"/>
              </p:cNvSpPr>
              <p:nvPr/>
            </p:nvSpPr>
            <p:spPr bwMode="auto">
              <a:xfrm flipH="1">
                <a:off x="2347" y="1951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90" name="Line 191"/>
              <p:cNvSpPr>
                <a:spLocks noChangeShapeType="1"/>
              </p:cNvSpPr>
              <p:nvPr/>
            </p:nvSpPr>
            <p:spPr bwMode="auto">
              <a:xfrm flipH="1">
                <a:off x="2349" y="1688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91" name="Line 192"/>
              <p:cNvSpPr>
                <a:spLocks noChangeShapeType="1"/>
              </p:cNvSpPr>
              <p:nvPr/>
            </p:nvSpPr>
            <p:spPr bwMode="auto">
              <a:xfrm flipH="1">
                <a:off x="2345" y="1910"/>
                <a:ext cx="73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92" name="Line 193"/>
              <p:cNvSpPr>
                <a:spLocks noChangeShapeType="1"/>
              </p:cNvSpPr>
              <p:nvPr/>
            </p:nvSpPr>
            <p:spPr bwMode="auto">
              <a:xfrm flipH="1">
                <a:off x="2347" y="1798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93" name="Line 194"/>
              <p:cNvSpPr>
                <a:spLocks noChangeShapeType="1"/>
              </p:cNvSpPr>
              <p:nvPr/>
            </p:nvSpPr>
            <p:spPr bwMode="auto">
              <a:xfrm flipH="1">
                <a:off x="2347" y="2382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94" name="Line 195"/>
              <p:cNvSpPr>
                <a:spLocks noChangeShapeType="1"/>
              </p:cNvSpPr>
              <p:nvPr/>
            </p:nvSpPr>
            <p:spPr bwMode="auto">
              <a:xfrm flipH="1">
                <a:off x="2352" y="2495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95" name="Line 196"/>
              <p:cNvSpPr>
                <a:spLocks noChangeShapeType="1"/>
              </p:cNvSpPr>
              <p:nvPr/>
            </p:nvSpPr>
            <p:spPr bwMode="auto">
              <a:xfrm flipH="1">
                <a:off x="2347" y="2129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96" name="Line 197"/>
              <p:cNvSpPr>
                <a:spLocks noChangeShapeType="1"/>
              </p:cNvSpPr>
              <p:nvPr/>
            </p:nvSpPr>
            <p:spPr bwMode="auto">
              <a:xfrm flipH="1">
                <a:off x="2352" y="2748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97" name="Line 198"/>
              <p:cNvSpPr>
                <a:spLocks noChangeShapeType="1"/>
              </p:cNvSpPr>
              <p:nvPr/>
            </p:nvSpPr>
            <p:spPr bwMode="auto">
              <a:xfrm flipH="1">
                <a:off x="2347" y="2016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98" name="Line 199"/>
              <p:cNvSpPr>
                <a:spLocks noChangeShapeType="1"/>
              </p:cNvSpPr>
              <p:nvPr/>
            </p:nvSpPr>
            <p:spPr bwMode="auto">
              <a:xfrm flipH="1">
                <a:off x="2347" y="1984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99" name="Line 200"/>
              <p:cNvSpPr>
                <a:spLocks noChangeShapeType="1"/>
              </p:cNvSpPr>
              <p:nvPr/>
            </p:nvSpPr>
            <p:spPr bwMode="auto">
              <a:xfrm flipH="1">
                <a:off x="2347" y="2196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00" name="Line 201"/>
              <p:cNvSpPr>
                <a:spLocks noChangeShapeType="1"/>
              </p:cNvSpPr>
              <p:nvPr/>
            </p:nvSpPr>
            <p:spPr bwMode="auto">
              <a:xfrm flipH="1">
                <a:off x="2349" y="2234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01" name="Line 202"/>
              <p:cNvSpPr>
                <a:spLocks noChangeShapeType="1"/>
              </p:cNvSpPr>
              <p:nvPr/>
            </p:nvSpPr>
            <p:spPr bwMode="auto">
              <a:xfrm flipH="1">
                <a:off x="2347" y="2163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02" name="Line 203"/>
              <p:cNvSpPr>
                <a:spLocks noChangeShapeType="1"/>
              </p:cNvSpPr>
              <p:nvPr/>
            </p:nvSpPr>
            <p:spPr bwMode="auto">
              <a:xfrm flipH="1">
                <a:off x="2349" y="2054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03" name="Line 204"/>
              <p:cNvSpPr>
                <a:spLocks noChangeShapeType="1"/>
              </p:cNvSpPr>
              <p:nvPr/>
            </p:nvSpPr>
            <p:spPr bwMode="auto">
              <a:xfrm flipH="1">
                <a:off x="2354" y="2599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04" name="Line 205"/>
              <p:cNvSpPr>
                <a:spLocks noChangeShapeType="1"/>
              </p:cNvSpPr>
              <p:nvPr/>
            </p:nvSpPr>
            <p:spPr bwMode="auto">
              <a:xfrm flipH="1">
                <a:off x="2345" y="2276"/>
                <a:ext cx="73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05" name="Freeform 206"/>
              <p:cNvSpPr>
                <a:spLocks noChangeArrowheads="1"/>
              </p:cNvSpPr>
              <p:nvPr/>
            </p:nvSpPr>
            <p:spPr bwMode="auto">
              <a:xfrm>
                <a:off x="2517" y="3489"/>
                <a:ext cx="42" cy="67"/>
              </a:xfrm>
              <a:custGeom>
                <a:avLst/>
                <a:gdLst>
                  <a:gd name="T0" fmla="*/ 0 w 56"/>
                  <a:gd name="T1" fmla="*/ 0 h 130"/>
                  <a:gd name="T2" fmla="*/ 7 w 56"/>
                  <a:gd name="T3" fmla="*/ 8 h 130"/>
                  <a:gd name="T4" fmla="*/ 14 w 56"/>
                  <a:gd name="T5" fmla="*/ 18 h 130"/>
                  <a:gd name="T6" fmla="*/ 20 w 56"/>
                  <a:gd name="T7" fmla="*/ 28 h 130"/>
                  <a:gd name="T8" fmla="*/ 27 w 56"/>
                  <a:gd name="T9" fmla="*/ 40 h 130"/>
                  <a:gd name="T10" fmla="*/ 28 w 56"/>
                  <a:gd name="T11" fmla="*/ 44 h 130"/>
                  <a:gd name="T12" fmla="*/ 36 w 56"/>
                  <a:gd name="T13" fmla="*/ 64 h 130"/>
                  <a:gd name="T14" fmla="*/ 44 w 56"/>
                  <a:gd name="T15" fmla="*/ 85 h 130"/>
                  <a:gd name="T16" fmla="*/ 56 w 56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130">
                    <a:moveTo>
                      <a:pt x="0" y="0"/>
                    </a:moveTo>
                    <a:lnTo>
                      <a:pt x="7" y="8"/>
                    </a:lnTo>
                    <a:lnTo>
                      <a:pt x="14" y="18"/>
                    </a:lnTo>
                    <a:lnTo>
                      <a:pt x="20" y="28"/>
                    </a:lnTo>
                    <a:lnTo>
                      <a:pt x="27" y="40"/>
                    </a:lnTo>
                    <a:lnTo>
                      <a:pt x="28" y="44"/>
                    </a:lnTo>
                    <a:lnTo>
                      <a:pt x="36" y="64"/>
                    </a:lnTo>
                    <a:lnTo>
                      <a:pt x="44" y="85"/>
                    </a:lnTo>
                    <a:lnTo>
                      <a:pt x="56" y="1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06" name="Line 207"/>
              <p:cNvSpPr>
                <a:spLocks noChangeShapeType="1"/>
              </p:cNvSpPr>
              <p:nvPr/>
            </p:nvSpPr>
            <p:spPr bwMode="auto">
              <a:xfrm flipH="1" flipV="1">
                <a:off x="2454" y="297"/>
                <a:ext cx="2" cy="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07" name="Line 208"/>
              <p:cNvSpPr>
                <a:spLocks noChangeShapeType="1"/>
              </p:cNvSpPr>
              <p:nvPr/>
            </p:nvSpPr>
            <p:spPr bwMode="auto">
              <a:xfrm flipV="1">
                <a:off x="2454" y="225"/>
                <a:ext cx="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08" name="Line 209"/>
              <p:cNvSpPr>
                <a:spLocks noChangeShapeType="1"/>
              </p:cNvSpPr>
              <p:nvPr/>
            </p:nvSpPr>
            <p:spPr bwMode="auto">
              <a:xfrm flipH="1">
                <a:off x="2488" y="277"/>
                <a:ext cx="2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09" name="Freeform 210"/>
              <p:cNvSpPr>
                <a:spLocks noChangeArrowheads="1"/>
              </p:cNvSpPr>
              <p:nvPr/>
            </p:nvSpPr>
            <p:spPr bwMode="auto">
              <a:xfrm>
                <a:off x="2378" y="3529"/>
                <a:ext cx="188" cy="588"/>
              </a:xfrm>
              <a:custGeom>
                <a:avLst/>
                <a:gdLst>
                  <a:gd name="T0" fmla="*/ 243 w 253"/>
                  <a:gd name="T1" fmla="*/ 52 h 1127"/>
                  <a:gd name="T2" fmla="*/ 247 w 253"/>
                  <a:gd name="T3" fmla="*/ 77 h 1127"/>
                  <a:gd name="T4" fmla="*/ 250 w 253"/>
                  <a:gd name="T5" fmla="*/ 103 h 1127"/>
                  <a:gd name="T6" fmla="*/ 252 w 253"/>
                  <a:gd name="T7" fmla="*/ 129 h 1127"/>
                  <a:gd name="T8" fmla="*/ 253 w 253"/>
                  <a:gd name="T9" fmla="*/ 157 h 1127"/>
                  <a:gd name="T10" fmla="*/ 253 w 253"/>
                  <a:gd name="T11" fmla="*/ 858 h 1127"/>
                  <a:gd name="T12" fmla="*/ 252 w 253"/>
                  <a:gd name="T13" fmla="*/ 884 h 1127"/>
                  <a:gd name="T14" fmla="*/ 250 w 253"/>
                  <a:gd name="T15" fmla="*/ 911 h 1127"/>
                  <a:gd name="T16" fmla="*/ 248 w 253"/>
                  <a:gd name="T17" fmla="*/ 923 h 1127"/>
                  <a:gd name="T18" fmla="*/ 247 w 253"/>
                  <a:gd name="T19" fmla="*/ 929 h 1127"/>
                  <a:gd name="T20" fmla="*/ 247 w 253"/>
                  <a:gd name="T21" fmla="*/ 936 h 1127"/>
                  <a:gd name="T22" fmla="*/ 243 w 253"/>
                  <a:gd name="T23" fmla="*/ 961 h 1127"/>
                  <a:gd name="T24" fmla="*/ 237 w 253"/>
                  <a:gd name="T25" fmla="*/ 984 h 1127"/>
                  <a:gd name="T26" fmla="*/ 231 w 253"/>
                  <a:gd name="T27" fmla="*/ 1006 h 1127"/>
                  <a:gd name="T28" fmla="*/ 223 w 253"/>
                  <a:gd name="T29" fmla="*/ 1027 h 1127"/>
                  <a:gd name="T30" fmla="*/ 215 w 253"/>
                  <a:gd name="T31" fmla="*/ 1048 h 1127"/>
                  <a:gd name="T32" fmla="*/ 205 w 253"/>
                  <a:gd name="T33" fmla="*/ 1065 h 1127"/>
                  <a:gd name="T34" fmla="*/ 200 w 253"/>
                  <a:gd name="T35" fmla="*/ 1074 h 1127"/>
                  <a:gd name="T36" fmla="*/ 196 w 253"/>
                  <a:gd name="T37" fmla="*/ 1082 h 1127"/>
                  <a:gd name="T38" fmla="*/ 189 w 253"/>
                  <a:gd name="T39" fmla="*/ 1088 h 1127"/>
                  <a:gd name="T40" fmla="*/ 187 w 253"/>
                  <a:gd name="T41" fmla="*/ 1089 h 1127"/>
                  <a:gd name="T42" fmla="*/ 186 w 253"/>
                  <a:gd name="T43" fmla="*/ 1091 h 1127"/>
                  <a:gd name="T44" fmla="*/ 184 w 253"/>
                  <a:gd name="T45" fmla="*/ 1095 h 1127"/>
                  <a:gd name="T46" fmla="*/ 174 w 253"/>
                  <a:gd name="T47" fmla="*/ 1107 h 1127"/>
                  <a:gd name="T48" fmla="*/ 162 w 253"/>
                  <a:gd name="T49" fmla="*/ 1115 h 1127"/>
                  <a:gd name="T50" fmla="*/ 156 w 253"/>
                  <a:gd name="T51" fmla="*/ 1118 h 1127"/>
                  <a:gd name="T52" fmla="*/ 151 w 253"/>
                  <a:gd name="T53" fmla="*/ 1122 h 1127"/>
                  <a:gd name="T54" fmla="*/ 147 w 253"/>
                  <a:gd name="T55" fmla="*/ 1122 h 1127"/>
                  <a:gd name="T56" fmla="*/ 145 w 253"/>
                  <a:gd name="T57" fmla="*/ 1122 h 1127"/>
                  <a:gd name="T58" fmla="*/ 144 w 253"/>
                  <a:gd name="T59" fmla="*/ 1122 h 1127"/>
                  <a:gd name="T60" fmla="*/ 144 w 253"/>
                  <a:gd name="T61" fmla="*/ 1123 h 1127"/>
                  <a:gd name="T62" fmla="*/ 138 w 253"/>
                  <a:gd name="T63" fmla="*/ 1125 h 1127"/>
                  <a:gd name="T64" fmla="*/ 126 w 253"/>
                  <a:gd name="T65" fmla="*/ 1127 h 1127"/>
                  <a:gd name="T66" fmla="*/ 113 w 253"/>
                  <a:gd name="T67" fmla="*/ 1125 h 1127"/>
                  <a:gd name="T68" fmla="*/ 101 w 253"/>
                  <a:gd name="T69" fmla="*/ 1122 h 1127"/>
                  <a:gd name="T70" fmla="*/ 88 w 253"/>
                  <a:gd name="T71" fmla="*/ 1115 h 1127"/>
                  <a:gd name="T72" fmla="*/ 77 w 253"/>
                  <a:gd name="T73" fmla="*/ 1107 h 1127"/>
                  <a:gd name="T74" fmla="*/ 66 w 253"/>
                  <a:gd name="T75" fmla="*/ 1095 h 1127"/>
                  <a:gd name="T76" fmla="*/ 56 w 253"/>
                  <a:gd name="T77" fmla="*/ 1082 h 1127"/>
                  <a:gd name="T78" fmla="*/ 46 w 253"/>
                  <a:gd name="T79" fmla="*/ 1065 h 1127"/>
                  <a:gd name="T80" fmla="*/ 37 w 253"/>
                  <a:gd name="T81" fmla="*/ 1048 h 1127"/>
                  <a:gd name="T82" fmla="*/ 27 w 253"/>
                  <a:gd name="T83" fmla="*/ 1027 h 1127"/>
                  <a:gd name="T84" fmla="*/ 20 w 253"/>
                  <a:gd name="T85" fmla="*/ 1006 h 1127"/>
                  <a:gd name="T86" fmla="*/ 13 w 253"/>
                  <a:gd name="T87" fmla="*/ 984 h 1127"/>
                  <a:gd name="T88" fmla="*/ 9 w 253"/>
                  <a:gd name="T89" fmla="*/ 961 h 1127"/>
                  <a:gd name="T90" fmla="*/ 4 w 253"/>
                  <a:gd name="T91" fmla="*/ 936 h 1127"/>
                  <a:gd name="T92" fmla="*/ 2 w 253"/>
                  <a:gd name="T93" fmla="*/ 911 h 1127"/>
                  <a:gd name="T94" fmla="*/ 0 w 253"/>
                  <a:gd name="T95" fmla="*/ 884 h 1127"/>
                  <a:gd name="T96" fmla="*/ 0 w 253"/>
                  <a:gd name="T97" fmla="*/ 858 h 1127"/>
                  <a:gd name="T98" fmla="*/ 0 w 253"/>
                  <a:gd name="T99" fmla="*/ 157 h 1127"/>
                  <a:gd name="T100" fmla="*/ 1 w 253"/>
                  <a:gd name="T101" fmla="*/ 114 h 1127"/>
                  <a:gd name="T102" fmla="*/ 6 w 253"/>
                  <a:gd name="T103" fmla="*/ 74 h 1127"/>
                  <a:gd name="T104" fmla="*/ 13 w 253"/>
                  <a:gd name="T105" fmla="*/ 35 h 1127"/>
                  <a:gd name="T106" fmla="*/ 24 w 253"/>
                  <a:gd name="T107" fmla="*/ 0 h 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3" h="1127">
                    <a:moveTo>
                      <a:pt x="243" y="52"/>
                    </a:moveTo>
                    <a:lnTo>
                      <a:pt x="247" y="77"/>
                    </a:lnTo>
                    <a:lnTo>
                      <a:pt x="250" y="103"/>
                    </a:lnTo>
                    <a:lnTo>
                      <a:pt x="252" y="129"/>
                    </a:lnTo>
                    <a:lnTo>
                      <a:pt x="253" y="157"/>
                    </a:lnTo>
                    <a:lnTo>
                      <a:pt x="253" y="858"/>
                    </a:lnTo>
                    <a:lnTo>
                      <a:pt x="252" y="884"/>
                    </a:lnTo>
                    <a:lnTo>
                      <a:pt x="250" y="911"/>
                    </a:lnTo>
                    <a:lnTo>
                      <a:pt x="248" y="923"/>
                    </a:lnTo>
                    <a:lnTo>
                      <a:pt x="247" y="929"/>
                    </a:lnTo>
                    <a:lnTo>
                      <a:pt x="247" y="936"/>
                    </a:lnTo>
                    <a:lnTo>
                      <a:pt x="243" y="961"/>
                    </a:lnTo>
                    <a:lnTo>
                      <a:pt x="237" y="984"/>
                    </a:lnTo>
                    <a:lnTo>
                      <a:pt x="231" y="1006"/>
                    </a:lnTo>
                    <a:lnTo>
                      <a:pt x="223" y="1027"/>
                    </a:lnTo>
                    <a:lnTo>
                      <a:pt x="215" y="1048"/>
                    </a:lnTo>
                    <a:lnTo>
                      <a:pt x="205" y="1065"/>
                    </a:lnTo>
                    <a:lnTo>
                      <a:pt x="200" y="1074"/>
                    </a:lnTo>
                    <a:lnTo>
                      <a:pt x="196" y="1082"/>
                    </a:lnTo>
                    <a:lnTo>
                      <a:pt x="189" y="1088"/>
                    </a:lnTo>
                    <a:lnTo>
                      <a:pt x="187" y="1089"/>
                    </a:lnTo>
                    <a:lnTo>
                      <a:pt x="186" y="1091"/>
                    </a:lnTo>
                    <a:lnTo>
                      <a:pt x="184" y="1095"/>
                    </a:lnTo>
                    <a:lnTo>
                      <a:pt x="174" y="1107"/>
                    </a:lnTo>
                    <a:lnTo>
                      <a:pt x="162" y="1115"/>
                    </a:lnTo>
                    <a:lnTo>
                      <a:pt x="156" y="1118"/>
                    </a:lnTo>
                    <a:lnTo>
                      <a:pt x="151" y="1122"/>
                    </a:lnTo>
                    <a:lnTo>
                      <a:pt x="147" y="1122"/>
                    </a:lnTo>
                    <a:lnTo>
                      <a:pt x="145" y="1122"/>
                    </a:lnTo>
                    <a:lnTo>
                      <a:pt x="144" y="1122"/>
                    </a:lnTo>
                    <a:lnTo>
                      <a:pt x="144" y="1123"/>
                    </a:lnTo>
                    <a:lnTo>
                      <a:pt x="138" y="1125"/>
                    </a:lnTo>
                    <a:lnTo>
                      <a:pt x="126" y="1127"/>
                    </a:lnTo>
                    <a:lnTo>
                      <a:pt x="113" y="1125"/>
                    </a:lnTo>
                    <a:lnTo>
                      <a:pt x="101" y="1122"/>
                    </a:lnTo>
                    <a:lnTo>
                      <a:pt x="88" y="1115"/>
                    </a:lnTo>
                    <a:lnTo>
                      <a:pt x="77" y="1107"/>
                    </a:lnTo>
                    <a:lnTo>
                      <a:pt x="66" y="1095"/>
                    </a:lnTo>
                    <a:lnTo>
                      <a:pt x="56" y="1082"/>
                    </a:lnTo>
                    <a:lnTo>
                      <a:pt x="46" y="1065"/>
                    </a:lnTo>
                    <a:lnTo>
                      <a:pt x="37" y="1048"/>
                    </a:lnTo>
                    <a:lnTo>
                      <a:pt x="27" y="1027"/>
                    </a:lnTo>
                    <a:lnTo>
                      <a:pt x="20" y="1006"/>
                    </a:lnTo>
                    <a:lnTo>
                      <a:pt x="13" y="984"/>
                    </a:lnTo>
                    <a:lnTo>
                      <a:pt x="9" y="961"/>
                    </a:lnTo>
                    <a:lnTo>
                      <a:pt x="4" y="936"/>
                    </a:lnTo>
                    <a:lnTo>
                      <a:pt x="2" y="911"/>
                    </a:lnTo>
                    <a:lnTo>
                      <a:pt x="0" y="884"/>
                    </a:lnTo>
                    <a:lnTo>
                      <a:pt x="0" y="858"/>
                    </a:lnTo>
                    <a:lnTo>
                      <a:pt x="0" y="157"/>
                    </a:lnTo>
                    <a:lnTo>
                      <a:pt x="1" y="114"/>
                    </a:lnTo>
                    <a:lnTo>
                      <a:pt x="6" y="74"/>
                    </a:lnTo>
                    <a:lnTo>
                      <a:pt x="13" y="35"/>
                    </a:lnTo>
                    <a:lnTo>
                      <a:pt x="2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10" name="Line 211"/>
              <p:cNvSpPr>
                <a:spLocks noChangeShapeType="1"/>
              </p:cNvSpPr>
              <p:nvPr/>
            </p:nvSpPr>
            <p:spPr bwMode="auto">
              <a:xfrm flipV="1">
                <a:off x="2490" y="231"/>
                <a:ext cx="2" cy="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11" name="Freeform 212"/>
              <p:cNvSpPr>
                <a:spLocks noChangeArrowheads="1"/>
              </p:cNvSpPr>
              <p:nvPr/>
            </p:nvSpPr>
            <p:spPr bwMode="auto">
              <a:xfrm>
                <a:off x="2443" y="133"/>
                <a:ext cx="65" cy="92"/>
              </a:xfrm>
              <a:custGeom>
                <a:avLst/>
                <a:gdLst>
                  <a:gd name="T0" fmla="*/ 13 w 88"/>
                  <a:gd name="T1" fmla="*/ 178 h 179"/>
                  <a:gd name="T2" fmla="*/ 7 w 88"/>
                  <a:gd name="T3" fmla="*/ 161 h 179"/>
                  <a:gd name="T4" fmla="*/ 3 w 88"/>
                  <a:gd name="T5" fmla="*/ 144 h 179"/>
                  <a:gd name="T6" fmla="*/ 0 w 88"/>
                  <a:gd name="T7" fmla="*/ 125 h 179"/>
                  <a:gd name="T8" fmla="*/ 0 w 88"/>
                  <a:gd name="T9" fmla="*/ 106 h 179"/>
                  <a:gd name="T10" fmla="*/ 0 w 88"/>
                  <a:gd name="T11" fmla="*/ 83 h 179"/>
                  <a:gd name="T12" fmla="*/ 3 w 88"/>
                  <a:gd name="T13" fmla="*/ 64 h 179"/>
                  <a:gd name="T14" fmla="*/ 7 w 88"/>
                  <a:gd name="T15" fmla="*/ 46 h 179"/>
                  <a:gd name="T16" fmla="*/ 14 w 88"/>
                  <a:gd name="T17" fmla="*/ 31 h 179"/>
                  <a:gd name="T18" fmla="*/ 20 w 88"/>
                  <a:gd name="T19" fmla="*/ 17 h 179"/>
                  <a:gd name="T20" fmla="*/ 28 w 88"/>
                  <a:gd name="T21" fmla="*/ 8 h 179"/>
                  <a:gd name="T22" fmla="*/ 36 w 88"/>
                  <a:gd name="T23" fmla="*/ 1 h 179"/>
                  <a:gd name="T24" fmla="*/ 45 w 88"/>
                  <a:gd name="T25" fmla="*/ 0 h 179"/>
                  <a:gd name="T26" fmla="*/ 53 w 88"/>
                  <a:gd name="T27" fmla="*/ 1 h 179"/>
                  <a:gd name="T28" fmla="*/ 61 w 88"/>
                  <a:gd name="T29" fmla="*/ 8 h 179"/>
                  <a:gd name="T30" fmla="*/ 68 w 88"/>
                  <a:gd name="T31" fmla="*/ 17 h 179"/>
                  <a:gd name="T32" fmla="*/ 71 w 88"/>
                  <a:gd name="T33" fmla="*/ 23 h 179"/>
                  <a:gd name="T34" fmla="*/ 75 w 88"/>
                  <a:gd name="T35" fmla="*/ 31 h 179"/>
                  <a:gd name="T36" fmla="*/ 80 w 88"/>
                  <a:gd name="T37" fmla="*/ 46 h 179"/>
                  <a:gd name="T38" fmla="*/ 84 w 88"/>
                  <a:gd name="T39" fmla="*/ 64 h 179"/>
                  <a:gd name="T40" fmla="*/ 87 w 88"/>
                  <a:gd name="T41" fmla="*/ 83 h 179"/>
                  <a:gd name="T42" fmla="*/ 88 w 88"/>
                  <a:gd name="T43" fmla="*/ 106 h 179"/>
                  <a:gd name="T44" fmla="*/ 87 w 88"/>
                  <a:gd name="T45" fmla="*/ 126 h 179"/>
                  <a:gd name="T46" fmla="*/ 85 w 88"/>
                  <a:gd name="T47" fmla="*/ 135 h 179"/>
                  <a:gd name="T48" fmla="*/ 84 w 88"/>
                  <a:gd name="T49" fmla="*/ 145 h 179"/>
                  <a:gd name="T50" fmla="*/ 80 w 88"/>
                  <a:gd name="T51" fmla="*/ 162 h 179"/>
                  <a:gd name="T52" fmla="*/ 77 w 88"/>
                  <a:gd name="T53" fmla="*/ 170 h 179"/>
                  <a:gd name="T54" fmla="*/ 75 w 88"/>
                  <a:gd name="T55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8" h="179">
                    <a:moveTo>
                      <a:pt x="13" y="178"/>
                    </a:moveTo>
                    <a:lnTo>
                      <a:pt x="7" y="161"/>
                    </a:lnTo>
                    <a:lnTo>
                      <a:pt x="3" y="144"/>
                    </a:lnTo>
                    <a:lnTo>
                      <a:pt x="0" y="125"/>
                    </a:lnTo>
                    <a:lnTo>
                      <a:pt x="0" y="106"/>
                    </a:lnTo>
                    <a:lnTo>
                      <a:pt x="0" y="83"/>
                    </a:lnTo>
                    <a:lnTo>
                      <a:pt x="3" y="64"/>
                    </a:lnTo>
                    <a:lnTo>
                      <a:pt x="7" y="46"/>
                    </a:lnTo>
                    <a:lnTo>
                      <a:pt x="14" y="31"/>
                    </a:lnTo>
                    <a:lnTo>
                      <a:pt x="20" y="17"/>
                    </a:lnTo>
                    <a:lnTo>
                      <a:pt x="28" y="8"/>
                    </a:lnTo>
                    <a:lnTo>
                      <a:pt x="36" y="1"/>
                    </a:lnTo>
                    <a:lnTo>
                      <a:pt x="45" y="0"/>
                    </a:lnTo>
                    <a:lnTo>
                      <a:pt x="53" y="1"/>
                    </a:lnTo>
                    <a:lnTo>
                      <a:pt x="61" y="8"/>
                    </a:lnTo>
                    <a:lnTo>
                      <a:pt x="68" y="17"/>
                    </a:lnTo>
                    <a:lnTo>
                      <a:pt x="71" y="23"/>
                    </a:lnTo>
                    <a:lnTo>
                      <a:pt x="75" y="31"/>
                    </a:lnTo>
                    <a:lnTo>
                      <a:pt x="80" y="46"/>
                    </a:lnTo>
                    <a:lnTo>
                      <a:pt x="84" y="64"/>
                    </a:lnTo>
                    <a:lnTo>
                      <a:pt x="87" y="83"/>
                    </a:lnTo>
                    <a:lnTo>
                      <a:pt x="88" y="106"/>
                    </a:lnTo>
                    <a:lnTo>
                      <a:pt x="87" y="126"/>
                    </a:lnTo>
                    <a:lnTo>
                      <a:pt x="85" y="135"/>
                    </a:lnTo>
                    <a:lnTo>
                      <a:pt x="84" y="145"/>
                    </a:lnTo>
                    <a:lnTo>
                      <a:pt x="80" y="162"/>
                    </a:lnTo>
                    <a:lnTo>
                      <a:pt x="77" y="170"/>
                    </a:lnTo>
                    <a:lnTo>
                      <a:pt x="75" y="17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12" name="Freeform 213"/>
              <p:cNvSpPr>
                <a:spLocks noChangeArrowheads="1"/>
              </p:cNvSpPr>
              <p:nvPr/>
            </p:nvSpPr>
            <p:spPr bwMode="auto">
              <a:xfrm>
                <a:off x="2517" y="3482"/>
                <a:ext cx="24" cy="29"/>
              </a:xfrm>
              <a:custGeom>
                <a:avLst/>
                <a:gdLst>
                  <a:gd name="T0" fmla="*/ 33 w 33"/>
                  <a:gd name="T1" fmla="*/ 53 h 53"/>
                  <a:gd name="T2" fmla="*/ 30 w 33"/>
                  <a:gd name="T3" fmla="*/ 49 h 53"/>
                  <a:gd name="T4" fmla="*/ 0 w 33"/>
                  <a:gd name="T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52">
                    <a:moveTo>
                      <a:pt x="33" y="53"/>
                    </a:moveTo>
                    <a:lnTo>
                      <a:pt x="30" y="4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13" name="Line 214"/>
              <p:cNvSpPr>
                <a:spLocks noChangeShapeType="1"/>
              </p:cNvSpPr>
              <p:nvPr/>
            </p:nvSpPr>
            <p:spPr bwMode="auto">
              <a:xfrm flipH="1">
                <a:off x="2410" y="3450"/>
                <a:ext cx="42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14" name="Freeform 215"/>
              <p:cNvSpPr>
                <a:spLocks noChangeArrowheads="1"/>
              </p:cNvSpPr>
              <p:nvPr/>
            </p:nvSpPr>
            <p:spPr bwMode="auto">
              <a:xfrm>
                <a:off x="2410" y="3478"/>
                <a:ext cx="31" cy="28"/>
              </a:xfrm>
              <a:custGeom>
                <a:avLst/>
                <a:gdLst>
                  <a:gd name="T0" fmla="*/ 0 w 43"/>
                  <a:gd name="T1" fmla="*/ 53 h 53"/>
                  <a:gd name="T2" fmla="*/ 10 w 43"/>
                  <a:gd name="T3" fmla="*/ 35 h 53"/>
                  <a:gd name="T4" fmla="*/ 20 w 43"/>
                  <a:gd name="T5" fmla="*/ 21 h 53"/>
                  <a:gd name="T6" fmla="*/ 31 w 43"/>
                  <a:gd name="T7" fmla="*/ 9 h 53"/>
                  <a:gd name="T8" fmla="*/ 43 w 43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2">
                    <a:moveTo>
                      <a:pt x="0" y="53"/>
                    </a:moveTo>
                    <a:lnTo>
                      <a:pt x="10" y="35"/>
                    </a:lnTo>
                    <a:lnTo>
                      <a:pt x="20" y="21"/>
                    </a:lnTo>
                    <a:lnTo>
                      <a:pt x="31" y="9"/>
                    </a:lnTo>
                    <a:lnTo>
                      <a:pt x="4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15" name="Line 216"/>
              <p:cNvSpPr>
                <a:spLocks noChangeShapeType="1"/>
              </p:cNvSpPr>
              <p:nvPr/>
            </p:nvSpPr>
            <p:spPr bwMode="auto">
              <a:xfrm flipV="1">
                <a:off x="2454" y="297"/>
                <a:ext cx="2" cy="28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16" name="Line 217"/>
              <p:cNvSpPr>
                <a:spLocks noChangeShapeType="1"/>
              </p:cNvSpPr>
              <p:nvPr/>
            </p:nvSpPr>
            <p:spPr bwMode="auto">
              <a:xfrm flipV="1">
                <a:off x="2454" y="3243"/>
                <a:ext cx="2" cy="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17" name="Line 218"/>
              <p:cNvSpPr>
                <a:spLocks noChangeShapeType="1"/>
              </p:cNvSpPr>
              <p:nvPr/>
            </p:nvSpPr>
            <p:spPr bwMode="auto">
              <a:xfrm flipH="1" flipV="1">
                <a:off x="2405" y="3501"/>
                <a:ext cx="5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18" name="Freeform 219"/>
              <p:cNvSpPr>
                <a:spLocks noChangeArrowheads="1"/>
              </p:cNvSpPr>
              <p:nvPr/>
            </p:nvSpPr>
            <p:spPr bwMode="auto">
              <a:xfrm>
                <a:off x="2490" y="277"/>
                <a:ext cx="2" cy="2979"/>
              </a:xfrm>
              <a:custGeom>
                <a:avLst/>
                <a:gdLst>
                  <a:gd name="T0" fmla="*/ 0 w 2"/>
                  <a:gd name="T1" fmla="*/ 5718 h 5718"/>
                  <a:gd name="T2" fmla="*/ 0 w 2"/>
                  <a:gd name="T3" fmla="*/ 5689 h 5718"/>
                  <a:gd name="T4" fmla="*/ 0 w 2"/>
                  <a:gd name="T5" fmla="*/ 0 h 5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718">
                    <a:moveTo>
                      <a:pt x="0" y="5718"/>
                    </a:moveTo>
                    <a:lnTo>
                      <a:pt x="0" y="568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19" name="Line 220"/>
              <p:cNvSpPr>
                <a:spLocks noChangeShapeType="1"/>
              </p:cNvSpPr>
              <p:nvPr/>
            </p:nvSpPr>
            <p:spPr bwMode="auto">
              <a:xfrm flipH="1" flipV="1">
                <a:off x="2394" y="3525"/>
                <a:ext cx="2" cy="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20" name="Freeform 221"/>
              <p:cNvSpPr>
                <a:spLocks noChangeArrowheads="1"/>
              </p:cNvSpPr>
              <p:nvPr/>
            </p:nvSpPr>
            <p:spPr bwMode="auto">
              <a:xfrm>
                <a:off x="2396" y="3506"/>
                <a:ext cx="14" cy="23"/>
              </a:xfrm>
              <a:custGeom>
                <a:avLst/>
                <a:gdLst>
                  <a:gd name="T0" fmla="*/ 0 w 18"/>
                  <a:gd name="T1" fmla="*/ 46 h 46"/>
                  <a:gd name="T2" fmla="*/ 13 w 18"/>
                  <a:gd name="T3" fmla="*/ 12 h 46"/>
                  <a:gd name="T4" fmla="*/ 18 w 18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46">
                    <a:moveTo>
                      <a:pt x="0" y="46"/>
                    </a:moveTo>
                    <a:lnTo>
                      <a:pt x="13" y="12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21" name="Freeform 222"/>
              <p:cNvSpPr>
                <a:spLocks noChangeArrowheads="1"/>
              </p:cNvSpPr>
              <p:nvPr/>
            </p:nvSpPr>
            <p:spPr bwMode="auto">
              <a:xfrm>
                <a:off x="2494" y="3362"/>
                <a:ext cx="20" cy="117"/>
              </a:xfrm>
              <a:custGeom>
                <a:avLst/>
                <a:gdLst>
                  <a:gd name="T0" fmla="*/ 27 w 27"/>
                  <a:gd name="T1" fmla="*/ 223 h 223"/>
                  <a:gd name="T2" fmla="*/ 0 w 27"/>
                  <a:gd name="T3" fmla="*/ 176 h 223"/>
                  <a:gd name="T4" fmla="*/ 0 w 27"/>
                  <a:gd name="T5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23">
                    <a:moveTo>
                      <a:pt x="27" y="223"/>
                    </a:moveTo>
                    <a:lnTo>
                      <a:pt x="0" y="17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22" name="Line 223"/>
              <p:cNvSpPr>
                <a:spLocks noChangeShapeType="1"/>
              </p:cNvSpPr>
              <p:nvPr/>
            </p:nvSpPr>
            <p:spPr bwMode="auto">
              <a:xfrm>
                <a:off x="2336" y="3373"/>
                <a:ext cx="58" cy="1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23" name="Line 224"/>
              <p:cNvSpPr>
                <a:spLocks noChangeShapeType="1"/>
              </p:cNvSpPr>
              <p:nvPr/>
            </p:nvSpPr>
            <p:spPr bwMode="auto">
              <a:xfrm>
                <a:off x="2459" y="3359"/>
                <a:ext cx="2" cy="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24" name="Line 225"/>
              <p:cNvSpPr>
                <a:spLocks noChangeShapeType="1"/>
              </p:cNvSpPr>
              <p:nvPr/>
            </p:nvSpPr>
            <p:spPr bwMode="auto">
              <a:xfrm>
                <a:off x="2410" y="3504"/>
                <a:ext cx="2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25" name="Line 226"/>
              <p:cNvSpPr>
                <a:spLocks noChangeShapeType="1"/>
              </p:cNvSpPr>
              <p:nvPr/>
            </p:nvSpPr>
            <p:spPr bwMode="auto">
              <a:xfrm flipV="1">
                <a:off x="2394" y="3504"/>
                <a:ext cx="16" cy="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26" name="Line 227"/>
              <p:cNvSpPr>
                <a:spLocks noChangeShapeType="1"/>
              </p:cNvSpPr>
              <p:nvPr/>
            </p:nvSpPr>
            <p:spPr bwMode="auto">
              <a:xfrm flipH="1">
                <a:off x="2347" y="266"/>
                <a:ext cx="80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27" name="Line 228"/>
              <p:cNvSpPr>
                <a:spLocks noChangeShapeType="1"/>
              </p:cNvSpPr>
              <p:nvPr/>
            </p:nvSpPr>
            <p:spPr bwMode="auto">
              <a:xfrm flipH="1">
                <a:off x="2345" y="632"/>
                <a:ext cx="80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28" name="Line 229"/>
              <p:cNvSpPr>
                <a:spLocks noChangeShapeType="1"/>
              </p:cNvSpPr>
              <p:nvPr/>
            </p:nvSpPr>
            <p:spPr bwMode="auto">
              <a:xfrm flipH="1">
                <a:off x="2347" y="1729"/>
                <a:ext cx="80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29" name="Line 230"/>
              <p:cNvSpPr>
                <a:spLocks noChangeShapeType="1"/>
              </p:cNvSpPr>
              <p:nvPr/>
            </p:nvSpPr>
            <p:spPr bwMode="auto">
              <a:xfrm flipH="1">
                <a:off x="2347" y="997"/>
                <a:ext cx="80" cy="2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30" name="Line 231"/>
              <p:cNvSpPr>
                <a:spLocks noChangeShapeType="1"/>
              </p:cNvSpPr>
              <p:nvPr/>
            </p:nvSpPr>
            <p:spPr bwMode="auto">
              <a:xfrm flipH="1">
                <a:off x="2347" y="1366"/>
                <a:ext cx="80" cy="2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31" name="Line 232"/>
              <p:cNvSpPr>
                <a:spLocks noChangeShapeType="1"/>
              </p:cNvSpPr>
              <p:nvPr/>
            </p:nvSpPr>
            <p:spPr bwMode="auto">
              <a:xfrm flipH="1">
                <a:off x="2345" y="2460"/>
                <a:ext cx="80" cy="2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32" name="Line 233"/>
              <p:cNvSpPr>
                <a:spLocks noChangeShapeType="1"/>
              </p:cNvSpPr>
              <p:nvPr/>
            </p:nvSpPr>
            <p:spPr bwMode="auto">
              <a:xfrm flipV="1">
                <a:off x="2454" y="3196"/>
                <a:ext cx="2" cy="47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33" name="Line 234"/>
              <p:cNvSpPr>
                <a:spLocks noChangeShapeType="1"/>
              </p:cNvSpPr>
              <p:nvPr/>
            </p:nvSpPr>
            <p:spPr bwMode="auto">
              <a:xfrm flipH="1">
                <a:off x="2347" y="2098"/>
                <a:ext cx="80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34" name="Freeform 235"/>
              <p:cNvSpPr>
                <a:spLocks noChangeArrowheads="1"/>
              </p:cNvSpPr>
              <p:nvPr/>
            </p:nvSpPr>
            <p:spPr bwMode="auto">
              <a:xfrm>
                <a:off x="2479" y="3060"/>
                <a:ext cx="2" cy="193"/>
              </a:xfrm>
              <a:custGeom>
                <a:avLst/>
                <a:gdLst>
                  <a:gd name="T0" fmla="*/ 0 w 2"/>
                  <a:gd name="T1" fmla="*/ 0 h 368"/>
                  <a:gd name="T2" fmla="*/ 2 w 2"/>
                  <a:gd name="T3" fmla="*/ 336 h 368"/>
                  <a:gd name="T4" fmla="*/ 2 w 2"/>
                  <a:gd name="T5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68">
                    <a:moveTo>
                      <a:pt x="0" y="0"/>
                    </a:moveTo>
                    <a:lnTo>
                      <a:pt x="2" y="336"/>
                    </a:lnTo>
                    <a:lnTo>
                      <a:pt x="2" y="368"/>
                    </a:ln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35" name="Line 236"/>
              <p:cNvSpPr>
                <a:spLocks noChangeShapeType="1"/>
              </p:cNvSpPr>
              <p:nvPr/>
            </p:nvSpPr>
            <p:spPr bwMode="auto">
              <a:xfrm flipH="1">
                <a:off x="2476" y="3060"/>
                <a:ext cx="3" cy="24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36" name="Freeform 237"/>
              <p:cNvSpPr>
                <a:spLocks noChangeArrowheads="1"/>
              </p:cNvSpPr>
              <p:nvPr/>
            </p:nvSpPr>
            <p:spPr bwMode="auto">
              <a:xfrm>
                <a:off x="2481" y="3350"/>
                <a:ext cx="2" cy="111"/>
              </a:xfrm>
              <a:custGeom>
                <a:avLst/>
                <a:gdLst>
                  <a:gd name="T0" fmla="*/ 3 w 3"/>
                  <a:gd name="T1" fmla="*/ 0 h 215"/>
                  <a:gd name="T2" fmla="*/ 3 w 3"/>
                  <a:gd name="T3" fmla="*/ 22 h 215"/>
                  <a:gd name="T4" fmla="*/ 0 w 3"/>
                  <a:gd name="T5" fmla="*/ 201 h 215"/>
                  <a:gd name="T6" fmla="*/ 0 w 3"/>
                  <a:gd name="T7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15">
                    <a:moveTo>
                      <a:pt x="3" y="0"/>
                    </a:moveTo>
                    <a:lnTo>
                      <a:pt x="3" y="22"/>
                    </a:lnTo>
                    <a:lnTo>
                      <a:pt x="0" y="201"/>
                    </a:lnTo>
                    <a:lnTo>
                      <a:pt x="0" y="215"/>
                    </a:ln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37" name="Line 238"/>
              <p:cNvSpPr>
                <a:spLocks noChangeShapeType="1"/>
              </p:cNvSpPr>
              <p:nvPr/>
            </p:nvSpPr>
            <p:spPr bwMode="auto">
              <a:xfrm flipH="1" flipV="1">
                <a:off x="2476" y="2971"/>
                <a:ext cx="3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38" name="Line 239"/>
              <p:cNvSpPr>
                <a:spLocks noChangeShapeType="1"/>
              </p:cNvSpPr>
              <p:nvPr/>
            </p:nvSpPr>
            <p:spPr bwMode="auto">
              <a:xfrm flipV="1">
                <a:off x="2476" y="2943"/>
                <a:ext cx="3" cy="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39" name="Freeform 240"/>
              <p:cNvSpPr>
                <a:spLocks noChangeArrowheads="1"/>
              </p:cNvSpPr>
              <p:nvPr/>
            </p:nvSpPr>
            <p:spPr bwMode="auto">
              <a:xfrm>
                <a:off x="2472" y="2937"/>
                <a:ext cx="2" cy="84"/>
              </a:xfrm>
              <a:custGeom>
                <a:avLst/>
                <a:gdLst>
                  <a:gd name="T0" fmla="*/ 1 w 2"/>
                  <a:gd name="T1" fmla="*/ 163 h 163"/>
                  <a:gd name="T2" fmla="*/ 2 w 2"/>
                  <a:gd name="T3" fmla="*/ 114 h 163"/>
                  <a:gd name="T4" fmla="*/ 1 w 2"/>
                  <a:gd name="T5" fmla="*/ 56 h 163"/>
                  <a:gd name="T6" fmla="*/ 0 w 2"/>
                  <a:gd name="T7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63">
                    <a:moveTo>
                      <a:pt x="1" y="163"/>
                    </a:moveTo>
                    <a:lnTo>
                      <a:pt x="2" y="114"/>
                    </a:lnTo>
                    <a:lnTo>
                      <a:pt x="1" y="5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40" name="Freeform 241"/>
              <p:cNvSpPr>
                <a:spLocks noChangeArrowheads="1"/>
              </p:cNvSpPr>
              <p:nvPr/>
            </p:nvSpPr>
            <p:spPr bwMode="auto">
              <a:xfrm>
                <a:off x="2476" y="2785"/>
                <a:ext cx="3" cy="158"/>
              </a:xfrm>
              <a:custGeom>
                <a:avLst/>
                <a:gdLst>
                  <a:gd name="T0" fmla="*/ 1 w 1"/>
                  <a:gd name="T1" fmla="*/ 304 h 304"/>
                  <a:gd name="T2" fmla="*/ 0 w 1"/>
                  <a:gd name="T3" fmla="*/ 142 h 304"/>
                  <a:gd name="T4" fmla="*/ 0 w 1"/>
                  <a:gd name="T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04">
                    <a:moveTo>
                      <a:pt x="1" y="304"/>
                    </a:moveTo>
                    <a:lnTo>
                      <a:pt x="0" y="14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41" name="Line 242"/>
              <p:cNvSpPr>
                <a:spLocks noChangeShapeType="1"/>
              </p:cNvSpPr>
              <p:nvPr/>
            </p:nvSpPr>
            <p:spPr bwMode="auto">
              <a:xfrm flipH="1" flipV="1">
                <a:off x="2488" y="3478"/>
                <a:ext cx="2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42" name="Freeform 243"/>
              <p:cNvSpPr>
                <a:spLocks noChangeArrowheads="1"/>
              </p:cNvSpPr>
              <p:nvPr/>
            </p:nvSpPr>
            <p:spPr bwMode="auto">
              <a:xfrm>
                <a:off x="2476" y="2482"/>
                <a:ext cx="5" cy="303"/>
              </a:xfrm>
              <a:custGeom>
                <a:avLst/>
                <a:gdLst>
                  <a:gd name="T0" fmla="*/ 0 w 5"/>
                  <a:gd name="T1" fmla="*/ 582 h 582"/>
                  <a:gd name="T2" fmla="*/ 3 w 5"/>
                  <a:gd name="T3" fmla="*/ 431 h 582"/>
                  <a:gd name="T4" fmla="*/ 3 w 5"/>
                  <a:gd name="T5" fmla="*/ 203 h 582"/>
                  <a:gd name="T6" fmla="*/ 5 w 5"/>
                  <a:gd name="T7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82">
                    <a:moveTo>
                      <a:pt x="0" y="582"/>
                    </a:moveTo>
                    <a:lnTo>
                      <a:pt x="3" y="431"/>
                    </a:lnTo>
                    <a:lnTo>
                      <a:pt x="3" y="20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43" name="Freeform 244"/>
              <p:cNvSpPr>
                <a:spLocks noChangeArrowheads="1"/>
              </p:cNvSpPr>
              <p:nvPr/>
            </p:nvSpPr>
            <p:spPr bwMode="auto">
              <a:xfrm>
                <a:off x="2485" y="3465"/>
                <a:ext cx="25" cy="28"/>
              </a:xfrm>
              <a:custGeom>
                <a:avLst/>
                <a:gdLst>
                  <a:gd name="T0" fmla="*/ 33 w 33"/>
                  <a:gd name="T1" fmla="*/ 54 h 54"/>
                  <a:gd name="T2" fmla="*/ 32 w 33"/>
                  <a:gd name="T3" fmla="*/ 53 h 54"/>
                  <a:gd name="T4" fmla="*/ 0 w 33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54">
                    <a:moveTo>
                      <a:pt x="33" y="54"/>
                    </a:moveTo>
                    <a:lnTo>
                      <a:pt x="32" y="5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44" name="Line 245"/>
              <p:cNvSpPr>
                <a:spLocks noChangeShapeType="1"/>
              </p:cNvSpPr>
              <p:nvPr/>
            </p:nvSpPr>
            <p:spPr bwMode="auto">
              <a:xfrm flipH="1" flipV="1">
                <a:off x="2510" y="3493"/>
                <a:ext cx="2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45" name="Line 246"/>
              <p:cNvSpPr>
                <a:spLocks noChangeShapeType="1"/>
              </p:cNvSpPr>
              <p:nvPr/>
            </p:nvSpPr>
            <p:spPr bwMode="auto">
              <a:xfrm>
                <a:off x="2488" y="3478"/>
                <a:ext cx="11" cy="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46" name="Line 247"/>
              <p:cNvSpPr>
                <a:spLocks noChangeShapeType="1"/>
              </p:cNvSpPr>
              <p:nvPr/>
            </p:nvSpPr>
            <p:spPr bwMode="auto">
              <a:xfrm flipH="1" flipV="1">
                <a:off x="2490" y="3481"/>
                <a:ext cx="9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47" name="Line 248"/>
              <p:cNvSpPr>
                <a:spLocks noChangeShapeType="1"/>
              </p:cNvSpPr>
              <p:nvPr/>
            </p:nvSpPr>
            <p:spPr bwMode="auto">
              <a:xfrm>
                <a:off x="2472" y="2983"/>
                <a:ext cx="3" cy="89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48" name="Freeform 249"/>
              <p:cNvSpPr>
                <a:spLocks noChangeArrowheads="1"/>
              </p:cNvSpPr>
              <p:nvPr/>
            </p:nvSpPr>
            <p:spPr bwMode="auto">
              <a:xfrm>
                <a:off x="2465" y="3446"/>
                <a:ext cx="3" cy="29"/>
              </a:xfrm>
              <a:custGeom>
                <a:avLst/>
                <a:gdLst>
                  <a:gd name="T0" fmla="*/ 3 w 3"/>
                  <a:gd name="T1" fmla="*/ 0 h 53"/>
                  <a:gd name="T2" fmla="*/ 3 w 3"/>
                  <a:gd name="T3" fmla="*/ 14 h 53"/>
                  <a:gd name="T4" fmla="*/ 2 w 3"/>
                  <a:gd name="T5" fmla="*/ 33 h 53"/>
                  <a:gd name="T6" fmla="*/ 0 w 3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2">
                    <a:moveTo>
                      <a:pt x="3" y="0"/>
                    </a:moveTo>
                    <a:lnTo>
                      <a:pt x="3" y="14"/>
                    </a:lnTo>
                    <a:lnTo>
                      <a:pt x="2" y="33"/>
                    </a:lnTo>
                    <a:lnTo>
                      <a:pt x="0" y="53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49" name="Freeform 250"/>
              <p:cNvSpPr>
                <a:spLocks noChangeArrowheads="1"/>
              </p:cNvSpPr>
              <p:nvPr/>
            </p:nvSpPr>
            <p:spPr bwMode="auto">
              <a:xfrm>
                <a:off x="2441" y="3454"/>
                <a:ext cx="20" cy="32"/>
              </a:xfrm>
              <a:custGeom>
                <a:avLst/>
                <a:gdLst>
                  <a:gd name="T0" fmla="*/ 27 w 27"/>
                  <a:gd name="T1" fmla="*/ 0 h 62"/>
                  <a:gd name="T2" fmla="*/ 15 w 27"/>
                  <a:gd name="T3" fmla="*/ 18 h 62"/>
                  <a:gd name="T4" fmla="*/ 5 w 27"/>
                  <a:gd name="T5" fmla="*/ 36 h 62"/>
                  <a:gd name="T6" fmla="*/ 0 w 27"/>
                  <a:gd name="T7" fmla="*/ 55 h 62"/>
                  <a:gd name="T8" fmla="*/ 0 w 27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2">
                    <a:moveTo>
                      <a:pt x="27" y="0"/>
                    </a:moveTo>
                    <a:lnTo>
                      <a:pt x="15" y="18"/>
                    </a:lnTo>
                    <a:lnTo>
                      <a:pt x="5" y="36"/>
                    </a:lnTo>
                    <a:lnTo>
                      <a:pt x="0" y="55"/>
                    </a:lnTo>
                    <a:lnTo>
                      <a:pt x="0" y="62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50" name="Line 251"/>
              <p:cNvSpPr>
                <a:spLocks noChangeShapeType="1"/>
              </p:cNvSpPr>
              <p:nvPr/>
            </p:nvSpPr>
            <p:spPr bwMode="auto">
              <a:xfrm>
                <a:off x="2461" y="3454"/>
                <a:ext cx="2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51" name="Freeform 252"/>
              <p:cNvSpPr>
                <a:spLocks noChangeArrowheads="1"/>
              </p:cNvSpPr>
              <p:nvPr/>
            </p:nvSpPr>
            <p:spPr bwMode="auto">
              <a:xfrm>
                <a:off x="2447" y="3479"/>
                <a:ext cx="7" cy="3"/>
              </a:xfrm>
              <a:custGeom>
                <a:avLst/>
                <a:gdLst>
                  <a:gd name="T0" fmla="*/ 7 w 7"/>
                  <a:gd name="T1" fmla="*/ 0 h 6"/>
                  <a:gd name="T2" fmla="*/ 3 w 7"/>
                  <a:gd name="T3" fmla="*/ 4 h 6"/>
                  <a:gd name="T4" fmla="*/ 0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3" y="4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52" name="Line 253"/>
              <p:cNvSpPr>
                <a:spLocks noChangeShapeType="1"/>
              </p:cNvSpPr>
              <p:nvPr/>
            </p:nvSpPr>
            <p:spPr bwMode="auto">
              <a:xfrm>
                <a:off x="2468" y="3489"/>
                <a:ext cx="20" cy="1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53" name="Line 254"/>
              <p:cNvSpPr>
                <a:spLocks noChangeShapeType="1"/>
              </p:cNvSpPr>
              <p:nvPr/>
            </p:nvSpPr>
            <p:spPr bwMode="auto">
              <a:xfrm flipH="1" flipV="1">
                <a:off x="2476" y="2943"/>
                <a:ext cx="3" cy="33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54" name="Line 255"/>
              <p:cNvSpPr>
                <a:spLocks noChangeShapeType="1"/>
              </p:cNvSpPr>
              <p:nvPr/>
            </p:nvSpPr>
            <p:spPr bwMode="auto">
              <a:xfrm flipH="1" flipV="1">
                <a:off x="2472" y="2439"/>
                <a:ext cx="4" cy="301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55" name="Freeform 256"/>
              <p:cNvSpPr>
                <a:spLocks noChangeArrowheads="1"/>
              </p:cNvSpPr>
              <p:nvPr/>
            </p:nvSpPr>
            <p:spPr bwMode="auto">
              <a:xfrm>
                <a:off x="2474" y="2785"/>
                <a:ext cx="2" cy="28"/>
              </a:xfrm>
              <a:custGeom>
                <a:avLst/>
                <a:gdLst>
                  <a:gd name="T0" fmla="*/ 0 w 3"/>
                  <a:gd name="T1" fmla="*/ 54 h 54"/>
                  <a:gd name="T2" fmla="*/ 2 w 3"/>
                  <a:gd name="T3" fmla="*/ 18 h 54"/>
                  <a:gd name="T4" fmla="*/ 3 w 3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4">
                    <a:moveTo>
                      <a:pt x="0" y="54"/>
                    </a:moveTo>
                    <a:lnTo>
                      <a:pt x="2" y="18"/>
                    </a:lnTo>
                    <a:lnTo>
                      <a:pt x="3" y="0"/>
                    </a:ln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56" name="Freeform 257"/>
              <p:cNvSpPr>
                <a:spLocks noChangeArrowheads="1"/>
              </p:cNvSpPr>
              <p:nvPr/>
            </p:nvSpPr>
            <p:spPr bwMode="auto">
              <a:xfrm>
                <a:off x="2472" y="2801"/>
                <a:ext cx="11" cy="143"/>
              </a:xfrm>
              <a:custGeom>
                <a:avLst/>
                <a:gdLst>
                  <a:gd name="T0" fmla="*/ 0 w 16"/>
                  <a:gd name="T1" fmla="*/ 0 h 275"/>
                  <a:gd name="T2" fmla="*/ 4 w 16"/>
                  <a:gd name="T3" fmla="*/ 16 h 275"/>
                  <a:gd name="T4" fmla="*/ 6 w 16"/>
                  <a:gd name="T5" fmla="*/ 42 h 275"/>
                  <a:gd name="T6" fmla="*/ 9 w 16"/>
                  <a:gd name="T7" fmla="*/ 156 h 275"/>
                  <a:gd name="T8" fmla="*/ 11 w 16"/>
                  <a:gd name="T9" fmla="*/ 211 h 275"/>
                  <a:gd name="T10" fmla="*/ 15 w 16"/>
                  <a:gd name="T11" fmla="*/ 268 h 275"/>
                  <a:gd name="T12" fmla="*/ 16 w 16"/>
                  <a:gd name="T13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75">
                    <a:moveTo>
                      <a:pt x="0" y="0"/>
                    </a:moveTo>
                    <a:lnTo>
                      <a:pt x="4" y="16"/>
                    </a:lnTo>
                    <a:lnTo>
                      <a:pt x="6" y="42"/>
                    </a:lnTo>
                    <a:lnTo>
                      <a:pt x="9" y="156"/>
                    </a:lnTo>
                    <a:lnTo>
                      <a:pt x="11" y="211"/>
                    </a:lnTo>
                    <a:lnTo>
                      <a:pt x="15" y="268"/>
                    </a:lnTo>
                    <a:lnTo>
                      <a:pt x="16" y="275"/>
                    </a:ln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57" name="Freeform 258"/>
              <p:cNvSpPr>
                <a:spLocks noChangeArrowheads="1"/>
              </p:cNvSpPr>
              <p:nvPr/>
            </p:nvSpPr>
            <p:spPr bwMode="auto">
              <a:xfrm>
                <a:off x="2499" y="3486"/>
                <a:ext cx="11" cy="7"/>
              </a:xfrm>
              <a:custGeom>
                <a:avLst/>
                <a:gdLst>
                  <a:gd name="T0" fmla="*/ 14 w 14"/>
                  <a:gd name="T1" fmla="*/ 15 h 15"/>
                  <a:gd name="T2" fmla="*/ 9 w 14"/>
                  <a:gd name="T3" fmla="*/ 14 h 15"/>
                  <a:gd name="T4" fmla="*/ 0 w 14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5">
                    <a:moveTo>
                      <a:pt x="14" y="15"/>
                    </a:moveTo>
                    <a:lnTo>
                      <a:pt x="9" y="1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58" name="Line 259"/>
              <p:cNvSpPr>
                <a:spLocks noChangeShapeType="1"/>
              </p:cNvSpPr>
              <p:nvPr/>
            </p:nvSpPr>
            <p:spPr bwMode="auto">
              <a:xfrm>
                <a:off x="2472" y="3482"/>
                <a:ext cx="2" cy="95"/>
              </a:xfrm>
              <a:prstGeom prst="line">
                <a:avLst/>
              </a:prstGeom>
              <a:noFill/>
              <a:ln w="127000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59" name="Freeform 260"/>
              <p:cNvSpPr>
                <a:spLocks noChangeArrowheads="1"/>
              </p:cNvSpPr>
              <p:nvPr/>
            </p:nvSpPr>
            <p:spPr bwMode="auto">
              <a:xfrm>
                <a:off x="2472" y="2439"/>
                <a:ext cx="2" cy="755"/>
              </a:xfrm>
              <a:custGeom>
                <a:avLst/>
                <a:gdLst>
                  <a:gd name="T0" fmla="*/ 0 w 2"/>
                  <a:gd name="T1" fmla="*/ 1449 h 1449"/>
                  <a:gd name="T2" fmla="*/ 0 w 2"/>
                  <a:gd name="T3" fmla="*/ 1432 h 1449"/>
                  <a:gd name="T4" fmla="*/ 0 w 2"/>
                  <a:gd name="T5" fmla="*/ 676 h 1449"/>
                  <a:gd name="T6" fmla="*/ 0 w 2"/>
                  <a:gd name="T7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449">
                    <a:moveTo>
                      <a:pt x="0" y="1449"/>
                    </a:moveTo>
                    <a:lnTo>
                      <a:pt x="0" y="1432"/>
                    </a:lnTo>
                    <a:lnTo>
                      <a:pt x="0" y="676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60" name="Freeform 261"/>
              <p:cNvSpPr>
                <a:spLocks noChangeArrowheads="1"/>
              </p:cNvSpPr>
              <p:nvPr/>
            </p:nvSpPr>
            <p:spPr bwMode="auto">
              <a:xfrm>
                <a:off x="2461" y="3228"/>
                <a:ext cx="107" cy="70"/>
              </a:xfrm>
              <a:custGeom>
                <a:avLst/>
                <a:gdLst>
                  <a:gd name="T0" fmla="*/ 0 w 145"/>
                  <a:gd name="T1" fmla="*/ 0 h 135"/>
                  <a:gd name="T2" fmla="*/ 11 w 145"/>
                  <a:gd name="T3" fmla="*/ 6 h 135"/>
                  <a:gd name="T4" fmla="*/ 27 w 145"/>
                  <a:gd name="T5" fmla="*/ 17 h 135"/>
                  <a:gd name="T6" fmla="*/ 40 w 145"/>
                  <a:gd name="T7" fmla="*/ 25 h 135"/>
                  <a:gd name="T8" fmla="*/ 63 w 145"/>
                  <a:gd name="T9" fmla="*/ 43 h 135"/>
                  <a:gd name="T10" fmla="*/ 87 w 145"/>
                  <a:gd name="T11" fmla="*/ 63 h 135"/>
                  <a:gd name="T12" fmla="*/ 102 w 145"/>
                  <a:gd name="T13" fmla="*/ 78 h 135"/>
                  <a:gd name="T14" fmla="*/ 117 w 145"/>
                  <a:gd name="T15" fmla="*/ 96 h 135"/>
                  <a:gd name="T16" fmla="*/ 131 w 145"/>
                  <a:gd name="T17" fmla="*/ 115 h 135"/>
                  <a:gd name="T18" fmla="*/ 145 w 145"/>
                  <a:gd name="T1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135">
                    <a:moveTo>
                      <a:pt x="0" y="0"/>
                    </a:moveTo>
                    <a:lnTo>
                      <a:pt x="11" y="6"/>
                    </a:lnTo>
                    <a:lnTo>
                      <a:pt x="27" y="17"/>
                    </a:lnTo>
                    <a:lnTo>
                      <a:pt x="40" y="25"/>
                    </a:lnTo>
                    <a:lnTo>
                      <a:pt x="63" y="43"/>
                    </a:lnTo>
                    <a:lnTo>
                      <a:pt x="87" y="63"/>
                    </a:lnTo>
                    <a:lnTo>
                      <a:pt x="102" y="78"/>
                    </a:lnTo>
                    <a:lnTo>
                      <a:pt x="117" y="96"/>
                    </a:lnTo>
                    <a:lnTo>
                      <a:pt x="131" y="115"/>
                    </a:lnTo>
                    <a:lnTo>
                      <a:pt x="145" y="135"/>
                    </a:lnTo>
                  </a:path>
                </a:pathLst>
              </a:custGeom>
              <a:noFill/>
              <a:ln w="222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61" name="Freeform 262"/>
              <p:cNvSpPr>
                <a:spLocks noChangeArrowheads="1"/>
              </p:cNvSpPr>
              <p:nvPr/>
            </p:nvSpPr>
            <p:spPr bwMode="auto">
              <a:xfrm>
                <a:off x="2476" y="3300"/>
                <a:ext cx="99" cy="48"/>
              </a:xfrm>
              <a:custGeom>
                <a:avLst/>
                <a:gdLst>
                  <a:gd name="T0" fmla="*/ 0 w 132"/>
                  <a:gd name="T1" fmla="*/ 91 h 91"/>
                  <a:gd name="T2" fmla="*/ 74 w 132"/>
                  <a:gd name="T3" fmla="*/ 39 h 91"/>
                  <a:gd name="T4" fmla="*/ 132 w 132"/>
                  <a:gd name="T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91">
                    <a:moveTo>
                      <a:pt x="0" y="91"/>
                    </a:moveTo>
                    <a:lnTo>
                      <a:pt x="74" y="39"/>
                    </a:lnTo>
                    <a:lnTo>
                      <a:pt x="132" y="0"/>
                    </a:lnTo>
                  </a:path>
                </a:pathLst>
              </a:custGeom>
              <a:noFill/>
              <a:ln w="222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62" name="Freeform 263"/>
              <p:cNvSpPr>
                <a:spLocks noChangeArrowheads="1"/>
              </p:cNvSpPr>
              <p:nvPr/>
            </p:nvSpPr>
            <p:spPr bwMode="auto">
              <a:xfrm>
                <a:off x="2503" y="2774"/>
                <a:ext cx="80" cy="43"/>
              </a:xfrm>
              <a:custGeom>
                <a:avLst/>
                <a:gdLst>
                  <a:gd name="T0" fmla="*/ 73 w 108"/>
                  <a:gd name="T1" fmla="*/ 15 h 80"/>
                  <a:gd name="T2" fmla="*/ 95 w 108"/>
                  <a:gd name="T3" fmla="*/ 18 h 80"/>
                  <a:gd name="T4" fmla="*/ 101 w 108"/>
                  <a:gd name="T5" fmla="*/ 27 h 80"/>
                  <a:gd name="T6" fmla="*/ 104 w 108"/>
                  <a:gd name="T7" fmla="*/ 40 h 80"/>
                  <a:gd name="T8" fmla="*/ 102 w 108"/>
                  <a:gd name="T9" fmla="*/ 57 h 80"/>
                  <a:gd name="T10" fmla="*/ 94 w 108"/>
                  <a:gd name="T11" fmla="*/ 67 h 80"/>
                  <a:gd name="T12" fmla="*/ 90 w 108"/>
                  <a:gd name="T13" fmla="*/ 64 h 80"/>
                  <a:gd name="T14" fmla="*/ 84 w 108"/>
                  <a:gd name="T15" fmla="*/ 61 h 80"/>
                  <a:gd name="T16" fmla="*/ 79 w 108"/>
                  <a:gd name="T17" fmla="*/ 63 h 80"/>
                  <a:gd name="T18" fmla="*/ 77 w 108"/>
                  <a:gd name="T19" fmla="*/ 64 h 80"/>
                  <a:gd name="T20" fmla="*/ 77 w 108"/>
                  <a:gd name="T21" fmla="*/ 69 h 80"/>
                  <a:gd name="T22" fmla="*/ 79 w 108"/>
                  <a:gd name="T23" fmla="*/ 78 h 80"/>
                  <a:gd name="T24" fmla="*/ 86 w 108"/>
                  <a:gd name="T25" fmla="*/ 80 h 80"/>
                  <a:gd name="T26" fmla="*/ 90 w 108"/>
                  <a:gd name="T27" fmla="*/ 79 h 80"/>
                  <a:gd name="T28" fmla="*/ 94 w 108"/>
                  <a:gd name="T29" fmla="*/ 77 h 80"/>
                  <a:gd name="T30" fmla="*/ 98 w 108"/>
                  <a:gd name="T31" fmla="*/ 73 h 80"/>
                  <a:gd name="T32" fmla="*/ 102 w 108"/>
                  <a:gd name="T33" fmla="*/ 68 h 80"/>
                  <a:gd name="T34" fmla="*/ 108 w 108"/>
                  <a:gd name="T35" fmla="*/ 40 h 80"/>
                  <a:gd name="T36" fmla="*/ 106 w 108"/>
                  <a:gd name="T37" fmla="*/ 29 h 80"/>
                  <a:gd name="T38" fmla="*/ 104 w 108"/>
                  <a:gd name="T39" fmla="*/ 21 h 80"/>
                  <a:gd name="T40" fmla="*/ 101 w 108"/>
                  <a:gd name="T41" fmla="*/ 13 h 80"/>
                  <a:gd name="T42" fmla="*/ 98 w 108"/>
                  <a:gd name="T43" fmla="*/ 8 h 80"/>
                  <a:gd name="T44" fmla="*/ 71 w 108"/>
                  <a:gd name="T45" fmla="*/ 0 h 80"/>
                  <a:gd name="T46" fmla="*/ 58 w 108"/>
                  <a:gd name="T47" fmla="*/ 2 h 80"/>
                  <a:gd name="T48" fmla="*/ 52 w 108"/>
                  <a:gd name="T49" fmla="*/ 5 h 80"/>
                  <a:gd name="T50" fmla="*/ 48 w 108"/>
                  <a:gd name="T51" fmla="*/ 11 h 80"/>
                  <a:gd name="T52" fmla="*/ 43 w 108"/>
                  <a:gd name="T53" fmla="*/ 15 h 80"/>
                  <a:gd name="T54" fmla="*/ 40 w 108"/>
                  <a:gd name="T55" fmla="*/ 21 h 80"/>
                  <a:gd name="T56" fmla="*/ 39 w 108"/>
                  <a:gd name="T57" fmla="*/ 36 h 80"/>
                  <a:gd name="T58" fmla="*/ 41 w 108"/>
                  <a:gd name="T59" fmla="*/ 54 h 80"/>
                  <a:gd name="T60" fmla="*/ 52 w 108"/>
                  <a:gd name="T61" fmla="*/ 71 h 80"/>
                  <a:gd name="T62" fmla="*/ 10 w 108"/>
                  <a:gd name="T63" fmla="*/ 70 h 80"/>
                  <a:gd name="T64" fmla="*/ 9 w 108"/>
                  <a:gd name="T65" fmla="*/ 8 h 80"/>
                  <a:gd name="T66" fmla="*/ 0 w 108"/>
                  <a:gd name="T67" fmla="*/ 6 h 80"/>
                  <a:gd name="T68" fmla="*/ 1 w 108"/>
                  <a:gd name="T69" fmla="*/ 74 h 80"/>
                  <a:gd name="T70" fmla="*/ 58 w 108"/>
                  <a:gd name="T71" fmla="*/ 76 h 80"/>
                  <a:gd name="T72" fmla="*/ 59 w 108"/>
                  <a:gd name="T73" fmla="*/ 69 h 80"/>
                  <a:gd name="T74" fmla="*/ 48 w 108"/>
                  <a:gd name="T75" fmla="*/ 56 h 80"/>
                  <a:gd name="T76" fmla="*/ 46 w 108"/>
                  <a:gd name="T77" fmla="*/ 40 h 80"/>
                  <a:gd name="T78" fmla="*/ 45 w 108"/>
                  <a:gd name="T79" fmla="*/ 33 h 80"/>
                  <a:gd name="T80" fmla="*/ 47 w 108"/>
                  <a:gd name="T81" fmla="*/ 28 h 80"/>
                  <a:gd name="T82" fmla="*/ 49 w 108"/>
                  <a:gd name="T83" fmla="*/ 24 h 80"/>
                  <a:gd name="T84" fmla="*/ 53 w 108"/>
                  <a:gd name="T85" fmla="*/ 22 h 80"/>
                  <a:gd name="T86" fmla="*/ 56 w 108"/>
                  <a:gd name="T87" fmla="*/ 18 h 80"/>
                  <a:gd name="T88" fmla="*/ 61 w 108"/>
                  <a:gd name="T89" fmla="*/ 16 h 80"/>
                  <a:gd name="T90" fmla="*/ 73 w 108"/>
                  <a:gd name="T91" fmla="*/ 1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8" h="80">
                    <a:moveTo>
                      <a:pt x="73" y="15"/>
                    </a:moveTo>
                    <a:lnTo>
                      <a:pt x="95" y="18"/>
                    </a:lnTo>
                    <a:lnTo>
                      <a:pt x="101" y="27"/>
                    </a:lnTo>
                    <a:lnTo>
                      <a:pt x="104" y="40"/>
                    </a:lnTo>
                    <a:lnTo>
                      <a:pt x="102" y="57"/>
                    </a:lnTo>
                    <a:lnTo>
                      <a:pt x="94" y="67"/>
                    </a:lnTo>
                    <a:lnTo>
                      <a:pt x="90" y="64"/>
                    </a:lnTo>
                    <a:lnTo>
                      <a:pt x="84" y="61"/>
                    </a:lnTo>
                    <a:lnTo>
                      <a:pt x="79" y="63"/>
                    </a:lnTo>
                    <a:lnTo>
                      <a:pt x="77" y="64"/>
                    </a:lnTo>
                    <a:lnTo>
                      <a:pt x="77" y="69"/>
                    </a:lnTo>
                    <a:lnTo>
                      <a:pt x="79" y="78"/>
                    </a:lnTo>
                    <a:lnTo>
                      <a:pt x="86" y="80"/>
                    </a:lnTo>
                    <a:lnTo>
                      <a:pt x="90" y="79"/>
                    </a:lnTo>
                    <a:lnTo>
                      <a:pt x="94" y="77"/>
                    </a:lnTo>
                    <a:lnTo>
                      <a:pt x="98" y="73"/>
                    </a:lnTo>
                    <a:lnTo>
                      <a:pt x="102" y="68"/>
                    </a:lnTo>
                    <a:lnTo>
                      <a:pt x="108" y="40"/>
                    </a:lnTo>
                    <a:lnTo>
                      <a:pt x="106" y="29"/>
                    </a:lnTo>
                    <a:lnTo>
                      <a:pt x="104" y="21"/>
                    </a:lnTo>
                    <a:lnTo>
                      <a:pt x="101" y="13"/>
                    </a:lnTo>
                    <a:lnTo>
                      <a:pt x="98" y="8"/>
                    </a:lnTo>
                    <a:lnTo>
                      <a:pt x="71" y="0"/>
                    </a:lnTo>
                    <a:lnTo>
                      <a:pt x="58" y="2"/>
                    </a:lnTo>
                    <a:lnTo>
                      <a:pt x="52" y="5"/>
                    </a:lnTo>
                    <a:lnTo>
                      <a:pt x="48" y="11"/>
                    </a:lnTo>
                    <a:lnTo>
                      <a:pt x="43" y="15"/>
                    </a:lnTo>
                    <a:lnTo>
                      <a:pt x="40" y="21"/>
                    </a:lnTo>
                    <a:lnTo>
                      <a:pt x="39" y="36"/>
                    </a:lnTo>
                    <a:lnTo>
                      <a:pt x="41" y="54"/>
                    </a:lnTo>
                    <a:lnTo>
                      <a:pt x="52" y="71"/>
                    </a:lnTo>
                    <a:lnTo>
                      <a:pt x="10" y="70"/>
                    </a:lnTo>
                    <a:lnTo>
                      <a:pt x="9" y="8"/>
                    </a:lnTo>
                    <a:lnTo>
                      <a:pt x="0" y="6"/>
                    </a:lnTo>
                    <a:lnTo>
                      <a:pt x="1" y="74"/>
                    </a:lnTo>
                    <a:lnTo>
                      <a:pt x="58" y="76"/>
                    </a:lnTo>
                    <a:lnTo>
                      <a:pt x="59" y="69"/>
                    </a:lnTo>
                    <a:lnTo>
                      <a:pt x="48" y="56"/>
                    </a:lnTo>
                    <a:lnTo>
                      <a:pt x="46" y="40"/>
                    </a:lnTo>
                    <a:lnTo>
                      <a:pt x="45" y="33"/>
                    </a:lnTo>
                    <a:lnTo>
                      <a:pt x="47" y="28"/>
                    </a:lnTo>
                    <a:lnTo>
                      <a:pt x="49" y="24"/>
                    </a:lnTo>
                    <a:lnTo>
                      <a:pt x="53" y="22"/>
                    </a:lnTo>
                    <a:lnTo>
                      <a:pt x="56" y="18"/>
                    </a:lnTo>
                    <a:lnTo>
                      <a:pt x="61" y="16"/>
                    </a:lnTo>
                    <a:lnTo>
                      <a:pt x="7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63" name="Freeform 264"/>
              <p:cNvSpPr>
                <a:spLocks noChangeArrowheads="1"/>
              </p:cNvSpPr>
              <p:nvPr/>
            </p:nvSpPr>
            <p:spPr bwMode="auto">
              <a:xfrm>
                <a:off x="2505" y="2829"/>
                <a:ext cx="81" cy="44"/>
              </a:xfrm>
              <a:custGeom>
                <a:avLst/>
                <a:gdLst>
                  <a:gd name="T0" fmla="*/ 58 w 108"/>
                  <a:gd name="T1" fmla="*/ 13 h 83"/>
                  <a:gd name="T2" fmla="*/ 50 w 108"/>
                  <a:gd name="T3" fmla="*/ 35 h 83"/>
                  <a:gd name="T4" fmla="*/ 33 w 108"/>
                  <a:gd name="T5" fmla="*/ 11 h 83"/>
                  <a:gd name="T6" fmla="*/ 15 w 108"/>
                  <a:gd name="T7" fmla="*/ 12 h 83"/>
                  <a:gd name="T8" fmla="*/ 3 w 108"/>
                  <a:gd name="T9" fmla="*/ 25 h 83"/>
                  <a:gd name="T10" fmla="*/ 0 w 108"/>
                  <a:gd name="T11" fmla="*/ 48 h 83"/>
                  <a:gd name="T12" fmla="*/ 8 w 108"/>
                  <a:gd name="T13" fmla="*/ 77 h 83"/>
                  <a:gd name="T14" fmla="*/ 16 w 108"/>
                  <a:gd name="T15" fmla="*/ 82 h 83"/>
                  <a:gd name="T16" fmla="*/ 29 w 108"/>
                  <a:gd name="T17" fmla="*/ 80 h 83"/>
                  <a:gd name="T18" fmla="*/ 29 w 108"/>
                  <a:gd name="T19" fmla="*/ 68 h 83"/>
                  <a:gd name="T20" fmla="*/ 21 w 108"/>
                  <a:gd name="T21" fmla="*/ 68 h 83"/>
                  <a:gd name="T22" fmla="*/ 7 w 108"/>
                  <a:gd name="T23" fmla="*/ 64 h 83"/>
                  <a:gd name="T24" fmla="*/ 4 w 108"/>
                  <a:gd name="T25" fmla="*/ 40 h 83"/>
                  <a:gd name="T26" fmla="*/ 10 w 108"/>
                  <a:gd name="T27" fmla="*/ 31 h 83"/>
                  <a:gd name="T28" fmla="*/ 27 w 108"/>
                  <a:gd name="T29" fmla="*/ 23 h 83"/>
                  <a:gd name="T30" fmla="*/ 35 w 108"/>
                  <a:gd name="T31" fmla="*/ 25 h 83"/>
                  <a:gd name="T32" fmla="*/ 42 w 108"/>
                  <a:gd name="T33" fmla="*/ 31 h 83"/>
                  <a:gd name="T34" fmla="*/ 47 w 108"/>
                  <a:gd name="T35" fmla="*/ 41 h 83"/>
                  <a:gd name="T36" fmla="*/ 50 w 108"/>
                  <a:gd name="T37" fmla="*/ 56 h 83"/>
                  <a:gd name="T38" fmla="*/ 54 w 108"/>
                  <a:gd name="T39" fmla="*/ 36 h 83"/>
                  <a:gd name="T40" fmla="*/ 60 w 108"/>
                  <a:gd name="T41" fmla="*/ 25 h 83"/>
                  <a:gd name="T42" fmla="*/ 71 w 108"/>
                  <a:gd name="T43" fmla="*/ 16 h 83"/>
                  <a:gd name="T44" fmla="*/ 98 w 108"/>
                  <a:gd name="T45" fmla="*/ 22 h 83"/>
                  <a:gd name="T46" fmla="*/ 103 w 108"/>
                  <a:gd name="T47" fmla="*/ 37 h 83"/>
                  <a:gd name="T48" fmla="*/ 102 w 108"/>
                  <a:gd name="T49" fmla="*/ 59 h 83"/>
                  <a:gd name="T50" fmla="*/ 92 w 108"/>
                  <a:gd name="T51" fmla="*/ 65 h 83"/>
                  <a:gd name="T52" fmla="*/ 82 w 108"/>
                  <a:gd name="T53" fmla="*/ 65 h 83"/>
                  <a:gd name="T54" fmla="*/ 82 w 108"/>
                  <a:gd name="T55" fmla="*/ 79 h 83"/>
                  <a:gd name="T56" fmla="*/ 91 w 108"/>
                  <a:gd name="T57" fmla="*/ 80 h 83"/>
                  <a:gd name="T58" fmla="*/ 103 w 108"/>
                  <a:gd name="T59" fmla="*/ 70 h 83"/>
                  <a:gd name="T60" fmla="*/ 107 w 108"/>
                  <a:gd name="T61" fmla="*/ 51 h 83"/>
                  <a:gd name="T62" fmla="*/ 107 w 108"/>
                  <a:gd name="T63" fmla="*/ 33 h 83"/>
                  <a:gd name="T64" fmla="*/ 102 w 108"/>
                  <a:gd name="T65" fmla="*/ 16 h 83"/>
                  <a:gd name="T66" fmla="*/ 94 w 108"/>
                  <a:gd name="T67" fmla="*/ 5 h 83"/>
                  <a:gd name="T68" fmla="*/ 83 w 108"/>
                  <a:gd name="T69" fmla="*/ 0 h 83"/>
                  <a:gd name="T70" fmla="*/ 63 w 108"/>
                  <a:gd name="T71" fmla="*/ 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8" h="83">
                    <a:moveTo>
                      <a:pt x="63" y="9"/>
                    </a:moveTo>
                    <a:lnTo>
                      <a:pt x="58" y="13"/>
                    </a:lnTo>
                    <a:lnTo>
                      <a:pt x="55" y="19"/>
                    </a:lnTo>
                    <a:lnTo>
                      <a:pt x="50" y="35"/>
                    </a:lnTo>
                    <a:lnTo>
                      <a:pt x="40" y="16"/>
                    </a:lnTo>
                    <a:lnTo>
                      <a:pt x="33" y="11"/>
                    </a:lnTo>
                    <a:lnTo>
                      <a:pt x="25" y="10"/>
                    </a:lnTo>
                    <a:lnTo>
                      <a:pt x="15" y="12"/>
                    </a:lnTo>
                    <a:lnTo>
                      <a:pt x="7" y="20"/>
                    </a:lnTo>
                    <a:lnTo>
                      <a:pt x="3" y="25"/>
                    </a:lnTo>
                    <a:lnTo>
                      <a:pt x="1" y="32"/>
                    </a:lnTo>
                    <a:lnTo>
                      <a:pt x="0" y="48"/>
                    </a:lnTo>
                    <a:lnTo>
                      <a:pt x="6" y="73"/>
                    </a:lnTo>
                    <a:lnTo>
                      <a:pt x="8" y="77"/>
                    </a:lnTo>
                    <a:lnTo>
                      <a:pt x="12" y="80"/>
                    </a:lnTo>
                    <a:lnTo>
                      <a:pt x="16" y="82"/>
                    </a:lnTo>
                    <a:lnTo>
                      <a:pt x="22" y="83"/>
                    </a:lnTo>
                    <a:lnTo>
                      <a:pt x="29" y="80"/>
                    </a:lnTo>
                    <a:lnTo>
                      <a:pt x="30" y="73"/>
                    </a:lnTo>
                    <a:lnTo>
                      <a:pt x="29" y="68"/>
                    </a:lnTo>
                    <a:lnTo>
                      <a:pt x="25" y="66"/>
                    </a:lnTo>
                    <a:lnTo>
                      <a:pt x="21" y="68"/>
                    </a:lnTo>
                    <a:lnTo>
                      <a:pt x="13" y="71"/>
                    </a:lnTo>
                    <a:lnTo>
                      <a:pt x="7" y="64"/>
                    </a:lnTo>
                    <a:lnTo>
                      <a:pt x="3" y="52"/>
                    </a:lnTo>
                    <a:lnTo>
                      <a:pt x="4" y="40"/>
                    </a:lnTo>
                    <a:lnTo>
                      <a:pt x="6" y="34"/>
                    </a:lnTo>
                    <a:lnTo>
                      <a:pt x="10" y="31"/>
                    </a:lnTo>
                    <a:lnTo>
                      <a:pt x="17" y="26"/>
                    </a:lnTo>
                    <a:lnTo>
                      <a:pt x="27" y="23"/>
                    </a:lnTo>
                    <a:lnTo>
                      <a:pt x="31" y="23"/>
                    </a:lnTo>
                    <a:lnTo>
                      <a:pt x="35" y="25"/>
                    </a:lnTo>
                    <a:lnTo>
                      <a:pt x="38" y="27"/>
                    </a:lnTo>
                    <a:lnTo>
                      <a:pt x="42" y="31"/>
                    </a:lnTo>
                    <a:lnTo>
                      <a:pt x="44" y="34"/>
                    </a:lnTo>
                    <a:lnTo>
                      <a:pt x="47" y="41"/>
                    </a:lnTo>
                    <a:lnTo>
                      <a:pt x="48" y="47"/>
                    </a:lnTo>
                    <a:lnTo>
                      <a:pt x="50" y="56"/>
                    </a:lnTo>
                    <a:lnTo>
                      <a:pt x="53" y="56"/>
                    </a:lnTo>
                    <a:lnTo>
                      <a:pt x="54" y="36"/>
                    </a:lnTo>
                    <a:lnTo>
                      <a:pt x="56" y="29"/>
                    </a:lnTo>
                    <a:lnTo>
                      <a:pt x="60" y="25"/>
                    </a:lnTo>
                    <a:lnTo>
                      <a:pt x="67" y="18"/>
                    </a:lnTo>
                    <a:lnTo>
                      <a:pt x="71" y="16"/>
                    </a:lnTo>
                    <a:lnTo>
                      <a:pt x="77" y="16"/>
                    </a:lnTo>
                    <a:lnTo>
                      <a:pt x="98" y="22"/>
                    </a:lnTo>
                    <a:lnTo>
                      <a:pt x="102" y="31"/>
                    </a:lnTo>
                    <a:lnTo>
                      <a:pt x="103" y="37"/>
                    </a:lnTo>
                    <a:lnTo>
                      <a:pt x="104" y="46"/>
                    </a:lnTo>
                    <a:lnTo>
                      <a:pt x="102" y="59"/>
                    </a:lnTo>
                    <a:lnTo>
                      <a:pt x="96" y="66"/>
                    </a:lnTo>
                    <a:lnTo>
                      <a:pt x="92" y="65"/>
                    </a:lnTo>
                    <a:lnTo>
                      <a:pt x="86" y="63"/>
                    </a:lnTo>
                    <a:lnTo>
                      <a:pt x="82" y="65"/>
                    </a:lnTo>
                    <a:lnTo>
                      <a:pt x="79" y="72"/>
                    </a:lnTo>
                    <a:lnTo>
                      <a:pt x="82" y="79"/>
                    </a:lnTo>
                    <a:lnTo>
                      <a:pt x="88" y="82"/>
                    </a:lnTo>
                    <a:lnTo>
                      <a:pt x="91" y="80"/>
                    </a:lnTo>
                    <a:lnTo>
                      <a:pt x="95" y="78"/>
                    </a:lnTo>
                    <a:lnTo>
                      <a:pt x="103" y="70"/>
                    </a:lnTo>
                    <a:lnTo>
                      <a:pt x="107" y="58"/>
                    </a:lnTo>
                    <a:lnTo>
                      <a:pt x="107" y="51"/>
                    </a:lnTo>
                    <a:lnTo>
                      <a:pt x="108" y="45"/>
                    </a:lnTo>
                    <a:lnTo>
                      <a:pt x="107" y="33"/>
                    </a:lnTo>
                    <a:lnTo>
                      <a:pt x="105" y="24"/>
                    </a:lnTo>
                    <a:lnTo>
                      <a:pt x="102" y="16"/>
                    </a:lnTo>
                    <a:lnTo>
                      <a:pt x="99" y="11"/>
                    </a:lnTo>
                    <a:lnTo>
                      <a:pt x="94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6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64" name="Freeform 265"/>
              <p:cNvSpPr>
                <a:spLocks noEditPoints="1" noChangeArrowheads="1"/>
              </p:cNvSpPr>
              <p:nvPr/>
            </p:nvSpPr>
            <p:spPr bwMode="auto">
              <a:xfrm>
                <a:off x="2503" y="2437"/>
                <a:ext cx="83" cy="48"/>
              </a:xfrm>
              <a:custGeom>
                <a:avLst/>
                <a:gdLst>
                  <a:gd name="T0" fmla="*/ 62 w 111"/>
                  <a:gd name="T1" fmla="*/ 1 h 92"/>
                  <a:gd name="T2" fmla="*/ 47 w 111"/>
                  <a:gd name="T3" fmla="*/ 12 h 92"/>
                  <a:gd name="T4" fmla="*/ 42 w 111"/>
                  <a:gd name="T5" fmla="*/ 27 h 92"/>
                  <a:gd name="T6" fmla="*/ 41 w 111"/>
                  <a:gd name="T7" fmla="*/ 42 h 92"/>
                  <a:gd name="T8" fmla="*/ 45 w 111"/>
                  <a:gd name="T9" fmla="*/ 59 h 92"/>
                  <a:gd name="T10" fmla="*/ 41 w 111"/>
                  <a:gd name="T11" fmla="*/ 73 h 92"/>
                  <a:gd name="T12" fmla="*/ 29 w 111"/>
                  <a:gd name="T13" fmla="*/ 70 h 92"/>
                  <a:gd name="T14" fmla="*/ 13 w 111"/>
                  <a:gd name="T15" fmla="*/ 62 h 92"/>
                  <a:gd name="T16" fmla="*/ 6 w 111"/>
                  <a:gd name="T17" fmla="*/ 49 h 92"/>
                  <a:gd name="T18" fmla="*/ 5 w 111"/>
                  <a:gd name="T19" fmla="*/ 35 h 92"/>
                  <a:gd name="T20" fmla="*/ 10 w 111"/>
                  <a:gd name="T21" fmla="*/ 23 h 92"/>
                  <a:gd name="T22" fmla="*/ 15 w 111"/>
                  <a:gd name="T23" fmla="*/ 24 h 92"/>
                  <a:gd name="T24" fmla="*/ 21 w 111"/>
                  <a:gd name="T25" fmla="*/ 15 h 92"/>
                  <a:gd name="T26" fmla="*/ 14 w 111"/>
                  <a:gd name="T27" fmla="*/ 5 h 92"/>
                  <a:gd name="T28" fmla="*/ 2 w 111"/>
                  <a:gd name="T29" fmla="*/ 15 h 92"/>
                  <a:gd name="T30" fmla="*/ 0 w 111"/>
                  <a:gd name="T31" fmla="*/ 32 h 92"/>
                  <a:gd name="T32" fmla="*/ 3 w 111"/>
                  <a:gd name="T33" fmla="*/ 55 h 92"/>
                  <a:gd name="T34" fmla="*/ 15 w 111"/>
                  <a:gd name="T35" fmla="*/ 74 h 92"/>
                  <a:gd name="T36" fmla="*/ 35 w 111"/>
                  <a:gd name="T37" fmla="*/ 86 h 92"/>
                  <a:gd name="T38" fmla="*/ 60 w 111"/>
                  <a:gd name="T39" fmla="*/ 92 h 92"/>
                  <a:gd name="T40" fmla="*/ 65 w 111"/>
                  <a:gd name="T41" fmla="*/ 91 h 92"/>
                  <a:gd name="T42" fmla="*/ 81 w 111"/>
                  <a:gd name="T43" fmla="*/ 89 h 92"/>
                  <a:gd name="T44" fmla="*/ 97 w 111"/>
                  <a:gd name="T45" fmla="*/ 82 h 92"/>
                  <a:gd name="T46" fmla="*/ 100 w 111"/>
                  <a:gd name="T47" fmla="*/ 76 h 92"/>
                  <a:gd name="T48" fmla="*/ 106 w 111"/>
                  <a:gd name="T49" fmla="*/ 66 h 92"/>
                  <a:gd name="T50" fmla="*/ 111 w 111"/>
                  <a:gd name="T51" fmla="*/ 44 h 92"/>
                  <a:gd name="T52" fmla="*/ 108 w 111"/>
                  <a:gd name="T53" fmla="*/ 27 h 92"/>
                  <a:gd name="T54" fmla="*/ 96 w 111"/>
                  <a:gd name="T55" fmla="*/ 7 h 92"/>
                  <a:gd name="T56" fmla="*/ 82 w 111"/>
                  <a:gd name="T57" fmla="*/ 0 h 92"/>
                  <a:gd name="T58" fmla="*/ 55 w 111"/>
                  <a:gd name="T59" fmla="*/ 21 h 92"/>
                  <a:gd name="T60" fmla="*/ 63 w 111"/>
                  <a:gd name="T61" fmla="*/ 15 h 92"/>
                  <a:gd name="T62" fmla="*/ 82 w 111"/>
                  <a:gd name="T63" fmla="*/ 15 h 92"/>
                  <a:gd name="T64" fmla="*/ 94 w 111"/>
                  <a:gd name="T65" fmla="*/ 19 h 92"/>
                  <a:gd name="T66" fmla="*/ 101 w 111"/>
                  <a:gd name="T67" fmla="*/ 27 h 92"/>
                  <a:gd name="T68" fmla="*/ 105 w 111"/>
                  <a:gd name="T69" fmla="*/ 37 h 92"/>
                  <a:gd name="T70" fmla="*/ 105 w 111"/>
                  <a:gd name="T71" fmla="*/ 50 h 92"/>
                  <a:gd name="T72" fmla="*/ 95 w 111"/>
                  <a:gd name="T73" fmla="*/ 69 h 92"/>
                  <a:gd name="T74" fmla="*/ 52 w 111"/>
                  <a:gd name="T75" fmla="*/ 59 h 92"/>
                  <a:gd name="T76" fmla="*/ 47 w 111"/>
                  <a:gd name="T77" fmla="*/ 43 h 92"/>
                  <a:gd name="T78" fmla="*/ 49 w 111"/>
                  <a:gd name="T79" fmla="*/ 2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0" h="92">
                    <a:moveTo>
                      <a:pt x="74" y="0"/>
                    </a:moveTo>
                    <a:lnTo>
                      <a:pt x="62" y="1"/>
                    </a:lnTo>
                    <a:lnTo>
                      <a:pt x="52" y="8"/>
                    </a:lnTo>
                    <a:lnTo>
                      <a:pt x="47" y="12"/>
                    </a:lnTo>
                    <a:lnTo>
                      <a:pt x="44" y="19"/>
                    </a:lnTo>
                    <a:lnTo>
                      <a:pt x="42" y="27"/>
                    </a:lnTo>
                    <a:lnTo>
                      <a:pt x="42" y="37"/>
                    </a:lnTo>
                    <a:lnTo>
                      <a:pt x="41" y="42"/>
                    </a:lnTo>
                    <a:lnTo>
                      <a:pt x="42" y="48"/>
                    </a:lnTo>
                    <a:lnTo>
                      <a:pt x="45" y="59"/>
                    </a:lnTo>
                    <a:lnTo>
                      <a:pt x="57" y="75"/>
                    </a:lnTo>
                    <a:lnTo>
                      <a:pt x="41" y="73"/>
                    </a:lnTo>
                    <a:lnTo>
                      <a:pt x="34" y="71"/>
                    </a:lnTo>
                    <a:lnTo>
                      <a:pt x="29" y="70"/>
                    </a:lnTo>
                    <a:lnTo>
                      <a:pt x="19" y="66"/>
                    </a:lnTo>
                    <a:lnTo>
                      <a:pt x="13" y="62"/>
                    </a:lnTo>
                    <a:lnTo>
                      <a:pt x="8" y="55"/>
                    </a:lnTo>
                    <a:lnTo>
                      <a:pt x="6" y="49"/>
                    </a:lnTo>
                    <a:lnTo>
                      <a:pt x="4" y="42"/>
                    </a:lnTo>
                    <a:lnTo>
                      <a:pt x="5" y="35"/>
                    </a:lnTo>
                    <a:lnTo>
                      <a:pt x="6" y="25"/>
                    </a:lnTo>
                    <a:lnTo>
                      <a:pt x="10" y="23"/>
                    </a:lnTo>
                    <a:lnTo>
                      <a:pt x="13" y="23"/>
                    </a:lnTo>
                    <a:lnTo>
                      <a:pt x="15" y="24"/>
                    </a:lnTo>
                    <a:lnTo>
                      <a:pt x="20" y="21"/>
                    </a:lnTo>
                    <a:lnTo>
                      <a:pt x="21" y="15"/>
                    </a:lnTo>
                    <a:lnTo>
                      <a:pt x="20" y="7"/>
                    </a:lnTo>
                    <a:lnTo>
                      <a:pt x="14" y="5"/>
                    </a:lnTo>
                    <a:lnTo>
                      <a:pt x="5" y="12"/>
                    </a:lnTo>
                    <a:lnTo>
                      <a:pt x="2" y="15"/>
                    </a:lnTo>
                    <a:lnTo>
                      <a:pt x="1" y="20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3" y="55"/>
                    </a:lnTo>
                    <a:lnTo>
                      <a:pt x="8" y="65"/>
                    </a:lnTo>
                    <a:lnTo>
                      <a:pt x="15" y="74"/>
                    </a:lnTo>
                    <a:lnTo>
                      <a:pt x="24" y="81"/>
                    </a:lnTo>
                    <a:lnTo>
                      <a:pt x="35" y="86"/>
                    </a:lnTo>
                    <a:lnTo>
                      <a:pt x="46" y="89"/>
                    </a:lnTo>
                    <a:lnTo>
                      <a:pt x="60" y="92"/>
                    </a:lnTo>
                    <a:lnTo>
                      <a:pt x="62" y="91"/>
                    </a:lnTo>
                    <a:lnTo>
                      <a:pt x="65" y="91"/>
                    </a:lnTo>
                    <a:lnTo>
                      <a:pt x="71" y="91"/>
                    </a:lnTo>
                    <a:lnTo>
                      <a:pt x="81" y="89"/>
                    </a:lnTo>
                    <a:lnTo>
                      <a:pt x="89" y="86"/>
                    </a:lnTo>
                    <a:lnTo>
                      <a:pt x="97" y="82"/>
                    </a:lnTo>
                    <a:lnTo>
                      <a:pt x="99" y="78"/>
                    </a:lnTo>
                    <a:lnTo>
                      <a:pt x="100" y="76"/>
                    </a:lnTo>
                    <a:lnTo>
                      <a:pt x="102" y="75"/>
                    </a:lnTo>
                    <a:lnTo>
                      <a:pt x="106" y="66"/>
                    </a:lnTo>
                    <a:lnTo>
                      <a:pt x="109" y="55"/>
                    </a:lnTo>
                    <a:lnTo>
                      <a:pt x="111" y="44"/>
                    </a:lnTo>
                    <a:lnTo>
                      <a:pt x="110" y="35"/>
                    </a:lnTo>
                    <a:lnTo>
                      <a:pt x="108" y="27"/>
                    </a:lnTo>
                    <a:lnTo>
                      <a:pt x="102" y="14"/>
                    </a:lnTo>
                    <a:lnTo>
                      <a:pt x="96" y="7"/>
                    </a:lnTo>
                    <a:lnTo>
                      <a:pt x="90" y="3"/>
                    </a:lnTo>
                    <a:lnTo>
                      <a:pt x="82" y="0"/>
                    </a:lnTo>
                    <a:lnTo>
                      <a:pt x="74" y="0"/>
                    </a:lnTo>
                    <a:close/>
                    <a:moveTo>
                      <a:pt x="55" y="21"/>
                    </a:moveTo>
                    <a:lnTo>
                      <a:pt x="58" y="17"/>
                    </a:lnTo>
                    <a:lnTo>
                      <a:pt x="63" y="15"/>
                    </a:lnTo>
                    <a:lnTo>
                      <a:pt x="74" y="15"/>
                    </a:lnTo>
                    <a:lnTo>
                      <a:pt x="82" y="15"/>
                    </a:lnTo>
                    <a:lnTo>
                      <a:pt x="89" y="17"/>
                    </a:lnTo>
                    <a:lnTo>
                      <a:pt x="94" y="19"/>
                    </a:lnTo>
                    <a:lnTo>
                      <a:pt x="99" y="24"/>
                    </a:lnTo>
                    <a:lnTo>
                      <a:pt x="101" y="27"/>
                    </a:lnTo>
                    <a:lnTo>
                      <a:pt x="104" y="32"/>
                    </a:lnTo>
                    <a:lnTo>
                      <a:pt x="105" y="37"/>
                    </a:lnTo>
                    <a:lnTo>
                      <a:pt x="106" y="44"/>
                    </a:lnTo>
                    <a:lnTo>
                      <a:pt x="105" y="50"/>
                    </a:lnTo>
                    <a:lnTo>
                      <a:pt x="103" y="56"/>
                    </a:lnTo>
                    <a:lnTo>
                      <a:pt x="95" y="69"/>
                    </a:lnTo>
                    <a:lnTo>
                      <a:pt x="67" y="75"/>
                    </a:lnTo>
                    <a:lnTo>
                      <a:pt x="52" y="59"/>
                    </a:lnTo>
                    <a:lnTo>
                      <a:pt x="48" y="49"/>
                    </a:lnTo>
                    <a:lnTo>
                      <a:pt x="47" y="43"/>
                    </a:lnTo>
                    <a:lnTo>
                      <a:pt x="48" y="38"/>
                    </a:lnTo>
                    <a:lnTo>
                      <a:pt x="49" y="28"/>
                    </a:lnTo>
                    <a:lnTo>
                      <a:pt x="55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65" name="Freeform 266"/>
              <p:cNvSpPr>
                <a:spLocks noChangeArrowheads="1"/>
              </p:cNvSpPr>
              <p:nvPr/>
            </p:nvSpPr>
            <p:spPr bwMode="auto">
              <a:xfrm>
                <a:off x="2505" y="2048"/>
                <a:ext cx="81" cy="42"/>
              </a:xfrm>
              <a:custGeom>
                <a:avLst/>
                <a:gdLst>
                  <a:gd name="T0" fmla="*/ 99 w 108"/>
                  <a:gd name="T1" fmla="*/ 52 h 80"/>
                  <a:gd name="T2" fmla="*/ 107 w 108"/>
                  <a:gd name="T3" fmla="*/ 48 h 80"/>
                  <a:gd name="T4" fmla="*/ 108 w 108"/>
                  <a:gd name="T5" fmla="*/ 40 h 80"/>
                  <a:gd name="T6" fmla="*/ 107 w 108"/>
                  <a:gd name="T7" fmla="*/ 35 h 80"/>
                  <a:gd name="T8" fmla="*/ 100 w 108"/>
                  <a:gd name="T9" fmla="*/ 33 h 80"/>
                  <a:gd name="T10" fmla="*/ 89 w 108"/>
                  <a:gd name="T11" fmla="*/ 33 h 80"/>
                  <a:gd name="T12" fmla="*/ 82 w 108"/>
                  <a:gd name="T13" fmla="*/ 35 h 80"/>
                  <a:gd name="T14" fmla="*/ 46 w 108"/>
                  <a:gd name="T15" fmla="*/ 25 h 80"/>
                  <a:gd name="T16" fmla="*/ 4 w 108"/>
                  <a:gd name="T17" fmla="*/ 0 h 80"/>
                  <a:gd name="T18" fmla="*/ 0 w 108"/>
                  <a:gd name="T19" fmla="*/ 0 h 80"/>
                  <a:gd name="T20" fmla="*/ 0 w 108"/>
                  <a:gd name="T21" fmla="*/ 74 h 80"/>
                  <a:gd name="T22" fmla="*/ 27 w 108"/>
                  <a:gd name="T23" fmla="*/ 80 h 80"/>
                  <a:gd name="T24" fmla="*/ 28 w 108"/>
                  <a:gd name="T25" fmla="*/ 74 h 80"/>
                  <a:gd name="T26" fmla="*/ 13 w 108"/>
                  <a:gd name="T27" fmla="*/ 66 h 80"/>
                  <a:gd name="T28" fmla="*/ 9 w 108"/>
                  <a:gd name="T29" fmla="*/ 53 h 80"/>
                  <a:gd name="T30" fmla="*/ 9 w 108"/>
                  <a:gd name="T31" fmla="*/ 11 h 80"/>
                  <a:gd name="T32" fmla="*/ 18 w 108"/>
                  <a:gd name="T33" fmla="*/ 17 h 80"/>
                  <a:gd name="T34" fmla="*/ 29 w 108"/>
                  <a:gd name="T35" fmla="*/ 23 h 80"/>
                  <a:gd name="T36" fmla="*/ 37 w 108"/>
                  <a:gd name="T37" fmla="*/ 28 h 80"/>
                  <a:gd name="T38" fmla="*/ 45 w 108"/>
                  <a:gd name="T39" fmla="*/ 33 h 80"/>
                  <a:gd name="T40" fmla="*/ 51 w 108"/>
                  <a:gd name="T41" fmla="*/ 36 h 80"/>
                  <a:gd name="T42" fmla="*/ 58 w 108"/>
                  <a:gd name="T43" fmla="*/ 40 h 80"/>
                  <a:gd name="T44" fmla="*/ 63 w 108"/>
                  <a:gd name="T45" fmla="*/ 42 h 80"/>
                  <a:gd name="T46" fmla="*/ 69 w 108"/>
                  <a:gd name="T47" fmla="*/ 45 h 80"/>
                  <a:gd name="T48" fmla="*/ 99 w 108"/>
                  <a:gd name="T49" fmla="*/ 5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8" h="80">
                    <a:moveTo>
                      <a:pt x="99" y="52"/>
                    </a:moveTo>
                    <a:lnTo>
                      <a:pt x="107" y="48"/>
                    </a:lnTo>
                    <a:lnTo>
                      <a:pt x="108" y="40"/>
                    </a:lnTo>
                    <a:lnTo>
                      <a:pt x="107" y="35"/>
                    </a:lnTo>
                    <a:lnTo>
                      <a:pt x="100" y="33"/>
                    </a:lnTo>
                    <a:lnTo>
                      <a:pt x="89" y="33"/>
                    </a:lnTo>
                    <a:lnTo>
                      <a:pt x="82" y="35"/>
                    </a:lnTo>
                    <a:lnTo>
                      <a:pt x="46" y="2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27" y="80"/>
                    </a:lnTo>
                    <a:lnTo>
                      <a:pt x="28" y="74"/>
                    </a:lnTo>
                    <a:lnTo>
                      <a:pt x="13" y="66"/>
                    </a:lnTo>
                    <a:lnTo>
                      <a:pt x="9" y="53"/>
                    </a:lnTo>
                    <a:lnTo>
                      <a:pt x="9" y="11"/>
                    </a:lnTo>
                    <a:lnTo>
                      <a:pt x="18" y="17"/>
                    </a:lnTo>
                    <a:lnTo>
                      <a:pt x="29" y="23"/>
                    </a:lnTo>
                    <a:lnTo>
                      <a:pt x="37" y="28"/>
                    </a:lnTo>
                    <a:lnTo>
                      <a:pt x="45" y="33"/>
                    </a:lnTo>
                    <a:lnTo>
                      <a:pt x="51" y="36"/>
                    </a:lnTo>
                    <a:lnTo>
                      <a:pt x="58" y="40"/>
                    </a:lnTo>
                    <a:lnTo>
                      <a:pt x="63" y="42"/>
                    </a:lnTo>
                    <a:lnTo>
                      <a:pt x="69" y="45"/>
                    </a:lnTo>
                    <a:lnTo>
                      <a:pt x="99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66" name="Freeform 267"/>
              <p:cNvSpPr>
                <a:spLocks noChangeArrowheads="1"/>
              </p:cNvSpPr>
              <p:nvPr/>
            </p:nvSpPr>
            <p:spPr bwMode="auto">
              <a:xfrm>
                <a:off x="2505" y="2101"/>
                <a:ext cx="83" cy="44"/>
              </a:xfrm>
              <a:custGeom>
                <a:avLst/>
                <a:gdLst>
                  <a:gd name="T0" fmla="*/ 47 w 110"/>
                  <a:gd name="T1" fmla="*/ 28 h 84"/>
                  <a:gd name="T2" fmla="*/ 40 w 110"/>
                  <a:gd name="T3" fmla="*/ 16 h 84"/>
                  <a:gd name="T4" fmla="*/ 14 w 110"/>
                  <a:gd name="T5" fmla="*/ 13 h 84"/>
                  <a:gd name="T6" fmla="*/ 1 w 110"/>
                  <a:gd name="T7" fmla="*/ 33 h 84"/>
                  <a:gd name="T8" fmla="*/ 1 w 110"/>
                  <a:gd name="T9" fmla="*/ 61 h 84"/>
                  <a:gd name="T10" fmla="*/ 8 w 110"/>
                  <a:gd name="T11" fmla="*/ 78 h 84"/>
                  <a:gd name="T12" fmla="*/ 16 w 110"/>
                  <a:gd name="T13" fmla="*/ 83 h 84"/>
                  <a:gd name="T14" fmla="*/ 29 w 110"/>
                  <a:gd name="T15" fmla="*/ 80 h 84"/>
                  <a:gd name="T16" fmla="*/ 30 w 110"/>
                  <a:gd name="T17" fmla="*/ 70 h 84"/>
                  <a:gd name="T18" fmla="*/ 24 w 110"/>
                  <a:gd name="T19" fmla="*/ 67 h 84"/>
                  <a:gd name="T20" fmla="*/ 13 w 110"/>
                  <a:gd name="T21" fmla="*/ 71 h 84"/>
                  <a:gd name="T22" fmla="*/ 4 w 110"/>
                  <a:gd name="T23" fmla="*/ 51 h 84"/>
                  <a:gd name="T24" fmla="*/ 10 w 110"/>
                  <a:gd name="T25" fmla="*/ 32 h 84"/>
                  <a:gd name="T26" fmla="*/ 26 w 110"/>
                  <a:gd name="T27" fmla="*/ 24 h 84"/>
                  <a:gd name="T28" fmla="*/ 35 w 110"/>
                  <a:gd name="T29" fmla="*/ 26 h 84"/>
                  <a:gd name="T30" fmla="*/ 43 w 110"/>
                  <a:gd name="T31" fmla="*/ 32 h 84"/>
                  <a:gd name="T32" fmla="*/ 47 w 110"/>
                  <a:gd name="T33" fmla="*/ 41 h 84"/>
                  <a:gd name="T34" fmla="*/ 49 w 110"/>
                  <a:gd name="T35" fmla="*/ 55 h 84"/>
                  <a:gd name="T36" fmla="*/ 54 w 110"/>
                  <a:gd name="T37" fmla="*/ 44 h 84"/>
                  <a:gd name="T38" fmla="*/ 57 w 110"/>
                  <a:gd name="T39" fmla="*/ 30 h 84"/>
                  <a:gd name="T40" fmla="*/ 68 w 110"/>
                  <a:gd name="T41" fmla="*/ 19 h 84"/>
                  <a:gd name="T42" fmla="*/ 99 w 110"/>
                  <a:gd name="T43" fmla="*/ 24 h 84"/>
                  <a:gd name="T44" fmla="*/ 105 w 110"/>
                  <a:gd name="T45" fmla="*/ 46 h 84"/>
                  <a:gd name="T46" fmla="*/ 97 w 110"/>
                  <a:gd name="T47" fmla="*/ 67 h 84"/>
                  <a:gd name="T48" fmla="*/ 87 w 110"/>
                  <a:gd name="T49" fmla="*/ 62 h 84"/>
                  <a:gd name="T50" fmla="*/ 80 w 110"/>
                  <a:gd name="T51" fmla="*/ 73 h 84"/>
                  <a:gd name="T52" fmla="*/ 90 w 110"/>
                  <a:gd name="T53" fmla="*/ 82 h 84"/>
                  <a:gd name="T54" fmla="*/ 91 w 110"/>
                  <a:gd name="T55" fmla="*/ 81 h 84"/>
                  <a:gd name="T56" fmla="*/ 97 w 110"/>
                  <a:gd name="T57" fmla="*/ 79 h 84"/>
                  <a:gd name="T58" fmla="*/ 100 w 110"/>
                  <a:gd name="T59" fmla="*/ 76 h 84"/>
                  <a:gd name="T60" fmla="*/ 106 w 110"/>
                  <a:gd name="T61" fmla="*/ 64 h 84"/>
                  <a:gd name="T62" fmla="*/ 108 w 110"/>
                  <a:gd name="T63" fmla="*/ 54 h 84"/>
                  <a:gd name="T64" fmla="*/ 108 w 110"/>
                  <a:gd name="T65" fmla="*/ 51 h 84"/>
                  <a:gd name="T66" fmla="*/ 110 w 110"/>
                  <a:gd name="T67" fmla="*/ 45 h 84"/>
                  <a:gd name="T68" fmla="*/ 107 w 110"/>
                  <a:gd name="T69" fmla="*/ 26 h 84"/>
                  <a:gd name="T70" fmla="*/ 100 w 110"/>
                  <a:gd name="T71" fmla="*/ 13 h 84"/>
                  <a:gd name="T72" fmla="*/ 90 w 110"/>
                  <a:gd name="T73" fmla="*/ 3 h 84"/>
                  <a:gd name="T74" fmla="*/ 80 w 110"/>
                  <a:gd name="T75" fmla="*/ 1 h 84"/>
                  <a:gd name="T76" fmla="*/ 71 w 110"/>
                  <a:gd name="T77" fmla="*/ 3 h 84"/>
                  <a:gd name="T78" fmla="*/ 58 w 110"/>
                  <a:gd name="T79" fmla="*/ 12 h 84"/>
                  <a:gd name="T80" fmla="*/ 50 w 110"/>
                  <a:gd name="T81" fmla="*/ 3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0" h="84">
                    <a:moveTo>
                      <a:pt x="50" y="35"/>
                    </a:moveTo>
                    <a:lnTo>
                      <a:pt x="47" y="28"/>
                    </a:lnTo>
                    <a:lnTo>
                      <a:pt x="45" y="23"/>
                    </a:lnTo>
                    <a:lnTo>
                      <a:pt x="40" y="16"/>
                    </a:lnTo>
                    <a:lnTo>
                      <a:pt x="24" y="10"/>
                    </a:lnTo>
                    <a:lnTo>
                      <a:pt x="14" y="13"/>
                    </a:lnTo>
                    <a:lnTo>
                      <a:pt x="6" y="21"/>
                    </a:lnTo>
                    <a:lnTo>
                      <a:pt x="1" y="33"/>
                    </a:lnTo>
                    <a:lnTo>
                      <a:pt x="0" y="48"/>
                    </a:lnTo>
                    <a:lnTo>
                      <a:pt x="1" y="61"/>
                    </a:lnTo>
                    <a:lnTo>
                      <a:pt x="5" y="74"/>
                    </a:lnTo>
                    <a:lnTo>
                      <a:pt x="8" y="78"/>
                    </a:lnTo>
                    <a:lnTo>
                      <a:pt x="12" y="81"/>
                    </a:lnTo>
                    <a:lnTo>
                      <a:pt x="16" y="83"/>
                    </a:lnTo>
                    <a:lnTo>
                      <a:pt x="21" y="84"/>
                    </a:lnTo>
                    <a:lnTo>
                      <a:pt x="29" y="80"/>
                    </a:lnTo>
                    <a:lnTo>
                      <a:pt x="31" y="74"/>
                    </a:lnTo>
                    <a:lnTo>
                      <a:pt x="30" y="70"/>
                    </a:lnTo>
                    <a:lnTo>
                      <a:pt x="29" y="69"/>
                    </a:lnTo>
                    <a:lnTo>
                      <a:pt x="24" y="67"/>
                    </a:lnTo>
                    <a:lnTo>
                      <a:pt x="21" y="69"/>
                    </a:lnTo>
                    <a:lnTo>
                      <a:pt x="13" y="71"/>
                    </a:lnTo>
                    <a:lnTo>
                      <a:pt x="6" y="63"/>
                    </a:lnTo>
                    <a:lnTo>
                      <a:pt x="4" y="51"/>
                    </a:lnTo>
                    <a:lnTo>
                      <a:pt x="5" y="39"/>
                    </a:lnTo>
                    <a:lnTo>
                      <a:pt x="10" y="32"/>
                    </a:lnTo>
                    <a:lnTo>
                      <a:pt x="17" y="26"/>
                    </a:lnTo>
                    <a:lnTo>
                      <a:pt x="26" y="24"/>
                    </a:lnTo>
                    <a:lnTo>
                      <a:pt x="30" y="24"/>
                    </a:lnTo>
                    <a:lnTo>
                      <a:pt x="35" y="26"/>
                    </a:lnTo>
                    <a:lnTo>
                      <a:pt x="39" y="28"/>
                    </a:lnTo>
                    <a:lnTo>
                      <a:pt x="43" y="32"/>
                    </a:lnTo>
                    <a:lnTo>
                      <a:pt x="45" y="35"/>
                    </a:lnTo>
                    <a:lnTo>
                      <a:pt x="47" y="41"/>
                    </a:lnTo>
                    <a:lnTo>
                      <a:pt x="48" y="47"/>
                    </a:lnTo>
                    <a:lnTo>
                      <a:pt x="49" y="55"/>
                    </a:lnTo>
                    <a:lnTo>
                      <a:pt x="54" y="55"/>
                    </a:lnTo>
                    <a:lnTo>
                      <a:pt x="54" y="44"/>
                    </a:lnTo>
                    <a:lnTo>
                      <a:pt x="55" y="37"/>
                    </a:lnTo>
                    <a:lnTo>
                      <a:pt x="57" y="30"/>
                    </a:lnTo>
                    <a:lnTo>
                      <a:pt x="61" y="26"/>
                    </a:lnTo>
                    <a:lnTo>
                      <a:pt x="68" y="19"/>
                    </a:lnTo>
                    <a:lnTo>
                      <a:pt x="77" y="17"/>
                    </a:lnTo>
                    <a:lnTo>
                      <a:pt x="99" y="24"/>
                    </a:lnTo>
                    <a:lnTo>
                      <a:pt x="103" y="33"/>
                    </a:lnTo>
                    <a:lnTo>
                      <a:pt x="105" y="46"/>
                    </a:lnTo>
                    <a:lnTo>
                      <a:pt x="103" y="60"/>
                    </a:lnTo>
                    <a:lnTo>
                      <a:pt x="97" y="67"/>
                    </a:lnTo>
                    <a:lnTo>
                      <a:pt x="92" y="64"/>
                    </a:lnTo>
                    <a:lnTo>
                      <a:pt x="87" y="62"/>
                    </a:lnTo>
                    <a:lnTo>
                      <a:pt x="82" y="67"/>
                    </a:lnTo>
                    <a:lnTo>
                      <a:pt x="80" y="73"/>
                    </a:lnTo>
                    <a:lnTo>
                      <a:pt x="82" y="80"/>
                    </a:lnTo>
                    <a:lnTo>
                      <a:pt x="90" y="82"/>
                    </a:lnTo>
                    <a:lnTo>
                      <a:pt x="90" y="81"/>
                    </a:lnTo>
                    <a:lnTo>
                      <a:pt x="91" y="81"/>
                    </a:lnTo>
                    <a:lnTo>
                      <a:pt x="93" y="81"/>
                    </a:lnTo>
                    <a:lnTo>
                      <a:pt x="97" y="79"/>
                    </a:lnTo>
                    <a:lnTo>
                      <a:pt x="98" y="77"/>
                    </a:lnTo>
                    <a:lnTo>
                      <a:pt x="100" y="76"/>
                    </a:lnTo>
                    <a:lnTo>
                      <a:pt x="104" y="72"/>
                    </a:lnTo>
                    <a:lnTo>
                      <a:pt x="106" y="64"/>
                    </a:lnTo>
                    <a:lnTo>
                      <a:pt x="108" y="58"/>
                    </a:lnTo>
                    <a:lnTo>
                      <a:pt x="108" y="54"/>
                    </a:lnTo>
                    <a:lnTo>
                      <a:pt x="108" y="52"/>
                    </a:lnTo>
                    <a:lnTo>
                      <a:pt x="108" y="51"/>
                    </a:lnTo>
                    <a:lnTo>
                      <a:pt x="109" y="51"/>
                    </a:lnTo>
                    <a:lnTo>
                      <a:pt x="110" y="45"/>
                    </a:lnTo>
                    <a:lnTo>
                      <a:pt x="109" y="34"/>
                    </a:lnTo>
                    <a:lnTo>
                      <a:pt x="107" y="26"/>
                    </a:lnTo>
                    <a:lnTo>
                      <a:pt x="104" y="18"/>
                    </a:lnTo>
                    <a:lnTo>
                      <a:pt x="100" y="13"/>
                    </a:lnTo>
                    <a:lnTo>
                      <a:pt x="94" y="6"/>
                    </a:lnTo>
                    <a:lnTo>
                      <a:pt x="90" y="3"/>
                    </a:lnTo>
                    <a:lnTo>
                      <a:pt x="84" y="0"/>
                    </a:lnTo>
                    <a:lnTo>
                      <a:pt x="80" y="1"/>
                    </a:lnTo>
                    <a:lnTo>
                      <a:pt x="75" y="1"/>
                    </a:lnTo>
                    <a:lnTo>
                      <a:pt x="71" y="3"/>
                    </a:lnTo>
                    <a:lnTo>
                      <a:pt x="63" y="9"/>
                    </a:lnTo>
                    <a:lnTo>
                      <a:pt x="58" y="12"/>
                    </a:lnTo>
                    <a:lnTo>
                      <a:pt x="55" y="18"/>
                    </a:lnTo>
                    <a:lnTo>
                      <a:pt x="5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67" name="Freeform 268"/>
              <p:cNvSpPr>
                <a:spLocks noEditPoints="1" noChangeArrowheads="1"/>
              </p:cNvSpPr>
              <p:nvPr/>
            </p:nvSpPr>
            <p:spPr bwMode="auto">
              <a:xfrm>
                <a:off x="2503" y="1008"/>
                <a:ext cx="83" cy="47"/>
              </a:xfrm>
              <a:custGeom>
                <a:avLst/>
                <a:gdLst>
                  <a:gd name="T0" fmla="*/ 73 w 110"/>
                  <a:gd name="T1" fmla="*/ 0 h 89"/>
                  <a:gd name="T2" fmla="*/ 73 w 110"/>
                  <a:gd name="T3" fmla="*/ 21 h 89"/>
                  <a:gd name="T4" fmla="*/ 0 w 110"/>
                  <a:gd name="T5" fmla="*/ 16 h 89"/>
                  <a:gd name="T6" fmla="*/ 0 w 110"/>
                  <a:gd name="T7" fmla="*/ 24 h 89"/>
                  <a:gd name="T8" fmla="*/ 71 w 110"/>
                  <a:gd name="T9" fmla="*/ 89 h 89"/>
                  <a:gd name="T10" fmla="*/ 75 w 110"/>
                  <a:gd name="T11" fmla="*/ 89 h 89"/>
                  <a:gd name="T12" fmla="*/ 77 w 110"/>
                  <a:gd name="T13" fmla="*/ 35 h 89"/>
                  <a:gd name="T14" fmla="*/ 97 w 110"/>
                  <a:gd name="T15" fmla="*/ 37 h 89"/>
                  <a:gd name="T16" fmla="*/ 104 w 110"/>
                  <a:gd name="T17" fmla="*/ 39 h 89"/>
                  <a:gd name="T18" fmla="*/ 105 w 110"/>
                  <a:gd name="T19" fmla="*/ 48 h 89"/>
                  <a:gd name="T20" fmla="*/ 105 w 110"/>
                  <a:gd name="T21" fmla="*/ 57 h 89"/>
                  <a:gd name="T22" fmla="*/ 109 w 110"/>
                  <a:gd name="T23" fmla="*/ 57 h 89"/>
                  <a:gd name="T24" fmla="*/ 110 w 110"/>
                  <a:gd name="T25" fmla="*/ 4 h 89"/>
                  <a:gd name="T26" fmla="*/ 105 w 110"/>
                  <a:gd name="T27" fmla="*/ 4 h 89"/>
                  <a:gd name="T28" fmla="*/ 105 w 110"/>
                  <a:gd name="T29" fmla="*/ 11 h 89"/>
                  <a:gd name="T30" fmla="*/ 104 w 110"/>
                  <a:gd name="T31" fmla="*/ 20 h 89"/>
                  <a:gd name="T32" fmla="*/ 97 w 110"/>
                  <a:gd name="T33" fmla="*/ 24 h 89"/>
                  <a:gd name="T34" fmla="*/ 77 w 110"/>
                  <a:gd name="T35" fmla="*/ 21 h 89"/>
                  <a:gd name="T36" fmla="*/ 77 w 110"/>
                  <a:gd name="T37" fmla="*/ 0 h 89"/>
                  <a:gd name="T38" fmla="*/ 73 w 110"/>
                  <a:gd name="T39" fmla="*/ 0 h 89"/>
                  <a:gd name="T40" fmla="*/ 73 w 110"/>
                  <a:gd name="T41" fmla="*/ 35 h 89"/>
                  <a:gd name="T42" fmla="*/ 72 w 110"/>
                  <a:gd name="T43" fmla="*/ 82 h 89"/>
                  <a:gd name="T44" fmla="*/ 15 w 110"/>
                  <a:gd name="T45" fmla="*/ 30 h 89"/>
                  <a:gd name="T46" fmla="*/ 73 w 110"/>
                  <a:gd name="T47" fmla="*/ 3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0" h="89">
                    <a:moveTo>
                      <a:pt x="73" y="0"/>
                    </a:moveTo>
                    <a:lnTo>
                      <a:pt x="73" y="21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71" y="89"/>
                    </a:lnTo>
                    <a:lnTo>
                      <a:pt x="75" y="89"/>
                    </a:lnTo>
                    <a:lnTo>
                      <a:pt x="77" y="35"/>
                    </a:lnTo>
                    <a:lnTo>
                      <a:pt x="97" y="37"/>
                    </a:lnTo>
                    <a:lnTo>
                      <a:pt x="104" y="39"/>
                    </a:lnTo>
                    <a:lnTo>
                      <a:pt x="105" y="48"/>
                    </a:lnTo>
                    <a:lnTo>
                      <a:pt x="105" y="57"/>
                    </a:lnTo>
                    <a:lnTo>
                      <a:pt x="109" y="57"/>
                    </a:lnTo>
                    <a:lnTo>
                      <a:pt x="110" y="4"/>
                    </a:lnTo>
                    <a:lnTo>
                      <a:pt x="105" y="4"/>
                    </a:lnTo>
                    <a:lnTo>
                      <a:pt x="105" y="11"/>
                    </a:lnTo>
                    <a:lnTo>
                      <a:pt x="104" y="20"/>
                    </a:lnTo>
                    <a:lnTo>
                      <a:pt x="97" y="24"/>
                    </a:lnTo>
                    <a:lnTo>
                      <a:pt x="77" y="21"/>
                    </a:lnTo>
                    <a:lnTo>
                      <a:pt x="77" y="0"/>
                    </a:lnTo>
                    <a:lnTo>
                      <a:pt x="73" y="0"/>
                    </a:lnTo>
                    <a:close/>
                    <a:moveTo>
                      <a:pt x="73" y="35"/>
                    </a:moveTo>
                    <a:lnTo>
                      <a:pt x="72" y="82"/>
                    </a:lnTo>
                    <a:lnTo>
                      <a:pt x="15" y="30"/>
                    </a:lnTo>
                    <a:lnTo>
                      <a:pt x="7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68" name="Freeform 269"/>
              <p:cNvSpPr>
                <a:spLocks noEditPoints="1" noChangeArrowheads="1"/>
              </p:cNvSpPr>
              <p:nvPr/>
            </p:nvSpPr>
            <p:spPr bwMode="auto">
              <a:xfrm>
                <a:off x="2505" y="955"/>
                <a:ext cx="83" cy="44"/>
              </a:xfrm>
              <a:custGeom>
                <a:avLst/>
                <a:gdLst>
                  <a:gd name="T0" fmla="*/ 55 w 111"/>
                  <a:gd name="T1" fmla="*/ 83 h 83"/>
                  <a:gd name="T2" fmla="*/ 96 w 111"/>
                  <a:gd name="T3" fmla="*/ 74 h 83"/>
                  <a:gd name="T4" fmla="*/ 98 w 111"/>
                  <a:gd name="T5" fmla="*/ 69 h 83"/>
                  <a:gd name="T6" fmla="*/ 99 w 111"/>
                  <a:gd name="T7" fmla="*/ 67 h 83"/>
                  <a:gd name="T8" fmla="*/ 101 w 111"/>
                  <a:gd name="T9" fmla="*/ 66 h 83"/>
                  <a:gd name="T10" fmla="*/ 106 w 111"/>
                  <a:gd name="T11" fmla="*/ 60 h 83"/>
                  <a:gd name="T12" fmla="*/ 109 w 111"/>
                  <a:gd name="T13" fmla="*/ 52 h 83"/>
                  <a:gd name="T14" fmla="*/ 111 w 111"/>
                  <a:gd name="T15" fmla="*/ 44 h 83"/>
                  <a:gd name="T16" fmla="*/ 110 w 111"/>
                  <a:gd name="T17" fmla="*/ 35 h 83"/>
                  <a:gd name="T18" fmla="*/ 107 w 111"/>
                  <a:gd name="T19" fmla="*/ 27 h 83"/>
                  <a:gd name="T20" fmla="*/ 102 w 111"/>
                  <a:gd name="T21" fmla="*/ 20 h 83"/>
                  <a:gd name="T22" fmla="*/ 97 w 111"/>
                  <a:gd name="T23" fmla="*/ 14 h 83"/>
                  <a:gd name="T24" fmla="*/ 57 w 111"/>
                  <a:gd name="T25" fmla="*/ 0 h 83"/>
                  <a:gd name="T26" fmla="*/ 16 w 111"/>
                  <a:gd name="T27" fmla="*/ 7 h 83"/>
                  <a:gd name="T28" fmla="*/ 9 w 111"/>
                  <a:gd name="T29" fmla="*/ 13 h 83"/>
                  <a:gd name="T30" fmla="*/ 4 w 111"/>
                  <a:gd name="T31" fmla="*/ 20 h 83"/>
                  <a:gd name="T32" fmla="*/ 1 w 111"/>
                  <a:gd name="T33" fmla="*/ 27 h 83"/>
                  <a:gd name="T34" fmla="*/ 1 w 111"/>
                  <a:gd name="T35" fmla="*/ 36 h 83"/>
                  <a:gd name="T36" fmla="*/ 0 w 111"/>
                  <a:gd name="T37" fmla="*/ 44 h 83"/>
                  <a:gd name="T38" fmla="*/ 3 w 111"/>
                  <a:gd name="T39" fmla="*/ 52 h 83"/>
                  <a:gd name="T40" fmla="*/ 7 w 111"/>
                  <a:gd name="T41" fmla="*/ 59 h 83"/>
                  <a:gd name="T42" fmla="*/ 14 w 111"/>
                  <a:gd name="T43" fmla="*/ 66 h 83"/>
                  <a:gd name="T44" fmla="*/ 22 w 111"/>
                  <a:gd name="T45" fmla="*/ 73 h 83"/>
                  <a:gd name="T46" fmla="*/ 32 w 111"/>
                  <a:gd name="T47" fmla="*/ 78 h 83"/>
                  <a:gd name="T48" fmla="*/ 42 w 111"/>
                  <a:gd name="T49" fmla="*/ 81 h 83"/>
                  <a:gd name="T50" fmla="*/ 55 w 111"/>
                  <a:gd name="T51" fmla="*/ 83 h 83"/>
                  <a:gd name="T52" fmla="*/ 93 w 111"/>
                  <a:gd name="T53" fmla="*/ 24 h 83"/>
                  <a:gd name="T54" fmla="*/ 98 w 111"/>
                  <a:gd name="T55" fmla="*/ 27 h 83"/>
                  <a:gd name="T56" fmla="*/ 102 w 111"/>
                  <a:gd name="T57" fmla="*/ 32 h 83"/>
                  <a:gd name="T58" fmla="*/ 105 w 111"/>
                  <a:gd name="T59" fmla="*/ 37 h 83"/>
                  <a:gd name="T60" fmla="*/ 106 w 111"/>
                  <a:gd name="T61" fmla="*/ 44 h 83"/>
                  <a:gd name="T62" fmla="*/ 105 w 111"/>
                  <a:gd name="T63" fmla="*/ 48 h 83"/>
                  <a:gd name="T64" fmla="*/ 103 w 111"/>
                  <a:gd name="T65" fmla="*/ 50 h 83"/>
                  <a:gd name="T66" fmla="*/ 102 w 111"/>
                  <a:gd name="T67" fmla="*/ 50 h 83"/>
                  <a:gd name="T68" fmla="*/ 102 w 111"/>
                  <a:gd name="T69" fmla="*/ 51 h 83"/>
                  <a:gd name="T70" fmla="*/ 102 w 111"/>
                  <a:gd name="T71" fmla="*/ 53 h 83"/>
                  <a:gd name="T72" fmla="*/ 100 w 111"/>
                  <a:gd name="T73" fmla="*/ 53 h 83"/>
                  <a:gd name="T74" fmla="*/ 99 w 111"/>
                  <a:gd name="T75" fmla="*/ 53 h 83"/>
                  <a:gd name="T76" fmla="*/ 99 w 111"/>
                  <a:gd name="T77" fmla="*/ 54 h 83"/>
                  <a:gd name="T78" fmla="*/ 97 w 111"/>
                  <a:gd name="T79" fmla="*/ 56 h 83"/>
                  <a:gd name="T80" fmla="*/ 92 w 111"/>
                  <a:gd name="T81" fmla="*/ 60 h 83"/>
                  <a:gd name="T82" fmla="*/ 55 w 111"/>
                  <a:gd name="T83" fmla="*/ 67 h 83"/>
                  <a:gd name="T84" fmla="*/ 18 w 111"/>
                  <a:gd name="T85" fmla="*/ 56 h 83"/>
                  <a:gd name="T86" fmla="*/ 12 w 111"/>
                  <a:gd name="T87" fmla="*/ 51 h 83"/>
                  <a:gd name="T88" fmla="*/ 9 w 111"/>
                  <a:gd name="T89" fmla="*/ 47 h 83"/>
                  <a:gd name="T90" fmla="*/ 6 w 111"/>
                  <a:gd name="T91" fmla="*/ 37 h 83"/>
                  <a:gd name="T92" fmla="*/ 6 w 111"/>
                  <a:gd name="T93" fmla="*/ 30 h 83"/>
                  <a:gd name="T94" fmla="*/ 9 w 111"/>
                  <a:gd name="T95" fmla="*/ 25 h 83"/>
                  <a:gd name="T96" fmla="*/ 12 w 111"/>
                  <a:gd name="T97" fmla="*/ 21 h 83"/>
                  <a:gd name="T98" fmla="*/ 19 w 111"/>
                  <a:gd name="T99" fmla="*/ 19 h 83"/>
                  <a:gd name="T100" fmla="*/ 56 w 111"/>
                  <a:gd name="T101" fmla="*/ 14 h 83"/>
                  <a:gd name="T102" fmla="*/ 93 w 111"/>
                  <a:gd name="T103" fmla="*/ 2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0" h="83">
                    <a:moveTo>
                      <a:pt x="55" y="83"/>
                    </a:moveTo>
                    <a:lnTo>
                      <a:pt x="96" y="74"/>
                    </a:lnTo>
                    <a:lnTo>
                      <a:pt x="98" y="69"/>
                    </a:lnTo>
                    <a:lnTo>
                      <a:pt x="99" y="67"/>
                    </a:lnTo>
                    <a:lnTo>
                      <a:pt x="101" y="66"/>
                    </a:lnTo>
                    <a:lnTo>
                      <a:pt x="106" y="60"/>
                    </a:lnTo>
                    <a:lnTo>
                      <a:pt x="109" y="52"/>
                    </a:lnTo>
                    <a:lnTo>
                      <a:pt x="111" y="44"/>
                    </a:lnTo>
                    <a:lnTo>
                      <a:pt x="110" y="35"/>
                    </a:lnTo>
                    <a:lnTo>
                      <a:pt x="107" y="27"/>
                    </a:lnTo>
                    <a:lnTo>
                      <a:pt x="102" y="20"/>
                    </a:lnTo>
                    <a:lnTo>
                      <a:pt x="97" y="14"/>
                    </a:lnTo>
                    <a:lnTo>
                      <a:pt x="57" y="0"/>
                    </a:lnTo>
                    <a:lnTo>
                      <a:pt x="16" y="7"/>
                    </a:lnTo>
                    <a:lnTo>
                      <a:pt x="9" y="13"/>
                    </a:lnTo>
                    <a:lnTo>
                      <a:pt x="4" y="20"/>
                    </a:lnTo>
                    <a:lnTo>
                      <a:pt x="1" y="27"/>
                    </a:lnTo>
                    <a:lnTo>
                      <a:pt x="1" y="36"/>
                    </a:lnTo>
                    <a:lnTo>
                      <a:pt x="0" y="44"/>
                    </a:lnTo>
                    <a:lnTo>
                      <a:pt x="3" y="52"/>
                    </a:lnTo>
                    <a:lnTo>
                      <a:pt x="7" y="59"/>
                    </a:lnTo>
                    <a:lnTo>
                      <a:pt x="14" y="66"/>
                    </a:lnTo>
                    <a:lnTo>
                      <a:pt x="22" y="73"/>
                    </a:lnTo>
                    <a:lnTo>
                      <a:pt x="32" y="78"/>
                    </a:lnTo>
                    <a:lnTo>
                      <a:pt x="42" y="81"/>
                    </a:lnTo>
                    <a:lnTo>
                      <a:pt x="55" y="83"/>
                    </a:lnTo>
                    <a:close/>
                    <a:moveTo>
                      <a:pt x="93" y="24"/>
                    </a:moveTo>
                    <a:lnTo>
                      <a:pt x="98" y="27"/>
                    </a:lnTo>
                    <a:lnTo>
                      <a:pt x="102" y="32"/>
                    </a:lnTo>
                    <a:lnTo>
                      <a:pt x="105" y="37"/>
                    </a:lnTo>
                    <a:lnTo>
                      <a:pt x="106" y="44"/>
                    </a:lnTo>
                    <a:lnTo>
                      <a:pt x="105" y="48"/>
                    </a:lnTo>
                    <a:lnTo>
                      <a:pt x="103" y="50"/>
                    </a:lnTo>
                    <a:lnTo>
                      <a:pt x="102" y="50"/>
                    </a:lnTo>
                    <a:lnTo>
                      <a:pt x="102" y="51"/>
                    </a:lnTo>
                    <a:lnTo>
                      <a:pt x="102" y="53"/>
                    </a:lnTo>
                    <a:lnTo>
                      <a:pt x="100" y="53"/>
                    </a:lnTo>
                    <a:lnTo>
                      <a:pt x="99" y="53"/>
                    </a:lnTo>
                    <a:lnTo>
                      <a:pt x="99" y="54"/>
                    </a:lnTo>
                    <a:lnTo>
                      <a:pt x="97" y="56"/>
                    </a:lnTo>
                    <a:lnTo>
                      <a:pt x="92" y="60"/>
                    </a:lnTo>
                    <a:lnTo>
                      <a:pt x="55" y="67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9" y="47"/>
                    </a:lnTo>
                    <a:lnTo>
                      <a:pt x="6" y="37"/>
                    </a:lnTo>
                    <a:lnTo>
                      <a:pt x="6" y="30"/>
                    </a:lnTo>
                    <a:lnTo>
                      <a:pt x="9" y="25"/>
                    </a:lnTo>
                    <a:lnTo>
                      <a:pt x="12" y="21"/>
                    </a:lnTo>
                    <a:lnTo>
                      <a:pt x="19" y="19"/>
                    </a:lnTo>
                    <a:lnTo>
                      <a:pt x="56" y="14"/>
                    </a:lnTo>
                    <a:lnTo>
                      <a:pt x="93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69" name="Freeform 270"/>
              <p:cNvSpPr>
                <a:spLocks noEditPoints="1" noChangeArrowheads="1"/>
              </p:cNvSpPr>
              <p:nvPr/>
            </p:nvSpPr>
            <p:spPr bwMode="auto">
              <a:xfrm>
                <a:off x="2503" y="1707"/>
                <a:ext cx="83" cy="51"/>
              </a:xfrm>
              <a:custGeom>
                <a:avLst/>
                <a:gdLst>
                  <a:gd name="T0" fmla="*/ 98 w 110"/>
                  <a:gd name="T1" fmla="*/ 14 h 99"/>
                  <a:gd name="T2" fmla="*/ 88 w 110"/>
                  <a:gd name="T3" fmla="*/ 7 h 99"/>
                  <a:gd name="T4" fmla="*/ 75 w 110"/>
                  <a:gd name="T5" fmla="*/ 6 h 99"/>
                  <a:gd name="T6" fmla="*/ 59 w 110"/>
                  <a:gd name="T7" fmla="*/ 19 h 99"/>
                  <a:gd name="T8" fmla="*/ 42 w 110"/>
                  <a:gd name="T9" fmla="*/ 10 h 99"/>
                  <a:gd name="T10" fmla="*/ 29 w 110"/>
                  <a:gd name="T11" fmla="*/ 0 h 99"/>
                  <a:gd name="T12" fmla="*/ 8 w 110"/>
                  <a:gd name="T13" fmla="*/ 11 h 99"/>
                  <a:gd name="T14" fmla="*/ 2 w 110"/>
                  <a:gd name="T15" fmla="*/ 25 h 99"/>
                  <a:gd name="T16" fmla="*/ 0 w 110"/>
                  <a:gd name="T17" fmla="*/ 43 h 99"/>
                  <a:gd name="T18" fmla="*/ 3 w 110"/>
                  <a:gd name="T19" fmla="*/ 68 h 99"/>
                  <a:gd name="T20" fmla="*/ 10 w 110"/>
                  <a:gd name="T21" fmla="*/ 80 h 99"/>
                  <a:gd name="T22" fmla="*/ 20 w 110"/>
                  <a:gd name="T23" fmla="*/ 87 h 99"/>
                  <a:gd name="T24" fmla="*/ 41 w 110"/>
                  <a:gd name="T25" fmla="*/ 83 h 99"/>
                  <a:gd name="T26" fmla="*/ 57 w 110"/>
                  <a:gd name="T27" fmla="*/ 79 h 99"/>
                  <a:gd name="T28" fmla="*/ 83 w 110"/>
                  <a:gd name="T29" fmla="*/ 99 h 99"/>
                  <a:gd name="T30" fmla="*/ 92 w 110"/>
                  <a:gd name="T31" fmla="*/ 96 h 99"/>
                  <a:gd name="T32" fmla="*/ 101 w 110"/>
                  <a:gd name="T33" fmla="*/ 88 h 99"/>
                  <a:gd name="T34" fmla="*/ 105 w 110"/>
                  <a:gd name="T35" fmla="*/ 76 h 99"/>
                  <a:gd name="T36" fmla="*/ 109 w 110"/>
                  <a:gd name="T37" fmla="*/ 64 h 99"/>
                  <a:gd name="T38" fmla="*/ 109 w 110"/>
                  <a:gd name="T39" fmla="*/ 45 h 99"/>
                  <a:gd name="T40" fmla="*/ 106 w 110"/>
                  <a:gd name="T41" fmla="*/ 28 h 99"/>
                  <a:gd name="T42" fmla="*/ 51 w 110"/>
                  <a:gd name="T43" fmla="*/ 39 h 99"/>
                  <a:gd name="T44" fmla="*/ 30 w 110"/>
                  <a:gd name="T45" fmla="*/ 74 h 99"/>
                  <a:gd name="T46" fmla="*/ 24 w 110"/>
                  <a:gd name="T47" fmla="*/ 77 h 99"/>
                  <a:gd name="T48" fmla="*/ 6 w 110"/>
                  <a:gd name="T49" fmla="*/ 57 h 99"/>
                  <a:gd name="T50" fmla="*/ 6 w 110"/>
                  <a:gd name="T51" fmla="*/ 29 h 99"/>
                  <a:gd name="T52" fmla="*/ 12 w 110"/>
                  <a:gd name="T53" fmla="*/ 20 h 99"/>
                  <a:gd name="T54" fmla="*/ 42 w 110"/>
                  <a:gd name="T55" fmla="*/ 21 h 99"/>
                  <a:gd name="T56" fmla="*/ 67 w 110"/>
                  <a:gd name="T57" fmla="*/ 79 h 99"/>
                  <a:gd name="T58" fmla="*/ 69 w 110"/>
                  <a:gd name="T59" fmla="*/ 29 h 99"/>
                  <a:gd name="T60" fmla="*/ 85 w 110"/>
                  <a:gd name="T61" fmla="*/ 19 h 99"/>
                  <a:gd name="T62" fmla="*/ 101 w 110"/>
                  <a:gd name="T63" fmla="*/ 29 h 99"/>
                  <a:gd name="T64" fmla="*/ 104 w 110"/>
                  <a:gd name="T65" fmla="*/ 39 h 99"/>
                  <a:gd name="T66" fmla="*/ 106 w 110"/>
                  <a:gd name="T67" fmla="*/ 55 h 99"/>
                  <a:gd name="T68" fmla="*/ 104 w 110"/>
                  <a:gd name="T69" fmla="*/ 61 h 99"/>
                  <a:gd name="T70" fmla="*/ 104 w 110"/>
                  <a:gd name="T71" fmla="*/ 64 h 99"/>
                  <a:gd name="T72" fmla="*/ 102 w 110"/>
                  <a:gd name="T73" fmla="*/ 73 h 99"/>
                  <a:gd name="T74" fmla="*/ 96 w 110"/>
                  <a:gd name="T75" fmla="*/ 82 h 99"/>
                  <a:gd name="T76" fmla="*/ 89 w 110"/>
                  <a:gd name="T77" fmla="*/ 84 h 99"/>
                  <a:gd name="T78" fmla="*/ 83 w 110"/>
                  <a:gd name="T79" fmla="*/ 8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0" h="99">
                    <a:moveTo>
                      <a:pt x="103" y="21"/>
                    </a:moveTo>
                    <a:lnTo>
                      <a:pt x="98" y="14"/>
                    </a:lnTo>
                    <a:lnTo>
                      <a:pt x="94" y="10"/>
                    </a:lnTo>
                    <a:lnTo>
                      <a:pt x="88" y="7"/>
                    </a:lnTo>
                    <a:lnTo>
                      <a:pt x="83" y="6"/>
                    </a:lnTo>
                    <a:lnTo>
                      <a:pt x="75" y="6"/>
                    </a:lnTo>
                    <a:lnTo>
                      <a:pt x="67" y="12"/>
                    </a:lnTo>
                    <a:lnTo>
                      <a:pt x="59" y="19"/>
                    </a:lnTo>
                    <a:lnTo>
                      <a:pt x="53" y="31"/>
                    </a:lnTo>
                    <a:lnTo>
                      <a:pt x="42" y="10"/>
                    </a:lnTo>
                    <a:lnTo>
                      <a:pt x="35" y="3"/>
                    </a:lnTo>
                    <a:lnTo>
                      <a:pt x="29" y="0"/>
                    </a:lnTo>
                    <a:lnTo>
                      <a:pt x="17" y="2"/>
                    </a:lnTo>
                    <a:lnTo>
                      <a:pt x="8" y="11"/>
                    </a:lnTo>
                    <a:lnTo>
                      <a:pt x="4" y="17"/>
                    </a:lnTo>
                    <a:lnTo>
                      <a:pt x="2" y="25"/>
                    </a:lnTo>
                    <a:lnTo>
                      <a:pt x="0" y="33"/>
                    </a:lnTo>
                    <a:lnTo>
                      <a:pt x="0" y="43"/>
                    </a:lnTo>
                    <a:lnTo>
                      <a:pt x="1" y="61"/>
                    </a:lnTo>
                    <a:lnTo>
                      <a:pt x="3" y="68"/>
                    </a:lnTo>
                    <a:lnTo>
                      <a:pt x="7" y="75"/>
                    </a:lnTo>
                    <a:lnTo>
                      <a:pt x="10" y="80"/>
                    </a:lnTo>
                    <a:lnTo>
                      <a:pt x="15" y="84"/>
                    </a:lnTo>
                    <a:lnTo>
                      <a:pt x="20" y="87"/>
                    </a:lnTo>
                    <a:lnTo>
                      <a:pt x="27" y="89"/>
                    </a:lnTo>
                    <a:lnTo>
                      <a:pt x="41" y="83"/>
                    </a:lnTo>
                    <a:lnTo>
                      <a:pt x="52" y="65"/>
                    </a:lnTo>
                    <a:lnTo>
                      <a:pt x="57" y="79"/>
                    </a:lnTo>
                    <a:lnTo>
                      <a:pt x="65" y="90"/>
                    </a:lnTo>
                    <a:lnTo>
                      <a:pt x="83" y="99"/>
                    </a:lnTo>
                    <a:lnTo>
                      <a:pt x="87" y="98"/>
                    </a:lnTo>
                    <a:lnTo>
                      <a:pt x="92" y="96"/>
                    </a:lnTo>
                    <a:lnTo>
                      <a:pt x="96" y="93"/>
                    </a:lnTo>
                    <a:lnTo>
                      <a:pt x="101" y="88"/>
                    </a:lnTo>
                    <a:lnTo>
                      <a:pt x="104" y="80"/>
                    </a:lnTo>
                    <a:lnTo>
                      <a:pt x="105" y="76"/>
                    </a:lnTo>
                    <a:lnTo>
                      <a:pt x="107" y="73"/>
                    </a:lnTo>
                    <a:lnTo>
                      <a:pt x="109" y="64"/>
                    </a:lnTo>
                    <a:lnTo>
                      <a:pt x="110" y="56"/>
                    </a:lnTo>
                    <a:lnTo>
                      <a:pt x="109" y="45"/>
                    </a:lnTo>
                    <a:lnTo>
                      <a:pt x="108" y="36"/>
                    </a:lnTo>
                    <a:lnTo>
                      <a:pt x="106" y="28"/>
                    </a:lnTo>
                    <a:lnTo>
                      <a:pt x="103" y="21"/>
                    </a:lnTo>
                    <a:close/>
                    <a:moveTo>
                      <a:pt x="51" y="39"/>
                    </a:moveTo>
                    <a:lnTo>
                      <a:pt x="38" y="68"/>
                    </a:lnTo>
                    <a:lnTo>
                      <a:pt x="30" y="74"/>
                    </a:lnTo>
                    <a:lnTo>
                      <a:pt x="26" y="76"/>
                    </a:lnTo>
                    <a:lnTo>
                      <a:pt x="24" y="77"/>
                    </a:lnTo>
                    <a:lnTo>
                      <a:pt x="11" y="69"/>
                    </a:lnTo>
                    <a:lnTo>
                      <a:pt x="6" y="57"/>
                    </a:lnTo>
                    <a:lnTo>
                      <a:pt x="5" y="43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2" y="20"/>
                    </a:lnTo>
                    <a:lnTo>
                      <a:pt x="29" y="15"/>
                    </a:lnTo>
                    <a:lnTo>
                      <a:pt x="42" y="21"/>
                    </a:lnTo>
                    <a:lnTo>
                      <a:pt x="51" y="39"/>
                    </a:lnTo>
                    <a:close/>
                    <a:moveTo>
                      <a:pt x="67" y="79"/>
                    </a:moveTo>
                    <a:lnTo>
                      <a:pt x="55" y="61"/>
                    </a:lnTo>
                    <a:lnTo>
                      <a:pt x="69" y="29"/>
                    </a:lnTo>
                    <a:lnTo>
                      <a:pt x="76" y="20"/>
                    </a:lnTo>
                    <a:lnTo>
                      <a:pt x="85" y="19"/>
                    </a:lnTo>
                    <a:lnTo>
                      <a:pt x="93" y="21"/>
                    </a:lnTo>
                    <a:lnTo>
                      <a:pt x="101" y="29"/>
                    </a:lnTo>
                    <a:lnTo>
                      <a:pt x="102" y="33"/>
                    </a:lnTo>
                    <a:lnTo>
                      <a:pt x="104" y="39"/>
                    </a:lnTo>
                    <a:lnTo>
                      <a:pt x="105" y="46"/>
                    </a:lnTo>
                    <a:lnTo>
                      <a:pt x="106" y="55"/>
                    </a:lnTo>
                    <a:lnTo>
                      <a:pt x="105" y="61"/>
                    </a:lnTo>
                    <a:lnTo>
                      <a:pt x="104" y="61"/>
                    </a:lnTo>
                    <a:lnTo>
                      <a:pt x="104" y="62"/>
                    </a:lnTo>
                    <a:lnTo>
                      <a:pt x="104" y="64"/>
                    </a:lnTo>
                    <a:lnTo>
                      <a:pt x="104" y="68"/>
                    </a:lnTo>
                    <a:lnTo>
                      <a:pt x="102" y="73"/>
                    </a:lnTo>
                    <a:lnTo>
                      <a:pt x="100" y="79"/>
                    </a:lnTo>
                    <a:lnTo>
                      <a:pt x="96" y="82"/>
                    </a:lnTo>
                    <a:lnTo>
                      <a:pt x="92" y="84"/>
                    </a:lnTo>
                    <a:lnTo>
                      <a:pt x="89" y="84"/>
                    </a:lnTo>
                    <a:lnTo>
                      <a:pt x="87" y="85"/>
                    </a:lnTo>
                    <a:lnTo>
                      <a:pt x="83" y="86"/>
                    </a:lnTo>
                    <a:lnTo>
                      <a:pt x="67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70" name="Freeform 271"/>
              <p:cNvSpPr>
                <a:spLocks noEditPoints="1" noChangeArrowheads="1"/>
              </p:cNvSpPr>
              <p:nvPr/>
            </p:nvSpPr>
            <p:spPr bwMode="auto">
              <a:xfrm>
                <a:off x="2503" y="1341"/>
                <a:ext cx="83" cy="49"/>
              </a:xfrm>
              <a:custGeom>
                <a:avLst/>
                <a:gdLst>
                  <a:gd name="T0" fmla="*/ 64 w 110"/>
                  <a:gd name="T1" fmla="*/ 77 h 93"/>
                  <a:gd name="T2" fmla="*/ 68 w 110"/>
                  <a:gd name="T3" fmla="*/ 62 h 93"/>
                  <a:gd name="T4" fmla="*/ 67 w 110"/>
                  <a:gd name="T5" fmla="*/ 41 h 93"/>
                  <a:gd name="T6" fmla="*/ 64 w 110"/>
                  <a:gd name="T7" fmla="*/ 31 h 93"/>
                  <a:gd name="T8" fmla="*/ 65 w 110"/>
                  <a:gd name="T9" fmla="*/ 18 h 93"/>
                  <a:gd name="T10" fmla="*/ 86 w 110"/>
                  <a:gd name="T11" fmla="*/ 25 h 93"/>
                  <a:gd name="T12" fmla="*/ 98 w 110"/>
                  <a:gd name="T13" fmla="*/ 35 h 93"/>
                  <a:gd name="T14" fmla="*/ 105 w 110"/>
                  <a:gd name="T15" fmla="*/ 48 h 93"/>
                  <a:gd name="T16" fmla="*/ 106 w 110"/>
                  <a:gd name="T17" fmla="*/ 61 h 93"/>
                  <a:gd name="T18" fmla="*/ 103 w 110"/>
                  <a:gd name="T19" fmla="*/ 67 h 93"/>
                  <a:gd name="T20" fmla="*/ 92 w 110"/>
                  <a:gd name="T21" fmla="*/ 71 h 93"/>
                  <a:gd name="T22" fmla="*/ 89 w 110"/>
                  <a:gd name="T23" fmla="*/ 81 h 93"/>
                  <a:gd name="T24" fmla="*/ 97 w 110"/>
                  <a:gd name="T25" fmla="*/ 86 h 93"/>
                  <a:gd name="T26" fmla="*/ 99 w 110"/>
                  <a:gd name="T27" fmla="*/ 84 h 93"/>
                  <a:gd name="T28" fmla="*/ 102 w 110"/>
                  <a:gd name="T29" fmla="*/ 84 h 93"/>
                  <a:gd name="T30" fmla="*/ 107 w 110"/>
                  <a:gd name="T31" fmla="*/ 79 h 93"/>
                  <a:gd name="T32" fmla="*/ 109 w 110"/>
                  <a:gd name="T33" fmla="*/ 43 h 93"/>
                  <a:gd name="T34" fmla="*/ 101 w 110"/>
                  <a:gd name="T35" fmla="*/ 23 h 93"/>
                  <a:gd name="T36" fmla="*/ 84 w 110"/>
                  <a:gd name="T37" fmla="*/ 9 h 93"/>
                  <a:gd name="T38" fmla="*/ 63 w 110"/>
                  <a:gd name="T39" fmla="*/ 1 h 93"/>
                  <a:gd name="T40" fmla="*/ 39 w 110"/>
                  <a:gd name="T41" fmla="*/ 0 h 93"/>
                  <a:gd name="T42" fmla="*/ 19 w 110"/>
                  <a:gd name="T43" fmla="*/ 6 h 93"/>
                  <a:gd name="T44" fmla="*/ 3 w 110"/>
                  <a:gd name="T45" fmla="*/ 27 h 93"/>
                  <a:gd name="T46" fmla="*/ 0 w 110"/>
                  <a:gd name="T47" fmla="*/ 47 h 93"/>
                  <a:gd name="T48" fmla="*/ 2 w 110"/>
                  <a:gd name="T49" fmla="*/ 67 h 93"/>
                  <a:gd name="T50" fmla="*/ 9 w 110"/>
                  <a:gd name="T51" fmla="*/ 82 h 93"/>
                  <a:gd name="T52" fmla="*/ 28 w 110"/>
                  <a:gd name="T53" fmla="*/ 92 h 93"/>
                  <a:gd name="T54" fmla="*/ 36 w 110"/>
                  <a:gd name="T55" fmla="*/ 92 h 93"/>
                  <a:gd name="T56" fmla="*/ 39 w 110"/>
                  <a:gd name="T57" fmla="*/ 92 h 93"/>
                  <a:gd name="T58" fmla="*/ 50 w 110"/>
                  <a:gd name="T59" fmla="*/ 90 h 93"/>
                  <a:gd name="T60" fmla="*/ 61 w 110"/>
                  <a:gd name="T61" fmla="*/ 83 h 93"/>
                  <a:gd name="T62" fmla="*/ 62 w 110"/>
                  <a:gd name="T63" fmla="*/ 38 h 93"/>
                  <a:gd name="T64" fmla="*/ 63 w 110"/>
                  <a:gd name="T65" fmla="*/ 54 h 93"/>
                  <a:gd name="T66" fmla="*/ 62 w 110"/>
                  <a:gd name="T67" fmla="*/ 59 h 93"/>
                  <a:gd name="T68" fmla="*/ 59 w 110"/>
                  <a:gd name="T69" fmla="*/ 67 h 93"/>
                  <a:gd name="T70" fmla="*/ 54 w 110"/>
                  <a:gd name="T71" fmla="*/ 71 h 93"/>
                  <a:gd name="T72" fmla="*/ 53 w 110"/>
                  <a:gd name="T73" fmla="*/ 72 h 93"/>
                  <a:gd name="T74" fmla="*/ 47 w 110"/>
                  <a:gd name="T75" fmla="*/ 77 h 93"/>
                  <a:gd name="T76" fmla="*/ 38 w 110"/>
                  <a:gd name="T77" fmla="*/ 78 h 93"/>
                  <a:gd name="T78" fmla="*/ 23 w 110"/>
                  <a:gd name="T79" fmla="*/ 77 h 93"/>
                  <a:gd name="T80" fmla="*/ 8 w 110"/>
                  <a:gd name="T81" fmla="*/ 67 h 93"/>
                  <a:gd name="T82" fmla="*/ 4 w 110"/>
                  <a:gd name="T83" fmla="*/ 54 h 93"/>
                  <a:gd name="T84" fmla="*/ 4 w 110"/>
                  <a:gd name="T85" fmla="*/ 39 h 93"/>
                  <a:gd name="T86" fmla="*/ 9 w 110"/>
                  <a:gd name="T87" fmla="*/ 28 h 93"/>
                  <a:gd name="T88" fmla="*/ 39 w 110"/>
                  <a:gd name="T89" fmla="*/ 1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93">
                    <a:moveTo>
                      <a:pt x="61" y="83"/>
                    </a:moveTo>
                    <a:lnTo>
                      <a:pt x="64" y="77"/>
                    </a:lnTo>
                    <a:lnTo>
                      <a:pt x="67" y="71"/>
                    </a:lnTo>
                    <a:lnTo>
                      <a:pt x="68" y="62"/>
                    </a:lnTo>
                    <a:lnTo>
                      <a:pt x="69" y="54"/>
                    </a:lnTo>
                    <a:lnTo>
                      <a:pt x="67" y="41"/>
                    </a:lnTo>
                    <a:lnTo>
                      <a:pt x="65" y="35"/>
                    </a:lnTo>
                    <a:lnTo>
                      <a:pt x="64" y="31"/>
                    </a:lnTo>
                    <a:lnTo>
                      <a:pt x="52" y="17"/>
                    </a:lnTo>
                    <a:lnTo>
                      <a:pt x="65" y="18"/>
                    </a:lnTo>
                    <a:lnTo>
                      <a:pt x="77" y="21"/>
                    </a:lnTo>
                    <a:lnTo>
                      <a:pt x="86" y="25"/>
                    </a:lnTo>
                    <a:lnTo>
                      <a:pt x="93" y="30"/>
                    </a:lnTo>
                    <a:lnTo>
                      <a:pt x="98" y="35"/>
                    </a:lnTo>
                    <a:lnTo>
                      <a:pt x="102" y="41"/>
                    </a:lnTo>
                    <a:lnTo>
                      <a:pt x="105" y="48"/>
                    </a:lnTo>
                    <a:lnTo>
                      <a:pt x="106" y="56"/>
                    </a:lnTo>
                    <a:lnTo>
                      <a:pt x="106" y="61"/>
                    </a:lnTo>
                    <a:lnTo>
                      <a:pt x="105" y="66"/>
                    </a:lnTo>
                    <a:lnTo>
                      <a:pt x="103" y="67"/>
                    </a:lnTo>
                    <a:lnTo>
                      <a:pt x="99" y="68"/>
                    </a:lnTo>
                    <a:lnTo>
                      <a:pt x="92" y="71"/>
                    </a:lnTo>
                    <a:lnTo>
                      <a:pt x="89" y="77"/>
                    </a:lnTo>
                    <a:lnTo>
                      <a:pt x="89" y="81"/>
                    </a:lnTo>
                    <a:lnTo>
                      <a:pt x="92" y="84"/>
                    </a:lnTo>
                    <a:lnTo>
                      <a:pt x="97" y="86"/>
                    </a:lnTo>
                    <a:lnTo>
                      <a:pt x="99" y="85"/>
                    </a:lnTo>
                    <a:lnTo>
                      <a:pt x="99" y="84"/>
                    </a:lnTo>
                    <a:lnTo>
                      <a:pt x="100" y="84"/>
                    </a:lnTo>
                    <a:lnTo>
                      <a:pt x="102" y="84"/>
                    </a:lnTo>
                    <a:lnTo>
                      <a:pt x="104" y="81"/>
                    </a:lnTo>
                    <a:lnTo>
                      <a:pt x="107" y="79"/>
                    </a:lnTo>
                    <a:lnTo>
                      <a:pt x="110" y="56"/>
                    </a:lnTo>
                    <a:lnTo>
                      <a:pt x="109" y="43"/>
                    </a:lnTo>
                    <a:lnTo>
                      <a:pt x="106" y="33"/>
                    </a:lnTo>
                    <a:lnTo>
                      <a:pt x="101" y="23"/>
                    </a:lnTo>
                    <a:lnTo>
                      <a:pt x="94" y="16"/>
                    </a:lnTo>
                    <a:lnTo>
                      <a:pt x="84" y="9"/>
                    </a:lnTo>
                    <a:lnTo>
                      <a:pt x="74" y="4"/>
                    </a:lnTo>
                    <a:lnTo>
                      <a:pt x="63" y="1"/>
                    </a:lnTo>
                    <a:lnTo>
                      <a:pt x="51" y="0"/>
                    </a:lnTo>
                    <a:lnTo>
                      <a:pt x="39" y="0"/>
                    </a:lnTo>
                    <a:lnTo>
                      <a:pt x="29" y="3"/>
                    </a:lnTo>
                    <a:lnTo>
                      <a:pt x="19" y="6"/>
                    </a:lnTo>
                    <a:lnTo>
                      <a:pt x="13" y="12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7"/>
                    </a:lnTo>
                    <a:lnTo>
                      <a:pt x="2" y="67"/>
                    </a:lnTo>
                    <a:lnTo>
                      <a:pt x="4" y="75"/>
                    </a:lnTo>
                    <a:lnTo>
                      <a:pt x="9" y="82"/>
                    </a:lnTo>
                    <a:lnTo>
                      <a:pt x="20" y="90"/>
                    </a:lnTo>
                    <a:lnTo>
                      <a:pt x="28" y="92"/>
                    </a:lnTo>
                    <a:lnTo>
                      <a:pt x="36" y="93"/>
                    </a:lnTo>
                    <a:lnTo>
                      <a:pt x="36" y="92"/>
                    </a:lnTo>
                    <a:lnTo>
                      <a:pt x="37" y="92"/>
                    </a:lnTo>
                    <a:lnTo>
                      <a:pt x="39" y="92"/>
                    </a:lnTo>
                    <a:lnTo>
                      <a:pt x="43" y="92"/>
                    </a:lnTo>
                    <a:lnTo>
                      <a:pt x="50" y="90"/>
                    </a:lnTo>
                    <a:lnTo>
                      <a:pt x="56" y="87"/>
                    </a:lnTo>
                    <a:lnTo>
                      <a:pt x="61" y="83"/>
                    </a:lnTo>
                    <a:close/>
                    <a:moveTo>
                      <a:pt x="56" y="27"/>
                    </a:moveTo>
                    <a:lnTo>
                      <a:pt x="62" y="38"/>
                    </a:lnTo>
                    <a:lnTo>
                      <a:pt x="64" y="52"/>
                    </a:lnTo>
                    <a:lnTo>
                      <a:pt x="63" y="54"/>
                    </a:lnTo>
                    <a:lnTo>
                      <a:pt x="63" y="57"/>
                    </a:lnTo>
                    <a:lnTo>
                      <a:pt x="62" y="59"/>
                    </a:lnTo>
                    <a:lnTo>
                      <a:pt x="62" y="62"/>
                    </a:lnTo>
                    <a:lnTo>
                      <a:pt x="59" y="67"/>
                    </a:lnTo>
                    <a:lnTo>
                      <a:pt x="56" y="71"/>
                    </a:lnTo>
                    <a:lnTo>
                      <a:pt x="54" y="71"/>
                    </a:lnTo>
                    <a:lnTo>
                      <a:pt x="53" y="71"/>
                    </a:lnTo>
                    <a:lnTo>
                      <a:pt x="53" y="72"/>
                    </a:lnTo>
                    <a:lnTo>
                      <a:pt x="51" y="74"/>
                    </a:lnTo>
                    <a:lnTo>
                      <a:pt x="47" y="77"/>
                    </a:lnTo>
                    <a:lnTo>
                      <a:pt x="41" y="78"/>
                    </a:lnTo>
                    <a:lnTo>
                      <a:pt x="38" y="78"/>
                    </a:lnTo>
                    <a:lnTo>
                      <a:pt x="36" y="79"/>
                    </a:lnTo>
                    <a:lnTo>
                      <a:pt x="23" y="77"/>
                    </a:lnTo>
                    <a:lnTo>
                      <a:pt x="13" y="72"/>
                    </a:lnTo>
                    <a:lnTo>
                      <a:pt x="8" y="67"/>
                    </a:lnTo>
                    <a:lnTo>
                      <a:pt x="6" y="61"/>
                    </a:lnTo>
                    <a:lnTo>
                      <a:pt x="4" y="54"/>
                    </a:lnTo>
                    <a:lnTo>
                      <a:pt x="4" y="47"/>
                    </a:lnTo>
                    <a:lnTo>
                      <a:pt x="4" y="39"/>
                    </a:lnTo>
                    <a:lnTo>
                      <a:pt x="6" y="33"/>
                    </a:lnTo>
                    <a:lnTo>
                      <a:pt x="9" y="28"/>
                    </a:lnTo>
                    <a:lnTo>
                      <a:pt x="14" y="25"/>
                    </a:lnTo>
                    <a:lnTo>
                      <a:pt x="39" y="17"/>
                    </a:lnTo>
                    <a:lnTo>
                      <a:pt x="5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71" name="Freeform 272"/>
              <p:cNvSpPr>
                <a:spLocks noChangeArrowheads="1"/>
              </p:cNvSpPr>
              <p:nvPr/>
            </p:nvSpPr>
            <p:spPr bwMode="auto">
              <a:xfrm>
                <a:off x="2508" y="621"/>
                <a:ext cx="82" cy="36"/>
              </a:xfrm>
              <a:custGeom>
                <a:avLst/>
                <a:gdLst>
                  <a:gd name="T0" fmla="*/ 96 w 111"/>
                  <a:gd name="T1" fmla="*/ 41 h 68"/>
                  <a:gd name="T2" fmla="*/ 100 w 111"/>
                  <a:gd name="T3" fmla="*/ 42 h 68"/>
                  <a:gd name="T4" fmla="*/ 103 w 111"/>
                  <a:gd name="T5" fmla="*/ 45 h 68"/>
                  <a:gd name="T6" fmla="*/ 106 w 111"/>
                  <a:gd name="T7" fmla="*/ 59 h 68"/>
                  <a:gd name="T8" fmla="*/ 106 w 111"/>
                  <a:gd name="T9" fmla="*/ 68 h 68"/>
                  <a:gd name="T10" fmla="*/ 109 w 111"/>
                  <a:gd name="T11" fmla="*/ 68 h 68"/>
                  <a:gd name="T12" fmla="*/ 111 w 111"/>
                  <a:gd name="T13" fmla="*/ 0 h 68"/>
                  <a:gd name="T14" fmla="*/ 107 w 111"/>
                  <a:gd name="T15" fmla="*/ 0 h 68"/>
                  <a:gd name="T16" fmla="*/ 107 w 111"/>
                  <a:gd name="T17" fmla="*/ 10 h 68"/>
                  <a:gd name="T18" fmla="*/ 103 w 111"/>
                  <a:gd name="T19" fmla="*/ 22 h 68"/>
                  <a:gd name="T20" fmla="*/ 101 w 111"/>
                  <a:gd name="T21" fmla="*/ 23 h 68"/>
                  <a:gd name="T22" fmla="*/ 100 w 111"/>
                  <a:gd name="T23" fmla="*/ 25 h 68"/>
                  <a:gd name="T24" fmla="*/ 96 w 111"/>
                  <a:gd name="T25" fmla="*/ 26 h 68"/>
                  <a:gd name="T26" fmla="*/ 0 w 111"/>
                  <a:gd name="T27" fmla="*/ 17 h 68"/>
                  <a:gd name="T28" fmla="*/ 0 w 111"/>
                  <a:gd name="T29" fmla="*/ 20 h 68"/>
                  <a:gd name="T30" fmla="*/ 8 w 111"/>
                  <a:gd name="T31" fmla="*/ 32 h 68"/>
                  <a:gd name="T32" fmla="*/ 9 w 111"/>
                  <a:gd name="T33" fmla="*/ 50 h 68"/>
                  <a:gd name="T34" fmla="*/ 9 w 111"/>
                  <a:gd name="T35" fmla="*/ 59 h 68"/>
                  <a:gd name="T36" fmla="*/ 13 w 111"/>
                  <a:gd name="T37" fmla="*/ 59 h 68"/>
                  <a:gd name="T38" fmla="*/ 14 w 111"/>
                  <a:gd name="T39" fmla="*/ 42 h 68"/>
                  <a:gd name="T40" fmla="*/ 15 w 111"/>
                  <a:gd name="T41" fmla="*/ 35 h 68"/>
                  <a:gd name="T42" fmla="*/ 21 w 111"/>
                  <a:gd name="T43" fmla="*/ 34 h 68"/>
                  <a:gd name="T44" fmla="*/ 96 w 111"/>
                  <a:gd name="T45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0" h="68">
                    <a:moveTo>
                      <a:pt x="96" y="41"/>
                    </a:moveTo>
                    <a:lnTo>
                      <a:pt x="100" y="42"/>
                    </a:lnTo>
                    <a:lnTo>
                      <a:pt x="103" y="45"/>
                    </a:lnTo>
                    <a:lnTo>
                      <a:pt x="106" y="59"/>
                    </a:lnTo>
                    <a:lnTo>
                      <a:pt x="106" y="68"/>
                    </a:lnTo>
                    <a:lnTo>
                      <a:pt x="109" y="68"/>
                    </a:lnTo>
                    <a:lnTo>
                      <a:pt x="111" y="0"/>
                    </a:lnTo>
                    <a:lnTo>
                      <a:pt x="107" y="0"/>
                    </a:lnTo>
                    <a:lnTo>
                      <a:pt x="107" y="10"/>
                    </a:lnTo>
                    <a:lnTo>
                      <a:pt x="103" y="22"/>
                    </a:lnTo>
                    <a:lnTo>
                      <a:pt x="101" y="23"/>
                    </a:lnTo>
                    <a:lnTo>
                      <a:pt x="100" y="25"/>
                    </a:lnTo>
                    <a:lnTo>
                      <a:pt x="96" y="26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8" y="32"/>
                    </a:lnTo>
                    <a:lnTo>
                      <a:pt x="9" y="50"/>
                    </a:lnTo>
                    <a:lnTo>
                      <a:pt x="9" y="59"/>
                    </a:lnTo>
                    <a:lnTo>
                      <a:pt x="13" y="59"/>
                    </a:lnTo>
                    <a:lnTo>
                      <a:pt x="14" y="42"/>
                    </a:lnTo>
                    <a:lnTo>
                      <a:pt x="15" y="35"/>
                    </a:lnTo>
                    <a:lnTo>
                      <a:pt x="21" y="34"/>
                    </a:lnTo>
                    <a:lnTo>
                      <a:pt x="96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72" name="Freeform 273"/>
              <p:cNvSpPr>
                <a:spLocks noChangeArrowheads="1"/>
              </p:cNvSpPr>
              <p:nvPr/>
            </p:nvSpPr>
            <p:spPr bwMode="auto">
              <a:xfrm>
                <a:off x="2503" y="244"/>
                <a:ext cx="83" cy="47"/>
              </a:xfrm>
              <a:custGeom>
                <a:avLst/>
                <a:gdLst>
                  <a:gd name="T0" fmla="*/ 110 w 111"/>
                  <a:gd name="T1" fmla="*/ 5 h 91"/>
                  <a:gd name="T2" fmla="*/ 83 w 111"/>
                  <a:gd name="T3" fmla="*/ 0 h 91"/>
                  <a:gd name="T4" fmla="*/ 83 w 111"/>
                  <a:gd name="T5" fmla="*/ 5 h 91"/>
                  <a:gd name="T6" fmla="*/ 96 w 111"/>
                  <a:gd name="T7" fmla="*/ 12 h 91"/>
                  <a:gd name="T8" fmla="*/ 101 w 111"/>
                  <a:gd name="T9" fmla="*/ 25 h 91"/>
                  <a:gd name="T10" fmla="*/ 101 w 111"/>
                  <a:gd name="T11" fmla="*/ 81 h 91"/>
                  <a:gd name="T12" fmla="*/ 57 w 111"/>
                  <a:gd name="T13" fmla="*/ 22 h 91"/>
                  <a:gd name="T14" fmla="*/ 42 w 111"/>
                  <a:gd name="T15" fmla="*/ 7 h 91"/>
                  <a:gd name="T16" fmla="*/ 28 w 111"/>
                  <a:gd name="T17" fmla="*/ 3 h 91"/>
                  <a:gd name="T18" fmla="*/ 8 w 111"/>
                  <a:gd name="T19" fmla="*/ 13 h 91"/>
                  <a:gd name="T20" fmla="*/ 4 w 111"/>
                  <a:gd name="T21" fmla="*/ 18 h 91"/>
                  <a:gd name="T22" fmla="*/ 2 w 111"/>
                  <a:gd name="T23" fmla="*/ 26 h 91"/>
                  <a:gd name="T24" fmla="*/ 0 w 111"/>
                  <a:gd name="T25" fmla="*/ 35 h 91"/>
                  <a:gd name="T26" fmla="*/ 0 w 111"/>
                  <a:gd name="T27" fmla="*/ 46 h 91"/>
                  <a:gd name="T28" fmla="*/ 2 w 111"/>
                  <a:gd name="T29" fmla="*/ 60 h 91"/>
                  <a:gd name="T30" fmla="*/ 8 w 111"/>
                  <a:gd name="T31" fmla="*/ 75 h 91"/>
                  <a:gd name="T32" fmla="*/ 11 w 111"/>
                  <a:gd name="T33" fmla="*/ 80 h 91"/>
                  <a:gd name="T34" fmla="*/ 16 w 111"/>
                  <a:gd name="T35" fmla="*/ 84 h 91"/>
                  <a:gd name="T36" fmla="*/ 21 w 111"/>
                  <a:gd name="T37" fmla="*/ 87 h 91"/>
                  <a:gd name="T38" fmla="*/ 29 w 111"/>
                  <a:gd name="T39" fmla="*/ 88 h 91"/>
                  <a:gd name="T40" fmla="*/ 36 w 111"/>
                  <a:gd name="T41" fmla="*/ 86 h 91"/>
                  <a:gd name="T42" fmla="*/ 36 w 111"/>
                  <a:gd name="T43" fmla="*/ 83 h 91"/>
                  <a:gd name="T44" fmla="*/ 37 w 111"/>
                  <a:gd name="T45" fmla="*/ 81 h 91"/>
                  <a:gd name="T46" fmla="*/ 37 w 111"/>
                  <a:gd name="T47" fmla="*/ 78 h 91"/>
                  <a:gd name="T48" fmla="*/ 38 w 111"/>
                  <a:gd name="T49" fmla="*/ 76 h 91"/>
                  <a:gd name="T50" fmla="*/ 37 w 111"/>
                  <a:gd name="T51" fmla="*/ 69 h 91"/>
                  <a:gd name="T52" fmla="*/ 32 w 111"/>
                  <a:gd name="T53" fmla="*/ 68 h 91"/>
                  <a:gd name="T54" fmla="*/ 27 w 111"/>
                  <a:gd name="T55" fmla="*/ 70 h 91"/>
                  <a:gd name="T56" fmla="*/ 23 w 111"/>
                  <a:gd name="T57" fmla="*/ 73 h 91"/>
                  <a:gd name="T58" fmla="*/ 20 w 111"/>
                  <a:gd name="T59" fmla="*/ 74 h 91"/>
                  <a:gd name="T60" fmla="*/ 13 w 111"/>
                  <a:gd name="T61" fmla="*/ 72 h 91"/>
                  <a:gd name="T62" fmla="*/ 9 w 111"/>
                  <a:gd name="T63" fmla="*/ 65 h 91"/>
                  <a:gd name="T64" fmla="*/ 5 w 111"/>
                  <a:gd name="T65" fmla="*/ 47 h 91"/>
                  <a:gd name="T66" fmla="*/ 11 w 111"/>
                  <a:gd name="T67" fmla="*/ 25 h 91"/>
                  <a:gd name="T68" fmla="*/ 13 w 111"/>
                  <a:gd name="T69" fmla="*/ 21 h 91"/>
                  <a:gd name="T70" fmla="*/ 17 w 111"/>
                  <a:gd name="T71" fmla="*/ 19 h 91"/>
                  <a:gd name="T72" fmla="*/ 29 w 111"/>
                  <a:gd name="T73" fmla="*/ 18 h 91"/>
                  <a:gd name="T74" fmla="*/ 47 w 111"/>
                  <a:gd name="T75" fmla="*/ 24 h 91"/>
                  <a:gd name="T76" fmla="*/ 103 w 111"/>
                  <a:gd name="T77" fmla="*/ 91 h 91"/>
                  <a:gd name="T78" fmla="*/ 111 w 111"/>
                  <a:gd name="T79" fmla="*/ 91 h 91"/>
                  <a:gd name="T80" fmla="*/ 110 w 111"/>
                  <a:gd name="T81" fmla="*/ 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0" h="91">
                    <a:moveTo>
                      <a:pt x="110" y="5"/>
                    </a:moveTo>
                    <a:lnTo>
                      <a:pt x="83" y="0"/>
                    </a:lnTo>
                    <a:lnTo>
                      <a:pt x="83" y="5"/>
                    </a:lnTo>
                    <a:lnTo>
                      <a:pt x="96" y="12"/>
                    </a:lnTo>
                    <a:lnTo>
                      <a:pt x="101" y="25"/>
                    </a:lnTo>
                    <a:lnTo>
                      <a:pt x="101" y="81"/>
                    </a:lnTo>
                    <a:lnTo>
                      <a:pt x="57" y="22"/>
                    </a:lnTo>
                    <a:lnTo>
                      <a:pt x="42" y="7"/>
                    </a:lnTo>
                    <a:lnTo>
                      <a:pt x="28" y="3"/>
                    </a:lnTo>
                    <a:lnTo>
                      <a:pt x="8" y="13"/>
                    </a:lnTo>
                    <a:lnTo>
                      <a:pt x="4" y="18"/>
                    </a:lnTo>
                    <a:lnTo>
                      <a:pt x="2" y="26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2" y="60"/>
                    </a:lnTo>
                    <a:lnTo>
                      <a:pt x="8" y="75"/>
                    </a:lnTo>
                    <a:lnTo>
                      <a:pt x="11" y="80"/>
                    </a:lnTo>
                    <a:lnTo>
                      <a:pt x="16" y="84"/>
                    </a:lnTo>
                    <a:lnTo>
                      <a:pt x="21" y="87"/>
                    </a:lnTo>
                    <a:lnTo>
                      <a:pt x="29" y="88"/>
                    </a:lnTo>
                    <a:lnTo>
                      <a:pt x="36" y="86"/>
                    </a:lnTo>
                    <a:lnTo>
                      <a:pt x="36" y="83"/>
                    </a:lnTo>
                    <a:lnTo>
                      <a:pt x="37" y="81"/>
                    </a:lnTo>
                    <a:lnTo>
                      <a:pt x="37" y="78"/>
                    </a:lnTo>
                    <a:lnTo>
                      <a:pt x="38" y="76"/>
                    </a:lnTo>
                    <a:lnTo>
                      <a:pt x="37" y="69"/>
                    </a:lnTo>
                    <a:lnTo>
                      <a:pt x="32" y="68"/>
                    </a:lnTo>
                    <a:lnTo>
                      <a:pt x="27" y="70"/>
                    </a:lnTo>
                    <a:lnTo>
                      <a:pt x="23" y="73"/>
                    </a:lnTo>
                    <a:lnTo>
                      <a:pt x="20" y="74"/>
                    </a:lnTo>
                    <a:lnTo>
                      <a:pt x="13" y="72"/>
                    </a:lnTo>
                    <a:lnTo>
                      <a:pt x="9" y="65"/>
                    </a:lnTo>
                    <a:lnTo>
                      <a:pt x="5" y="47"/>
                    </a:lnTo>
                    <a:lnTo>
                      <a:pt x="11" y="25"/>
                    </a:lnTo>
                    <a:lnTo>
                      <a:pt x="13" y="21"/>
                    </a:lnTo>
                    <a:lnTo>
                      <a:pt x="17" y="19"/>
                    </a:lnTo>
                    <a:lnTo>
                      <a:pt x="29" y="18"/>
                    </a:lnTo>
                    <a:lnTo>
                      <a:pt x="47" y="24"/>
                    </a:lnTo>
                    <a:lnTo>
                      <a:pt x="103" y="91"/>
                    </a:lnTo>
                    <a:lnTo>
                      <a:pt x="111" y="91"/>
                    </a:lnTo>
                    <a:lnTo>
                      <a:pt x="11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73" name="Line 274"/>
              <p:cNvSpPr>
                <a:spLocks noChangeShapeType="1"/>
              </p:cNvSpPr>
              <p:nvPr/>
            </p:nvSpPr>
            <p:spPr bwMode="auto">
              <a:xfrm flipH="1" flipV="1">
                <a:off x="2472" y="3482"/>
                <a:ext cx="0" cy="135"/>
              </a:xfrm>
              <a:prstGeom prst="line">
                <a:avLst/>
              </a:prstGeom>
              <a:noFill/>
              <a:ln w="52451">
                <a:solidFill>
                  <a:srgbClr val="C0C0C0"/>
                </a:solidFill>
                <a:round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74" name="Line 275"/>
              <p:cNvSpPr>
                <a:spLocks noChangeShapeType="1"/>
              </p:cNvSpPr>
              <p:nvPr/>
            </p:nvSpPr>
            <p:spPr bwMode="auto">
              <a:xfrm flipH="1" flipV="1">
                <a:off x="2336" y="119"/>
                <a:ext cx="0" cy="3266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75" name="Line 276"/>
              <p:cNvSpPr>
                <a:spLocks noChangeShapeType="1"/>
              </p:cNvSpPr>
              <p:nvPr/>
            </p:nvSpPr>
            <p:spPr bwMode="auto">
              <a:xfrm flipH="1" flipV="1">
                <a:off x="2608" y="164"/>
                <a:ext cx="0" cy="3175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876" name="Group 277"/>
            <p:cNvGrpSpPr/>
            <p:nvPr/>
          </p:nvGrpSpPr>
          <p:grpSpPr>
            <a:xfrm>
              <a:off x="2336" y="391"/>
              <a:ext cx="272" cy="3493"/>
              <a:chOff x="2336" y="391"/>
              <a:chExt cx="272" cy="3493"/>
            </a:xfrm>
          </p:grpSpPr>
          <p:sp>
            <p:nvSpPr>
              <p:cNvPr id="25877" name="Freeform 278"/>
              <p:cNvSpPr>
                <a:spLocks noChangeArrowheads="1"/>
              </p:cNvSpPr>
              <p:nvPr/>
            </p:nvSpPr>
            <p:spPr bwMode="auto">
              <a:xfrm>
                <a:off x="2336" y="391"/>
                <a:ext cx="272" cy="181"/>
              </a:xfrm>
              <a:custGeom>
                <a:avLst/>
                <a:gdLst>
                  <a:gd name="T0" fmla="*/ 0 w 272"/>
                  <a:gd name="T1" fmla="*/ 99 h 144"/>
                  <a:gd name="T2" fmla="*/ 90 w 272"/>
                  <a:gd name="T3" fmla="*/ 8 h 144"/>
                  <a:gd name="T4" fmla="*/ 226 w 272"/>
                  <a:gd name="T5" fmla="*/ 53 h 144"/>
                  <a:gd name="T6" fmla="*/ 272 w 272"/>
                  <a:gd name="T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2" h="144">
                    <a:moveTo>
                      <a:pt x="0" y="99"/>
                    </a:moveTo>
                    <a:cubicBezTo>
                      <a:pt x="26" y="57"/>
                      <a:pt x="52" y="16"/>
                      <a:pt x="90" y="8"/>
                    </a:cubicBezTo>
                    <a:cubicBezTo>
                      <a:pt x="128" y="0"/>
                      <a:pt x="196" y="30"/>
                      <a:pt x="226" y="53"/>
                    </a:cubicBezTo>
                    <a:cubicBezTo>
                      <a:pt x="256" y="76"/>
                      <a:pt x="264" y="129"/>
                      <a:pt x="272" y="144"/>
                    </a:cubicBezTo>
                  </a:path>
                </a:pathLst>
              </a:custGeom>
              <a:noFill/>
              <a:ln w="20638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78" name="Freeform 279"/>
              <p:cNvSpPr>
                <a:spLocks noChangeArrowheads="1"/>
              </p:cNvSpPr>
              <p:nvPr/>
            </p:nvSpPr>
            <p:spPr bwMode="auto">
              <a:xfrm>
                <a:off x="2562" y="3748"/>
                <a:ext cx="46" cy="136"/>
              </a:xfrm>
              <a:custGeom>
                <a:avLst/>
                <a:gdLst>
                  <a:gd name="T0" fmla="*/ 91 w 91"/>
                  <a:gd name="T1" fmla="*/ 0 h 136"/>
                  <a:gd name="T2" fmla="*/ 45 w 91"/>
                  <a:gd name="T3" fmla="*/ 90 h 136"/>
                  <a:gd name="T4" fmla="*/ 0 w 91"/>
                  <a:gd name="T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136">
                    <a:moveTo>
                      <a:pt x="91" y="0"/>
                    </a:moveTo>
                    <a:cubicBezTo>
                      <a:pt x="75" y="33"/>
                      <a:pt x="60" y="67"/>
                      <a:pt x="45" y="90"/>
                    </a:cubicBezTo>
                    <a:cubicBezTo>
                      <a:pt x="30" y="113"/>
                      <a:pt x="7" y="128"/>
                      <a:pt x="0" y="136"/>
                    </a:cubicBezTo>
                  </a:path>
                </a:pathLst>
              </a:custGeom>
              <a:noFill/>
              <a:ln w="20638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79" name="Line 280"/>
              <p:cNvSpPr>
                <a:spLocks noChangeShapeType="1"/>
              </p:cNvSpPr>
              <p:nvPr/>
            </p:nvSpPr>
            <p:spPr bwMode="auto">
              <a:xfrm flipH="1">
                <a:off x="2608" y="3702"/>
                <a:ext cx="0" cy="91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80" name="Line 281"/>
              <p:cNvSpPr>
                <a:spLocks noChangeShapeType="1"/>
              </p:cNvSpPr>
              <p:nvPr/>
            </p:nvSpPr>
            <p:spPr bwMode="auto">
              <a:xfrm flipH="1">
                <a:off x="2517" y="3884"/>
                <a:ext cx="45" cy="0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81" name="Line 282"/>
              <p:cNvSpPr>
                <a:spLocks noChangeShapeType="1"/>
              </p:cNvSpPr>
              <p:nvPr/>
            </p:nvSpPr>
            <p:spPr bwMode="auto">
              <a:xfrm>
                <a:off x="2336" y="3748"/>
                <a:ext cx="45" cy="136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5882" name="Text Box 283"/>
          <p:cNvSpPr txBox="1">
            <a:spLocks noChangeArrowheads="1"/>
          </p:cNvSpPr>
          <p:nvPr/>
        </p:nvSpPr>
        <p:spPr bwMode="auto">
          <a:xfrm>
            <a:off x="1643886" y="1398194"/>
            <a:ext cx="458470" cy="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25883" name="Text Box 285"/>
          <p:cNvSpPr txBox="1">
            <a:spLocks noChangeArrowheads="1"/>
          </p:cNvSpPr>
          <p:nvPr/>
        </p:nvSpPr>
        <p:spPr bwMode="auto">
          <a:xfrm>
            <a:off x="1643886" y="562128"/>
            <a:ext cx="458470" cy="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25884" name="Text Box 286"/>
          <p:cNvSpPr txBox="1">
            <a:spLocks noChangeArrowheads="1"/>
          </p:cNvSpPr>
          <p:nvPr/>
        </p:nvSpPr>
        <p:spPr bwMode="auto">
          <a:xfrm>
            <a:off x="2301831" y="402200"/>
            <a:ext cx="843191" cy="452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43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活动</a:t>
            </a:r>
            <a:r>
              <a:rPr lang="zh-CN" altLang="en-US" sz="3500" b="1">
                <a:solidFill>
                  <a:srgbClr val="FF0000"/>
                </a:solidFill>
                <a:latin typeface="Arial" panose="020B0604020202020204" pitchFamily="34" charset="0"/>
              </a:rPr>
              <a:t>  比较三种温度计</a:t>
            </a:r>
          </a:p>
        </p:txBody>
      </p:sp>
      <p:sp>
        <p:nvSpPr>
          <p:cNvPr id="68895" name="Text Box 287"/>
          <p:cNvSpPr txBox="1">
            <a:spLocks noChangeArrowheads="1"/>
          </p:cNvSpPr>
          <p:nvPr/>
        </p:nvSpPr>
        <p:spPr bwMode="auto">
          <a:xfrm>
            <a:off x="1782127" y="5076568"/>
            <a:ext cx="2301915" cy="69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900" b="1">
                <a:latin typeface="Arial" panose="020B0604020202020204" pitchFamily="34" charset="0"/>
                <a:hlinkClick r:id="rId6" action="ppaction://hlinksldjump"/>
              </a:rPr>
              <a:t>相同点？</a:t>
            </a:r>
            <a:endParaRPr lang="zh-CN" altLang="en-US" sz="3900" b="1">
              <a:latin typeface="Arial" pitchFamily="34" charset="0"/>
            </a:endParaRPr>
          </a:p>
        </p:txBody>
      </p:sp>
      <p:sp>
        <p:nvSpPr>
          <p:cNvPr id="68896" name="Text Box 28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782128" y="5928468"/>
            <a:ext cx="2227659" cy="69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900" b="1">
                <a:latin typeface="Arial" panose="020B0604020202020204" pitchFamily="34" charset="0"/>
                <a:hlinkClick r:id="rId7" action="ppaction://hlinksldjump"/>
              </a:rPr>
              <a:t>不同点？</a:t>
            </a:r>
            <a:endParaRPr lang="zh-CN" altLang="en-US" sz="39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2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95" grpId="0" animBg="1"/>
      <p:bldP spid="688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3" name="Group 3"/>
          <p:cNvGraphicFramePr>
            <a:graphicFrameLocks noGrp="1"/>
          </p:cNvGraphicFramePr>
          <p:nvPr>
            <p:ph idx="4294967295"/>
          </p:nvPr>
        </p:nvGraphicFramePr>
        <p:xfrm>
          <a:off x="1800693" y="1695884"/>
          <a:ext cx="8209854" cy="3609787"/>
        </p:xfrm>
        <a:graphic>
          <a:graphicData uri="http://schemas.openxmlformats.org/drawingml/2006/table">
            <a:tbl>
              <a:tblPr/>
              <a:tblGrid>
                <a:gridCol w="1961578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0"/>
                    </a:ext>
                  </a:extLst>
                </a:gridCol>
                <a:gridCol w="2335948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1"/>
                    </a:ext>
                  </a:extLst>
                </a:gridCol>
                <a:gridCol w="1881135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2"/>
                    </a:ext>
                  </a:extLst>
                </a:gridCol>
                <a:gridCol w="2031193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3"/>
                    </a:ext>
                  </a:extLst>
                </a:gridCol>
              </a:tblGrid>
              <a:tr h="93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项目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106" marR="89106" marT="45601" marB="456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实验室温度计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106" marR="89106" marT="45601" marB="456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体温计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106" marR="89106" marT="45601" marB="456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寒暑表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106" marR="89106" marT="45601" marB="456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0"/>
                  </a:ext>
                </a:extLst>
              </a:tr>
              <a:tr h="1399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hlinkClick r:id="rId2" action="ppaction://hlinksldjump"/>
                        </a:rPr>
                        <a:t>构造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106" marR="89106" marT="45601" marB="456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106" marR="89106" marT="45601" marB="456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1"/>
                  </a:ext>
                </a:extLst>
              </a:tr>
              <a:tr h="759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原理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106" marR="89106" marT="45601" marB="456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106" marR="89106" marT="45601" marB="456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2"/>
                  </a:ext>
                </a:extLst>
              </a:tr>
              <a:tr h="516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单位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9106" marR="89106" marT="45601" marB="456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9106" marR="89106" marT="45601" marB="456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3"/>
                  </a:ext>
                </a:extLst>
              </a:tr>
            </a:tbl>
          </a:graphicData>
        </a:graphic>
      </p:graphicFrame>
      <p:sp>
        <p:nvSpPr>
          <p:cNvPr id="26646" name="Rectangle 2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59918" y="745809"/>
            <a:ext cx="8491404" cy="81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 anchor="ctr"/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3500" b="1">
                <a:solidFill>
                  <a:srgbClr val="FF0000"/>
                </a:solidFill>
                <a:latin typeface="Arial" panose="020B0604020202020204" pitchFamily="34" charset="0"/>
              </a:rPr>
              <a:t>三种温度计的相同点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4015976" y="2725133"/>
            <a:ext cx="5753240" cy="128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latin typeface="Arial" panose="020B0604020202020204" pitchFamily="34" charset="0"/>
                <a:ea typeface="黑体" panose="02010609060101010101" pitchFamily="49" charset="-122"/>
              </a:rPr>
              <a:t>都是由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玻璃外壳、细管、玻璃泡、液体、刻度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pitchFamily="49" charset="-122"/>
              </a:rPr>
              <a:t>等组成</a:t>
            </a: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5346383" y="4140744"/>
            <a:ext cx="28773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液体的热胀冷缩</a:t>
            </a: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6088936" y="4831132"/>
            <a:ext cx="10519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摄氏度</a:t>
            </a:r>
          </a:p>
        </p:txBody>
      </p:sp>
    </p:spTree>
    <p:extLst>
      <p:ext uri="{BB962C8B-B14F-4D97-AF65-F5344CB8AC3E}">
        <p14:creationId xmlns:p14="http://schemas.microsoft.com/office/powerpoint/2010/main" val="181155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6" grpId="0"/>
      <p:bldP spid="66587" grpId="0"/>
      <p:bldP spid="665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34725" y="410116"/>
            <a:ext cx="8019574" cy="11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500" b="1">
                <a:solidFill>
                  <a:srgbClr val="FF00FF"/>
                </a:solidFill>
              </a:rPr>
              <a:t>三种温度计的不同点</a:t>
            </a:r>
          </a:p>
        </p:txBody>
      </p:sp>
      <p:graphicFrame>
        <p:nvGraphicFramePr>
          <p:cNvPr id="67646" name="Group 62"/>
          <p:cNvGraphicFramePr>
            <a:graphicFrameLocks noGrp="1"/>
          </p:cNvGraphicFramePr>
          <p:nvPr>
            <p:ph idx="4294967295"/>
          </p:nvPr>
        </p:nvGraphicFramePr>
        <p:xfrm>
          <a:off x="1782127" y="1414028"/>
          <a:ext cx="8420242" cy="4935828"/>
        </p:xfrm>
        <a:graphic>
          <a:graphicData uri="http://schemas.openxmlformats.org/drawingml/2006/table">
            <a:tbl>
              <a:tblPr/>
              <a:tblGrid>
                <a:gridCol w="1895057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0"/>
                    </a:ext>
                  </a:extLst>
                </a:gridCol>
                <a:gridCol w="2667003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1"/>
                    </a:ext>
                  </a:extLst>
                </a:gridCol>
                <a:gridCol w="1893510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2"/>
                    </a:ext>
                  </a:extLst>
                </a:gridCol>
                <a:gridCol w="1964672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3"/>
                    </a:ext>
                  </a:extLst>
                </a:gridCol>
              </a:tblGrid>
              <a:tr h="577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项目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实验用温度计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体温计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寒暑表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0"/>
                  </a:ext>
                </a:extLst>
              </a:tr>
              <a:tr h="577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hlinkClick r:id="rId2" action="ppaction://hlinksldjump"/>
                        </a:rPr>
                        <a:t>测量范围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1"/>
                  </a:ext>
                </a:extLst>
              </a:tr>
              <a:tr h="577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hlinkClick r:id="rId2" action="ppaction://hlinksldjump"/>
                        </a:rPr>
                        <a:t>分度值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2"/>
                  </a:ext>
                </a:extLst>
              </a:tr>
              <a:tr h="577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hlinkClick r:id="rId2" action="ppaction://hlinksldjump"/>
                        </a:rPr>
                        <a:t>用途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3"/>
                  </a:ext>
                </a:extLst>
              </a:tr>
              <a:tr h="1063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hlinkClick r:id="rId2" action="ppaction://hlinksldjump"/>
                        </a:rPr>
                        <a:t>构造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4"/>
                  </a:ext>
                </a:extLst>
              </a:tr>
              <a:tr h="1550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hlinkClick r:id="rId2" action="ppaction://hlinksldjump"/>
                        </a:rPr>
                        <a:t>玻璃泡内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hlinkClick r:id="rId2" action="ppaction://hlinksldjump"/>
                        </a:rPr>
                        <a:t>的液体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89106" marR="89106" marT="45559" marB="455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5"/>
                  </a:ext>
                </a:extLst>
              </a:tr>
            </a:tbl>
          </a:graphicData>
        </a:graphic>
      </p:graphicFrame>
      <p:sp>
        <p:nvSpPr>
          <p:cNvPr id="67625" name="Text Box 41"/>
          <p:cNvSpPr txBox="1">
            <a:spLocks noChangeArrowheads="1"/>
          </p:cNvSpPr>
          <p:nvPr/>
        </p:nvSpPr>
        <p:spPr bwMode="auto">
          <a:xfrm>
            <a:off x="3739066" y="2093331"/>
            <a:ext cx="25262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-20℃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100℃</a:t>
            </a:r>
          </a:p>
        </p:txBody>
      </p:sp>
      <p:sp>
        <p:nvSpPr>
          <p:cNvPr id="67626" name="Text Box 42"/>
          <p:cNvSpPr txBox="1">
            <a:spLocks noChangeArrowheads="1"/>
          </p:cNvSpPr>
          <p:nvPr/>
        </p:nvSpPr>
        <p:spPr bwMode="auto">
          <a:xfrm>
            <a:off x="6336455" y="2093331"/>
            <a:ext cx="20342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35℃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42℃</a:t>
            </a:r>
          </a:p>
        </p:txBody>
      </p:sp>
      <p:sp>
        <p:nvSpPr>
          <p:cNvPr id="67627" name="Text Box 43"/>
          <p:cNvSpPr txBox="1">
            <a:spLocks noChangeArrowheads="1"/>
          </p:cNvSpPr>
          <p:nvPr/>
        </p:nvSpPr>
        <p:spPr bwMode="auto">
          <a:xfrm>
            <a:off x="8222229" y="2093331"/>
            <a:ext cx="192909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-25℃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50℃</a:t>
            </a:r>
          </a:p>
        </p:txBody>
      </p:sp>
      <p:sp>
        <p:nvSpPr>
          <p:cNvPr id="67628" name="Text Box 44"/>
          <p:cNvSpPr txBox="1">
            <a:spLocks noChangeArrowheads="1"/>
          </p:cNvSpPr>
          <p:nvPr/>
        </p:nvSpPr>
        <p:spPr bwMode="auto">
          <a:xfrm>
            <a:off x="4453772" y="2668128"/>
            <a:ext cx="11803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1℃</a:t>
            </a:r>
          </a:p>
        </p:txBody>
      </p:sp>
      <p:sp>
        <p:nvSpPr>
          <p:cNvPr id="67629" name="Text Box 45"/>
          <p:cNvSpPr txBox="1">
            <a:spLocks noChangeArrowheads="1"/>
          </p:cNvSpPr>
          <p:nvPr/>
        </p:nvSpPr>
        <p:spPr bwMode="auto">
          <a:xfrm>
            <a:off x="6686072" y="2668128"/>
            <a:ext cx="10534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0.1℃</a:t>
            </a:r>
          </a:p>
        </p:txBody>
      </p:sp>
      <p:sp>
        <p:nvSpPr>
          <p:cNvPr id="67630" name="Text Box 46"/>
          <p:cNvSpPr txBox="1">
            <a:spLocks noChangeArrowheads="1"/>
          </p:cNvSpPr>
          <p:nvPr/>
        </p:nvSpPr>
        <p:spPr bwMode="auto">
          <a:xfrm>
            <a:off x="8650746" y="2668128"/>
            <a:ext cx="11927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1℃</a:t>
            </a:r>
          </a:p>
        </p:txBody>
      </p:sp>
      <p:sp>
        <p:nvSpPr>
          <p:cNvPr id="67631" name="Text Box 47"/>
          <p:cNvSpPr txBox="1">
            <a:spLocks noChangeArrowheads="1"/>
          </p:cNvSpPr>
          <p:nvPr/>
        </p:nvSpPr>
        <p:spPr bwMode="auto">
          <a:xfrm>
            <a:off x="4377969" y="3242922"/>
            <a:ext cx="16150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实验用</a:t>
            </a:r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6735577" y="3242922"/>
            <a:ext cx="13335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测体温</a:t>
            </a:r>
          </a:p>
        </p:txBody>
      </p:sp>
      <p:sp>
        <p:nvSpPr>
          <p:cNvPr id="67633" name="Text Box 49"/>
          <p:cNvSpPr txBox="1">
            <a:spLocks noChangeArrowheads="1"/>
          </p:cNvSpPr>
          <p:nvPr/>
        </p:nvSpPr>
        <p:spPr bwMode="auto">
          <a:xfrm>
            <a:off x="8579583" y="3242922"/>
            <a:ext cx="10519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测气温</a:t>
            </a:r>
          </a:p>
        </p:txBody>
      </p:sp>
      <p:sp>
        <p:nvSpPr>
          <p:cNvPr id="67634" name="Text Box 50"/>
          <p:cNvSpPr txBox="1">
            <a:spLocks noChangeArrowheads="1"/>
          </p:cNvSpPr>
          <p:nvPr/>
        </p:nvSpPr>
        <p:spPr bwMode="auto">
          <a:xfrm>
            <a:off x="4370236" y="4074239"/>
            <a:ext cx="14742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无缩口</a:t>
            </a:r>
          </a:p>
        </p:txBody>
      </p:sp>
      <p:sp>
        <p:nvSpPr>
          <p:cNvPr id="67635" name="Text Box 51"/>
          <p:cNvSpPr txBox="1">
            <a:spLocks noChangeArrowheads="1"/>
          </p:cNvSpPr>
          <p:nvPr/>
        </p:nvSpPr>
        <p:spPr bwMode="auto">
          <a:xfrm>
            <a:off x="6743311" y="4037817"/>
            <a:ext cx="14031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有缩口</a:t>
            </a:r>
          </a:p>
        </p:txBody>
      </p:sp>
      <p:sp>
        <p:nvSpPr>
          <p:cNvPr id="67636" name="Text Box 52"/>
          <p:cNvSpPr txBox="1">
            <a:spLocks noChangeArrowheads="1"/>
          </p:cNvSpPr>
          <p:nvPr/>
        </p:nvSpPr>
        <p:spPr bwMode="auto">
          <a:xfrm>
            <a:off x="8599694" y="4033069"/>
            <a:ext cx="14031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无缩口</a:t>
            </a:r>
          </a:p>
        </p:txBody>
      </p:sp>
      <p:sp>
        <p:nvSpPr>
          <p:cNvPr id="67637" name="Text Box 53"/>
          <p:cNvSpPr txBox="1">
            <a:spLocks noChangeArrowheads="1"/>
          </p:cNvSpPr>
          <p:nvPr/>
        </p:nvSpPr>
        <p:spPr bwMode="auto">
          <a:xfrm>
            <a:off x="4569796" y="5366341"/>
            <a:ext cx="10519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煤油</a:t>
            </a:r>
          </a:p>
        </p:txBody>
      </p:sp>
      <p:sp>
        <p:nvSpPr>
          <p:cNvPr id="67638" name="Text Box 54"/>
          <p:cNvSpPr txBox="1">
            <a:spLocks noChangeArrowheads="1"/>
          </p:cNvSpPr>
          <p:nvPr/>
        </p:nvSpPr>
        <p:spPr bwMode="auto">
          <a:xfrm>
            <a:off x="6871711" y="5396424"/>
            <a:ext cx="10519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水银</a:t>
            </a:r>
          </a:p>
        </p:txBody>
      </p:sp>
      <p:sp>
        <p:nvSpPr>
          <p:cNvPr id="67639" name="Text Box 55"/>
          <p:cNvSpPr txBox="1">
            <a:spLocks noChangeArrowheads="1"/>
          </p:cNvSpPr>
          <p:nvPr/>
        </p:nvSpPr>
        <p:spPr bwMode="auto">
          <a:xfrm>
            <a:off x="8579583" y="5396424"/>
            <a:ext cx="10519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酒精</a:t>
            </a:r>
          </a:p>
        </p:txBody>
      </p:sp>
    </p:spTree>
    <p:extLst>
      <p:ext uri="{BB962C8B-B14F-4D97-AF65-F5344CB8AC3E}">
        <p14:creationId xmlns:p14="http://schemas.microsoft.com/office/powerpoint/2010/main" val="292623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25" grpId="0"/>
      <p:bldP spid="67626" grpId="0"/>
      <p:bldP spid="67627" grpId="0"/>
      <p:bldP spid="67628" grpId="0"/>
      <p:bldP spid="67629" grpId="0"/>
      <p:bldP spid="67630" grpId="0"/>
      <p:bldP spid="67631" grpId="0"/>
      <p:bldP spid="67632" grpId="0"/>
      <p:bldP spid="67633" grpId="0"/>
      <p:bldP spid="67634" grpId="0"/>
      <p:bldP spid="67635" grpId="0"/>
      <p:bldP spid="67636" grpId="0"/>
      <p:bldP spid="67637" grpId="0"/>
      <p:bldP spid="67638" grpId="0"/>
      <p:bldP spid="676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221473" y="475039"/>
            <a:ext cx="3797761" cy="82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8" tIns="44929" rIns="89858" bIns="44929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4700" b="1">
                <a:solidFill>
                  <a:srgbClr val="FF3300"/>
                </a:solidFill>
                <a:latin typeface="Times New Roman" panose="02020603050405020304" pitchFamily="18" charset="0"/>
                <a:ea typeface="华文行楷" pitchFamily="2" charset="-122"/>
              </a:rPr>
              <a:t>三、摄氏温度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870306" y="1695886"/>
            <a:ext cx="8207707" cy="6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8" tIns="44929" rIns="89858" bIns="44929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900" b="1">
                <a:solidFill>
                  <a:schemeClr val="tx2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900" b="1">
                <a:solidFill>
                  <a:schemeClr val="tx2"/>
                </a:solidFill>
                <a:latin typeface="Times New Roman" panose="02020603050405020304" pitchFamily="18" charset="0"/>
              </a:rPr>
              <a:t>、温度计上的字母 </a:t>
            </a:r>
            <a:r>
              <a:rPr lang="zh-CN" altLang="en-US" sz="3900" b="1">
                <a:solidFill>
                  <a:srgbClr val="0000CC"/>
                </a:solidFill>
              </a:rPr>
              <a:t>℃</a:t>
            </a:r>
            <a:r>
              <a:rPr lang="zh-CN" altLang="en-US" sz="3900" b="1">
                <a:solidFill>
                  <a:schemeClr val="tx2"/>
                </a:solidFill>
                <a:latin typeface="Times New Roman" panose="02020603050405020304" pitchFamily="18" charset="0"/>
              </a:rPr>
              <a:t> 是什么含意？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063031" y="2701381"/>
            <a:ext cx="4195390" cy="6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8" tIns="44929" rIns="89858" bIns="44929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3900" b="1">
                <a:latin typeface="宋体" panose="02010600030101010101" pitchFamily="2" charset="-122"/>
              </a:rPr>
              <a:t>表示的是摄氏温度</a:t>
            </a:r>
          </a:p>
        </p:txBody>
      </p:sp>
      <p:grpSp>
        <p:nvGrpSpPr>
          <p:cNvPr id="81925" name="Group 5"/>
          <p:cNvGrpSpPr/>
          <p:nvPr/>
        </p:nvGrpSpPr>
        <p:grpSpPr>
          <a:xfrm>
            <a:off x="2151858" y="3850969"/>
            <a:ext cx="7160996" cy="983328"/>
            <a:chOff x="0" y="0"/>
            <a:chExt cx="4629" cy="621"/>
          </a:xfrm>
        </p:grpSpPr>
        <p:sp>
          <p:nvSpPr>
            <p:cNvPr id="81926" name="Text Box 4"/>
            <p:cNvSpPr txBox="1">
              <a:spLocks noChangeArrowheads="1"/>
            </p:cNvSpPr>
            <p:nvPr/>
          </p:nvSpPr>
          <p:spPr bwMode="auto">
            <a:xfrm>
              <a:off x="0" y="45"/>
              <a:ext cx="172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5300" b="1">
                  <a:solidFill>
                    <a:srgbClr val="006600"/>
                  </a:solidFill>
                  <a:latin typeface="宋体" panose="02010600030101010101" pitchFamily="2" charset="-122"/>
                </a:rPr>
                <a:t>单位：</a:t>
              </a:r>
            </a:p>
          </p:txBody>
        </p:sp>
        <p:sp>
          <p:nvSpPr>
            <p:cNvPr id="81927" name="Rectangle 5"/>
            <p:cNvSpPr>
              <a:spLocks noChangeArrowheads="1"/>
            </p:cNvSpPr>
            <p:nvPr/>
          </p:nvSpPr>
          <p:spPr bwMode="auto">
            <a:xfrm>
              <a:off x="3084" y="0"/>
              <a:ext cx="154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5300" b="1">
                  <a:solidFill>
                    <a:srgbClr val="006600"/>
                  </a:solidFill>
                  <a:latin typeface="宋体" panose="02010600030101010101" pitchFamily="2" charset="-122"/>
                </a:rPr>
                <a:t>符号：</a:t>
              </a:r>
            </a:p>
          </p:txBody>
        </p:sp>
        <p:sp>
          <p:nvSpPr>
            <p:cNvPr id="81928" name="Rectangle 11"/>
            <p:cNvSpPr>
              <a:spLocks noChangeArrowheads="1"/>
            </p:cNvSpPr>
            <p:nvPr/>
          </p:nvSpPr>
          <p:spPr bwMode="auto">
            <a:xfrm>
              <a:off x="4218" y="91"/>
              <a:ext cx="411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3500" b="1">
                  <a:solidFill>
                    <a:srgbClr val="0000FF"/>
                  </a:solidFill>
                </a:rPr>
                <a:t>℃</a:t>
              </a:r>
            </a:p>
          </p:txBody>
        </p:sp>
        <p:sp>
          <p:nvSpPr>
            <p:cNvPr id="81929" name="Rectangle 12"/>
            <p:cNvSpPr>
              <a:spLocks noChangeArrowheads="1"/>
            </p:cNvSpPr>
            <p:nvPr/>
          </p:nvSpPr>
          <p:spPr bwMode="auto">
            <a:xfrm>
              <a:off x="1270" y="45"/>
              <a:ext cx="181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5300" b="1">
                  <a:solidFill>
                    <a:srgbClr val="0000FF"/>
                  </a:solidFill>
                  <a:latin typeface="宋体" panose="02010600030101010101" pitchFamily="2" charset="-122"/>
                </a:rPr>
                <a:t>摄氏度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419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g401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8" r="70447" b="63681"/>
          <a:stretch>
            <a:fillRect/>
          </a:stretch>
        </p:blipFill>
        <p:spPr bwMode="auto">
          <a:xfrm>
            <a:off x="1485108" y="4484353"/>
            <a:ext cx="2176609" cy="17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 descr="g401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00"/>
          <a:stretch>
            <a:fillRect/>
          </a:stretch>
        </p:blipFill>
        <p:spPr bwMode="auto">
          <a:xfrm>
            <a:off x="8390851" y="2565202"/>
            <a:ext cx="2004893" cy="427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1485106" y="115593"/>
            <a:ext cx="8910638" cy="82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700" b="1">
                <a:solidFill>
                  <a:srgbClr val="006600"/>
                </a:solidFill>
                <a:latin typeface="宋体" panose="02010600030101010101" pitchFamily="2" charset="-122"/>
              </a:rPr>
              <a:t>冰水混合物的温度</a:t>
            </a:r>
            <a:r>
              <a:rPr lang="zh-CN" altLang="en-US" sz="4700" b="1">
                <a:solidFill>
                  <a:srgbClr val="3366CC"/>
                </a:solidFill>
                <a:latin typeface="宋体" panose="02010600030101010101" pitchFamily="2" charset="-122"/>
              </a:rPr>
              <a:t>规定</a:t>
            </a:r>
            <a:r>
              <a:rPr lang="zh-CN" altLang="en-US" sz="4700" b="1">
                <a:solidFill>
                  <a:srgbClr val="006600"/>
                </a:solidFill>
                <a:latin typeface="宋体" panose="02010600030101010101" pitchFamily="2" charset="-122"/>
              </a:rPr>
              <a:t>为</a:t>
            </a:r>
            <a:r>
              <a:rPr lang="en-US" altLang="zh-CN" sz="4700" b="1">
                <a:solidFill>
                  <a:srgbClr val="006600"/>
                </a:solidFill>
              </a:rPr>
              <a:t>0</a:t>
            </a:r>
            <a:r>
              <a:rPr lang="zh-CN" altLang="en-US" sz="4700" b="1">
                <a:solidFill>
                  <a:srgbClr val="006600"/>
                </a:solidFill>
              </a:rPr>
              <a:t>摄氏</a:t>
            </a:r>
            <a:r>
              <a:rPr lang="zh-CN" altLang="en-US" sz="4700" b="1">
                <a:solidFill>
                  <a:srgbClr val="006600"/>
                </a:solidFill>
                <a:latin typeface="宋体" panose="02010600030101010101" pitchFamily="2" charset="-122"/>
              </a:rPr>
              <a:t>度</a:t>
            </a:r>
          </a:p>
        </p:txBody>
      </p:sp>
      <p:grpSp>
        <p:nvGrpSpPr>
          <p:cNvPr id="82949" name="Group 5"/>
          <p:cNvGrpSpPr/>
          <p:nvPr/>
        </p:nvGrpSpPr>
        <p:grpSpPr>
          <a:xfrm>
            <a:off x="2168874" y="4029901"/>
            <a:ext cx="7277021" cy="456036"/>
            <a:chOff x="0" y="0"/>
            <a:chExt cx="4704" cy="288"/>
          </a:xfrm>
        </p:grpSpPr>
        <p:sp>
          <p:nvSpPr>
            <p:cNvPr id="82950" name="Line 6"/>
            <p:cNvSpPr>
              <a:spLocks noChangeShapeType="1"/>
            </p:cNvSpPr>
            <p:nvPr/>
          </p:nvSpPr>
          <p:spPr bwMode="auto">
            <a:xfrm flipH="1">
              <a:off x="0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51" name="Line 7"/>
            <p:cNvSpPr>
              <a:spLocks noChangeShapeType="1"/>
            </p:cNvSpPr>
            <p:nvPr/>
          </p:nvSpPr>
          <p:spPr bwMode="auto">
            <a:xfrm flipH="1">
              <a:off x="192" y="0"/>
              <a:ext cx="0" cy="2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52" name="Line 8"/>
            <p:cNvSpPr>
              <a:spLocks noChangeShapeType="1"/>
            </p:cNvSpPr>
            <p:nvPr/>
          </p:nvSpPr>
          <p:spPr bwMode="auto">
            <a:xfrm flipH="1">
              <a:off x="48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53" name="Line 9"/>
            <p:cNvSpPr>
              <a:spLocks noChangeShapeType="1"/>
            </p:cNvSpPr>
            <p:nvPr/>
          </p:nvSpPr>
          <p:spPr bwMode="auto">
            <a:xfrm flipH="1">
              <a:off x="96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54" name="Line 10"/>
            <p:cNvSpPr>
              <a:spLocks noChangeShapeType="1"/>
            </p:cNvSpPr>
            <p:nvPr/>
          </p:nvSpPr>
          <p:spPr bwMode="auto">
            <a:xfrm flipH="1">
              <a:off x="144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55" name="Line 11"/>
            <p:cNvSpPr>
              <a:spLocks noChangeShapeType="1"/>
            </p:cNvSpPr>
            <p:nvPr/>
          </p:nvSpPr>
          <p:spPr bwMode="auto">
            <a:xfrm flipH="1">
              <a:off x="2592" y="18"/>
              <a:ext cx="0" cy="2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56" name="Line 12"/>
            <p:cNvSpPr>
              <a:spLocks noChangeShapeType="1"/>
            </p:cNvSpPr>
            <p:nvPr/>
          </p:nvSpPr>
          <p:spPr bwMode="auto">
            <a:xfrm flipH="1">
              <a:off x="2112" y="18"/>
              <a:ext cx="0" cy="2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57" name="Line 13"/>
            <p:cNvSpPr>
              <a:spLocks noChangeShapeType="1"/>
            </p:cNvSpPr>
            <p:nvPr/>
          </p:nvSpPr>
          <p:spPr bwMode="auto">
            <a:xfrm flipH="1">
              <a:off x="1632" y="18"/>
              <a:ext cx="0" cy="2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58" name="Line 14"/>
            <p:cNvSpPr>
              <a:spLocks noChangeShapeType="1"/>
            </p:cNvSpPr>
            <p:nvPr/>
          </p:nvSpPr>
          <p:spPr bwMode="auto">
            <a:xfrm flipH="1">
              <a:off x="1152" y="18"/>
              <a:ext cx="0" cy="2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59" name="Line 15"/>
            <p:cNvSpPr>
              <a:spLocks noChangeShapeType="1"/>
            </p:cNvSpPr>
            <p:nvPr/>
          </p:nvSpPr>
          <p:spPr bwMode="auto">
            <a:xfrm flipH="1">
              <a:off x="672" y="18"/>
              <a:ext cx="0" cy="2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60" name="Line 16"/>
            <p:cNvSpPr>
              <a:spLocks noChangeShapeType="1"/>
            </p:cNvSpPr>
            <p:nvPr/>
          </p:nvSpPr>
          <p:spPr bwMode="auto">
            <a:xfrm flipH="1">
              <a:off x="3072" y="0"/>
              <a:ext cx="0" cy="2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61" name="Line 17"/>
            <p:cNvSpPr>
              <a:spLocks noChangeShapeType="1"/>
            </p:cNvSpPr>
            <p:nvPr/>
          </p:nvSpPr>
          <p:spPr bwMode="auto">
            <a:xfrm flipH="1">
              <a:off x="3552" y="0"/>
              <a:ext cx="0" cy="2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62" name="Line 18"/>
            <p:cNvSpPr>
              <a:spLocks noChangeShapeType="1"/>
            </p:cNvSpPr>
            <p:nvPr/>
          </p:nvSpPr>
          <p:spPr bwMode="auto">
            <a:xfrm flipH="1">
              <a:off x="4032" y="0"/>
              <a:ext cx="0" cy="2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63" name="Line 19"/>
            <p:cNvSpPr>
              <a:spLocks noChangeShapeType="1"/>
            </p:cNvSpPr>
            <p:nvPr/>
          </p:nvSpPr>
          <p:spPr bwMode="auto">
            <a:xfrm flipH="1">
              <a:off x="4512" y="0"/>
              <a:ext cx="0" cy="2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64" name="Line 20"/>
            <p:cNvSpPr>
              <a:spLocks noChangeShapeType="1"/>
            </p:cNvSpPr>
            <p:nvPr/>
          </p:nvSpPr>
          <p:spPr bwMode="auto">
            <a:xfrm flipH="1">
              <a:off x="240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65" name="Line 21"/>
            <p:cNvSpPr>
              <a:spLocks noChangeShapeType="1"/>
            </p:cNvSpPr>
            <p:nvPr/>
          </p:nvSpPr>
          <p:spPr bwMode="auto">
            <a:xfrm flipH="1">
              <a:off x="288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66" name="Line 22"/>
            <p:cNvSpPr>
              <a:spLocks noChangeShapeType="1"/>
            </p:cNvSpPr>
            <p:nvPr/>
          </p:nvSpPr>
          <p:spPr bwMode="auto">
            <a:xfrm flipH="1">
              <a:off x="336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67" name="Line 23"/>
            <p:cNvSpPr>
              <a:spLocks noChangeShapeType="1"/>
            </p:cNvSpPr>
            <p:nvPr/>
          </p:nvSpPr>
          <p:spPr bwMode="auto">
            <a:xfrm flipH="1">
              <a:off x="384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68" name="Line 24"/>
            <p:cNvSpPr>
              <a:spLocks noChangeShapeType="1"/>
            </p:cNvSpPr>
            <p:nvPr/>
          </p:nvSpPr>
          <p:spPr bwMode="auto">
            <a:xfrm flipH="1">
              <a:off x="480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69" name="Line 25"/>
            <p:cNvSpPr>
              <a:spLocks noChangeShapeType="1"/>
            </p:cNvSpPr>
            <p:nvPr/>
          </p:nvSpPr>
          <p:spPr bwMode="auto">
            <a:xfrm flipH="1">
              <a:off x="528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70" name="Line 26"/>
            <p:cNvSpPr>
              <a:spLocks noChangeShapeType="1"/>
            </p:cNvSpPr>
            <p:nvPr/>
          </p:nvSpPr>
          <p:spPr bwMode="auto">
            <a:xfrm flipH="1">
              <a:off x="576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71" name="Line 27"/>
            <p:cNvSpPr>
              <a:spLocks noChangeShapeType="1"/>
            </p:cNvSpPr>
            <p:nvPr/>
          </p:nvSpPr>
          <p:spPr bwMode="auto">
            <a:xfrm flipH="1">
              <a:off x="624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72" name="Line 28"/>
            <p:cNvSpPr>
              <a:spLocks noChangeShapeType="1"/>
            </p:cNvSpPr>
            <p:nvPr/>
          </p:nvSpPr>
          <p:spPr bwMode="auto">
            <a:xfrm flipH="1">
              <a:off x="720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73" name="Line 29"/>
            <p:cNvSpPr>
              <a:spLocks noChangeShapeType="1"/>
            </p:cNvSpPr>
            <p:nvPr/>
          </p:nvSpPr>
          <p:spPr bwMode="auto">
            <a:xfrm flipH="1">
              <a:off x="768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74" name="Line 30"/>
            <p:cNvSpPr>
              <a:spLocks noChangeShapeType="1"/>
            </p:cNvSpPr>
            <p:nvPr/>
          </p:nvSpPr>
          <p:spPr bwMode="auto">
            <a:xfrm flipH="1">
              <a:off x="816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75" name="Line 31"/>
            <p:cNvSpPr>
              <a:spLocks noChangeShapeType="1"/>
            </p:cNvSpPr>
            <p:nvPr/>
          </p:nvSpPr>
          <p:spPr bwMode="auto">
            <a:xfrm flipH="1">
              <a:off x="864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76" name="Line 32"/>
            <p:cNvSpPr>
              <a:spLocks noChangeShapeType="1"/>
            </p:cNvSpPr>
            <p:nvPr/>
          </p:nvSpPr>
          <p:spPr bwMode="auto">
            <a:xfrm flipH="1">
              <a:off x="960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77" name="Line 33"/>
            <p:cNvSpPr>
              <a:spLocks noChangeShapeType="1"/>
            </p:cNvSpPr>
            <p:nvPr/>
          </p:nvSpPr>
          <p:spPr bwMode="auto">
            <a:xfrm flipH="1">
              <a:off x="1008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78" name="Line 34"/>
            <p:cNvSpPr>
              <a:spLocks noChangeShapeType="1"/>
            </p:cNvSpPr>
            <p:nvPr/>
          </p:nvSpPr>
          <p:spPr bwMode="auto">
            <a:xfrm flipH="1">
              <a:off x="1056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79" name="Line 35"/>
            <p:cNvSpPr>
              <a:spLocks noChangeShapeType="1"/>
            </p:cNvSpPr>
            <p:nvPr/>
          </p:nvSpPr>
          <p:spPr bwMode="auto">
            <a:xfrm flipH="1">
              <a:off x="1104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80" name="Line 36"/>
            <p:cNvSpPr>
              <a:spLocks noChangeShapeType="1"/>
            </p:cNvSpPr>
            <p:nvPr/>
          </p:nvSpPr>
          <p:spPr bwMode="auto">
            <a:xfrm flipH="1">
              <a:off x="1200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81" name="Line 37"/>
            <p:cNvSpPr>
              <a:spLocks noChangeShapeType="1"/>
            </p:cNvSpPr>
            <p:nvPr/>
          </p:nvSpPr>
          <p:spPr bwMode="auto">
            <a:xfrm flipH="1">
              <a:off x="1248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82" name="Line 38"/>
            <p:cNvSpPr>
              <a:spLocks noChangeShapeType="1"/>
            </p:cNvSpPr>
            <p:nvPr/>
          </p:nvSpPr>
          <p:spPr bwMode="auto">
            <a:xfrm flipH="1">
              <a:off x="1296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83" name="Line 39"/>
            <p:cNvSpPr>
              <a:spLocks noChangeShapeType="1"/>
            </p:cNvSpPr>
            <p:nvPr/>
          </p:nvSpPr>
          <p:spPr bwMode="auto">
            <a:xfrm flipH="1">
              <a:off x="1344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84" name="Line 40"/>
            <p:cNvSpPr>
              <a:spLocks noChangeShapeType="1"/>
            </p:cNvSpPr>
            <p:nvPr/>
          </p:nvSpPr>
          <p:spPr bwMode="auto">
            <a:xfrm flipH="1">
              <a:off x="1440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85" name="Line 41"/>
            <p:cNvSpPr>
              <a:spLocks noChangeShapeType="1"/>
            </p:cNvSpPr>
            <p:nvPr/>
          </p:nvSpPr>
          <p:spPr bwMode="auto">
            <a:xfrm flipH="1">
              <a:off x="1488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86" name="Line 42"/>
            <p:cNvSpPr>
              <a:spLocks noChangeShapeType="1"/>
            </p:cNvSpPr>
            <p:nvPr/>
          </p:nvSpPr>
          <p:spPr bwMode="auto">
            <a:xfrm flipH="1">
              <a:off x="1536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87" name="Line 43"/>
            <p:cNvSpPr>
              <a:spLocks noChangeShapeType="1"/>
            </p:cNvSpPr>
            <p:nvPr/>
          </p:nvSpPr>
          <p:spPr bwMode="auto">
            <a:xfrm flipH="1">
              <a:off x="1584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88" name="Line 44"/>
            <p:cNvSpPr>
              <a:spLocks noChangeShapeType="1"/>
            </p:cNvSpPr>
            <p:nvPr/>
          </p:nvSpPr>
          <p:spPr bwMode="auto">
            <a:xfrm flipH="1">
              <a:off x="1680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89" name="Line 45"/>
            <p:cNvSpPr>
              <a:spLocks noChangeShapeType="1"/>
            </p:cNvSpPr>
            <p:nvPr/>
          </p:nvSpPr>
          <p:spPr bwMode="auto">
            <a:xfrm flipH="1">
              <a:off x="1728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90" name="Line 46"/>
            <p:cNvSpPr>
              <a:spLocks noChangeShapeType="1"/>
            </p:cNvSpPr>
            <p:nvPr/>
          </p:nvSpPr>
          <p:spPr bwMode="auto">
            <a:xfrm flipH="1">
              <a:off x="1776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91" name="Line 47"/>
            <p:cNvSpPr>
              <a:spLocks noChangeShapeType="1"/>
            </p:cNvSpPr>
            <p:nvPr/>
          </p:nvSpPr>
          <p:spPr bwMode="auto">
            <a:xfrm flipH="1">
              <a:off x="1824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92" name="Line 48"/>
            <p:cNvSpPr>
              <a:spLocks noChangeShapeType="1"/>
            </p:cNvSpPr>
            <p:nvPr/>
          </p:nvSpPr>
          <p:spPr bwMode="auto">
            <a:xfrm flipH="1">
              <a:off x="1920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93" name="Line 49"/>
            <p:cNvSpPr>
              <a:spLocks noChangeShapeType="1"/>
            </p:cNvSpPr>
            <p:nvPr/>
          </p:nvSpPr>
          <p:spPr bwMode="auto">
            <a:xfrm flipH="1">
              <a:off x="1968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94" name="Line 50"/>
            <p:cNvSpPr>
              <a:spLocks noChangeShapeType="1"/>
            </p:cNvSpPr>
            <p:nvPr/>
          </p:nvSpPr>
          <p:spPr bwMode="auto">
            <a:xfrm flipH="1">
              <a:off x="2016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95" name="Line 51"/>
            <p:cNvSpPr>
              <a:spLocks noChangeShapeType="1"/>
            </p:cNvSpPr>
            <p:nvPr/>
          </p:nvSpPr>
          <p:spPr bwMode="auto">
            <a:xfrm flipH="1">
              <a:off x="2064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96" name="Line 52"/>
            <p:cNvSpPr>
              <a:spLocks noChangeShapeType="1"/>
            </p:cNvSpPr>
            <p:nvPr/>
          </p:nvSpPr>
          <p:spPr bwMode="auto">
            <a:xfrm flipH="1">
              <a:off x="2160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97" name="Line 53"/>
            <p:cNvSpPr>
              <a:spLocks noChangeShapeType="1"/>
            </p:cNvSpPr>
            <p:nvPr/>
          </p:nvSpPr>
          <p:spPr bwMode="auto">
            <a:xfrm flipH="1">
              <a:off x="2208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98" name="Line 54"/>
            <p:cNvSpPr>
              <a:spLocks noChangeShapeType="1"/>
            </p:cNvSpPr>
            <p:nvPr/>
          </p:nvSpPr>
          <p:spPr bwMode="auto">
            <a:xfrm flipH="1">
              <a:off x="2256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99" name="Line 55"/>
            <p:cNvSpPr>
              <a:spLocks noChangeShapeType="1"/>
            </p:cNvSpPr>
            <p:nvPr/>
          </p:nvSpPr>
          <p:spPr bwMode="auto">
            <a:xfrm flipH="1">
              <a:off x="2304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00" name="Line 56"/>
            <p:cNvSpPr>
              <a:spLocks noChangeShapeType="1"/>
            </p:cNvSpPr>
            <p:nvPr/>
          </p:nvSpPr>
          <p:spPr bwMode="auto">
            <a:xfrm flipH="1">
              <a:off x="2400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01" name="Line 57"/>
            <p:cNvSpPr>
              <a:spLocks noChangeShapeType="1"/>
            </p:cNvSpPr>
            <p:nvPr/>
          </p:nvSpPr>
          <p:spPr bwMode="auto">
            <a:xfrm flipH="1">
              <a:off x="2448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02" name="Line 58"/>
            <p:cNvSpPr>
              <a:spLocks noChangeShapeType="1"/>
            </p:cNvSpPr>
            <p:nvPr/>
          </p:nvSpPr>
          <p:spPr bwMode="auto">
            <a:xfrm flipH="1">
              <a:off x="2496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03" name="Line 59"/>
            <p:cNvSpPr>
              <a:spLocks noChangeShapeType="1"/>
            </p:cNvSpPr>
            <p:nvPr/>
          </p:nvSpPr>
          <p:spPr bwMode="auto">
            <a:xfrm flipH="1">
              <a:off x="2544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04" name="Line 60"/>
            <p:cNvSpPr>
              <a:spLocks noChangeShapeType="1"/>
            </p:cNvSpPr>
            <p:nvPr/>
          </p:nvSpPr>
          <p:spPr bwMode="auto">
            <a:xfrm flipH="1">
              <a:off x="2640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05" name="Line 61"/>
            <p:cNvSpPr>
              <a:spLocks noChangeShapeType="1"/>
            </p:cNvSpPr>
            <p:nvPr/>
          </p:nvSpPr>
          <p:spPr bwMode="auto">
            <a:xfrm flipH="1">
              <a:off x="2688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06" name="Line 62"/>
            <p:cNvSpPr>
              <a:spLocks noChangeShapeType="1"/>
            </p:cNvSpPr>
            <p:nvPr/>
          </p:nvSpPr>
          <p:spPr bwMode="auto">
            <a:xfrm flipH="1">
              <a:off x="2736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07" name="Line 63"/>
            <p:cNvSpPr>
              <a:spLocks noChangeShapeType="1"/>
            </p:cNvSpPr>
            <p:nvPr/>
          </p:nvSpPr>
          <p:spPr bwMode="auto">
            <a:xfrm flipH="1">
              <a:off x="2784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08" name="Line 64"/>
            <p:cNvSpPr>
              <a:spLocks noChangeShapeType="1"/>
            </p:cNvSpPr>
            <p:nvPr/>
          </p:nvSpPr>
          <p:spPr bwMode="auto">
            <a:xfrm flipH="1">
              <a:off x="2880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09" name="Line 65"/>
            <p:cNvSpPr>
              <a:spLocks noChangeShapeType="1"/>
            </p:cNvSpPr>
            <p:nvPr/>
          </p:nvSpPr>
          <p:spPr bwMode="auto">
            <a:xfrm flipH="1">
              <a:off x="2928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10" name="Line 66"/>
            <p:cNvSpPr>
              <a:spLocks noChangeShapeType="1"/>
            </p:cNvSpPr>
            <p:nvPr/>
          </p:nvSpPr>
          <p:spPr bwMode="auto">
            <a:xfrm flipH="1">
              <a:off x="2976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11" name="Line 67"/>
            <p:cNvSpPr>
              <a:spLocks noChangeShapeType="1"/>
            </p:cNvSpPr>
            <p:nvPr/>
          </p:nvSpPr>
          <p:spPr bwMode="auto">
            <a:xfrm flipH="1">
              <a:off x="3024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12" name="Line 68"/>
            <p:cNvSpPr>
              <a:spLocks noChangeShapeType="1"/>
            </p:cNvSpPr>
            <p:nvPr/>
          </p:nvSpPr>
          <p:spPr bwMode="auto">
            <a:xfrm flipH="1">
              <a:off x="3120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13" name="Line 69"/>
            <p:cNvSpPr>
              <a:spLocks noChangeShapeType="1"/>
            </p:cNvSpPr>
            <p:nvPr/>
          </p:nvSpPr>
          <p:spPr bwMode="auto">
            <a:xfrm flipH="1">
              <a:off x="3168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14" name="Line 70"/>
            <p:cNvSpPr>
              <a:spLocks noChangeShapeType="1"/>
            </p:cNvSpPr>
            <p:nvPr/>
          </p:nvSpPr>
          <p:spPr bwMode="auto">
            <a:xfrm flipH="1">
              <a:off x="3264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15" name="Line 71"/>
            <p:cNvSpPr>
              <a:spLocks noChangeShapeType="1"/>
            </p:cNvSpPr>
            <p:nvPr/>
          </p:nvSpPr>
          <p:spPr bwMode="auto">
            <a:xfrm flipH="1">
              <a:off x="3216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16" name="Line 72"/>
            <p:cNvSpPr>
              <a:spLocks noChangeShapeType="1"/>
            </p:cNvSpPr>
            <p:nvPr/>
          </p:nvSpPr>
          <p:spPr bwMode="auto">
            <a:xfrm flipH="1">
              <a:off x="3408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17" name="Line 73"/>
            <p:cNvSpPr>
              <a:spLocks noChangeShapeType="1"/>
            </p:cNvSpPr>
            <p:nvPr/>
          </p:nvSpPr>
          <p:spPr bwMode="auto">
            <a:xfrm flipH="1">
              <a:off x="3744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18" name="Line 74"/>
            <p:cNvSpPr>
              <a:spLocks noChangeShapeType="1"/>
            </p:cNvSpPr>
            <p:nvPr/>
          </p:nvSpPr>
          <p:spPr bwMode="auto">
            <a:xfrm flipH="1">
              <a:off x="3360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19" name="Line 75"/>
            <p:cNvSpPr>
              <a:spLocks noChangeShapeType="1"/>
            </p:cNvSpPr>
            <p:nvPr/>
          </p:nvSpPr>
          <p:spPr bwMode="auto">
            <a:xfrm flipH="1">
              <a:off x="3456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20" name="Line 76"/>
            <p:cNvSpPr>
              <a:spLocks noChangeShapeType="1"/>
            </p:cNvSpPr>
            <p:nvPr/>
          </p:nvSpPr>
          <p:spPr bwMode="auto">
            <a:xfrm flipH="1">
              <a:off x="3504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21" name="Line 77"/>
            <p:cNvSpPr>
              <a:spLocks noChangeShapeType="1"/>
            </p:cNvSpPr>
            <p:nvPr/>
          </p:nvSpPr>
          <p:spPr bwMode="auto">
            <a:xfrm flipH="1">
              <a:off x="3648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22" name="Line 78"/>
            <p:cNvSpPr>
              <a:spLocks noChangeShapeType="1"/>
            </p:cNvSpPr>
            <p:nvPr/>
          </p:nvSpPr>
          <p:spPr bwMode="auto">
            <a:xfrm flipH="1">
              <a:off x="3600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23" name="Line 79"/>
            <p:cNvSpPr>
              <a:spLocks noChangeShapeType="1"/>
            </p:cNvSpPr>
            <p:nvPr/>
          </p:nvSpPr>
          <p:spPr bwMode="auto">
            <a:xfrm flipH="1">
              <a:off x="3696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24" name="Line 80"/>
            <p:cNvSpPr>
              <a:spLocks noChangeShapeType="1"/>
            </p:cNvSpPr>
            <p:nvPr/>
          </p:nvSpPr>
          <p:spPr bwMode="auto">
            <a:xfrm flipH="1">
              <a:off x="4080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25" name="Line 81"/>
            <p:cNvSpPr>
              <a:spLocks noChangeShapeType="1"/>
            </p:cNvSpPr>
            <p:nvPr/>
          </p:nvSpPr>
          <p:spPr bwMode="auto">
            <a:xfrm flipH="1">
              <a:off x="3840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26" name="Line 82"/>
            <p:cNvSpPr>
              <a:spLocks noChangeShapeType="1"/>
            </p:cNvSpPr>
            <p:nvPr/>
          </p:nvSpPr>
          <p:spPr bwMode="auto">
            <a:xfrm flipH="1">
              <a:off x="3936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27" name="Line 83"/>
            <p:cNvSpPr>
              <a:spLocks noChangeShapeType="1"/>
            </p:cNvSpPr>
            <p:nvPr/>
          </p:nvSpPr>
          <p:spPr bwMode="auto">
            <a:xfrm flipH="1">
              <a:off x="3888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28" name="Line 84"/>
            <p:cNvSpPr>
              <a:spLocks noChangeShapeType="1"/>
            </p:cNvSpPr>
            <p:nvPr/>
          </p:nvSpPr>
          <p:spPr bwMode="auto">
            <a:xfrm flipH="1">
              <a:off x="3984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29" name="Line 85"/>
            <p:cNvSpPr>
              <a:spLocks noChangeShapeType="1"/>
            </p:cNvSpPr>
            <p:nvPr/>
          </p:nvSpPr>
          <p:spPr bwMode="auto">
            <a:xfrm flipH="1">
              <a:off x="4128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30" name="Line 86"/>
            <p:cNvSpPr>
              <a:spLocks noChangeShapeType="1"/>
            </p:cNvSpPr>
            <p:nvPr/>
          </p:nvSpPr>
          <p:spPr bwMode="auto">
            <a:xfrm flipH="1">
              <a:off x="4176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31" name="Line 87"/>
            <p:cNvSpPr>
              <a:spLocks noChangeShapeType="1"/>
            </p:cNvSpPr>
            <p:nvPr/>
          </p:nvSpPr>
          <p:spPr bwMode="auto">
            <a:xfrm flipH="1">
              <a:off x="4224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32" name="Line 88"/>
            <p:cNvSpPr>
              <a:spLocks noChangeShapeType="1"/>
            </p:cNvSpPr>
            <p:nvPr/>
          </p:nvSpPr>
          <p:spPr bwMode="auto">
            <a:xfrm flipH="1">
              <a:off x="4320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33" name="Line 89"/>
            <p:cNvSpPr>
              <a:spLocks noChangeShapeType="1"/>
            </p:cNvSpPr>
            <p:nvPr/>
          </p:nvSpPr>
          <p:spPr bwMode="auto">
            <a:xfrm flipH="1">
              <a:off x="4368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34" name="Line 90"/>
            <p:cNvSpPr>
              <a:spLocks noChangeShapeType="1"/>
            </p:cNvSpPr>
            <p:nvPr/>
          </p:nvSpPr>
          <p:spPr bwMode="auto">
            <a:xfrm flipH="1">
              <a:off x="4416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35" name="Line 91"/>
            <p:cNvSpPr>
              <a:spLocks noChangeShapeType="1"/>
            </p:cNvSpPr>
            <p:nvPr/>
          </p:nvSpPr>
          <p:spPr bwMode="auto">
            <a:xfrm flipH="1">
              <a:off x="4608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36" name="Line 92"/>
            <p:cNvSpPr>
              <a:spLocks noChangeShapeType="1"/>
            </p:cNvSpPr>
            <p:nvPr/>
          </p:nvSpPr>
          <p:spPr bwMode="auto">
            <a:xfrm flipH="1">
              <a:off x="4560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37" name="Line 93"/>
            <p:cNvSpPr>
              <a:spLocks noChangeShapeType="1"/>
            </p:cNvSpPr>
            <p:nvPr/>
          </p:nvSpPr>
          <p:spPr bwMode="auto">
            <a:xfrm flipH="1">
              <a:off x="4464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38" name="Line 94"/>
            <p:cNvSpPr>
              <a:spLocks noChangeShapeType="1"/>
            </p:cNvSpPr>
            <p:nvPr/>
          </p:nvSpPr>
          <p:spPr bwMode="auto">
            <a:xfrm flipH="1">
              <a:off x="4656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39" name="Line 95"/>
            <p:cNvSpPr>
              <a:spLocks noChangeShapeType="1"/>
            </p:cNvSpPr>
            <p:nvPr/>
          </p:nvSpPr>
          <p:spPr bwMode="auto">
            <a:xfrm flipH="1">
              <a:off x="4704" y="4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3040" name="Group 96"/>
          <p:cNvGrpSpPr/>
          <p:nvPr/>
        </p:nvGrpSpPr>
        <p:grpSpPr>
          <a:xfrm>
            <a:off x="2540151" y="3523194"/>
            <a:ext cx="584761" cy="1038748"/>
            <a:chOff x="0" y="0"/>
            <a:chExt cx="378" cy="656"/>
          </a:xfrm>
        </p:grpSpPr>
        <p:sp>
          <p:nvSpPr>
            <p:cNvPr id="83041" name="Line 97"/>
            <p:cNvSpPr>
              <a:spLocks noChangeShapeType="1"/>
            </p:cNvSpPr>
            <p:nvPr/>
          </p:nvSpPr>
          <p:spPr bwMode="auto">
            <a:xfrm flipH="1">
              <a:off x="192" y="27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42" name="Text Box 98"/>
            <p:cNvSpPr txBox="1">
              <a:spLocks noChangeArrowheads="1"/>
            </p:cNvSpPr>
            <p:nvPr/>
          </p:nvSpPr>
          <p:spPr bwMode="auto">
            <a:xfrm>
              <a:off x="0" y="0"/>
              <a:ext cx="3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/>
                <a:t>10</a:t>
              </a:r>
            </a:p>
          </p:txBody>
        </p:sp>
      </p:grpSp>
      <p:grpSp>
        <p:nvGrpSpPr>
          <p:cNvPr id="83043" name="Group 99"/>
          <p:cNvGrpSpPr/>
          <p:nvPr/>
        </p:nvGrpSpPr>
        <p:grpSpPr>
          <a:xfrm>
            <a:off x="3276516" y="3497859"/>
            <a:ext cx="584761" cy="1064084"/>
            <a:chOff x="0" y="0"/>
            <a:chExt cx="378" cy="672"/>
          </a:xfrm>
        </p:grpSpPr>
        <p:sp>
          <p:nvSpPr>
            <p:cNvPr id="83044" name="Line 100"/>
            <p:cNvSpPr>
              <a:spLocks noChangeShapeType="1"/>
            </p:cNvSpPr>
            <p:nvPr/>
          </p:nvSpPr>
          <p:spPr bwMode="auto">
            <a:xfrm flipH="1">
              <a:off x="196" y="288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45" name="Text Box 101"/>
            <p:cNvSpPr txBox="1">
              <a:spLocks noChangeArrowheads="1"/>
            </p:cNvSpPr>
            <p:nvPr/>
          </p:nvSpPr>
          <p:spPr bwMode="auto">
            <a:xfrm>
              <a:off x="0" y="0"/>
              <a:ext cx="3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/>
                <a:t>20</a:t>
              </a:r>
            </a:p>
          </p:txBody>
        </p:sp>
      </p:grpSp>
      <p:grpSp>
        <p:nvGrpSpPr>
          <p:cNvPr id="83046" name="Group 102"/>
          <p:cNvGrpSpPr/>
          <p:nvPr/>
        </p:nvGrpSpPr>
        <p:grpSpPr>
          <a:xfrm>
            <a:off x="4767810" y="3512111"/>
            <a:ext cx="584761" cy="1049833"/>
            <a:chOff x="0" y="0"/>
            <a:chExt cx="378" cy="663"/>
          </a:xfrm>
        </p:grpSpPr>
        <p:sp>
          <p:nvSpPr>
            <p:cNvPr id="83047" name="Line 103"/>
            <p:cNvSpPr>
              <a:spLocks noChangeShapeType="1"/>
            </p:cNvSpPr>
            <p:nvPr/>
          </p:nvSpPr>
          <p:spPr bwMode="auto">
            <a:xfrm flipH="1">
              <a:off x="192" y="279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48" name="Text Box 104"/>
            <p:cNvSpPr txBox="1">
              <a:spLocks noChangeArrowheads="1"/>
            </p:cNvSpPr>
            <p:nvPr/>
          </p:nvSpPr>
          <p:spPr bwMode="auto">
            <a:xfrm>
              <a:off x="0" y="0"/>
              <a:ext cx="3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/>
                <a:t>40</a:t>
              </a:r>
            </a:p>
          </p:txBody>
        </p:sp>
      </p:grpSp>
      <p:grpSp>
        <p:nvGrpSpPr>
          <p:cNvPr id="83049" name="Group 105"/>
          <p:cNvGrpSpPr/>
          <p:nvPr/>
        </p:nvGrpSpPr>
        <p:grpSpPr>
          <a:xfrm>
            <a:off x="4025257" y="3512111"/>
            <a:ext cx="584761" cy="1049833"/>
            <a:chOff x="0" y="0"/>
            <a:chExt cx="378" cy="663"/>
          </a:xfrm>
        </p:grpSpPr>
        <p:sp>
          <p:nvSpPr>
            <p:cNvPr id="83050" name="Line 106"/>
            <p:cNvSpPr>
              <a:spLocks noChangeShapeType="1"/>
            </p:cNvSpPr>
            <p:nvPr/>
          </p:nvSpPr>
          <p:spPr bwMode="auto">
            <a:xfrm flipH="1">
              <a:off x="192" y="279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51" name="Text Box 107"/>
            <p:cNvSpPr txBox="1">
              <a:spLocks noChangeArrowheads="1"/>
            </p:cNvSpPr>
            <p:nvPr/>
          </p:nvSpPr>
          <p:spPr bwMode="auto">
            <a:xfrm>
              <a:off x="0" y="0"/>
              <a:ext cx="3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/>
                <a:t>30</a:t>
              </a:r>
            </a:p>
          </p:txBody>
        </p:sp>
      </p:grpSp>
      <p:grpSp>
        <p:nvGrpSpPr>
          <p:cNvPr id="83052" name="Group 108"/>
          <p:cNvGrpSpPr/>
          <p:nvPr/>
        </p:nvGrpSpPr>
        <p:grpSpPr>
          <a:xfrm>
            <a:off x="5504175" y="3512111"/>
            <a:ext cx="584761" cy="1049833"/>
            <a:chOff x="0" y="0"/>
            <a:chExt cx="378" cy="663"/>
          </a:xfrm>
        </p:grpSpPr>
        <p:sp>
          <p:nvSpPr>
            <p:cNvPr id="83053" name="Line 109"/>
            <p:cNvSpPr>
              <a:spLocks noChangeShapeType="1"/>
            </p:cNvSpPr>
            <p:nvPr/>
          </p:nvSpPr>
          <p:spPr bwMode="auto">
            <a:xfrm flipH="1">
              <a:off x="196" y="279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54" name="Text Box 110"/>
            <p:cNvSpPr txBox="1">
              <a:spLocks noChangeArrowheads="1"/>
            </p:cNvSpPr>
            <p:nvPr/>
          </p:nvSpPr>
          <p:spPr bwMode="auto">
            <a:xfrm>
              <a:off x="0" y="0"/>
              <a:ext cx="3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/>
                <a:t>50</a:t>
              </a:r>
            </a:p>
          </p:txBody>
        </p:sp>
      </p:grpSp>
      <p:grpSp>
        <p:nvGrpSpPr>
          <p:cNvPr id="83055" name="Group 111"/>
          <p:cNvGrpSpPr/>
          <p:nvPr/>
        </p:nvGrpSpPr>
        <p:grpSpPr>
          <a:xfrm>
            <a:off x="6246728" y="3512111"/>
            <a:ext cx="584761" cy="1049833"/>
            <a:chOff x="0" y="0"/>
            <a:chExt cx="378" cy="663"/>
          </a:xfrm>
        </p:grpSpPr>
        <p:sp>
          <p:nvSpPr>
            <p:cNvPr id="83056" name="Line 112"/>
            <p:cNvSpPr>
              <a:spLocks noChangeShapeType="1"/>
            </p:cNvSpPr>
            <p:nvPr/>
          </p:nvSpPr>
          <p:spPr bwMode="auto">
            <a:xfrm flipH="1">
              <a:off x="196" y="279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57" name="Text Box 113"/>
            <p:cNvSpPr txBox="1">
              <a:spLocks noChangeArrowheads="1"/>
            </p:cNvSpPr>
            <p:nvPr/>
          </p:nvSpPr>
          <p:spPr bwMode="auto">
            <a:xfrm>
              <a:off x="0" y="0"/>
              <a:ext cx="3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/>
                <a:t>60</a:t>
              </a:r>
            </a:p>
          </p:txBody>
        </p:sp>
      </p:grpSp>
      <p:grpSp>
        <p:nvGrpSpPr>
          <p:cNvPr id="83058" name="Group 114"/>
          <p:cNvGrpSpPr/>
          <p:nvPr/>
        </p:nvGrpSpPr>
        <p:grpSpPr>
          <a:xfrm>
            <a:off x="6995469" y="3512111"/>
            <a:ext cx="584761" cy="1049833"/>
            <a:chOff x="0" y="0"/>
            <a:chExt cx="378" cy="663"/>
          </a:xfrm>
        </p:grpSpPr>
        <p:sp>
          <p:nvSpPr>
            <p:cNvPr id="83059" name="Line 115"/>
            <p:cNvSpPr>
              <a:spLocks noChangeShapeType="1"/>
            </p:cNvSpPr>
            <p:nvPr/>
          </p:nvSpPr>
          <p:spPr bwMode="auto">
            <a:xfrm flipH="1">
              <a:off x="192" y="279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60" name="Text Box 116"/>
            <p:cNvSpPr txBox="1">
              <a:spLocks noChangeArrowheads="1"/>
            </p:cNvSpPr>
            <p:nvPr/>
          </p:nvSpPr>
          <p:spPr bwMode="auto">
            <a:xfrm>
              <a:off x="0" y="0"/>
              <a:ext cx="3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/>
                <a:t>70</a:t>
              </a:r>
            </a:p>
          </p:txBody>
        </p:sp>
      </p:grpSp>
      <p:grpSp>
        <p:nvGrpSpPr>
          <p:cNvPr id="83061" name="Group 117"/>
          <p:cNvGrpSpPr/>
          <p:nvPr/>
        </p:nvGrpSpPr>
        <p:grpSpPr>
          <a:xfrm>
            <a:off x="7731835" y="3512111"/>
            <a:ext cx="584761" cy="1049833"/>
            <a:chOff x="0" y="0"/>
            <a:chExt cx="378" cy="663"/>
          </a:xfrm>
        </p:grpSpPr>
        <p:sp>
          <p:nvSpPr>
            <p:cNvPr id="83062" name="Line 118"/>
            <p:cNvSpPr>
              <a:spLocks noChangeShapeType="1"/>
            </p:cNvSpPr>
            <p:nvPr/>
          </p:nvSpPr>
          <p:spPr bwMode="auto">
            <a:xfrm flipH="1">
              <a:off x="196" y="279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63" name="Text Box 119"/>
            <p:cNvSpPr txBox="1">
              <a:spLocks noChangeArrowheads="1"/>
            </p:cNvSpPr>
            <p:nvPr/>
          </p:nvSpPr>
          <p:spPr bwMode="auto">
            <a:xfrm>
              <a:off x="0" y="0"/>
              <a:ext cx="3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/>
                <a:t>80</a:t>
              </a:r>
            </a:p>
          </p:txBody>
        </p:sp>
      </p:grpSp>
      <p:grpSp>
        <p:nvGrpSpPr>
          <p:cNvPr id="83064" name="Group 120"/>
          <p:cNvGrpSpPr/>
          <p:nvPr/>
        </p:nvGrpSpPr>
        <p:grpSpPr>
          <a:xfrm>
            <a:off x="8474388" y="3512111"/>
            <a:ext cx="584761" cy="1049833"/>
            <a:chOff x="0" y="0"/>
            <a:chExt cx="378" cy="663"/>
          </a:xfrm>
        </p:grpSpPr>
        <p:sp>
          <p:nvSpPr>
            <p:cNvPr id="83065" name="Line 121"/>
            <p:cNvSpPr>
              <a:spLocks noChangeShapeType="1"/>
            </p:cNvSpPr>
            <p:nvPr/>
          </p:nvSpPr>
          <p:spPr bwMode="auto">
            <a:xfrm flipH="1">
              <a:off x="196" y="279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66" name="Text Box 122"/>
            <p:cNvSpPr txBox="1">
              <a:spLocks noChangeArrowheads="1"/>
            </p:cNvSpPr>
            <p:nvPr/>
          </p:nvSpPr>
          <p:spPr bwMode="auto">
            <a:xfrm>
              <a:off x="0" y="0"/>
              <a:ext cx="3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/>
                <a:t>90</a:t>
              </a:r>
            </a:p>
          </p:txBody>
        </p:sp>
      </p:grpSp>
      <p:grpSp>
        <p:nvGrpSpPr>
          <p:cNvPr id="83067" name="Group 123"/>
          <p:cNvGrpSpPr/>
          <p:nvPr/>
        </p:nvGrpSpPr>
        <p:grpSpPr>
          <a:xfrm>
            <a:off x="3223920" y="2264345"/>
            <a:ext cx="2806232" cy="1749352"/>
            <a:chOff x="0" y="0"/>
            <a:chExt cx="2267" cy="1379"/>
          </a:xfrm>
        </p:grpSpPr>
        <p:sp>
          <p:nvSpPr>
            <p:cNvPr id="83068" name="Rectangle 124"/>
            <p:cNvSpPr>
              <a:spLocks noChangeArrowheads="1"/>
            </p:cNvSpPr>
            <p:nvPr/>
          </p:nvSpPr>
          <p:spPr bwMode="auto">
            <a:xfrm>
              <a:off x="672" y="492"/>
              <a:ext cx="154" cy="2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zh-CN"/>
            </a:p>
          </p:txBody>
        </p:sp>
        <p:grpSp>
          <p:nvGrpSpPr>
            <p:cNvPr id="83069" name="Group 125"/>
            <p:cNvGrpSpPr/>
            <p:nvPr/>
          </p:nvGrpSpPr>
          <p:grpSpPr>
            <a:xfrm>
              <a:off x="0" y="0"/>
              <a:ext cx="2267" cy="1379"/>
              <a:chOff x="0" y="0"/>
              <a:chExt cx="2267" cy="1481"/>
            </a:xfrm>
          </p:grpSpPr>
          <p:grpSp>
            <p:nvGrpSpPr>
              <p:cNvPr id="83070" name="Group 126"/>
              <p:cNvGrpSpPr/>
              <p:nvPr/>
            </p:nvGrpSpPr>
            <p:grpSpPr>
              <a:xfrm>
                <a:off x="0" y="0"/>
                <a:ext cx="2267" cy="1481"/>
                <a:chOff x="0" y="0"/>
                <a:chExt cx="2267" cy="1481"/>
              </a:xfrm>
            </p:grpSpPr>
            <p:grpSp>
              <p:nvGrpSpPr>
                <p:cNvPr id="83071" name="Group 127"/>
                <p:cNvGrpSpPr/>
                <p:nvPr/>
              </p:nvGrpSpPr>
              <p:grpSpPr>
                <a:xfrm>
                  <a:off x="0" y="0"/>
                  <a:ext cx="2267" cy="1134"/>
                  <a:chOff x="0" y="0"/>
                  <a:chExt cx="2267" cy="1134"/>
                </a:xfrm>
              </p:grpSpPr>
              <p:sp>
                <p:nvSpPr>
                  <p:cNvPr id="83072" name="AutoShape 12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0" y="0"/>
                    <a:ext cx="2267" cy="1134"/>
                  </a:xfrm>
                  <a:prstGeom prst="wedgeEllipseCallout">
                    <a:avLst>
                      <a:gd name="adj1" fmla="val -34958"/>
                      <a:gd name="adj2" fmla="val -85097"/>
                    </a:avLst>
                  </a:prstGeom>
                  <a:noFill/>
                  <a:ln w="38100">
                    <a:solidFill>
                      <a:srgbClr val="FF9900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10800000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buFont typeface="Arial" panose="020B0604020202020204" pitchFamily="34" charset="0"/>
                      <a:buNone/>
                    </a:pPr>
                    <a:endParaRPr lang="zh-CN" altLang="zh-CN"/>
                  </a:p>
                </p:txBody>
              </p:sp>
              <p:grpSp>
                <p:nvGrpSpPr>
                  <p:cNvPr id="83073" name="Group 129"/>
                  <p:cNvGrpSpPr/>
                  <p:nvPr/>
                </p:nvGrpSpPr>
                <p:grpSpPr>
                  <a:xfrm>
                    <a:off x="48" y="336"/>
                    <a:ext cx="2160" cy="580"/>
                    <a:chOff x="0" y="0"/>
                    <a:chExt cx="2160" cy="580"/>
                  </a:xfrm>
                </p:grpSpPr>
                <p:sp>
                  <p:nvSpPr>
                    <p:cNvPr id="83074" name="Line 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336"/>
                      <a:ext cx="216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33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3075" name="Line 13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115" y="0"/>
                      <a:ext cx="0" cy="5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3076" name="Line 1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79" y="144"/>
                      <a:ext cx="0" cy="3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3077" name="Line 13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45" y="24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3078" name="Line 13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17" y="24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3079" name="Line 13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88" y="24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3080" name="Line 1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60" y="24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3081" name="Line 1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303" y="24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3082" name="Line 13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474" y="24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3083" name="Line 13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46" y="24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3084" name="Line 14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17" y="24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3085" name="Line 1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2" y="24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3086" name="Line 1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60" y="24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83087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960" y="0"/>
                  <a:ext cx="528" cy="14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3500" b="1"/>
                    <a:t>50</a:t>
                  </a:r>
                </a:p>
                <a:p>
                  <a:pPr>
                    <a:buFont typeface="Arial" panose="020B0604020202020204" pitchFamily="34" charset="0"/>
                    <a:buNone/>
                  </a:pPr>
                  <a:endParaRPr lang="en-US" altLang="zh-CN" sz="3500"/>
                </a:p>
              </p:txBody>
            </p:sp>
          </p:grpSp>
          <p:sp>
            <p:nvSpPr>
              <p:cNvPr id="83088" name="Line 144"/>
              <p:cNvSpPr>
                <a:spLocks noChangeShapeType="1"/>
              </p:cNvSpPr>
              <p:nvPr/>
            </p:nvSpPr>
            <p:spPr bwMode="auto">
              <a:xfrm flipH="1">
                <a:off x="336" y="48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83089" name="Text Box 145"/>
          <p:cNvSpPr txBox="1">
            <a:spLocks noChangeArrowheads="1"/>
          </p:cNvSpPr>
          <p:nvPr/>
        </p:nvSpPr>
        <p:spPr bwMode="auto">
          <a:xfrm>
            <a:off x="1485106" y="978579"/>
            <a:ext cx="8069077" cy="82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700" b="1">
                <a:solidFill>
                  <a:srgbClr val="FF3300"/>
                </a:solidFill>
                <a:latin typeface="宋体" panose="02010600030101010101" pitchFamily="2" charset="-122"/>
              </a:rPr>
              <a:t>沸水</a:t>
            </a:r>
            <a:r>
              <a:rPr lang="zh-CN" altLang="en-US" sz="4700" b="1">
                <a:solidFill>
                  <a:schemeClr val="tx2"/>
                </a:solidFill>
                <a:latin typeface="宋体" panose="02010600030101010101" pitchFamily="2" charset="-122"/>
              </a:rPr>
              <a:t>的温度</a:t>
            </a:r>
            <a:r>
              <a:rPr lang="zh-CN" altLang="en-US" sz="4700" b="1">
                <a:solidFill>
                  <a:srgbClr val="3366CC"/>
                </a:solidFill>
                <a:latin typeface="宋体" panose="02010600030101010101" pitchFamily="2" charset="-122"/>
              </a:rPr>
              <a:t>规定</a:t>
            </a:r>
            <a:r>
              <a:rPr lang="zh-CN" altLang="en-US" sz="4700" b="1">
                <a:solidFill>
                  <a:schemeClr val="tx2"/>
                </a:solidFill>
                <a:latin typeface="宋体" panose="02010600030101010101" pitchFamily="2" charset="-122"/>
              </a:rPr>
              <a:t>为</a:t>
            </a:r>
            <a:r>
              <a:rPr lang="en-US" altLang="zh-CN" sz="4700" b="1">
                <a:solidFill>
                  <a:schemeClr val="tx2"/>
                </a:solidFill>
              </a:rPr>
              <a:t>100</a:t>
            </a:r>
            <a:r>
              <a:rPr lang="zh-CN" altLang="en-US" sz="4700" b="1">
                <a:solidFill>
                  <a:schemeClr val="tx2"/>
                </a:solidFill>
              </a:rPr>
              <a:t>摄氏</a:t>
            </a:r>
            <a:r>
              <a:rPr lang="zh-CN" altLang="en-US" sz="4700" b="1">
                <a:solidFill>
                  <a:schemeClr val="tx2"/>
                </a:solidFill>
                <a:latin typeface="宋体" panose="02010600030101010101" pitchFamily="2" charset="-122"/>
              </a:rPr>
              <a:t>度</a:t>
            </a:r>
            <a:endParaRPr lang="zh-CN" altLang="en-US" sz="4700"/>
          </a:p>
        </p:txBody>
      </p:sp>
      <p:sp>
        <p:nvSpPr>
          <p:cNvPr id="83090" name="Line 146"/>
          <p:cNvSpPr>
            <a:spLocks noChangeShapeType="1"/>
          </p:cNvSpPr>
          <p:nvPr/>
        </p:nvSpPr>
        <p:spPr bwMode="auto">
          <a:xfrm>
            <a:off x="1871853" y="4256335"/>
            <a:ext cx="794531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grpSp>
        <p:nvGrpSpPr>
          <p:cNvPr id="83091" name="Group 147"/>
          <p:cNvGrpSpPr/>
          <p:nvPr/>
        </p:nvGrpSpPr>
        <p:grpSpPr>
          <a:xfrm>
            <a:off x="1871854" y="3420269"/>
            <a:ext cx="461002" cy="1110004"/>
            <a:chOff x="0" y="0"/>
            <a:chExt cx="298" cy="701"/>
          </a:xfrm>
        </p:grpSpPr>
        <p:grpSp>
          <p:nvGrpSpPr>
            <p:cNvPr id="83092" name="Group 148"/>
            <p:cNvGrpSpPr/>
            <p:nvPr/>
          </p:nvGrpSpPr>
          <p:grpSpPr>
            <a:xfrm>
              <a:off x="38" y="0"/>
              <a:ext cx="260" cy="701"/>
              <a:chOff x="0" y="0"/>
              <a:chExt cx="260" cy="701"/>
            </a:xfrm>
          </p:grpSpPr>
          <p:sp>
            <p:nvSpPr>
              <p:cNvPr id="83093" name="Line 149"/>
              <p:cNvSpPr>
                <a:spLocks noChangeShapeType="1"/>
              </p:cNvSpPr>
              <p:nvPr/>
            </p:nvSpPr>
            <p:spPr bwMode="auto">
              <a:xfrm flipH="1">
                <a:off x="106" y="317"/>
                <a:ext cx="0" cy="384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094" name="Text Box 150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6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3100" b="1">
                    <a:solidFill>
                      <a:srgbClr val="FF3300"/>
                    </a:solidFill>
                  </a:rPr>
                  <a:t>0</a:t>
                </a:r>
              </a:p>
            </p:txBody>
          </p:sp>
        </p:grpSp>
        <p:sp>
          <p:nvSpPr>
            <p:cNvPr id="83095" name="Line 151"/>
            <p:cNvSpPr>
              <a:spLocks noChangeShapeType="1"/>
            </p:cNvSpPr>
            <p:nvPr/>
          </p:nvSpPr>
          <p:spPr bwMode="auto">
            <a:xfrm>
              <a:off x="0" y="528"/>
              <a:ext cx="15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3096" name="Group 152"/>
          <p:cNvGrpSpPr/>
          <p:nvPr/>
        </p:nvGrpSpPr>
        <p:grpSpPr>
          <a:xfrm>
            <a:off x="9148875" y="3420269"/>
            <a:ext cx="844654" cy="1110004"/>
            <a:chOff x="0" y="0"/>
            <a:chExt cx="546" cy="701"/>
          </a:xfrm>
        </p:grpSpPr>
        <p:sp>
          <p:nvSpPr>
            <p:cNvPr id="83097" name="Line 153"/>
            <p:cNvSpPr>
              <a:spLocks noChangeShapeType="1"/>
            </p:cNvSpPr>
            <p:nvPr/>
          </p:nvSpPr>
          <p:spPr bwMode="auto">
            <a:xfrm flipH="1">
              <a:off x="240" y="317"/>
              <a:ext cx="0" cy="38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98" name="Text Box 154"/>
            <p:cNvSpPr txBox="1">
              <a:spLocks noChangeArrowheads="1"/>
            </p:cNvSpPr>
            <p:nvPr/>
          </p:nvSpPr>
          <p:spPr bwMode="auto">
            <a:xfrm>
              <a:off x="0" y="0"/>
              <a:ext cx="5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3100" b="1">
                  <a:solidFill>
                    <a:srgbClr val="FF3300"/>
                  </a:solidFill>
                </a:rPr>
                <a:t>100</a:t>
              </a:r>
            </a:p>
          </p:txBody>
        </p:sp>
      </p:grpSp>
      <p:grpSp>
        <p:nvGrpSpPr>
          <p:cNvPr id="83099" name="Group 155"/>
          <p:cNvGrpSpPr/>
          <p:nvPr/>
        </p:nvGrpSpPr>
        <p:grpSpPr>
          <a:xfrm>
            <a:off x="2094619" y="4440016"/>
            <a:ext cx="7425531" cy="2098082"/>
            <a:chOff x="0" y="0"/>
            <a:chExt cx="4848" cy="1325"/>
          </a:xfrm>
        </p:grpSpPr>
        <p:sp>
          <p:nvSpPr>
            <p:cNvPr id="83100" name="AutoShape 156"/>
            <p:cNvSpPr/>
            <p:nvPr/>
          </p:nvSpPr>
          <p:spPr bwMode="auto">
            <a:xfrm rot="16200000">
              <a:off x="2232" y="-2232"/>
              <a:ext cx="384" cy="4848"/>
            </a:xfrm>
            <a:prstGeom prst="leftBrace">
              <a:avLst>
                <a:gd name="adj1" fmla="val 105208"/>
                <a:gd name="adj2" fmla="val 51917"/>
              </a:avLst>
            </a:prstGeom>
            <a:noFill/>
            <a:ln w="38100">
              <a:solidFill>
                <a:srgbClr val="00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zh-CN"/>
            </a:p>
          </p:txBody>
        </p:sp>
        <p:sp>
          <p:nvSpPr>
            <p:cNvPr id="83101" name="Text Box 157"/>
            <p:cNvSpPr txBox="1">
              <a:spLocks noChangeArrowheads="1"/>
            </p:cNvSpPr>
            <p:nvPr/>
          </p:nvSpPr>
          <p:spPr bwMode="auto">
            <a:xfrm>
              <a:off x="1899" y="336"/>
              <a:ext cx="1338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3100" b="1"/>
                <a:t>等分</a:t>
              </a:r>
              <a:r>
                <a:rPr lang="en-US" altLang="zh-CN" sz="3100" b="1"/>
                <a:t>100</a:t>
              </a:r>
              <a:r>
                <a:rPr lang="zh-CN" altLang="en-US" sz="3100" b="1"/>
                <a:t>份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3100" b="1"/>
                <a:t>1</a:t>
              </a:r>
              <a:r>
                <a:rPr lang="zh-CN" altLang="en-US" sz="3100" b="1"/>
                <a:t>份为</a:t>
              </a:r>
              <a:r>
                <a:rPr lang="en-US" altLang="zh-CN" sz="3100" b="1"/>
                <a:t>1</a:t>
              </a:r>
              <a:r>
                <a:rPr lang="zh-CN" altLang="en-US" sz="3100" b="1"/>
                <a:t>摄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3100" b="1"/>
                <a:t>氏度</a:t>
              </a:r>
            </a:p>
          </p:txBody>
        </p:sp>
      </p:grpSp>
      <p:sp>
        <p:nvSpPr>
          <p:cNvPr id="83102" name="Text Box 158"/>
          <p:cNvSpPr txBox="1">
            <a:spLocks noChangeArrowheads="1"/>
          </p:cNvSpPr>
          <p:nvPr/>
        </p:nvSpPr>
        <p:spPr bwMode="auto">
          <a:xfrm>
            <a:off x="4455320" y="2508199"/>
            <a:ext cx="2397828" cy="76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300" b="1">
                <a:solidFill>
                  <a:srgbClr val="FF3300"/>
                </a:solidFill>
              </a:rPr>
              <a:t>记作</a:t>
            </a:r>
            <a:r>
              <a:rPr lang="en-US" altLang="zh-CN" sz="4300" b="1">
                <a:solidFill>
                  <a:srgbClr val="FF3300"/>
                </a:solidFill>
              </a:rPr>
              <a:t>1</a:t>
            </a:r>
            <a:r>
              <a:rPr lang="en-US" altLang="zh-CN" sz="4300" b="1">
                <a:solidFill>
                  <a:srgbClr val="FF3300"/>
                </a:solidFill>
                <a:latin typeface="宋体" panose="02010600030101010101" pitchFamily="2" charset="-122"/>
              </a:rPr>
              <a:t>℃</a:t>
            </a:r>
          </a:p>
        </p:txBody>
      </p:sp>
      <p:grpSp>
        <p:nvGrpSpPr>
          <p:cNvPr id="83103" name="Group 159"/>
          <p:cNvGrpSpPr/>
          <p:nvPr/>
        </p:nvGrpSpPr>
        <p:grpSpPr>
          <a:xfrm>
            <a:off x="1946108" y="4104323"/>
            <a:ext cx="74255" cy="304024"/>
            <a:chOff x="0" y="0"/>
            <a:chExt cx="48" cy="192"/>
          </a:xfrm>
        </p:grpSpPr>
        <p:sp>
          <p:nvSpPr>
            <p:cNvPr id="83104" name="Line 160"/>
            <p:cNvSpPr>
              <a:spLocks noChangeShapeType="1"/>
            </p:cNvSpPr>
            <p:nvPr/>
          </p:nvSpPr>
          <p:spPr bwMode="auto">
            <a:xfrm flipH="1">
              <a:off x="0" y="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05" name="Line 161"/>
            <p:cNvSpPr>
              <a:spLocks noChangeShapeType="1"/>
            </p:cNvSpPr>
            <p:nvPr/>
          </p:nvSpPr>
          <p:spPr bwMode="auto">
            <a:xfrm flipH="1">
              <a:off x="48" y="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3106" name="Group 162"/>
          <p:cNvGrpSpPr/>
          <p:nvPr/>
        </p:nvGrpSpPr>
        <p:grpSpPr>
          <a:xfrm>
            <a:off x="9594405" y="4104323"/>
            <a:ext cx="148511" cy="304024"/>
            <a:chOff x="0" y="0"/>
            <a:chExt cx="96" cy="192"/>
          </a:xfrm>
        </p:grpSpPr>
        <p:sp>
          <p:nvSpPr>
            <p:cNvPr id="83107" name="Line 163"/>
            <p:cNvSpPr>
              <a:spLocks noChangeShapeType="1"/>
            </p:cNvSpPr>
            <p:nvPr/>
          </p:nvSpPr>
          <p:spPr bwMode="auto">
            <a:xfrm flipH="1">
              <a:off x="96" y="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08" name="Line 164"/>
            <p:cNvSpPr>
              <a:spLocks noChangeShapeType="1"/>
            </p:cNvSpPr>
            <p:nvPr/>
          </p:nvSpPr>
          <p:spPr bwMode="auto">
            <a:xfrm flipH="1">
              <a:off x="48" y="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09" name="Line 165"/>
            <p:cNvSpPr>
              <a:spLocks noChangeShapeType="1"/>
            </p:cNvSpPr>
            <p:nvPr/>
          </p:nvSpPr>
          <p:spPr bwMode="auto">
            <a:xfrm flipH="1">
              <a:off x="0" y="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3110" name="Group 166"/>
          <p:cNvGrpSpPr/>
          <p:nvPr/>
        </p:nvGrpSpPr>
        <p:grpSpPr>
          <a:xfrm>
            <a:off x="7202765" y="4712370"/>
            <a:ext cx="2736618" cy="1553373"/>
            <a:chOff x="0" y="0"/>
            <a:chExt cx="1814" cy="981"/>
          </a:xfrm>
        </p:grpSpPr>
        <p:sp>
          <p:nvSpPr>
            <p:cNvPr id="83111" name="AutoShape 167"/>
            <p:cNvSpPr>
              <a:spLocks noChangeArrowheads="1"/>
            </p:cNvSpPr>
            <p:nvPr/>
          </p:nvSpPr>
          <p:spPr bwMode="auto">
            <a:xfrm flipH="1">
              <a:off x="0" y="135"/>
              <a:ext cx="1814" cy="846"/>
            </a:xfrm>
            <a:prstGeom prst="wedgeEllipseCallout">
              <a:avLst>
                <a:gd name="adj1" fmla="val -34958"/>
                <a:gd name="adj2" fmla="val -85097"/>
              </a:avLst>
            </a:prstGeom>
            <a:noFill/>
            <a:ln w="38100">
              <a:solidFill>
                <a:srgbClr val="FF99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zh-CN"/>
            </a:p>
          </p:txBody>
        </p:sp>
        <p:sp>
          <p:nvSpPr>
            <p:cNvPr id="83112" name="Line 168"/>
            <p:cNvSpPr>
              <a:spLocks noChangeShapeType="1"/>
            </p:cNvSpPr>
            <p:nvPr/>
          </p:nvSpPr>
          <p:spPr bwMode="auto">
            <a:xfrm>
              <a:off x="38" y="673"/>
              <a:ext cx="1729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13" name="Line 169"/>
            <p:cNvSpPr>
              <a:spLocks noChangeShapeType="1"/>
            </p:cNvSpPr>
            <p:nvPr/>
          </p:nvSpPr>
          <p:spPr bwMode="auto">
            <a:xfrm flipH="1">
              <a:off x="960" y="423"/>
              <a:ext cx="0" cy="4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14" name="Line 170"/>
            <p:cNvSpPr>
              <a:spLocks noChangeShapeType="1"/>
            </p:cNvSpPr>
            <p:nvPr/>
          </p:nvSpPr>
          <p:spPr bwMode="auto">
            <a:xfrm flipH="1">
              <a:off x="240" y="530"/>
              <a:ext cx="0" cy="2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15" name="Line 171"/>
            <p:cNvSpPr>
              <a:spLocks noChangeShapeType="1"/>
            </p:cNvSpPr>
            <p:nvPr/>
          </p:nvSpPr>
          <p:spPr bwMode="auto">
            <a:xfrm flipH="1">
              <a:off x="532" y="602"/>
              <a:ext cx="0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16" name="Line 172"/>
            <p:cNvSpPr>
              <a:spLocks noChangeShapeType="1"/>
            </p:cNvSpPr>
            <p:nvPr/>
          </p:nvSpPr>
          <p:spPr bwMode="auto">
            <a:xfrm flipH="1">
              <a:off x="669" y="602"/>
              <a:ext cx="0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17" name="Line 173"/>
            <p:cNvSpPr>
              <a:spLocks noChangeShapeType="1"/>
            </p:cNvSpPr>
            <p:nvPr/>
          </p:nvSpPr>
          <p:spPr bwMode="auto">
            <a:xfrm flipH="1">
              <a:off x="240" y="602"/>
              <a:ext cx="0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18" name="Line 174"/>
            <p:cNvSpPr>
              <a:spLocks noChangeShapeType="1"/>
            </p:cNvSpPr>
            <p:nvPr/>
          </p:nvSpPr>
          <p:spPr bwMode="auto">
            <a:xfrm flipH="1">
              <a:off x="96" y="602"/>
              <a:ext cx="0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19" name="Line 175"/>
            <p:cNvSpPr>
              <a:spLocks noChangeShapeType="1"/>
            </p:cNvSpPr>
            <p:nvPr/>
          </p:nvSpPr>
          <p:spPr bwMode="auto">
            <a:xfrm flipH="1">
              <a:off x="384" y="602"/>
              <a:ext cx="0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20" name="Line 176"/>
            <p:cNvSpPr>
              <a:spLocks noChangeShapeType="1"/>
            </p:cNvSpPr>
            <p:nvPr/>
          </p:nvSpPr>
          <p:spPr bwMode="auto">
            <a:xfrm flipH="1">
              <a:off x="816" y="602"/>
              <a:ext cx="0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21" name="Line 177"/>
            <p:cNvSpPr>
              <a:spLocks noChangeShapeType="1"/>
            </p:cNvSpPr>
            <p:nvPr/>
          </p:nvSpPr>
          <p:spPr bwMode="auto">
            <a:xfrm flipH="1">
              <a:off x="1104" y="587"/>
              <a:ext cx="0" cy="1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22" name="Line 178"/>
            <p:cNvSpPr>
              <a:spLocks noChangeShapeType="1"/>
            </p:cNvSpPr>
            <p:nvPr/>
          </p:nvSpPr>
          <p:spPr bwMode="auto">
            <a:xfrm flipH="1">
              <a:off x="1248" y="596"/>
              <a:ext cx="0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23" name="Line 179"/>
            <p:cNvSpPr>
              <a:spLocks noChangeShapeType="1"/>
            </p:cNvSpPr>
            <p:nvPr/>
          </p:nvSpPr>
          <p:spPr bwMode="auto">
            <a:xfrm flipH="1">
              <a:off x="1392" y="587"/>
              <a:ext cx="0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24" name="Text Box 180"/>
            <p:cNvSpPr txBox="1">
              <a:spLocks noChangeArrowheads="1"/>
            </p:cNvSpPr>
            <p:nvPr/>
          </p:nvSpPr>
          <p:spPr bwMode="auto">
            <a:xfrm>
              <a:off x="672" y="0"/>
              <a:ext cx="78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4700" b="1">
                  <a:solidFill>
                    <a:srgbClr val="FF3300"/>
                  </a:solidFill>
                </a:rPr>
                <a:t>100</a:t>
              </a:r>
            </a:p>
          </p:txBody>
        </p:sp>
      </p:grpSp>
      <p:grpSp>
        <p:nvGrpSpPr>
          <p:cNvPr id="83125" name="Group 181"/>
          <p:cNvGrpSpPr/>
          <p:nvPr/>
        </p:nvGrpSpPr>
        <p:grpSpPr>
          <a:xfrm>
            <a:off x="1659918" y="4712370"/>
            <a:ext cx="2631422" cy="1553373"/>
            <a:chOff x="0" y="0"/>
            <a:chExt cx="1814" cy="981"/>
          </a:xfrm>
        </p:grpSpPr>
        <p:sp>
          <p:nvSpPr>
            <p:cNvPr id="83126" name="AutoShape 182"/>
            <p:cNvSpPr>
              <a:spLocks noChangeArrowheads="1"/>
            </p:cNvSpPr>
            <p:nvPr/>
          </p:nvSpPr>
          <p:spPr bwMode="auto">
            <a:xfrm>
              <a:off x="0" y="135"/>
              <a:ext cx="1814" cy="846"/>
            </a:xfrm>
            <a:prstGeom prst="wedgeEllipseCallout">
              <a:avLst>
                <a:gd name="adj1" fmla="val -34958"/>
                <a:gd name="adj2" fmla="val -85097"/>
              </a:avLst>
            </a:prstGeom>
            <a:noFill/>
            <a:ln w="38100">
              <a:solidFill>
                <a:srgbClr val="FF99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zh-CN"/>
            </a:p>
          </p:txBody>
        </p:sp>
        <p:sp>
          <p:nvSpPr>
            <p:cNvPr id="83127" name="Line 183"/>
            <p:cNvSpPr>
              <a:spLocks noChangeShapeType="1"/>
            </p:cNvSpPr>
            <p:nvPr/>
          </p:nvSpPr>
          <p:spPr bwMode="auto">
            <a:xfrm flipH="1">
              <a:off x="47" y="673"/>
              <a:ext cx="1729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28" name="Line 184"/>
            <p:cNvSpPr>
              <a:spLocks noChangeShapeType="1"/>
            </p:cNvSpPr>
            <p:nvPr/>
          </p:nvSpPr>
          <p:spPr bwMode="auto">
            <a:xfrm flipH="1">
              <a:off x="854" y="423"/>
              <a:ext cx="0" cy="4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29" name="Line 185"/>
            <p:cNvSpPr>
              <a:spLocks noChangeShapeType="1"/>
            </p:cNvSpPr>
            <p:nvPr/>
          </p:nvSpPr>
          <p:spPr bwMode="auto">
            <a:xfrm flipH="1">
              <a:off x="1574" y="530"/>
              <a:ext cx="0" cy="2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30" name="Line 186"/>
            <p:cNvSpPr>
              <a:spLocks noChangeShapeType="1"/>
            </p:cNvSpPr>
            <p:nvPr/>
          </p:nvSpPr>
          <p:spPr bwMode="auto">
            <a:xfrm flipH="1">
              <a:off x="1282" y="602"/>
              <a:ext cx="0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31" name="Line 187"/>
            <p:cNvSpPr>
              <a:spLocks noChangeShapeType="1"/>
            </p:cNvSpPr>
            <p:nvPr/>
          </p:nvSpPr>
          <p:spPr bwMode="auto">
            <a:xfrm flipH="1">
              <a:off x="1145" y="602"/>
              <a:ext cx="0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32" name="Line 188"/>
            <p:cNvSpPr>
              <a:spLocks noChangeShapeType="1"/>
            </p:cNvSpPr>
            <p:nvPr/>
          </p:nvSpPr>
          <p:spPr bwMode="auto">
            <a:xfrm flipH="1">
              <a:off x="1574" y="602"/>
              <a:ext cx="0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33" name="Line 189"/>
            <p:cNvSpPr>
              <a:spLocks noChangeShapeType="1"/>
            </p:cNvSpPr>
            <p:nvPr/>
          </p:nvSpPr>
          <p:spPr bwMode="auto">
            <a:xfrm flipH="1">
              <a:off x="1718" y="602"/>
              <a:ext cx="0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34" name="Line 190"/>
            <p:cNvSpPr>
              <a:spLocks noChangeShapeType="1"/>
            </p:cNvSpPr>
            <p:nvPr/>
          </p:nvSpPr>
          <p:spPr bwMode="auto">
            <a:xfrm flipH="1">
              <a:off x="1430" y="602"/>
              <a:ext cx="0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35" name="Line 191"/>
            <p:cNvSpPr>
              <a:spLocks noChangeShapeType="1"/>
            </p:cNvSpPr>
            <p:nvPr/>
          </p:nvSpPr>
          <p:spPr bwMode="auto">
            <a:xfrm flipH="1">
              <a:off x="998" y="602"/>
              <a:ext cx="0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36" name="Line 192"/>
            <p:cNvSpPr>
              <a:spLocks noChangeShapeType="1"/>
            </p:cNvSpPr>
            <p:nvPr/>
          </p:nvSpPr>
          <p:spPr bwMode="auto">
            <a:xfrm flipH="1">
              <a:off x="710" y="587"/>
              <a:ext cx="0" cy="143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37" name="Line 193"/>
            <p:cNvSpPr>
              <a:spLocks noChangeShapeType="1"/>
            </p:cNvSpPr>
            <p:nvPr/>
          </p:nvSpPr>
          <p:spPr bwMode="auto">
            <a:xfrm flipH="1">
              <a:off x="566" y="596"/>
              <a:ext cx="0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38" name="Line 194"/>
            <p:cNvSpPr>
              <a:spLocks noChangeShapeType="1"/>
            </p:cNvSpPr>
            <p:nvPr/>
          </p:nvSpPr>
          <p:spPr bwMode="auto">
            <a:xfrm flipH="1">
              <a:off x="422" y="587"/>
              <a:ext cx="0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39" name="Text Box 195"/>
            <p:cNvSpPr txBox="1">
              <a:spLocks noChangeArrowheads="1"/>
            </p:cNvSpPr>
            <p:nvPr/>
          </p:nvSpPr>
          <p:spPr bwMode="auto">
            <a:xfrm flipH="1">
              <a:off x="711" y="0"/>
              <a:ext cx="358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4700" b="1">
                  <a:solidFill>
                    <a:srgbClr val="FF3300"/>
                  </a:solidFill>
                </a:rPr>
                <a:t>0</a:t>
              </a:r>
            </a:p>
          </p:txBody>
        </p:sp>
      </p:grpSp>
      <p:sp>
        <p:nvSpPr>
          <p:cNvPr id="83140" name="Text Box 196"/>
          <p:cNvSpPr txBox="1">
            <a:spLocks noChangeArrowheads="1"/>
          </p:cNvSpPr>
          <p:nvPr/>
        </p:nvSpPr>
        <p:spPr bwMode="auto">
          <a:xfrm>
            <a:off x="1930638" y="5928466"/>
            <a:ext cx="1485106" cy="5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100" b="1">
                <a:solidFill>
                  <a:srgbClr val="FF3300"/>
                </a:solidFill>
              </a:rPr>
              <a:t>－</a:t>
            </a:r>
            <a:r>
              <a:rPr lang="en-US" altLang="zh-CN" sz="3100" b="1">
                <a:solidFill>
                  <a:srgbClr val="FF3300"/>
                </a:solidFill>
              </a:rPr>
              <a:t>1 </a:t>
            </a:r>
            <a:r>
              <a:rPr lang="en-US" altLang="zh-CN" sz="3100" b="1">
                <a:solidFill>
                  <a:srgbClr val="FF3300"/>
                </a:solidFill>
                <a:latin typeface="宋体" panose="02010600030101010101" pitchFamily="2" charset="-122"/>
              </a:rPr>
              <a:t>℃</a:t>
            </a:r>
          </a:p>
        </p:txBody>
      </p:sp>
      <p:sp>
        <p:nvSpPr>
          <p:cNvPr id="83141" name="Text Box 197"/>
          <p:cNvSpPr txBox="1">
            <a:spLocks noChangeArrowheads="1"/>
          </p:cNvSpPr>
          <p:nvPr/>
        </p:nvSpPr>
        <p:spPr bwMode="auto">
          <a:xfrm>
            <a:off x="7871063" y="5928466"/>
            <a:ext cx="1485106" cy="5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100" b="1">
                <a:solidFill>
                  <a:srgbClr val="FF3300"/>
                </a:solidFill>
              </a:rPr>
              <a:t>101 </a:t>
            </a:r>
            <a:r>
              <a:rPr lang="en-US" altLang="zh-CN" sz="3100" b="1">
                <a:solidFill>
                  <a:srgbClr val="FF3300"/>
                </a:solidFill>
                <a:latin typeface="宋体" panose="02010600030101010101" pitchFamily="2" charset="-122"/>
              </a:rPr>
              <a:t>℃</a:t>
            </a:r>
          </a:p>
        </p:txBody>
      </p:sp>
      <p:sp>
        <p:nvSpPr>
          <p:cNvPr id="83142" name="Line 198"/>
          <p:cNvSpPr>
            <a:spLocks noChangeShapeType="1"/>
          </p:cNvSpPr>
          <p:nvPr/>
        </p:nvSpPr>
        <p:spPr bwMode="auto">
          <a:xfrm>
            <a:off x="1930639" y="4256335"/>
            <a:ext cx="75957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3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8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8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8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8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8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8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8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8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8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8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8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8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8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3089" grpId="0"/>
      <p:bldP spid="83102" grpId="0"/>
      <p:bldP spid="83140" grpId="0"/>
      <p:bldP spid="831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729530" y="475037"/>
            <a:ext cx="8281015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300" b="1"/>
              <a:t>人的正常体温是</a:t>
            </a:r>
            <a:r>
              <a:rPr lang="en-US" altLang="zh-CN" sz="5300" b="1">
                <a:solidFill>
                  <a:srgbClr val="FF3300"/>
                </a:solidFill>
              </a:rPr>
              <a:t>37℃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819255" y="2736215"/>
            <a:ext cx="8120128" cy="155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700" b="1"/>
              <a:t>北京一月的平均气温是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4700" b="1">
                <a:solidFill>
                  <a:srgbClr val="FF3300"/>
                </a:solidFill>
              </a:rPr>
              <a:t>－</a:t>
            </a:r>
            <a:r>
              <a:rPr lang="en-US" altLang="zh-CN" sz="4700" b="1">
                <a:solidFill>
                  <a:srgbClr val="FF3300"/>
                </a:solidFill>
              </a:rPr>
              <a:t>4.7℃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116529" y="1597710"/>
            <a:ext cx="4560514" cy="82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700" b="1"/>
              <a:t>读作</a:t>
            </a:r>
            <a:r>
              <a:rPr lang="en-US" altLang="zh-CN" sz="4700" b="1">
                <a:solidFill>
                  <a:srgbClr val="FF3300"/>
                </a:solidFill>
              </a:rPr>
              <a:t>37</a:t>
            </a:r>
            <a:r>
              <a:rPr lang="zh-CN" altLang="en-US" sz="4700" b="1">
                <a:solidFill>
                  <a:srgbClr val="FF3300"/>
                </a:solidFill>
              </a:rPr>
              <a:t>摄氏度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4817313" y="5287166"/>
            <a:ext cx="843108" cy="82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700" b="1"/>
              <a:t>或</a:t>
            </a:r>
            <a:endParaRPr lang="zh-CN" altLang="en-US" sz="4700" b="1">
              <a:solidFill>
                <a:srgbClr val="FF3300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4255758" y="4099573"/>
            <a:ext cx="2035833" cy="82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700" b="1"/>
              <a:t>读作</a:t>
            </a:r>
            <a:endParaRPr lang="zh-CN" altLang="en-US" sz="4700" b="1">
              <a:solidFill>
                <a:srgbClr val="FF3300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5730035" y="4139160"/>
            <a:ext cx="4350124" cy="82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700" b="1">
                <a:solidFill>
                  <a:srgbClr val="FF3300"/>
                </a:solidFill>
              </a:rPr>
              <a:t>负</a:t>
            </a:r>
            <a:r>
              <a:rPr lang="en-US" altLang="zh-CN" sz="4700" b="1">
                <a:solidFill>
                  <a:srgbClr val="FF3300"/>
                </a:solidFill>
              </a:rPr>
              <a:t>4.7</a:t>
            </a:r>
            <a:r>
              <a:rPr lang="zh-CN" altLang="en-US" sz="4700" b="1">
                <a:solidFill>
                  <a:srgbClr val="FF3300"/>
                </a:solidFill>
              </a:rPr>
              <a:t>摄氏度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5660422" y="5215912"/>
            <a:ext cx="4735323" cy="82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700" b="1">
                <a:solidFill>
                  <a:srgbClr val="FF3300"/>
                </a:solidFill>
              </a:rPr>
              <a:t>零下</a:t>
            </a:r>
            <a:r>
              <a:rPr lang="en-US" altLang="zh-CN" sz="4700" b="1">
                <a:solidFill>
                  <a:srgbClr val="FF3300"/>
                </a:solidFill>
              </a:rPr>
              <a:t>4.7</a:t>
            </a:r>
            <a:r>
              <a:rPr lang="zh-CN" altLang="en-US" sz="4700" b="1">
                <a:solidFill>
                  <a:srgbClr val="FF3300"/>
                </a:solidFill>
              </a:rPr>
              <a:t>摄氏度</a:t>
            </a:r>
          </a:p>
        </p:txBody>
      </p:sp>
    </p:spTree>
    <p:extLst>
      <p:ext uri="{BB962C8B-B14F-4D97-AF65-F5344CB8AC3E}">
        <p14:creationId xmlns:p14="http://schemas.microsoft.com/office/powerpoint/2010/main" val="250710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5" grpId="0"/>
      <p:bldP spid="839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431861" y="1480534"/>
            <a:ext cx="5754787" cy="276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100"/>
              <a:t>压力锅内最高水温：</a:t>
            </a: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100"/>
              <a:t>我国最高气温：</a:t>
            </a: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100"/>
              <a:t>人的正常体温：</a:t>
            </a: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100"/>
              <a:t>我国最低气温：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4043822" y="3125231"/>
            <a:ext cx="180017" cy="36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8" tIns="44929" rIns="89858" bIns="44929" anchor="ctr">
            <a:spAutoFit/>
          </a:bodyPr>
          <a:lstStyle/>
          <a:p>
            <a:endParaRPr lang="zh-CN" altLang="en-US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6081203" y="1624628"/>
            <a:ext cx="2175062" cy="52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130 ℃ 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309256" y="3060824"/>
            <a:ext cx="912722" cy="45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37 ℃ 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5238095" y="3779714"/>
            <a:ext cx="1297921" cy="45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-52.3 ℃ 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870306" y="547878"/>
            <a:ext cx="4911679" cy="95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</a:rPr>
              <a:t>小资料：</a:t>
            </a:r>
            <a:r>
              <a:rPr lang="zh-CN" altLang="en-US" sz="2800">
                <a:solidFill>
                  <a:srgbClr val="0000FF"/>
                </a:solidFill>
              </a:rPr>
              <a:t>自然界的一些温度</a:t>
            </a:r>
            <a:r>
              <a:rPr lang="en-US" altLang="zh-CN" sz="2800">
                <a:solidFill>
                  <a:srgbClr val="0000FF"/>
                </a:solidFill>
              </a:rPr>
              <a:t>/ ℃ 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5238093" y="2199424"/>
            <a:ext cx="1684668" cy="51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49.6℃</a:t>
            </a:r>
          </a:p>
        </p:txBody>
      </p:sp>
    </p:spTree>
    <p:extLst>
      <p:ext uri="{BB962C8B-B14F-4D97-AF65-F5344CB8AC3E}">
        <p14:creationId xmlns:p14="http://schemas.microsoft.com/office/powerpoint/2010/main" val="169614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87045" grpId="0"/>
      <p:bldP spid="87046" grpId="0"/>
      <p:bldP spid="870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Text Box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1247" y="2012577"/>
            <a:ext cx="8084547" cy="195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46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/>
          <p:nvPr/>
        </p:nvGrpSpPr>
        <p:grpSpPr>
          <a:xfrm>
            <a:off x="5685175" y="0"/>
            <a:ext cx="552273" cy="6840538"/>
            <a:chOff x="0" y="0"/>
            <a:chExt cx="477" cy="4320"/>
          </a:xfrm>
        </p:grpSpPr>
        <p:grpSp>
          <p:nvGrpSpPr>
            <p:cNvPr id="89091" name="Group 3"/>
            <p:cNvGrpSpPr/>
            <p:nvPr/>
          </p:nvGrpSpPr>
          <p:grpSpPr>
            <a:xfrm>
              <a:off x="0" y="0"/>
              <a:ext cx="477" cy="4320"/>
              <a:chOff x="0" y="0"/>
              <a:chExt cx="336" cy="3552"/>
            </a:xfrm>
          </p:grpSpPr>
          <p:sp>
            <p:nvSpPr>
              <p:cNvPr id="89092" name="AutoShape 4"/>
              <p:cNvSpPr>
                <a:spLocks noChangeArrowheads="1"/>
              </p:cNvSpPr>
              <p:nvPr/>
            </p:nvSpPr>
            <p:spPr bwMode="auto">
              <a:xfrm>
                <a:off x="0" y="336"/>
                <a:ext cx="336" cy="292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zh-CN" altLang="zh-CN"/>
              </a:p>
            </p:txBody>
          </p:sp>
          <p:sp>
            <p:nvSpPr>
              <p:cNvPr id="89093" name="AutoShape 5"/>
              <p:cNvSpPr>
                <a:spLocks noChangeArrowheads="1"/>
              </p:cNvSpPr>
              <p:nvPr/>
            </p:nvSpPr>
            <p:spPr bwMode="auto">
              <a:xfrm>
                <a:off x="118" y="528"/>
                <a:ext cx="48" cy="273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zh-CN" altLang="zh-CN"/>
              </a:p>
            </p:txBody>
          </p:sp>
          <p:sp>
            <p:nvSpPr>
              <p:cNvPr id="89094" name="AutoShape 6"/>
              <p:cNvSpPr>
                <a:spLocks noChangeArrowheads="1"/>
              </p:cNvSpPr>
              <p:nvPr/>
            </p:nvSpPr>
            <p:spPr bwMode="auto">
              <a:xfrm>
                <a:off x="118" y="2108"/>
                <a:ext cx="48" cy="1152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095" name="AutoShap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36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zh-CN" altLang="zh-CN"/>
              </a:p>
            </p:txBody>
          </p:sp>
          <p:sp>
            <p:nvSpPr>
              <p:cNvPr id="89096" name="AutoShape 8"/>
              <p:cNvSpPr>
                <a:spLocks noChangeArrowheads="1"/>
              </p:cNvSpPr>
              <p:nvPr/>
            </p:nvSpPr>
            <p:spPr bwMode="auto">
              <a:xfrm>
                <a:off x="80" y="3216"/>
                <a:ext cx="121" cy="336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zh-CN" altLang="zh-CN"/>
              </a:p>
            </p:txBody>
          </p:sp>
        </p:grpSp>
        <p:sp>
          <p:nvSpPr>
            <p:cNvPr id="89097" name="Text Box 9"/>
            <p:cNvSpPr txBox="1">
              <a:spLocks noChangeArrowheads="1"/>
            </p:cNvSpPr>
            <p:nvPr/>
          </p:nvSpPr>
          <p:spPr bwMode="auto">
            <a:xfrm>
              <a:off x="168" y="436"/>
              <a:ext cx="2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/>
                <a:t>℃</a:t>
              </a:r>
              <a:endParaRPr lang="en-US" altLang="zh-CN" sz="240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6291593" y="1049835"/>
            <a:ext cx="601777" cy="473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9000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</a:rPr>
              <a:t>110</a:t>
            </a:r>
          </a:p>
          <a:p>
            <a:pPr>
              <a:spcBef>
                <a:spcPct val="9000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</a:rPr>
              <a:t>100</a:t>
            </a:r>
          </a:p>
          <a:p>
            <a:pPr>
              <a:spcBef>
                <a:spcPct val="9000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</a:rPr>
              <a:t>90</a:t>
            </a:r>
          </a:p>
          <a:p>
            <a:pPr>
              <a:spcBef>
                <a:spcPct val="9000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</a:rPr>
              <a:t>80</a:t>
            </a:r>
          </a:p>
          <a:p>
            <a:pPr>
              <a:spcBef>
                <a:spcPct val="9000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</a:rPr>
              <a:t>70</a:t>
            </a:r>
          </a:p>
          <a:p>
            <a:pPr>
              <a:spcBef>
                <a:spcPct val="9000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</a:rPr>
              <a:t>60</a:t>
            </a:r>
          </a:p>
          <a:p>
            <a:pPr>
              <a:spcBef>
                <a:spcPct val="9000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</a:rPr>
              <a:t>50</a:t>
            </a:r>
          </a:p>
          <a:p>
            <a:pPr>
              <a:spcBef>
                <a:spcPct val="9000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</a:rPr>
              <a:t>40</a:t>
            </a:r>
          </a:p>
          <a:p>
            <a:pPr>
              <a:spcBef>
                <a:spcPct val="9000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</a:rPr>
              <a:t>30</a:t>
            </a:r>
          </a:p>
          <a:p>
            <a:pPr>
              <a:spcBef>
                <a:spcPct val="9000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</a:p>
          <a:p>
            <a:pPr>
              <a:spcBef>
                <a:spcPct val="9000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</a:p>
          <a:p>
            <a:pPr>
              <a:spcBef>
                <a:spcPct val="9000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</a:p>
          <a:p>
            <a:pPr>
              <a:spcBef>
                <a:spcPct val="9000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</a:rPr>
              <a:t>-10</a:t>
            </a:r>
          </a:p>
          <a:p>
            <a:pPr>
              <a:spcBef>
                <a:spcPct val="9000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</a:rPr>
              <a:t>-20</a:t>
            </a:r>
          </a:p>
        </p:txBody>
      </p:sp>
      <p:grpSp>
        <p:nvGrpSpPr>
          <p:cNvPr id="89099" name="Group 11"/>
          <p:cNvGrpSpPr/>
          <p:nvPr/>
        </p:nvGrpSpPr>
        <p:grpSpPr>
          <a:xfrm>
            <a:off x="5940425" y="1122673"/>
            <a:ext cx="284645" cy="4525523"/>
            <a:chOff x="0" y="0"/>
            <a:chExt cx="227" cy="3674"/>
          </a:xfrm>
        </p:grpSpPr>
        <p:grpSp>
          <p:nvGrpSpPr>
            <p:cNvPr id="89100" name="Group 12"/>
            <p:cNvGrpSpPr/>
            <p:nvPr/>
          </p:nvGrpSpPr>
          <p:grpSpPr>
            <a:xfrm>
              <a:off x="0" y="3402"/>
              <a:ext cx="227" cy="272"/>
              <a:chOff x="0" y="0"/>
              <a:chExt cx="227" cy="408"/>
            </a:xfrm>
          </p:grpSpPr>
          <p:sp>
            <p:nvSpPr>
              <p:cNvPr id="89101" name="Line 13"/>
              <p:cNvSpPr>
                <a:spLocks noChangeShapeType="1"/>
              </p:cNvSpPr>
              <p:nvPr/>
            </p:nvSpPr>
            <p:spPr bwMode="auto">
              <a:xfrm>
                <a:off x="0" y="408"/>
                <a:ext cx="22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89102" name="Group 14"/>
              <p:cNvGrpSpPr/>
              <p:nvPr/>
            </p:nvGrpSpPr>
            <p:grpSpPr>
              <a:xfrm>
                <a:off x="0" y="0"/>
                <a:ext cx="227" cy="363"/>
                <a:chOff x="0" y="0"/>
                <a:chExt cx="181" cy="753"/>
              </a:xfrm>
            </p:grpSpPr>
            <p:sp>
              <p:nvSpPr>
                <p:cNvPr id="89103" name="Line 15"/>
                <p:cNvSpPr>
                  <a:spLocks noChangeShapeType="1"/>
                </p:cNvSpPr>
                <p:nvPr/>
              </p:nvSpPr>
              <p:spPr bwMode="auto">
                <a:xfrm>
                  <a:off x="45" y="91"/>
                  <a:ext cx="9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104" name="Line 16"/>
                <p:cNvSpPr>
                  <a:spLocks noChangeShapeType="1"/>
                </p:cNvSpPr>
                <p:nvPr/>
              </p:nvSpPr>
              <p:spPr bwMode="auto">
                <a:xfrm>
                  <a:off x="45" y="171"/>
                  <a:ext cx="9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105" name="Line 17"/>
                <p:cNvSpPr>
                  <a:spLocks noChangeShapeType="1"/>
                </p:cNvSpPr>
                <p:nvPr/>
              </p:nvSpPr>
              <p:spPr bwMode="auto">
                <a:xfrm>
                  <a:off x="45" y="254"/>
                  <a:ext cx="9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106" name="Line 18"/>
                <p:cNvSpPr>
                  <a:spLocks noChangeShapeType="1"/>
                </p:cNvSpPr>
                <p:nvPr/>
              </p:nvSpPr>
              <p:spPr bwMode="auto">
                <a:xfrm>
                  <a:off x="45" y="333"/>
                  <a:ext cx="9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107" name="Line 19"/>
                <p:cNvSpPr>
                  <a:spLocks noChangeShapeType="1"/>
                </p:cNvSpPr>
                <p:nvPr/>
              </p:nvSpPr>
              <p:spPr bwMode="auto">
                <a:xfrm>
                  <a:off x="45" y="416"/>
                  <a:ext cx="9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108" name="Line 20"/>
                <p:cNvSpPr>
                  <a:spLocks noChangeShapeType="1"/>
                </p:cNvSpPr>
                <p:nvPr/>
              </p:nvSpPr>
              <p:spPr bwMode="auto">
                <a:xfrm>
                  <a:off x="45" y="499"/>
                  <a:ext cx="9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109" name="Line 21"/>
                <p:cNvSpPr>
                  <a:spLocks noChangeShapeType="1"/>
                </p:cNvSpPr>
                <p:nvPr/>
              </p:nvSpPr>
              <p:spPr bwMode="auto">
                <a:xfrm>
                  <a:off x="45" y="590"/>
                  <a:ext cx="9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110" name="Line 22"/>
                <p:cNvSpPr>
                  <a:spLocks noChangeShapeType="1"/>
                </p:cNvSpPr>
                <p:nvPr/>
              </p:nvSpPr>
              <p:spPr bwMode="auto">
                <a:xfrm>
                  <a:off x="45" y="670"/>
                  <a:ext cx="9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111" name="Line 23"/>
                <p:cNvSpPr>
                  <a:spLocks noChangeShapeType="1"/>
                </p:cNvSpPr>
                <p:nvPr/>
              </p:nvSpPr>
              <p:spPr bwMode="auto">
                <a:xfrm>
                  <a:off x="45" y="753"/>
                  <a:ext cx="9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112" name="Line 24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8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89113" name="Group 25"/>
            <p:cNvGrpSpPr/>
            <p:nvPr/>
          </p:nvGrpSpPr>
          <p:grpSpPr>
            <a:xfrm>
              <a:off x="0" y="0"/>
              <a:ext cx="227" cy="3385"/>
              <a:chOff x="0" y="0"/>
              <a:chExt cx="227" cy="3929"/>
            </a:xfrm>
          </p:grpSpPr>
          <p:grpSp>
            <p:nvGrpSpPr>
              <p:cNvPr id="89114" name="Group 26"/>
              <p:cNvGrpSpPr/>
              <p:nvPr/>
            </p:nvGrpSpPr>
            <p:grpSpPr>
              <a:xfrm>
                <a:off x="0" y="0"/>
                <a:ext cx="227" cy="1950"/>
                <a:chOff x="0" y="0"/>
                <a:chExt cx="181" cy="2676"/>
              </a:xfrm>
            </p:grpSpPr>
            <p:grpSp>
              <p:nvGrpSpPr>
                <p:cNvPr id="89115" name="Group 27"/>
                <p:cNvGrpSpPr/>
                <p:nvPr/>
              </p:nvGrpSpPr>
              <p:grpSpPr>
                <a:xfrm>
                  <a:off x="0" y="0"/>
                  <a:ext cx="181" cy="408"/>
                  <a:chOff x="0" y="0"/>
                  <a:chExt cx="181" cy="753"/>
                </a:xfrm>
              </p:grpSpPr>
              <p:sp>
                <p:nvSpPr>
                  <p:cNvPr id="8911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45" y="9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1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5" y="17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1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5" y="25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1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5" y="33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2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16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2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99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2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45" y="59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2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45" y="6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2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45" y="75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2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9126" name="Group 38"/>
                <p:cNvGrpSpPr/>
                <p:nvPr/>
              </p:nvGrpSpPr>
              <p:grpSpPr>
                <a:xfrm>
                  <a:off x="0" y="454"/>
                  <a:ext cx="181" cy="408"/>
                  <a:chOff x="0" y="0"/>
                  <a:chExt cx="181" cy="753"/>
                </a:xfrm>
              </p:grpSpPr>
              <p:sp>
                <p:nvSpPr>
                  <p:cNvPr id="8912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45" y="9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2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45" y="17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2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45" y="25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3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5" y="33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3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16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3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99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3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45" y="59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3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45" y="6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35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45" y="75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3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9137" name="Group 49"/>
                <p:cNvGrpSpPr/>
                <p:nvPr/>
              </p:nvGrpSpPr>
              <p:grpSpPr>
                <a:xfrm>
                  <a:off x="0" y="907"/>
                  <a:ext cx="181" cy="408"/>
                  <a:chOff x="0" y="0"/>
                  <a:chExt cx="181" cy="753"/>
                </a:xfrm>
              </p:grpSpPr>
              <p:sp>
                <p:nvSpPr>
                  <p:cNvPr id="89138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45" y="9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39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45" y="17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40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45" y="25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4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45" y="33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4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16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43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99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44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45" y="59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45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45" y="6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46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45" y="75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4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9148" name="Group 60"/>
                <p:cNvGrpSpPr/>
                <p:nvPr/>
              </p:nvGrpSpPr>
              <p:grpSpPr>
                <a:xfrm>
                  <a:off x="0" y="1361"/>
                  <a:ext cx="181" cy="408"/>
                  <a:chOff x="0" y="0"/>
                  <a:chExt cx="181" cy="753"/>
                </a:xfrm>
              </p:grpSpPr>
              <p:sp>
                <p:nvSpPr>
                  <p:cNvPr id="89149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45" y="9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50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45" y="17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51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45" y="25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52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45" y="33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53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16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54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99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55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5" y="59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56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45" y="6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57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45" y="75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58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9159" name="Group 71"/>
                <p:cNvGrpSpPr/>
                <p:nvPr/>
              </p:nvGrpSpPr>
              <p:grpSpPr>
                <a:xfrm>
                  <a:off x="0" y="1814"/>
                  <a:ext cx="181" cy="408"/>
                  <a:chOff x="0" y="0"/>
                  <a:chExt cx="181" cy="753"/>
                </a:xfrm>
              </p:grpSpPr>
              <p:sp>
                <p:nvSpPr>
                  <p:cNvPr id="89160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45" y="9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61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45" y="17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62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45" y="25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63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45" y="33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64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16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65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99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66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45" y="59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67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45" y="6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68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45" y="75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69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9170" name="Group 82"/>
                <p:cNvGrpSpPr/>
                <p:nvPr/>
              </p:nvGrpSpPr>
              <p:grpSpPr>
                <a:xfrm>
                  <a:off x="0" y="2268"/>
                  <a:ext cx="181" cy="408"/>
                  <a:chOff x="0" y="0"/>
                  <a:chExt cx="181" cy="753"/>
                </a:xfrm>
              </p:grpSpPr>
              <p:sp>
                <p:nvSpPr>
                  <p:cNvPr id="89171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45" y="9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72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45" y="17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73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45" y="25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74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45" y="33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75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16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76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99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77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45" y="59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78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45" y="6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79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45" y="75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80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89181" name="Group 93"/>
              <p:cNvGrpSpPr/>
              <p:nvPr/>
            </p:nvGrpSpPr>
            <p:grpSpPr>
              <a:xfrm>
                <a:off x="0" y="1979"/>
                <a:ext cx="227" cy="1950"/>
                <a:chOff x="0" y="0"/>
                <a:chExt cx="181" cy="2676"/>
              </a:xfrm>
            </p:grpSpPr>
            <p:grpSp>
              <p:nvGrpSpPr>
                <p:cNvPr id="89182" name="Group 94"/>
                <p:cNvGrpSpPr/>
                <p:nvPr/>
              </p:nvGrpSpPr>
              <p:grpSpPr>
                <a:xfrm>
                  <a:off x="0" y="0"/>
                  <a:ext cx="181" cy="408"/>
                  <a:chOff x="0" y="0"/>
                  <a:chExt cx="181" cy="753"/>
                </a:xfrm>
              </p:grpSpPr>
              <p:sp>
                <p:nvSpPr>
                  <p:cNvPr id="89183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45" y="9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84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45" y="17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85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45" y="25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86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45" y="33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87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16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88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99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89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45" y="59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90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45" y="6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91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45" y="75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92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9193" name="Group 105"/>
                <p:cNvGrpSpPr/>
                <p:nvPr/>
              </p:nvGrpSpPr>
              <p:grpSpPr>
                <a:xfrm>
                  <a:off x="0" y="454"/>
                  <a:ext cx="181" cy="408"/>
                  <a:chOff x="0" y="0"/>
                  <a:chExt cx="181" cy="753"/>
                </a:xfrm>
              </p:grpSpPr>
              <p:sp>
                <p:nvSpPr>
                  <p:cNvPr id="89194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45" y="9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95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45" y="17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96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45" y="25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97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45" y="33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98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16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99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99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00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45" y="59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01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45" y="6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02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45" y="75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03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9204" name="Group 116"/>
                <p:cNvGrpSpPr/>
                <p:nvPr/>
              </p:nvGrpSpPr>
              <p:grpSpPr>
                <a:xfrm>
                  <a:off x="0" y="907"/>
                  <a:ext cx="181" cy="408"/>
                  <a:chOff x="0" y="0"/>
                  <a:chExt cx="181" cy="753"/>
                </a:xfrm>
              </p:grpSpPr>
              <p:sp>
                <p:nvSpPr>
                  <p:cNvPr id="89205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45" y="9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06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45" y="17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07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45" y="25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08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45" y="33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09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16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10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99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11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45" y="59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12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45" y="6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13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45" y="75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14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9215" name="Group 127"/>
                <p:cNvGrpSpPr/>
                <p:nvPr/>
              </p:nvGrpSpPr>
              <p:grpSpPr>
                <a:xfrm>
                  <a:off x="0" y="1361"/>
                  <a:ext cx="181" cy="408"/>
                  <a:chOff x="0" y="0"/>
                  <a:chExt cx="181" cy="753"/>
                </a:xfrm>
              </p:grpSpPr>
              <p:sp>
                <p:nvSpPr>
                  <p:cNvPr id="89216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45" y="9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17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45" y="17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18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45" y="25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19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45" y="33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20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16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21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99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22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45" y="59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23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45" y="6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24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45" y="75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25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9226" name="Group 138"/>
                <p:cNvGrpSpPr/>
                <p:nvPr/>
              </p:nvGrpSpPr>
              <p:grpSpPr>
                <a:xfrm>
                  <a:off x="0" y="1814"/>
                  <a:ext cx="181" cy="408"/>
                  <a:chOff x="0" y="0"/>
                  <a:chExt cx="181" cy="753"/>
                </a:xfrm>
              </p:grpSpPr>
              <p:sp>
                <p:nvSpPr>
                  <p:cNvPr id="89227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45" y="9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28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45" y="17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29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45" y="25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30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45" y="33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31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16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32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99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33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45" y="59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34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45" y="6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35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45" y="75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36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9237" name="Group 149"/>
                <p:cNvGrpSpPr/>
                <p:nvPr/>
              </p:nvGrpSpPr>
              <p:grpSpPr>
                <a:xfrm>
                  <a:off x="0" y="2268"/>
                  <a:ext cx="181" cy="408"/>
                  <a:chOff x="0" y="0"/>
                  <a:chExt cx="181" cy="753"/>
                </a:xfrm>
              </p:grpSpPr>
              <p:sp>
                <p:nvSpPr>
                  <p:cNvPr id="89238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45" y="9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39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45" y="171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40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45" y="254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41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45" y="33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42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16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43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45" y="499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44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45" y="59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45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45" y="670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46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45" y="753"/>
                    <a:ext cx="9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47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89248" name="Text Box 161"/>
          <p:cNvSpPr txBox="1">
            <a:spLocks noChangeArrowheads="1"/>
          </p:cNvSpPr>
          <p:nvPr/>
        </p:nvSpPr>
        <p:spPr bwMode="auto">
          <a:xfrm>
            <a:off x="8607428" y="2989568"/>
            <a:ext cx="1367535" cy="63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35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量程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9249" name="AutoShape 162"/>
          <p:cNvSpPr/>
          <p:nvPr/>
        </p:nvSpPr>
        <p:spPr bwMode="auto">
          <a:xfrm>
            <a:off x="7835484" y="1049834"/>
            <a:ext cx="422327" cy="4523939"/>
          </a:xfrm>
          <a:prstGeom prst="rightBrace">
            <a:avLst>
              <a:gd name="adj1" fmla="val 8721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FF"/>
                </a:solidFill>
                <a:round/>
                <a:headEnd/>
                <a:tailEnd/>
              </a14:hiddenLine>
            </a:ext>
          </a:extLst>
        </p:spPr>
        <p:txBody>
          <a:bodyPr wrap="none" lIns="89858" tIns="44929" rIns="89858" bIns="44929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grpSp>
        <p:nvGrpSpPr>
          <p:cNvPr id="89250" name="Group 162"/>
          <p:cNvGrpSpPr/>
          <p:nvPr/>
        </p:nvGrpSpPr>
        <p:grpSpPr>
          <a:xfrm>
            <a:off x="7133153" y="5575357"/>
            <a:ext cx="1964672" cy="718890"/>
            <a:chOff x="0" y="0"/>
            <a:chExt cx="1270" cy="454"/>
          </a:xfrm>
        </p:grpSpPr>
        <p:sp>
          <p:nvSpPr>
            <p:cNvPr id="89251" name="AutoShape 164"/>
            <p:cNvSpPr>
              <a:spLocks noChangeArrowheads="1"/>
            </p:cNvSpPr>
            <p:nvPr/>
          </p:nvSpPr>
          <p:spPr bwMode="auto">
            <a:xfrm>
              <a:off x="0" y="0"/>
              <a:ext cx="1225" cy="454"/>
            </a:xfrm>
            <a:prstGeom prst="wedgeRoundRectCallout">
              <a:avLst>
                <a:gd name="adj1" fmla="val -80694"/>
                <a:gd name="adj2" fmla="val -38324"/>
                <a:gd name="adj3" fmla="val 16667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</a:pPr>
              <a:endParaRPr lang="zh-CN" altLang="zh-CN" sz="2800">
                <a:latin typeface="Times New Roman" pitchFamily="18" charset="0"/>
                <a:ea typeface="楷体_GB2312" pitchFamily="49" charset="-122"/>
              </a:endParaRPr>
            </a:p>
          </p:txBody>
        </p:sp>
        <p:sp>
          <p:nvSpPr>
            <p:cNvPr id="89252" name="Rectangle 165"/>
            <p:cNvSpPr>
              <a:spLocks noChangeArrowheads="1"/>
            </p:cNvSpPr>
            <p:nvPr/>
          </p:nvSpPr>
          <p:spPr bwMode="auto">
            <a:xfrm flipH="1">
              <a:off x="0" y="45"/>
              <a:ext cx="127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chemeClr val="bg1"/>
                  </a:solidFill>
                  <a:ea typeface="楷体_GB2312" pitchFamily="49" charset="-122"/>
                </a:rPr>
                <a:t>最低温度？</a:t>
              </a:r>
            </a:p>
          </p:txBody>
        </p:sp>
      </p:grpSp>
      <p:grpSp>
        <p:nvGrpSpPr>
          <p:cNvPr id="89253" name="Group 165"/>
          <p:cNvGrpSpPr/>
          <p:nvPr/>
        </p:nvGrpSpPr>
        <p:grpSpPr>
          <a:xfrm>
            <a:off x="6992377" y="332526"/>
            <a:ext cx="2034287" cy="717307"/>
            <a:chOff x="0" y="0"/>
            <a:chExt cx="1315" cy="453"/>
          </a:xfrm>
        </p:grpSpPr>
        <p:sp>
          <p:nvSpPr>
            <p:cNvPr id="89254" name="AutoShape 167"/>
            <p:cNvSpPr>
              <a:spLocks noChangeArrowheads="1"/>
            </p:cNvSpPr>
            <p:nvPr/>
          </p:nvSpPr>
          <p:spPr bwMode="auto">
            <a:xfrm>
              <a:off x="46" y="0"/>
              <a:ext cx="1135" cy="453"/>
            </a:xfrm>
            <a:prstGeom prst="wedgeRoundRectCallout">
              <a:avLst>
                <a:gd name="adj1" fmla="val -80574"/>
                <a:gd name="adj2" fmla="val 57060"/>
                <a:gd name="adj3" fmla="val 16667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</a:pPr>
              <a:endParaRPr lang="zh-CN" altLang="zh-CN" sz="2800" b="1">
                <a:latin typeface="Times New Roman" pitchFamily="18" charset="0"/>
                <a:ea typeface="楷体_GB2312" pitchFamily="49" charset="-122"/>
              </a:endParaRPr>
            </a:p>
          </p:txBody>
        </p:sp>
        <p:sp>
          <p:nvSpPr>
            <p:cNvPr id="89255" name="Rectangle 168"/>
            <p:cNvSpPr>
              <a:spLocks noChangeArrowheads="1"/>
            </p:cNvSpPr>
            <p:nvPr/>
          </p:nvSpPr>
          <p:spPr bwMode="auto">
            <a:xfrm flipH="1">
              <a:off x="0" y="45"/>
              <a:ext cx="131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chemeClr val="bg1"/>
                  </a:solidFill>
                  <a:ea typeface="楷体_GB2312" pitchFamily="49" charset="-122"/>
                </a:rPr>
                <a:t>最高温度？</a:t>
              </a:r>
            </a:p>
          </p:txBody>
        </p:sp>
      </p:grpSp>
      <p:sp>
        <p:nvSpPr>
          <p:cNvPr id="89256" name="Line 169"/>
          <p:cNvSpPr>
            <a:spLocks noChangeShapeType="1"/>
          </p:cNvSpPr>
          <p:nvPr/>
        </p:nvSpPr>
        <p:spPr bwMode="auto">
          <a:xfrm>
            <a:off x="6010040" y="3850970"/>
            <a:ext cx="14232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89257" name="Rectangle 170"/>
          <p:cNvSpPr>
            <a:spLocks noChangeArrowheads="1"/>
          </p:cNvSpPr>
          <p:nvPr/>
        </p:nvSpPr>
        <p:spPr bwMode="auto">
          <a:xfrm>
            <a:off x="6781987" y="3635621"/>
            <a:ext cx="982336" cy="51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/>
              <a:t>1℃</a:t>
            </a:r>
          </a:p>
        </p:txBody>
      </p:sp>
      <p:sp>
        <p:nvSpPr>
          <p:cNvPr id="89258" name="Rectangle 171"/>
          <p:cNvSpPr>
            <a:spLocks noChangeArrowheads="1"/>
          </p:cNvSpPr>
          <p:nvPr/>
        </p:nvSpPr>
        <p:spPr bwMode="auto">
          <a:xfrm>
            <a:off x="8957049" y="3564364"/>
            <a:ext cx="561556" cy="63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500" b="1">
                <a:solidFill>
                  <a:srgbClr val="FF33CC"/>
                </a:solidFill>
                <a:latin typeface="楷体_GB2312" pitchFamily="49" charset="-122"/>
                <a:ea typeface="楷体_GB2312" pitchFamily="49" charset="-122"/>
              </a:rPr>
              <a:t>～</a:t>
            </a:r>
          </a:p>
        </p:txBody>
      </p:sp>
      <p:grpSp>
        <p:nvGrpSpPr>
          <p:cNvPr id="89259" name="Group 171"/>
          <p:cNvGrpSpPr/>
          <p:nvPr/>
        </p:nvGrpSpPr>
        <p:grpSpPr>
          <a:xfrm>
            <a:off x="6220431" y="2916731"/>
            <a:ext cx="1913621" cy="718890"/>
            <a:chOff x="0" y="0"/>
            <a:chExt cx="1237" cy="454"/>
          </a:xfrm>
        </p:grpSpPr>
        <p:sp>
          <p:nvSpPr>
            <p:cNvPr id="89260" name="AutoShape 173"/>
            <p:cNvSpPr>
              <a:spLocks noChangeArrowheads="1"/>
            </p:cNvSpPr>
            <p:nvPr/>
          </p:nvSpPr>
          <p:spPr bwMode="auto">
            <a:xfrm>
              <a:off x="136" y="0"/>
              <a:ext cx="998" cy="454"/>
            </a:xfrm>
            <a:prstGeom prst="wedgeEllipseCallout">
              <a:avLst>
                <a:gd name="adj1" fmla="val -66333"/>
                <a:gd name="adj2" fmla="val 78412"/>
              </a:avLst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</a:pPr>
              <a:endParaRPr lang="zh-CN" altLang="zh-CN" sz="280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89261" name="Rectangle 174"/>
            <p:cNvSpPr>
              <a:spLocks noChangeArrowheads="1"/>
            </p:cNvSpPr>
            <p:nvPr/>
          </p:nvSpPr>
          <p:spPr bwMode="auto">
            <a:xfrm>
              <a:off x="0" y="91"/>
              <a:ext cx="123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800" b="1">
                  <a:ea typeface="楷体_GB2312" pitchFamily="49" charset="-122"/>
                </a:rPr>
                <a:t>  </a:t>
              </a:r>
              <a:r>
                <a:rPr lang="zh-CN" altLang="en-US" sz="2800" b="1">
                  <a:solidFill>
                    <a:srgbClr val="FF0000"/>
                  </a:solidFill>
                  <a:ea typeface="楷体_GB2312" pitchFamily="49" charset="-122"/>
                </a:rPr>
                <a:t>分度值</a:t>
              </a:r>
            </a:p>
          </p:txBody>
        </p:sp>
      </p:grpSp>
      <p:sp>
        <p:nvSpPr>
          <p:cNvPr id="89262" name="Rectangle 175"/>
          <p:cNvSpPr>
            <a:spLocks noChangeArrowheads="1"/>
          </p:cNvSpPr>
          <p:nvPr/>
        </p:nvSpPr>
        <p:spPr bwMode="auto">
          <a:xfrm>
            <a:off x="9238600" y="475039"/>
            <a:ext cx="1123112" cy="51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/>
              <a:t>110℃</a:t>
            </a:r>
          </a:p>
        </p:txBody>
      </p:sp>
      <p:sp>
        <p:nvSpPr>
          <p:cNvPr id="89263" name="Rectangle 176"/>
          <p:cNvSpPr>
            <a:spLocks noChangeArrowheads="1"/>
          </p:cNvSpPr>
          <p:nvPr/>
        </p:nvSpPr>
        <p:spPr bwMode="auto">
          <a:xfrm>
            <a:off x="9167438" y="5646612"/>
            <a:ext cx="1438697" cy="51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 b="1"/>
              <a:t>－</a:t>
            </a:r>
            <a:r>
              <a:rPr lang="en-US" altLang="zh-CN" sz="2800" b="1"/>
              <a:t>20℃</a:t>
            </a:r>
          </a:p>
        </p:txBody>
      </p:sp>
      <p:sp>
        <p:nvSpPr>
          <p:cNvPr id="89264" name="矩形 176"/>
          <p:cNvSpPr>
            <a:spLocks noChangeArrowheads="1"/>
          </p:cNvSpPr>
          <p:nvPr/>
        </p:nvSpPr>
        <p:spPr bwMode="auto">
          <a:xfrm>
            <a:off x="1856383" y="1900150"/>
            <a:ext cx="3780833" cy="156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1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量程</a:t>
            </a:r>
            <a:r>
              <a:rPr lang="zh-CN" altLang="en-US" sz="31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：温度计所能测量的最高温度和最低温度的温度范围。</a:t>
            </a:r>
            <a:endParaRPr lang="zh-CN" altLang="en-US" sz="3100" b="1">
              <a:solidFill>
                <a:srgbClr val="000000"/>
              </a:solidFill>
            </a:endParaRPr>
          </a:p>
        </p:txBody>
      </p:sp>
      <p:sp>
        <p:nvSpPr>
          <p:cNvPr id="89265" name="矩形 177"/>
          <p:cNvSpPr>
            <a:spLocks noChangeArrowheads="1"/>
          </p:cNvSpPr>
          <p:nvPr/>
        </p:nvSpPr>
        <p:spPr bwMode="auto">
          <a:xfrm>
            <a:off x="1856383" y="4028319"/>
            <a:ext cx="3861276" cy="107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1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分度值</a:t>
            </a:r>
            <a:r>
              <a:rPr lang="zh-CN" altLang="en-US" sz="31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：每一小格代表的温度值</a:t>
            </a:r>
            <a:endParaRPr lang="zh-CN" altLang="en-US" sz="31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04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0.05254 L -1.94444E-06 -8.14815E-06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926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76 -0.04213 L -2.77778E-06 1.85185E-06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926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9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4.44444E-06 L -0.12795 -0.28958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926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71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4.07407E-06 L 0.00868 0.46643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926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89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89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8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8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9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9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9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9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9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9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9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9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49" grpId="0"/>
      <p:bldP spid="89257" grpId="0"/>
      <p:bldP spid="89258" grpId="0"/>
      <p:bldP spid="89262" grpId="0"/>
      <p:bldP spid="89262" grpId="1"/>
      <p:bldP spid="89262" grpId="2"/>
      <p:bldP spid="89263" grpId="0"/>
      <p:bldP spid="89263" grpId="1"/>
      <p:bldP spid="89263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2"/>
          <p:cNvSpPr>
            <a:spLocks noChangeArrowheads="1"/>
          </p:cNvSpPr>
          <p:nvPr/>
        </p:nvSpPr>
        <p:spPr bwMode="auto">
          <a:xfrm>
            <a:off x="4958090" y="834483"/>
            <a:ext cx="445532" cy="46363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lIns="89858" tIns="44929" rIns="89858" bIns="44929" anchor="ctr"/>
          <a:lstStyle/>
          <a:p>
            <a:pPr fontAlgn="ctr">
              <a:buFont typeface="Wingdings" panose="05000000000000000000" pitchFamily="2" charset="2"/>
              <a:buNone/>
            </a:pPr>
            <a:endParaRPr lang="zh-CN" altLang="en-US" sz="1400" b="1">
              <a:solidFill>
                <a:srgbClr val="008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941469" y="2701379"/>
            <a:ext cx="2663909" cy="2676059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如果所测的温度过高，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超出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了温度计所能测量的最高温度，会出现什么后果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?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2315839" y="77592"/>
            <a:ext cx="2385452" cy="58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1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想想议议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870813" y="1480535"/>
            <a:ext cx="2806232" cy="2231092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如果所测的温度过低，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低于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了温度计所能测量的最低温度，会出现什么后果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?</a:t>
            </a:r>
          </a:p>
        </p:txBody>
      </p:sp>
      <p:sp>
        <p:nvSpPr>
          <p:cNvPr id="30725" name="AutoShape 6"/>
          <p:cNvSpPr>
            <a:spLocks noChangeArrowheads="1"/>
          </p:cNvSpPr>
          <p:nvPr/>
        </p:nvSpPr>
        <p:spPr bwMode="auto">
          <a:xfrm>
            <a:off x="5140634" y="1168592"/>
            <a:ext cx="74255" cy="433234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lIns="89858" tIns="44929" rIns="89858" bIns="44929" anchor="ctr"/>
          <a:lstStyle/>
          <a:p>
            <a:pPr fontAlgn="ctr">
              <a:buFont typeface="Wingdings" panose="05000000000000000000" pitchFamily="2" charset="2"/>
              <a:buNone/>
            </a:pPr>
            <a:endParaRPr lang="zh-CN" altLang="en-US" sz="1400" b="1">
              <a:solidFill>
                <a:srgbClr val="008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26" name="AutoShape 7"/>
          <p:cNvSpPr>
            <a:spLocks noChangeArrowheads="1"/>
          </p:cNvSpPr>
          <p:nvPr/>
        </p:nvSpPr>
        <p:spPr bwMode="auto">
          <a:xfrm>
            <a:off x="5098866" y="4354509"/>
            <a:ext cx="139229" cy="114009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lIns="89858" tIns="44929" rIns="89858" bIns="44929" anchor="ctr"/>
          <a:lstStyle/>
          <a:p>
            <a:pPr algn="ctr">
              <a:buFont typeface="Wingdings" panose="05000000000000000000" pitchFamily="2" charset="2"/>
              <a:buNone/>
            </a:pPr>
            <a:endParaRPr lang="zh-CN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7" name="AutoShape 8"/>
          <p:cNvSpPr>
            <a:spLocks noChangeArrowheads="1"/>
          </p:cNvSpPr>
          <p:nvPr/>
        </p:nvSpPr>
        <p:spPr bwMode="auto">
          <a:xfrm>
            <a:off x="4958090" y="332526"/>
            <a:ext cx="519787" cy="532042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10800 h 21600"/>
              <a:gd name="T10" fmla="*/ 5400 w 21600"/>
              <a:gd name="T11" fmla="*/ 10800 h 21600"/>
              <a:gd name="T12" fmla="*/ 10800 w 21600"/>
              <a:gd name="T13" fmla="*/ 16200 h 21600"/>
              <a:gd name="T14" fmla="*/ 16200 w 21600"/>
              <a:gd name="T15" fmla="*/ 10800 h 21600"/>
              <a:gd name="T16" fmla="*/ 10800 w 21600"/>
              <a:gd name="T17" fmla="*/ 5400 h 21600"/>
              <a:gd name="T18" fmla="*/ 5400 w 21600"/>
              <a:gd name="T19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30728" name="AutoShape 9"/>
          <p:cNvSpPr>
            <a:spLocks noChangeArrowheads="1"/>
          </p:cNvSpPr>
          <p:nvPr/>
        </p:nvSpPr>
        <p:spPr bwMode="auto">
          <a:xfrm>
            <a:off x="5032345" y="5424927"/>
            <a:ext cx="297021" cy="53204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lIns="89858" tIns="44929" rIns="89858" bIns="44929" anchor="ctr"/>
          <a:lstStyle/>
          <a:p>
            <a:pPr fontAlgn="ctr">
              <a:buFont typeface="Wingdings" panose="05000000000000000000" pitchFamily="2" charset="2"/>
              <a:buNone/>
            </a:pPr>
            <a:endParaRPr lang="zh-CN" altLang="en-US" sz="1400" b="1">
              <a:solidFill>
                <a:srgbClr val="008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5097318" y="1122672"/>
            <a:ext cx="140775" cy="32239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lIns="89858" tIns="44929" rIns="89858" bIns="44929" anchor="ctr"/>
          <a:lstStyle/>
          <a:p>
            <a:pPr algn="ctr">
              <a:buFont typeface="Wingdings" panose="05000000000000000000" pitchFamily="2" charset="2"/>
              <a:buNone/>
            </a:pPr>
            <a:endParaRPr lang="zh-CN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>
            <a:off x="5168480" y="4354509"/>
            <a:ext cx="21039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5168480" y="1695884"/>
            <a:ext cx="21039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grpSp>
        <p:nvGrpSpPr>
          <p:cNvPr id="30732" name="Group 13"/>
          <p:cNvGrpSpPr/>
          <p:nvPr/>
        </p:nvGrpSpPr>
        <p:grpSpPr>
          <a:xfrm>
            <a:off x="5238095" y="1695884"/>
            <a:ext cx="140776" cy="2658625"/>
            <a:chOff x="4789" y="1200"/>
            <a:chExt cx="107" cy="1680"/>
          </a:xfrm>
        </p:grpSpPr>
        <p:sp>
          <p:nvSpPr>
            <p:cNvPr id="30733" name="Line 14"/>
            <p:cNvSpPr>
              <a:spLocks noChangeShapeType="1"/>
            </p:cNvSpPr>
            <p:nvPr/>
          </p:nvSpPr>
          <p:spPr bwMode="auto">
            <a:xfrm>
              <a:off x="4789" y="1536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4" name="Line 15"/>
            <p:cNvSpPr>
              <a:spLocks noChangeShapeType="1"/>
            </p:cNvSpPr>
            <p:nvPr/>
          </p:nvSpPr>
          <p:spPr bwMode="auto">
            <a:xfrm>
              <a:off x="4789" y="1704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5" name="Line 16"/>
            <p:cNvSpPr>
              <a:spLocks noChangeShapeType="1"/>
            </p:cNvSpPr>
            <p:nvPr/>
          </p:nvSpPr>
          <p:spPr bwMode="auto">
            <a:xfrm>
              <a:off x="4789" y="1872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6" name="Line 17"/>
            <p:cNvSpPr>
              <a:spLocks noChangeShapeType="1"/>
            </p:cNvSpPr>
            <p:nvPr/>
          </p:nvSpPr>
          <p:spPr bwMode="auto">
            <a:xfrm>
              <a:off x="4789" y="2040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7" name="Line 18"/>
            <p:cNvSpPr>
              <a:spLocks noChangeShapeType="1"/>
            </p:cNvSpPr>
            <p:nvPr/>
          </p:nvSpPr>
          <p:spPr bwMode="auto">
            <a:xfrm>
              <a:off x="4789" y="2208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8" name="Line 19"/>
            <p:cNvSpPr>
              <a:spLocks noChangeShapeType="1"/>
            </p:cNvSpPr>
            <p:nvPr/>
          </p:nvSpPr>
          <p:spPr bwMode="auto">
            <a:xfrm>
              <a:off x="4789" y="2376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9" name="Line 20"/>
            <p:cNvSpPr>
              <a:spLocks noChangeShapeType="1"/>
            </p:cNvSpPr>
            <p:nvPr/>
          </p:nvSpPr>
          <p:spPr bwMode="auto">
            <a:xfrm>
              <a:off x="4789" y="2544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0" name="Line 21"/>
            <p:cNvSpPr>
              <a:spLocks noChangeShapeType="1"/>
            </p:cNvSpPr>
            <p:nvPr/>
          </p:nvSpPr>
          <p:spPr bwMode="auto">
            <a:xfrm>
              <a:off x="4789" y="2712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1" name="Line 22"/>
            <p:cNvSpPr>
              <a:spLocks noChangeShapeType="1"/>
            </p:cNvSpPr>
            <p:nvPr/>
          </p:nvSpPr>
          <p:spPr bwMode="auto">
            <a:xfrm>
              <a:off x="4789" y="1200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2" name="Line 23"/>
            <p:cNvSpPr>
              <a:spLocks noChangeShapeType="1"/>
            </p:cNvSpPr>
            <p:nvPr/>
          </p:nvSpPr>
          <p:spPr bwMode="auto">
            <a:xfrm>
              <a:off x="4789" y="2880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3" name="Line 24"/>
            <p:cNvSpPr>
              <a:spLocks noChangeShapeType="1"/>
            </p:cNvSpPr>
            <p:nvPr/>
          </p:nvSpPr>
          <p:spPr bwMode="auto">
            <a:xfrm>
              <a:off x="4789" y="1368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44" name="Text Box 25"/>
          <p:cNvSpPr txBox="1">
            <a:spLocks noChangeArrowheads="1"/>
          </p:cNvSpPr>
          <p:nvPr/>
        </p:nvSpPr>
        <p:spPr bwMode="auto">
          <a:xfrm>
            <a:off x="5293872" y="1695884"/>
            <a:ext cx="581581" cy="274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9858" tIns="44929" rIns="89858" bIns="44929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908070605040302010</a:t>
            </a:r>
          </a:p>
        </p:txBody>
      </p:sp>
      <p:sp>
        <p:nvSpPr>
          <p:cNvPr id="30745" name="Line 26"/>
          <p:cNvSpPr>
            <a:spLocks noChangeShapeType="1"/>
          </p:cNvSpPr>
          <p:nvPr/>
        </p:nvSpPr>
        <p:spPr bwMode="auto">
          <a:xfrm>
            <a:off x="5238095" y="4642698"/>
            <a:ext cx="14077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30746" name="Line 27"/>
          <p:cNvSpPr>
            <a:spLocks noChangeShapeType="1"/>
          </p:cNvSpPr>
          <p:nvPr/>
        </p:nvSpPr>
        <p:spPr bwMode="auto">
          <a:xfrm>
            <a:off x="5238095" y="1410861"/>
            <a:ext cx="14077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30747" name="Line 28"/>
          <p:cNvSpPr>
            <a:spLocks noChangeShapeType="1"/>
          </p:cNvSpPr>
          <p:nvPr/>
        </p:nvSpPr>
        <p:spPr bwMode="auto">
          <a:xfrm flipH="1">
            <a:off x="8466653" y="403940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30748" name="AutoShape 29"/>
          <p:cNvSpPr>
            <a:spLocks noChangeArrowheads="1"/>
          </p:cNvSpPr>
          <p:nvPr/>
        </p:nvSpPr>
        <p:spPr bwMode="auto">
          <a:xfrm>
            <a:off x="8887433" y="834483"/>
            <a:ext cx="445532" cy="46363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lIns="89858" tIns="44929" rIns="89858" bIns="44929" anchor="ctr"/>
          <a:lstStyle/>
          <a:p>
            <a:pPr fontAlgn="ctr">
              <a:buFont typeface="Wingdings" panose="05000000000000000000" pitchFamily="2" charset="2"/>
              <a:buNone/>
            </a:pPr>
            <a:endParaRPr lang="zh-CN" altLang="en-US" sz="1400" b="1">
              <a:solidFill>
                <a:srgbClr val="008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49" name="AutoShape 30"/>
          <p:cNvSpPr>
            <a:spLocks noChangeArrowheads="1"/>
          </p:cNvSpPr>
          <p:nvPr/>
        </p:nvSpPr>
        <p:spPr bwMode="auto">
          <a:xfrm>
            <a:off x="9069978" y="1168592"/>
            <a:ext cx="74255" cy="433234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lIns="89858" tIns="44929" rIns="89858" bIns="44929" anchor="ctr"/>
          <a:lstStyle/>
          <a:p>
            <a:pPr fontAlgn="ctr">
              <a:buFont typeface="Wingdings" panose="05000000000000000000" pitchFamily="2" charset="2"/>
              <a:buNone/>
            </a:pPr>
            <a:endParaRPr lang="zh-CN" altLang="en-US" sz="1400" b="1">
              <a:solidFill>
                <a:srgbClr val="008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50" name="AutoShape 31"/>
          <p:cNvSpPr>
            <a:spLocks noChangeArrowheads="1"/>
          </p:cNvSpPr>
          <p:nvPr/>
        </p:nvSpPr>
        <p:spPr bwMode="auto">
          <a:xfrm>
            <a:off x="9028210" y="5287167"/>
            <a:ext cx="139229" cy="2074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lIns="89858" tIns="44929" rIns="89858" bIns="44929" anchor="ctr"/>
          <a:lstStyle/>
          <a:p>
            <a:pPr algn="ctr">
              <a:buFont typeface="Wingdings" panose="05000000000000000000" pitchFamily="2" charset="2"/>
              <a:buNone/>
            </a:pPr>
            <a:endParaRPr lang="zh-CN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1" name="AutoShape 32"/>
          <p:cNvSpPr>
            <a:spLocks noChangeArrowheads="1"/>
          </p:cNvSpPr>
          <p:nvPr/>
        </p:nvSpPr>
        <p:spPr bwMode="auto">
          <a:xfrm>
            <a:off x="8887433" y="332526"/>
            <a:ext cx="519787" cy="532042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10800 h 21600"/>
              <a:gd name="T10" fmla="*/ 5400 w 21600"/>
              <a:gd name="T11" fmla="*/ 10800 h 21600"/>
              <a:gd name="T12" fmla="*/ 10800 w 21600"/>
              <a:gd name="T13" fmla="*/ 16200 h 21600"/>
              <a:gd name="T14" fmla="*/ 16200 w 21600"/>
              <a:gd name="T15" fmla="*/ 10800 h 21600"/>
              <a:gd name="T16" fmla="*/ 10800 w 21600"/>
              <a:gd name="T17" fmla="*/ 5400 h 21600"/>
              <a:gd name="T18" fmla="*/ 5400 w 21600"/>
              <a:gd name="T19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30752" name="AutoShape 33"/>
          <p:cNvSpPr>
            <a:spLocks noChangeArrowheads="1"/>
          </p:cNvSpPr>
          <p:nvPr/>
        </p:nvSpPr>
        <p:spPr bwMode="auto">
          <a:xfrm>
            <a:off x="8961689" y="5424927"/>
            <a:ext cx="297021" cy="53204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lIns="89858" tIns="44929" rIns="89858" bIns="44929" anchor="ctr"/>
          <a:lstStyle/>
          <a:p>
            <a:pPr fontAlgn="ctr">
              <a:buFont typeface="Wingdings" panose="05000000000000000000" pitchFamily="2" charset="2"/>
              <a:buNone/>
            </a:pPr>
            <a:endParaRPr lang="zh-CN" altLang="en-US" sz="1400" b="1">
              <a:solidFill>
                <a:srgbClr val="008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3282" name="AutoShape 34"/>
          <p:cNvSpPr>
            <a:spLocks noChangeArrowheads="1"/>
          </p:cNvSpPr>
          <p:nvPr/>
        </p:nvSpPr>
        <p:spPr bwMode="auto">
          <a:xfrm>
            <a:off x="9028210" y="3274592"/>
            <a:ext cx="139229" cy="214558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lIns="89858" tIns="44929" rIns="89858" bIns="44929" anchor="ctr"/>
          <a:lstStyle/>
          <a:p>
            <a:pPr algn="ctr">
              <a:buFont typeface="Wingdings" panose="05000000000000000000" pitchFamily="2" charset="2"/>
              <a:buNone/>
            </a:pPr>
            <a:endParaRPr lang="zh-CN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4" name="Line 35"/>
          <p:cNvSpPr>
            <a:spLocks noChangeShapeType="1"/>
          </p:cNvSpPr>
          <p:nvPr/>
        </p:nvSpPr>
        <p:spPr bwMode="auto">
          <a:xfrm>
            <a:off x="9097823" y="4354509"/>
            <a:ext cx="21039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30755" name="Line 36"/>
          <p:cNvSpPr>
            <a:spLocks noChangeShapeType="1"/>
          </p:cNvSpPr>
          <p:nvPr/>
        </p:nvSpPr>
        <p:spPr bwMode="auto">
          <a:xfrm>
            <a:off x="9097823" y="1695884"/>
            <a:ext cx="21039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grpSp>
        <p:nvGrpSpPr>
          <p:cNvPr id="30756" name="Group 37"/>
          <p:cNvGrpSpPr/>
          <p:nvPr/>
        </p:nvGrpSpPr>
        <p:grpSpPr>
          <a:xfrm>
            <a:off x="9167439" y="1695884"/>
            <a:ext cx="140776" cy="2658625"/>
            <a:chOff x="4789" y="1200"/>
            <a:chExt cx="107" cy="1680"/>
          </a:xfrm>
        </p:grpSpPr>
        <p:sp>
          <p:nvSpPr>
            <p:cNvPr id="30757" name="Line 38"/>
            <p:cNvSpPr>
              <a:spLocks noChangeShapeType="1"/>
            </p:cNvSpPr>
            <p:nvPr/>
          </p:nvSpPr>
          <p:spPr bwMode="auto">
            <a:xfrm>
              <a:off x="4789" y="1536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8" name="Line 39"/>
            <p:cNvSpPr>
              <a:spLocks noChangeShapeType="1"/>
            </p:cNvSpPr>
            <p:nvPr/>
          </p:nvSpPr>
          <p:spPr bwMode="auto">
            <a:xfrm>
              <a:off x="4789" y="1704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9" name="Line 40"/>
            <p:cNvSpPr>
              <a:spLocks noChangeShapeType="1"/>
            </p:cNvSpPr>
            <p:nvPr/>
          </p:nvSpPr>
          <p:spPr bwMode="auto">
            <a:xfrm>
              <a:off x="4789" y="1872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0" name="Line 41"/>
            <p:cNvSpPr>
              <a:spLocks noChangeShapeType="1"/>
            </p:cNvSpPr>
            <p:nvPr/>
          </p:nvSpPr>
          <p:spPr bwMode="auto">
            <a:xfrm>
              <a:off x="4789" y="2040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1" name="Line 42"/>
            <p:cNvSpPr>
              <a:spLocks noChangeShapeType="1"/>
            </p:cNvSpPr>
            <p:nvPr/>
          </p:nvSpPr>
          <p:spPr bwMode="auto">
            <a:xfrm>
              <a:off x="4789" y="2208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2" name="Line 43"/>
            <p:cNvSpPr>
              <a:spLocks noChangeShapeType="1"/>
            </p:cNvSpPr>
            <p:nvPr/>
          </p:nvSpPr>
          <p:spPr bwMode="auto">
            <a:xfrm>
              <a:off x="4789" y="2376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3" name="Line 44"/>
            <p:cNvSpPr>
              <a:spLocks noChangeShapeType="1"/>
            </p:cNvSpPr>
            <p:nvPr/>
          </p:nvSpPr>
          <p:spPr bwMode="auto">
            <a:xfrm>
              <a:off x="4789" y="2544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4" name="Line 45"/>
            <p:cNvSpPr>
              <a:spLocks noChangeShapeType="1"/>
            </p:cNvSpPr>
            <p:nvPr/>
          </p:nvSpPr>
          <p:spPr bwMode="auto">
            <a:xfrm>
              <a:off x="4789" y="2712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5" name="Line 46"/>
            <p:cNvSpPr>
              <a:spLocks noChangeShapeType="1"/>
            </p:cNvSpPr>
            <p:nvPr/>
          </p:nvSpPr>
          <p:spPr bwMode="auto">
            <a:xfrm>
              <a:off x="4789" y="1200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6" name="Line 47"/>
            <p:cNvSpPr>
              <a:spLocks noChangeShapeType="1"/>
            </p:cNvSpPr>
            <p:nvPr/>
          </p:nvSpPr>
          <p:spPr bwMode="auto">
            <a:xfrm>
              <a:off x="4789" y="2880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7" name="Line 48"/>
            <p:cNvSpPr>
              <a:spLocks noChangeShapeType="1"/>
            </p:cNvSpPr>
            <p:nvPr/>
          </p:nvSpPr>
          <p:spPr bwMode="auto">
            <a:xfrm>
              <a:off x="4789" y="1368"/>
              <a:ext cx="10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68" name="Text Box 49"/>
          <p:cNvSpPr txBox="1">
            <a:spLocks noChangeArrowheads="1"/>
          </p:cNvSpPr>
          <p:nvPr/>
        </p:nvSpPr>
        <p:spPr bwMode="auto">
          <a:xfrm>
            <a:off x="9223216" y="1695884"/>
            <a:ext cx="581581" cy="274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9858" tIns="44929" rIns="89858" bIns="44929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908070605040302010</a:t>
            </a:r>
          </a:p>
        </p:txBody>
      </p:sp>
      <p:sp>
        <p:nvSpPr>
          <p:cNvPr id="30769" name="Line 50"/>
          <p:cNvSpPr>
            <a:spLocks noChangeShapeType="1"/>
          </p:cNvSpPr>
          <p:nvPr/>
        </p:nvSpPr>
        <p:spPr bwMode="auto">
          <a:xfrm>
            <a:off x="9167439" y="4642698"/>
            <a:ext cx="14077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30770" name="Line 51"/>
          <p:cNvSpPr>
            <a:spLocks noChangeShapeType="1"/>
          </p:cNvSpPr>
          <p:nvPr/>
        </p:nvSpPr>
        <p:spPr bwMode="auto">
          <a:xfrm>
            <a:off x="9167439" y="1410861"/>
            <a:ext cx="14077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grpSp>
        <p:nvGrpSpPr>
          <p:cNvPr id="4" name="Group 52"/>
          <p:cNvGrpSpPr/>
          <p:nvPr/>
        </p:nvGrpSpPr>
        <p:grpSpPr>
          <a:xfrm>
            <a:off x="5940426" y="4281672"/>
            <a:ext cx="2595842" cy="790146"/>
            <a:chOff x="2835" y="2659"/>
            <a:chExt cx="1678" cy="499"/>
          </a:xfrm>
        </p:grpSpPr>
        <p:sp>
          <p:nvSpPr>
            <p:cNvPr id="30772" name="AutoShape 53"/>
            <p:cNvSpPr>
              <a:spLocks noChangeArrowheads="1"/>
            </p:cNvSpPr>
            <p:nvPr/>
          </p:nvSpPr>
          <p:spPr bwMode="auto">
            <a:xfrm flipH="1">
              <a:off x="2925" y="2659"/>
              <a:ext cx="1497" cy="499"/>
            </a:xfrm>
            <a:prstGeom prst="wedgeRoundRectCallout">
              <a:avLst>
                <a:gd name="adj1" fmla="val -74384"/>
                <a:gd name="adj2" fmla="val 68236"/>
                <a:gd name="adj3" fmla="val 16667"/>
              </a:avLst>
            </a:prstGeom>
            <a:solidFill>
              <a:schemeClr val="folHlink"/>
            </a:solidFill>
            <a:ln w="9525">
              <a:solidFill>
                <a:srgbClr val="FF33CC"/>
              </a:solidFill>
              <a:miter lim="800000"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endParaRPr lang="zh-CN" altLang="zh-CN" sz="280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0773" name="Rectangle 54"/>
            <p:cNvSpPr>
              <a:spLocks noChangeArrowheads="1"/>
            </p:cNvSpPr>
            <p:nvPr/>
          </p:nvSpPr>
          <p:spPr bwMode="auto">
            <a:xfrm>
              <a:off x="2835" y="2750"/>
              <a:ext cx="16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2800" b="1"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en-US" sz="2800" b="1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rPr>
                <a:t>将</a:t>
              </a:r>
              <a:r>
                <a:rPr lang="zh-CN" altLang="en-US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测不出</a:t>
              </a:r>
              <a:r>
                <a:rPr lang="zh-CN" altLang="en-US" sz="2800" b="1">
                  <a:solidFill>
                    <a:schemeClr val="accent2"/>
                  </a:solidFill>
                  <a:latin typeface="楷体_GB2312" pitchFamily="49" charset="-122"/>
                  <a:ea typeface="楷体_GB2312" pitchFamily="49" charset="-122"/>
                </a:rPr>
                <a:t>温度</a:t>
              </a:r>
              <a:endParaRPr lang="zh-CN" altLang="en-US" sz="2800" b="1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53303" name="Rectangle 55"/>
          <p:cNvSpPr>
            <a:spLocks noChangeArrowheads="1"/>
          </p:cNvSpPr>
          <p:nvPr/>
        </p:nvSpPr>
        <p:spPr bwMode="auto">
          <a:xfrm>
            <a:off x="3414198" y="5934800"/>
            <a:ext cx="6596347" cy="5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100" b="1">
                <a:latin typeface="Arial" panose="020B0604020202020204" pitchFamily="34" charset="0"/>
                <a:ea typeface="楷体_GB2312" pitchFamily="49" charset="-122"/>
              </a:rPr>
              <a:t>使用前应选择量程合适的温度计。</a:t>
            </a:r>
          </a:p>
        </p:txBody>
      </p:sp>
      <p:sp>
        <p:nvSpPr>
          <p:cNvPr id="30775" name="Rectangle 56"/>
          <p:cNvSpPr>
            <a:spLocks noChangeArrowheads="1"/>
          </p:cNvSpPr>
          <p:nvPr/>
        </p:nvSpPr>
        <p:spPr bwMode="auto">
          <a:xfrm>
            <a:off x="5238095" y="5071816"/>
            <a:ext cx="1964672" cy="51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endParaRPr lang="zh-CN" altLang="zh-CN" sz="2800" b="1">
              <a:latin typeface="Arial" pitchFamily="34" charset="0"/>
              <a:ea typeface="楷体_GB2312" pitchFamily="49" charset="-122"/>
            </a:endParaRPr>
          </a:p>
        </p:txBody>
      </p:sp>
      <p:grpSp>
        <p:nvGrpSpPr>
          <p:cNvPr id="5" name="Group 57"/>
          <p:cNvGrpSpPr/>
          <p:nvPr/>
        </p:nvGrpSpPr>
        <p:grpSpPr>
          <a:xfrm>
            <a:off x="1941469" y="1193929"/>
            <a:ext cx="2724241" cy="1456782"/>
            <a:chOff x="249" y="754"/>
            <a:chExt cx="1761" cy="920"/>
          </a:xfrm>
        </p:grpSpPr>
        <p:sp>
          <p:nvSpPr>
            <p:cNvPr id="30777" name="AutoShape 58"/>
            <p:cNvSpPr>
              <a:spLocks noChangeArrowheads="1"/>
            </p:cNvSpPr>
            <p:nvPr/>
          </p:nvSpPr>
          <p:spPr bwMode="auto">
            <a:xfrm flipV="1">
              <a:off x="249" y="754"/>
              <a:ext cx="1723" cy="907"/>
            </a:xfrm>
            <a:prstGeom prst="wedgeRoundRectCallout">
              <a:avLst>
                <a:gd name="adj1" fmla="val 70037"/>
                <a:gd name="adj2" fmla="val 50657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rot="10800000"/>
            <a:lstStyle/>
            <a:p>
              <a:pPr algn="ctr">
                <a:buFont typeface="Wingdings" panose="05000000000000000000" pitchFamily="2" charset="2"/>
                <a:buNone/>
              </a:pPr>
              <a:endParaRPr lang="zh-CN" altLang="zh-CN" sz="3500" b="1">
                <a:latin typeface="Times New Roman" pitchFamily="18" charset="0"/>
              </a:endParaRPr>
            </a:p>
          </p:txBody>
        </p:sp>
        <p:sp>
          <p:nvSpPr>
            <p:cNvPr id="30778" name="Rectangle 59"/>
            <p:cNvSpPr>
              <a:spLocks noChangeArrowheads="1"/>
            </p:cNvSpPr>
            <p:nvPr/>
          </p:nvSpPr>
          <p:spPr bwMode="auto">
            <a:xfrm>
              <a:off x="385" y="799"/>
              <a:ext cx="1625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zh-CN" altLang="en-US" sz="2800" b="1">
                  <a:solidFill>
                    <a:schemeClr val="accent2"/>
                  </a:solidFill>
                  <a:latin typeface="Arial" panose="020B0604020202020204" pitchFamily="34" charset="0"/>
                  <a:ea typeface="楷体_GB2312" pitchFamily="49" charset="-122"/>
                </a:rPr>
                <a:t>温度计里的液体可能将温度计</a:t>
              </a:r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  <a:ea typeface="楷体_GB2312" pitchFamily="49" charset="-122"/>
                </a:rPr>
                <a:t>胀破</a:t>
              </a:r>
              <a:endParaRPr lang="zh-CN" altLang="en-US" sz="2800" b="1">
                <a:solidFill>
                  <a:schemeClr val="accent2"/>
                </a:solidFill>
                <a:latin typeface="Arial" pitchFamily="34" charset="0"/>
                <a:ea typeface="楷体_GB2312" pitchFamily="49" charset="-122"/>
              </a:endParaRPr>
            </a:p>
          </p:txBody>
        </p:sp>
      </p:grpSp>
      <p:sp>
        <p:nvSpPr>
          <p:cNvPr id="53309" name="AutoShape 61"/>
          <p:cNvSpPr>
            <a:spLocks noChangeArrowheads="1"/>
          </p:cNvSpPr>
          <p:nvPr/>
        </p:nvSpPr>
        <p:spPr bwMode="auto">
          <a:xfrm>
            <a:off x="1941468" y="5789123"/>
            <a:ext cx="1472730" cy="763227"/>
          </a:xfrm>
          <a:prstGeom prst="cloudCallout">
            <a:avLst>
              <a:gd name="adj1" fmla="val -10713"/>
              <a:gd name="adj2" fmla="val 67014"/>
            </a:avLst>
          </a:prstGeom>
          <a:solidFill>
            <a:srgbClr val="EDFCA2"/>
          </a:solidFill>
          <a:ln w="9525">
            <a:solidFill>
              <a:schemeClr val="tx1"/>
            </a:solidFill>
            <a:round/>
          </a:ln>
        </p:spPr>
        <p:txBody>
          <a:bodyPr lIns="89858" tIns="44929" rIns="89858" bIns="44929"/>
          <a:lstStyle/>
          <a:p>
            <a:pPr algn="ctr">
              <a:buFont typeface="Wingdings" panose="05000000000000000000" pitchFamily="2" charset="2"/>
              <a:buNone/>
            </a:pPr>
            <a:endParaRPr lang="zh-CN" altLang="zh-CN" b="1">
              <a:latin typeface="Arial" pitchFamily="34" charset="0"/>
            </a:endParaRPr>
          </a:p>
        </p:txBody>
      </p:sp>
      <p:sp>
        <p:nvSpPr>
          <p:cNvPr id="53310" name="Rectangle 62"/>
          <p:cNvSpPr>
            <a:spLocks noChangeArrowheads="1"/>
          </p:cNvSpPr>
          <p:nvPr/>
        </p:nvSpPr>
        <p:spPr bwMode="auto">
          <a:xfrm>
            <a:off x="2431863" y="5646612"/>
            <a:ext cx="560009" cy="10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59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50132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30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  <p:bldP spid="53258" grpId="0" animBg="1"/>
      <p:bldP spid="53282" grpId="0" animBg="1"/>
      <p:bldP spid="53303" grpId="0"/>
      <p:bldP spid="53309" grpId="0" animBg="1"/>
      <p:bldP spid="533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501476" y="5790706"/>
            <a:ext cx="5822854" cy="76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  <a:flatTx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3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温度</a:t>
            </a:r>
            <a:r>
              <a:rPr lang="zh-CN" altLang="en-US" sz="3900" b="1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：物体的冷热程度。</a:t>
            </a:r>
          </a:p>
        </p:txBody>
      </p:sp>
      <p:pic>
        <p:nvPicPr>
          <p:cNvPr id="73731" name="Picture 3" descr="冷-下雪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1859" y="1193927"/>
            <a:ext cx="3367787" cy="344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热死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0815" y="1193927"/>
            <a:ext cx="3578178" cy="344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711867" y="4929306"/>
            <a:ext cx="3087783" cy="5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100" b="1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好（</a:t>
            </a:r>
            <a:r>
              <a:rPr lang="zh-CN" altLang="en-US" sz="31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冷</a:t>
            </a:r>
            <a:r>
              <a:rPr lang="zh-CN" altLang="en-US" sz="3100" b="1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）呀！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6853148" y="4929306"/>
            <a:ext cx="2595842" cy="5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100" b="1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好（</a:t>
            </a:r>
            <a:r>
              <a:rPr lang="zh-CN" altLang="en-US" sz="31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热</a:t>
            </a:r>
            <a:r>
              <a:rPr lang="zh-CN" altLang="en-US" sz="3100" b="1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）呀！</a:t>
            </a: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2783029" y="5502518"/>
            <a:ext cx="2736617" cy="158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6922763" y="5502517"/>
            <a:ext cx="2736617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1485106" y="2"/>
            <a:ext cx="8910638" cy="58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100" b="1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请各用一句简短的话描述甲、乙同学此时的感觉。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6150815" y="4929306"/>
            <a:ext cx="706973" cy="5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8" tIns="44929" rIns="89858" bIns="44929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3100" b="1">
                <a:solidFill>
                  <a:srgbClr val="0000FF"/>
                </a:solidFill>
              </a:rPr>
              <a:t>乙</a:t>
            </a:r>
            <a:r>
              <a:rPr lang="en-US" altLang="zh-CN" sz="3100" b="1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2080696" y="4929306"/>
            <a:ext cx="827637" cy="5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3100" b="1">
                <a:solidFill>
                  <a:srgbClr val="0000CC"/>
                </a:solidFill>
              </a:rPr>
              <a:t>甲</a:t>
            </a:r>
            <a:r>
              <a:rPr lang="en-US" altLang="zh-CN" sz="3100" b="1">
                <a:solidFill>
                  <a:srgbClr val="0000CC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0428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3 -0.38865 L 5E-06 -3.33333E-06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4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6 -0.38865 L 3.88889E-06 -3.33333E-06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3" grpId="0"/>
      <p:bldP spid="73733" grpId="1"/>
      <p:bldP spid="73734" grpId="0"/>
      <p:bldP spid="7373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153404" y="228018"/>
            <a:ext cx="7574042" cy="60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900" b="1">
                <a:solidFill>
                  <a:schemeClr val="accent2"/>
                </a:solidFill>
                <a:ea typeface="隶书" pitchFamily="49" charset="-122"/>
              </a:rPr>
              <a:t>正确使用温度计</a:t>
            </a:r>
            <a:r>
              <a:rPr lang="zh-CN" altLang="en-US" sz="3100" b="1">
                <a:solidFill>
                  <a:schemeClr val="accent2"/>
                </a:solidFill>
                <a:ea typeface="隶书" pitchFamily="49" charset="-122"/>
              </a:rPr>
              <a:t>：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011082" y="1064085"/>
            <a:ext cx="7858687" cy="82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300" b="1" i="1">
                <a:solidFill>
                  <a:srgbClr val="FF0000"/>
                </a:solidFill>
              </a:rPr>
              <a:t>A.</a:t>
            </a:r>
            <a:r>
              <a:rPr lang="zh-CN" altLang="en-US" sz="3100" b="1"/>
              <a:t>看清温度计的 </a:t>
            </a:r>
            <a:r>
              <a:rPr lang="zh-CN" altLang="en-US" sz="3100" b="1">
                <a:solidFill>
                  <a:srgbClr val="FF3300"/>
                </a:solidFill>
              </a:rPr>
              <a:t>量程</a:t>
            </a:r>
            <a:r>
              <a:rPr lang="zh-CN" altLang="en-US" sz="3100" b="1"/>
              <a:t>和</a:t>
            </a:r>
            <a:r>
              <a:rPr lang="zh-CN" altLang="en-US" sz="3100" b="1">
                <a:solidFill>
                  <a:srgbClr val="FF3300"/>
                </a:solidFill>
              </a:rPr>
              <a:t>分度值</a:t>
            </a:r>
            <a:r>
              <a:rPr lang="zh-CN" altLang="en-US" sz="3100" b="1"/>
              <a:t>；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011082" y="1870066"/>
            <a:ext cx="8069077" cy="132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300" b="1" i="1">
                <a:solidFill>
                  <a:srgbClr val="FF0000"/>
                </a:solidFill>
              </a:rPr>
              <a:t>B.</a:t>
            </a:r>
            <a:r>
              <a:rPr lang="zh-CN" altLang="en-US" sz="3100" b="1"/>
              <a:t>温度计的玻璃泡要</a:t>
            </a:r>
            <a:r>
              <a:rPr lang="zh-CN" altLang="en-US" sz="3100" b="1">
                <a:solidFill>
                  <a:srgbClr val="FF3300"/>
                </a:solidFill>
              </a:rPr>
              <a:t>全浸在</a:t>
            </a:r>
            <a:r>
              <a:rPr lang="zh-CN" altLang="en-US" sz="3100" b="1"/>
              <a:t>液体中</a:t>
            </a:r>
            <a:r>
              <a:rPr lang="en-US" altLang="zh-CN" sz="3100" b="1"/>
              <a:t>,</a:t>
            </a:r>
            <a:r>
              <a:rPr lang="zh-CN" altLang="en-US" sz="3100" b="1"/>
              <a:t>不要靠</a:t>
            </a:r>
            <a:r>
              <a:rPr lang="zh-CN" altLang="en-US" sz="3100" b="1">
                <a:solidFill>
                  <a:srgbClr val="FF3300"/>
                </a:solidFill>
              </a:rPr>
              <a:t>碰</a:t>
            </a:r>
            <a:r>
              <a:rPr lang="zh-CN" altLang="en-US" sz="3100" b="1"/>
              <a:t>到容器</a:t>
            </a:r>
            <a:r>
              <a:rPr lang="zh-CN" altLang="en-US" sz="3100" b="1">
                <a:solidFill>
                  <a:srgbClr val="FF3300"/>
                </a:solidFill>
              </a:rPr>
              <a:t>底</a:t>
            </a:r>
            <a:r>
              <a:rPr lang="zh-CN" altLang="en-US" sz="3100" b="1"/>
              <a:t>和容器</a:t>
            </a:r>
            <a:r>
              <a:rPr lang="zh-CN" altLang="en-US" sz="3100" b="1">
                <a:solidFill>
                  <a:srgbClr val="FF3300"/>
                </a:solidFill>
              </a:rPr>
              <a:t>壁</a:t>
            </a:r>
            <a:r>
              <a:rPr lang="zh-CN" altLang="en-US" sz="3100" b="1"/>
              <a:t>；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011082" y="3284093"/>
            <a:ext cx="8161896" cy="132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300" b="1" i="1">
                <a:solidFill>
                  <a:srgbClr val="FF0000"/>
                </a:solidFill>
              </a:rPr>
              <a:t>C.</a:t>
            </a:r>
            <a:r>
              <a:rPr lang="zh-CN" altLang="en-US" sz="3100" b="1"/>
              <a:t>温度计浸入被测物体后要</a:t>
            </a:r>
            <a:r>
              <a:rPr lang="zh-CN" altLang="en-US" sz="3100" b="1">
                <a:solidFill>
                  <a:srgbClr val="FF3300"/>
                </a:solidFill>
              </a:rPr>
              <a:t>稍侯</a:t>
            </a:r>
            <a:r>
              <a:rPr lang="zh-CN" altLang="en-US" sz="3100" b="1"/>
              <a:t>一会儿</a:t>
            </a:r>
            <a:r>
              <a:rPr lang="en-US" altLang="zh-CN" sz="3100" b="1"/>
              <a:t>,</a:t>
            </a:r>
            <a:r>
              <a:rPr lang="zh-CN" altLang="en-US" sz="3100" b="1"/>
              <a:t>待温度计的示数</a:t>
            </a:r>
            <a:r>
              <a:rPr lang="zh-CN" altLang="en-US" sz="3100" b="1">
                <a:solidFill>
                  <a:srgbClr val="FF3300"/>
                </a:solidFill>
              </a:rPr>
              <a:t>稳定</a:t>
            </a:r>
            <a:r>
              <a:rPr lang="zh-CN" altLang="en-US" sz="3100" b="1"/>
              <a:t>后再读数；  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2080696" y="4569860"/>
            <a:ext cx="5754787" cy="181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300" b="1" i="1">
                <a:solidFill>
                  <a:srgbClr val="FF0000"/>
                </a:solidFill>
              </a:rPr>
              <a:t>D.</a:t>
            </a:r>
            <a:r>
              <a:rPr lang="zh-CN" altLang="en-US" sz="3100" b="1"/>
              <a:t>读数时温度计的玻璃泡要继续</a:t>
            </a:r>
            <a:r>
              <a:rPr lang="zh-CN" altLang="en-US" sz="3100" b="1">
                <a:solidFill>
                  <a:srgbClr val="FF3300"/>
                </a:solidFill>
              </a:rPr>
              <a:t>留在</a:t>
            </a:r>
            <a:r>
              <a:rPr lang="zh-CN" altLang="en-US" sz="3100" b="1"/>
              <a:t>液体中</a:t>
            </a:r>
            <a:r>
              <a:rPr lang="en-US" altLang="zh-CN" sz="3100" b="1"/>
              <a:t>,</a:t>
            </a:r>
            <a:r>
              <a:rPr lang="zh-CN" altLang="en-US" sz="3100" b="1"/>
              <a:t>视线要与温度计内的液面</a:t>
            </a:r>
            <a:r>
              <a:rPr lang="zh-CN" altLang="en-US" sz="3100" b="1">
                <a:solidFill>
                  <a:srgbClr val="FF3300"/>
                </a:solidFill>
              </a:rPr>
              <a:t>相平</a:t>
            </a:r>
            <a:r>
              <a:rPr lang="en-US" altLang="zh-CN" sz="3100" b="1"/>
              <a:t>.</a:t>
            </a:r>
          </a:p>
        </p:txBody>
      </p:sp>
      <p:pic>
        <p:nvPicPr>
          <p:cNvPr id="92167" name="Picture 7" descr="PE0149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5487" y="4139159"/>
            <a:ext cx="2023457" cy="245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17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92164" grpId="0"/>
      <p:bldP spid="92165" grpId="0"/>
      <p:bldP spid="921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9916" y="259687"/>
            <a:ext cx="8525438" cy="64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87" name="Group 3"/>
          <p:cNvGrpSpPr/>
          <p:nvPr/>
        </p:nvGrpSpPr>
        <p:grpSpPr>
          <a:xfrm>
            <a:off x="3203808" y="1265185"/>
            <a:ext cx="561555" cy="501956"/>
            <a:chOff x="0" y="0"/>
            <a:chExt cx="363" cy="317"/>
          </a:xfrm>
        </p:grpSpPr>
        <p:sp>
          <p:nvSpPr>
            <p:cNvPr id="93188" name="Line 4"/>
            <p:cNvSpPr>
              <a:spLocks noChangeShapeType="1"/>
            </p:cNvSpPr>
            <p:nvPr/>
          </p:nvSpPr>
          <p:spPr bwMode="auto">
            <a:xfrm flipH="1">
              <a:off x="0" y="0"/>
              <a:ext cx="318" cy="3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89" name="Line 5"/>
            <p:cNvSpPr>
              <a:spLocks noChangeShapeType="1"/>
            </p:cNvSpPr>
            <p:nvPr/>
          </p:nvSpPr>
          <p:spPr bwMode="auto">
            <a:xfrm>
              <a:off x="0" y="0"/>
              <a:ext cx="363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3190" name="Group 6"/>
          <p:cNvGrpSpPr/>
          <p:nvPr/>
        </p:nvGrpSpPr>
        <p:grpSpPr>
          <a:xfrm>
            <a:off x="5309256" y="1480535"/>
            <a:ext cx="561556" cy="501956"/>
            <a:chOff x="0" y="0"/>
            <a:chExt cx="363" cy="317"/>
          </a:xfrm>
        </p:grpSpPr>
        <p:sp>
          <p:nvSpPr>
            <p:cNvPr id="93191" name="Line 7"/>
            <p:cNvSpPr>
              <a:spLocks noChangeShapeType="1"/>
            </p:cNvSpPr>
            <p:nvPr/>
          </p:nvSpPr>
          <p:spPr bwMode="auto">
            <a:xfrm flipH="1">
              <a:off x="0" y="0"/>
              <a:ext cx="318" cy="3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92" name="Line 8"/>
            <p:cNvSpPr>
              <a:spLocks noChangeShapeType="1"/>
            </p:cNvSpPr>
            <p:nvPr/>
          </p:nvSpPr>
          <p:spPr bwMode="auto">
            <a:xfrm>
              <a:off x="0" y="0"/>
              <a:ext cx="363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3193" name="Group 9"/>
          <p:cNvGrpSpPr/>
          <p:nvPr/>
        </p:nvGrpSpPr>
        <p:grpSpPr>
          <a:xfrm>
            <a:off x="7553932" y="1265185"/>
            <a:ext cx="561555" cy="501956"/>
            <a:chOff x="0" y="0"/>
            <a:chExt cx="363" cy="317"/>
          </a:xfrm>
        </p:grpSpPr>
        <p:sp>
          <p:nvSpPr>
            <p:cNvPr id="93194" name="Line 10"/>
            <p:cNvSpPr>
              <a:spLocks noChangeShapeType="1"/>
            </p:cNvSpPr>
            <p:nvPr/>
          </p:nvSpPr>
          <p:spPr bwMode="auto">
            <a:xfrm flipH="1">
              <a:off x="0" y="0"/>
              <a:ext cx="318" cy="3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95" name="Line 11"/>
            <p:cNvSpPr>
              <a:spLocks noChangeShapeType="1"/>
            </p:cNvSpPr>
            <p:nvPr/>
          </p:nvSpPr>
          <p:spPr bwMode="auto">
            <a:xfrm>
              <a:off x="0" y="0"/>
              <a:ext cx="363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3196" name="Group 12"/>
          <p:cNvGrpSpPr/>
          <p:nvPr/>
        </p:nvGrpSpPr>
        <p:grpSpPr>
          <a:xfrm>
            <a:off x="9238600" y="1480534"/>
            <a:ext cx="982336" cy="646051"/>
            <a:chOff x="0" y="0"/>
            <a:chExt cx="635" cy="408"/>
          </a:xfrm>
        </p:grpSpPr>
        <p:sp>
          <p:nvSpPr>
            <p:cNvPr id="93197" name="Line 13"/>
            <p:cNvSpPr>
              <a:spLocks noChangeShapeType="1"/>
            </p:cNvSpPr>
            <p:nvPr/>
          </p:nvSpPr>
          <p:spPr bwMode="auto">
            <a:xfrm flipV="1">
              <a:off x="227" y="0"/>
              <a:ext cx="408" cy="40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98" name="Line 14"/>
            <p:cNvSpPr>
              <a:spLocks noChangeShapeType="1"/>
            </p:cNvSpPr>
            <p:nvPr/>
          </p:nvSpPr>
          <p:spPr bwMode="auto">
            <a:xfrm flipH="1" flipV="1">
              <a:off x="0" y="272"/>
              <a:ext cx="227" cy="1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3199" name="Group 15"/>
          <p:cNvGrpSpPr/>
          <p:nvPr/>
        </p:nvGrpSpPr>
        <p:grpSpPr>
          <a:xfrm>
            <a:off x="3624588" y="3564365"/>
            <a:ext cx="561555" cy="501956"/>
            <a:chOff x="0" y="0"/>
            <a:chExt cx="363" cy="317"/>
          </a:xfrm>
        </p:grpSpPr>
        <p:sp>
          <p:nvSpPr>
            <p:cNvPr id="93200" name="Line 16"/>
            <p:cNvSpPr>
              <a:spLocks noChangeShapeType="1"/>
            </p:cNvSpPr>
            <p:nvPr/>
          </p:nvSpPr>
          <p:spPr bwMode="auto">
            <a:xfrm flipH="1">
              <a:off x="0" y="0"/>
              <a:ext cx="318" cy="3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01" name="Line 17"/>
            <p:cNvSpPr>
              <a:spLocks noChangeShapeType="1"/>
            </p:cNvSpPr>
            <p:nvPr/>
          </p:nvSpPr>
          <p:spPr bwMode="auto">
            <a:xfrm>
              <a:off x="0" y="0"/>
              <a:ext cx="363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3202" name="Group 18"/>
          <p:cNvGrpSpPr/>
          <p:nvPr/>
        </p:nvGrpSpPr>
        <p:grpSpPr>
          <a:xfrm>
            <a:off x="4817315" y="4281670"/>
            <a:ext cx="982336" cy="646051"/>
            <a:chOff x="0" y="0"/>
            <a:chExt cx="635" cy="408"/>
          </a:xfrm>
        </p:grpSpPr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 flipV="1">
              <a:off x="227" y="0"/>
              <a:ext cx="408" cy="40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 flipH="1" flipV="1">
              <a:off x="0" y="272"/>
              <a:ext cx="227" cy="1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3205" name="Group 21"/>
          <p:cNvGrpSpPr/>
          <p:nvPr/>
        </p:nvGrpSpPr>
        <p:grpSpPr>
          <a:xfrm>
            <a:off x="9097823" y="4497020"/>
            <a:ext cx="982335" cy="646051"/>
            <a:chOff x="0" y="0"/>
            <a:chExt cx="635" cy="408"/>
          </a:xfrm>
        </p:grpSpPr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V="1">
              <a:off x="227" y="0"/>
              <a:ext cx="408" cy="40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07" name="Line 23"/>
            <p:cNvSpPr>
              <a:spLocks noChangeShapeType="1"/>
            </p:cNvSpPr>
            <p:nvPr/>
          </p:nvSpPr>
          <p:spPr bwMode="auto">
            <a:xfrm flipH="1" flipV="1">
              <a:off x="0" y="272"/>
              <a:ext cx="227" cy="1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3208" name="Group 24"/>
          <p:cNvGrpSpPr/>
          <p:nvPr/>
        </p:nvGrpSpPr>
        <p:grpSpPr>
          <a:xfrm>
            <a:off x="9097823" y="3420269"/>
            <a:ext cx="561555" cy="501957"/>
            <a:chOff x="0" y="0"/>
            <a:chExt cx="363" cy="317"/>
          </a:xfrm>
        </p:grpSpPr>
        <p:sp>
          <p:nvSpPr>
            <p:cNvPr id="93209" name="Line 25"/>
            <p:cNvSpPr>
              <a:spLocks noChangeShapeType="1"/>
            </p:cNvSpPr>
            <p:nvPr/>
          </p:nvSpPr>
          <p:spPr bwMode="auto">
            <a:xfrm flipH="1">
              <a:off x="0" y="0"/>
              <a:ext cx="318" cy="3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10" name="Line 26"/>
            <p:cNvSpPr>
              <a:spLocks noChangeShapeType="1"/>
            </p:cNvSpPr>
            <p:nvPr/>
          </p:nvSpPr>
          <p:spPr bwMode="auto">
            <a:xfrm>
              <a:off x="0" y="0"/>
              <a:ext cx="363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3211" name="Group 27"/>
          <p:cNvGrpSpPr/>
          <p:nvPr/>
        </p:nvGrpSpPr>
        <p:grpSpPr>
          <a:xfrm>
            <a:off x="9028210" y="5575357"/>
            <a:ext cx="561556" cy="501956"/>
            <a:chOff x="0" y="0"/>
            <a:chExt cx="363" cy="317"/>
          </a:xfrm>
        </p:grpSpPr>
        <p:sp>
          <p:nvSpPr>
            <p:cNvPr id="93212" name="Line 28"/>
            <p:cNvSpPr>
              <a:spLocks noChangeShapeType="1"/>
            </p:cNvSpPr>
            <p:nvPr/>
          </p:nvSpPr>
          <p:spPr bwMode="auto">
            <a:xfrm flipH="1">
              <a:off x="0" y="0"/>
              <a:ext cx="318" cy="3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13" name="Line 29"/>
            <p:cNvSpPr>
              <a:spLocks noChangeShapeType="1"/>
            </p:cNvSpPr>
            <p:nvPr/>
          </p:nvSpPr>
          <p:spPr bwMode="auto">
            <a:xfrm>
              <a:off x="0" y="0"/>
              <a:ext cx="363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671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108" y="188432"/>
            <a:ext cx="7434813" cy="1140090"/>
          </a:xfrm>
          <a:noFill/>
        </p:spPr>
        <p:txBody>
          <a:bodyPr/>
          <a:lstStyle/>
          <a:p>
            <a:r>
              <a:rPr lang="zh-CN" altLang="en-US" b="1">
                <a:solidFill>
                  <a:srgbClr val="FF0000"/>
                </a:solidFill>
              </a:rPr>
              <a:t>三、正确使用温度计的方法：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501476" y="1695884"/>
            <a:ext cx="6755686" cy="36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941468" y="1265183"/>
            <a:ext cx="7894267" cy="466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3500" b="1"/>
              <a:t>二看：</a:t>
            </a:r>
            <a:r>
              <a:rPr lang="zh-CN" altLang="en-US" sz="3100" b="1"/>
              <a:t>看</a:t>
            </a:r>
            <a:r>
              <a:rPr lang="zh-CN" altLang="en-US" sz="3100" b="1">
                <a:solidFill>
                  <a:srgbClr val="0000FF"/>
                </a:solidFill>
              </a:rPr>
              <a:t>量程</a:t>
            </a:r>
            <a:r>
              <a:rPr lang="zh-CN" altLang="en-US" sz="3100" b="1"/>
              <a:t>和</a:t>
            </a:r>
            <a:r>
              <a:rPr lang="zh-CN" altLang="en-US" sz="3100" b="1">
                <a:solidFill>
                  <a:srgbClr val="0000FF"/>
                </a:solidFill>
              </a:rPr>
              <a:t>分度值</a:t>
            </a:r>
            <a:r>
              <a:rPr lang="zh-CN" altLang="en-US" sz="3100" b="1">
                <a:solidFill>
                  <a:schemeClr val="accent2"/>
                </a:solidFill>
              </a:rPr>
              <a:t>。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3500" b="1"/>
              <a:t>一不：</a:t>
            </a:r>
            <a:r>
              <a:rPr lang="zh-CN" altLang="en-US" sz="3100" b="1"/>
              <a:t>玻璃泡</a:t>
            </a:r>
            <a:r>
              <a:rPr lang="zh-CN" altLang="en-US" sz="3100" b="1">
                <a:solidFill>
                  <a:srgbClr val="0000FF"/>
                </a:solidFill>
              </a:rPr>
              <a:t>不要</a:t>
            </a:r>
            <a:r>
              <a:rPr lang="zh-CN" altLang="en-US" sz="3100" b="1"/>
              <a:t>碰到</a:t>
            </a:r>
            <a:r>
              <a:rPr lang="zh-CN" altLang="en-US" sz="3100" b="1">
                <a:solidFill>
                  <a:srgbClr val="0000FF"/>
                </a:solidFill>
              </a:rPr>
              <a:t>容器底</a:t>
            </a:r>
            <a:r>
              <a:rPr lang="zh-CN" altLang="en-US" sz="3100" b="1"/>
              <a:t>或</a:t>
            </a:r>
            <a:r>
              <a:rPr lang="zh-CN" altLang="en-US" sz="3100" b="1">
                <a:solidFill>
                  <a:srgbClr val="0000FF"/>
                </a:solidFill>
              </a:rPr>
              <a:t>容器壁</a:t>
            </a:r>
            <a:r>
              <a:rPr lang="zh-CN" altLang="en-US" sz="3100" b="1">
                <a:solidFill>
                  <a:schemeClr val="accent2"/>
                </a:solidFill>
              </a:rPr>
              <a:t>。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3500" b="1">
                <a:solidFill>
                  <a:schemeClr val="tx2"/>
                </a:solidFill>
              </a:rPr>
              <a:t>四要：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100" b="1"/>
              <a:t>1</a:t>
            </a:r>
            <a:r>
              <a:rPr lang="zh-CN" altLang="en-US" sz="3100" b="1"/>
              <a:t>、温度计的玻璃泡</a:t>
            </a:r>
            <a:r>
              <a:rPr lang="zh-CN" altLang="en-US" sz="3100" b="1">
                <a:solidFill>
                  <a:srgbClr val="0000FF"/>
                </a:solidFill>
              </a:rPr>
              <a:t>要全部浸入</a:t>
            </a:r>
            <a:r>
              <a:rPr lang="zh-CN" altLang="en-US" sz="3100" b="1"/>
              <a:t>被测液体中</a:t>
            </a:r>
            <a:endParaRPr lang="zh-CN" altLang="en-US" sz="3100" b="1">
              <a:solidFill>
                <a:schemeClr val="accent2"/>
              </a:solidFill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100" b="1"/>
              <a:t>2</a:t>
            </a:r>
            <a:r>
              <a:rPr lang="zh-CN" altLang="en-US" sz="3100" b="1"/>
              <a:t>、温度计玻璃泡浸入被测液体后</a:t>
            </a:r>
            <a:r>
              <a:rPr lang="zh-CN" altLang="en-US" sz="3100" b="1">
                <a:solidFill>
                  <a:srgbClr val="0000FF"/>
                </a:solidFill>
              </a:rPr>
              <a:t>要</a:t>
            </a:r>
            <a:r>
              <a:rPr lang="zh-CN" altLang="en-US" sz="3100" b="1"/>
              <a:t>稍候一会儿，待温度计的</a:t>
            </a:r>
            <a:r>
              <a:rPr lang="zh-CN" altLang="en-US" sz="3100" b="1">
                <a:solidFill>
                  <a:srgbClr val="0000FF"/>
                </a:solidFill>
              </a:rPr>
              <a:t>示数稳定</a:t>
            </a:r>
            <a:r>
              <a:rPr lang="zh-CN" altLang="en-US" sz="3100" b="1"/>
              <a:t>后再读数。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100" b="1">
                <a:solidFill>
                  <a:schemeClr val="tx2"/>
                </a:solidFill>
              </a:rPr>
              <a:t>3</a:t>
            </a:r>
            <a:r>
              <a:rPr lang="zh-CN" altLang="en-US" sz="3100" b="1">
                <a:solidFill>
                  <a:schemeClr val="tx2"/>
                </a:solidFill>
              </a:rPr>
              <a:t>、</a:t>
            </a:r>
            <a:r>
              <a:rPr lang="zh-CN" altLang="en-US" sz="3100" b="1"/>
              <a:t>读数时，温度计的玻璃泡</a:t>
            </a:r>
            <a:r>
              <a:rPr lang="zh-CN" altLang="en-US" sz="3100" b="1">
                <a:solidFill>
                  <a:srgbClr val="0000FF"/>
                </a:solidFill>
              </a:rPr>
              <a:t>要继续</a:t>
            </a:r>
            <a:r>
              <a:rPr lang="zh-CN" altLang="en-US" sz="3100" b="1"/>
              <a:t>留在被测液体中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100" b="1"/>
              <a:t>4</a:t>
            </a:r>
            <a:r>
              <a:rPr lang="zh-CN" altLang="en-US" sz="3100" b="1"/>
              <a:t>、视线</a:t>
            </a:r>
            <a:r>
              <a:rPr lang="zh-CN" altLang="en-US" sz="3100" b="1">
                <a:solidFill>
                  <a:srgbClr val="0000FF"/>
                </a:solidFill>
              </a:rPr>
              <a:t>要</a:t>
            </a:r>
            <a:r>
              <a:rPr lang="zh-CN" altLang="en-US" sz="3100" b="1"/>
              <a:t>与温度计中液柱的</a:t>
            </a:r>
            <a:r>
              <a:rPr lang="zh-CN" altLang="en-US" sz="3100" b="1">
                <a:solidFill>
                  <a:srgbClr val="0000FF"/>
                </a:solidFill>
              </a:rPr>
              <a:t>液面相平</a:t>
            </a:r>
            <a:r>
              <a:rPr lang="zh-CN" altLang="en-US" sz="3100" b="1">
                <a:solidFill>
                  <a:schemeClr val="accent2"/>
                </a:solidFill>
              </a:rPr>
              <a:t>。</a:t>
            </a:r>
            <a:r>
              <a:rPr lang="zh-CN" altLang="en-US" sz="3100" b="1"/>
              <a:t> </a:t>
            </a:r>
          </a:p>
        </p:txBody>
      </p:sp>
      <p:pic>
        <p:nvPicPr>
          <p:cNvPr id="94213" name="Picture 5" descr="OOOPIC_ieicdp0_20090419181bb1be9fcad98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5106" y="0"/>
            <a:ext cx="1930638" cy="131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96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815261" y="0"/>
            <a:ext cx="8018027" cy="1140090"/>
          </a:xfrm>
          <a:noFill/>
        </p:spPr>
        <p:txBody>
          <a:bodyPr/>
          <a:lstStyle/>
          <a:p>
            <a:r>
              <a:rPr lang="zh-CN" altLang="en-US" sz="5300" b="1">
                <a:solidFill>
                  <a:srgbClr val="FF3300"/>
                </a:solidFill>
              </a:rPr>
              <a:t>四</a:t>
            </a:r>
            <a:r>
              <a:rPr lang="en-US" altLang="zh-CN" sz="5300" b="1">
                <a:solidFill>
                  <a:srgbClr val="FF3300"/>
                </a:solidFill>
              </a:rPr>
              <a:t>.</a:t>
            </a:r>
            <a:r>
              <a:rPr lang="zh-CN" altLang="en-US" sz="5300" b="1">
                <a:solidFill>
                  <a:srgbClr val="FF3300"/>
                </a:solidFill>
              </a:rPr>
              <a:t>体温计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4199" y="4425765"/>
            <a:ext cx="4537309" cy="1537537"/>
          </a:xfrm>
          <a:noFill/>
        </p:spPr>
        <p:txBody>
          <a:bodyPr/>
          <a:lstStyle/>
          <a:p>
            <a:r>
              <a:rPr lang="zh-CN" altLang="en-US" sz="3500" b="1">
                <a:solidFill>
                  <a:schemeClr val="accent2"/>
                </a:solidFill>
              </a:rPr>
              <a:t>量程</a:t>
            </a:r>
            <a:r>
              <a:rPr lang="en-US" altLang="zh-CN" sz="3500" b="1">
                <a:solidFill>
                  <a:schemeClr val="accent2"/>
                </a:solidFill>
              </a:rPr>
              <a:t>:</a:t>
            </a:r>
            <a:r>
              <a:rPr lang="en-US" altLang="zh-CN" sz="3500" b="1" i="1">
                <a:solidFill>
                  <a:srgbClr val="FF0000"/>
                </a:solidFill>
              </a:rPr>
              <a:t>35 ℃— 42 ℃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="1"/>
              <a:t>  </a:t>
            </a:r>
            <a:r>
              <a:rPr lang="zh-CN" altLang="en-US" sz="3500" b="1">
                <a:solidFill>
                  <a:schemeClr val="accent2"/>
                </a:solidFill>
              </a:rPr>
              <a:t>分度值</a:t>
            </a:r>
            <a:r>
              <a:rPr lang="en-US" altLang="zh-CN" sz="3500" b="1">
                <a:solidFill>
                  <a:schemeClr val="accent2"/>
                </a:solidFill>
              </a:rPr>
              <a:t>:</a:t>
            </a:r>
            <a:r>
              <a:rPr lang="en-US" altLang="zh-CN" sz="3500" b="1" i="1">
                <a:solidFill>
                  <a:srgbClr val="FF0000"/>
                </a:solidFill>
              </a:rPr>
              <a:t>0.1 ℃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3500" b="1"/>
          </a:p>
          <a:p>
            <a:endParaRPr lang="en-US" altLang="zh-CN" sz="3500" b="1"/>
          </a:p>
          <a:p>
            <a:endParaRPr lang="en-US" altLang="zh-CN" sz="3500" b="1"/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288892" y="4400430"/>
            <a:ext cx="179450" cy="36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/>
          </a:p>
        </p:txBody>
      </p:sp>
      <p:pic>
        <p:nvPicPr>
          <p:cNvPr id="96261" name="Picture 7" descr="未命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8483" y="475038"/>
            <a:ext cx="4314544" cy="280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4341" y="3420269"/>
            <a:ext cx="8491404" cy="48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74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8865" y="677720"/>
            <a:ext cx="1121565" cy="540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9647" y="4557192"/>
            <a:ext cx="561556" cy="6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9260" y="1396610"/>
            <a:ext cx="140775" cy="3187501"/>
          </a:xfrm>
          <a:prstGeom prst="rect">
            <a:avLst/>
          </a:prstGeom>
          <a:solidFill>
            <a:schemeClr val="bg2"/>
          </a:solidFill>
          <a:ln w="3175">
            <a:solidFill>
              <a:schemeClr val="bg2"/>
            </a:solidFill>
            <a:miter lim="800000"/>
          </a:ln>
        </p:spPr>
      </p:pic>
      <p:grpSp>
        <p:nvGrpSpPr>
          <p:cNvPr id="2" name="Group 13"/>
          <p:cNvGrpSpPr/>
          <p:nvPr/>
        </p:nvGrpSpPr>
        <p:grpSpPr>
          <a:xfrm flipH="1">
            <a:off x="3554973" y="4772542"/>
            <a:ext cx="1404663" cy="647635"/>
            <a:chOff x="4286" y="210"/>
            <a:chExt cx="817" cy="453"/>
          </a:xfrm>
        </p:grpSpPr>
        <p:sp>
          <p:nvSpPr>
            <p:cNvPr id="39941" name="AutoShape 14"/>
            <p:cNvSpPr>
              <a:spLocks noChangeArrowheads="1"/>
            </p:cNvSpPr>
            <p:nvPr/>
          </p:nvSpPr>
          <p:spPr bwMode="auto">
            <a:xfrm flipV="1">
              <a:off x="4286" y="210"/>
              <a:ext cx="817" cy="453"/>
            </a:xfrm>
            <a:prstGeom prst="wedgeRoundRectCallout">
              <a:avLst>
                <a:gd name="adj1" fmla="val -100185"/>
                <a:gd name="adj2" fmla="val 16444"/>
                <a:gd name="adj3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</p:spPr>
          <p:txBody>
            <a:bodyPr rot="10800000"/>
            <a:lstStyle/>
            <a:p>
              <a:pPr algn="ctr">
                <a:buFont typeface="Wingdings" panose="05000000000000000000" pitchFamily="2" charset="2"/>
                <a:buNone/>
              </a:pPr>
              <a:endParaRPr lang="zh-CN" altLang="zh-CN">
                <a:latin typeface="Arial" panose="020B0604020202020204" pitchFamily="34" charset="0"/>
              </a:endParaRPr>
            </a:p>
          </p:txBody>
        </p:sp>
        <p:sp>
          <p:nvSpPr>
            <p:cNvPr id="39942" name="Rectangle 15"/>
            <p:cNvSpPr>
              <a:spLocks noChangeArrowheads="1"/>
            </p:cNvSpPr>
            <p:nvPr/>
          </p:nvSpPr>
          <p:spPr bwMode="auto">
            <a:xfrm>
              <a:off x="4377" y="210"/>
              <a:ext cx="692" cy="4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zh-CN" altLang="en-US" sz="3500" b="1">
                  <a:solidFill>
                    <a:schemeClr val="accent2"/>
                  </a:solidFill>
                  <a:latin typeface="Arial" panose="020B0604020202020204" pitchFamily="34" charset="0"/>
                  <a:ea typeface="楷体_GB2312" pitchFamily="49" charset="-122"/>
                </a:rPr>
                <a:t>缩口</a:t>
              </a:r>
            </a:p>
          </p:txBody>
        </p:sp>
      </p:grp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5519645" y="4628449"/>
            <a:ext cx="1262340" cy="5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1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通过</a:t>
            </a: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5589261" y="4628449"/>
            <a:ext cx="1474277" cy="5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1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断开</a:t>
            </a: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011083" y="2414775"/>
            <a:ext cx="2806232" cy="1559706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1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3100" b="1">
                <a:latin typeface="楷体_GB2312" pitchFamily="49" charset="-122"/>
                <a:ea typeface="楷体_GB2312" pitchFamily="49" charset="-122"/>
              </a:rPr>
              <a:t>水银膨胀能    缩口升到直管内。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482914" y="1433030"/>
            <a:ext cx="1977048" cy="64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35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测体温时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501981" y="1839978"/>
            <a:ext cx="3613759" cy="303923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1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3100" b="1">
                <a:latin typeface="楷体_GB2312" pitchFamily="49" charset="-122"/>
                <a:ea typeface="楷体_GB2312" pitchFamily="49" charset="-122"/>
              </a:rPr>
              <a:t>体温计离开人体，水银遇冷收缩，直管内水银来不及退回玻璃泡就在缩口处    ，故仍然指示原来的温度。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340447" y="983328"/>
            <a:ext cx="1992518" cy="64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500" b="1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读体温时</a:t>
            </a:r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2572639" y="3420269"/>
            <a:ext cx="70078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7499788" y="4256335"/>
            <a:ext cx="70233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2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-0.00023 L -0.35451 -0.25185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7100" y="-126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1.11022E-16 L 0.19844 -0.12847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9900" y="-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6" grpId="0"/>
      <p:bldP spid="58386" grpId="1"/>
      <p:bldP spid="58387" grpId="0"/>
      <p:bldP spid="58387" grpId="1"/>
      <p:bldP spid="58370" grpId="0" animBg="1"/>
      <p:bldP spid="58371" grpId="0"/>
      <p:bldP spid="58372" grpId="0" animBg="1"/>
      <p:bldP spid="583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709024" y="4465351"/>
            <a:ext cx="3830337" cy="174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500" b="1">
                <a:solidFill>
                  <a:schemeClr val="accent2"/>
                </a:solidFill>
                <a:latin typeface="Arial" panose="020B0604020202020204" pitchFamily="34" charset="0"/>
                <a:ea typeface="楷体_GB2312" pitchFamily="49" charset="-122"/>
              </a:rPr>
              <a:t>使用</a:t>
            </a:r>
            <a:r>
              <a:rPr lang="zh-CN" altLang="en-US" sz="35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体温计</a:t>
            </a:r>
            <a:r>
              <a:rPr lang="zh-CN" altLang="en-US" sz="3500" b="1">
                <a:solidFill>
                  <a:schemeClr val="accent2"/>
                </a:solidFill>
                <a:latin typeface="Arial" panose="020B0604020202020204" pitchFamily="34" charset="0"/>
                <a:ea typeface="楷体_GB2312" pitchFamily="49" charset="-122"/>
              </a:rPr>
              <a:t>前</a:t>
            </a:r>
            <a:r>
              <a:rPr lang="zh-CN" altLang="en-US" sz="3500" b="1">
                <a:latin typeface="楷体_GB2312" pitchFamily="49" charset="-122"/>
                <a:ea typeface="楷体_GB2312" pitchFamily="49" charset="-122"/>
              </a:rPr>
              <a:t>要往下用力甩几下。</a:t>
            </a: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232553" y="3040241"/>
            <a:ext cx="1707872" cy="1246182"/>
          </a:xfrm>
          <a:prstGeom prst="cloudCallout">
            <a:avLst>
              <a:gd name="adj1" fmla="val -10713"/>
              <a:gd name="adj2" fmla="val 67014"/>
            </a:avLst>
          </a:prstGeom>
          <a:solidFill>
            <a:srgbClr val="EDFCA2"/>
          </a:solidFill>
          <a:ln w="9525">
            <a:solidFill>
              <a:schemeClr val="tx1"/>
            </a:solidFill>
            <a:round/>
          </a:ln>
        </p:spPr>
        <p:txBody>
          <a:bodyPr lIns="89858" tIns="44929" rIns="89858" bIns="44929"/>
          <a:lstStyle/>
          <a:p>
            <a:pPr algn="ctr">
              <a:buFont typeface="Wingdings" panose="05000000000000000000" pitchFamily="2" charset="2"/>
              <a:buNone/>
            </a:pPr>
            <a:endParaRPr lang="zh-CN" altLang="zh-CN" b="1">
              <a:latin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13111" y="3187503"/>
            <a:ext cx="934379" cy="95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特别</a:t>
            </a:r>
            <a:endParaRPr lang="en-US" altLang="zh-CN" sz="2800" b="1">
              <a:solidFill>
                <a:srgbClr val="FF0000"/>
              </a:solidFill>
              <a:latin typeface="Arial" pitchFamily="34" charset="0"/>
              <a:ea typeface="楷体_GB2312" pitchFamily="49" charset="-122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注意</a:t>
            </a:r>
          </a:p>
        </p:txBody>
      </p:sp>
      <p:pic>
        <p:nvPicPr>
          <p:cNvPr id="40964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872" y="684055"/>
            <a:ext cx="7574042" cy="581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72127" y="1824145"/>
            <a:ext cx="4698196" cy="64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35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人的正常体温是</a:t>
            </a:r>
            <a:r>
              <a:rPr lang="en-US" altLang="zh-CN" sz="35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37 ℃ </a:t>
            </a:r>
          </a:p>
        </p:txBody>
      </p:sp>
    </p:spTree>
    <p:extLst>
      <p:ext uri="{BB962C8B-B14F-4D97-AF65-F5344CB8AC3E}">
        <p14:creationId xmlns:p14="http://schemas.microsoft.com/office/powerpoint/2010/main" val="77640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/>
          <p:cNvSpPr txBox="1">
            <a:spLocks noChangeArrowheads="1"/>
          </p:cNvSpPr>
          <p:nvPr/>
        </p:nvSpPr>
        <p:spPr bwMode="auto">
          <a:xfrm>
            <a:off x="2097713" y="115595"/>
            <a:ext cx="6385957" cy="58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1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小结：</a:t>
            </a: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本节课学到了什么？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079149" y="1770306"/>
            <a:ext cx="1895058" cy="5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1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31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温度</a:t>
            </a:r>
            <a:endParaRPr lang="zh-CN" altLang="en-US" sz="31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004893" y="3814552"/>
            <a:ext cx="2079149" cy="5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1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31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温度计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895311" y="3002238"/>
            <a:ext cx="6945966" cy="205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100" b="1">
                <a:latin typeface="楷体_GB2312" pitchFamily="49" charset="-122"/>
                <a:ea typeface="楷体_GB2312" pitchFamily="49" charset="-122"/>
              </a:rPr>
              <a:t>工作原理：液体热胀冷缩的规律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100" b="1">
                <a:latin typeface="楷体_GB2312" pitchFamily="49" charset="-122"/>
                <a:ea typeface="楷体_GB2312" pitchFamily="49" charset="-122"/>
              </a:rPr>
              <a:t>结构：玻璃外壳、毛细管、玻璃泡、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100" b="1">
                <a:latin typeface="楷体_GB2312" pitchFamily="49" charset="-122"/>
                <a:ea typeface="楷体_GB2312" pitchFamily="49" charset="-122"/>
              </a:rPr>
              <a:t>           液体、刻度及符号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100" b="1">
                <a:latin typeface="楷体_GB2312" pitchFamily="49" charset="-122"/>
                <a:ea typeface="楷体_GB2312" pitchFamily="49" charset="-122"/>
              </a:rPr>
              <a:t>使用方法：</a:t>
            </a:r>
            <a:r>
              <a:rPr lang="zh-CN" altLang="en-US" sz="3100" b="1">
                <a:latin typeface="Arial" panose="020B0604020202020204" pitchFamily="34" charset="0"/>
                <a:ea typeface="楷体_GB2312" pitchFamily="49" charset="-122"/>
              </a:rPr>
              <a:t>二看、一不、四要</a:t>
            </a:r>
          </a:p>
        </p:txBody>
      </p:sp>
      <p:sp>
        <p:nvSpPr>
          <p:cNvPr id="61446" name="AutoShape 6"/>
          <p:cNvSpPr/>
          <p:nvPr/>
        </p:nvSpPr>
        <p:spPr bwMode="auto">
          <a:xfrm flipH="1">
            <a:off x="3725142" y="3306262"/>
            <a:ext cx="210390" cy="1580291"/>
          </a:xfrm>
          <a:prstGeom prst="rightBrace">
            <a:avLst>
              <a:gd name="adj1" fmla="val 6105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858" tIns="44929" rIns="89858" bIns="44929" anchor="ctr"/>
          <a:lstStyle/>
          <a:p>
            <a:pPr fontAlgn="ctr">
              <a:buFont typeface="Wingdings" panose="05000000000000000000" pitchFamily="2" charset="2"/>
              <a:buNone/>
            </a:pPr>
            <a:endParaRPr lang="zh-CN" altLang="en-US" sz="1400" b="1">
              <a:solidFill>
                <a:srgbClr val="008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1987877" y="5448680"/>
            <a:ext cx="2244676" cy="5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1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31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体温计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3935531" y="5114569"/>
            <a:ext cx="6894916" cy="106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100" b="1">
                <a:latin typeface="楷体_GB2312" pitchFamily="49" charset="-122"/>
                <a:ea typeface="楷体_GB2312" pitchFamily="49" charset="-122"/>
              </a:rPr>
              <a:t>构造特点：缩口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100" b="1">
                <a:latin typeface="楷体_GB2312" pitchFamily="49" charset="-122"/>
                <a:ea typeface="楷体_GB2312" pitchFamily="49" charset="-122"/>
              </a:rPr>
              <a:t>使用方法</a:t>
            </a:r>
            <a:r>
              <a:rPr lang="zh-CN" altLang="en-US" sz="3100" b="1">
                <a:solidFill>
                  <a:schemeClr val="accent2"/>
                </a:solidFill>
                <a:latin typeface="Arial" panose="020B0604020202020204" pitchFamily="34" charset="0"/>
                <a:ea typeface="楷体_GB2312" pitchFamily="49" charset="-122"/>
              </a:rPr>
              <a:t>：</a:t>
            </a:r>
            <a:r>
              <a:rPr lang="zh-CN" altLang="en-US" sz="3100" b="1">
                <a:latin typeface="Arial" panose="020B0604020202020204" pitchFamily="34" charset="0"/>
                <a:ea typeface="楷体_GB2312" pitchFamily="49" charset="-122"/>
              </a:rPr>
              <a:t>使用前要用力往下甩</a:t>
            </a:r>
          </a:p>
        </p:txBody>
      </p:sp>
      <p:sp>
        <p:nvSpPr>
          <p:cNvPr id="61449" name="AutoShape 9"/>
          <p:cNvSpPr/>
          <p:nvPr/>
        </p:nvSpPr>
        <p:spPr bwMode="auto">
          <a:xfrm flipH="1">
            <a:off x="3728237" y="5342588"/>
            <a:ext cx="281551" cy="718890"/>
          </a:xfrm>
          <a:prstGeom prst="rightBrace">
            <a:avLst>
              <a:gd name="adj1" fmla="val 20753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858" tIns="44929" rIns="89858" bIns="44929" anchor="ctr"/>
          <a:lstStyle/>
          <a:p>
            <a:pPr fontAlgn="ctr">
              <a:buFont typeface="Wingdings" panose="05000000000000000000" pitchFamily="2" charset="2"/>
              <a:buNone/>
            </a:pPr>
            <a:endParaRPr lang="zh-CN" altLang="en-US" sz="1400" b="1">
              <a:solidFill>
                <a:srgbClr val="008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4084042" y="2454360"/>
            <a:ext cx="3861276" cy="5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100" b="1">
                <a:latin typeface="楷体_GB2312" pitchFamily="49" charset="-122"/>
                <a:ea typeface="楷体_GB2312" pitchFamily="49" charset="-122"/>
              </a:rPr>
              <a:t>测量工具：温度计</a:t>
            </a:r>
          </a:p>
        </p:txBody>
      </p:sp>
      <p:sp>
        <p:nvSpPr>
          <p:cNvPr id="61452" name="AutoShape 12"/>
          <p:cNvSpPr/>
          <p:nvPr/>
        </p:nvSpPr>
        <p:spPr bwMode="auto">
          <a:xfrm flipH="1">
            <a:off x="3598289" y="1186011"/>
            <a:ext cx="297021" cy="1748137"/>
          </a:xfrm>
          <a:prstGeom prst="rightBrace">
            <a:avLst>
              <a:gd name="adj1" fmla="val 4783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858" tIns="44929" rIns="89858" bIns="44929" anchor="ctr"/>
          <a:lstStyle/>
          <a:p>
            <a:pPr fontAlgn="ctr">
              <a:buFont typeface="Wingdings" panose="05000000000000000000" pitchFamily="2" charset="2"/>
              <a:buNone/>
            </a:pPr>
            <a:endParaRPr lang="zh-CN" altLang="en-US" sz="1400" b="1">
              <a:solidFill>
                <a:srgbClr val="008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4084044" y="1694300"/>
            <a:ext cx="4210895" cy="5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100" b="1">
                <a:latin typeface="楷体_GB2312" pitchFamily="49" charset="-122"/>
                <a:ea typeface="楷体_GB2312" pitchFamily="49" charset="-122"/>
              </a:rPr>
              <a:t>单位：摄氏度</a:t>
            </a:r>
            <a:r>
              <a:rPr lang="zh-CN" altLang="en-US" sz="31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3100" b="1">
                <a:latin typeface="Arial" panose="020B0604020202020204" pitchFamily="34" charset="0"/>
                <a:ea typeface="楷体_GB2312" pitchFamily="49" charset="-122"/>
              </a:rPr>
              <a:t>℃</a:t>
            </a:r>
            <a:endParaRPr lang="zh-CN" altLang="en-US" sz="31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4084044" y="912072"/>
            <a:ext cx="4552779" cy="5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100" b="1">
                <a:latin typeface="楷体_GB2312" pitchFamily="49" charset="-122"/>
                <a:ea typeface="楷体_GB2312" pitchFamily="49" charset="-122"/>
              </a:rPr>
              <a:t>定义：物体的冷热程度。</a:t>
            </a:r>
          </a:p>
        </p:txBody>
      </p:sp>
    </p:spTree>
    <p:extLst>
      <p:ext uri="{BB962C8B-B14F-4D97-AF65-F5344CB8AC3E}">
        <p14:creationId xmlns:p14="http://schemas.microsoft.com/office/powerpoint/2010/main" val="245698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4" grpId="0"/>
      <p:bldP spid="61445" grpId="0"/>
      <p:bldP spid="61446" grpId="0" animBg="1"/>
      <p:bldP spid="61447" grpId="0"/>
      <p:bldP spid="61448" grpId="0"/>
      <p:bldP spid="61449" grpId="0" animBg="1"/>
      <p:bldP spid="61450" grpId="0"/>
      <p:bldP spid="61452" grpId="0" animBg="1"/>
      <p:bldP spid="61453" grpId="0"/>
      <p:bldP spid="614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1189633" y="410118"/>
            <a:ext cx="8909091" cy="574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pPr lvl="2"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500" b="1">
                <a:solidFill>
                  <a:srgbClr val="FF3300"/>
                </a:solidFill>
                <a:latin typeface="宋体" panose="02010600030101010101" pitchFamily="2" charset="-122"/>
              </a:rPr>
              <a:t>练习：</a:t>
            </a:r>
            <a:endParaRPr lang="zh-CN" altLang="en-US" sz="3500" b="1">
              <a:solidFill>
                <a:srgbClr val="FF3300"/>
              </a:solidFill>
              <a:latin typeface="Times New Roman" pitchFamily="18" charset="0"/>
            </a:endParaRPr>
          </a:p>
          <a:p>
            <a:pPr lvl="2"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</a:rPr>
              <a:t>  </a:t>
            </a:r>
            <a:r>
              <a:rPr lang="en-US" altLang="zh-CN" sz="3100">
                <a:latin typeface="Times New Roman" panose="02020603050405020304" pitchFamily="18" charset="0"/>
              </a:rPr>
              <a:t>1</a:t>
            </a:r>
            <a:r>
              <a:rPr lang="zh-CN" altLang="en-US" sz="3100">
                <a:latin typeface="宋体" panose="02010600030101010101" pitchFamily="2" charset="-122"/>
              </a:rPr>
              <a:t>．温度是表示    </a:t>
            </a:r>
            <a:r>
              <a:rPr lang="en-US" altLang="zh-CN" sz="3100">
                <a:latin typeface="Symbol" panose="05050102010706020507" pitchFamily="18" charset="2"/>
              </a:rPr>
              <a:t>______     </a:t>
            </a:r>
            <a:r>
              <a:rPr lang="zh-CN" altLang="en-US" sz="3100">
                <a:latin typeface="宋体" panose="02010600030101010101" pitchFamily="2" charset="-122"/>
              </a:rPr>
              <a:t>的物理量，常用的温度计是根据    </a:t>
            </a:r>
            <a:r>
              <a:rPr lang="en-US" altLang="zh-CN" sz="3100">
                <a:latin typeface="Symbol" panose="05050102010706020507" pitchFamily="18" charset="2"/>
              </a:rPr>
              <a:t>______      </a:t>
            </a:r>
            <a:r>
              <a:rPr lang="zh-CN" altLang="en-US" sz="3100">
                <a:latin typeface="宋体" panose="02010600030101010101" pitchFamily="2" charset="-122"/>
              </a:rPr>
              <a:t>的性质来测量温度的，温度计上的字母</a:t>
            </a:r>
            <a:r>
              <a:rPr lang="en-US" altLang="zh-CN" sz="3100">
                <a:latin typeface="Times New Roman" panose="02020603050405020304" pitchFamily="18" charset="0"/>
              </a:rPr>
              <a:t>C</a:t>
            </a:r>
            <a:r>
              <a:rPr lang="zh-CN" altLang="en-US" sz="3100">
                <a:latin typeface="宋体" panose="02010600030101010101" pitchFamily="2" charset="-122"/>
              </a:rPr>
              <a:t>表示采用的是</a:t>
            </a:r>
            <a:r>
              <a:rPr lang="en-US" altLang="zh-CN" sz="3100">
                <a:latin typeface="Symbol" panose="05050102010706020507" pitchFamily="18" charset="2"/>
              </a:rPr>
              <a:t>______</a:t>
            </a:r>
            <a:r>
              <a:rPr lang="zh-CN" altLang="en-US" sz="3100">
                <a:latin typeface="宋体" panose="02010600030101010101" pitchFamily="2" charset="-122"/>
              </a:rPr>
              <a:t>温度，它把   </a:t>
            </a:r>
            <a:r>
              <a:rPr lang="en-US" altLang="zh-CN" sz="3100">
                <a:latin typeface="Symbol" panose="05050102010706020507" pitchFamily="18" charset="2"/>
              </a:rPr>
              <a:t>______   </a:t>
            </a:r>
            <a:r>
              <a:rPr lang="zh-CN" altLang="en-US" sz="3100">
                <a:latin typeface="宋体" panose="02010600030101010101" pitchFamily="2" charset="-122"/>
              </a:rPr>
              <a:t>的温度规定为</a:t>
            </a:r>
            <a:r>
              <a:rPr lang="zh-CN" altLang="en-US" sz="3100">
                <a:latin typeface="Times New Roman" panose="02020603050405020304" pitchFamily="18" charset="0"/>
              </a:rPr>
              <a:t> </a:t>
            </a:r>
            <a:r>
              <a:rPr lang="en-US" altLang="zh-CN" sz="3100">
                <a:latin typeface="Times New Roman" panose="02020603050405020304" pitchFamily="18" charset="0"/>
              </a:rPr>
              <a:t>0</a:t>
            </a:r>
            <a:r>
              <a:rPr lang="en-US" altLang="zh-CN" sz="3100">
                <a:latin typeface="宋体" panose="02010600030101010101" pitchFamily="2" charset="-122"/>
              </a:rPr>
              <a:t>℃</a:t>
            </a:r>
            <a:r>
              <a:rPr lang="zh-CN" altLang="en-US" sz="3100">
                <a:latin typeface="宋体" panose="02010600030101010101" pitchFamily="2" charset="-122"/>
              </a:rPr>
              <a:t>，把</a:t>
            </a:r>
            <a:r>
              <a:rPr lang="en-US" altLang="zh-CN" sz="3100">
                <a:latin typeface="Symbol" panose="05050102010706020507" pitchFamily="18" charset="2"/>
              </a:rPr>
              <a:t>______</a:t>
            </a:r>
            <a:r>
              <a:rPr lang="zh-CN" altLang="en-US" sz="3100">
                <a:latin typeface="宋体" panose="02010600030101010101" pitchFamily="2" charset="-122"/>
              </a:rPr>
              <a:t>的温度规定为</a:t>
            </a:r>
            <a:r>
              <a:rPr lang="zh-CN" altLang="en-US" sz="3100">
                <a:latin typeface="Times New Roman" panose="02020603050405020304" pitchFamily="18" charset="0"/>
              </a:rPr>
              <a:t> </a:t>
            </a:r>
            <a:r>
              <a:rPr lang="en-US" altLang="zh-CN" sz="3100">
                <a:latin typeface="Times New Roman" panose="02020603050405020304" pitchFamily="18" charset="0"/>
              </a:rPr>
              <a:t>100</a:t>
            </a:r>
            <a:r>
              <a:rPr lang="en-US" altLang="zh-CN" sz="3100">
                <a:latin typeface="宋体" panose="02010600030101010101" pitchFamily="2" charset="-122"/>
              </a:rPr>
              <a:t>℃</a:t>
            </a:r>
            <a:r>
              <a:rPr lang="zh-CN" altLang="en-US" sz="3100">
                <a:latin typeface="宋体" panose="02010600030101010101" pitchFamily="2" charset="-122"/>
              </a:rPr>
              <a:t>．</a:t>
            </a:r>
            <a:endParaRPr lang="zh-CN" altLang="en-US" sz="3100">
              <a:latin typeface="Times New Roman" pitchFamily="18" charset="0"/>
            </a:endParaRPr>
          </a:p>
          <a:p>
            <a:pPr lvl="2"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100">
                <a:latin typeface="Times New Roman" panose="02020603050405020304" pitchFamily="18" charset="0"/>
              </a:rPr>
              <a:t>2</a:t>
            </a:r>
            <a:r>
              <a:rPr lang="zh-CN" altLang="en-US" sz="3100">
                <a:latin typeface="宋体" panose="02010600030101010101" pitchFamily="2" charset="-122"/>
              </a:rPr>
              <a:t>．人的正常体温（口腔温）大约是</a:t>
            </a:r>
            <a:r>
              <a:rPr lang="en-US" altLang="zh-CN" sz="3100">
                <a:latin typeface="Symbol" panose="05050102010706020507" pitchFamily="18" charset="2"/>
              </a:rPr>
              <a:t>______</a:t>
            </a:r>
            <a:r>
              <a:rPr lang="zh-CN" altLang="en-US" sz="3100">
                <a:latin typeface="宋体" panose="02010600030101010101" pitchFamily="2" charset="-122"/>
              </a:rPr>
              <a:t>，读作  </a:t>
            </a:r>
            <a:r>
              <a:rPr lang="en-US" altLang="zh-CN" sz="3100">
                <a:latin typeface="Symbol" panose="05050102010706020507" pitchFamily="18" charset="2"/>
              </a:rPr>
              <a:t>______    </a:t>
            </a:r>
            <a:r>
              <a:rPr lang="zh-CN" altLang="en-US" sz="3100">
                <a:latin typeface="宋体" panose="02010600030101010101" pitchFamily="2" charset="-122"/>
              </a:rPr>
              <a:t>．</a:t>
            </a:r>
            <a:endParaRPr lang="zh-CN" altLang="en-US" sz="3100">
              <a:latin typeface="Times New Roman" panose="02020603050405020304" pitchFamily="18" charset="0"/>
            </a:endParaRPr>
          </a:p>
          <a:p>
            <a:pPr lvl="2"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100">
                <a:latin typeface="Times New Roman" panose="02020603050405020304" pitchFamily="18" charset="0"/>
              </a:rPr>
              <a:t>3</a:t>
            </a:r>
            <a:r>
              <a:rPr lang="zh-CN" altLang="en-US" sz="3100">
                <a:latin typeface="宋体" panose="02010600030101010101" pitchFamily="2" charset="-122"/>
              </a:rPr>
              <a:t>．体温计的测量范围是  </a:t>
            </a:r>
            <a:r>
              <a:rPr lang="en-US" altLang="zh-CN" sz="3100">
                <a:latin typeface="Symbol" panose="05050102010706020507" pitchFamily="18" charset="2"/>
              </a:rPr>
              <a:t>______   </a:t>
            </a:r>
            <a:r>
              <a:rPr lang="zh-CN" altLang="en-US" sz="3100">
                <a:latin typeface="宋体" panose="02010600030101010101" pitchFamily="2" charset="-122"/>
              </a:rPr>
              <a:t>，最小刻度值是</a:t>
            </a:r>
            <a:r>
              <a:rPr lang="en-US" altLang="zh-CN" sz="3100">
                <a:latin typeface="Symbol" panose="05050102010706020507" pitchFamily="18" charset="2"/>
              </a:rPr>
              <a:t>______</a:t>
            </a:r>
            <a:r>
              <a:rPr lang="zh-CN" altLang="en-US" sz="3100">
                <a:latin typeface="宋体" panose="02010600030101010101" pitchFamily="2" charset="-122"/>
              </a:rPr>
              <a:t>．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5222623" y="1216096"/>
            <a:ext cx="2037748" cy="46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8" tIns="44929" rIns="89858" bIns="44929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物体冷热程度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5569148" y="1800392"/>
            <a:ext cx="2037748" cy="46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8" tIns="44929" rIns="89858" bIns="44929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</a:rPr>
              <a:t>液体热胀冷缩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2450425" y="2660209"/>
            <a:ext cx="800230" cy="46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8" tIns="44929" rIns="89858" bIns="44929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</a:rPr>
              <a:t>摄氏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5569150" y="2660209"/>
            <a:ext cx="1728369" cy="46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8" tIns="44929" rIns="89858" bIns="44929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</a:rPr>
              <a:t>冰水混合物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3712766" y="3192251"/>
            <a:ext cx="800230" cy="46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8" tIns="44929" rIns="89858" bIns="44929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</a:rPr>
              <a:t>沸水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8316595" y="3800299"/>
            <a:ext cx="1070514" cy="63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8" tIns="44929" rIns="89858" bIns="44929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500">
                <a:solidFill>
                  <a:srgbClr val="FF3300"/>
                </a:solidFill>
                <a:latin typeface="Times New Roman" panose="02020603050405020304" pitchFamily="18" charset="0"/>
              </a:rPr>
              <a:t>37</a:t>
            </a:r>
            <a:r>
              <a:rPr lang="en-US" altLang="zh-CN" sz="3500">
                <a:solidFill>
                  <a:srgbClr val="FF3300"/>
                </a:solidFill>
                <a:latin typeface="宋体" panose="02010600030101010101" pitchFamily="2" charset="-122"/>
              </a:rPr>
              <a:t>℃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3044469" y="4408348"/>
            <a:ext cx="1622571" cy="52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8" tIns="44929" rIns="89858" bIns="44929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37</a:t>
            </a:r>
            <a:r>
              <a:rPr lang="zh-CN" altLang="en-US" sz="2800" b="1">
                <a:solidFill>
                  <a:srgbClr val="FF3300"/>
                </a:solidFill>
                <a:latin typeface="宋体" panose="02010600030101010101" pitchFamily="2" charset="-122"/>
              </a:rPr>
              <a:t>摄氏度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6311702" y="5016396"/>
            <a:ext cx="1976834" cy="52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8" tIns="44929" rIns="89858" bIns="44929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3300"/>
                </a:solidFill>
                <a:latin typeface="Times New Roman" panose="02020603050405020304" pitchFamily="18" charset="0"/>
              </a:rPr>
              <a:t>35</a:t>
            </a:r>
            <a:r>
              <a:rPr lang="en-US" altLang="zh-CN" sz="2800">
                <a:solidFill>
                  <a:srgbClr val="FF3300"/>
                </a:solidFill>
                <a:latin typeface="宋体" panose="02010600030101010101" pitchFamily="2" charset="-122"/>
              </a:rPr>
              <a:t>℃</a:t>
            </a:r>
            <a:r>
              <a:rPr lang="zh-CN" altLang="en-US" sz="2800">
                <a:solidFill>
                  <a:srgbClr val="FF3300"/>
                </a:solidFill>
                <a:latin typeface="宋体" panose="02010600030101010101" pitchFamily="2" charset="-122"/>
              </a:rPr>
              <a:t>～</a:t>
            </a:r>
            <a:r>
              <a:rPr lang="en-US" altLang="zh-CN" sz="2800">
                <a:solidFill>
                  <a:srgbClr val="FF3300"/>
                </a:solidFill>
                <a:latin typeface="Times New Roman" panose="02020603050405020304" pitchFamily="18" charset="0"/>
              </a:rPr>
              <a:t>42</a:t>
            </a:r>
            <a:r>
              <a:rPr lang="en-US" altLang="zh-CN" sz="2800">
                <a:solidFill>
                  <a:srgbClr val="FF3300"/>
                </a:solidFill>
                <a:latin typeface="宋体" panose="02010600030101010101" pitchFamily="2" charset="-122"/>
              </a:rPr>
              <a:t>℃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3490001" y="5548438"/>
            <a:ext cx="990988" cy="52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8" tIns="44929" rIns="89858" bIns="44929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0.1</a:t>
            </a:r>
            <a:r>
              <a:rPr lang="en-US" altLang="zh-CN" sz="2800" b="1">
                <a:solidFill>
                  <a:srgbClr val="FF3300"/>
                </a:solidFill>
                <a:latin typeface="宋体" panose="02010600030101010101" pitchFamily="2" charset="-122"/>
              </a:rPr>
              <a:t>℃</a:t>
            </a:r>
          </a:p>
        </p:txBody>
      </p:sp>
    </p:spTree>
    <p:extLst>
      <p:ext uri="{BB962C8B-B14F-4D97-AF65-F5344CB8AC3E}">
        <p14:creationId xmlns:p14="http://schemas.microsoft.com/office/powerpoint/2010/main" val="193110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  <p:bldP spid="106500" grpId="0"/>
      <p:bldP spid="106501" grpId="0"/>
      <p:bldP spid="106502" grpId="0"/>
      <p:bldP spid="106503" grpId="0"/>
      <p:bldP spid="106504" grpId="0"/>
      <p:bldP spid="106505" grpId="0"/>
      <p:bldP spid="106506" grpId="0"/>
      <p:bldP spid="10650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3"/>
          <p:cNvSpPr txBox="1">
            <a:spLocks noChangeArrowheads="1"/>
          </p:cNvSpPr>
          <p:nvPr/>
        </p:nvSpPr>
        <p:spPr bwMode="auto">
          <a:xfrm>
            <a:off x="2080698" y="1193929"/>
            <a:ext cx="7897361" cy="116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如图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所示，有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四种测量水温的操作，其中正确的是    （       ）</a:t>
            </a:r>
          </a:p>
        </p:txBody>
      </p:sp>
      <p:grpSp>
        <p:nvGrpSpPr>
          <p:cNvPr id="102403" name="Group 3"/>
          <p:cNvGrpSpPr/>
          <p:nvPr/>
        </p:nvGrpSpPr>
        <p:grpSpPr>
          <a:xfrm>
            <a:off x="2682475" y="2486029"/>
            <a:ext cx="6135345" cy="3535862"/>
            <a:chOff x="0" y="0"/>
            <a:chExt cx="3966" cy="2233"/>
          </a:xfrm>
        </p:grpSpPr>
        <p:graphicFrame>
          <p:nvGraphicFramePr>
            <p:cNvPr id="102404" name="Object 4"/>
            <p:cNvGraphicFramePr>
              <a:graphicFrameLocks noChangeAspect="1"/>
            </p:cNvGraphicFramePr>
            <p:nvPr/>
          </p:nvGraphicFramePr>
          <p:xfrm>
            <a:off x="0" y="0"/>
            <a:ext cx="3966" cy="1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r:id="rId3" imgW="5125165" imgH="2333333" progId="MSPhotoEd.3">
                    <p:embed/>
                  </p:oleObj>
                </mc:Choice>
                <mc:Fallback>
                  <p:oleObj r:id="rId3" imgW="5125165" imgH="2333333" progId="MSPhotoEd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10011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3966" cy="16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05" name="Text Box 5"/>
            <p:cNvSpPr txBox="1">
              <a:spLocks noChangeArrowheads="1"/>
            </p:cNvSpPr>
            <p:nvPr/>
          </p:nvSpPr>
          <p:spPr bwMode="auto">
            <a:xfrm>
              <a:off x="1834" y="1920"/>
              <a:ext cx="584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0" rIns="0" bIns="0"/>
            <a:lstStyle/>
            <a:p>
              <a:pPr algn="just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图 </a:t>
              </a:r>
              <a:r>
                <a:rPr lang="en-US" altLang="zh-CN" sz="24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4</a:t>
              </a:r>
              <a:endParaRPr lang="en-US" altLang="zh-CN" sz="24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endParaRPr>
            </a:p>
          </p:txBody>
        </p:sp>
        <p:sp>
          <p:nvSpPr>
            <p:cNvPr id="102406" name="Text Box 6"/>
            <p:cNvSpPr txBox="1">
              <a:spLocks noChangeArrowheads="1"/>
            </p:cNvSpPr>
            <p:nvPr/>
          </p:nvSpPr>
          <p:spPr bwMode="auto">
            <a:xfrm>
              <a:off x="353" y="1614"/>
              <a:ext cx="24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0" rIns="0" bIns="0"/>
            <a:lstStyle/>
            <a:p>
              <a:pPr algn="just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endParaRPr>
            </a:p>
          </p:txBody>
        </p:sp>
        <p:sp>
          <p:nvSpPr>
            <p:cNvPr id="102407" name="Text Box 7"/>
            <p:cNvSpPr txBox="1">
              <a:spLocks noChangeArrowheads="1"/>
            </p:cNvSpPr>
            <p:nvPr/>
          </p:nvSpPr>
          <p:spPr bwMode="auto">
            <a:xfrm>
              <a:off x="1412" y="1622"/>
              <a:ext cx="24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0" rIns="0" bIns="0"/>
            <a:lstStyle/>
            <a:p>
              <a:pPr algn="just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408" name="Text Box 8"/>
            <p:cNvSpPr txBox="1">
              <a:spLocks noChangeArrowheads="1"/>
            </p:cNvSpPr>
            <p:nvPr/>
          </p:nvSpPr>
          <p:spPr bwMode="auto">
            <a:xfrm>
              <a:off x="2469" y="1606"/>
              <a:ext cx="24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0" rIns="0" bIns="0"/>
            <a:lstStyle/>
            <a:p>
              <a:pPr algn="just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C</a:t>
              </a:r>
              <a:endPara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409" name="Text Box 9"/>
            <p:cNvSpPr txBox="1">
              <a:spLocks noChangeArrowheads="1"/>
            </p:cNvSpPr>
            <p:nvPr/>
          </p:nvSpPr>
          <p:spPr bwMode="auto">
            <a:xfrm>
              <a:off x="3512" y="1606"/>
              <a:ext cx="24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0" rIns="0" bIns="0"/>
            <a:lstStyle/>
            <a:p>
              <a:pPr algn="just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D</a:t>
              </a:r>
              <a:endPara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102410" name="Text Box 23"/>
          <p:cNvSpPr txBox="1">
            <a:spLocks noChangeArrowheads="1"/>
          </p:cNvSpPr>
          <p:nvPr/>
        </p:nvSpPr>
        <p:spPr bwMode="auto">
          <a:xfrm>
            <a:off x="6423084" y="1803559"/>
            <a:ext cx="614154" cy="51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B </a:t>
            </a:r>
          </a:p>
        </p:txBody>
      </p:sp>
    </p:spTree>
    <p:extLst>
      <p:ext uri="{BB962C8B-B14F-4D97-AF65-F5344CB8AC3E}">
        <p14:creationId xmlns:p14="http://schemas.microsoft.com/office/powerpoint/2010/main" val="139931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485106" y="1"/>
            <a:ext cx="8910638" cy="617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pPr lvl="2"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100">
                <a:latin typeface="Times New Roman" panose="02020603050405020304" pitchFamily="18" charset="0"/>
              </a:rPr>
              <a:t>5</a:t>
            </a:r>
            <a:r>
              <a:rPr lang="zh-CN" altLang="en-US" sz="3100">
                <a:latin typeface="宋体" panose="02010600030101010101" pitchFamily="2" charset="-122"/>
              </a:rPr>
              <a:t>．</a:t>
            </a:r>
            <a:r>
              <a:rPr lang="zh-CN" altLang="en-US" sz="3100">
                <a:latin typeface="宋体" panose="02010600030101010101" pitchFamily="2" charset="-122"/>
              </a:rPr>
              <a:t>用同一只温度计测</a:t>
            </a:r>
            <a:r>
              <a:rPr lang="zh-CN" altLang="en-US" sz="3100">
                <a:latin typeface="Times New Roman" panose="02020603050405020304" pitchFamily="18" charset="0"/>
              </a:rPr>
              <a:t> </a:t>
            </a:r>
            <a:r>
              <a:rPr lang="en-US" altLang="zh-CN" sz="3100">
                <a:latin typeface="Times New Roman" panose="02020603050405020304" pitchFamily="18" charset="0"/>
              </a:rPr>
              <a:t>0</a:t>
            </a:r>
            <a:r>
              <a:rPr lang="en-US" altLang="zh-CN" sz="3100">
                <a:latin typeface="宋体" panose="02010600030101010101" pitchFamily="2" charset="-122"/>
              </a:rPr>
              <a:t>℃</a:t>
            </a:r>
            <a:r>
              <a:rPr lang="zh-CN" altLang="en-US" sz="3100">
                <a:latin typeface="宋体" panose="02010600030101010101" pitchFamily="2" charset="-122"/>
              </a:rPr>
              <a:t>的水和</a:t>
            </a:r>
            <a:r>
              <a:rPr lang="en-US" altLang="zh-CN" sz="3100">
                <a:latin typeface="Times New Roman" panose="02020603050405020304" pitchFamily="18" charset="0"/>
              </a:rPr>
              <a:t>0</a:t>
            </a:r>
            <a:r>
              <a:rPr lang="en-US" altLang="zh-CN" sz="3100">
                <a:latin typeface="宋体" panose="02010600030101010101" pitchFamily="2" charset="-122"/>
              </a:rPr>
              <a:t>℃</a:t>
            </a:r>
            <a:r>
              <a:rPr lang="zh-CN" altLang="en-US" sz="3100">
                <a:latin typeface="宋体" panose="02010600030101010101" pitchFamily="2" charset="-122"/>
              </a:rPr>
              <a:t>的冰水混合物的温度，下列说法正确的是</a:t>
            </a:r>
            <a:r>
              <a:rPr lang="zh-CN" altLang="en-US" sz="3100">
                <a:latin typeface="Times New Roman" panose="02020603050405020304" pitchFamily="18" charset="0"/>
              </a:rPr>
              <a:t>	</a:t>
            </a:r>
            <a:r>
              <a:rPr lang="en-US" altLang="zh-CN" sz="3100">
                <a:latin typeface="Times New Roman" panose="02020603050405020304" pitchFamily="18" charset="0"/>
              </a:rPr>
              <a:t>[    ]</a:t>
            </a:r>
          </a:p>
          <a:p>
            <a:pPr lvl="2"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100">
                <a:latin typeface="Times New Roman" panose="02020603050405020304" pitchFamily="18" charset="0"/>
              </a:rPr>
              <a:t>A</a:t>
            </a:r>
            <a:r>
              <a:rPr lang="zh-CN" altLang="en-US" sz="3100">
                <a:latin typeface="宋体" panose="02010600030101010101" pitchFamily="2" charset="-122"/>
              </a:rPr>
              <a:t>．</a:t>
            </a:r>
            <a:r>
              <a:rPr lang="en-US" altLang="zh-CN" sz="3100">
                <a:latin typeface="Times New Roman" panose="02020603050405020304" pitchFamily="18" charset="0"/>
              </a:rPr>
              <a:t>0</a:t>
            </a:r>
            <a:r>
              <a:rPr lang="en-US" altLang="zh-CN" sz="3100">
                <a:latin typeface="宋体" panose="02010600030101010101" pitchFamily="2" charset="-122"/>
              </a:rPr>
              <a:t>℃</a:t>
            </a:r>
            <a:r>
              <a:rPr lang="zh-CN" altLang="en-US" sz="3100">
                <a:latin typeface="宋体" panose="02010600030101010101" pitchFamily="2" charset="-122"/>
              </a:rPr>
              <a:t>的水温度高</a:t>
            </a:r>
            <a:endParaRPr lang="zh-CN" altLang="en-US" sz="3100">
              <a:latin typeface="Times New Roman" panose="02020603050405020304" pitchFamily="18" charset="0"/>
            </a:endParaRPr>
          </a:p>
          <a:p>
            <a:pPr lvl="2"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100">
                <a:latin typeface="Times New Roman" panose="02020603050405020304" pitchFamily="18" charset="0"/>
              </a:rPr>
              <a:t>B</a:t>
            </a:r>
            <a:r>
              <a:rPr lang="zh-CN" altLang="en-US" sz="3100">
                <a:latin typeface="宋体" panose="02010600030101010101" pitchFamily="2" charset="-122"/>
              </a:rPr>
              <a:t>．</a:t>
            </a:r>
            <a:r>
              <a:rPr lang="en-US" altLang="zh-CN" sz="3100">
                <a:latin typeface="Times New Roman" panose="02020603050405020304" pitchFamily="18" charset="0"/>
              </a:rPr>
              <a:t>0</a:t>
            </a:r>
            <a:r>
              <a:rPr lang="en-US" altLang="zh-CN" sz="3100">
                <a:latin typeface="宋体" panose="02010600030101010101" pitchFamily="2" charset="-122"/>
              </a:rPr>
              <a:t>℃</a:t>
            </a:r>
            <a:r>
              <a:rPr lang="zh-CN" altLang="en-US" sz="3100">
                <a:latin typeface="宋体" panose="02010600030101010101" pitchFamily="2" charset="-122"/>
              </a:rPr>
              <a:t>的冰水混合物温度高</a:t>
            </a:r>
            <a:endParaRPr lang="zh-CN" altLang="en-US" sz="3100">
              <a:latin typeface="Times New Roman" panose="02020603050405020304" pitchFamily="18" charset="0"/>
            </a:endParaRPr>
          </a:p>
          <a:p>
            <a:pPr lvl="2"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100">
                <a:latin typeface="Times New Roman" panose="02020603050405020304" pitchFamily="18" charset="0"/>
              </a:rPr>
              <a:t>C</a:t>
            </a:r>
            <a:r>
              <a:rPr lang="zh-CN" altLang="en-US" sz="3100">
                <a:latin typeface="宋体" panose="02010600030101010101" pitchFamily="2" charset="-122"/>
              </a:rPr>
              <a:t>．二者温度相同</a:t>
            </a:r>
            <a:endParaRPr lang="zh-CN" altLang="en-US" sz="3100">
              <a:latin typeface="Times New Roman" panose="02020603050405020304" pitchFamily="18" charset="0"/>
            </a:endParaRPr>
          </a:p>
          <a:p>
            <a:pPr lvl="2"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100">
                <a:latin typeface="Times New Roman" panose="02020603050405020304" pitchFamily="18" charset="0"/>
              </a:rPr>
              <a:t>D</a:t>
            </a:r>
            <a:r>
              <a:rPr lang="zh-CN" altLang="en-US" sz="3100">
                <a:latin typeface="宋体" panose="02010600030101010101" pitchFamily="2" charset="-122"/>
              </a:rPr>
              <a:t>．无法比较</a:t>
            </a:r>
            <a:endParaRPr lang="zh-CN" altLang="en-US" sz="3100">
              <a:latin typeface="Times New Roman" panose="02020603050405020304" pitchFamily="18" charset="0"/>
            </a:endParaRPr>
          </a:p>
          <a:p>
            <a:pPr lvl="2"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100">
                <a:latin typeface="Times New Roman" panose="02020603050405020304" pitchFamily="18" charset="0"/>
              </a:rPr>
              <a:t>6</a:t>
            </a:r>
            <a:r>
              <a:rPr lang="zh-CN" altLang="en-US" sz="3100">
                <a:latin typeface="宋体" panose="02010600030101010101" pitchFamily="2" charset="-122"/>
              </a:rPr>
              <a:t>．</a:t>
            </a:r>
            <a:r>
              <a:rPr lang="zh-CN" altLang="en-US" sz="3100">
                <a:latin typeface="宋体" panose="02010600030101010101" pitchFamily="2" charset="-122"/>
              </a:rPr>
              <a:t>给体温计消毒的正确方法是  </a:t>
            </a:r>
            <a:r>
              <a:rPr lang="zh-CN" altLang="en-US" sz="3100">
                <a:latin typeface="Times New Roman" panose="02020603050405020304" pitchFamily="18" charset="0"/>
              </a:rPr>
              <a:t>	</a:t>
            </a:r>
            <a:r>
              <a:rPr lang="en-US" altLang="zh-CN" sz="3100">
                <a:latin typeface="Times New Roman" panose="02020603050405020304" pitchFamily="18" charset="0"/>
              </a:rPr>
              <a:t>[    ]</a:t>
            </a:r>
          </a:p>
          <a:p>
            <a:pPr lvl="2"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100">
                <a:latin typeface="Times New Roman" panose="02020603050405020304" pitchFamily="18" charset="0"/>
              </a:rPr>
              <a:t>A</a:t>
            </a:r>
            <a:r>
              <a:rPr lang="zh-CN" altLang="en-US" sz="3100">
                <a:latin typeface="宋体" panose="02010600030101010101" pitchFamily="2" charset="-122"/>
              </a:rPr>
              <a:t>．用开水煮．</a:t>
            </a:r>
            <a:r>
              <a:rPr lang="zh-CN" altLang="en-US" sz="3100">
                <a:latin typeface="Times New Roman" panose="02020603050405020304" pitchFamily="18" charset="0"/>
              </a:rPr>
              <a:t>	</a:t>
            </a:r>
            <a:r>
              <a:rPr lang="en-US" altLang="zh-CN" sz="3100">
                <a:latin typeface="Times New Roman" panose="02020603050405020304" pitchFamily="18" charset="0"/>
              </a:rPr>
              <a:t>B</a:t>
            </a:r>
            <a:r>
              <a:rPr lang="zh-CN" altLang="en-US" sz="3100">
                <a:latin typeface="宋体" panose="02010600030101010101" pitchFamily="2" charset="-122"/>
              </a:rPr>
              <a:t>．用酒精灯加热．</a:t>
            </a:r>
            <a:endParaRPr lang="zh-CN" altLang="en-US" sz="3100">
              <a:latin typeface="Times New Roman" panose="02020603050405020304" pitchFamily="18" charset="0"/>
            </a:endParaRPr>
          </a:p>
          <a:p>
            <a:pPr lvl="2"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100">
                <a:latin typeface="Times New Roman" panose="02020603050405020304" pitchFamily="18" charset="0"/>
              </a:rPr>
              <a:t>C</a:t>
            </a:r>
            <a:r>
              <a:rPr lang="zh-CN" altLang="en-US" sz="3100">
                <a:latin typeface="宋体" panose="02010600030101010101" pitchFamily="2" charset="-122"/>
              </a:rPr>
              <a:t>．用自来水冲洗．</a:t>
            </a:r>
            <a:r>
              <a:rPr lang="zh-CN" altLang="en-US" sz="3100">
                <a:latin typeface="Times New Roman" panose="02020603050405020304" pitchFamily="18" charset="0"/>
              </a:rPr>
              <a:t>	</a:t>
            </a:r>
            <a:r>
              <a:rPr lang="en-US" altLang="zh-CN" sz="3100">
                <a:latin typeface="Times New Roman" panose="02020603050405020304" pitchFamily="18" charset="0"/>
              </a:rPr>
              <a:t>D</a:t>
            </a:r>
            <a:r>
              <a:rPr lang="zh-CN" altLang="en-US" sz="3100">
                <a:latin typeface="宋体" panose="02010600030101010101" pitchFamily="2" charset="-122"/>
              </a:rPr>
              <a:t>．用酒精棉花擦．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8762127" y="500373"/>
            <a:ext cx="501223" cy="63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8" tIns="44929" rIns="89858" bIns="44929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500" b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8762127" y="4104323"/>
            <a:ext cx="501223" cy="63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8" tIns="44929" rIns="89858" bIns="44929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500" b="1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3151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/>
      <p:bldP spid="1034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只凭感觉判断温度可靠吗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106" y="1"/>
            <a:ext cx="8910638" cy="524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5"/>
          <p:cNvSpPr>
            <a:spLocks noChangeArrowheads="1"/>
          </p:cNvSpPr>
          <p:nvPr/>
        </p:nvSpPr>
        <p:spPr bwMode="auto">
          <a:xfrm>
            <a:off x="1789864" y="5000560"/>
            <a:ext cx="8220682" cy="114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3900" b="1">
                <a:solidFill>
                  <a:srgbClr val="FF0000"/>
                </a:solidFill>
                <a:latin typeface="宋体" panose="02010600030101010101" pitchFamily="2" charset="-122"/>
              </a:rPr>
              <a:t>那么如何准确地判断物体的温度呢</a:t>
            </a:r>
            <a:r>
              <a:rPr lang="en-US" altLang="zh-CN" sz="3900" b="1">
                <a:solidFill>
                  <a:srgbClr val="FF0000"/>
                </a:solidFill>
                <a:latin typeface="宋体" panose="02010600030101010101" pitchFamily="2" charset="-122"/>
              </a:rPr>
              <a:t>?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151859" y="5895216"/>
            <a:ext cx="6140900" cy="64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8" tIns="44929" rIns="89858" bIns="44929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5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————————</a:t>
            </a:r>
            <a:r>
              <a:rPr lang="zh-CN" altLang="en-US" sz="35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使用</a:t>
            </a:r>
            <a:r>
              <a:rPr lang="zh-CN" altLang="en-US" sz="35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温度计</a:t>
            </a:r>
            <a:r>
              <a:rPr lang="zh-CN" altLang="en-US" sz="35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2654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747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930638" y="380030"/>
            <a:ext cx="8168084" cy="532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>
              <a:spcBef>
                <a:spcPts val="491"/>
              </a:spcBef>
              <a:spcAft>
                <a:spcPts val="491"/>
              </a:spcAft>
            </a:pP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7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在用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温度计测水的温度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的实验中，试按温度计的使用步骤把下面的叙述依次排列：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(                           )</a:t>
            </a:r>
            <a:endParaRPr lang="en-US" altLang="zh-CN" sz="2800" b="1">
              <a:latin typeface="Arial Unicode MS" pitchFamily="34" charset="-122"/>
              <a:ea typeface="Arial Unicode MS" pitchFamily="34" charset="-122"/>
            </a:endParaRPr>
          </a:p>
          <a:p>
            <a:pPr eaLnBrk="0" hangingPunct="0">
              <a:spcBef>
                <a:spcPts val="491"/>
              </a:spcBef>
              <a:spcAft>
                <a:spcPts val="491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、取一只适当的温度计　</a:t>
            </a:r>
            <a:endParaRPr lang="zh-CN" altLang="en-US" sz="2800" b="1">
              <a:latin typeface="Arial Unicode MS" pitchFamily="34" charset="-122"/>
              <a:ea typeface="Arial Unicode MS" pitchFamily="34" charset="-122"/>
            </a:endParaRPr>
          </a:p>
          <a:p>
            <a:pPr eaLnBrk="0" hangingPunct="0">
              <a:spcBef>
                <a:spcPts val="491"/>
              </a:spcBef>
              <a:spcAft>
                <a:spcPts val="491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、估计被测水的温度　</a:t>
            </a:r>
            <a:endParaRPr lang="zh-CN" altLang="en-US" sz="2800" b="1">
              <a:latin typeface="Arial Unicode MS" pitchFamily="34" charset="-122"/>
              <a:ea typeface="Arial Unicode MS" pitchFamily="34" charset="-122"/>
            </a:endParaRPr>
          </a:p>
          <a:p>
            <a:pPr eaLnBrk="0" hangingPunct="0">
              <a:spcBef>
                <a:spcPts val="491"/>
              </a:spcBef>
              <a:spcAft>
                <a:spcPts val="491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、把温度计的玻璃泡全部浸入被测水中</a:t>
            </a:r>
            <a:endParaRPr lang="zh-CN" altLang="en-US" sz="2800" b="1">
              <a:latin typeface="Arial Unicode MS" pitchFamily="34" charset="-122"/>
              <a:ea typeface="Arial Unicode MS" pitchFamily="34" charset="-122"/>
            </a:endParaRPr>
          </a:p>
          <a:p>
            <a:pPr eaLnBrk="0" hangingPunct="0">
              <a:spcBef>
                <a:spcPts val="491"/>
              </a:spcBef>
              <a:spcAft>
                <a:spcPts val="491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D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、认清温度计的最小刻度值　</a:t>
            </a:r>
            <a:endParaRPr lang="zh-CN" altLang="en-US" sz="2800" b="1">
              <a:latin typeface="Arial Unicode MS" pitchFamily="34" charset="-122"/>
              <a:ea typeface="Arial Unicode MS" pitchFamily="34" charset="-122"/>
            </a:endParaRPr>
          </a:p>
          <a:p>
            <a:pPr eaLnBrk="0" hangingPunct="0">
              <a:spcBef>
                <a:spcPts val="491"/>
              </a:spcBef>
              <a:spcAft>
                <a:spcPts val="491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E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、观察温度计的量程　</a:t>
            </a:r>
            <a:endParaRPr lang="zh-CN" altLang="en-US" sz="2800" b="1">
              <a:latin typeface="Arial Unicode MS" pitchFamily="34" charset="-122"/>
              <a:ea typeface="Arial Unicode MS" pitchFamily="34" charset="-122"/>
            </a:endParaRPr>
          </a:p>
          <a:p>
            <a:pPr eaLnBrk="0" hangingPunct="0">
              <a:spcBef>
                <a:spcPts val="491"/>
              </a:spcBef>
              <a:spcAft>
                <a:spcPts val="491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F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、让温度计玻璃泡在水中稍候一会儿，等示数稳定</a:t>
            </a:r>
            <a:endParaRPr lang="zh-CN" altLang="en-US" sz="2800" b="1">
              <a:latin typeface="Arial Unicode MS" pitchFamily="34" charset="-122"/>
              <a:ea typeface="Arial Unicode MS" pitchFamily="34" charset="-122"/>
            </a:endParaRPr>
          </a:p>
          <a:p>
            <a:pPr eaLnBrk="0" hangingPunct="0">
              <a:spcBef>
                <a:spcPts val="491"/>
              </a:spcBef>
              <a:spcAft>
                <a:spcPts val="491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G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、从水中取出温度计　</a:t>
            </a:r>
            <a:endParaRPr lang="zh-CN" altLang="en-US" sz="2800" b="1">
              <a:latin typeface="Arial Unicode MS" pitchFamily="34" charset="-122"/>
              <a:ea typeface="Arial Unicode MS" pitchFamily="34" charset="-122"/>
            </a:endParaRPr>
          </a:p>
          <a:p>
            <a:pPr eaLnBrk="0" hangingPunct="0">
              <a:spcBef>
                <a:spcPts val="491"/>
              </a:spcBef>
              <a:spcAft>
                <a:spcPts val="491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H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、对温度计进行读数</a:t>
            </a:r>
            <a:endParaRPr lang="zh-CN" altLang="en-US" sz="2800" b="1">
              <a:latin typeface="Arial Unicode MS" pitchFamily="34" charset="-122"/>
              <a:ea typeface="Arial Unicode MS" pitchFamily="34" charset="-122"/>
            </a:endParaRPr>
          </a:p>
          <a:p>
            <a:pPr algn="just" eaLnBrk="0" hangingPunct="0">
              <a:buFont typeface="Arial" panose="020B0604020202020204" pitchFamily="34" charset="0"/>
              <a:buNone/>
            </a:pPr>
            <a:endParaRPr lang="en-US" altLang="zh-CN" sz="2800" b="1">
              <a:latin typeface="Times New Roman" pitchFamily="18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6150815" y="1480534"/>
            <a:ext cx="3935532" cy="8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E</a:t>
            </a:r>
            <a:r>
              <a:rPr lang="zh-CN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H</a:t>
            </a:r>
            <a:r>
              <a:rPr lang="zh-CN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G</a:t>
            </a:r>
          </a:p>
        </p:txBody>
      </p:sp>
      <p:pic>
        <p:nvPicPr>
          <p:cNvPr id="107525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1559077" y="11198214"/>
            <a:ext cx="247518" cy="278689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30994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4121" y="1401321"/>
            <a:ext cx="8352928" cy="3106946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r>
              <a:rPr lang="zh-CN" altLang="en-US" sz="2800" b="1" dirty="0"/>
              <a:t>自制温度</a:t>
            </a:r>
            <a:r>
              <a:rPr lang="zh-CN" altLang="en-US" sz="2800" b="1" dirty="0"/>
              <a:t>计</a:t>
            </a:r>
            <a:endParaRPr lang="en-US" altLang="zh-CN" sz="2800" b="1" dirty="0"/>
          </a:p>
          <a:p>
            <a:r>
              <a:rPr lang="zh-CN" altLang="en-US" sz="2800" b="1" dirty="0"/>
              <a:t>在</a:t>
            </a:r>
            <a:r>
              <a:rPr lang="zh-CN" altLang="en-US" sz="2800" b="1" dirty="0"/>
              <a:t>小瓶里装满带颜色的水。给小瓶配一个橡皮塞，橡皮塞上插进一根细玻璃管，使橡皮塞塞住瓶口，如</a:t>
            </a:r>
            <a:r>
              <a:rPr lang="zh-CN" altLang="en-US" sz="2800" b="1" dirty="0"/>
              <a:t>图。</a:t>
            </a:r>
            <a:r>
              <a:rPr lang="zh-CN" altLang="en-US" sz="2800" b="1" dirty="0"/>
              <a:t>将小瓶放入热水中，观察细管中水柱的位置，然后把小瓶放入冷水中，观察水柱的位置。想想看，自制的温度计是根据什么道理来测量温度的？怎样用自制温度计测量温度？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89" y="478139"/>
            <a:ext cx="1512168" cy="495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2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5850700" y="3040239"/>
            <a:ext cx="181536" cy="75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8" tIns="44929" rIns="89858" bIns="44929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endParaRPr lang="zh-CN" altLang="zh-CN" sz="43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800693" y="2916729"/>
            <a:ext cx="6419991" cy="76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 sz="4300" b="1" i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41467" y="1984073"/>
            <a:ext cx="7574042" cy="4104323"/>
          </a:xfrm>
          <a:noFill/>
        </p:spPr>
        <p:txBody>
          <a:bodyPr/>
          <a:lstStyle/>
          <a:p>
            <a:r>
              <a:rPr lang="zh-CN" altLang="en-US" sz="4700" b="1">
                <a:latin typeface="黑体" panose="02010609060101010101" pitchFamily="49" charset="-122"/>
                <a:ea typeface="黑体" panose="02010609060101010101" pitchFamily="49" charset="-122"/>
              </a:rPr>
              <a:t>用这个温度计能去测量出温度吗</a:t>
            </a:r>
            <a:r>
              <a:rPr lang="en-US" altLang="zh-CN" sz="4700" b="1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r>
              <a:rPr lang="zh-CN" altLang="en-US" sz="4700" b="1">
                <a:latin typeface="黑体" panose="02010609060101010101" pitchFamily="49" charset="-122"/>
                <a:ea typeface="黑体" panose="02010609060101010101" pitchFamily="49" charset="-122"/>
              </a:rPr>
              <a:t>如何改进</a:t>
            </a:r>
            <a:r>
              <a:rPr lang="en-US" altLang="zh-CN" sz="4700" b="1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485108" y="1409279"/>
            <a:ext cx="3579725" cy="64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500" b="1">
                <a:solidFill>
                  <a:schemeClr val="folHlink"/>
                </a:solidFill>
                <a:ea typeface="隶书" pitchFamily="49" charset="-122"/>
              </a:rPr>
              <a:t>  </a:t>
            </a:r>
            <a:r>
              <a:rPr lang="zh-CN" altLang="en-US" sz="3500" b="1">
                <a:solidFill>
                  <a:schemeClr val="folHlink"/>
                </a:solidFill>
                <a:ea typeface="隶书" pitchFamily="49" charset="-122"/>
              </a:rPr>
              <a:t>议一议</a:t>
            </a:r>
          </a:p>
        </p:txBody>
      </p:sp>
    </p:spTree>
    <p:extLst>
      <p:ext uri="{BB962C8B-B14F-4D97-AF65-F5344CB8AC3E}">
        <p14:creationId xmlns:p14="http://schemas.microsoft.com/office/powerpoint/2010/main" val="99803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3975755" y="547877"/>
            <a:ext cx="351166" cy="423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grpSp>
        <p:nvGrpSpPr>
          <p:cNvPr id="78851" name="Group 3"/>
          <p:cNvGrpSpPr/>
          <p:nvPr/>
        </p:nvGrpSpPr>
        <p:grpSpPr>
          <a:xfrm>
            <a:off x="3975755" y="690388"/>
            <a:ext cx="351166" cy="4021983"/>
            <a:chOff x="0" y="0"/>
            <a:chExt cx="181" cy="2540"/>
          </a:xfrm>
        </p:grpSpPr>
        <p:sp>
          <p:nvSpPr>
            <p:cNvPr id="788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1" cy="12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zh-CN"/>
            </a:p>
          </p:txBody>
        </p:sp>
        <p:sp>
          <p:nvSpPr>
            <p:cNvPr id="78853" name="Rectangle 5"/>
            <p:cNvSpPr>
              <a:spLocks noChangeArrowheads="1"/>
            </p:cNvSpPr>
            <p:nvPr/>
          </p:nvSpPr>
          <p:spPr bwMode="auto">
            <a:xfrm>
              <a:off x="0" y="1270"/>
              <a:ext cx="181" cy="1270"/>
            </a:xfrm>
            <a:prstGeom prst="rect">
              <a:avLst/>
            </a:prstGeom>
            <a:solidFill>
              <a:srgbClr val="F3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zh-CN"/>
            </a:p>
          </p:txBody>
        </p:sp>
      </p:grp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3903047" y="4641115"/>
            <a:ext cx="491941" cy="9120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3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89858" tIns="44929" rIns="89858" bIns="44929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grpSp>
        <p:nvGrpSpPr>
          <p:cNvPr id="78855" name="Group 7"/>
          <p:cNvGrpSpPr/>
          <p:nvPr/>
        </p:nvGrpSpPr>
        <p:grpSpPr>
          <a:xfrm>
            <a:off x="3485359" y="4066322"/>
            <a:ext cx="1262340" cy="2010991"/>
            <a:chOff x="0" y="0"/>
            <a:chExt cx="816" cy="1270"/>
          </a:xfrm>
        </p:grpSpPr>
        <p:sp>
          <p:nvSpPr>
            <p:cNvPr id="78856" name="AutoShape 8"/>
            <p:cNvSpPr>
              <a:spLocks noChangeArrowheads="1"/>
            </p:cNvSpPr>
            <p:nvPr/>
          </p:nvSpPr>
          <p:spPr bwMode="auto">
            <a:xfrm>
              <a:off x="0" y="182"/>
              <a:ext cx="816" cy="1088"/>
            </a:xfrm>
            <a:prstGeom prst="roundRect">
              <a:avLst>
                <a:gd name="adj" fmla="val 16667"/>
              </a:avLst>
            </a:prstGeom>
            <a:solidFill>
              <a:srgbClr val="F3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zh-CN"/>
            </a:p>
          </p:txBody>
        </p:sp>
        <p:sp>
          <p:nvSpPr>
            <p:cNvPr id="78857" name="Rectangle 9"/>
            <p:cNvSpPr>
              <a:spLocks noChangeArrowheads="1"/>
            </p:cNvSpPr>
            <p:nvPr/>
          </p:nvSpPr>
          <p:spPr bwMode="auto">
            <a:xfrm>
              <a:off x="136" y="0"/>
              <a:ext cx="544" cy="18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zh-CN"/>
            </a:p>
          </p:txBody>
        </p:sp>
        <p:sp>
          <p:nvSpPr>
            <p:cNvPr id="78858" name="Rectangle 10"/>
            <p:cNvSpPr>
              <a:spLocks noChangeArrowheads="1"/>
            </p:cNvSpPr>
            <p:nvPr/>
          </p:nvSpPr>
          <p:spPr bwMode="auto">
            <a:xfrm>
              <a:off x="90" y="46"/>
              <a:ext cx="635" cy="91"/>
            </a:xfrm>
            <a:prstGeom prst="rect">
              <a:avLst/>
            </a:prstGeom>
            <a:solidFill>
              <a:srgbClr val="46A3AA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zh-CN"/>
            </a:p>
          </p:txBody>
        </p:sp>
      </p:grpSp>
      <p:pic>
        <p:nvPicPr>
          <p:cNvPr id="78859" name="Picture 11" descr="sywdj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0005FE"/>
              </a:clrFrom>
              <a:clrTo>
                <a:srgbClr val="0005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4322" y="475037"/>
            <a:ext cx="369729" cy="531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0" name="AutoShape 12"/>
          <p:cNvSpPr>
            <a:spLocks noChangeArrowheads="1"/>
          </p:cNvSpPr>
          <p:nvPr/>
        </p:nvSpPr>
        <p:spPr bwMode="auto">
          <a:xfrm>
            <a:off x="3975755" y="475039"/>
            <a:ext cx="351166" cy="429118"/>
          </a:xfrm>
          <a:custGeom>
            <a:avLst/>
            <a:gdLst>
              <a:gd name="T0" fmla="*/ 3006061 w 21600"/>
              <a:gd name="T1" fmla="*/ 0 h 21600"/>
              <a:gd name="T2" fmla="*/ 751507 w 21600"/>
              <a:gd name="T3" fmla="*/ 4284344 h 21600"/>
              <a:gd name="T4" fmla="*/ 3006061 w 21600"/>
              <a:gd name="T5" fmla="*/ 2142162 h 21600"/>
              <a:gd name="T6" fmla="*/ 5260599 w 21600"/>
              <a:gd name="T7" fmla="*/ 42843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grpSp>
        <p:nvGrpSpPr>
          <p:cNvPr id="78861" name="Group 13"/>
          <p:cNvGrpSpPr/>
          <p:nvPr/>
        </p:nvGrpSpPr>
        <p:grpSpPr>
          <a:xfrm>
            <a:off x="3975755" y="690389"/>
            <a:ext cx="139229" cy="3664122"/>
            <a:chOff x="0" y="0"/>
            <a:chExt cx="272" cy="2584"/>
          </a:xfrm>
        </p:grpSpPr>
        <p:sp>
          <p:nvSpPr>
            <p:cNvPr id="78862" name="Line 14"/>
            <p:cNvSpPr>
              <a:spLocks noChangeShapeType="1"/>
            </p:cNvSpPr>
            <p:nvPr/>
          </p:nvSpPr>
          <p:spPr bwMode="auto">
            <a:xfrm>
              <a:off x="0" y="13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63" name="Line 15"/>
            <p:cNvSpPr>
              <a:spLocks noChangeShapeType="1"/>
            </p:cNvSpPr>
            <p:nvPr/>
          </p:nvSpPr>
          <p:spPr bwMode="auto">
            <a:xfrm>
              <a:off x="0" y="272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64" name="Line 16"/>
            <p:cNvSpPr>
              <a:spLocks noChangeShapeType="1"/>
            </p:cNvSpPr>
            <p:nvPr/>
          </p:nvSpPr>
          <p:spPr bwMode="auto">
            <a:xfrm>
              <a:off x="0" y="408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65" name="Line 17"/>
            <p:cNvSpPr>
              <a:spLocks noChangeShapeType="1"/>
            </p:cNvSpPr>
            <p:nvPr/>
          </p:nvSpPr>
          <p:spPr bwMode="auto">
            <a:xfrm>
              <a:off x="0" y="54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66" name="Line 18"/>
            <p:cNvSpPr>
              <a:spLocks noChangeShapeType="1"/>
            </p:cNvSpPr>
            <p:nvPr/>
          </p:nvSpPr>
          <p:spPr bwMode="auto">
            <a:xfrm>
              <a:off x="0" y="68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67" name="Line 19"/>
            <p:cNvSpPr>
              <a:spLocks noChangeShapeType="1"/>
            </p:cNvSpPr>
            <p:nvPr/>
          </p:nvSpPr>
          <p:spPr bwMode="auto">
            <a:xfrm>
              <a:off x="0" y="81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68" name="Line 20"/>
            <p:cNvSpPr>
              <a:spLocks noChangeShapeType="1"/>
            </p:cNvSpPr>
            <p:nvPr/>
          </p:nvSpPr>
          <p:spPr bwMode="auto">
            <a:xfrm>
              <a:off x="0" y="952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69" name="Line 21"/>
            <p:cNvSpPr>
              <a:spLocks noChangeShapeType="1"/>
            </p:cNvSpPr>
            <p:nvPr/>
          </p:nvSpPr>
          <p:spPr bwMode="auto">
            <a:xfrm>
              <a:off x="0" y="1088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70" name="Line 22"/>
            <p:cNvSpPr>
              <a:spLocks noChangeShapeType="1"/>
            </p:cNvSpPr>
            <p:nvPr/>
          </p:nvSpPr>
          <p:spPr bwMode="auto">
            <a:xfrm>
              <a:off x="0" y="122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71" name="Line 23"/>
            <p:cNvSpPr>
              <a:spLocks noChangeShapeType="1"/>
            </p:cNvSpPr>
            <p:nvPr/>
          </p:nvSpPr>
          <p:spPr bwMode="auto">
            <a:xfrm>
              <a:off x="0" y="136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72" name="Line 24"/>
            <p:cNvSpPr>
              <a:spLocks noChangeShapeType="1"/>
            </p:cNvSpPr>
            <p:nvPr/>
          </p:nvSpPr>
          <p:spPr bwMode="auto">
            <a:xfrm>
              <a:off x="0" y="149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73" name="Line 25"/>
            <p:cNvSpPr>
              <a:spLocks noChangeShapeType="1"/>
            </p:cNvSpPr>
            <p:nvPr/>
          </p:nvSpPr>
          <p:spPr bwMode="auto">
            <a:xfrm>
              <a:off x="0" y="1632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74" name="Line 26"/>
            <p:cNvSpPr>
              <a:spLocks noChangeShapeType="1"/>
            </p:cNvSpPr>
            <p:nvPr/>
          </p:nvSpPr>
          <p:spPr bwMode="auto">
            <a:xfrm>
              <a:off x="0" y="1768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75" name="Line 27"/>
            <p:cNvSpPr>
              <a:spLocks noChangeShapeType="1"/>
            </p:cNvSpPr>
            <p:nvPr/>
          </p:nvSpPr>
          <p:spPr bwMode="auto">
            <a:xfrm>
              <a:off x="0" y="190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76" name="Line 28"/>
            <p:cNvSpPr>
              <a:spLocks noChangeShapeType="1"/>
            </p:cNvSpPr>
            <p:nvPr/>
          </p:nvSpPr>
          <p:spPr bwMode="auto">
            <a:xfrm>
              <a:off x="0" y="204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77" name="Line 29"/>
            <p:cNvSpPr>
              <a:spLocks noChangeShapeType="1"/>
            </p:cNvSpPr>
            <p:nvPr/>
          </p:nvSpPr>
          <p:spPr bwMode="auto">
            <a:xfrm>
              <a:off x="0" y="217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78" name="Line 30"/>
            <p:cNvSpPr>
              <a:spLocks noChangeShapeType="1"/>
            </p:cNvSpPr>
            <p:nvPr/>
          </p:nvSpPr>
          <p:spPr bwMode="auto">
            <a:xfrm>
              <a:off x="0" y="2312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79" name="Line 31"/>
            <p:cNvSpPr>
              <a:spLocks noChangeShapeType="1"/>
            </p:cNvSpPr>
            <p:nvPr/>
          </p:nvSpPr>
          <p:spPr bwMode="auto">
            <a:xfrm>
              <a:off x="0" y="2448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80" name="Line 32"/>
            <p:cNvSpPr>
              <a:spLocks noChangeShapeType="1"/>
            </p:cNvSpPr>
            <p:nvPr/>
          </p:nvSpPr>
          <p:spPr bwMode="auto">
            <a:xfrm>
              <a:off x="0" y="258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81" name="Line 33"/>
            <p:cNvSpPr>
              <a:spLocks noChangeShapeType="1"/>
            </p:cNvSpPr>
            <p:nvPr/>
          </p:nvSpPr>
          <p:spPr bwMode="auto">
            <a:xfrm>
              <a:off x="0" y="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8882" name="AutoShape 34"/>
          <p:cNvSpPr>
            <a:spLocks noChangeArrowheads="1"/>
          </p:cNvSpPr>
          <p:nvPr/>
        </p:nvSpPr>
        <p:spPr bwMode="auto">
          <a:xfrm>
            <a:off x="3977302" y="403782"/>
            <a:ext cx="349619" cy="359444"/>
          </a:xfrm>
          <a:custGeom>
            <a:avLst/>
            <a:gdLst>
              <a:gd name="T0" fmla="*/ 2979626 w 21600"/>
              <a:gd name="T1" fmla="*/ 0 h 21600"/>
              <a:gd name="T2" fmla="*/ 744907 w 21600"/>
              <a:gd name="T3" fmla="*/ 3006036 h 21600"/>
              <a:gd name="T4" fmla="*/ 2979626 w 21600"/>
              <a:gd name="T5" fmla="*/ 1503027 h 21600"/>
              <a:gd name="T6" fmla="*/ 5214330 w 21600"/>
              <a:gd name="T7" fmla="*/ 30060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9304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78860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78851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0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4" grpId="0"/>
      <p:bldP spid="78860" grpId="0"/>
      <p:bldP spid="78860" grpId="1"/>
      <p:bldP spid="788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2153404" y="2356185"/>
            <a:ext cx="7871063" cy="248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温度计所能测出的最高温度、最低温度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量程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sz="2800" b="1">
              <a:solidFill>
                <a:srgbClr val="FF3300"/>
              </a:solidFill>
              <a:latin typeface="Times New Roman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</a:pPr>
            <a:endParaRPr lang="zh-CN" altLang="en-US" sz="2800" b="1">
              <a:latin typeface="Times New Roman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zh-CN" altLang="en-US" sz="2800" b="1">
                <a:latin typeface="Times New Roman" pitchFamily="18" charset="0"/>
                <a:ea typeface="楷体_GB2312" pitchFamily="49" charset="-122"/>
              </a:rPr>
              <a:t>每一小格代表的温度值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分度值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</a:pPr>
            <a:endParaRPr lang="en-US" altLang="zh-CN" sz="1100" b="1">
              <a:solidFill>
                <a:srgbClr val="FF3300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22530" name="文本框 1"/>
          <p:cNvSpPr txBox="1">
            <a:spLocks noChangeArrowheads="1"/>
          </p:cNvSpPr>
          <p:nvPr/>
        </p:nvSpPr>
        <p:spPr bwMode="auto">
          <a:xfrm>
            <a:off x="2301915" y="988077"/>
            <a:ext cx="6410709" cy="76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43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温度计：</a:t>
            </a:r>
          </a:p>
        </p:txBody>
      </p:sp>
    </p:spTree>
    <p:extLst>
      <p:ext uri="{BB962C8B-B14F-4D97-AF65-F5344CB8AC3E}">
        <p14:creationId xmlns:p14="http://schemas.microsoft.com/office/powerpoint/2010/main" val="321360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/>
          <p:cNvSpPr>
            <a:spLocks noChangeAspect="1" noChangeArrowheads="1" noTextEdit="1"/>
          </p:cNvSpPr>
          <p:nvPr/>
        </p:nvSpPr>
        <p:spPr bwMode="auto">
          <a:xfrm>
            <a:off x="1028745" y="649218"/>
            <a:ext cx="10033750" cy="585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grpSp>
        <p:nvGrpSpPr>
          <p:cNvPr id="23554" name="Group 3"/>
          <p:cNvGrpSpPr/>
          <p:nvPr/>
        </p:nvGrpSpPr>
        <p:grpSpPr>
          <a:xfrm>
            <a:off x="1910529" y="2818555"/>
            <a:ext cx="8189742" cy="1475783"/>
            <a:chOff x="506" y="1707"/>
            <a:chExt cx="4702" cy="883"/>
          </a:xfrm>
        </p:grpSpPr>
        <p:sp>
          <p:nvSpPr>
            <p:cNvPr id="23555" name="Line 4"/>
            <p:cNvSpPr>
              <a:spLocks noChangeShapeType="1"/>
            </p:cNvSpPr>
            <p:nvPr/>
          </p:nvSpPr>
          <p:spPr bwMode="auto">
            <a:xfrm>
              <a:off x="2548" y="2234"/>
              <a:ext cx="1" cy="35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56" name="Line 5"/>
            <p:cNvSpPr>
              <a:spLocks noChangeShapeType="1"/>
            </p:cNvSpPr>
            <p:nvPr/>
          </p:nvSpPr>
          <p:spPr bwMode="auto">
            <a:xfrm flipV="1">
              <a:off x="506" y="1707"/>
              <a:ext cx="348" cy="34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57" name="Freeform 6"/>
            <p:cNvSpPr>
              <a:spLocks noChangeArrowheads="1"/>
            </p:cNvSpPr>
            <p:nvPr/>
          </p:nvSpPr>
          <p:spPr bwMode="auto">
            <a:xfrm>
              <a:off x="611" y="2163"/>
              <a:ext cx="4597" cy="3"/>
            </a:xfrm>
            <a:custGeom>
              <a:avLst/>
              <a:gdLst>
                <a:gd name="T0" fmla="*/ 13792 w 13792"/>
                <a:gd name="T1" fmla="*/ 10 h 10"/>
                <a:gd name="T2" fmla="*/ 13792 w 13792"/>
                <a:gd name="T3" fmla="*/ 0 h 10"/>
                <a:gd name="T4" fmla="*/ 10 w 13792"/>
                <a:gd name="T5" fmla="*/ 0 h 10"/>
                <a:gd name="T6" fmla="*/ 0 w 13792"/>
                <a:gd name="T7" fmla="*/ 10 h 10"/>
                <a:gd name="T8" fmla="*/ 13101 w 13792"/>
                <a:gd name="T9" fmla="*/ 10 h 10"/>
                <a:gd name="T10" fmla="*/ 13108 w 13792"/>
                <a:gd name="T11" fmla="*/ 7 h 10"/>
                <a:gd name="T12" fmla="*/ 13118 w 13792"/>
                <a:gd name="T13" fmla="*/ 7 h 10"/>
                <a:gd name="T14" fmla="*/ 13138 w 13792"/>
                <a:gd name="T15" fmla="*/ 10 h 10"/>
                <a:gd name="T16" fmla="*/ 13143 w 13792"/>
                <a:gd name="T17" fmla="*/ 10 h 10"/>
                <a:gd name="T18" fmla="*/ 13147 w 13792"/>
                <a:gd name="T19" fmla="*/ 7 h 10"/>
                <a:gd name="T20" fmla="*/ 13148 w 13792"/>
                <a:gd name="T21" fmla="*/ 10 h 10"/>
                <a:gd name="T22" fmla="*/ 13792 w 13792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92" h="10">
                  <a:moveTo>
                    <a:pt x="13792" y="10"/>
                  </a:moveTo>
                  <a:lnTo>
                    <a:pt x="13792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3101" y="10"/>
                  </a:lnTo>
                  <a:lnTo>
                    <a:pt x="13108" y="7"/>
                  </a:lnTo>
                  <a:lnTo>
                    <a:pt x="13118" y="7"/>
                  </a:lnTo>
                  <a:lnTo>
                    <a:pt x="13138" y="10"/>
                  </a:lnTo>
                  <a:lnTo>
                    <a:pt x="13143" y="10"/>
                  </a:lnTo>
                  <a:lnTo>
                    <a:pt x="13147" y="7"/>
                  </a:lnTo>
                  <a:lnTo>
                    <a:pt x="13148" y="10"/>
                  </a:lnTo>
                  <a:lnTo>
                    <a:pt x="13792" y="1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58" name="Freeform 7"/>
            <p:cNvSpPr>
              <a:spLocks noChangeArrowheads="1"/>
            </p:cNvSpPr>
            <p:nvPr/>
          </p:nvSpPr>
          <p:spPr bwMode="auto">
            <a:xfrm>
              <a:off x="614" y="2159"/>
              <a:ext cx="4594" cy="4"/>
            </a:xfrm>
            <a:custGeom>
              <a:avLst/>
              <a:gdLst>
                <a:gd name="T0" fmla="*/ 13782 w 13782"/>
                <a:gd name="T1" fmla="*/ 12 h 12"/>
                <a:gd name="T2" fmla="*/ 13782 w 13782"/>
                <a:gd name="T3" fmla="*/ 3 h 12"/>
                <a:gd name="T4" fmla="*/ 13782 w 13782"/>
                <a:gd name="T5" fmla="*/ 0 h 12"/>
                <a:gd name="T6" fmla="*/ 13351 w 13782"/>
                <a:gd name="T7" fmla="*/ 0 h 12"/>
                <a:gd name="T8" fmla="*/ 13346 w 13782"/>
                <a:gd name="T9" fmla="*/ 0 h 12"/>
                <a:gd name="T10" fmla="*/ 11 w 13782"/>
                <a:gd name="T11" fmla="*/ 0 h 12"/>
                <a:gd name="T12" fmla="*/ 0 w 13782"/>
                <a:gd name="T13" fmla="*/ 12 h 12"/>
                <a:gd name="T14" fmla="*/ 13782 w 1378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82" h="12">
                  <a:moveTo>
                    <a:pt x="13782" y="12"/>
                  </a:moveTo>
                  <a:lnTo>
                    <a:pt x="13782" y="3"/>
                  </a:lnTo>
                  <a:lnTo>
                    <a:pt x="13782" y="0"/>
                  </a:lnTo>
                  <a:lnTo>
                    <a:pt x="13351" y="0"/>
                  </a:lnTo>
                  <a:lnTo>
                    <a:pt x="13346" y="0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13782" y="12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59" name="Freeform 8"/>
            <p:cNvSpPr>
              <a:spLocks noChangeArrowheads="1"/>
            </p:cNvSpPr>
            <p:nvPr/>
          </p:nvSpPr>
          <p:spPr bwMode="auto">
            <a:xfrm>
              <a:off x="5065" y="2155"/>
              <a:ext cx="143" cy="4"/>
            </a:xfrm>
            <a:custGeom>
              <a:avLst/>
              <a:gdLst>
                <a:gd name="T0" fmla="*/ 431 w 431"/>
                <a:gd name="T1" fmla="*/ 11 h 11"/>
                <a:gd name="T2" fmla="*/ 431 w 431"/>
                <a:gd name="T3" fmla="*/ 0 h 11"/>
                <a:gd name="T4" fmla="*/ 65 w 431"/>
                <a:gd name="T5" fmla="*/ 0 h 11"/>
                <a:gd name="T6" fmla="*/ 48 w 431"/>
                <a:gd name="T7" fmla="*/ 3 h 11"/>
                <a:gd name="T8" fmla="*/ 44 w 431"/>
                <a:gd name="T9" fmla="*/ 3 h 11"/>
                <a:gd name="T10" fmla="*/ 41 w 431"/>
                <a:gd name="T11" fmla="*/ 3 h 11"/>
                <a:gd name="T12" fmla="*/ 40 w 431"/>
                <a:gd name="T13" fmla="*/ 3 h 11"/>
                <a:gd name="T14" fmla="*/ 40 w 431"/>
                <a:gd name="T15" fmla="*/ 5 h 11"/>
                <a:gd name="T16" fmla="*/ 33 w 431"/>
                <a:gd name="T17" fmla="*/ 7 h 11"/>
                <a:gd name="T18" fmla="*/ 16 w 431"/>
                <a:gd name="T19" fmla="*/ 8 h 11"/>
                <a:gd name="T20" fmla="*/ 0 w 431"/>
                <a:gd name="T21" fmla="*/ 11 h 11"/>
                <a:gd name="T22" fmla="*/ 431 w 431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1" h="11">
                  <a:moveTo>
                    <a:pt x="431" y="11"/>
                  </a:moveTo>
                  <a:lnTo>
                    <a:pt x="431" y="0"/>
                  </a:lnTo>
                  <a:lnTo>
                    <a:pt x="65" y="0"/>
                  </a:lnTo>
                  <a:lnTo>
                    <a:pt x="48" y="3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33" y="7"/>
                  </a:lnTo>
                  <a:lnTo>
                    <a:pt x="16" y="8"/>
                  </a:lnTo>
                  <a:lnTo>
                    <a:pt x="0" y="11"/>
                  </a:lnTo>
                  <a:lnTo>
                    <a:pt x="431" y="11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60" name="Freeform 9"/>
            <p:cNvSpPr>
              <a:spLocks noChangeArrowheads="1"/>
            </p:cNvSpPr>
            <p:nvPr/>
          </p:nvSpPr>
          <p:spPr bwMode="auto">
            <a:xfrm>
              <a:off x="4994" y="2170"/>
              <a:ext cx="214" cy="4"/>
            </a:xfrm>
            <a:custGeom>
              <a:avLst/>
              <a:gdLst>
                <a:gd name="T0" fmla="*/ 642 w 642"/>
                <a:gd name="T1" fmla="*/ 11 h 11"/>
                <a:gd name="T2" fmla="*/ 642 w 642"/>
                <a:gd name="T3" fmla="*/ 0 h 11"/>
                <a:gd name="T4" fmla="*/ 0 w 642"/>
                <a:gd name="T5" fmla="*/ 0 h 11"/>
                <a:gd name="T6" fmla="*/ 2 w 642"/>
                <a:gd name="T7" fmla="*/ 11 h 11"/>
                <a:gd name="T8" fmla="*/ 642 w 64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11">
                  <a:moveTo>
                    <a:pt x="642" y="11"/>
                  </a:moveTo>
                  <a:lnTo>
                    <a:pt x="642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642" y="1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61" name="Freeform 10"/>
            <p:cNvSpPr>
              <a:spLocks noChangeArrowheads="1"/>
            </p:cNvSpPr>
            <p:nvPr/>
          </p:nvSpPr>
          <p:spPr bwMode="auto">
            <a:xfrm>
              <a:off x="4972" y="2174"/>
              <a:ext cx="236" cy="3"/>
            </a:xfrm>
            <a:custGeom>
              <a:avLst/>
              <a:gdLst>
                <a:gd name="T0" fmla="*/ 708 w 708"/>
                <a:gd name="T1" fmla="*/ 10 h 10"/>
                <a:gd name="T2" fmla="*/ 708 w 708"/>
                <a:gd name="T3" fmla="*/ 0 h 10"/>
                <a:gd name="T4" fmla="*/ 68 w 708"/>
                <a:gd name="T5" fmla="*/ 0 h 10"/>
                <a:gd name="T6" fmla="*/ 69 w 708"/>
                <a:gd name="T7" fmla="*/ 7 h 10"/>
                <a:gd name="T8" fmla="*/ 65 w 708"/>
                <a:gd name="T9" fmla="*/ 8 h 10"/>
                <a:gd name="T10" fmla="*/ 62 w 708"/>
                <a:gd name="T11" fmla="*/ 0 h 10"/>
                <a:gd name="T12" fmla="*/ 3 w 708"/>
                <a:gd name="T13" fmla="*/ 0 h 10"/>
                <a:gd name="T14" fmla="*/ 0 w 708"/>
                <a:gd name="T15" fmla="*/ 10 h 10"/>
                <a:gd name="T16" fmla="*/ 708 w 70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8" h="10">
                  <a:moveTo>
                    <a:pt x="708" y="10"/>
                  </a:moveTo>
                  <a:lnTo>
                    <a:pt x="708" y="0"/>
                  </a:lnTo>
                  <a:lnTo>
                    <a:pt x="68" y="0"/>
                  </a:lnTo>
                  <a:lnTo>
                    <a:pt x="69" y="7"/>
                  </a:lnTo>
                  <a:lnTo>
                    <a:pt x="65" y="8"/>
                  </a:lnTo>
                  <a:lnTo>
                    <a:pt x="62" y="0"/>
                  </a:lnTo>
                  <a:lnTo>
                    <a:pt x="3" y="0"/>
                  </a:lnTo>
                  <a:lnTo>
                    <a:pt x="0" y="10"/>
                  </a:lnTo>
                  <a:lnTo>
                    <a:pt x="708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62" name="Freeform 11"/>
            <p:cNvSpPr>
              <a:spLocks noChangeArrowheads="1"/>
            </p:cNvSpPr>
            <p:nvPr/>
          </p:nvSpPr>
          <p:spPr bwMode="auto">
            <a:xfrm>
              <a:off x="4971" y="2177"/>
              <a:ext cx="237" cy="4"/>
            </a:xfrm>
            <a:custGeom>
              <a:avLst/>
              <a:gdLst>
                <a:gd name="T0" fmla="*/ 711 w 711"/>
                <a:gd name="T1" fmla="*/ 11 h 11"/>
                <a:gd name="T2" fmla="*/ 711 w 711"/>
                <a:gd name="T3" fmla="*/ 0 h 11"/>
                <a:gd name="T4" fmla="*/ 3 w 711"/>
                <a:gd name="T5" fmla="*/ 0 h 11"/>
                <a:gd name="T6" fmla="*/ 0 w 711"/>
                <a:gd name="T7" fmla="*/ 11 h 11"/>
                <a:gd name="T8" fmla="*/ 711 w 7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1" h="11">
                  <a:moveTo>
                    <a:pt x="711" y="11"/>
                  </a:moveTo>
                  <a:lnTo>
                    <a:pt x="711" y="0"/>
                  </a:lnTo>
                  <a:lnTo>
                    <a:pt x="3" y="0"/>
                  </a:lnTo>
                  <a:lnTo>
                    <a:pt x="0" y="11"/>
                  </a:lnTo>
                  <a:lnTo>
                    <a:pt x="711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63" name="Freeform 12"/>
            <p:cNvSpPr>
              <a:spLocks noChangeArrowheads="1"/>
            </p:cNvSpPr>
            <p:nvPr/>
          </p:nvSpPr>
          <p:spPr bwMode="auto">
            <a:xfrm>
              <a:off x="4971" y="2188"/>
              <a:ext cx="237" cy="4"/>
            </a:xfrm>
            <a:custGeom>
              <a:avLst/>
              <a:gdLst>
                <a:gd name="T0" fmla="*/ 712 w 712"/>
                <a:gd name="T1" fmla="*/ 12 h 12"/>
                <a:gd name="T2" fmla="*/ 712 w 712"/>
                <a:gd name="T3" fmla="*/ 3 h 12"/>
                <a:gd name="T4" fmla="*/ 712 w 712"/>
                <a:gd name="T5" fmla="*/ 0 h 12"/>
                <a:gd name="T6" fmla="*/ 0 w 712"/>
                <a:gd name="T7" fmla="*/ 0 h 12"/>
                <a:gd name="T8" fmla="*/ 1 w 712"/>
                <a:gd name="T9" fmla="*/ 12 h 12"/>
                <a:gd name="T10" fmla="*/ 712 w 71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2" h="12">
                  <a:moveTo>
                    <a:pt x="712" y="12"/>
                  </a:moveTo>
                  <a:lnTo>
                    <a:pt x="712" y="3"/>
                  </a:lnTo>
                  <a:lnTo>
                    <a:pt x="712" y="0"/>
                  </a:lnTo>
                  <a:lnTo>
                    <a:pt x="0" y="0"/>
                  </a:lnTo>
                  <a:lnTo>
                    <a:pt x="1" y="12"/>
                  </a:lnTo>
                  <a:lnTo>
                    <a:pt x="712" y="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64" name="Freeform 13"/>
            <p:cNvSpPr>
              <a:spLocks noChangeArrowheads="1"/>
            </p:cNvSpPr>
            <p:nvPr/>
          </p:nvSpPr>
          <p:spPr bwMode="auto">
            <a:xfrm>
              <a:off x="4971" y="2185"/>
              <a:ext cx="237" cy="3"/>
            </a:xfrm>
            <a:custGeom>
              <a:avLst/>
              <a:gdLst>
                <a:gd name="T0" fmla="*/ 712 w 712"/>
                <a:gd name="T1" fmla="*/ 10 h 10"/>
                <a:gd name="T2" fmla="*/ 712 w 712"/>
                <a:gd name="T3" fmla="*/ 0 h 10"/>
                <a:gd name="T4" fmla="*/ 0 w 712"/>
                <a:gd name="T5" fmla="*/ 0 h 10"/>
                <a:gd name="T6" fmla="*/ 0 w 712"/>
                <a:gd name="T7" fmla="*/ 5 h 10"/>
                <a:gd name="T8" fmla="*/ 0 w 712"/>
                <a:gd name="T9" fmla="*/ 10 h 10"/>
                <a:gd name="T10" fmla="*/ 712 w 712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2" h="10">
                  <a:moveTo>
                    <a:pt x="712" y="10"/>
                  </a:moveTo>
                  <a:lnTo>
                    <a:pt x="71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712" y="1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65" name="Freeform 14"/>
            <p:cNvSpPr>
              <a:spLocks noChangeArrowheads="1"/>
            </p:cNvSpPr>
            <p:nvPr/>
          </p:nvSpPr>
          <p:spPr bwMode="auto">
            <a:xfrm>
              <a:off x="4971" y="2181"/>
              <a:ext cx="237" cy="4"/>
            </a:xfrm>
            <a:custGeom>
              <a:avLst/>
              <a:gdLst>
                <a:gd name="T0" fmla="*/ 712 w 712"/>
                <a:gd name="T1" fmla="*/ 12 h 12"/>
                <a:gd name="T2" fmla="*/ 712 w 712"/>
                <a:gd name="T3" fmla="*/ 0 h 12"/>
                <a:gd name="T4" fmla="*/ 1 w 712"/>
                <a:gd name="T5" fmla="*/ 0 h 12"/>
                <a:gd name="T6" fmla="*/ 0 w 712"/>
                <a:gd name="T7" fmla="*/ 12 h 12"/>
                <a:gd name="T8" fmla="*/ 712 w 7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" h="12">
                  <a:moveTo>
                    <a:pt x="712" y="12"/>
                  </a:moveTo>
                  <a:lnTo>
                    <a:pt x="712" y="0"/>
                  </a:lnTo>
                  <a:lnTo>
                    <a:pt x="1" y="0"/>
                  </a:lnTo>
                  <a:lnTo>
                    <a:pt x="0" y="12"/>
                  </a:lnTo>
                  <a:lnTo>
                    <a:pt x="712" y="1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66" name="Freeform 15"/>
            <p:cNvSpPr>
              <a:spLocks noChangeArrowheads="1"/>
            </p:cNvSpPr>
            <p:nvPr/>
          </p:nvSpPr>
          <p:spPr bwMode="auto">
            <a:xfrm>
              <a:off x="4994" y="2166"/>
              <a:ext cx="214" cy="4"/>
            </a:xfrm>
            <a:custGeom>
              <a:avLst/>
              <a:gdLst>
                <a:gd name="T0" fmla="*/ 644 w 644"/>
                <a:gd name="T1" fmla="*/ 12 h 12"/>
                <a:gd name="T2" fmla="*/ 644 w 644"/>
                <a:gd name="T3" fmla="*/ 0 h 12"/>
                <a:gd name="T4" fmla="*/ 0 w 644"/>
                <a:gd name="T5" fmla="*/ 0 h 12"/>
                <a:gd name="T6" fmla="*/ 2 w 644"/>
                <a:gd name="T7" fmla="*/ 12 h 12"/>
                <a:gd name="T8" fmla="*/ 644 w 64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4" h="12">
                  <a:moveTo>
                    <a:pt x="644" y="12"/>
                  </a:moveTo>
                  <a:lnTo>
                    <a:pt x="644" y="0"/>
                  </a:lnTo>
                  <a:lnTo>
                    <a:pt x="0" y="0"/>
                  </a:lnTo>
                  <a:lnTo>
                    <a:pt x="2" y="12"/>
                  </a:lnTo>
                  <a:lnTo>
                    <a:pt x="644" y="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67" name="Freeform 16"/>
            <p:cNvSpPr>
              <a:spLocks noChangeArrowheads="1"/>
            </p:cNvSpPr>
            <p:nvPr/>
          </p:nvSpPr>
          <p:spPr bwMode="auto">
            <a:xfrm>
              <a:off x="4988" y="2203"/>
              <a:ext cx="218" cy="4"/>
            </a:xfrm>
            <a:custGeom>
              <a:avLst/>
              <a:gdLst>
                <a:gd name="T0" fmla="*/ 647 w 653"/>
                <a:gd name="T1" fmla="*/ 12 h 12"/>
                <a:gd name="T2" fmla="*/ 649 w 653"/>
                <a:gd name="T3" fmla="*/ 6 h 12"/>
                <a:gd name="T4" fmla="*/ 649 w 653"/>
                <a:gd name="T5" fmla="*/ 4 h 12"/>
                <a:gd name="T6" fmla="*/ 649 w 653"/>
                <a:gd name="T7" fmla="*/ 2 h 12"/>
                <a:gd name="T8" fmla="*/ 650 w 653"/>
                <a:gd name="T9" fmla="*/ 2 h 12"/>
                <a:gd name="T10" fmla="*/ 653 w 653"/>
                <a:gd name="T11" fmla="*/ 0 h 12"/>
                <a:gd name="T12" fmla="*/ 11 w 653"/>
                <a:gd name="T13" fmla="*/ 0 h 12"/>
                <a:gd name="T14" fmla="*/ 7 w 653"/>
                <a:gd name="T15" fmla="*/ 7 h 12"/>
                <a:gd name="T16" fmla="*/ 0 w 653"/>
                <a:gd name="T17" fmla="*/ 12 h 12"/>
                <a:gd name="T18" fmla="*/ 647 w 653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12">
                  <a:moveTo>
                    <a:pt x="647" y="12"/>
                  </a:moveTo>
                  <a:lnTo>
                    <a:pt x="649" y="6"/>
                  </a:lnTo>
                  <a:lnTo>
                    <a:pt x="649" y="4"/>
                  </a:lnTo>
                  <a:lnTo>
                    <a:pt x="649" y="2"/>
                  </a:lnTo>
                  <a:lnTo>
                    <a:pt x="650" y="2"/>
                  </a:lnTo>
                  <a:lnTo>
                    <a:pt x="653" y="0"/>
                  </a:lnTo>
                  <a:lnTo>
                    <a:pt x="11" y="0"/>
                  </a:lnTo>
                  <a:lnTo>
                    <a:pt x="7" y="7"/>
                  </a:lnTo>
                  <a:lnTo>
                    <a:pt x="0" y="12"/>
                  </a:lnTo>
                  <a:lnTo>
                    <a:pt x="647" y="12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68" name="Freeform 17"/>
            <p:cNvSpPr>
              <a:spLocks noChangeArrowheads="1"/>
            </p:cNvSpPr>
            <p:nvPr/>
          </p:nvSpPr>
          <p:spPr bwMode="auto">
            <a:xfrm>
              <a:off x="4992" y="2199"/>
              <a:ext cx="215" cy="4"/>
            </a:xfrm>
            <a:custGeom>
              <a:avLst/>
              <a:gdLst>
                <a:gd name="T0" fmla="*/ 642 w 645"/>
                <a:gd name="T1" fmla="*/ 11 h 11"/>
                <a:gd name="T2" fmla="*/ 645 w 645"/>
                <a:gd name="T3" fmla="*/ 0 h 11"/>
                <a:gd name="T4" fmla="*/ 6 w 645"/>
                <a:gd name="T5" fmla="*/ 0 h 11"/>
                <a:gd name="T6" fmla="*/ 0 w 645"/>
                <a:gd name="T7" fmla="*/ 11 h 11"/>
                <a:gd name="T8" fmla="*/ 642 w 64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1">
                  <a:moveTo>
                    <a:pt x="642" y="11"/>
                  </a:moveTo>
                  <a:lnTo>
                    <a:pt x="645" y="0"/>
                  </a:lnTo>
                  <a:lnTo>
                    <a:pt x="6" y="0"/>
                  </a:lnTo>
                  <a:lnTo>
                    <a:pt x="0" y="11"/>
                  </a:lnTo>
                  <a:lnTo>
                    <a:pt x="642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69" name="Freeform 18"/>
            <p:cNvSpPr>
              <a:spLocks noChangeArrowheads="1"/>
            </p:cNvSpPr>
            <p:nvPr/>
          </p:nvSpPr>
          <p:spPr bwMode="auto">
            <a:xfrm>
              <a:off x="4994" y="2196"/>
              <a:ext cx="214" cy="3"/>
            </a:xfrm>
            <a:custGeom>
              <a:avLst/>
              <a:gdLst>
                <a:gd name="T0" fmla="*/ 639 w 642"/>
                <a:gd name="T1" fmla="*/ 11 h 11"/>
                <a:gd name="T2" fmla="*/ 642 w 642"/>
                <a:gd name="T3" fmla="*/ 0 h 11"/>
                <a:gd name="T4" fmla="*/ 0 w 642"/>
                <a:gd name="T5" fmla="*/ 0 h 11"/>
                <a:gd name="T6" fmla="*/ 4 w 642"/>
                <a:gd name="T7" fmla="*/ 3 h 11"/>
                <a:gd name="T8" fmla="*/ 0 w 642"/>
                <a:gd name="T9" fmla="*/ 11 h 11"/>
                <a:gd name="T10" fmla="*/ 639 w 642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2" h="11">
                  <a:moveTo>
                    <a:pt x="639" y="11"/>
                  </a:moveTo>
                  <a:lnTo>
                    <a:pt x="642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0" y="11"/>
                  </a:lnTo>
                  <a:lnTo>
                    <a:pt x="639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70" name="Freeform 19"/>
            <p:cNvSpPr>
              <a:spLocks noChangeArrowheads="1"/>
            </p:cNvSpPr>
            <p:nvPr/>
          </p:nvSpPr>
          <p:spPr bwMode="auto">
            <a:xfrm>
              <a:off x="577" y="2214"/>
              <a:ext cx="4622" cy="4"/>
            </a:xfrm>
            <a:custGeom>
              <a:avLst/>
              <a:gdLst>
                <a:gd name="T0" fmla="*/ 13855 w 13866"/>
                <a:gd name="T1" fmla="*/ 11 h 11"/>
                <a:gd name="T2" fmla="*/ 13857 w 13866"/>
                <a:gd name="T3" fmla="*/ 8 h 11"/>
                <a:gd name="T4" fmla="*/ 13861 w 13866"/>
                <a:gd name="T5" fmla="*/ 3 h 11"/>
                <a:gd name="T6" fmla="*/ 13866 w 13866"/>
                <a:gd name="T7" fmla="*/ 0 h 11"/>
                <a:gd name="T8" fmla="*/ 11121 w 13866"/>
                <a:gd name="T9" fmla="*/ 0 h 11"/>
                <a:gd name="T10" fmla="*/ 11119 w 13866"/>
                <a:gd name="T11" fmla="*/ 1 h 11"/>
                <a:gd name="T12" fmla="*/ 11110 w 13866"/>
                <a:gd name="T13" fmla="*/ 0 h 11"/>
                <a:gd name="T14" fmla="*/ 11028 w 13866"/>
                <a:gd name="T15" fmla="*/ 0 h 11"/>
                <a:gd name="T16" fmla="*/ 11021 w 13866"/>
                <a:gd name="T17" fmla="*/ 0 h 11"/>
                <a:gd name="T18" fmla="*/ 11017 w 13866"/>
                <a:gd name="T19" fmla="*/ 0 h 11"/>
                <a:gd name="T20" fmla="*/ 11015 w 13866"/>
                <a:gd name="T21" fmla="*/ 1 h 11"/>
                <a:gd name="T22" fmla="*/ 11004 w 13866"/>
                <a:gd name="T23" fmla="*/ 0 h 11"/>
                <a:gd name="T24" fmla="*/ 10212 w 13866"/>
                <a:gd name="T25" fmla="*/ 0 h 11"/>
                <a:gd name="T26" fmla="*/ 10207 w 13866"/>
                <a:gd name="T27" fmla="*/ 0 h 11"/>
                <a:gd name="T28" fmla="*/ 10205 w 13866"/>
                <a:gd name="T29" fmla="*/ 0 h 11"/>
                <a:gd name="T30" fmla="*/ 10204 w 13866"/>
                <a:gd name="T31" fmla="*/ 0 h 11"/>
                <a:gd name="T32" fmla="*/ 10204 w 13866"/>
                <a:gd name="T33" fmla="*/ 1 h 11"/>
                <a:gd name="T34" fmla="*/ 10198 w 13866"/>
                <a:gd name="T35" fmla="*/ 0 h 11"/>
                <a:gd name="T36" fmla="*/ 10194 w 13866"/>
                <a:gd name="T37" fmla="*/ 0 h 11"/>
                <a:gd name="T38" fmla="*/ 10100 w 13866"/>
                <a:gd name="T39" fmla="*/ 0 h 11"/>
                <a:gd name="T40" fmla="*/ 10096 w 13866"/>
                <a:gd name="T41" fmla="*/ 1 h 11"/>
                <a:gd name="T42" fmla="*/ 10091 w 13866"/>
                <a:gd name="T43" fmla="*/ 0 h 11"/>
                <a:gd name="T44" fmla="*/ 6516 w 13866"/>
                <a:gd name="T45" fmla="*/ 0 h 11"/>
                <a:gd name="T46" fmla="*/ 6511 w 13866"/>
                <a:gd name="T47" fmla="*/ 0 h 11"/>
                <a:gd name="T48" fmla="*/ 6506 w 13866"/>
                <a:gd name="T49" fmla="*/ 1 h 11"/>
                <a:gd name="T50" fmla="*/ 6505 w 13866"/>
                <a:gd name="T51" fmla="*/ 0 h 11"/>
                <a:gd name="T52" fmla="*/ 6413 w 13866"/>
                <a:gd name="T53" fmla="*/ 0 h 11"/>
                <a:gd name="T54" fmla="*/ 6401 w 13866"/>
                <a:gd name="T55" fmla="*/ 1 h 11"/>
                <a:gd name="T56" fmla="*/ 6396 w 13866"/>
                <a:gd name="T57" fmla="*/ 0 h 11"/>
                <a:gd name="T58" fmla="*/ 5605 w 13866"/>
                <a:gd name="T59" fmla="*/ 0 h 11"/>
                <a:gd name="T60" fmla="*/ 5596 w 13866"/>
                <a:gd name="T61" fmla="*/ 3 h 11"/>
                <a:gd name="T62" fmla="*/ 5589 w 13866"/>
                <a:gd name="T63" fmla="*/ 5 h 11"/>
                <a:gd name="T64" fmla="*/ 5579 w 13866"/>
                <a:gd name="T65" fmla="*/ 3 h 11"/>
                <a:gd name="T66" fmla="*/ 5572 w 13866"/>
                <a:gd name="T67" fmla="*/ 0 h 11"/>
                <a:gd name="T68" fmla="*/ 5520 w 13866"/>
                <a:gd name="T69" fmla="*/ 0 h 11"/>
                <a:gd name="T70" fmla="*/ 5518 w 13866"/>
                <a:gd name="T71" fmla="*/ 3 h 11"/>
                <a:gd name="T72" fmla="*/ 5444 w 13866"/>
                <a:gd name="T73" fmla="*/ 3 h 11"/>
                <a:gd name="T74" fmla="*/ 5444 w 13866"/>
                <a:gd name="T75" fmla="*/ 0 h 11"/>
                <a:gd name="T76" fmla="*/ 1915 w 13866"/>
                <a:gd name="T77" fmla="*/ 0 h 11"/>
                <a:gd name="T78" fmla="*/ 1908 w 13866"/>
                <a:gd name="T79" fmla="*/ 2 h 11"/>
                <a:gd name="T80" fmla="*/ 1901 w 13866"/>
                <a:gd name="T81" fmla="*/ 3 h 11"/>
                <a:gd name="T82" fmla="*/ 1892 w 13866"/>
                <a:gd name="T83" fmla="*/ 2 h 11"/>
                <a:gd name="T84" fmla="*/ 1885 w 13866"/>
                <a:gd name="T85" fmla="*/ 0 h 11"/>
                <a:gd name="T86" fmla="*/ 1833 w 13866"/>
                <a:gd name="T87" fmla="*/ 0 h 11"/>
                <a:gd name="T88" fmla="*/ 1832 w 13866"/>
                <a:gd name="T89" fmla="*/ 2 h 11"/>
                <a:gd name="T90" fmla="*/ 1757 w 13866"/>
                <a:gd name="T91" fmla="*/ 2 h 11"/>
                <a:gd name="T92" fmla="*/ 1757 w 13866"/>
                <a:gd name="T93" fmla="*/ 0 h 11"/>
                <a:gd name="T94" fmla="*/ 0 w 13866"/>
                <a:gd name="T95" fmla="*/ 0 h 11"/>
                <a:gd name="T96" fmla="*/ 10 w 13866"/>
                <a:gd name="T97" fmla="*/ 8 h 11"/>
                <a:gd name="T98" fmla="*/ 12 w 13866"/>
                <a:gd name="T99" fmla="*/ 11 h 11"/>
                <a:gd name="T100" fmla="*/ 13855 w 13866"/>
                <a:gd name="T10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866" h="11">
                  <a:moveTo>
                    <a:pt x="13855" y="11"/>
                  </a:moveTo>
                  <a:lnTo>
                    <a:pt x="13857" y="8"/>
                  </a:lnTo>
                  <a:lnTo>
                    <a:pt x="13861" y="3"/>
                  </a:lnTo>
                  <a:lnTo>
                    <a:pt x="13866" y="0"/>
                  </a:lnTo>
                  <a:lnTo>
                    <a:pt x="11121" y="0"/>
                  </a:lnTo>
                  <a:lnTo>
                    <a:pt x="11119" y="1"/>
                  </a:lnTo>
                  <a:lnTo>
                    <a:pt x="11110" y="0"/>
                  </a:lnTo>
                  <a:lnTo>
                    <a:pt x="11028" y="0"/>
                  </a:lnTo>
                  <a:lnTo>
                    <a:pt x="11021" y="0"/>
                  </a:lnTo>
                  <a:lnTo>
                    <a:pt x="11017" y="0"/>
                  </a:lnTo>
                  <a:lnTo>
                    <a:pt x="11015" y="1"/>
                  </a:lnTo>
                  <a:lnTo>
                    <a:pt x="11004" y="0"/>
                  </a:lnTo>
                  <a:lnTo>
                    <a:pt x="10212" y="0"/>
                  </a:lnTo>
                  <a:lnTo>
                    <a:pt x="10207" y="0"/>
                  </a:lnTo>
                  <a:lnTo>
                    <a:pt x="10205" y="0"/>
                  </a:lnTo>
                  <a:lnTo>
                    <a:pt x="10204" y="0"/>
                  </a:lnTo>
                  <a:lnTo>
                    <a:pt x="10204" y="1"/>
                  </a:lnTo>
                  <a:lnTo>
                    <a:pt x="10198" y="0"/>
                  </a:lnTo>
                  <a:lnTo>
                    <a:pt x="10194" y="0"/>
                  </a:lnTo>
                  <a:lnTo>
                    <a:pt x="10100" y="0"/>
                  </a:lnTo>
                  <a:lnTo>
                    <a:pt x="10096" y="1"/>
                  </a:lnTo>
                  <a:lnTo>
                    <a:pt x="10091" y="0"/>
                  </a:lnTo>
                  <a:lnTo>
                    <a:pt x="6516" y="0"/>
                  </a:lnTo>
                  <a:lnTo>
                    <a:pt x="6511" y="0"/>
                  </a:lnTo>
                  <a:lnTo>
                    <a:pt x="6506" y="1"/>
                  </a:lnTo>
                  <a:lnTo>
                    <a:pt x="6505" y="0"/>
                  </a:lnTo>
                  <a:lnTo>
                    <a:pt x="6413" y="0"/>
                  </a:lnTo>
                  <a:lnTo>
                    <a:pt x="6401" y="1"/>
                  </a:lnTo>
                  <a:lnTo>
                    <a:pt x="6396" y="0"/>
                  </a:lnTo>
                  <a:lnTo>
                    <a:pt x="5605" y="0"/>
                  </a:lnTo>
                  <a:lnTo>
                    <a:pt x="5596" y="3"/>
                  </a:lnTo>
                  <a:lnTo>
                    <a:pt x="5589" y="5"/>
                  </a:lnTo>
                  <a:lnTo>
                    <a:pt x="5579" y="3"/>
                  </a:lnTo>
                  <a:lnTo>
                    <a:pt x="5572" y="0"/>
                  </a:lnTo>
                  <a:lnTo>
                    <a:pt x="5520" y="0"/>
                  </a:lnTo>
                  <a:lnTo>
                    <a:pt x="5518" y="3"/>
                  </a:lnTo>
                  <a:lnTo>
                    <a:pt x="5444" y="3"/>
                  </a:lnTo>
                  <a:lnTo>
                    <a:pt x="5444" y="0"/>
                  </a:lnTo>
                  <a:lnTo>
                    <a:pt x="1915" y="0"/>
                  </a:lnTo>
                  <a:lnTo>
                    <a:pt x="1908" y="2"/>
                  </a:lnTo>
                  <a:lnTo>
                    <a:pt x="1901" y="3"/>
                  </a:lnTo>
                  <a:lnTo>
                    <a:pt x="1892" y="2"/>
                  </a:lnTo>
                  <a:lnTo>
                    <a:pt x="1885" y="0"/>
                  </a:lnTo>
                  <a:lnTo>
                    <a:pt x="1833" y="0"/>
                  </a:lnTo>
                  <a:lnTo>
                    <a:pt x="1832" y="2"/>
                  </a:lnTo>
                  <a:lnTo>
                    <a:pt x="1757" y="2"/>
                  </a:lnTo>
                  <a:lnTo>
                    <a:pt x="1757" y="0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2" y="11"/>
                  </a:lnTo>
                  <a:lnTo>
                    <a:pt x="13855" y="11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71" name="Freeform 20"/>
            <p:cNvSpPr>
              <a:spLocks noChangeArrowheads="1"/>
            </p:cNvSpPr>
            <p:nvPr/>
          </p:nvSpPr>
          <p:spPr bwMode="auto">
            <a:xfrm>
              <a:off x="4284" y="2211"/>
              <a:ext cx="918" cy="3"/>
            </a:xfrm>
            <a:custGeom>
              <a:avLst/>
              <a:gdLst>
                <a:gd name="T0" fmla="*/ 2745 w 2755"/>
                <a:gd name="T1" fmla="*/ 11 h 11"/>
                <a:gd name="T2" fmla="*/ 2749 w 2755"/>
                <a:gd name="T3" fmla="*/ 5 h 11"/>
                <a:gd name="T4" fmla="*/ 2755 w 2755"/>
                <a:gd name="T5" fmla="*/ 0 h 11"/>
                <a:gd name="T6" fmla="*/ 1913 w 2755"/>
                <a:gd name="T7" fmla="*/ 0 h 11"/>
                <a:gd name="T8" fmla="*/ 1912 w 2755"/>
                <a:gd name="T9" fmla="*/ 0 h 11"/>
                <a:gd name="T10" fmla="*/ 1812 w 2755"/>
                <a:gd name="T11" fmla="*/ 0 h 11"/>
                <a:gd name="T12" fmla="*/ 1810 w 2755"/>
                <a:gd name="T13" fmla="*/ 0 h 11"/>
                <a:gd name="T14" fmla="*/ 952 w 2755"/>
                <a:gd name="T15" fmla="*/ 0 h 11"/>
                <a:gd name="T16" fmla="*/ 942 w 2755"/>
                <a:gd name="T17" fmla="*/ 4 h 11"/>
                <a:gd name="T18" fmla="*/ 934 w 2755"/>
                <a:gd name="T19" fmla="*/ 6 h 11"/>
                <a:gd name="T20" fmla="*/ 924 w 2755"/>
                <a:gd name="T21" fmla="*/ 4 h 11"/>
                <a:gd name="T22" fmla="*/ 917 w 2755"/>
                <a:gd name="T23" fmla="*/ 0 h 11"/>
                <a:gd name="T24" fmla="*/ 843 w 2755"/>
                <a:gd name="T25" fmla="*/ 0 h 11"/>
                <a:gd name="T26" fmla="*/ 839 w 2755"/>
                <a:gd name="T27" fmla="*/ 0 h 11"/>
                <a:gd name="T28" fmla="*/ 837 w 2755"/>
                <a:gd name="T29" fmla="*/ 1 h 11"/>
                <a:gd name="T30" fmla="*/ 832 w 2755"/>
                <a:gd name="T31" fmla="*/ 4 h 11"/>
                <a:gd name="T32" fmla="*/ 822 w 2755"/>
                <a:gd name="T33" fmla="*/ 6 h 11"/>
                <a:gd name="T34" fmla="*/ 803 w 2755"/>
                <a:gd name="T35" fmla="*/ 0 h 11"/>
                <a:gd name="T36" fmla="*/ 17 w 2755"/>
                <a:gd name="T37" fmla="*/ 0 h 11"/>
                <a:gd name="T38" fmla="*/ 0 w 2755"/>
                <a:gd name="T39" fmla="*/ 11 h 11"/>
                <a:gd name="T40" fmla="*/ 2745 w 2755"/>
                <a:gd name="T4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5" h="11">
                  <a:moveTo>
                    <a:pt x="2745" y="11"/>
                  </a:moveTo>
                  <a:lnTo>
                    <a:pt x="2749" y="5"/>
                  </a:lnTo>
                  <a:lnTo>
                    <a:pt x="2755" y="0"/>
                  </a:lnTo>
                  <a:lnTo>
                    <a:pt x="1913" y="0"/>
                  </a:lnTo>
                  <a:lnTo>
                    <a:pt x="1912" y="0"/>
                  </a:lnTo>
                  <a:lnTo>
                    <a:pt x="1812" y="0"/>
                  </a:lnTo>
                  <a:lnTo>
                    <a:pt x="1810" y="0"/>
                  </a:lnTo>
                  <a:lnTo>
                    <a:pt x="952" y="0"/>
                  </a:lnTo>
                  <a:lnTo>
                    <a:pt x="942" y="4"/>
                  </a:lnTo>
                  <a:lnTo>
                    <a:pt x="934" y="6"/>
                  </a:lnTo>
                  <a:lnTo>
                    <a:pt x="924" y="4"/>
                  </a:lnTo>
                  <a:lnTo>
                    <a:pt x="917" y="0"/>
                  </a:lnTo>
                  <a:lnTo>
                    <a:pt x="843" y="0"/>
                  </a:lnTo>
                  <a:lnTo>
                    <a:pt x="839" y="0"/>
                  </a:lnTo>
                  <a:lnTo>
                    <a:pt x="837" y="1"/>
                  </a:lnTo>
                  <a:lnTo>
                    <a:pt x="832" y="4"/>
                  </a:lnTo>
                  <a:lnTo>
                    <a:pt x="822" y="6"/>
                  </a:lnTo>
                  <a:lnTo>
                    <a:pt x="803" y="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2745" y="1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72" name="Freeform 21"/>
            <p:cNvSpPr>
              <a:spLocks noChangeArrowheads="1"/>
            </p:cNvSpPr>
            <p:nvPr/>
          </p:nvSpPr>
          <p:spPr bwMode="auto">
            <a:xfrm>
              <a:off x="4921" y="2207"/>
              <a:ext cx="283" cy="4"/>
            </a:xfrm>
            <a:custGeom>
              <a:avLst/>
              <a:gdLst>
                <a:gd name="T0" fmla="*/ 842 w 848"/>
                <a:gd name="T1" fmla="*/ 11 h 11"/>
                <a:gd name="T2" fmla="*/ 848 w 848"/>
                <a:gd name="T3" fmla="*/ 0 h 11"/>
                <a:gd name="T4" fmla="*/ 201 w 848"/>
                <a:gd name="T5" fmla="*/ 0 h 11"/>
                <a:gd name="T6" fmla="*/ 191 w 848"/>
                <a:gd name="T7" fmla="*/ 4 h 11"/>
                <a:gd name="T8" fmla="*/ 187 w 848"/>
                <a:gd name="T9" fmla="*/ 4 h 11"/>
                <a:gd name="T10" fmla="*/ 184 w 848"/>
                <a:gd name="T11" fmla="*/ 4 h 11"/>
                <a:gd name="T12" fmla="*/ 183 w 848"/>
                <a:gd name="T13" fmla="*/ 4 h 11"/>
                <a:gd name="T14" fmla="*/ 183 w 848"/>
                <a:gd name="T15" fmla="*/ 5 h 11"/>
                <a:gd name="T16" fmla="*/ 170 w 848"/>
                <a:gd name="T17" fmla="*/ 4 h 11"/>
                <a:gd name="T18" fmla="*/ 161 w 848"/>
                <a:gd name="T19" fmla="*/ 0 h 11"/>
                <a:gd name="T20" fmla="*/ 23 w 848"/>
                <a:gd name="T21" fmla="*/ 0 h 11"/>
                <a:gd name="T22" fmla="*/ 21 w 848"/>
                <a:gd name="T23" fmla="*/ 0 h 11"/>
                <a:gd name="T24" fmla="*/ 20 w 848"/>
                <a:gd name="T25" fmla="*/ 0 h 11"/>
                <a:gd name="T26" fmla="*/ 20 w 848"/>
                <a:gd name="T27" fmla="*/ 1 h 11"/>
                <a:gd name="T28" fmla="*/ 17 w 848"/>
                <a:gd name="T29" fmla="*/ 4 h 11"/>
                <a:gd name="T30" fmla="*/ 12 w 848"/>
                <a:gd name="T31" fmla="*/ 7 h 11"/>
                <a:gd name="T32" fmla="*/ 5 w 848"/>
                <a:gd name="T33" fmla="*/ 10 h 11"/>
                <a:gd name="T34" fmla="*/ 0 w 848"/>
                <a:gd name="T35" fmla="*/ 11 h 11"/>
                <a:gd name="T36" fmla="*/ 842 w 848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6" h="11">
                  <a:moveTo>
                    <a:pt x="842" y="11"/>
                  </a:moveTo>
                  <a:lnTo>
                    <a:pt x="848" y="0"/>
                  </a:lnTo>
                  <a:lnTo>
                    <a:pt x="201" y="0"/>
                  </a:lnTo>
                  <a:lnTo>
                    <a:pt x="191" y="4"/>
                  </a:lnTo>
                  <a:lnTo>
                    <a:pt x="187" y="4"/>
                  </a:lnTo>
                  <a:lnTo>
                    <a:pt x="184" y="4"/>
                  </a:lnTo>
                  <a:lnTo>
                    <a:pt x="183" y="4"/>
                  </a:lnTo>
                  <a:lnTo>
                    <a:pt x="183" y="5"/>
                  </a:lnTo>
                  <a:lnTo>
                    <a:pt x="170" y="4"/>
                  </a:lnTo>
                  <a:lnTo>
                    <a:pt x="16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7" y="4"/>
                  </a:lnTo>
                  <a:lnTo>
                    <a:pt x="12" y="7"/>
                  </a:lnTo>
                  <a:lnTo>
                    <a:pt x="5" y="10"/>
                  </a:lnTo>
                  <a:lnTo>
                    <a:pt x="0" y="11"/>
                  </a:lnTo>
                  <a:lnTo>
                    <a:pt x="842" y="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73" name="Freeform 22"/>
            <p:cNvSpPr>
              <a:spLocks noChangeArrowheads="1"/>
            </p:cNvSpPr>
            <p:nvPr/>
          </p:nvSpPr>
          <p:spPr bwMode="auto">
            <a:xfrm>
              <a:off x="586" y="2222"/>
              <a:ext cx="4604" cy="3"/>
            </a:xfrm>
            <a:custGeom>
              <a:avLst/>
              <a:gdLst>
                <a:gd name="T0" fmla="*/ 13794 w 13813"/>
                <a:gd name="T1" fmla="*/ 10 h 10"/>
                <a:gd name="T2" fmla="*/ 13803 w 13813"/>
                <a:gd name="T3" fmla="*/ 5 h 10"/>
                <a:gd name="T4" fmla="*/ 13813 w 13813"/>
                <a:gd name="T5" fmla="*/ 0 h 10"/>
                <a:gd name="T6" fmla="*/ 0 w 13813"/>
                <a:gd name="T7" fmla="*/ 0 h 10"/>
                <a:gd name="T8" fmla="*/ 7 w 13813"/>
                <a:gd name="T9" fmla="*/ 5 h 10"/>
                <a:gd name="T10" fmla="*/ 17 w 13813"/>
                <a:gd name="T11" fmla="*/ 10 h 10"/>
                <a:gd name="T12" fmla="*/ 13794 w 1381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12" h="10">
                  <a:moveTo>
                    <a:pt x="13794" y="10"/>
                  </a:moveTo>
                  <a:lnTo>
                    <a:pt x="13803" y="5"/>
                  </a:lnTo>
                  <a:lnTo>
                    <a:pt x="13813" y="0"/>
                  </a:lnTo>
                  <a:lnTo>
                    <a:pt x="0" y="0"/>
                  </a:lnTo>
                  <a:lnTo>
                    <a:pt x="7" y="5"/>
                  </a:lnTo>
                  <a:lnTo>
                    <a:pt x="17" y="10"/>
                  </a:lnTo>
                  <a:lnTo>
                    <a:pt x="13794" y="1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74" name="Freeform 23"/>
            <p:cNvSpPr>
              <a:spLocks noChangeArrowheads="1"/>
            </p:cNvSpPr>
            <p:nvPr/>
          </p:nvSpPr>
          <p:spPr bwMode="auto">
            <a:xfrm>
              <a:off x="581" y="2218"/>
              <a:ext cx="4614" cy="4"/>
            </a:xfrm>
            <a:custGeom>
              <a:avLst/>
              <a:gdLst>
                <a:gd name="T0" fmla="*/ 13829 w 13843"/>
                <a:gd name="T1" fmla="*/ 12 h 12"/>
                <a:gd name="T2" fmla="*/ 13843 w 13843"/>
                <a:gd name="T3" fmla="*/ 0 h 12"/>
                <a:gd name="T4" fmla="*/ 0 w 13843"/>
                <a:gd name="T5" fmla="*/ 0 h 12"/>
                <a:gd name="T6" fmla="*/ 16 w 13843"/>
                <a:gd name="T7" fmla="*/ 12 h 12"/>
                <a:gd name="T8" fmla="*/ 13829 w 1384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43" h="12">
                  <a:moveTo>
                    <a:pt x="13829" y="12"/>
                  </a:moveTo>
                  <a:lnTo>
                    <a:pt x="13843" y="0"/>
                  </a:lnTo>
                  <a:lnTo>
                    <a:pt x="0" y="0"/>
                  </a:lnTo>
                  <a:lnTo>
                    <a:pt x="16" y="12"/>
                  </a:lnTo>
                  <a:lnTo>
                    <a:pt x="13829" y="12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75" name="Freeform 24"/>
            <p:cNvSpPr>
              <a:spLocks noChangeArrowheads="1"/>
            </p:cNvSpPr>
            <p:nvPr/>
          </p:nvSpPr>
          <p:spPr bwMode="auto">
            <a:xfrm>
              <a:off x="4971" y="2192"/>
              <a:ext cx="237" cy="4"/>
            </a:xfrm>
            <a:custGeom>
              <a:avLst/>
              <a:gdLst>
                <a:gd name="T0" fmla="*/ 710 w 711"/>
                <a:gd name="T1" fmla="*/ 11 h 11"/>
                <a:gd name="T2" fmla="*/ 711 w 711"/>
                <a:gd name="T3" fmla="*/ 0 h 11"/>
                <a:gd name="T4" fmla="*/ 0 w 711"/>
                <a:gd name="T5" fmla="*/ 0 h 11"/>
                <a:gd name="T6" fmla="*/ 2 w 711"/>
                <a:gd name="T7" fmla="*/ 11 h 11"/>
                <a:gd name="T8" fmla="*/ 68 w 711"/>
                <a:gd name="T9" fmla="*/ 11 h 11"/>
                <a:gd name="T10" fmla="*/ 710 w 711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1" h="11">
                  <a:moveTo>
                    <a:pt x="710" y="11"/>
                  </a:moveTo>
                  <a:lnTo>
                    <a:pt x="711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68" y="11"/>
                  </a:lnTo>
                  <a:lnTo>
                    <a:pt x="710" y="1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76" name="Freeform 25"/>
            <p:cNvSpPr>
              <a:spLocks noChangeArrowheads="1"/>
            </p:cNvSpPr>
            <p:nvPr/>
          </p:nvSpPr>
          <p:spPr bwMode="auto">
            <a:xfrm>
              <a:off x="592" y="2225"/>
              <a:ext cx="4592" cy="4"/>
            </a:xfrm>
            <a:custGeom>
              <a:avLst/>
              <a:gdLst>
                <a:gd name="T0" fmla="*/ 13723 w 13777"/>
                <a:gd name="T1" fmla="*/ 12 h 12"/>
                <a:gd name="T2" fmla="*/ 13725 w 13777"/>
                <a:gd name="T3" fmla="*/ 10 h 12"/>
                <a:gd name="T4" fmla="*/ 13729 w 13777"/>
                <a:gd name="T5" fmla="*/ 10 h 12"/>
                <a:gd name="T6" fmla="*/ 13736 w 13777"/>
                <a:gd name="T7" fmla="*/ 10 h 12"/>
                <a:gd name="T8" fmla="*/ 13751 w 13777"/>
                <a:gd name="T9" fmla="*/ 8 h 12"/>
                <a:gd name="T10" fmla="*/ 13763 w 13777"/>
                <a:gd name="T11" fmla="*/ 4 h 12"/>
                <a:gd name="T12" fmla="*/ 13777 w 13777"/>
                <a:gd name="T13" fmla="*/ 0 h 12"/>
                <a:gd name="T14" fmla="*/ 0 w 13777"/>
                <a:gd name="T15" fmla="*/ 0 h 12"/>
                <a:gd name="T16" fmla="*/ 12 w 13777"/>
                <a:gd name="T17" fmla="*/ 4 h 12"/>
                <a:gd name="T18" fmla="*/ 26 w 13777"/>
                <a:gd name="T19" fmla="*/ 8 h 12"/>
                <a:gd name="T20" fmla="*/ 41 w 13777"/>
                <a:gd name="T21" fmla="*/ 10 h 12"/>
                <a:gd name="T22" fmla="*/ 56 w 13777"/>
                <a:gd name="T23" fmla="*/ 12 h 12"/>
                <a:gd name="T24" fmla="*/ 13723 w 13777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77" h="12">
                  <a:moveTo>
                    <a:pt x="13723" y="12"/>
                  </a:moveTo>
                  <a:lnTo>
                    <a:pt x="13725" y="10"/>
                  </a:lnTo>
                  <a:lnTo>
                    <a:pt x="13729" y="10"/>
                  </a:lnTo>
                  <a:lnTo>
                    <a:pt x="13736" y="10"/>
                  </a:lnTo>
                  <a:lnTo>
                    <a:pt x="13751" y="8"/>
                  </a:lnTo>
                  <a:lnTo>
                    <a:pt x="13763" y="4"/>
                  </a:lnTo>
                  <a:lnTo>
                    <a:pt x="13777" y="0"/>
                  </a:lnTo>
                  <a:lnTo>
                    <a:pt x="0" y="0"/>
                  </a:lnTo>
                  <a:lnTo>
                    <a:pt x="12" y="4"/>
                  </a:lnTo>
                  <a:lnTo>
                    <a:pt x="26" y="8"/>
                  </a:lnTo>
                  <a:lnTo>
                    <a:pt x="41" y="10"/>
                  </a:lnTo>
                  <a:lnTo>
                    <a:pt x="56" y="12"/>
                  </a:lnTo>
                  <a:lnTo>
                    <a:pt x="13723" y="1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77" name="Freeform 26"/>
            <p:cNvSpPr>
              <a:spLocks noChangeArrowheads="1"/>
            </p:cNvSpPr>
            <p:nvPr/>
          </p:nvSpPr>
          <p:spPr bwMode="auto">
            <a:xfrm>
              <a:off x="618" y="2155"/>
              <a:ext cx="4445" cy="4"/>
            </a:xfrm>
            <a:custGeom>
              <a:avLst/>
              <a:gdLst>
                <a:gd name="T0" fmla="*/ 13335 w 13335"/>
                <a:gd name="T1" fmla="*/ 11 h 11"/>
                <a:gd name="T2" fmla="*/ 13277 w 13335"/>
                <a:gd name="T3" fmla="*/ 0 h 11"/>
                <a:gd name="T4" fmla="*/ 9 w 13335"/>
                <a:gd name="T5" fmla="*/ 0 h 11"/>
                <a:gd name="T6" fmla="*/ 0 w 13335"/>
                <a:gd name="T7" fmla="*/ 11 h 11"/>
                <a:gd name="T8" fmla="*/ 13335 w 1333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35" h="11">
                  <a:moveTo>
                    <a:pt x="13335" y="11"/>
                  </a:moveTo>
                  <a:lnTo>
                    <a:pt x="13277" y="0"/>
                  </a:lnTo>
                  <a:lnTo>
                    <a:pt x="9" y="0"/>
                  </a:lnTo>
                  <a:lnTo>
                    <a:pt x="0" y="11"/>
                  </a:lnTo>
                  <a:lnTo>
                    <a:pt x="13335" y="11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78" name="Freeform 27"/>
            <p:cNvSpPr>
              <a:spLocks noChangeArrowheads="1"/>
            </p:cNvSpPr>
            <p:nvPr/>
          </p:nvSpPr>
          <p:spPr bwMode="auto">
            <a:xfrm>
              <a:off x="621" y="2153"/>
              <a:ext cx="4423" cy="2"/>
            </a:xfrm>
            <a:custGeom>
              <a:avLst/>
              <a:gdLst>
                <a:gd name="T0" fmla="*/ 13268 w 13268"/>
                <a:gd name="T1" fmla="*/ 7 h 7"/>
                <a:gd name="T2" fmla="*/ 13241 w 13268"/>
                <a:gd name="T3" fmla="*/ 1 h 7"/>
                <a:gd name="T4" fmla="*/ 2571 w 13268"/>
                <a:gd name="T5" fmla="*/ 0 h 7"/>
                <a:gd name="T6" fmla="*/ 26 w 13268"/>
                <a:gd name="T7" fmla="*/ 0 h 7"/>
                <a:gd name="T8" fmla="*/ 6 w 13268"/>
                <a:gd name="T9" fmla="*/ 0 h 7"/>
                <a:gd name="T10" fmla="*/ 0 w 13268"/>
                <a:gd name="T11" fmla="*/ 7 h 7"/>
                <a:gd name="T12" fmla="*/ 13268 w 13268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68" h="7">
                  <a:moveTo>
                    <a:pt x="13268" y="7"/>
                  </a:moveTo>
                  <a:lnTo>
                    <a:pt x="13241" y="1"/>
                  </a:lnTo>
                  <a:lnTo>
                    <a:pt x="2571" y="0"/>
                  </a:lnTo>
                  <a:lnTo>
                    <a:pt x="26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1326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79" name="Freeform 28"/>
            <p:cNvSpPr>
              <a:spLocks noChangeArrowheads="1"/>
            </p:cNvSpPr>
            <p:nvPr/>
          </p:nvSpPr>
          <p:spPr bwMode="auto">
            <a:xfrm>
              <a:off x="4928" y="2170"/>
              <a:ext cx="44" cy="4"/>
            </a:xfrm>
            <a:custGeom>
              <a:avLst/>
              <a:gdLst>
                <a:gd name="T0" fmla="*/ 122 w 131"/>
                <a:gd name="T1" fmla="*/ 11 h 11"/>
                <a:gd name="T2" fmla="*/ 127 w 131"/>
                <a:gd name="T3" fmla="*/ 3 h 11"/>
                <a:gd name="T4" fmla="*/ 131 w 131"/>
                <a:gd name="T5" fmla="*/ 0 h 11"/>
                <a:gd name="T6" fmla="*/ 0 w 131"/>
                <a:gd name="T7" fmla="*/ 0 h 11"/>
                <a:gd name="T8" fmla="*/ 8 w 131"/>
                <a:gd name="T9" fmla="*/ 8 h 11"/>
                <a:gd name="T10" fmla="*/ 11 w 131"/>
                <a:gd name="T11" fmla="*/ 11 h 11"/>
                <a:gd name="T12" fmla="*/ 122 w 13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">
                  <a:moveTo>
                    <a:pt x="122" y="11"/>
                  </a:moveTo>
                  <a:lnTo>
                    <a:pt x="127" y="3"/>
                  </a:lnTo>
                  <a:lnTo>
                    <a:pt x="131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1" y="11"/>
                  </a:lnTo>
                  <a:lnTo>
                    <a:pt x="122" y="1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80" name="Freeform 29"/>
            <p:cNvSpPr>
              <a:spLocks noChangeArrowheads="1"/>
            </p:cNvSpPr>
            <p:nvPr/>
          </p:nvSpPr>
          <p:spPr bwMode="auto">
            <a:xfrm>
              <a:off x="4932" y="2174"/>
              <a:ext cx="37" cy="3"/>
            </a:xfrm>
            <a:custGeom>
              <a:avLst/>
              <a:gdLst>
                <a:gd name="T0" fmla="*/ 107 w 111"/>
                <a:gd name="T1" fmla="*/ 10 h 10"/>
                <a:gd name="T2" fmla="*/ 111 w 111"/>
                <a:gd name="T3" fmla="*/ 0 h 10"/>
                <a:gd name="T4" fmla="*/ 0 w 111"/>
                <a:gd name="T5" fmla="*/ 0 h 10"/>
                <a:gd name="T6" fmla="*/ 3 w 111"/>
                <a:gd name="T7" fmla="*/ 10 h 10"/>
                <a:gd name="T8" fmla="*/ 107 w 11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">
                  <a:moveTo>
                    <a:pt x="107" y="1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3" y="10"/>
                  </a:lnTo>
                  <a:lnTo>
                    <a:pt x="107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81" name="Freeform 30"/>
            <p:cNvSpPr>
              <a:spLocks noChangeArrowheads="1"/>
            </p:cNvSpPr>
            <p:nvPr/>
          </p:nvSpPr>
          <p:spPr bwMode="auto">
            <a:xfrm>
              <a:off x="4933" y="2177"/>
              <a:ext cx="35" cy="4"/>
            </a:xfrm>
            <a:custGeom>
              <a:avLst/>
              <a:gdLst>
                <a:gd name="T0" fmla="*/ 100 w 104"/>
                <a:gd name="T1" fmla="*/ 11 h 11"/>
                <a:gd name="T2" fmla="*/ 104 w 104"/>
                <a:gd name="T3" fmla="*/ 0 h 11"/>
                <a:gd name="T4" fmla="*/ 0 w 104"/>
                <a:gd name="T5" fmla="*/ 0 h 11"/>
                <a:gd name="T6" fmla="*/ 4 w 104"/>
                <a:gd name="T7" fmla="*/ 11 h 11"/>
                <a:gd name="T8" fmla="*/ 100 w 10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1">
                  <a:moveTo>
                    <a:pt x="100" y="11"/>
                  </a:moveTo>
                  <a:lnTo>
                    <a:pt x="104" y="0"/>
                  </a:lnTo>
                  <a:lnTo>
                    <a:pt x="0" y="0"/>
                  </a:lnTo>
                  <a:lnTo>
                    <a:pt x="4" y="11"/>
                  </a:lnTo>
                  <a:lnTo>
                    <a:pt x="100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82" name="Freeform 31"/>
            <p:cNvSpPr>
              <a:spLocks noChangeArrowheads="1"/>
            </p:cNvSpPr>
            <p:nvPr/>
          </p:nvSpPr>
          <p:spPr bwMode="auto">
            <a:xfrm>
              <a:off x="4935" y="2185"/>
              <a:ext cx="31" cy="3"/>
            </a:xfrm>
            <a:custGeom>
              <a:avLst/>
              <a:gdLst>
                <a:gd name="T0" fmla="*/ 93 w 93"/>
                <a:gd name="T1" fmla="*/ 10 h 10"/>
                <a:gd name="T2" fmla="*/ 93 w 93"/>
                <a:gd name="T3" fmla="*/ 7 h 10"/>
                <a:gd name="T4" fmla="*/ 93 w 93"/>
                <a:gd name="T5" fmla="*/ 0 h 10"/>
                <a:gd name="T6" fmla="*/ 0 w 93"/>
                <a:gd name="T7" fmla="*/ 0 h 10"/>
                <a:gd name="T8" fmla="*/ 0 w 93"/>
                <a:gd name="T9" fmla="*/ 10 h 10"/>
                <a:gd name="T10" fmla="*/ 93 w 93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0">
                  <a:moveTo>
                    <a:pt x="93" y="10"/>
                  </a:moveTo>
                  <a:lnTo>
                    <a:pt x="93" y="7"/>
                  </a:lnTo>
                  <a:lnTo>
                    <a:pt x="9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3" y="1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83" name="Freeform 32"/>
            <p:cNvSpPr>
              <a:spLocks noChangeArrowheads="1"/>
            </p:cNvSpPr>
            <p:nvPr/>
          </p:nvSpPr>
          <p:spPr bwMode="auto">
            <a:xfrm>
              <a:off x="4935" y="2188"/>
              <a:ext cx="31" cy="4"/>
            </a:xfrm>
            <a:custGeom>
              <a:avLst/>
              <a:gdLst>
                <a:gd name="T0" fmla="*/ 95 w 95"/>
                <a:gd name="T1" fmla="*/ 12 h 12"/>
                <a:gd name="T2" fmla="*/ 93 w 95"/>
                <a:gd name="T3" fmla="*/ 0 h 12"/>
                <a:gd name="T4" fmla="*/ 0 w 95"/>
                <a:gd name="T5" fmla="*/ 0 h 12"/>
                <a:gd name="T6" fmla="*/ 0 w 95"/>
                <a:gd name="T7" fmla="*/ 1 h 12"/>
                <a:gd name="T8" fmla="*/ 0 w 95"/>
                <a:gd name="T9" fmla="*/ 12 h 12"/>
                <a:gd name="T10" fmla="*/ 95 w 95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2">
                  <a:moveTo>
                    <a:pt x="95" y="12"/>
                  </a:moveTo>
                  <a:lnTo>
                    <a:pt x="9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2"/>
                  </a:lnTo>
                  <a:lnTo>
                    <a:pt x="95" y="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84" name="Freeform 33"/>
            <p:cNvSpPr>
              <a:spLocks noChangeArrowheads="1"/>
            </p:cNvSpPr>
            <p:nvPr/>
          </p:nvSpPr>
          <p:spPr bwMode="auto">
            <a:xfrm>
              <a:off x="4934" y="2181"/>
              <a:ext cx="32" cy="4"/>
            </a:xfrm>
            <a:custGeom>
              <a:avLst/>
              <a:gdLst>
                <a:gd name="T0" fmla="*/ 94 w 96"/>
                <a:gd name="T1" fmla="*/ 12 h 12"/>
                <a:gd name="T2" fmla="*/ 96 w 96"/>
                <a:gd name="T3" fmla="*/ 0 h 12"/>
                <a:gd name="T4" fmla="*/ 0 w 96"/>
                <a:gd name="T5" fmla="*/ 0 h 12"/>
                <a:gd name="T6" fmla="*/ 1 w 96"/>
                <a:gd name="T7" fmla="*/ 12 h 12"/>
                <a:gd name="T8" fmla="*/ 94 w 9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">
                  <a:moveTo>
                    <a:pt x="94" y="12"/>
                  </a:moveTo>
                  <a:lnTo>
                    <a:pt x="96" y="0"/>
                  </a:lnTo>
                  <a:lnTo>
                    <a:pt x="0" y="0"/>
                  </a:lnTo>
                  <a:lnTo>
                    <a:pt x="1" y="12"/>
                  </a:lnTo>
                  <a:lnTo>
                    <a:pt x="94" y="1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85" name="Freeform 34"/>
            <p:cNvSpPr>
              <a:spLocks noChangeArrowheads="1"/>
            </p:cNvSpPr>
            <p:nvPr/>
          </p:nvSpPr>
          <p:spPr bwMode="auto">
            <a:xfrm>
              <a:off x="4976" y="2167"/>
              <a:ext cx="14" cy="3"/>
            </a:xfrm>
            <a:custGeom>
              <a:avLst/>
              <a:gdLst>
                <a:gd name="T0" fmla="*/ 43 w 43"/>
                <a:gd name="T1" fmla="*/ 10 h 10"/>
                <a:gd name="T2" fmla="*/ 42 w 43"/>
                <a:gd name="T3" fmla="*/ 7 h 10"/>
                <a:gd name="T4" fmla="*/ 20 w 43"/>
                <a:gd name="T5" fmla="*/ 0 h 10"/>
                <a:gd name="T6" fmla="*/ 13 w 43"/>
                <a:gd name="T7" fmla="*/ 0 h 10"/>
                <a:gd name="T8" fmla="*/ 8 w 43"/>
                <a:gd name="T9" fmla="*/ 2 h 10"/>
                <a:gd name="T10" fmla="*/ 0 w 43"/>
                <a:gd name="T11" fmla="*/ 10 h 10"/>
                <a:gd name="T12" fmla="*/ 43 w 4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0">
                  <a:moveTo>
                    <a:pt x="43" y="10"/>
                  </a:moveTo>
                  <a:lnTo>
                    <a:pt x="42" y="7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8" y="2"/>
                  </a:lnTo>
                  <a:lnTo>
                    <a:pt x="0" y="10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86" name="Freeform 35"/>
            <p:cNvSpPr>
              <a:spLocks noChangeArrowheads="1"/>
            </p:cNvSpPr>
            <p:nvPr/>
          </p:nvSpPr>
          <p:spPr bwMode="auto">
            <a:xfrm>
              <a:off x="4973" y="2170"/>
              <a:ext cx="20" cy="4"/>
            </a:xfrm>
            <a:custGeom>
              <a:avLst/>
              <a:gdLst>
                <a:gd name="T0" fmla="*/ 59 w 59"/>
                <a:gd name="T1" fmla="*/ 11 h 11"/>
                <a:gd name="T2" fmla="*/ 51 w 59"/>
                <a:gd name="T3" fmla="*/ 0 h 11"/>
                <a:gd name="T4" fmla="*/ 8 w 59"/>
                <a:gd name="T5" fmla="*/ 0 h 11"/>
                <a:gd name="T6" fmla="*/ 2 w 59"/>
                <a:gd name="T7" fmla="*/ 7 h 11"/>
                <a:gd name="T8" fmla="*/ 0 w 59"/>
                <a:gd name="T9" fmla="*/ 11 h 11"/>
                <a:gd name="T10" fmla="*/ 59 w 59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1">
                  <a:moveTo>
                    <a:pt x="59" y="11"/>
                  </a:moveTo>
                  <a:lnTo>
                    <a:pt x="51" y="0"/>
                  </a:lnTo>
                  <a:lnTo>
                    <a:pt x="8" y="0"/>
                  </a:lnTo>
                  <a:lnTo>
                    <a:pt x="2" y="7"/>
                  </a:lnTo>
                  <a:lnTo>
                    <a:pt x="0" y="11"/>
                  </a:lnTo>
                  <a:lnTo>
                    <a:pt x="59" y="1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87" name="Freeform 36"/>
            <p:cNvSpPr>
              <a:spLocks noChangeArrowheads="1"/>
            </p:cNvSpPr>
            <p:nvPr/>
          </p:nvSpPr>
          <p:spPr bwMode="auto">
            <a:xfrm>
              <a:off x="608" y="2166"/>
              <a:ext cx="4370" cy="4"/>
            </a:xfrm>
            <a:custGeom>
              <a:avLst/>
              <a:gdLst>
                <a:gd name="T0" fmla="*/ 13101 w 13111"/>
                <a:gd name="T1" fmla="*/ 3 h 12"/>
                <a:gd name="T2" fmla="*/ 10 w 13111"/>
                <a:gd name="T3" fmla="*/ 0 h 12"/>
                <a:gd name="T4" fmla="*/ 2615 w 13111"/>
                <a:gd name="T5" fmla="*/ 12 h 12"/>
                <a:gd name="T6" fmla="*/ 2623 w 13111"/>
                <a:gd name="T7" fmla="*/ 8 h 12"/>
                <a:gd name="T8" fmla="*/ 2705 w 13111"/>
                <a:gd name="T9" fmla="*/ 12 h 12"/>
                <a:gd name="T10" fmla="*/ 2730 w 13111"/>
                <a:gd name="T11" fmla="*/ 12 h 12"/>
                <a:gd name="T12" fmla="*/ 3583 w 13111"/>
                <a:gd name="T13" fmla="*/ 9 h 12"/>
                <a:gd name="T14" fmla="*/ 4480 w 13111"/>
                <a:gd name="T15" fmla="*/ 12 h 12"/>
                <a:gd name="T16" fmla="*/ 4491 w 13111"/>
                <a:gd name="T17" fmla="*/ 4 h 12"/>
                <a:gd name="T18" fmla="*/ 4568 w 13111"/>
                <a:gd name="T19" fmla="*/ 12 h 12"/>
                <a:gd name="T20" fmla="*/ 4585 w 13111"/>
                <a:gd name="T21" fmla="*/ 6 h 12"/>
                <a:gd name="T22" fmla="*/ 4598 w 13111"/>
                <a:gd name="T23" fmla="*/ 8 h 12"/>
                <a:gd name="T24" fmla="*/ 7266 w 13111"/>
                <a:gd name="T25" fmla="*/ 12 h 12"/>
                <a:gd name="T26" fmla="*/ 7276 w 13111"/>
                <a:gd name="T27" fmla="*/ 9 h 12"/>
                <a:gd name="T28" fmla="*/ 7343 w 13111"/>
                <a:gd name="T29" fmla="*/ 12 h 12"/>
                <a:gd name="T30" fmla="*/ 7368 w 13111"/>
                <a:gd name="T31" fmla="*/ 12 h 12"/>
                <a:gd name="T32" fmla="*/ 8126 w 13111"/>
                <a:gd name="T33" fmla="*/ 10 h 12"/>
                <a:gd name="T34" fmla="*/ 8192 w 13111"/>
                <a:gd name="T35" fmla="*/ 12 h 12"/>
                <a:gd name="T36" fmla="*/ 8258 w 13111"/>
                <a:gd name="T37" fmla="*/ 9 h 12"/>
                <a:gd name="T38" fmla="*/ 8272 w 13111"/>
                <a:gd name="T39" fmla="*/ 12 h 12"/>
                <a:gd name="T40" fmla="*/ 9072 w 13111"/>
                <a:gd name="T41" fmla="*/ 9 h 12"/>
                <a:gd name="T42" fmla="*/ 9090 w 13111"/>
                <a:gd name="T43" fmla="*/ 12 h 12"/>
                <a:gd name="T44" fmla="*/ 9168 w 13111"/>
                <a:gd name="T45" fmla="*/ 9 h 12"/>
                <a:gd name="T46" fmla="*/ 9188 w 13111"/>
                <a:gd name="T47" fmla="*/ 12 h 12"/>
                <a:gd name="T48" fmla="*/ 11856 w 13111"/>
                <a:gd name="T49" fmla="*/ 9 h 12"/>
                <a:gd name="T50" fmla="*/ 11948 w 13111"/>
                <a:gd name="T51" fmla="*/ 12 h 12"/>
                <a:gd name="T52" fmla="*/ 11974 w 13111"/>
                <a:gd name="T53" fmla="*/ 12 h 12"/>
                <a:gd name="T54" fmla="*/ 12739 w 13111"/>
                <a:gd name="T55" fmla="*/ 2 h 12"/>
                <a:gd name="T56" fmla="*/ 12743 w 13111"/>
                <a:gd name="T57" fmla="*/ 12 h 12"/>
                <a:gd name="T58" fmla="*/ 12826 w 13111"/>
                <a:gd name="T59" fmla="*/ 4 h 12"/>
                <a:gd name="T60" fmla="*/ 12849 w 13111"/>
                <a:gd name="T61" fmla="*/ 4 h 12"/>
                <a:gd name="T62" fmla="*/ 12860 w 13111"/>
                <a:gd name="T63" fmla="*/ 12 h 12"/>
                <a:gd name="T64" fmla="*/ 12929 w 13111"/>
                <a:gd name="T65" fmla="*/ 4 h 12"/>
                <a:gd name="T66" fmla="*/ 12951 w 13111"/>
                <a:gd name="T67" fmla="*/ 4 h 12"/>
                <a:gd name="T68" fmla="*/ 12962 w 13111"/>
                <a:gd name="T6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11" h="12">
                  <a:moveTo>
                    <a:pt x="13093" y="12"/>
                  </a:moveTo>
                  <a:lnTo>
                    <a:pt x="13101" y="3"/>
                  </a:lnTo>
                  <a:lnTo>
                    <a:pt x="13111" y="0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2615" y="12"/>
                  </a:lnTo>
                  <a:lnTo>
                    <a:pt x="2619" y="8"/>
                  </a:lnTo>
                  <a:lnTo>
                    <a:pt x="2623" y="8"/>
                  </a:lnTo>
                  <a:lnTo>
                    <a:pt x="2623" y="12"/>
                  </a:lnTo>
                  <a:lnTo>
                    <a:pt x="2705" y="12"/>
                  </a:lnTo>
                  <a:lnTo>
                    <a:pt x="2717" y="9"/>
                  </a:lnTo>
                  <a:lnTo>
                    <a:pt x="2730" y="12"/>
                  </a:lnTo>
                  <a:lnTo>
                    <a:pt x="3569" y="12"/>
                  </a:lnTo>
                  <a:lnTo>
                    <a:pt x="3583" y="9"/>
                  </a:lnTo>
                  <a:lnTo>
                    <a:pt x="3595" y="12"/>
                  </a:lnTo>
                  <a:lnTo>
                    <a:pt x="4480" y="12"/>
                  </a:lnTo>
                  <a:lnTo>
                    <a:pt x="4487" y="4"/>
                  </a:lnTo>
                  <a:lnTo>
                    <a:pt x="4491" y="4"/>
                  </a:lnTo>
                  <a:lnTo>
                    <a:pt x="4491" y="12"/>
                  </a:lnTo>
                  <a:lnTo>
                    <a:pt x="4568" y="12"/>
                  </a:lnTo>
                  <a:lnTo>
                    <a:pt x="4575" y="7"/>
                  </a:lnTo>
                  <a:lnTo>
                    <a:pt x="4585" y="6"/>
                  </a:lnTo>
                  <a:lnTo>
                    <a:pt x="4595" y="7"/>
                  </a:lnTo>
                  <a:lnTo>
                    <a:pt x="4598" y="8"/>
                  </a:lnTo>
                  <a:lnTo>
                    <a:pt x="4603" y="12"/>
                  </a:lnTo>
                  <a:lnTo>
                    <a:pt x="7266" y="12"/>
                  </a:lnTo>
                  <a:lnTo>
                    <a:pt x="7267" y="9"/>
                  </a:lnTo>
                  <a:lnTo>
                    <a:pt x="7276" y="9"/>
                  </a:lnTo>
                  <a:lnTo>
                    <a:pt x="7276" y="12"/>
                  </a:lnTo>
                  <a:lnTo>
                    <a:pt x="7343" y="12"/>
                  </a:lnTo>
                  <a:lnTo>
                    <a:pt x="7355" y="9"/>
                  </a:lnTo>
                  <a:lnTo>
                    <a:pt x="7368" y="12"/>
                  </a:lnTo>
                  <a:lnTo>
                    <a:pt x="8126" y="12"/>
                  </a:lnTo>
                  <a:lnTo>
                    <a:pt x="8126" y="10"/>
                  </a:lnTo>
                  <a:lnTo>
                    <a:pt x="8192" y="10"/>
                  </a:lnTo>
                  <a:lnTo>
                    <a:pt x="8192" y="12"/>
                  </a:lnTo>
                  <a:lnTo>
                    <a:pt x="8246" y="12"/>
                  </a:lnTo>
                  <a:lnTo>
                    <a:pt x="8258" y="9"/>
                  </a:lnTo>
                  <a:lnTo>
                    <a:pt x="8264" y="9"/>
                  </a:lnTo>
                  <a:lnTo>
                    <a:pt x="8272" y="12"/>
                  </a:lnTo>
                  <a:lnTo>
                    <a:pt x="9066" y="12"/>
                  </a:lnTo>
                  <a:lnTo>
                    <a:pt x="9072" y="9"/>
                  </a:lnTo>
                  <a:lnTo>
                    <a:pt x="9082" y="9"/>
                  </a:lnTo>
                  <a:lnTo>
                    <a:pt x="9090" y="12"/>
                  </a:lnTo>
                  <a:lnTo>
                    <a:pt x="9161" y="12"/>
                  </a:lnTo>
                  <a:lnTo>
                    <a:pt x="9168" y="9"/>
                  </a:lnTo>
                  <a:lnTo>
                    <a:pt x="9175" y="9"/>
                  </a:lnTo>
                  <a:lnTo>
                    <a:pt x="9188" y="12"/>
                  </a:lnTo>
                  <a:lnTo>
                    <a:pt x="11841" y="12"/>
                  </a:lnTo>
                  <a:lnTo>
                    <a:pt x="11856" y="9"/>
                  </a:lnTo>
                  <a:lnTo>
                    <a:pt x="11873" y="12"/>
                  </a:lnTo>
                  <a:lnTo>
                    <a:pt x="11948" y="12"/>
                  </a:lnTo>
                  <a:lnTo>
                    <a:pt x="11962" y="9"/>
                  </a:lnTo>
                  <a:lnTo>
                    <a:pt x="11974" y="12"/>
                  </a:lnTo>
                  <a:lnTo>
                    <a:pt x="12731" y="12"/>
                  </a:lnTo>
                  <a:lnTo>
                    <a:pt x="12739" y="2"/>
                  </a:lnTo>
                  <a:lnTo>
                    <a:pt x="12743" y="2"/>
                  </a:lnTo>
                  <a:lnTo>
                    <a:pt x="12743" y="12"/>
                  </a:lnTo>
                  <a:lnTo>
                    <a:pt x="12818" y="12"/>
                  </a:lnTo>
                  <a:lnTo>
                    <a:pt x="12826" y="4"/>
                  </a:lnTo>
                  <a:lnTo>
                    <a:pt x="12838" y="3"/>
                  </a:lnTo>
                  <a:lnTo>
                    <a:pt x="12849" y="4"/>
                  </a:lnTo>
                  <a:lnTo>
                    <a:pt x="12854" y="7"/>
                  </a:lnTo>
                  <a:lnTo>
                    <a:pt x="12860" y="12"/>
                  </a:lnTo>
                  <a:lnTo>
                    <a:pt x="12919" y="12"/>
                  </a:lnTo>
                  <a:lnTo>
                    <a:pt x="12929" y="4"/>
                  </a:lnTo>
                  <a:lnTo>
                    <a:pt x="12940" y="3"/>
                  </a:lnTo>
                  <a:lnTo>
                    <a:pt x="12951" y="4"/>
                  </a:lnTo>
                  <a:lnTo>
                    <a:pt x="12956" y="7"/>
                  </a:lnTo>
                  <a:lnTo>
                    <a:pt x="12962" y="12"/>
                  </a:lnTo>
                  <a:lnTo>
                    <a:pt x="13093" y="12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88" name="Freeform 37"/>
            <p:cNvSpPr>
              <a:spLocks noChangeArrowheads="1"/>
            </p:cNvSpPr>
            <p:nvPr/>
          </p:nvSpPr>
          <p:spPr bwMode="auto">
            <a:xfrm>
              <a:off x="4894" y="2170"/>
              <a:ext cx="20" cy="4"/>
            </a:xfrm>
            <a:custGeom>
              <a:avLst/>
              <a:gdLst>
                <a:gd name="T0" fmla="*/ 51 w 59"/>
                <a:gd name="T1" fmla="*/ 11 h 11"/>
                <a:gd name="T2" fmla="*/ 51 w 59"/>
                <a:gd name="T3" fmla="*/ 9 h 11"/>
                <a:gd name="T4" fmla="*/ 59 w 59"/>
                <a:gd name="T5" fmla="*/ 0 h 11"/>
                <a:gd name="T6" fmla="*/ 0 w 59"/>
                <a:gd name="T7" fmla="*/ 0 h 11"/>
                <a:gd name="T8" fmla="*/ 7 w 59"/>
                <a:gd name="T9" fmla="*/ 8 h 11"/>
                <a:gd name="T10" fmla="*/ 10 w 59"/>
                <a:gd name="T11" fmla="*/ 11 h 11"/>
                <a:gd name="T12" fmla="*/ 51 w 5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1">
                  <a:moveTo>
                    <a:pt x="51" y="11"/>
                  </a:moveTo>
                  <a:lnTo>
                    <a:pt x="51" y="9"/>
                  </a:lnTo>
                  <a:lnTo>
                    <a:pt x="59" y="0"/>
                  </a:lnTo>
                  <a:lnTo>
                    <a:pt x="0" y="0"/>
                  </a:lnTo>
                  <a:lnTo>
                    <a:pt x="7" y="8"/>
                  </a:lnTo>
                  <a:lnTo>
                    <a:pt x="10" y="11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89" name="Freeform 38"/>
            <p:cNvSpPr>
              <a:spLocks noChangeArrowheads="1"/>
            </p:cNvSpPr>
            <p:nvPr/>
          </p:nvSpPr>
          <p:spPr bwMode="auto">
            <a:xfrm>
              <a:off x="4898" y="2174"/>
              <a:ext cx="13" cy="3"/>
            </a:xfrm>
            <a:custGeom>
              <a:avLst/>
              <a:gdLst>
                <a:gd name="T0" fmla="*/ 36 w 41"/>
                <a:gd name="T1" fmla="*/ 10 h 10"/>
                <a:gd name="T2" fmla="*/ 41 w 41"/>
                <a:gd name="T3" fmla="*/ 0 h 10"/>
                <a:gd name="T4" fmla="*/ 0 w 41"/>
                <a:gd name="T5" fmla="*/ 0 h 10"/>
                <a:gd name="T6" fmla="*/ 3 w 41"/>
                <a:gd name="T7" fmla="*/ 10 h 10"/>
                <a:gd name="T8" fmla="*/ 36 w 4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0">
                  <a:moveTo>
                    <a:pt x="36" y="10"/>
                  </a:moveTo>
                  <a:lnTo>
                    <a:pt x="41" y="0"/>
                  </a:lnTo>
                  <a:lnTo>
                    <a:pt x="0" y="0"/>
                  </a:lnTo>
                  <a:lnTo>
                    <a:pt x="3" y="10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90" name="Freeform 39"/>
            <p:cNvSpPr>
              <a:spLocks noChangeArrowheads="1"/>
            </p:cNvSpPr>
            <p:nvPr/>
          </p:nvSpPr>
          <p:spPr bwMode="auto">
            <a:xfrm>
              <a:off x="4899" y="2177"/>
              <a:ext cx="11" cy="4"/>
            </a:xfrm>
            <a:custGeom>
              <a:avLst/>
              <a:gdLst>
                <a:gd name="T0" fmla="*/ 29 w 33"/>
                <a:gd name="T1" fmla="*/ 11 h 11"/>
                <a:gd name="T2" fmla="*/ 33 w 33"/>
                <a:gd name="T3" fmla="*/ 0 h 11"/>
                <a:gd name="T4" fmla="*/ 0 w 33"/>
                <a:gd name="T5" fmla="*/ 0 h 11"/>
                <a:gd name="T6" fmla="*/ 4 w 33"/>
                <a:gd name="T7" fmla="*/ 11 h 11"/>
                <a:gd name="T8" fmla="*/ 29 w 3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">
                  <a:moveTo>
                    <a:pt x="29" y="11"/>
                  </a:moveTo>
                  <a:lnTo>
                    <a:pt x="33" y="0"/>
                  </a:lnTo>
                  <a:lnTo>
                    <a:pt x="0" y="0"/>
                  </a:lnTo>
                  <a:lnTo>
                    <a:pt x="4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91" name="Freeform 40"/>
            <p:cNvSpPr>
              <a:spLocks noChangeArrowheads="1"/>
            </p:cNvSpPr>
            <p:nvPr/>
          </p:nvSpPr>
          <p:spPr bwMode="auto">
            <a:xfrm>
              <a:off x="4900" y="2188"/>
              <a:ext cx="8" cy="4"/>
            </a:xfrm>
            <a:custGeom>
              <a:avLst/>
              <a:gdLst>
                <a:gd name="T0" fmla="*/ 21 w 22"/>
                <a:gd name="T1" fmla="*/ 1 h 12"/>
                <a:gd name="T2" fmla="*/ 21 w 22"/>
                <a:gd name="T3" fmla="*/ 0 h 12"/>
                <a:gd name="T4" fmla="*/ 0 w 22"/>
                <a:gd name="T5" fmla="*/ 0 h 12"/>
                <a:gd name="T6" fmla="*/ 0 w 22"/>
                <a:gd name="T7" fmla="*/ 1 h 12"/>
                <a:gd name="T8" fmla="*/ 0 w 22"/>
                <a:gd name="T9" fmla="*/ 12 h 12"/>
                <a:gd name="T10" fmla="*/ 22 w 22"/>
                <a:gd name="T11" fmla="*/ 12 h 12"/>
                <a:gd name="T12" fmla="*/ 21 w 22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2">
                  <a:moveTo>
                    <a:pt x="21" y="1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2"/>
                  </a:lnTo>
                  <a:lnTo>
                    <a:pt x="22" y="12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92" name="Freeform 41"/>
            <p:cNvSpPr>
              <a:spLocks noChangeArrowheads="1"/>
            </p:cNvSpPr>
            <p:nvPr/>
          </p:nvSpPr>
          <p:spPr bwMode="auto">
            <a:xfrm>
              <a:off x="4900" y="2185"/>
              <a:ext cx="8" cy="3"/>
            </a:xfrm>
            <a:custGeom>
              <a:avLst/>
              <a:gdLst>
                <a:gd name="T0" fmla="*/ 21 w 22"/>
                <a:gd name="T1" fmla="*/ 10 h 10"/>
                <a:gd name="T2" fmla="*/ 22 w 22"/>
                <a:gd name="T3" fmla="*/ 0 h 10"/>
                <a:gd name="T4" fmla="*/ 0 w 22"/>
                <a:gd name="T5" fmla="*/ 0 h 10"/>
                <a:gd name="T6" fmla="*/ 0 w 22"/>
                <a:gd name="T7" fmla="*/ 10 h 10"/>
                <a:gd name="T8" fmla="*/ 21 w 2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21" y="10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93" name="Freeform 42"/>
            <p:cNvSpPr>
              <a:spLocks noChangeArrowheads="1"/>
            </p:cNvSpPr>
            <p:nvPr/>
          </p:nvSpPr>
          <p:spPr bwMode="auto">
            <a:xfrm>
              <a:off x="4900" y="2181"/>
              <a:ext cx="8" cy="4"/>
            </a:xfrm>
            <a:custGeom>
              <a:avLst/>
              <a:gdLst>
                <a:gd name="T0" fmla="*/ 23 w 25"/>
                <a:gd name="T1" fmla="*/ 12 h 12"/>
                <a:gd name="T2" fmla="*/ 23 w 25"/>
                <a:gd name="T3" fmla="*/ 5 h 12"/>
                <a:gd name="T4" fmla="*/ 25 w 25"/>
                <a:gd name="T5" fmla="*/ 0 h 12"/>
                <a:gd name="T6" fmla="*/ 0 w 25"/>
                <a:gd name="T7" fmla="*/ 0 h 12"/>
                <a:gd name="T8" fmla="*/ 1 w 25"/>
                <a:gd name="T9" fmla="*/ 12 h 12"/>
                <a:gd name="T10" fmla="*/ 23 w 25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2">
                  <a:moveTo>
                    <a:pt x="23" y="12"/>
                  </a:moveTo>
                  <a:lnTo>
                    <a:pt x="23" y="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1" y="12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94" name="Freeform 43"/>
            <p:cNvSpPr>
              <a:spLocks noChangeArrowheads="1"/>
            </p:cNvSpPr>
            <p:nvPr/>
          </p:nvSpPr>
          <p:spPr bwMode="auto">
            <a:xfrm>
              <a:off x="4929" y="2203"/>
              <a:ext cx="46" cy="4"/>
            </a:xfrm>
            <a:custGeom>
              <a:avLst/>
              <a:gdLst>
                <a:gd name="T0" fmla="*/ 6 w 138"/>
                <a:gd name="T1" fmla="*/ 6 h 12"/>
                <a:gd name="T2" fmla="*/ 0 w 138"/>
                <a:gd name="T3" fmla="*/ 12 h 12"/>
                <a:gd name="T4" fmla="*/ 138 w 138"/>
                <a:gd name="T5" fmla="*/ 12 h 12"/>
                <a:gd name="T6" fmla="*/ 130 w 138"/>
                <a:gd name="T7" fmla="*/ 7 h 12"/>
                <a:gd name="T8" fmla="*/ 124 w 138"/>
                <a:gd name="T9" fmla="*/ 1 h 12"/>
                <a:gd name="T10" fmla="*/ 124 w 138"/>
                <a:gd name="T11" fmla="*/ 0 h 12"/>
                <a:gd name="T12" fmla="*/ 9 w 138"/>
                <a:gd name="T13" fmla="*/ 0 h 12"/>
                <a:gd name="T14" fmla="*/ 6 w 13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2">
                  <a:moveTo>
                    <a:pt x="6" y="6"/>
                  </a:moveTo>
                  <a:lnTo>
                    <a:pt x="0" y="12"/>
                  </a:lnTo>
                  <a:lnTo>
                    <a:pt x="138" y="12"/>
                  </a:lnTo>
                  <a:lnTo>
                    <a:pt x="130" y="7"/>
                  </a:lnTo>
                  <a:lnTo>
                    <a:pt x="124" y="1"/>
                  </a:lnTo>
                  <a:lnTo>
                    <a:pt x="124" y="0"/>
                  </a:lnTo>
                  <a:lnTo>
                    <a:pt x="9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95" name="Freeform 44"/>
            <p:cNvSpPr>
              <a:spLocks noChangeArrowheads="1"/>
            </p:cNvSpPr>
            <p:nvPr/>
          </p:nvSpPr>
          <p:spPr bwMode="auto">
            <a:xfrm>
              <a:off x="4934" y="2196"/>
              <a:ext cx="34" cy="3"/>
            </a:xfrm>
            <a:custGeom>
              <a:avLst/>
              <a:gdLst>
                <a:gd name="T0" fmla="*/ 2 w 104"/>
                <a:gd name="T1" fmla="*/ 0 h 11"/>
                <a:gd name="T2" fmla="*/ 0 w 104"/>
                <a:gd name="T3" fmla="*/ 11 h 11"/>
                <a:gd name="T4" fmla="*/ 104 w 104"/>
                <a:gd name="T5" fmla="*/ 11 h 11"/>
                <a:gd name="T6" fmla="*/ 100 w 104"/>
                <a:gd name="T7" fmla="*/ 0 h 11"/>
                <a:gd name="T8" fmla="*/ 2 w 10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1">
                  <a:moveTo>
                    <a:pt x="2" y="0"/>
                  </a:moveTo>
                  <a:lnTo>
                    <a:pt x="0" y="11"/>
                  </a:lnTo>
                  <a:lnTo>
                    <a:pt x="104" y="11"/>
                  </a:lnTo>
                  <a:lnTo>
                    <a:pt x="10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96" name="Freeform 45"/>
            <p:cNvSpPr>
              <a:spLocks noChangeArrowheads="1"/>
            </p:cNvSpPr>
            <p:nvPr/>
          </p:nvSpPr>
          <p:spPr bwMode="auto">
            <a:xfrm>
              <a:off x="4932" y="2199"/>
              <a:ext cx="38" cy="4"/>
            </a:xfrm>
            <a:custGeom>
              <a:avLst/>
              <a:gdLst>
                <a:gd name="T0" fmla="*/ 5 w 115"/>
                <a:gd name="T1" fmla="*/ 0 h 11"/>
                <a:gd name="T2" fmla="*/ 0 w 115"/>
                <a:gd name="T3" fmla="*/ 11 h 11"/>
                <a:gd name="T4" fmla="*/ 115 w 115"/>
                <a:gd name="T5" fmla="*/ 11 h 11"/>
                <a:gd name="T6" fmla="*/ 110 w 115"/>
                <a:gd name="T7" fmla="*/ 5 h 11"/>
                <a:gd name="T8" fmla="*/ 109 w 115"/>
                <a:gd name="T9" fmla="*/ 0 h 11"/>
                <a:gd name="T10" fmla="*/ 5 w 1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11">
                  <a:moveTo>
                    <a:pt x="5" y="0"/>
                  </a:moveTo>
                  <a:lnTo>
                    <a:pt x="0" y="11"/>
                  </a:lnTo>
                  <a:lnTo>
                    <a:pt x="115" y="11"/>
                  </a:lnTo>
                  <a:lnTo>
                    <a:pt x="110" y="5"/>
                  </a:lnTo>
                  <a:lnTo>
                    <a:pt x="10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97" name="Freeform 46"/>
            <p:cNvSpPr>
              <a:spLocks noChangeArrowheads="1"/>
            </p:cNvSpPr>
            <p:nvPr/>
          </p:nvSpPr>
          <p:spPr bwMode="auto">
            <a:xfrm>
              <a:off x="4888" y="2207"/>
              <a:ext cx="33" cy="4"/>
            </a:xfrm>
            <a:custGeom>
              <a:avLst/>
              <a:gdLst>
                <a:gd name="T0" fmla="*/ 100 w 100"/>
                <a:gd name="T1" fmla="*/ 11 h 11"/>
                <a:gd name="T2" fmla="*/ 93 w 100"/>
                <a:gd name="T3" fmla="*/ 10 h 11"/>
                <a:gd name="T4" fmla="*/ 87 w 100"/>
                <a:gd name="T5" fmla="*/ 7 h 11"/>
                <a:gd name="T6" fmla="*/ 76 w 100"/>
                <a:gd name="T7" fmla="*/ 0 h 11"/>
                <a:gd name="T8" fmla="*/ 23 w 100"/>
                <a:gd name="T9" fmla="*/ 0 h 11"/>
                <a:gd name="T10" fmla="*/ 10 w 100"/>
                <a:gd name="T11" fmla="*/ 7 h 11"/>
                <a:gd name="T12" fmla="*/ 4 w 100"/>
                <a:gd name="T13" fmla="*/ 10 h 11"/>
                <a:gd name="T14" fmla="*/ 0 w 100"/>
                <a:gd name="T15" fmla="*/ 11 h 11"/>
                <a:gd name="T16" fmla="*/ 100 w 100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1">
                  <a:moveTo>
                    <a:pt x="100" y="11"/>
                  </a:moveTo>
                  <a:lnTo>
                    <a:pt x="93" y="10"/>
                  </a:lnTo>
                  <a:lnTo>
                    <a:pt x="87" y="7"/>
                  </a:lnTo>
                  <a:lnTo>
                    <a:pt x="76" y="0"/>
                  </a:lnTo>
                  <a:lnTo>
                    <a:pt x="23" y="0"/>
                  </a:lnTo>
                  <a:lnTo>
                    <a:pt x="10" y="7"/>
                  </a:lnTo>
                  <a:lnTo>
                    <a:pt x="4" y="10"/>
                  </a:lnTo>
                  <a:lnTo>
                    <a:pt x="0" y="11"/>
                  </a:lnTo>
                  <a:lnTo>
                    <a:pt x="100" y="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98" name="Freeform 47"/>
            <p:cNvSpPr>
              <a:spLocks noChangeArrowheads="1"/>
            </p:cNvSpPr>
            <p:nvPr/>
          </p:nvSpPr>
          <p:spPr bwMode="auto">
            <a:xfrm>
              <a:off x="4895" y="2203"/>
              <a:ext cx="18" cy="4"/>
            </a:xfrm>
            <a:custGeom>
              <a:avLst/>
              <a:gdLst>
                <a:gd name="T0" fmla="*/ 53 w 53"/>
                <a:gd name="T1" fmla="*/ 12 h 12"/>
                <a:gd name="T2" fmla="*/ 48 w 53"/>
                <a:gd name="T3" fmla="*/ 6 h 12"/>
                <a:gd name="T4" fmla="*/ 46 w 53"/>
                <a:gd name="T5" fmla="*/ 0 h 12"/>
                <a:gd name="T6" fmla="*/ 7 w 53"/>
                <a:gd name="T7" fmla="*/ 0 h 12"/>
                <a:gd name="T8" fmla="*/ 4 w 53"/>
                <a:gd name="T9" fmla="*/ 6 h 12"/>
                <a:gd name="T10" fmla="*/ 0 w 53"/>
                <a:gd name="T11" fmla="*/ 12 h 12"/>
                <a:gd name="T12" fmla="*/ 53 w 5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3" y="12"/>
                  </a:moveTo>
                  <a:lnTo>
                    <a:pt x="48" y="6"/>
                  </a:lnTo>
                  <a:lnTo>
                    <a:pt x="46" y="0"/>
                  </a:lnTo>
                  <a:lnTo>
                    <a:pt x="7" y="0"/>
                  </a:lnTo>
                  <a:lnTo>
                    <a:pt x="4" y="6"/>
                  </a:lnTo>
                  <a:lnTo>
                    <a:pt x="0" y="12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99" name="Freeform 48"/>
            <p:cNvSpPr>
              <a:spLocks noChangeArrowheads="1"/>
            </p:cNvSpPr>
            <p:nvPr/>
          </p:nvSpPr>
          <p:spPr bwMode="auto">
            <a:xfrm>
              <a:off x="4898" y="2199"/>
              <a:ext cx="13" cy="4"/>
            </a:xfrm>
            <a:custGeom>
              <a:avLst/>
              <a:gdLst>
                <a:gd name="T0" fmla="*/ 39 w 39"/>
                <a:gd name="T1" fmla="*/ 11 h 11"/>
                <a:gd name="T2" fmla="*/ 35 w 39"/>
                <a:gd name="T3" fmla="*/ 5 h 11"/>
                <a:gd name="T4" fmla="*/ 34 w 39"/>
                <a:gd name="T5" fmla="*/ 0 h 11"/>
                <a:gd name="T6" fmla="*/ 5 w 39"/>
                <a:gd name="T7" fmla="*/ 0 h 11"/>
                <a:gd name="T8" fmla="*/ 0 w 39"/>
                <a:gd name="T9" fmla="*/ 11 h 11"/>
                <a:gd name="T10" fmla="*/ 39 w 39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">
                  <a:moveTo>
                    <a:pt x="39" y="11"/>
                  </a:moveTo>
                  <a:lnTo>
                    <a:pt x="35" y="5"/>
                  </a:lnTo>
                  <a:lnTo>
                    <a:pt x="34" y="0"/>
                  </a:lnTo>
                  <a:lnTo>
                    <a:pt x="5" y="0"/>
                  </a:lnTo>
                  <a:lnTo>
                    <a:pt x="0" y="11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00" name="Freeform 49"/>
            <p:cNvSpPr>
              <a:spLocks noChangeArrowheads="1"/>
            </p:cNvSpPr>
            <p:nvPr/>
          </p:nvSpPr>
          <p:spPr bwMode="auto">
            <a:xfrm>
              <a:off x="4899" y="2196"/>
              <a:ext cx="10" cy="3"/>
            </a:xfrm>
            <a:custGeom>
              <a:avLst/>
              <a:gdLst>
                <a:gd name="T0" fmla="*/ 29 w 29"/>
                <a:gd name="T1" fmla="*/ 11 h 11"/>
                <a:gd name="T2" fmla="*/ 27 w 29"/>
                <a:gd name="T3" fmla="*/ 0 h 11"/>
                <a:gd name="T4" fmla="*/ 2 w 29"/>
                <a:gd name="T5" fmla="*/ 0 h 11"/>
                <a:gd name="T6" fmla="*/ 0 w 29"/>
                <a:gd name="T7" fmla="*/ 11 h 11"/>
                <a:gd name="T8" fmla="*/ 29 w 2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9" y="11"/>
                  </a:moveTo>
                  <a:lnTo>
                    <a:pt x="27" y="0"/>
                  </a:lnTo>
                  <a:lnTo>
                    <a:pt x="2" y="0"/>
                  </a:lnTo>
                  <a:lnTo>
                    <a:pt x="0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01" name="Freeform 50"/>
            <p:cNvSpPr>
              <a:spLocks noChangeArrowheads="1"/>
            </p:cNvSpPr>
            <p:nvPr/>
          </p:nvSpPr>
          <p:spPr bwMode="auto">
            <a:xfrm>
              <a:off x="4975" y="2203"/>
              <a:ext cx="15" cy="4"/>
            </a:xfrm>
            <a:custGeom>
              <a:avLst/>
              <a:gdLst>
                <a:gd name="T0" fmla="*/ 23 w 46"/>
                <a:gd name="T1" fmla="*/ 11 h 11"/>
                <a:gd name="T2" fmla="*/ 28 w 46"/>
                <a:gd name="T3" fmla="*/ 10 h 11"/>
                <a:gd name="T4" fmla="*/ 30 w 46"/>
                <a:gd name="T5" fmla="*/ 8 h 11"/>
                <a:gd name="T6" fmla="*/ 34 w 46"/>
                <a:gd name="T7" fmla="*/ 8 h 11"/>
                <a:gd name="T8" fmla="*/ 39 w 46"/>
                <a:gd name="T9" fmla="*/ 5 h 11"/>
                <a:gd name="T10" fmla="*/ 41 w 46"/>
                <a:gd name="T11" fmla="*/ 2 h 11"/>
                <a:gd name="T12" fmla="*/ 41 w 46"/>
                <a:gd name="T13" fmla="*/ 1 h 11"/>
                <a:gd name="T14" fmla="*/ 43 w 46"/>
                <a:gd name="T15" fmla="*/ 1 h 11"/>
                <a:gd name="T16" fmla="*/ 45 w 46"/>
                <a:gd name="T17" fmla="*/ 1 h 11"/>
                <a:gd name="T18" fmla="*/ 46 w 46"/>
                <a:gd name="T19" fmla="*/ 0 h 11"/>
                <a:gd name="T20" fmla="*/ 0 w 46"/>
                <a:gd name="T21" fmla="*/ 0 h 11"/>
                <a:gd name="T22" fmla="*/ 9 w 46"/>
                <a:gd name="T23" fmla="*/ 7 h 11"/>
                <a:gd name="T24" fmla="*/ 15 w 46"/>
                <a:gd name="T25" fmla="*/ 10 h 11"/>
                <a:gd name="T26" fmla="*/ 23 w 46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1">
                  <a:moveTo>
                    <a:pt x="23" y="11"/>
                  </a:moveTo>
                  <a:lnTo>
                    <a:pt x="28" y="10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5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9" y="7"/>
                  </a:lnTo>
                  <a:lnTo>
                    <a:pt x="15" y="10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02" name="Freeform 51"/>
            <p:cNvSpPr>
              <a:spLocks noChangeArrowheads="1"/>
            </p:cNvSpPr>
            <p:nvPr/>
          </p:nvSpPr>
          <p:spPr bwMode="auto">
            <a:xfrm>
              <a:off x="4973" y="2199"/>
              <a:ext cx="19" cy="4"/>
            </a:xfrm>
            <a:custGeom>
              <a:avLst/>
              <a:gdLst>
                <a:gd name="T0" fmla="*/ 52 w 58"/>
                <a:gd name="T1" fmla="*/ 11 h 11"/>
                <a:gd name="T2" fmla="*/ 58 w 58"/>
                <a:gd name="T3" fmla="*/ 0 h 11"/>
                <a:gd name="T4" fmla="*/ 0 w 58"/>
                <a:gd name="T5" fmla="*/ 0 h 11"/>
                <a:gd name="T6" fmla="*/ 1 w 58"/>
                <a:gd name="T7" fmla="*/ 5 h 11"/>
                <a:gd name="T8" fmla="*/ 3 w 58"/>
                <a:gd name="T9" fmla="*/ 7 h 11"/>
                <a:gd name="T10" fmla="*/ 6 w 58"/>
                <a:gd name="T11" fmla="*/ 11 h 11"/>
                <a:gd name="T12" fmla="*/ 52 w 5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1">
                  <a:moveTo>
                    <a:pt x="52" y="11"/>
                  </a:moveTo>
                  <a:lnTo>
                    <a:pt x="58" y="0"/>
                  </a:lnTo>
                  <a:lnTo>
                    <a:pt x="0" y="0"/>
                  </a:lnTo>
                  <a:lnTo>
                    <a:pt x="1" y="5"/>
                  </a:lnTo>
                  <a:lnTo>
                    <a:pt x="3" y="7"/>
                  </a:lnTo>
                  <a:lnTo>
                    <a:pt x="6" y="11"/>
                  </a:lnTo>
                  <a:lnTo>
                    <a:pt x="52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03" name="Freeform 52"/>
            <p:cNvSpPr>
              <a:spLocks noChangeArrowheads="1"/>
            </p:cNvSpPr>
            <p:nvPr/>
          </p:nvSpPr>
          <p:spPr bwMode="auto">
            <a:xfrm>
              <a:off x="4972" y="2196"/>
              <a:ext cx="22" cy="3"/>
            </a:xfrm>
            <a:custGeom>
              <a:avLst/>
              <a:gdLst>
                <a:gd name="T0" fmla="*/ 0 w 66"/>
                <a:gd name="T1" fmla="*/ 0 h 11"/>
                <a:gd name="T2" fmla="*/ 3 w 66"/>
                <a:gd name="T3" fmla="*/ 11 h 11"/>
                <a:gd name="T4" fmla="*/ 61 w 66"/>
                <a:gd name="T5" fmla="*/ 11 h 11"/>
                <a:gd name="T6" fmla="*/ 66 w 66"/>
                <a:gd name="T7" fmla="*/ 0 h 11"/>
                <a:gd name="T8" fmla="*/ 0 w 6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1">
                  <a:moveTo>
                    <a:pt x="0" y="0"/>
                  </a:moveTo>
                  <a:lnTo>
                    <a:pt x="3" y="11"/>
                  </a:lnTo>
                  <a:lnTo>
                    <a:pt x="61" y="11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04" name="Freeform 53"/>
            <p:cNvSpPr>
              <a:spLocks noChangeArrowheads="1"/>
            </p:cNvSpPr>
            <p:nvPr/>
          </p:nvSpPr>
          <p:spPr bwMode="auto">
            <a:xfrm>
              <a:off x="4900" y="2192"/>
              <a:ext cx="8" cy="4"/>
            </a:xfrm>
            <a:custGeom>
              <a:avLst/>
              <a:gdLst>
                <a:gd name="T0" fmla="*/ 25 w 25"/>
                <a:gd name="T1" fmla="*/ 11 h 11"/>
                <a:gd name="T2" fmla="*/ 23 w 25"/>
                <a:gd name="T3" fmla="*/ 5 h 11"/>
                <a:gd name="T4" fmla="*/ 23 w 25"/>
                <a:gd name="T5" fmla="*/ 0 h 11"/>
                <a:gd name="T6" fmla="*/ 1 w 25"/>
                <a:gd name="T7" fmla="*/ 0 h 11"/>
                <a:gd name="T8" fmla="*/ 0 w 25"/>
                <a:gd name="T9" fmla="*/ 11 h 11"/>
                <a:gd name="T10" fmla="*/ 25 w 25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1">
                  <a:moveTo>
                    <a:pt x="25" y="11"/>
                  </a:moveTo>
                  <a:lnTo>
                    <a:pt x="23" y="5"/>
                  </a:lnTo>
                  <a:lnTo>
                    <a:pt x="23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05" name="Freeform 54"/>
            <p:cNvSpPr>
              <a:spLocks noChangeArrowheads="1"/>
            </p:cNvSpPr>
            <p:nvPr/>
          </p:nvSpPr>
          <p:spPr bwMode="auto">
            <a:xfrm>
              <a:off x="4934" y="2192"/>
              <a:ext cx="33" cy="4"/>
            </a:xfrm>
            <a:custGeom>
              <a:avLst/>
              <a:gdLst>
                <a:gd name="T0" fmla="*/ 0 w 98"/>
                <a:gd name="T1" fmla="*/ 11 h 11"/>
                <a:gd name="T2" fmla="*/ 98 w 98"/>
                <a:gd name="T3" fmla="*/ 11 h 11"/>
                <a:gd name="T4" fmla="*/ 96 w 98"/>
                <a:gd name="T5" fmla="*/ 5 h 11"/>
                <a:gd name="T6" fmla="*/ 96 w 98"/>
                <a:gd name="T7" fmla="*/ 0 h 11"/>
                <a:gd name="T8" fmla="*/ 1 w 98"/>
                <a:gd name="T9" fmla="*/ 0 h 11"/>
                <a:gd name="T10" fmla="*/ 0 w 9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11">
                  <a:moveTo>
                    <a:pt x="0" y="11"/>
                  </a:moveTo>
                  <a:lnTo>
                    <a:pt x="98" y="11"/>
                  </a:lnTo>
                  <a:lnTo>
                    <a:pt x="96" y="5"/>
                  </a:lnTo>
                  <a:lnTo>
                    <a:pt x="96" y="0"/>
                  </a:lnTo>
                  <a:lnTo>
                    <a:pt x="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06" name="Freeform 55"/>
            <p:cNvSpPr>
              <a:spLocks noChangeArrowheads="1"/>
            </p:cNvSpPr>
            <p:nvPr/>
          </p:nvSpPr>
          <p:spPr bwMode="auto">
            <a:xfrm>
              <a:off x="4855" y="2188"/>
              <a:ext cx="19" cy="4"/>
            </a:xfrm>
            <a:custGeom>
              <a:avLst/>
              <a:gdLst>
                <a:gd name="T0" fmla="*/ 55 w 55"/>
                <a:gd name="T1" fmla="*/ 12 h 12"/>
                <a:gd name="T2" fmla="*/ 54 w 55"/>
                <a:gd name="T3" fmla="*/ 1 h 12"/>
                <a:gd name="T4" fmla="*/ 54 w 55"/>
                <a:gd name="T5" fmla="*/ 0 h 12"/>
                <a:gd name="T6" fmla="*/ 0 w 55"/>
                <a:gd name="T7" fmla="*/ 0 h 12"/>
                <a:gd name="T8" fmla="*/ 0 w 55"/>
                <a:gd name="T9" fmla="*/ 12 h 12"/>
                <a:gd name="T10" fmla="*/ 55 w 55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">
                  <a:moveTo>
                    <a:pt x="55" y="12"/>
                  </a:moveTo>
                  <a:lnTo>
                    <a:pt x="54" y="1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5" y="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07" name="Freeform 56"/>
            <p:cNvSpPr>
              <a:spLocks noChangeArrowheads="1"/>
            </p:cNvSpPr>
            <p:nvPr/>
          </p:nvSpPr>
          <p:spPr bwMode="auto">
            <a:xfrm>
              <a:off x="4855" y="2185"/>
              <a:ext cx="19" cy="3"/>
            </a:xfrm>
            <a:custGeom>
              <a:avLst/>
              <a:gdLst>
                <a:gd name="T0" fmla="*/ 54 w 55"/>
                <a:gd name="T1" fmla="*/ 10 h 10"/>
                <a:gd name="T2" fmla="*/ 55 w 55"/>
                <a:gd name="T3" fmla="*/ 0 h 10"/>
                <a:gd name="T4" fmla="*/ 0 w 55"/>
                <a:gd name="T5" fmla="*/ 0 h 10"/>
                <a:gd name="T6" fmla="*/ 0 w 55"/>
                <a:gd name="T7" fmla="*/ 10 h 10"/>
                <a:gd name="T8" fmla="*/ 54 w 5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0">
                  <a:moveTo>
                    <a:pt x="54" y="10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08" name="Freeform 57"/>
            <p:cNvSpPr>
              <a:spLocks noChangeArrowheads="1"/>
            </p:cNvSpPr>
            <p:nvPr/>
          </p:nvSpPr>
          <p:spPr bwMode="auto">
            <a:xfrm>
              <a:off x="4855" y="2181"/>
              <a:ext cx="19" cy="4"/>
            </a:xfrm>
            <a:custGeom>
              <a:avLst/>
              <a:gdLst>
                <a:gd name="T0" fmla="*/ 55 w 57"/>
                <a:gd name="T1" fmla="*/ 12 h 12"/>
                <a:gd name="T2" fmla="*/ 57 w 57"/>
                <a:gd name="T3" fmla="*/ 0 h 12"/>
                <a:gd name="T4" fmla="*/ 0 w 57"/>
                <a:gd name="T5" fmla="*/ 0 h 12"/>
                <a:gd name="T6" fmla="*/ 0 w 57"/>
                <a:gd name="T7" fmla="*/ 12 h 12"/>
                <a:gd name="T8" fmla="*/ 55 w 57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2">
                  <a:moveTo>
                    <a:pt x="55" y="12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5" y="1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09" name="Freeform 58"/>
            <p:cNvSpPr>
              <a:spLocks noChangeArrowheads="1"/>
            </p:cNvSpPr>
            <p:nvPr/>
          </p:nvSpPr>
          <p:spPr bwMode="auto">
            <a:xfrm>
              <a:off x="4855" y="2177"/>
              <a:ext cx="20" cy="4"/>
            </a:xfrm>
            <a:custGeom>
              <a:avLst/>
              <a:gdLst>
                <a:gd name="T0" fmla="*/ 57 w 60"/>
                <a:gd name="T1" fmla="*/ 11 h 11"/>
                <a:gd name="T2" fmla="*/ 60 w 60"/>
                <a:gd name="T3" fmla="*/ 0 h 11"/>
                <a:gd name="T4" fmla="*/ 0 w 60"/>
                <a:gd name="T5" fmla="*/ 0 h 11"/>
                <a:gd name="T6" fmla="*/ 0 w 60"/>
                <a:gd name="T7" fmla="*/ 11 h 11"/>
                <a:gd name="T8" fmla="*/ 57 w 6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1">
                  <a:moveTo>
                    <a:pt x="57" y="11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10" name="Freeform 59"/>
            <p:cNvSpPr>
              <a:spLocks noChangeArrowheads="1"/>
            </p:cNvSpPr>
            <p:nvPr/>
          </p:nvSpPr>
          <p:spPr bwMode="auto">
            <a:xfrm>
              <a:off x="4855" y="2174"/>
              <a:ext cx="22" cy="3"/>
            </a:xfrm>
            <a:custGeom>
              <a:avLst/>
              <a:gdLst>
                <a:gd name="T0" fmla="*/ 60 w 65"/>
                <a:gd name="T1" fmla="*/ 10 h 10"/>
                <a:gd name="T2" fmla="*/ 65 w 65"/>
                <a:gd name="T3" fmla="*/ 0 h 10"/>
                <a:gd name="T4" fmla="*/ 0 w 65"/>
                <a:gd name="T5" fmla="*/ 0 h 10"/>
                <a:gd name="T6" fmla="*/ 0 w 65"/>
                <a:gd name="T7" fmla="*/ 10 h 10"/>
                <a:gd name="T8" fmla="*/ 60 w 6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">
                  <a:moveTo>
                    <a:pt x="60" y="10"/>
                  </a:moveTo>
                  <a:lnTo>
                    <a:pt x="6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11" name="Freeform 60"/>
            <p:cNvSpPr>
              <a:spLocks noChangeArrowheads="1"/>
            </p:cNvSpPr>
            <p:nvPr/>
          </p:nvSpPr>
          <p:spPr bwMode="auto">
            <a:xfrm>
              <a:off x="4855" y="2170"/>
              <a:ext cx="25" cy="4"/>
            </a:xfrm>
            <a:custGeom>
              <a:avLst/>
              <a:gdLst>
                <a:gd name="T0" fmla="*/ 65 w 75"/>
                <a:gd name="T1" fmla="*/ 9 h 11"/>
                <a:gd name="T2" fmla="*/ 69 w 75"/>
                <a:gd name="T3" fmla="*/ 3 h 11"/>
                <a:gd name="T4" fmla="*/ 75 w 75"/>
                <a:gd name="T5" fmla="*/ 0 h 11"/>
                <a:gd name="T6" fmla="*/ 0 w 75"/>
                <a:gd name="T7" fmla="*/ 0 h 11"/>
                <a:gd name="T8" fmla="*/ 0 w 75"/>
                <a:gd name="T9" fmla="*/ 11 h 11"/>
                <a:gd name="T10" fmla="*/ 65 w 75"/>
                <a:gd name="T11" fmla="*/ 11 h 11"/>
                <a:gd name="T12" fmla="*/ 65 w 75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1">
                  <a:moveTo>
                    <a:pt x="65" y="9"/>
                  </a:moveTo>
                  <a:lnTo>
                    <a:pt x="69" y="3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65" y="11"/>
                  </a:lnTo>
                  <a:lnTo>
                    <a:pt x="65" y="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12" name="Freeform 61"/>
            <p:cNvSpPr>
              <a:spLocks noChangeArrowheads="1"/>
            </p:cNvSpPr>
            <p:nvPr/>
          </p:nvSpPr>
          <p:spPr bwMode="auto">
            <a:xfrm>
              <a:off x="4599" y="2170"/>
              <a:ext cx="252" cy="4"/>
            </a:xfrm>
            <a:custGeom>
              <a:avLst/>
              <a:gdLst>
                <a:gd name="T0" fmla="*/ 755 w 757"/>
                <a:gd name="T1" fmla="*/ 11 h 11"/>
                <a:gd name="T2" fmla="*/ 754 w 757"/>
                <a:gd name="T3" fmla="*/ 8 h 11"/>
                <a:gd name="T4" fmla="*/ 747 w 757"/>
                <a:gd name="T5" fmla="*/ 7 h 11"/>
                <a:gd name="T6" fmla="*/ 734 w 757"/>
                <a:gd name="T7" fmla="*/ 7 h 11"/>
                <a:gd name="T8" fmla="*/ 734 w 757"/>
                <a:gd name="T9" fmla="*/ 2 h 11"/>
                <a:gd name="T10" fmla="*/ 741 w 757"/>
                <a:gd name="T11" fmla="*/ 2 h 11"/>
                <a:gd name="T12" fmla="*/ 757 w 757"/>
                <a:gd name="T13" fmla="*/ 0 h 11"/>
                <a:gd name="T14" fmla="*/ 0 w 757"/>
                <a:gd name="T15" fmla="*/ 0 h 11"/>
                <a:gd name="T16" fmla="*/ 8 w 757"/>
                <a:gd name="T17" fmla="*/ 3 h 11"/>
                <a:gd name="T18" fmla="*/ 16 w 757"/>
                <a:gd name="T19" fmla="*/ 11 h 11"/>
                <a:gd name="T20" fmla="*/ 755 w 757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11">
                  <a:moveTo>
                    <a:pt x="755" y="11"/>
                  </a:moveTo>
                  <a:lnTo>
                    <a:pt x="754" y="8"/>
                  </a:lnTo>
                  <a:lnTo>
                    <a:pt x="747" y="7"/>
                  </a:lnTo>
                  <a:lnTo>
                    <a:pt x="734" y="7"/>
                  </a:lnTo>
                  <a:lnTo>
                    <a:pt x="734" y="2"/>
                  </a:lnTo>
                  <a:lnTo>
                    <a:pt x="741" y="2"/>
                  </a:lnTo>
                  <a:lnTo>
                    <a:pt x="757" y="0"/>
                  </a:lnTo>
                  <a:lnTo>
                    <a:pt x="0" y="0"/>
                  </a:lnTo>
                  <a:lnTo>
                    <a:pt x="8" y="3"/>
                  </a:lnTo>
                  <a:lnTo>
                    <a:pt x="16" y="11"/>
                  </a:lnTo>
                  <a:lnTo>
                    <a:pt x="755" y="1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13" name="Freeform 62"/>
            <p:cNvSpPr>
              <a:spLocks noChangeArrowheads="1"/>
            </p:cNvSpPr>
            <p:nvPr/>
          </p:nvSpPr>
          <p:spPr bwMode="auto">
            <a:xfrm>
              <a:off x="4604" y="2174"/>
              <a:ext cx="247" cy="3"/>
            </a:xfrm>
            <a:custGeom>
              <a:avLst/>
              <a:gdLst>
                <a:gd name="T0" fmla="*/ 741 w 741"/>
                <a:gd name="T1" fmla="*/ 2 h 10"/>
                <a:gd name="T2" fmla="*/ 739 w 741"/>
                <a:gd name="T3" fmla="*/ 0 h 10"/>
                <a:gd name="T4" fmla="*/ 0 w 741"/>
                <a:gd name="T5" fmla="*/ 0 h 10"/>
                <a:gd name="T6" fmla="*/ 1 w 741"/>
                <a:gd name="T7" fmla="*/ 2 h 10"/>
                <a:gd name="T8" fmla="*/ 6 w 741"/>
                <a:gd name="T9" fmla="*/ 10 h 10"/>
                <a:gd name="T10" fmla="*/ 741 w 741"/>
                <a:gd name="T11" fmla="*/ 10 h 10"/>
                <a:gd name="T12" fmla="*/ 741 w 741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10">
                  <a:moveTo>
                    <a:pt x="741" y="2"/>
                  </a:moveTo>
                  <a:lnTo>
                    <a:pt x="739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6" y="10"/>
                  </a:lnTo>
                  <a:lnTo>
                    <a:pt x="741" y="10"/>
                  </a:lnTo>
                  <a:lnTo>
                    <a:pt x="741" y="2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14" name="Freeform 63"/>
            <p:cNvSpPr>
              <a:spLocks noChangeArrowheads="1"/>
            </p:cNvSpPr>
            <p:nvPr/>
          </p:nvSpPr>
          <p:spPr bwMode="auto">
            <a:xfrm>
              <a:off x="4606" y="2177"/>
              <a:ext cx="245" cy="4"/>
            </a:xfrm>
            <a:custGeom>
              <a:avLst/>
              <a:gdLst>
                <a:gd name="T0" fmla="*/ 735 w 735"/>
                <a:gd name="T1" fmla="*/ 11 h 11"/>
                <a:gd name="T2" fmla="*/ 735 w 735"/>
                <a:gd name="T3" fmla="*/ 0 h 11"/>
                <a:gd name="T4" fmla="*/ 0 w 735"/>
                <a:gd name="T5" fmla="*/ 0 h 11"/>
                <a:gd name="T6" fmla="*/ 3 w 735"/>
                <a:gd name="T7" fmla="*/ 11 h 11"/>
                <a:gd name="T8" fmla="*/ 735 w 73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5" h="11">
                  <a:moveTo>
                    <a:pt x="735" y="11"/>
                  </a:moveTo>
                  <a:lnTo>
                    <a:pt x="735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35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15" name="Freeform 64"/>
            <p:cNvSpPr>
              <a:spLocks noChangeArrowheads="1"/>
            </p:cNvSpPr>
            <p:nvPr/>
          </p:nvSpPr>
          <p:spPr bwMode="auto">
            <a:xfrm>
              <a:off x="4609" y="2188"/>
              <a:ext cx="242" cy="4"/>
            </a:xfrm>
            <a:custGeom>
              <a:avLst/>
              <a:gdLst>
                <a:gd name="T0" fmla="*/ 728 w 728"/>
                <a:gd name="T1" fmla="*/ 12 h 12"/>
                <a:gd name="T2" fmla="*/ 728 w 728"/>
                <a:gd name="T3" fmla="*/ 0 h 12"/>
                <a:gd name="T4" fmla="*/ 0 w 728"/>
                <a:gd name="T5" fmla="*/ 0 h 12"/>
                <a:gd name="T6" fmla="*/ 0 w 728"/>
                <a:gd name="T7" fmla="*/ 7 h 12"/>
                <a:gd name="T8" fmla="*/ 0 w 728"/>
                <a:gd name="T9" fmla="*/ 12 h 12"/>
                <a:gd name="T10" fmla="*/ 728 w 72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8" h="12">
                  <a:moveTo>
                    <a:pt x="728" y="12"/>
                  </a:moveTo>
                  <a:lnTo>
                    <a:pt x="72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728" y="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16" name="Freeform 65"/>
            <p:cNvSpPr>
              <a:spLocks noChangeArrowheads="1"/>
            </p:cNvSpPr>
            <p:nvPr/>
          </p:nvSpPr>
          <p:spPr bwMode="auto">
            <a:xfrm>
              <a:off x="4608" y="2185"/>
              <a:ext cx="243" cy="3"/>
            </a:xfrm>
            <a:custGeom>
              <a:avLst/>
              <a:gdLst>
                <a:gd name="T0" fmla="*/ 729 w 729"/>
                <a:gd name="T1" fmla="*/ 10 h 10"/>
                <a:gd name="T2" fmla="*/ 729 w 729"/>
                <a:gd name="T3" fmla="*/ 0 h 10"/>
                <a:gd name="T4" fmla="*/ 0 w 729"/>
                <a:gd name="T5" fmla="*/ 0 h 10"/>
                <a:gd name="T6" fmla="*/ 1 w 729"/>
                <a:gd name="T7" fmla="*/ 10 h 10"/>
                <a:gd name="T8" fmla="*/ 729 w 729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10">
                  <a:moveTo>
                    <a:pt x="729" y="10"/>
                  </a:moveTo>
                  <a:lnTo>
                    <a:pt x="729" y="0"/>
                  </a:lnTo>
                  <a:lnTo>
                    <a:pt x="0" y="0"/>
                  </a:lnTo>
                  <a:lnTo>
                    <a:pt x="1" y="10"/>
                  </a:lnTo>
                  <a:lnTo>
                    <a:pt x="729" y="1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17" name="Freeform 66"/>
            <p:cNvSpPr>
              <a:spLocks noChangeArrowheads="1"/>
            </p:cNvSpPr>
            <p:nvPr/>
          </p:nvSpPr>
          <p:spPr bwMode="auto">
            <a:xfrm>
              <a:off x="4607" y="2181"/>
              <a:ext cx="244" cy="4"/>
            </a:xfrm>
            <a:custGeom>
              <a:avLst/>
              <a:gdLst>
                <a:gd name="T0" fmla="*/ 732 w 732"/>
                <a:gd name="T1" fmla="*/ 12 h 12"/>
                <a:gd name="T2" fmla="*/ 732 w 732"/>
                <a:gd name="T3" fmla="*/ 0 h 12"/>
                <a:gd name="T4" fmla="*/ 0 w 732"/>
                <a:gd name="T5" fmla="*/ 0 h 12"/>
                <a:gd name="T6" fmla="*/ 2 w 732"/>
                <a:gd name="T7" fmla="*/ 5 h 12"/>
                <a:gd name="T8" fmla="*/ 3 w 732"/>
                <a:gd name="T9" fmla="*/ 12 h 12"/>
                <a:gd name="T10" fmla="*/ 732 w 73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2" h="12">
                  <a:moveTo>
                    <a:pt x="732" y="12"/>
                  </a:moveTo>
                  <a:lnTo>
                    <a:pt x="732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3" y="12"/>
                  </a:lnTo>
                  <a:lnTo>
                    <a:pt x="732" y="1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18" name="Freeform 67"/>
            <p:cNvSpPr>
              <a:spLocks noChangeArrowheads="1"/>
            </p:cNvSpPr>
            <p:nvPr/>
          </p:nvSpPr>
          <p:spPr bwMode="auto">
            <a:xfrm>
              <a:off x="4601" y="2207"/>
              <a:ext cx="286" cy="4"/>
            </a:xfrm>
            <a:custGeom>
              <a:avLst/>
              <a:gdLst>
                <a:gd name="T0" fmla="*/ 765 w 858"/>
                <a:gd name="T1" fmla="*/ 0 h 11"/>
                <a:gd name="T2" fmla="*/ 766 w 858"/>
                <a:gd name="T3" fmla="*/ 2 h 11"/>
                <a:gd name="T4" fmla="*/ 778 w 858"/>
                <a:gd name="T5" fmla="*/ 5 h 11"/>
                <a:gd name="T6" fmla="*/ 786 w 858"/>
                <a:gd name="T7" fmla="*/ 5 h 11"/>
                <a:gd name="T8" fmla="*/ 786 w 858"/>
                <a:gd name="T9" fmla="*/ 10 h 11"/>
                <a:gd name="T10" fmla="*/ 728 w 858"/>
                <a:gd name="T11" fmla="*/ 10 h 11"/>
                <a:gd name="T12" fmla="*/ 728 w 858"/>
                <a:gd name="T13" fmla="*/ 5 h 11"/>
                <a:gd name="T14" fmla="*/ 735 w 858"/>
                <a:gd name="T15" fmla="*/ 5 h 11"/>
                <a:gd name="T16" fmla="*/ 747 w 858"/>
                <a:gd name="T17" fmla="*/ 2 h 11"/>
                <a:gd name="T18" fmla="*/ 748 w 858"/>
                <a:gd name="T19" fmla="*/ 0 h 11"/>
                <a:gd name="T20" fmla="*/ 11 w 858"/>
                <a:gd name="T21" fmla="*/ 0 h 11"/>
                <a:gd name="T22" fmla="*/ 5 w 858"/>
                <a:gd name="T23" fmla="*/ 6 h 11"/>
                <a:gd name="T24" fmla="*/ 0 w 858"/>
                <a:gd name="T25" fmla="*/ 11 h 11"/>
                <a:gd name="T26" fmla="*/ 858 w 858"/>
                <a:gd name="T27" fmla="*/ 11 h 11"/>
                <a:gd name="T28" fmla="*/ 851 w 858"/>
                <a:gd name="T29" fmla="*/ 10 h 11"/>
                <a:gd name="T30" fmla="*/ 844 w 858"/>
                <a:gd name="T31" fmla="*/ 7 h 11"/>
                <a:gd name="T32" fmla="*/ 833 w 858"/>
                <a:gd name="T33" fmla="*/ 0 h 11"/>
                <a:gd name="T34" fmla="*/ 765 w 858"/>
                <a:gd name="T3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8" h="11">
                  <a:moveTo>
                    <a:pt x="765" y="0"/>
                  </a:moveTo>
                  <a:lnTo>
                    <a:pt x="766" y="2"/>
                  </a:lnTo>
                  <a:lnTo>
                    <a:pt x="778" y="5"/>
                  </a:lnTo>
                  <a:lnTo>
                    <a:pt x="786" y="5"/>
                  </a:lnTo>
                  <a:lnTo>
                    <a:pt x="786" y="10"/>
                  </a:lnTo>
                  <a:lnTo>
                    <a:pt x="728" y="10"/>
                  </a:lnTo>
                  <a:lnTo>
                    <a:pt x="728" y="5"/>
                  </a:lnTo>
                  <a:lnTo>
                    <a:pt x="735" y="5"/>
                  </a:lnTo>
                  <a:lnTo>
                    <a:pt x="747" y="2"/>
                  </a:lnTo>
                  <a:lnTo>
                    <a:pt x="748" y="0"/>
                  </a:lnTo>
                  <a:lnTo>
                    <a:pt x="11" y="0"/>
                  </a:lnTo>
                  <a:lnTo>
                    <a:pt x="5" y="6"/>
                  </a:lnTo>
                  <a:lnTo>
                    <a:pt x="0" y="11"/>
                  </a:lnTo>
                  <a:lnTo>
                    <a:pt x="858" y="11"/>
                  </a:lnTo>
                  <a:lnTo>
                    <a:pt x="851" y="10"/>
                  </a:lnTo>
                  <a:lnTo>
                    <a:pt x="844" y="7"/>
                  </a:lnTo>
                  <a:lnTo>
                    <a:pt x="833" y="0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19" name="Freeform 68"/>
            <p:cNvSpPr>
              <a:spLocks noChangeArrowheads="1"/>
            </p:cNvSpPr>
            <p:nvPr/>
          </p:nvSpPr>
          <p:spPr bwMode="auto">
            <a:xfrm>
              <a:off x="4855" y="2203"/>
              <a:ext cx="24" cy="4"/>
            </a:xfrm>
            <a:custGeom>
              <a:avLst/>
              <a:gdLst>
                <a:gd name="T0" fmla="*/ 0 w 70"/>
                <a:gd name="T1" fmla="*/ 6 h 12"/>
                <a:gd name="T2" fmla="*/ 2 w 70"/>
                <a:gd name="T3" fmla="*/ 12 h 12"/>
                <a:gd name="T4" fmla="*/ 70 w 70"/>
                <a:gd name="T5" fmla="*/ 12 h 12"/>
                <a:gd name="T6" fmla="*/ 65 w 70"/>
                <a:gd name="T7" fmla="*/ 6 h 12"/>
                <a:gd name="T8" fmla="*/ 63 w 70"/>
                <a:gd name="T9" fmla="*/ 0 h 12"/>
                <a:gd name="T10" fmla="*/ 0 w 70"/>
                <a:gd name="T11" fmla="*/ 0 h 12"/>
                <a:gd name="T12" fmla="*/ 0 w 70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">
                  <a:moveTo>
                    <a:pt x="0" y="6"/>
                  </a:moveTo>
                  <a:lnTo>
                    <a:pt x="2" y="12"/>
                  </a:lnTo>
                  <a:lnTo>
                    <a:pt x="70" y="12"/>
                  </a:lnTo>
                  <a:lnTo>
                    <a:pt x="65" y="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20" name="Freeform 69"/>
            <p:cNvSpPr>
              <a:spLocks noChangeArrowheads="1"/>
            </p:cNvSpPr>
            <p:nvPr/>
          </p:nvSpPr>
          <p:spPr bwMode="auto">
            <a:xfrm>
              <a:off x="4855" y="2199"/>
              <a:ext cx="21" cy="4"/>
            </a:xfrm>
            <a:custGeom>
              <a:avLst/>
              <a:gdLst>
                <a:gd name="T0" fmla="*/ 0 w 63"/>
                <a:gd name="T1" fmla="*/ 0 h 11"/>
                <a:gd name="T2" fmla="*/ 0 w 63"/>
                <a:gd name="T3" fmla="*/ 11 h 11"/>
                <a:gd name="T4" fmla="*/ 63 w 63"/>
                <a:gd name="T5" fmla="*/ 11 h 11"/>
                <a:gd name="T6" fmla="*/ 59 w 63"/>
                <a:gd name="T7" fmla="*/ 5 h 11"/>
                <a:gd name="T8" fmla="*/ 58 w 63"/>
                <a:gd name="T9" fmla="*/ 0 h 11"/>
                <a:gd name="T10" fmla="*/ 0 w 6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1">
                  <a:moveTo>
                    <a:pt x="0" y="0"/>
                  </a:moveTo>
                  <a:lnTo>
                    <a:pt x="0" y="11"/>
                  </a:lnTo>
                  <a:lnTo>
                    <a:pt x="63" y="11"/>
                  </a:lnTo>
                  <a:lnTo>
                    <a:pt x="59" y="5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21" name="Freeform 70"/>
            <p:cNvSpPr>
              <a:spLocks noChangeArrowheads="1"/>
            </p:cNvSpPr>
            <p:nvPr/>
          </p:nvSpPr>
          <p:spPr bwMode="auto">
            <a:xfrm>
              <a:off x="4855" y="2196"/>
              <a:ext cx="20" cy="3"/>
            </a:xfrm>
            <a:custGeom>
              <a:avLst/>
              <a:gdLst>
                <a:gd name="T0" fmla="*/ 0 w 58"/>
                <a:gd name="T1" fmla="*/ 0 h 11"/>
                <a:gd name="T2" fmla="*/ 0 w 58"/>
                <a:gd name="T3" fmla="*/ 11 h 11"/>
                <a:gd name="T4" fmla="*/ 58 w 58"/>
                <a:gd name="T5" fmla="*/ 11 h 11"/>
                <a:gd name="T6" fmla="*/ 57 w 58"/>
                <a:gd name="T7" fmla="*/ 0 h 11"/>
                <a:gd name="T8" fmla="*/ 0 w 5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">
                  <a:moveTo>
                    <a:pt x="0" y="0"/>
                  </a:moveTo>
                  <a:lnTo>
                    <a:pt x="0" y="11"/>
                  </a:lnTo>
                  <a:lnTo>
                    <a:pt x="58" y="11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22" name="Freeform 71"/>
            <p:cNvSpPr>
              <a:spLocks noChangeArrowheads="1"/>
            </p:cNvSpPr>
            <p:nvPr/>
          </p:nvSpPr>
          <p:spPr bwMode="auto">
            <a:xfrm>
              <a:off x="4605" y="2203"/>
              <a:ext cx="246" cy="4"/>
            </a:xfrm>
            <a:custGeom>
              <a:avLst/>
              <a:gdLst>
                <a:gd name="T0" fmla="*/ 737 w 740"/>
                <a:gd name="T1" fmla="*/ 12 h 12"/>
                <a:gd name="T2" fmla="*/ 740 w 740"/>
                <a:gd name="T3" fmla="*/ 6 h 12"/>
                <a:gd name="T4" fmla="*/ 740 w 740"/>
                <a:gd name="T5" fmla="*/ 0 h 12"/>
                <a:gd name="T6" fmla="*/ 5 w 740"/>
                <a:gd name="T7" fmla="*/ 0 h 12"/>
                <a:gd name="T8" fmla="*/ 0 w 740"/>
                <a:gd name="T9" fmla="*/ 11 h 12"/>
                <a:gd name="T10" fmla="*/ 0 w 740"/>
                <a:gd name="T11" fmla="*/ 12 h 12"/>
                <a:gd name="T12" fmla="*/ 737 w 74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12">
                  <a:moveTo>
                    <a:pt x="737" y="12"/>
                  </a:moveTo>
                  <a:lnTo>
                    <a:pt x="740" y="6"/>
                  </a:lnTo>
                  <a:lnTo>
                    <a:pt x="740" y="0"/>
                  </a:lnTo>
                  <a:lnTo>
                    <a:pt x="5" y="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737" y="12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23" name="Freeform 72"/>
            <p:cNvSpPr>
              <a:spLocks noChangeArrowheads="1"/>
            </p:cNvSpPr>
            <p:nvPr/>
          </p:nvSpPr>
          <p:spPr bwMode="auto">
            <a:xfrm>
              <a:off x="4606" y="2199"/>
              <a:ext cx="245" cy="4"/>
            </a:xfrm>
            <a:custGeom>
              <a:avLst/>
              <a:gdLst>
                <a:gd name="T0" fmla="*/ 735 w 735"/>
                <a:gd name="T1" fmla="*/ 11 h 11"/>
                <a:gd name="T2" fmla="*/ 735 w 735"/>
                <a:gd name="T3" fmla="*/ 0 h 11"/>
                <a:gd name="T4" fmla="*/ 3 w 735"/>
                <a:gd name="T5" fmla="*/ 0 h 11"/>
                <a:gd name="T6" fmla="*/ 1 w 735"/>
                <a:gd name="T7" fmla="*/ 5 h 11"/>
                <a:gd name="T8" fmla="*/ 0 w 735"/>
                <a:gd name="T9" fmla="*/ 7 h 11"/>
                <a:gd name="T10" fmla="*/ 0 w 735"/>
                <a:gd name="T11" fmla="*/ 11 h 11"/>
                <a:gd name="T12" fmla="*/ 735 w 735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5" h="11">
                  <a:moveTo>
                    <a:pt x="735" y="11"/>
                  </a:moveTo>
                  <a:lnTo>
                    <a:pt x="735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35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24" name="Freeform 73"/>
            <p:cNvSpPr>
              <a:spLocks noChangeArrowheads="1"/>
            </p:cNvSpPr>
            <p:nvPr/>
          </p:nvSpPr>
          <p:spPr bwMode="auto">
            <a:xfrm>
              <a:off x="4607" y="2196"/>
              <a:ext cx="244" cy="3"/>
            </a:xfrm>
            <a:custGeom>
              <a:avLst/>
              <a:gdLst>
                <a:gd name="T0" fmla="*/ 732 w 732"/>
                <a:gd name="T1" fmla="*/ 11 h 11"/>
                <a:gd name="T2" fmla="*/ 732 w 732"/>
                <a:gd name="T3" fmla="*/ 0 h 11"/>
                <a:gd name="T4" fmla="*/ 4 w 732"/>
                <a:gd name="T5" fmla="*/ 0 h 11"/>
                <a:gd name="T6" fmla="*/ 2 w 732"/>
                <a:gd name="T7" fmla="*/ 5 h 11"/>
                <a:gd name="T8" fmla="*/ 0 w 732"/>
                <a:gd name="T9" fmla="*/ 7 h 11"/>
                <a:gd name="T10" fmla="*/ 0 w 732"/>
                <a:gd name="T11" fmla="*/ 11 h 11"/>
                <a:gd name="T12" fmla="*/ 732 w 73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2" h="11">
                  <a:moveTo>
                    <a:pt x="732" y="11"/>
                  </a:moveTo>
                  <a:lnTo>
                    <a:pt x="732" y="0"/>
                  </a:lnTo>
                  <a:lnTo>
                    <a:pt x="4" y="0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32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25" name="Freeform 74"/>
            <p:cNvSpPr>
              <a:spLocks noChangeArrowheads="1"/>
            </p:cNvSpPr>
            <p:nvPr/>
          </p:nvSpPr>
          <p:spPr bwMode="auto">
            <a:xfrm>
              <a:off x="4855" y="2192"/>
              <a:ext cx="19" cy="4"/>
            </a:xfrm>
            <a:custGeom>
              <a:avLst/>
              <a:gdLst>
                <a:gd name="T0" fmla="*/ 0 w 57"/>
                <a:gd name="T1" fmla="*/ 11 h 11"/>
                <a:gd name="T2" fmla="*/ 57 w 57"/>
                <a:gd name="T3" fmla="*/ 11 h 11"/>
                <a:gd name="T4" fmla="*/ 55 w 57"/>
                <a:gd name="T5" fmla="*/ 0 h 11"/>
                <a:gd name="T6" fmla="*/ 0 w 57"/>
                <a:gd name="T7" fmla="*/ 0 h 11"/>
                <a:gd name="T8" fmla="*/ 0 w 5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">
                  <a:moveTo>
                    <a:pt x="0" y="11"/>
                  </a:moveTo>
                  <a:lnTo>
                    <a:pt x="57" y="11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26" name="Rectangle 75"/>
            <p:cNvSpPr>
              <a:spLocks noChangeArrowheads="1"/>
            </p:cNvSpPr>
            <p:nvPr/>
          </p:nvSpPr>
          <p:spPr bwMode="auto">
            <a:xfrm>
              <a:off x="4609" y="2192"/>
              <a:ext cx="242" cy="4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>
                <a:buFont typeface="Wingdings" panose="05000000000000000000" pitchFamily="2" charset="2"/>
                <a:buNone/>
              </a:pPr>
              <a:endParaRPr lang="zh-CN" altLang="en-US" sz="1400" b="1">
                <a:solidFill>
                  <a:srgbClr val="008000"/>
                </a:solidFill>
                <a:latin typeface="Arial" pitchFamily="34" charset="0"/>
                <a:ea typeface="黑体" pitchFamily="49" charset="-122"/>
              </a:endParaRPr>
            </a:p>
          </p:txBody>
        </p:sp>
        <p:sp>
          <p:nvSpPr>
            <p:cNvPr id="23627" name="Freeform 76"/>
            <p:cNvSpPr>
              <a:spLocks noChangeArrowheads="1"/>
            </p:cNvSpPr>
            <p:nvPr/>
          </p:nvSpPr>
          <p:spPr bwMode="auto">
            <a:xfrm>
              <a:off x="4572" y="2177"/>
              <a:ext cx="12" cy="4"/>
            </a:xfrm>
            <a:custGeom>
              <a:avLst/>
              <a:gdLst>
                <a:gd name="T0" fmla="*/ 0 w 34"/>
                <a:gd name="T1" fmla="*/ 0 h 11"/>
                <a:gd name="T2" fmla="*/ 4 w 34"/>
                <a:gd name="T3" fmla="*/ 11 h 11"/>
                <a:gd name="T4" fmla="*/ 30 w 34"/>
                <a:gd name="T5" fmla="*/ 11 h 11"/>
                <a:gd name="T6" fmla="*/ 34 w 34"/>
                <a:gd name="T7" fmla="*/ 0 h 11"/>
                <a:gd name="T8" fmla="*/ 0 w 3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">
                  <a:moveTo>
                    <a:pt x="0" y="0"/>
                  </a:moveTo>
                  <a:lnTo>
                    <a:pt x="4" y="11"/>
                  </a:lnTo>
                  <a:lnTo>
                    <a:pt x="30" y="11"/>
                  </a:lnTo>
                  <a:lnTo>
                    <a:pt x="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28" name="Freeform 77"/>
            <p:cNvSpPr>
              <a:spLocks noChangeArrowheads="1"/>
            </p:cNvSpPr>
            <p:nvPr/>
          </p:nvSpPr>
          <p:spPr bwMode="auto">
            <a:xfrm>
              <a:off x="4574" y="2181"/>
              <a:ext cx="8" cy="4"/>
            </a:xfrm>
            <a:custGeom>
              <a:avLst/>
              <a:gdLst>
                <a:gd name="T0" fmla="*/ 26 w 26"/>
                <a:gd name="T1" fmla="*/ 0 h 12"/>
                <a:gd name="T2" fmla="*/ 0 w 26"/>
                <a:gd name="T3" fmla="*/ 0 h 12"/>
                <a:gd name="T4" fmla="*/ 1 w 26"/>
                <a:gd name="T5" fmla="*/ 12 h 12"/>
                <a:gd name="T6" fmla="*/ 24 w 26"/>
                <a:gd name="T7" fmla="*/ 12 h 12"/>
                <a:gd name="T8" fmla="*/ 24 w 26"/>
                <a:gd name="T9" fmla="*/ 5 h 12"/>
                <a:gd name="T10" fmla="*/ 26 w 26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2">
                  <a:moveTo>
                    <a:pt x="26" y="0"/>
                  </a:moveTo>
                  <a:lnTo>
                    <a:pt x="0" y="0"/>
                  </a:lnTo>
                  <a:lnTo>
                    <a:pt x="1" y="12"/>
                  </a:lnTo>
                  <a:lnTo>
                    <a:pt x="24" y="12"/>
                  </a:lnTo>
                  <a:lnTo>
                    <a:pt x="24" y="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29" name="Freeform 78"/>
            <p:cNvSpPr>
              <a:spLocks noChangeArrowheads="1"/>
            </p:cNvSpPr>
            <p:nvPr/>
          </p:nvSpPr>
          <p:spPr bwMode="auto">
            <a:xfrm>
              <a:off x="4565" y="2170"/>
              <a:ext cx="25" cy="4"/>
            </a:xfrm>
            <a:custGeom>
              <a:avLst/>
              <a:gdLst>
                <a:gd name="T0" fmla="*/ 0 w 75"/>
                <a:gd name="T1" fmla="*/ 0 h 11"/>
                <a:gd name="T2" fmla="*/ 8 w 75"/>
                <a:gd name="T3" fmla="*/ 3 h 11"/>
                <a:gd name="T4" fmla="*/ 15 w 75"/>
                <a:gd name="T5" fmla="*/ 11 h 11"/>
                <a:gd name="T6" fmla="*/ 62 w 75"/>
                <a:gd name="T7" fmla="*/ 11 h 11"/>
                <a:gd name="T8" fmla="*/ 75 w 75"/>
                <a:gd name="T9" fmla="*/ 0 h 11"/>
                <a:gd name="T10" fmla="*/ 0 w 7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1">
                  <a:moveTo>
                    <a:pt x="0" y="0"/>
                  </a:moveTo>
                  <a:lnTo>
                    <a:pt x="8" y="3"/>
                  </a:lnTo>
                  <a:lnTo>
                    <a:pt x="15" y="11"/>
                  </a:lnTo>
                  <a:lnTo>
                    <a:pt x="62" y="11"/>
                  </a:lnTo>
                  <a:lnTo>
                    <a:pt x="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30" name="Freeform 79"/>
            <p:cNvSpPr>
              <a:spLocks noChangeArrowheads="1"/>
            </p:cNvSpPr>
            <p:nvPr/>
          </p:nvSpPr>
          <p:spPr bwMode="auto">
            <a:xfrm>
              <a:off x="4558" y="2192"/>
              <a:ext cx="11" cy="4"/>
            </a:xfrm>
            <a:custGeom>
              <a:avLst/>
              <a:gdLst>
                <a:gd name="T0" fmla="*/ 31 w 31"/>
                <a:gd name="T1" fmla="*/ 0 h 11"/>
                <a:gd name="T2" fmla="*/ 25 w 31"/>
                <a:gd name="T3" fmla="*/ 0 h 11"/>
                <a:gd name="T4" fmla="*/ 20 w 31"/>
                <a:gd name="T5" fmla="*/ 6 h 11"/>
                <a:gd name="T6" fmla="*/ 0 w 31"/>
                <a:gd name="T7" fmla="*/ 11 h 11"/>
                <a:gd name="T8" fmla="*/ 30 w 31"/>
                <a:gd name="T9" fmla="*/ 11 h 11"/>
                <a:gd name="T10" fmla="*/ 31 w 31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1">
                  <a:moveTo>
                    <a:pt x="31" y="0"/>
                  </a:moveTo>
                  <a:lnTo>
                    <a:pt x="25" y="0"/>
                  </a:lnTo>
                  <a:lnTo>
                    <a:pt x="20" y="6"/>
                  </a:lnTo>
                  <a:lnTo>
                    <a:pt x="0" y="11"/>
                  </a:lnTo>
                  <a:lnTo>
                    <a:pt x="30" y="1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31" name="Freeform 80"/>
            <p:cNvSpPr>
              <a:spLocks noChangeArrowheads="1"/>
            </p:cNvSpPr>
            <p:nvPr/>
          </p:nvSpPr>
          <p:spPr bwMode="auto">
            <a:xfrm>
              <a:off x="4567" y="2189"/>
              <a:ext cx="2" cy="3"/>
            </a:xfrm>
            <a:custGeom>
              <a:avLst/>
              <a:gdLst>
                <a:gd name="T0" fmla="*/ 0 w 6"/>
                <a:gd name="T1" fmla="*/ 9 h 9"/>
                <a:gd name="T2" fmla="*/ 6 w 6"/>
                <a:gd name="T3" fmla="*/ 9 h 9"/>
                <a:gd name="T4" fmla="*/ 6 w 6"/>
                <a:gd name="T5" fmla="*/ 0 h 9"/>
                <a:gd name="T6" fmla="*/ 0 w 6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lnTo>
                    <a:pt x="6" y="9"/>
                  </a:lnTo>
                  <a:lnTo>
                    <a:pt x="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32" name="Freeform 81"/>
            <p:cNvSpPr>
              <a:spLocks noChangeArrowheads="1"/>
            </p:cNvSpPr>
            <p:nvPr/>
          </p:nvSpPr>
          <p:spPr bwMode="auto">
            <a:xfrm>
              <a:off x="4574" y="2192"/>
              <a:ext cx="8" cy="4"/>
            </a:xfrm>
            <a:custGeom>
              <a:avLst/>
              <a:gdLst>
                <a:gd name="T0" fmla="*/ 23 w 24"/>
                <a:gd name="T1" fmla="*/ 0 h 11"/>
                <a:gd name="T2" fmla="*/ 1 w 24"/>
                <a:gd name="T3" fmla="*/ 0 h 11"/>
                <a:gd name="T4" fmla="*/ 0 w 24"/>
                <a:gd name="T5" fmla="*/ 11 h 11"/>
                <a:gd name="T6" fmla="*/ 24 w 24"/>
                <a:gd name="T7" fmla="*/ 11 h 11"/>
                <a:gd name="T8" fmla="*/ 23 w 2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">
                  <a:moveTo>
                    <a:pt x="23" y="0"/>
                  </a:moveTo>
                  <a:lnTo>
                    <a:pt x="1" y="0"/>
                  </a:lnTo>
                  <a:lnTo>
                    <a:pt x="0" y="11"/>
                  </a:lnTo>
                  <a:lnTo>
                    <a:pt x="24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33" name="Freeform 82"/>
            <p:cNvSpPr>
              <a:spLocks noChangeArrowheads="1"/>
            </p:cNvSpPr>
            <p:nvPr/>
          </p:nvSpPr>
          <p:spPr bwMode="auto">
            <a:xfrm>
              <a:off x="4574" y="2188"/>
              <a:ext cx="7" cy="4"/>
            </a:xfrm>
            <a:custGeom>
              <a:avLst/>
              <a:gdLst>
                <a:gd name="T0" fmla="*/ 0 w 22"/>
                <a:gd name="T1" fmla="*/ 12 h 12"/>
                <a:gd name="T2" fmla="*/ 22 w 22"/>
                <a:gd name="T3" fmla="*/ 12 h 12"/>
                <a:gd name="T4" fmla="*/ 22 w 22"/>
                <a:gd name="T5" fmla="*/ 7 h 12"/>
                <a:gd name="T6" fmla="*/ 22 w 22"/>
                <a:gd name="T7" fmla="*/ 0 h 12"/>
                <a:gd name="T8" fmla="*/ 0 w 22"/>
                <a:gd name="T9" fmla="*/ 0 h 12"/>
                <a:gd name="T10" fmla="*/ 0 w 2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2">
                  <a:moveTo>
                    <a:pt x="0" y="12"/>
                  </a:moveTo>
                  <a:lnTo>
                    <a:pt x="22" y="12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34" name="Freeform 83"/>
            <p:cNvSpPr>
              <a:spLocks noChangeArrowheads="1"/>
            </p:cNvSpPr>
            <p:nvPr/>
          </p:nvSpPr>
          <p:spPr bwMode="auto">
            <a:xfrm>
              <a:off x="4574" y="2185"/>
              <a:ext cx="8" cy="3"/>
            </a:xfrm>
            <a:custGeom>
              <a:avLst/>
              <a:gdLst>
                <a:gd name="T0" fmla="*/ 0 w 23"/>
                <a:gd name="T1" fmla="*/ 10 h 10"/>
                <a:gd name="T2" fmla="*/ 22 w 23"/>
                <a:gd name="T3" fmla="*/ 10 h 10"/>
                <a:gd name="T4" fmla="*/ 23 w 23"/>
                <a:gd name="T5" fmla="*/ 0 h 10"/>
                <a:gd name="T6" fmla="*/ 0 w 23"/>
                <a:gd name="T7" fmla="*/ 0 h 10"/>
                <a:gd name="T8" fmla="*/ 0 w 2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">
                  <a:moveTo>
                    <a:pt x="0" y="10"/>
                  </a:moveTo>
                  <a:lnTo>
                    <a:pt x="22" y="1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35" name="Freeform 84"/>
            <p:cNvSpPr>
              <a:spLocks noChangeArrowheads="1"/>
            </p:cNvSpPr>
            <p:nvPr/>
          </p:nvSpPr>
          <p:spPr bwMode="auto">
            <a:xfrm>
              <a:off x="4570" y="2174"/>
              <a:ext cx="16" cy="3"/>
            </a:xfrm>
            <a:custGeom>
              <a:avLst/>
              <a:gdLst>
                <a:gd name="T0" fmla="*/ 0 w 47"/>
                <a:gd name="T1" fmla="*/ 0 h 10"/>
                <a:gd name="T2" fmla="*/ 6 w 47"/>
                <a:gd name="T3" fmla="*/ 10 h 10"/>
                <a:gd name="T4" fmla="*/ 40 w 47"/>
                <a:gd name="T5" fmla="*/ 10 h 10"/>
                <a:gd name="T6" fmla="*/ 44 w 47"/>
                <a:gd name="T7" fmla="*/ 3 h 10"/>
                <a:gd name="T8" fmla="*/ 47 w 47"/>
                <a:gd name="T9" fmla="*/ 0 h 10"/>
                <a:gd name="T10" fmla="*/ 0 w 4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0">
                  <a:moveTo>
                    <a:pt x="0" y="0"/>
                  </a:moveTo>
                  <a:lnTo>
                    <a:pt x="6" y="10"/>
                  </a:lnTo>
                  <a:lnTo>
                    <a:pt x="40" y="10"/>
                  </a:lnTo>
                  <a:lnTo>
                    <a:pt x="44" y="3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36" name="Freeform 85"/>
            <p:cNvSpPr>
              <a:spLocks noChangeArrowheads="1"/>
            </p:cNvSpPr>
            <p:nvPr/>
          </p:nvSpPr>
          <p:spPr bwMode="auto">
            <a:xfrm>
              <a:off x="4565" y="2207"/>
              <a:ext cx="24" cy="4"/>
            </a:xfrm>
            <a:custGeom>
              <a:avLst/>
              <a:gdLst>
                <a:gd name="T0" fmla="*/ 74 w 74"/>
                <a:gd name="T1" fmla="*/ 11 h 11"/>
                <a:gd name="T2" fmla="*/ 67 w 74"/>
                <a:gd name="T3" fmla="*/ 6 h 11"/>
                <a:gd name="T4" fmla="*/ 62 w 74"/>
                <a:gd name="T5" fmla="*/ 0 h 11"/>
                <a:gd name="T6" fmla="*/ 12 w 74"/>
                <a:gd name="T7" fmla="*/ 0 h 11"/>
                <a:gd name="T8" fmla="*/ 8 w 74"/>
                <a:gd name="T9" fmla="*/ 2 h 11"/>
                <a:gd name="T10" fmla="*/ 6 w 74"/>
                <a:gd name="T11" fmla="*/ 6 h 11"/>
                <a:gd name="T12" fmla="*/ 0 w 74"/>
                <a:gd name="T13" fmla="*/ 11 h 11"/>
                <a:gd name="T14" fmla="*/ 74 w 7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1">
                  <a:moveTo>
                    <a:pt x="74" y="11"/>
                  </a:moveTo>
                  <a:lnTo>
                    <a:pt x="67" y="6"/>
                  </a:lnTo>
                  <a:lnTo>
                    <a:pt x="6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0" y="11"/>
                  </a:lnTo>
                  <a:lnTo>
                    <a:pt x="74" y="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37" name="Freeform 86"/>
            <p:cNvSpPr>
              <a:spLocks noChangeArrowheads="1"/>
            </p:cNvSpPr>
            <p:nvPr/>
          </p:nvSpPr>
          <p:spPr bwMode="auto">
            <a:xfrm>
              <a:off x="4569" y="2203"/>
              <a:ext cx="16" cy="4"/>
            </a:xfrm>
            <a:custGeom>
              <a:avLst/>
              <a:gdLst>
                <a:gd name="T0" fmla="*/ 50 w 50"/>
                <a:gd name="T1" fmla="*/ 12 h 12"/>
                <a:gd name="T2" fmla="*/ 49 w 50"/>
                <a:gd name="T3" fmla="*/ 11 h 12"/>
                <a:gd name="T4" fmla="*/ 44 w 50"/>
                <a:gd name="T5" fmla="*/ 0 h 12"/>
                <a:gd name="T6" fmla="*/ 6 w 50"/>
                <a:gd name="T7" fmla="*/ 0 h 12"/>
                <a:gd name="T8" fmla="*/ 3 w 50"/>
                <a:gd name="T9" fmla="*/ 8 h 12"/>
                <a:gd name="T10" fmla="*/ 0 w 50"/>
                <a:gd name="T11" fmla="*/ 12 h 12"/>
                <a:gd name="T12" fmla="*/ 50 w 5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2">
                  <a:moveTo>
                    <a:pt x="50" y="12"/>
                  </a:moveTo>
                  <a:lnTo>
                    <a:pt x="49" y="11"/>
                  </a:lnTo>
                  <a:lnTo>
                    <a:pt x="44" y="0"/>
                  </a:lnTo>
                  <a:lnTo>
                    <a:pt x="6" y="0"/>
                  </a:lnTo>
                  <a:lnTo>
                    <a:pt x="3" y="8"/>
                  </a:lnTo>
                  <a:lnTo>
                    <a:pt x="0" y="12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38" name="Freeform 87"/>
            <p:cNvSpPr>
              <a:spLocks noChangeArrowheads="1"/>
            </p:cNvSpPr>
            <p:nvPr/>
          </p:nvSpPr>
          <p:spPr bwMode="auto">
            <a:xfrm>
              <a:off x="4573" y="2196"/>
              <a:ext cx="9" cy="3"/>
            </a:xfrm>
            <a:custGeom>
              <a:avLst/>
              <a:gdLst>
                <a:gd name="T0" fmla="*/ 28 w 28"/>
                <a:gd name="T1" fmla="*/ 11 h 11"/>
                <a:gd name="T2" fmla="*/ 27 w 28"/>
                <a:gd name="T3" fmla="*/ 0 h 11"/>
                <a:gd name="T4" fmla="*/ 3 w 28"/>
                <a:gd name="T5" fmla="*/ 0 h 11"/>
                <a:gd name="T6" fmla="*/ 0 w 28"/>
                <a:gd name="T7" fmla="*/ 11 h 11"/>
                <a:gd name="T8" fmla="*/ 28 w 2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8" y="11"/>
                  </a:moveTo>
                  <a:lnTo>
                    <a:pt x="27" y="0"/>
                  </a:lnTo>
                  <a:lnTo>
                    <a:pt x="3" y="0"/>
                  </a:lnTo>
                  <a:lnTo>
                    <a:pt x="0" y="11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39" name="Freeform 88"/>
            <p:cNvSpPr>
              <a:spLocks noChangeArrowheads="1"/>
            </p:cNvSpPr>
            <p:nvPr/>
          </p:nvSpPr>
          <p:spPr bwMode="auto">
            <a:xfrm>
              <a:off x="4571" y="2199"/>
              <a:ext cx="12" cy="4"/>
            </a:xfrm>
            <a:custGeom>
              <a:avLst/>
              <a:gdLst>
                <a:gd name="T0" fmla="*/ 34 w 38"/>
                <a:gd name="T1" fmla="*/ 0 h 11"/>
                <a:gd name="T2" fmla="*/ 6 w 38"/>
                <a:gd name="T3" fmla="*/ 0 h 11"/>
                <a:gd name="T4" fmla="*/ 3 w 38"/>
                <a:gd name="T5" fmla="*/ 5 h 11"/>
                <a:gd name="T6" fmla="*/ 0 w 38"/>
                <a:gd name="T7" fmla="*/ 11 h 11"/>
                <a:gd name="T8" fmla="*/ 38 w 38"/>
                <a:gd name="T9" fmla="*/ 11 h 11"/>
                <a:gd name="T10" fmla="*/ 34 w 3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1">
                  <a:moveTo>
                    <a:pt x="34" y="0"/>
                  </a:moveTo>
                  <a:lnTo>
                    <a:pt x="6" y="0"/>
                  </a:lnTo>
                  <a:lnTo>
                    <a:pt x="3" y="5"/>
                  </a:lnTo>
                  <a:lnTo>
                    <a:pt x="0" y="11"/>
                  </a:lnTo>
                  <a:lnTo>
                    <a:pt x="38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40" name="Freeform 89"/>
            <p:cNvSpPr>
              <a:spLocks noChangeArrowheads="1"/>
            </p:cNvSpPr>
            <p:nvPr/>
          </p:nvSpPr>
          <p:spPr bwMode="auto">
            <a:xfrm>
              <a:off x="4294" y="2203"/>
              <a:ext cx="273" cy="4"/>
            </a:xfrm>
            <a:custGeom>
              <a:avLst/>
              <a:gdLst>
                <a:gd name="T0" fmla="*/ 812 w 818"/>
                <a:gd name="T1" fmla="*/ 12 h 12"/>
                <a:gd name="T2" fmla="*/ 814 w 818"/>
                <a:gd name="T3" fmla="*/ 8 h 12"/>
                <a:gd name="T4" fmla="*/ 818 w 818"/>
                <a:gd name="T5" fmla="*/ 0 h 12"/>
                <a:gd name="T6" fmla="*/ 4 w 818"/>
                <a:gd name="T7" fmla="*/ 0 h 12"/>
                <a:gd name="T8" fmla="*/ 0 w 818"/>
                <a:gd name="T9" fmla="*/ 12 h 12"/>
                <a:gd name="T10" fmla="*/ 765 w 818"/>
                <a:gd name="T11" fmla="*/ 12 h 12"/>
                <a:gd name="T12" fmla="*/ 767 w 818"/>
                <a:gd name="T13" fmla="*/ 6 h 12"/>
                <a:gd name="T14" fmla="*/ 773 w 818"/>
                <a:gd name="T15" fmla="*/ 2 h 12"/>
                <a:gd name="T16" fmla="*/ 777 w 818"/>
                <a:gd name="T17" fmla="*/ 4 h 12"/>
                <a:gd name="T18" fmla="*/ 779 w 818"/>
                <a:gd name="T19" fmla="*/ 7 h 12"/>
                <a:gd name="T20" fmla="*/ 782 w 818"/>
                <a:gd name="T21" fmla="*/ 12 h 12"/>
                <a:gd name="T22" fmla="*/ 812 w 818"/>
                <a:gd name="T2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8" h="12">
                  <a:moveTo>
                    <a:pt x="812" y="12"/>
                  </a:moveTo>
                  <a:lnTo>
                    <a:pt x="814" y="8"/>
                  </a:lnTo>
                  <a:lnTo>
                    <a:pt x="818" y="0"/>
                  </a:lnTo>
                  <a:lnTo>
                    <a:pt x="4" y="0"/>
                  </a:lnTo>
                  <a:lnTo>
                    <a:pt x="0" y="12"/>
                  </a:lnTo>
                  <a:lnTo>
                    <a:pt x="765" y="12"/>
                  </a:lnTo>
                  <a:lnTo>
                    <a:pt x="767" y="6"/>
                  </a:lnTo>
                  <a:lnTo>
                    <a:pt x="773" y="2"/>
                  </a:lnTo>
                  <a:lnTo>
                    <a:pt x="777" y="4"/>
                  </a:lnTo>
                  <a:lnTo>
                    <a:pt x="779" y="7"/>
                  </a:lnTo>
                  <a:lnTo>
                    <a:pt x="782" y="12"/>
                  </a:lnTo>
                  <a:lnTo>
                    <a:pt x="812" y="12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41" name="Freeform 90"/>
            <p:cNvSpPr>
              <a:spLocks noChangeArrowheads="1"/>
            </p:cNvSpPr>
            <p:nvPr/>
          </p:nvSpPr>
          <p:spPr bwMode="auto">
            <a:xfrm>
              <a:off x="4295" y="2199"/>
              <a:ext cx="272" cy="4"/>
            </a:xfrm>
            <a:custGeom>
              <a:avLst/>
              <a:gdLst>
                <a:gd name="T0" fmla="*/ 814 w 816"/>
                <a:gd name="T1" fmla="*/ 11 h 11"/>
                <a:gd name="T2" fmla="*/ 816 w 816"/>
                <a:gd name="T3" fmla="*/ 0 h 11"/>
                <a:gd name="T4" fmla="*/ 3 w 816"/>
                <a:gd name="T5" fmla="*/ 0 h 11"/>
                <a:gd name="T6" fmla="*/ 0 w 816"/>
                <a:gd name="T7" fmla="*/ 11 h 11"/>
                <a:gd name="T8" fmla="*/ 814 w 81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6" h="11">
                  <a:moveTo>
                    <a:pt x="814" y="11"/>
                  </a:moveTo>
                  <a:lnTo>
                    <a:pt x="816" y="0"/>
                  </a:lnTo>
                  <a:lnTo>
                    <a:pt x="3" y="0"/>
                  </a:lnTo>
                  <a:lnTo>
                    <a:pt x="0" y="11"/>
                  </a:lnTo>
                  <a:lnTo>
                    <a:pt x="814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42" name="Freeform 91"/>
            <p:cNvSpPr>
              <a:spLocks noChangeArrowheads="1"/>
            </p:cNvSpPr>
            <p:nvPr/>
          </p:nvSpPr>
          <p:spPr bwMode="auto">
            <a:xfrm>
              <a:off x="4296" y="2196"/>
              <a:ext cx="272" cy="3"/>
            </a:xfrm>
            <a:custGeom>
              <a:avLst/>
              <a:gdLst>
                <a:gd name="T0" fmla="*/ 813 w 816"/>
                <a:gd name="T1" fmla="*/ 11 h 11"/>
                <a:gd name="T2" fmla="*/ 816 w 816"/>
                <a:gd name="T3" fmla="*/ 0 h 11"/>
                <a:gd name="T4" fmla="*/ 786 w 816"/>
                <a:gd name="T5" fmla="*/ 0 h 11"/>
                <a:gd name="T6" fmla="*/ 1 w 816"/>
                <a:gd name="T7" fmla="*/ 0 h 11"/>
                <a:gd name="T8" fmla="*/ 0 w 816"/>
                <a:gd name="T9" fmla="*/ 11 h 11"/>
                <a:gd name="T10" fmla="*/ 813 w 816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6" h="11">
                  <a:moveTo>
                    <a:pt x="813" y="11"/>
                  </a:moveTo>
                  <a:lnTo>
                    <a:pt x="816" y="0"/>
                  </a:lnTo>
                  <a:lnTo>
                    <a:pt x="786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813" y="1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43" name="Freeform 92"/>
            <p:cNvSpPr>
              <a:spLocks noChangeArrowheads="1"/>
            </p:cNvSpPr>
            <p:nvPr/>
          </p:nvSpPr>
          <p:spPr bwMode="auto">
            <a:xfrm>
              <a:off x="3670" y="2170"/>
              <a:ext cx="885" cy="4"/>
            </a:xfrm>
            <a:custGeom>
              <a:avLst/>
              <a:gdLst>
                <a:gd name="T0" fmla="*/ 2639 w 2653"/>
                <a:gd name="T1" fmla="*/ 8 h 11"/>
                <a:gd name="T2" fmla="*/ 2644 w 2653"/>
                <a:gd name="T3" fmla="*/ 2 h 11"/>
                <a:gd name="T4" fmla="*/ 2653 w 2653"/>
                <a:gd name="T5" fmla="*/ 0 h 11"/>
                <a:gd name="T6" fmla="*/ 0 w 2653"/>
                <a:gd name="T7" fmla="*/ 0 h 11"/>
                <a:gd name="T8" fmla="*/ 7 w 2653"/>
                <a:gd name="T9" fmla="*/ 3 h 11"/>
                <a:gd name="T10" fmla="*/ 15 w 2653"/>
                <a:gd name="T11" fmla="*/ 11 h 11"/>
                <a:gd name="T12" fmla="*/ 785 w 2653"/>
                <a:gd name="T13" fmla="*/ 11 h 11"/>
                <a:gd name="T14" fmla="*/ 786 w 2653"/>
                <a:gd name="T15" fmla="*/ 5 h 11"/>
                <a:gd name="T16" fmla="*/ 860 w 2653"/>
                <a:gd name="T17" fmla="*/ 5 h 11"/>
                <a:gd name="T18" fmla="*/ 860 w 2653"/>
                <a:gd name="T19" fmla="*/ 9 h 11"/>
                <a:gd name="T20" fmla="*/ 860 w 2653"/>
                <a:gd name="T21" fmla="*/ 11 h 11"/>
                <a:gd name="T22" fmla="*/ 902 w 2653"/>
                <a:gd name="T23" fmla="*/ 11 h 11"/>
                <a:gd name="T24" fmla="*/ 911 w 2653"/>
                <a:gd name="T25" fmla="*/ 5 h 11"/>
                <a:gd name="T26" fmla="*/ 923 w 2653"/>
                <a:gd name="T27" fmla="*/ 3 h 11"/>
                <a:gd name="T28" fmla="*/ 934 w 2653"/>
                <a:gd name="T29" fmla="*/ 5 h 11"/>
                <a:gd name="T30" fmla="*/ 943 w 2653"/>
                <a:gd name="T31" fmla="*/ 11 h 11"/>
                <a:gd name="T32" fmla="*/ 1708 w 2653"/>
                <a:gd name="T33" fmla="*/ 11 h 11"/>
                <a:gd name="T34" fmla="*/ 1720 w 2653"/>
                <a:gd name="T35" fmla="*/ 5 h 11"/>
                <a:gd name="T36" fmla="*/ 1736 w 2653"/>
                <a:gd name="T37" fmla="*/ 3 h 11"/>
                <a:gd name="T38" fmla="*/ 1750 w 2653"/>
                <a:gd name="T39" fmla="*/ 5 h 11"/>
                <a:gd name="T40" fmla="*/ 1762 w 2653"/>
                <a:gd name="T41" fmla="*/ 11 h 11"/>
                <a:gd name="T42" fmla="*/ 1817 w 2653"/>
                <a:gd name="T43" fmla="*/ 11 h 11"/>
                <a:gd name="T44" fmla="*/ 1827 w 2653"/>
                <a:gd name="T45" fmla="*/ 5 h 11"/>
                <a:gd name="T46" fmla="*/ 1838 w 2653"/>
                <a:gd name="T47" fmla="*/ 3 h 11"/>
                <a:gd name="T48" fmla="*/ 1849 w 2653"/>
                <a:gd name="T49" fmla="*/ 5 h 11"/>
                <a:gd name="T50" fmla="*/ 1860 w 2653"/>
                <a:gd name="T51" fmla="*/ 11 h 11"/>
                <a:gd name="T52" fmla="*/ 2638 w 2653"/>
                <a:gd name="T53" fmla="*/ 11 h 11"/>
                <a:gd name="T54" fmla="*/ 2639 w 2653"/>
                <a:gd name="T5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53" h="11">
                  <a:moveTo>
                    <a:pt x="2639" y="8"/>
                  </a:moveTo>
                  <a:lnTo>
                    <a:pt x="2644" y="2"/>
                  </a:lnTo>
                  <a:lnTo>
                    <a:pt x="2653" y="0"/>
                  </a:lnTo>
                  <a:lnTo>
                    <a:pt x="0" y="0"/>
                  </a:lnTo>
                  <a:lnTo>
                    <a:pt x="7" y="3"/>
                  </a:lnTo>
                  <a:lnTo>
                    <a:pt x="15" y="11"/>
                  </a:lnTo>
                  <a:lnTo>
                    <a:pt x="785" y="11"/>
                  </a:lnTo>
                  <a:lnTo>
                    <a:pt x="786" y="5"/>
                  </a:lnTo>
                  <a:lnTo>
                    <a:pt x="860" y="5"/>
                  </a:lnTo>
                  <a:lnTo>
                    <a:pt x="860" y="9"/>
                  </a:lnTo>
                  <a:lnTo>
                    <a:pt x="860" y="11"/>
                  </a:lnTo>
                  <a:lnTo>
                    <a:pt x="902" y="11"/>
                  </a:lnTo>
                  <a:lnTo>
                    <a:pt x="911" y="5"/>
                  </a:lnTo>
                  <a:lnTo>
                    <a:pt x="923" y="3"/>
                  </a:lnTo>
                  <a:lnTo>
                    <a:pt x="934" y="5"/>
                  </a:lnTo>
                  <a:lnTo>
                    <a:pt x="943" y="11"/>
                  </a:lnTo>
                  <a:lnTo>
                    <a:pt x="1708" y="11"/>
                  </a:lnTo>
                  <a:lnTo>
                    <a:pt x="1720" y="5"/>
                  </a:lnTo>
                  <a:lnTo>
                    <a:pt x="1736" y="3"/>
                  </a:lnTo>
                  <a:lnTo>
                    <a:pt x="1750" y="5"/>
                  </a:lnTo>
                  <a:lnTo>
                    <a:pt x="1762" y="11"/>
                  </a:lnTo>
                  <a:lnTo>
                    <a:pt x="1817" y="11"/>
                  </a:lnTo>
                  <a:lnTo>
                    <a:pt x="1827" y="5"/>
                  </a:lnTo>
                  <a:lnTo>
                    <a:pt x="1838" y="3"/>
                  </a:lnTo>
                  <a:lnTo>
                    <a:pt x="1849" y="5"/>
                  </a:lnTo>
                  <a:lnTo>
                    <a:pt x="1860" y="11"/>
                  </a:lnTo>
                  <a:lnTo>
                    <a:pt x="2638" y="11"/>
                  </a:lnTo>
                  <a:lnTo>
                    <a:pt x="2639" y="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44" name="Freeform 93"/>
            <p:cNvSpPr>
              <a:spLocks noChangeArrowheads="1"/>
            </p:cNvSpPr>
            <p:nvPr/>
          </p:nvSpPr>
          <p:spPr bwMode="auto">
            <a:xfrm>
              <a:off x="4293" y="2177"/>
              <a:ext cx="254" cy="4"/>
            </a:xfrm>
            <a:custGeom>
              <a:avLst/>
              <a:gdLst>
                <a:gd name="T0" fmla="*/ 759 w 762"/>
                <a:gd name="T1" fmla="*/ 11 h 11"/>
                <a:gd name="T2" fmla="*/ 762 w 762"/>
                <a:gd name="T3" fmla="*/ 0 h 11"/>
                <a:gd name="T4" fmla="*/ 0 w 762"/>
                <a:gd name="T5" fmla="*/ 0 h 11"/>
                <a:gd name="T6" fmla="*/ 5 w 762"/>
                <a:gd name="T7" fmla="*/ 11 h 11"/>
                <a:gd name="T8" fmla="*/ 759 w 76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11">
                  <a:moveTo>
                    <a:pt x="759" y="11"/>
                  </a:moveTo>
                  <a:lnTo>
                    <a:pt x="762" y="0"/>
                  </a:lnTo>
                  <a:lnTo>
                    <a:pt x="0" y="0"/>
                  </a:lnTo>
                  <a:lnTo>
                    <a:pt x="5" y="11"/>
                  </a:lnTo>
                  <a:lnTo>
                    <a:pt x="759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45" name="Freeform 94"/>
            <p:cNvSpPr>
              <a:spLocks noChangeArrowheads="1"/>
            </p:cNvSpPr>
            <p:nvPr/>
          </p:nvSpPr>
          <p:spPr bwMode="auto">
            <a:xfrm>
              <a:off x="4290" y="2174"/>
              <a:ext cx="260" cy="3"/>
            </a:xfrm>
            <a:custGeom>
              <a:avLst/>
              <a:gdLst>
                <a:gd name="T0" fmla="*/ 771 w 778"/>
                <a:gd name="T1" fmla="*/ 10 h 10"/>
                <a:gd name="T2" fmla="*/ 778 w 778"/>
                <a:gd name="T3" fmla="*/ 0 h 10"/>
                <a:gd name="T4" fmla="*/ 0 w 778"/>
                <a:gd name="T5" fmla="*/ 0 h 10"/>
                <a:gd name="T6" fmla="*/ 8 w 778"/>
                <a:gd name="T7" fmla="*/ 9 h 10"/>
                <a:gd name="T8" fmla="*/ 9 w 778"/>
                <a:gd name="T9" fmla="*/ 10 h 10"/>
                <a:gd name="T10" fmla="*/ 771 w 77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8" h="10">
                  <a:moveTo>
                    <a:pt x="771" y="10"/>
                  </a:moveTo>
                  <a:lnTo>
                    <a:pt x="778" y="0"/>
                  </a:lnTo>
                  <a:lnTo>
                    <a:pt x="0" y="0"/>
                  </a:lnTo>
                  <a:lnTo>
                    <a:pt x="8" y="9"/>
                  </a:lnTo>
                  <a:lnTo>
                    <a:pt x="9" y="10"/>
                  </a:lnTo>
                  <a:lnTo>
                    <a:pt x="771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46" name="Freeform 95"/>
            <p:cNvSpPr>
              <a:spLocks noChangeArrowheads="1"/>
            </p:cNvSpPr>
            <p:nvPr/>
          </p:nvSpPr>
          <p:spPr bwMode="auto">
            <a:xfrm>
              <a:off x="4297" y="2188"/>
              <a:ext cx="252" cy="4"/>
            </a:xfrm>
            <a:custGeom>
              <a:avLst/>
              <a:gdLst>
                <a:gd name="T0" fmla="*/ 757 w 757"/>
                <a:gd name="T1" fmla="*/ 12 h 12"/>
                <a:gd name="T2" fmla="*/ 753 w 757"/>
                <a:gd name="T3" fmla="*/ 6 h 12"/>
                <a:gd name="T4" fmla="*/ 752 w 757"/>
                <a:gd name="T5" fmla="*/ 0 h 12"/>
                <a:gd name="T6" fmla="*/ 0 w 757"/>
                <a:gd name="T7" fmla="*/ 0 h 12"/>
                <a:gd name="T8" fmla="*/ 0 w 757"/>
                <a:gd name="T9" fmla="*/ 12 h 12"/>
                <a:gd name="T10" fmla="*/ 757 w 757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12">
                  <a:moveTo>
                    <a:pt x="757" y="12"/>
                  </a:moveTo>
                  <a:lnTo>
                    <a:pt x="753" y="6"/>
                  </a:lnTo>
                  <a:lnTo>
                    <a:pt x="75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757" y="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47" name="Freeform 96"/>
            <p:cNvSpPr>
              <a:spLocks noChangeArrowheads="1"/>
            </p:cNvSpPr>
            <p:nvPr/>
          </p:nvSpPr>
          <p:spPr bwMode="auto">
            <a:xfrm>
              <a:off x="4297" y="2192"/>
              <a:ext cx="261" cy="4"/>
            </a:xfrm>
            <a:custGeom>
              <a:avLst/>
              <a:gdLst>
                <a:gd name="T0" fmla="*/ 759 w 785"/>
                <a:gd name="T1" fmla="*/ 3 h 11"/>
                <a:gd name="T2" fmla="*/ 757 w 785"/>
                <a:gd name="T3" fmla="*/ 0 h 11"/>
                <a:gd name="T4" fmla="*/ 0 w 785"/>
                <a:gd name="T5" fmla="*/ 0 h 11"/>
                <a:gd name="T6" fmla="*/ 0 w 785"/>
                <a:gd name="T7" fmla="*/ 1 h 11"/>
                <a:gd name="T8" fmla="*/ 0 w 785"/>
                <a:gd name="T9" fmla="*/ 11 h 11"/>
                <a:gd name="T10" fmla="*/ 785 w 785"/>
                <a:gd name="T11" fmla="*/ 11 h 11"/>
                <a:gd name="T12" fmla="*/ 759 w 785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5" h="11">
                  <a:moveTo>
                    <a:pt x="759" y="3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785" y="11"/>
                  </a:lnTo>
                  <a:lnTo>
                    <a:pt x="759" y="3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48" name="Freeform 97"/>
            <p:cNvSpPr>
              <a:spLocks noChangeArrowheads="1"/>
            </p:cNvSpPr>
            <p:nvPr/>
          </p:nvSpPr>
          <p:spPr bwMode="auto">
            <a:xfrm>
              <a:off x="4296" y="2185"/>
              <a:ext cx="251" cy="3"/>
            </a:xfrm>
            <a:custGeom>
              <a:avLst/>
              <a:gdLst>
                <a:gd name="T0" fmla="*/ 753 w 753"/>
                <a:gd name="T1" fmla="*/ 10 h 10"/>
                <a:gd name="T2" fmla="*/ 750 w 753"/>
                <a:gd name="T3" fmla="*/ 0 h 10"/>
                <a:gd name="T4" fmla="*/ 0 w 753"/>
                <a:gd name="T5" fmla="*/ 0 h 10"/>
                <a:gd name="T6" fmla="*/ 1 w 753"/>
                <a:gd name="T7" fmla="*/ 10 h 10"/>
                <a:gd name="T8" fmla="*/ 753 w 75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3" h="10">
                  <a:moveTo>
                    <a:pt x="753" y="10"/>
                  </a:moveTo>
                  <a:lnTo>
                    <a:pt x="750" y="0"/>
                  </a:lnTo>
                  <a:lnTo>
                    <a:pt x="0" y="0"/>
                  </a:lnTo>
                  <a:lnTo>
                    <a:pt x="1" y="10"/>
                  </a:lnTo>
                  <a:lnTo>
                    <a:pt x="753" y="1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49" name="Freeform 98"/>
            <p:cNvSpPr>
              <a:spLocks noChangeArrowheads="1"/>
            </p:cNvSpPr>
            <p:nvPr/>
          </p:nvSpPr>
          <p:spPr bwMode="auto">
            <a:xfrm>
              <a:off x="4295" y="2181"/>
              <a:ext cx="251" cy="4"/>
            </a:xfrm>
            <a:custGeom>
              <a:avLst/>
              <a:gdLst>
                <a:gd name="T0" fmla="*/ 754 w 754"/>
                <a:gd name="T1" fmla="*/ 12 h 12"/>
                <a:gd name="T2" fmla="*/ 754 w 754"/>
                <a:gd name="T3" fmla="*/ 5 h 12"/>
                <a:gd name="T4" fmla="*/ 754 w 754"/>
                <a:gd name="T5" fmla="*/ 0 h 12"/>
                <a:gd name="T6" fmla="*/ 0 w 754"/>
                <a:gd name="T7" fmla="*/ 0 h 12"/>
                <a:gd name="T8" fmla="*/ 1 w 754"/>
                <a:gd name="T9" fmla="*/ 5 h 12"/>
                <a:gd name="T10" fmla="*/ 4 w 754"/>
                <a:gd name="T11" fmla="*/ 12 h 12"/>
                <a:gd name="T12" fmla="*/ 754 w 75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4" h="12">
                  <a:moveTo>
                    <a:pt x="754" y="12"/>
                  </a:moveTo>
                  <a:lnTo>
                    <a:pt x="754" y="5"/>
                  </a:lnTo>
                  <a:lnTo>
                    <a:pt x="754" y="0"/>
                  </a:lnTo>
                  <a:lnTo>
                    <a:pt x="0" y="0"/>
                  </a:lnTo>
                  <a:lnTo>
                    <a:pt x="1" y="5"/>
                  </a:lnTo>
                  <a:lnTo>
                    <a:pt x="4" y="12"/>
                  </a:lnTo>
                  <a:lnTo>
                    <a:pt x="754" y="1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50" name="Freeform 99"/>
            <p:cNvSpPr>
              <a:spLocks noChangeArrowheads="1"/>
            </p:cNvSpPr>
            <p:nvPr/>
          </p:nvSpPr>
          <p:spPr bwMode="auto">
            <a:xfrm>
              <a:off x="4555" y="2207"/>
              <a:ext cx="10" cy="4"/>
            </a:xfrm>
            <a:custGeom>
              <a:avLst/>
              <a:gdLst>
                <a:gd name="T0" fmla="*/ 0 w 30"/>
                <a:gd name="T1" fmla="*/ 0 h 11"/>
                <a:gd name="T2" fmla="*/ 0 w 30"/>
                <a:gd name="T3" fmla="*/ 2 h 11"/>
                <a:gd name="T4" fmla="*/ 0 w 30"/>
                <a:gd name="T5" fmla="*/ 7 h 11"/>
                <a:gd name="T6" fmla="*/ 2 w 30"/>
                <a:gd name="T7" fmla="*/ 10 h 11"/>
                <a:gd name="T8" fmla="*/ 5 w 30"/>
                <a:gd name="T9" fmla="*/ 10 h 11"/>
                <a:gd name="T10" fmla="*/ 9 w 30"/>
                <a:gd name="T11" fmla="*/ 11 h 11"/>
                <a:gd name="T12" fmla="*/ 14 w 30"/>
                <a:gd name="T13" fmla="*/ 10 h 11"/>
                <a:gd name="T14" fmla="*/ 20 w 30"/>
                <a:gd name="T15" fmla="*/ 7 h 11"/>
                <a:gd name="T16" fmla="*/ 30 w 30"/>
                <a:gd name="T17" fmla="*/ 0 h 11"/>
                <a:gd name="T18" fmla="*/ 0 w 30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1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9" y="11"/>
                  </a:lnTo>
                  <a:lnTo>
                    <a:pt x="14" y="10"/>
                  </a:lnTo>
                  <a:lnTo>
                    <a:pt x="20" y="7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51" name="Freeform 100"/>
            <p:cNvSpPr>
              <a:spLocks noChangeArrowheads="1"/>
            </p:cNvSpPr>
            <p:nvPr/>
          </p:nvSpPr>
          <p:spPr bwMode="auto">
            <a:xfrm>
              <a:off x="4289" y="2207"/>
              <a:ext cx="262" cy="4"/>
            </a:xfrm>
            <a:custGeom>
              <a:avLst/>
              <a:gdLst>
                <a:gd name="T0" fmla="*/ 786 w 786"/>
                <a:gd name="T1" fmla="*/ 11 h 11"/>
                <a:gd name="T2" fmla="*/ 779 w 786"/>
                <a:gd name="T3" fmla="*/ 0 h 11"/>
                <a:gd name="T4" fmla="*/ 14 w 786"/>
                <a:gd name="T5" fmla="*/ 0 h 11"/>
                <a:gd name="T6" fmla="*/ 11 w 786"/>
                <a:gd name="T7" fmla="*/ 5 h 11"/>
                <a:gd name="T8" fmla="*/ 0 w 786"/>
                <a:gd name="T9" fmla="*/ 11 h 11"/>
                <a:gd name="T10" fmla="*/ 786 w 786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6" h="11">
                  <a:moveTo>
                    <a:pt x="786" y="11"/>
                  </a:moveTo>
                  <a:lnTo>
                    <a:pt x="779" y="0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0" y="11"/>
                  </a:lnTo>
                  <a:lnTo>
                    <a:pt x="786" y="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52" name="Freeform 101"/>
            <p:cNvSpPr>
              <a:spLocks noChangeArrowheads="1"/>
            </p:cNvSpPr>
            <p:nvPr/>
          </p:nvSpPr>
          <p:spPr bwMode="auto">
            <a:xfrm>
              <a:off x="4258" y="2174"/>
              <a:ext cx="18" cy="3"/>
            </a:xfrm>
            <a:custGeom>
              <a:avLst/>
              <a:gdLst>
                <a:gd name="T0" fmla="*/ 47 w 55"/>
                <a:gd name="T1" fmla="*/ 10 h 10"/>
                <a:gd name="T2" fmla="*/ 55 w 55"/>
                <a:gd name="T3" fmla="*/ 0 h 10"/>
                <a:gd name="T4" fmla="*/ 0 w 55"/>
                <a:gd name="T5" fmla="*/ 0 h 10"/>
                <a:gd name="T6" fmla="*/ 1 w 55"/>
                <a:gd name="T7" fmla="*/ 1 h 10"/>
                <a:gd name="T8" fmla="*/ 4 w 55"/>
                <a:gd name="T9" fmla="*/ 4 h 10"/>
                <a:gd name="T10" fmla="*/ 8 w 55"/>
                <a:gd name="T11" fmla="*/ 10 h 10"/>
                <a:gd name="T12" fmla="*/ 47 w 55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0">
                  <a:moveTo>
                    <a:pt x="47" y="10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4"/>
                  </a:lnTo>
                  <a:lnTo>
                    <a:pt x="8" y="10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53" name="Freeform 102"/>
            <p:cNvSpPr>
              <a:spLocks noChangeArrowheads="1"/>
            </p:cNvSpPr>
            <p:nvPr/>
          </p:nvSpPr>
          <p:spPr bwMode="auto">
            <a:xfrm>
              <a:off x="4260" y="2177"/>
              <a:ext cx="13" cy="4"/>
            </a:xfrm>
            <a:custGeom>
              <a:avLst/>
              <a:gdLst>
                <a:gd name="T0" fmla="*/ 34 w 39"/>
                <a:gd name="T1" fmla="*/ 11 h 11"/>
                <a:gd name="T2" fmla="*/ 39 w 39"/>
                <a:gd name="T3" fmla="*/ 0 h 11"/>
                <a:gd name="T4" fmla="*/ 0 w 39"/>
                <a:gd name="T5" fmla="*/ 0 h 11"/>
                <a:gd name="T6" fmla="*/ 3 w 39"/>
                <a:gd name="T7" fmla="*/ 11 h 11"/>
                <a:gd name="T8" fmla="*/ 34 w 3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1">
                  <a:moveTo>
                    <a:pt x="34" y="11"/>
                  </a:moveTo>
                  <a:lnTo>
                    <a:pt x="39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54" name="Freeform 103"/>
            <p:cNvSpPr>
              <a:spLocks noChangeArrowheads="1"/>
            </p:cNvSpPr>
            <p:nvPr/>
          </p:nvSpPr>
          <p:spPr bwMode="auto">
            <a:xfrm>
              <a:off x="4258" y="2185"/>
              <a:ext cx="12" cy="3"/>
            </a:xfrm>
            <a:custGeom>
              <a:avLst/>
              <a:gdLst>
                <a:gd name="T0" fmla="*/ 7 w 36"/>
                <a:gd name="T1" fmla="*/ 0 h 10"/>
                <a:gd name="T2" fmla="*/ 5 w 36"/>
                <a:gd name="T3" fmla="*/ 7 h 10"/>
                <a:gd name="T4" fmla="*/ 0 w 36"/>
                <a:gd name="T5" fmla="*/ 10 h 10"/>
                <a:gd name="T6" fmla="*/ 35 w 36"/>
                <a:gd name="T7" fmla="*/ 10 h 10"/>
                <a:gd name="T8" fmla="*/ 36 w 36"/>
                <a:gd name="T9" fmla="*/ 0 h 10"/>
                <a:gd name="T10" fmla="*/ 7 w 3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">
                  <a:moveTo>
                    <a:pt x="7" y="0"/>
                  </a:moveTo>
                  <a:lnTo>
                    <a:pt x="5" y="7"/>
                  </a:lnTo>
                  <a:lnTo>
                    <a:pt x="0" y="10"/>
                  </a:lnTo>
                  <a:lnTo>
                    <a:pt x="35" y="10"/>
                  </a:lnTo>
                  <a:lnTo>
                    <a:pt x="3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55" name="Freeform 104"/>
            <p:cNvSpPr>
              <a:spLocks noChangeArrowheads="1"/>
            </p:cNvSpPr>
            <p:nvPr/>
          </p:nvSpPr>
          <p:spPr bwMode="auto">
            <a:xfrm>
              <a:off x="4253" y="2188"/>
              <a:ext cx="17" cy="4"/>
            </a:xfrm>
            <a:custGeom>
              <a:avLst/>
              <a:gdLst>
                <a:gd name="T0" fmla="*/ 49 w 50"/>
                <a:gd name="T1" fmla="*/ 12 h 12"/>
                <a:gd name="T2" fmla="*/ 50 w 50"/>
                <a:gd name="T3" fmla="*/ 0 h 12"/>
                <a:gd name="T4" fmla="*/ 15 w 50"/>
                <a:gd name="T5" fmla="*/ 0 h 12"/>
                <a:gd name="T6" fmla="*/ 0 w 50"/>
                <a:gd name="T7" fmla="*/ 10 h 12"/>
                <a:gd name="T8" fmla="*/ 4 w 50"/>
                <a:gd name="T9" fmla="*/ 12 h 12"/>
                <a:gd name="T10" fmla="*/ 49 w 50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2">
                  <a:moveTo>
                    <a:pt x="49" y="12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56" name="Freeform 105"/>
            <p:cNvSpPr>
              <a:spLocks noChangeArrowheads="1"/>
            </p:cNvSpPr>
            <p:nvPr/>
          </p:nvSpPr>
          <p:spPr bwMode="auto">
            <a:xfrm>
              <a:off x="4254" y="2192"/>
              <a:ext cx="16" cy="4"/>
            </a:xfrm>
            <a:custGeom>
              <a:avLst/>
              <a:gdLst>
                <a:gd name="T0" fmla="*/ 45 w 46"/>
                <a:gd name="T1" fmla="*/ 1 h 11"/>
                <a:gd name="T2" fmla="*/ 45 w 46"/>
                <a:gd name="T3" fmla="*/ 0 h 11"/>
                <a:gd name="T4" fmla="*/ 0 w 46"/>
                <a:gd name="T5" fmla="*/ 0 h 11"/>
                <a:gd name="T6" fmla="*/ 14 w 46"/>
                <a:gd name="T7" fmla="*/ 11 h 11"/>
                <a:gd name="T8" fmla="*/ 46 w 46"/>
                <a:gd name="T9" fmla="*/ 11 h 11"/>
                <a:gd name="T10" fmla="*/ 45 w 4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1">
                  <a:moveTo>
                    <a:pt x="45" y="1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14" y="11"/>
                  </a:lnTo>
                  <a:lnTo>
                    <a:pt x="46" y="11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57" name="Freeform 106"/>
            <p:cNvSpPr>
              <a:spLocks noChangeArrowheads="1"/>
            </p:cNvSpPr>
            <p:nvPr/>
          </p:nvSpPr>
          <p:spPr bwMode="auto">
            <a:xfrm>
              <a:off x="4260" y="2181"/>
              <a:ext cx="12" cy="4"/>
            </a:xfrm>
            <a:custGeom>
              <a:avLst/>
              <a:gdLst>
                <a:gd name="T0" fmla="*/ 0 w 34"/>
                <a:gd name="T1" fmla="*/ 12 h 12"/>
                <a:gd name="T2" fmla="*/ 29 w 34"/>
                <a:gd name="T3" fmla="*/ 12 h 12"/>
                <a:gd name="T4" fmla="*/ 30 w 34"/>
                <a:gd name="T5" fmla="*/ 5 h 12"/>
                <a:gd name="T6" fmla="*/ 34 w 34"/>
                <a:gd name="T7" fmla="*/ 0 h 12"/>
                <a:gd name="T8" fmla="*/ 3 w 34"/>
                <a:gd name="T9" fmla="*/ 0 h 12"/>
                <a:gd name="T10" fmla="*/ 0 w 34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29" y="12"/>
                  </a:lnTo>
                  <a:lnTo>
                    <a:pt x="30" y="5"/>
                  </a:lnTo>
                  <a:lnTo>
                    <a:pt x="34" y="0"/>
                  </a:lnTo>
                  <a:lnTo>
                    <a:pt x="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58" name="Freeform 107"/>
            <p:cNvSpPr>
              <a:spLocks noChangeArrowheads="1"/>
            </p:cNvSpPr>
            <p:nvPr/>
          </p:nvSpPr>
          <p:spPr bwMode="auto">
            <a:xfrm>
              <a:off x="3985" y="2174"/>
              <a:ext cx="255" cy="3"/>
            </a:xfrm>
            <a:custGeom>
              <a:avLst/>
              <a:gdLst>
                <a:gd name="T0" fmla="*/ 757 w 765"/>
                <a:gd name="T1" fmla="*/ 10 h 10"/>
                <a:gd name="T2" fmla="*/ 759 w 765"/>
                <a:gd name="T3" fmla="*/ 4 h 10"/>
                <a:gd name="T4" fmla="*/ 764 w 765"/>
                <a:gd name="T5" fmla="*/ 1 h 10"/>
                <a:gd name="T6" fmla="*/ 765 w 765"/>
                <a:gd name="T7" fmla="*/ 0 h 10"/>
                <a:gd name="T8" fmla="*/ 0 w 765"/>
                <a:gd name="T9" fmla="*/ 0 h 10"/>
                <a:gd name="T10" fmla="*/ 4 w 765"/>
                <a:gd name="T11" fmla="*/ 3 h 10"/>
                <a:gd name="T12" fmla="*/ 9 w 765"/>
                <a:gd name="T13" fmla="*/ 9 h 10"/>
                <a:gd name="T14" fmla="*/ 10 w 765"/>
                <a:gd name="T15" fmla="*/ 10 h 10"/>
                <a:gd name="T16" fmla="*/ 757 w 765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10">
                  <a:moveTo>
                    <a:pt x="757" y="10"/>
                  </a:moveTo>
                  <a:lnTo>
                    <a:pt x="759" y="4"/>
                  </a:lnTo>
                  <a:lnTo>
                    <a:pt x="764" y="1"/>
                  </a:lnTo>
                  <a:lnTo>
                    <a:pt x="765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757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59" name="Freeform 108"/>
            <p:cNvSpPr>
              <a:spLocks noChangeArrowheads="1"/>
            </p:cNvSpPr>
            <p:nvPr/>
          </p:nvSpPr>
          <p:spPr bwMode="auto">
            <a:xfrm>
              <a:off x="3991" y="2188"/>
              <a:ext cx="253" cy="4"/>
            </a:xfrm>
            <a:custGeom>
              <a:avLst/>
              <a:gdLst>
                <a:gd name="T0" fmla="*/ 754 w 757"/>
                <a:gd name="T1" fmla="*/ 12 h 12"/>
                <a:gd name="T2" fmla="*/ 757 w 757"/>
                <a:gd name="T3" fmla="*/ 10 h 12"/>
                <a:gd name="T4" fmla="*/ 744 w 757"/>
                <a:gd name="T5" fmla="*/ 0 h 12"/>
                <a:gd name="T6" fmla="*/ 0 w 757"/>
                <a:gd name="T7" fmla="*/ 0 h 12"/>
                <a:gd name="T8" fmla="*/ 0 w 757"/>
                <a:gd name="T9" fmla="*/ 12 h 12"/>
                <a:gd name="T10" fmla="*/ 754 w 757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12">
                  <a:moveTo>
                    <a:pt x="754" y="12"/>
                  </a:moveTo>
                  <a:lnTo>
                    <a:pt x="757" y="10"/>
                  </a:lnTo>
                  <a:lnTo>
                    <a:pt x="74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754" y="12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60" name="Freeform 109"/>
            <p:cNvSpPr>
              <a:spLocks noChangeArrowheads="1"/>
            </p:cNvSpPr>
            <p:nvPr/>
          </p:nvSpPr>
          <p:spPr bwMode="auto">
            <a:xfrm>
              <a:off x="3991" y="2185"/>
              <a:ext cx="248" cy="3"/>
            </a:xfrm>
            <a:custGeom>
              <a:avLst/>
              <a:gdLst>
                <a:gd name="T0" fmla="*/ 741 w 746"/>
                <a:gd name="T1" fmla="*/ 7 h 10"/>
                <a:gd name="T2" fmla="*/ 739 w 746"/>
                <a:gd name="T3" fmla="*/ 0 h 10"/>
                <a:gd name="T4" fmla="*/ 0 w 746"/>
                <a:gd name="T5" fmla="*/ 0 h 10"/>
                <a:gd name="T6" fmla="*/ 2 w 746"/>
                <a:gd name="T7" fmla="*/ 10 h 10"/>
                <a:gd name="T8" fmla="*/ 746 w 746"/>
                <a:gd name="T9" fmla="*/ 10 h 10"/>
                <a:gd name="T10" fmla="*/ 741 w 746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6" h="10">
                  <a:moveTo>
                    <a:pt x="741" y="7"/>
                  </a:moveTo>
                  <a:lnTo>
                    <a:pt x="739" y="0"/>
                  </a:lnTo>
                  <a:lnTo>
                    <a:pt x="0" y="0"/>
                  </a:lnTo>
                  <a:lnTo>
                    <a:pt x="2" y="10"/>
                  </a:lnTo>
                  <a:lnTo>
                    <a:pt x="746" y="10"/>
                  </a:lnTo>
                  <a:lnTo>
                    <a:pt x="741" y="7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61" name="Freeform 110"/>
            <p:cNvSpPr>
              <a:spLocks noChangeArrowheads="1"/>
            </p:cNvSpPr>
            <p:nvPr/>
          </p:nvSpPr>
          <p:spPr bwMode="auto">
            <a:xfrm>
              <a:off x="3990" y="2181"/>
              <a:ext cx="247" cy="4"/>
            </a:xfrm>
            <a:custGeom>
              <a:avLst/>
              <a:gdLst>
                <a:gd name="T0" fmla="*/ 742 w 742"/>
                <a:gd name="T1" fmla="*/ 12 h 12"/>
                <a:gd name="T2" fmla="*/ 738 w 742"/>
                <a:gd name="T3" fmla="*/ 0 h 12"/>
                <a:gd name="T4" fmla="*/ 0 w 742"/>
                <a:gd name="T5" fmla="*/ 0 h 12"/>
                <a:gd name="T6" fmla="*/ 1 w 742"/>
                <a:gd name="T7" fmla="*/ 5 h 12"/>
                <a:gd name="T8" fmla="*/ 3 w 742"/>
                <a:gd name="T9" fmla="*/ 12 h 12"/>
                <a:gd name="T10" fmla="*/ 742 w 74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2" h="12">
                  <a:moveTo>
                    <a:pt x="742" y="12"/>
                  </a:moveTo>
                  <a:lnTo>
                    <a:pt x="738" y="0"/>
                  </a:lnTo>
                  <a:lnTo>
                    <a:pt x="0" y="0"/>
                  </a:lnTo>
                  <a:lnTo>
                    <a:pt x="1" y="5"/>
                  </a:lnTo>
                  <a:lnTo>
                    <a:pt x="3" y="12"/>
                  </a:lnTo>
                  <a:lnTo>
                    <a:pt x="742" y="1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62" name="Freeform 111"/>
            <p:cNvSpPr>
              <a:spLocks noChangeArrowheads="1"/>
            </p:cNvSpPr>
            <p:nvPr/>
          </p:nvSpPr>
          <p:spPr bwMode="auto">
            <a:xfrm>
              <a:off x="3988" y="2177"/>
              <a:ext cx="249" cy="4"/>
            </a:xfrm>
            <a:custGeom>
              <a:avLst/>
              <a:gdLst>
                <a:gd name="T0" fmla="*/ 743 w 747"/>
                <a:gd name="T1" fmla="*/ 11 h 11"/>
                <a:gd name="T2" fmla="*/ 747 w 747"/>
                <a:gd name="T3" fmla="*/ 0 h 11"/>
                <a:gd name="T4" fmla="*/ 0 w 747"/>
                <a:gd name="T5" fmla="*/ 0 h 11"/>
                <a:gd name="T6" fmla="*/ 5 w 747"/>
                <a:gd name="T7" fmla="*/ 11 h 11"/>
                <a:gd name="T8" fmla="*/ 743 w 74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11">
                  <a:moveTo>
                    <a:pt x="743" y="11"/>
                  </a:moveTo>
                  <a:lnTo>
                    <a:pt x="747" y="0"/>
                  </a:lnTo>
                  <a:lnTo>
                    <a:pt x="0" y="0"/>
                  </a:lnTo>
                  <a:lnTo>
                    <a:pt x="5" y="11"/>
                  </a:lnTo>
                  <a:lnTo>
                    <a:pt x="743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63" name="Freeform 112"/>
            <p:cNvSpPr>
              <a:spLocks noChangeArrowheads="1"/>
            </p:cNvSpPr>
            <p:nvPr/>
          </p:nvSpPr>
          <p:spPr bwMode="auto">
            <a:xfrm>
              <a:off x="3991" y="2196"/>
              <a:ext cx="247" cy="3"/>
            </a:xfrm>
            <a:custGeom>
              <a:avLst/>
              <a:gdLst>
                <a:gd name="T0" fmla="*/ 739 w 741"/>
                <a:gd name="T1" fmla="*/ 3 h 11"/>
                <a:gd name="T2" fmla="*/ 741 w 741"/>
                <a:gd name="T3" fmla="*/ 0 h 11"/>
                <a:gd name="T4" fmla="*/ 2 w 741"/>
                <a:gd name="T5" fmla="*/ 0 h 11"/>
                <a:gd name="T6" fmla="*/ 0 w 741"/>
                <a:gd name="T7" fmla="*/ 11 h 11"/>
                <a:gd name="T8" fmla="*/ 735 w 741"/>
                <a:gd name="T9" fmla="*/ 11 h 11"/>
                <a:gd name="T10" fmla="*/ 739 w 741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1" h="11">
                  <a:moveTo>
                    <a:pt x="739" y="3"/>
                  </a:moveTo>
                  <a:lnTo>
                    <a:pt x="741" y="0"/>
                  </a:lnTo>
                  <a:lnTo>
                    <a:pt x="2" y="0"/>
                  </a:lnTo>
                  <a:lnTo>
                    <a:pt x="0" y="11"/>
                  </a:lnTo>
                  <a:lnTo>
                    <a:pt x="735" y="11"/>
                  </a:lnTo>
                  <a:lnTo>
                    <a:pt x="739" y="3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64" name="Freeform 113"/>
            <p:cNvSpPr>
              <a:spLocks noChangeArrowheads="1"/>
            </p:cNvSpPr>
            <p:nvPr/>
          </p:nvSpPr>
          <p:spPr bwMode="auto">
            <a:xfrm>
              <a:off x="3981" y="2211"/>
              <a:ext cx="264" cy="3"/>
            </a:xfrm>
            <a:custGeom>
              <a:avLst/>
              <a:gdLst>
                <a:gd name="T0" fmla="*/ 774 w 792"/>
                <a:gd name="T1" fmla="*/ 1 h 11"/>
                <a:gd name="T2" fmla="*/ 773 w 792"/>
                <a:gd name="T3" fmla="*/ 0 h 11"/>
                <a:gd name="T4" fmla="*/ 16 w 792"/>
                <a:gd name="T5" fmla="*/ 0 h 11"/>
                <a:gd name="T6" fmla="*/ 11 w 792"/>
                <a:gd name="T7" fmla="*/ 2 h 11"/>
                <a:gd name="T8" fmla="*/ 9 w 792"/>
                <a:gd name="T9" fmla="*/ 4 h 11"/>
                <a:gd name="T10" fmla="*/ 7 w 792"/>
                <a:gd name="T11" fmla="*/ 6 h 11"/>
                <a:gd name="T12" fmla="*/ 0 w 792"/>
                <a:gd name="T13" fmla="*/ 11 h 11"/>
                <a:gd name="T14" fmla="*/ 792 w 792"/>
                <a:gd name="T15" fmla="*/ 11 h 11"/>
                <a:gd name="T16" fmla="*/ 781 w 792"/>
                <a:gd name="T17" fmla="*/ 7 h 11"/>
                <a:gd name="T18" fmla="*/ 774 w 792"/>
                <a:gd name="T1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11">
                  <a:moveTo>
                    <a:pt x="774" y="1"/>
                  </a:moveTo>
                  <a:lnTo>
                    <a:pt x="773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0" y="11"/>
                  </a:lnTo>
                  <a:lnTo>
                    <a:pt x="792" y="11"/>
                  </a:lnTo>
                  <a:lnTo>
                    <a:pt x="781" y="7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65" name="Freeform 114"/>
            <p:cNvSpPr>
              <a:spLocks noChangeArrowheads="1"/>
            </p:cNvSpPr>
            <p:nvPr/>
          </p:nvSpPr>
          <p:spPr bwMode="auto">
            <a:xfrm>
              <a:off x="3988" y="2203"/>
              <a:ext cx="247" cy="4"/>
            </a:xfrm>
            <a:custGeom>
              <a:avLst/>
              <a:gdLst>
                <a:gd name="T0" fmla="*/ 740 w 741"/>
                <a:gd name="T1" fmla="*/ 2 h 12"/>
                <a:gd name="T2" fmla="*/ 740 w 741"/>
                <a:gd name="T3" fmla="*/ 0 h 12"/>
                <a:gd name="T4" fmla="*/ 5 w 741"/>
                <a:gd name="T5" fmla="*/ 0 h 12"/>
                <a:gd name="T6" fmla="*/ 0 w 741"/>
                <a:gd name="T7" fmla="*/ 12 h 12"/>
                <a:gd name="T8" fmla="*/ 741 w 741"/>
                <a:gd name="T9" fmla="*/ 12 h 12"/>
                <a:gd name="T10" fmla="*/ 740 w 741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1" h="12">
                  <a:moveTo>
                    <a:pt x="740" y="2"/>
                  </a:moveTo>
                  <a:lnTo>
                    <a:pt x="740" y="0"/>
                  </a:lnTo>
                  <a:lnTo>
                    <a:pt x="5" y="0"/>
                  </a:lnTo>
                  <a:lnTo>
                    <a:pt x="0" y="12"/>
                  </a:lnTo>
                  <a:lnTo>
                    <a:pt x="741" y="12"/>
                  </a:lnTo>
                  <a:lnTo>
                    <a:pt x="740" y="2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66" name="Freeform 115"/>
            <p:cNvSpPr>
              <a:spLocks noChangeArrowheads="1"/>
            </p:cNvSpPr>
            <p:nvPr/>
          </p:nvSpPr>
          <p:spPr bwMode="auto">
            <a:xfrm>
              <a:off x="3990" y="2199"/>
              <a:ext cx="246" cy="4"/>
            </a:xfrm>
            <a:custGeom>
              <a:avLst/>
              <a:gdLst>
                <a:gd name="T0" fmla="*/ 735 w 737"/>
                <a:gd name="T1" fmla="*/ 11 h 11"/>
                <a:gd name="T2" fmla="*/ 737 w 737"/>
                <a:gd name="T3" fmla="*/ 0 h 11"/>
                <a:gd name="T4" fmla="*/ 2 w 737"/>
                <a:gd name="T5" fmla="*/ 0 h 11"/>
                <a:gd name="T6" fmla="*/ 0 w 737"/>
                <a:gd name="T7" fmla="*/ 11 h 11"/>
                <a:gd name="T8" fmla="*/ 735 w 73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11">
                  <a:moveTo>
                    <a:pt x="735" y="11"/>
                  </a:moveTo>
                  <a:lnTo>
                    <a:pt x="737" y="0"/>
                  </a:lnTo>
                  <a:lnTo>
                    <a:pt x="2" y="0"/>
                  </a:lnTo>
                  <a:lnTo>
                    <a:pt x="0" y="11"/>
                  </a:lnTo>
                  <a:lnTo>
                    <a:pt x="735" y="11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67" name="Freeform 116"/>
            <p:cNvSpPr>
              <a:spLocks noChangeArrowheads="1"/>
            </p:cNvSpPr>
            <p:nvPr/>
          </p:nvSpPr>
          <p:spPr bwMode="auto">
            <a:xfrm>
              <a:off x="3986" y="2207"/>
              <a:ext cx="252" cy="4"/>
            </a:xfrm>
            <a:custGeom>
              <a:avLst/>
              <a:gdLst>
                <a:gd name="T0" fmla="*/ 757 w 757"/>
                <a:gd name="T1" fmla="*/ 11 h 11"/>
                <a:gd name="T2" fmla="*/ 750 w 757"/>
                <a:gd name="T3" fmla="*/ 5 h 11"/>
                <a:gd name="T4" fmla="*/ 748 w 757"/>
                <a:gd name="T5" fmla="*/ 0 h 11"/>
                <a:gd name="T6" fmla="*/ 7 w 757"/>
                <a:gd name="T7" fmla="*/ 0 h 11"/>
                <a:gd name="T8" fmla="*/ 5 w 757"/>
                <a:gd name="T9" fmla="*/ 5 h 11"/>
                <a:gd name="T10" fmla="*/ 0 w 757"/>
                <a:gd name="T11" fmla="*/ 11 h 11"/>
                <a:gd name="T12" fmla="*/ 757 w 757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7" h="11">
                  <a:moveTo>
                    <a:pt x="757" y="11"/>
                  </a:moveTo>
                  <a:lnTo>
                    <a:pt x="750" y="5"/>
                  </a:lnTo>
                  <a:lnTo>
                    <a:pt x="748" y="0"/>
                  </a:lnTo>
                  <a:lnTo>
                    <a:pt x="7" y="0"/>
                  </a:lnTo>
                  <a:lnTo>
                    <a:pt x="5" y="5"/>
                  </a:lnTo>
                  <a:lnTo>
                    <a:pt x="0" y="11"/>
                  </a:lnTo>
                  <a:lnTo>
                    <a:pt x="757" y="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68" name="Freeform 117"/>
            <p:cNvSpPr>
              <a:spLocks noChangeArrowheads="1"/>
            </p:cNvSpPr>
            <p:nvPr/>
          </p:nvSpPr>
          <p:spPr bwMode="auto">
            <a:xfrm>
              <a:off x="4262" y="2203"/>
              <a:ext cx="10" cy="4"/>
            </a:xfrm>
            <a:custGeom>
              <a:avLst/>
              <a:gdLst>
                <a:gd name="T0" fmla="*/ 32 w 32"/>
                <a:gd name="T1" fmla="*/ 12 h 12"/>
                <a:gd name="T2" fmla="*/ 26 w 32"/>
                <a:gd name="T3" fmla="*/ 0 h 12"/>
                <a:gd name="T4" fmla="*/ 1 w 32"/>
                <a:gd name="T5" fmla="*/ 0 h 12"/>
                <a:gd name="T6" fmla="*/ 1 w 32"/>
                <a:gd name="T7" fmla="*/ 1 h 12"/>
                <a:gd name="T8" fmla="*/ 0 w 32"/>
                <a:gd name="T9" fmla="*/ 6 h 12"/>
                <a:gd name="T10" fmla="*/ 0 w 32"/>
                <a:gd name="T11" fmla="*/ 12 h 12"/>
                <a:gd name="T12" fmla="*/ 32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32" y="12"/>
                  </a:moveTo>
                  <a:lnTo>
                    <a:pt x="2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69" name="Freeform 118"/>
            <p:cNvSpPr>
              <a:spLocks noChangeArrowheads="1"/>
            </p:cNvSpPr>
            <p:nvPr/>
          </p:nvSpPr>
          <p:spPr bwMode="auto">
            <a:xfrm>
              <a:off x="4259" y="2196"/>
              <a:ext cx="11" cy="3"/>
            </a:xfrm>
            <a:custGeom>
              <a:avLst/>
              <a:gdLst>
                <a:gd name="T0" fmla="*/ 33 w 33"/>
                <a:gd name="T1" fmla="*/ 11 h 11"/>
                <a:gd name="T2" fmla="*/ 32 w 33"/>
                <a:gd name="T3" fmla="*/ 0 h 11"/>
                <a:gd name="T4" fmla="*/ 0 w 33"/>
                <a:gd name="T5" fmla="*/ 0 h 11"/>
                <a:gd name="T6" fmla="*/ 3 w 33"/>
                <a:gd name="T7" fmla="*/ 3 h 11"/>
                <a:gd name="T8" fmla="*/ 5 w 33"/>
                <a:gd name="T9" fmla="*/ 11 h 11"/>
                <a:gd name="T10" fmla="*/ 33 w 3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1">
                  <a:moveTo>
                    <a:pt x="33" y="11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11"/>
                  </a:lnTo>
                  <a:lnTo>
                    <a:pt x="33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70" name="Freeform 119"/>
            <p:cNvSpPr>
              <a:spLocks noChangeArrowheads="1"/>
            </p:cNvSpPr>
            <p:nvPr/>
          </p:nvSpPr>
          <p:spPr bwMode="auto">
            <a:xfrm>
              <a:off x="4261" y="2199"/>
              <a:ext cx="9" cy="4"/>
            </a:xfrm>
            <a:custGeom>
              <a:avLst/>
              <a:gdLst>
                <a:gd name="T0" fmla="*/ 29 w 29"/>
                <a:gd name="T1" fmla="*/ 11 h 11"/>
                <a:gd name="T2" fmla="*/ 28 w 29"/>
                <a:gd name="T3" fmla="*/ 0 h 11"/>
                <a:gd name="T4" fmla="*/ 0 w 29"/>
                <a:gd name="T5" fmla="*/ 0 h 11"/>
                <a:gd name="T6" fmla="*/ 4 w 29"/>
                <a:gd name="T7" fmla="*/ 11 h 11"/>
                <a:gd name="T8" fmla="*/ 29 w 2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9" y="11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4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71" name="Freeform 120"/>
            <p:cNvSpPr>
              <a:spLocks noChangeArrowheads="1"/>
            </p:cNvSpPr>
            <p:nvPr/>
          </p:nvSpPr>
          <p:spPr bwMode="auto">
            <a:xfrm>
              <a:off x="4253" y="2211"/>
              <a:ext cx="27" cy="3"/>
            </a:xfrm>
            <a:custGeom>
              <a:avLst/>
              <a:gdLst>
                <a:gd name="T0" fmla="*/ 18 w 82"/>
                <a:gd name="T1" fmla="*/ 0 h 11"/>
                <a:gd name="T2" fmla="*/ 17 w 82"/>
                <a:gd name="T3" fmla="*/ 0 h 11"/>
                <a:gd name="T4" fmla="*/ 17 w 82"/>
                <a:gd name="T5" fmla="*/ 1 h 11"/>
                <a:gd name="T6" fmla="*/ 7 w 82"/>
                <a:gd name="T7" fmla="*/ 7 h 11"/>
                <a:gd name="T8" fmla="*/ 0 w 82"/>
                <a:gd name="T9" fmla="*/ 11 h 11"/>
                <a:gd name="T10" fmla="*/ 82 w 82"/>
                <a:gd name="T11" fmla="*/ 11 h 11"/>
                <a:gd name="T12" fmla="*/ 73 w 82"/>
                <a:gd name="T13" fmla="*/ 6 h 11"/>
                <a:gd name="T14" fmla="*/ 67 w 82"/>
                <a:gd name="T15" fmla="*/ 0 h 11"/>
                <a:gd name="T16" fmla="*/ 18 w 8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1">
                  <a:moveTo>
                    <a:pt x="18" y="0"/>
                  </a:moveTo>
                  <a:lnTo>
                    <a:pt x="17" y="0"/>
                  </a:lnTo>
                  <a:lnTo>
                    <a:pt x="17" y="1"/>
                  </a:lnTo>
                  <a:lnTo>
                    <a:pt x="7" y="7"/>
                  </a:lnTo>
                  <a:lnTo>
                    <a:pt x="0" y="11"/>
                  </a:lnTo>
                  <a:lnTo>
                    <a:pt x="82" y="11"/>
                  </a:lnTo>
                  <a:lnTo>
                    <a:pt x="73" y="6"/>
                  </a:lnTo>
                  <a:lnTo>
                    <a:pt x="6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72" name="Freeform 121"/>
            <p:cNvSpPr>
              <a:spLocks noChangeArrowheads="1"/>
            </p:cNvSpPr>
            <p:nvPr/>
          </p:nvSpPr>
          <p:spPr bwMode="auto">
            <a:xfrm>
              <a:off x="4259" y="2207"/>
              <a:ext cx="16" cy="4"/>
            </a:xfrm>
            <a:custGeom>
              <a:avLst/>
              <a:gdLst>
                <a:gd name="T0" fmla="*/ 49 w 49"/>
                <a:gd name="T1" fmla="*/ 11 h 11"/>
                <a:gd name="T2" fmla="*/ 44 w 49"/>
                <a:gd name="T3" fmla="*/ 5 h 11"/>
                <a:gd name="T4" fmla="*/ 41 w 49"/>
                <a:gd name="T5" fmla="*/ 0 h 11"/>
                <a:gd name="T6" fmla="*/ 9 w 49"/>
                <a:gd name="T7" fmla="*/ 0 h 11"/>
                <a:gd name="T8" fmla="*/ 5 w 49"/>
                <a:gd name="T9" fmla="*/ 5 h 11"/>
                <a:gd name="T10" fmla="*/ 0 w 49"/>
                <a:gd name="T11" fmla="*/ 11 h 11"/>
                <a:gd name="T12" fmla="*/ 49 w 4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1">
                  <a:moveTo>
                    <a:pt x="49" y="11"/>
                  </a:moveTo>
                  <a:lnTo>
                    <a:pt x="44" y="5"/>
                  </a:lnTo>
                  <a:lnTo>
                    <a:pt x="41" y="0"/>
                  </a:lnTo>
                  <a:lnTo>
                    <a:pt x="9" y="0"/>
                  </a:lnTo>
                  <a:lnTo>
                    <a:pt x="5" y="5"/>
                  </a:lnTo>
                  <a:lnTo>
                    <a:pt x="0" y="11"/>
                  </a:lnTo>
                  <a:lnTo>
                    <a:pt x="49" y="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73" name="Freeform 122"/>
            <p:cNvSpPr>
              <a:spLocks noChangeArrowheads="1"/>
            </p:cNvSpPr>
            <p:nvPr/>
          </p:nvSpPr>
          <p:spPr bwMode="auto">
            <a:xfrm>
              <a:off x="3991" y="2192"/>
              <a:ext cx="252" cy="4"/>
            </a:xfrm>
            <a:custGeom>
              <a:avLst/>
              <a:gdLst>
                <a:gd name="T0" fmla="*/ 739 w 754"/>
                <a:gd name="T1" fmla="*/ 11 h 11"/>
                <a:gd name="T2" fmla="*/ 745 w 754"/>
                <a:gd name="T3" fmla="*/ 5 h 11"/>
                <a:gd name="T4" fmla="*/ 754 w 754"/>
                <a:gd name="T5" fmla="*/ 0 h 11"/>
                <a:gd name="T6" fmla="*/ 0 w 754"/>
                <a:gd name="T7" fmla="*/ 0 h 11"/>
                <a:gd name="T8" fmla="*/ 0 w 754"/>
                <a:gd name="T9" fmla="*/ 1 h 11"/>
                <a:gd name="T10" fmla="*/ 0 w 754"/>
                <a:gd name="T11" fmla="*/ 11 h 11"/>
                <a:gd name="T12" fmla="*/ 739 w 75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4" h="11">
                  <a:moveTo>
                    <a:pt x="739" y="11"/>
                  </a:moveTo>
                  <a:lnTo>
                    <a:pt x="745" y="5"/>
                  </a:lnTo>
                  <a:lnTo>
                    <a:pt x="75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739" y="1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74" name="Freeform 123"/>
            <p:cNvSpPr>
              <a:spLocks noChangeArrowheads="1"/>
            </p:cNvSpPr>
            <p:nvPr/>
          </p:nvSpPr>
          <p:spPr bwMode="auto">
            <a:xfrm>
              <a:off x="3954" y="2174"/>
              <a:ext cx="17" cy="3"/>
            </a:xfrm>
            <a:custGeom>
              <a:avLst/>
              <a:gdLst>
                <a:gd name="T0" fmla="*/ 40 w 50"/>
                <a:gd name="T1" fmla="*/ 10 h 10"/>
                <a:gd name="T2" fmla="*/ 44 w 50"/>
                <a:gd name="T3" fmla="*/ 3 h 10"/>
                <a:gd name="T4" fmla="*/ 50 w 50"/>
                <a:gd name="T5" fmla="*/ 0 h 10"/>
                <a:gd name="T6" fmla="*/ 8 w 50"/>
                <a:gd name="T7" fmla="*/ 0 h 10"/>
                <a:gd name="T8" fmla="*/ 0 w 50"/>
                <a:gd name="T9" fmla="*/ 10 h 10"/>
                <a:gd name="T10" fmla="*/ 40 w 5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0">
                  <a:moveTo>
                    <a:pt x="40" y="10"/>
                  </a:moveTo>
                  <a:lnTo>
                    <a:pt x="44" y="3"/>
                  </a:lnTo>
                  <a:lnTo>
                    <a:pt x="50" y="0"/>
                  </a:lnTo>
                  <a:lnTo>
                    <a:pt x="8" y="0"/>
                  </a:lnTo>
                  <a:lnTo>
                    <a:pt x="0" y="10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75" name="Freeform 124"/>
            <p:cNvSpPr>
              <a:spLocks noChangeArrowheads="1"/>
            </p:cNvSpPr>
            <p:nvPr/>
          </p:nvSpPr>
          <p:spPr bwMode="auto">
            <a:xfrm>
              <a:off x="3949" y="2185"/>
              <a:ext cx="16" cy="3"/>
            </a:xfrm>
            <a:custGeom>
              <a:avLst/>
              <a:gdLst>
                <a:gd name="T0" fmla="*/ 48 w 49"/>
                <a:gd name="T1" fmla="*/ 10 h 10"/>
                <a:gd name="T2" fmla="*/ 49 w 49"/>
                <a:gd name="T3" fmla="*/ 0 h 10"/>
                <a:gd name="T4" fmla="*/ 7 w 49"/>
                <a:gd name="T5" fmla="*/ 0 h 10"/>
                <a:gd name="T6" fmla="*/ 0 w 49"/>
                <a:gd name="T7" fmla="*/ 10 h 10"/>
                <a:gd name="T8" fmla="*/ 48 w 49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0">
                  <a:moveTo>
                    <a:pt x="48" y="10"/>
                  </a:moveTo>
                  <a:lnTo>
                    <a:pt x="49" y="0"/>
                  </a:lnTo>
                  <a:lnTo>
                    <a:pt x="7" y="0"/>
                  </a:lnTo>
                  <a:lnTo>
                    <a:pt x="0" y="10"/>
                  </a:lnTo>
                  <a:lnTo>
                    <a:pt x="48" y="1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76" name="Freeform 125"/>
            <p:cNvSpPr>
              <a:spLocks noChangeArrowheads="1"/>
            </p:cNvSpPr>
            <p:nvPr/>
          </p:nvSpPr>
          <p:spPr bwMode="auto">
            <a:xfrm>
              <a:off x="3946" y="2192"/>
              <a:ext cx="19" cy="4"/>
            </a:xfrm>
            <a:custGeom>
              <a:avLst/>
              <a:gdLst>
                <a:gd name="T0" fmla="*/ 55 w 57"/>
                <a:gd name="T1" fmla="*/ 1 h 11"/>
                <a:gd name="T2" fmla="*/ 55 w 57"/>
                <a:gd name="T3" fmla="*/ 0 h 11"/>
                <a:gd name="T4" fmla="*/ 3 w 57"/>
                <a:gd name="T5" fmla="*/ 0 h 11"/>
                <a:gd name="T6" fmla="*/ 0 w 57"/>
                <a:gd name="T7" fmla="*/ 11 h 11"/>
                <a:gd name="T8" fmla="*/ 57 w 57"/>
                <a:gd name="T9" fmla="*/ 11 h 11"/>
                <a:gd name="T10" fmla="*/ 55 w 5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1">
                  <a:moveTo>
                    <a:pt x="55" y="1"/>
                  </a:moveTo>
                  <a:lnTo>
                    <a:pt x="55" y="0"/>
                  </a:lnTo>
                  <a:lnTo>
                    <a:pt x="3" y="0"/>
                  </a:lnTo>
                  <a:lnTo>
                    <a:pt x="0" y="11"/>
                  </a:lnTo>
                  <a:lnTo>
                    <a:pt x="57" y="11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77" name="Freeform 126"/>
            <p:cNvSpPr>
              <a:spLocks noChangeArrowheads="1"/>
            </p:cNvSpPr>
            <p:nvPr/>
          </p:nvSpPr>
          <p:spPr bwMode="auto">
            <a:xfrm>
              <a:off x="3947" y="2188"/>
              <a:ext cx="18" cy="4"/>
            </a:xfrm>
            <a:custGeom>
              <a:avLst/>
              <a:gdLst>
                <a:gd name="T0" fmla="*/ 52 w 54"/>
                <a:gd name="T1" fmla="*/ 12 h 12"/>
                <a:gd name="T2" fmla="*/ 54 w 54"/>
                <a:gd name="T3" fmla="*/ 0 h 12"/>
                <a:gd name="T4" fmla="*/ 6 w 54"/>
                <a:gd name="T5" fmla="*/ 0 h 12"/>
                <a:gd name="T6" fmla="*/ 3 w 54"/>
                <a:gd name="T7" fmla="*/ 5 h 12"/>
                <a:gd name="T8" fmla="*/ 0 w 54"/>
                <a:gd name="T9" fmla="*/ 12 h 12"/>
                <a:gd name="T10" fmla="*/ 52 w 54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2">
                  <a:moveTo>
                    <a:pt x="52" y="12"/>
                  </a:moveTo>
                  <a:lnTo>
                    <a:pt x="54" y="0"/>
                  </a:lnTo>
                  <a:lnTo>
                    <a:pt x="6" y="0"/>
                  </a:lnTo>
                  <a:lnTo>
                    <a:pt x="3" y="5"/>
                  </a:lnTo>
                  <a:lnTo>
                    <a:pt x="0" y="12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78" name="Freeform 127"/>
            <p:cNvSpPr>
              <a:spLocks noChangeArrowheads="1"/>
            </p:cNvSpPr>
            <p:nvPr/>
          </p:nvSpPr>
          <p:spPr bwMode="auto">
            <a:xfrm>
              <a:off x="3952" y="2177"/>
              <a:ext cx="16" cy="4"/>
            </a:xfrm>
            <a:custGeom>
              <a:avLst/>
              <a:gdLst>
                <a:gd name="T0" fmla="*/ 42 w 46"/>
                <a:gd name="T1" fmla="*/ 11 h 11"/>
                <a:gd name="T2" fmla="*/ 46 w 46"/>
                <a:gd name="T3" fmla="*/ 0 h 11"/>
                <a:gd name="T4" fmla="*/ 6 w 46"/>
                <a:gd name="T5" fmla="*/ 0 h 11"/>
                <a:gd name="T6" fmla="*/ 0 w 46"/>
                <a:gd name="T7" fmla="*/ 11 h 11"/>
                <a:gd name="T8" fmla="*/ 42 w 4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">
                  <a:moveTo>
                    <a:pt x="42" y="11"/>
                  </a:moveTo>
                  <a:lnTo>
                    <a:pt x="46" y="0"/>
                  </a:lnTo>
                  <a:lnTo>
                    <a:pt x="6" y="0"/>
                  </a:lnTo>
                  <a:lnTo>
                    <a:pt x="0" y="11"/>
                  </a:lnTo>
                  <a:lnTo>
                    <a:pt x="42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79" name="Freeform 128"/>
            <p:cNvSpPr>
              <a:spLocks noChangeArrowheads="1"/>
            </p:cNvSpPr>
            <p:nvPr/>
          </p:nvSpPr>
          <p:spPr bwMode="auto">
            <a:xfrm>
              <a:off x="3951" y="2181"/>
              <a:ext cx="15" cy="4"/>
            </a:xfrm>
            <a:custGeom>
              <a:avLst/>
              <a:gdLst>
                <a:gd name="T0" fmla="*/ 42 w 46"/>
                <a:gd name="T1" fmla="*/ 12 h 12"/>
                <a:gd name="T2" fmla="*/ 46 w 46"/>
                <a:gd name="T3" fmla="*/ 0 h 12"/>
                <a:gd name="T4" fmla="*/ 4 w 46"/>
                <a:gd name="T5" fmla="*/ 0 h 12"/>
                <a:gd name="T6" fmla="*/ 0 w 46"/>
                <a:gd name="T7" fmla="*/ 12 h 12"/>
                <a:gd name="T8" fmla="*/ 42 w 4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2">
                  <a:moveTo>
                    <a:pt x="42" y="12"/>
                  </a:moveTo>
                  <a:lnTo>
                    <a:pt x="46" y="0"/>
                  </a:lnTo>
                  <a:lnTo>
                    <a:pt x="4" y="0"/>
                  </a:lnTo>
                  <a:lnTo>
                    <a:pt x="0" y="12"/>
                  </a:lnTo>
                  <a:lnTo>
                    <a:pt x="42" y="1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80" name="Freeform 129"/>
            <p:cNvSpPr>
              <a:spLocks noChangeArrowheads="1"/>
            </p:cNvSpPr>
            <p:nvPr/>
          </p:nvSpPr>
          <p:spPr bwMode="auto">
            <a:xfrm>
              <a:off x="3943" y="2211"/>
              <a:ext cx="32" cy="3"/>
            </a:xfrm>
            <a:custGeom>
              <a:avLst/>
              <a:gdLst>
                <a:gd name="T0" fmla="*/ 94 w 94"/>
                <a:gd name="T1" fmla="*/ 11 h 11"/>
                <a:gd name="T2" fmla="*/ 85 w 94"/>
                <a:gd name="T3" fmla="*/ 6 h 11"/>
                <a:gd name="T4" fmla="*/ 78 w 94"/>
                <a:gd name="T5" fmla="*/ 0 h 11"/>
                <a:gd name="T6" fmla="*/ 4 w 94"/>
                <a:gd name="T7" fmla="*/ 0 h 11"/>
                <a:gd name="T8" fmla="*/ 4 w 94"/>
                <a:gd name="T9" fmla="*/ 1 h 11"/>
                <a:gd name="T10" fmla="*/ 2 w 94"/>
                <a:gd name="T11" fmla="*/ 10 h 11"/>
                <a:gd name="T12" fmla="*/ 0 w 94"/>
                <a:gd name="T13" fmla="*/ 11 h 11"/>
                <a:gd name="T14" fmla="*/ 94 w 9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11">
                  <a:moveTo>
                    <a:pt x="94" y="11"/>
                  </a:moveTo>
                  <a:lnTo>
                    <a:pt x="85" y="6"/>
                  </a:lnTo>
                  <a:lnTo>
                    <a:pt x="78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0"/>
                  </a:lnTo>
                  <a:lnTo>
                    <a:pt x="0" y="11"/>
                  </a:lnTo>
                  <a:lnTo>
                    <a:pt x="94" y="11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81" name="Freeform 130"/>
            <p:cNvSpPr>
              <a:spLocks noChangeArrowheads="1"/>
            </p:cNvSpPr>
            <p:nvPr/>
          </p:nvSpPr>
          <p:spPr bwMode="auto">
            <a:xfrm>
              <a:off x="3945" y="2207"/>
              <a:ext cx="24" cy="4"/>
            </a:xfrm>
            <a:custGeom>
              <a:avLst/>
              <a:gdLst>
                <a:gd name="T0" fmla="*/ 74 w 74"/>
                <a:gd name="T1" fmla="*/ 11 h 11"/>
                <a:gd name="T2" fmla="*/ 69 w 74"/>
                <a:gd name="T3" fmla="*/ 5 h 11"/>
                <a:gd name="T4" fmla="*/ 67 w 74"/>
                <a:gd name="T5" fmla="*/ 0 h 11"/>
                <a:gd name="T6" fmla="*/ 0 w 74"/>
                <a:gd name="T7" fmla="*/ 0 h 11"/>
                <a:gd name="T8" fmla="*/ 0 w 74"/>
                <a:gd name="T9" fmla="*/ 11 h 11"/>
                <a:gd name="T10" fmla="*/ 74 w 74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1">
                  <a:moveTo>
                    <a:pt x="74" y="11"/>
                  </a:moveTo>
                  <a:lnTo>
                    <a:pt x="69" y="5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74" y="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82" name="Freeform 131"/>
            <p:cNvSpPr>
              <a:spLocks noChangeArrowheads="1"/>
            </p:cNvSpPr>
            <p:nvPr/>
          </p:nvSpPr>
          <p:spPr bwMode="auto">
            <a:xfrm>
              <a:off x="3944" y="2203"/>
              <a:ext cx="23" cy="4"/>
            </a:xfrm>
            <a:custGeom>
              <a:avLst/>
              <a:gdLst>
                <a:gd name="T0" fmla="*/ 68 w 68"/>
                <a:gd name="T1" fmla="*/ 12 h 12"/>
                <a:gd name="T2" fmla="*/ 64 w 68"/>
                <a:gd name="T3" fmla="*/ 6 h 12"/>
                <a:gd name="T4" fmla="*/ 63 w 68"/>
                <a:gd name="T5" fmla="*/ 0 h 12"/>
                <a:gd name="T6" fmla="*/ 0 w 68"/>
                <a:gd name="T7" fmla="*/ 0 h 12"/>
                <a:gd name="T8" fmla="*/ 0 w 68"/>
                <a:gd name="T9" fmla="*/ 2 h 12"/>
                <a:gd name="T10" fmla="*/ 1 w 68"/>
                <a:gd name="T11" fmla="*/ 12 h 12"/>
                <a:gd name="T12" fmla="*/ 68 w 6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2">
                  <a:moveTo>
                    <a:pt x="68" y="12"/>
                  </a:moveTo>
                  <a:lnTo>
                    <a:pt x="64" y="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2"/>
                  </a:lnTo>
                  <a:lnTo>
                    <a:pt x="68" y="12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83" name="Freeform 132"/>
            <p:cNvSpPr>
              <a:spLocks noChangeArrowheads="1"/>
            </p:cNvSpPr>
            <p:nvPr/>
          </p:nvSpPr>
          <p:spPr bwMode="auto">
            <a:xfrm>
              <a:off x="3944" y="2199"/>
              <a:ext cx="21" cy="4"/>
            </a:xfrm>
            <a:custGeom>
              <a:avLst/>
              <a:gdLst>
                <a:gd name="T0" fmla="*/ 63 w 63"/>
                <a:gd name="T1" fmla="*/ 11 h 11"/>
                <a:gd name="T2" fmla="*/ 62 w 63"/>
                <a:gd name="T3" fmla="*/ 0 h 11"/>
                <a:gd name="T4" fmla="*/ 1 w 63"/>
                <a:gd name="T5" fmla="*/ 0 h 11"/>
                <a:gd name="T6" fmla="*/ 0 w 63"/>
                <a:gd name="T7" fmla="*/ 11 h 11"/>
                <a:gd name="T8" fmla="*/ 63 w 6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1">
                  <a:moveTo>
                    <a:pt x="63" y="11"/>
                  </a:moveTo>
                  <a:lnTo>
                    <a:pt x="62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63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84" name="Freeform 133"/>
            <p:cNvSpPr>
              <a:spLocks noChangeArrowheads="1"/>
            </p:cNvSpPr>
            <p:nvPr/>
          </p:nvSpPr>
          <p:spPr bwMode="auto">
            <a:xfrm>
              <a:off x="3945" y="2196"/>
              <a:ext cx="20" cy="3"/>
            </a:xfrm>
            <a:custGeom>
              <a:avLst/>
              <a:gdLst>
                <a:gd name="T0" fmla="*/ 61 w 61"/>
                <a:gd name="T1" fmla="*/ 11 h 11"/>
                <a:gd name="T2" fmla="*/ 60 w 61"/>
                <a:gd name="T3" fmla="*/ 0 h 11"/>
                <a:gd name="T4" fmla="*/ 3 w 61"/>
                <a:gd name="T5" fmla="*/ 0 h 11"/>
                <a:gd name="T6" fmla="*/ 0 w 61"/>
                <a:gd name="T7" fmla="*/ 11 h 11"/>
                <a:gd name="T8" fmla="*/ 61 w 6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1">
                  <a:moveTo>
                    <a:pt x="61" y="11"/>
                  </a:moveTo>
                  <a:lnTo>
                    <a:pt x="60" y="0"/>
                  </a:lnTo>
                  <a:lnTo>
                    <a:pt x="3" y="0"/>
                  </a:lnTo>
                  <a:lnTo>
                    <a:pt x="0" y="11"/>
                  </a:lnTo>
                  <a:lnTo>
                    <a:pt x="61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85" name="Freeform 134"/>
            <p:cNvSpPr>
              <a:spLocks noChangeArrowheads="1"/>
            </p:cNvSpPr>
            <p:nvPr/>
          </p:nvSpPr>
          <p:spPr bwMode="auto">
            <a:xfrm>
              <a:off x="3679" y="2181"/>
              <a:ext cx="271" cy="4"/>
            </a:xfrm>
            <a:custGeom>
              <a:avLst/>
              <a:gdLst>
                <a:gd name="T0" fmla="*/ 762 w 813"/>
                <a:gd name="T1" fmla="*/ 0 h 12"/>
                <a:gd name="T2" fmla="*/ 760 w 813"/>
                <a:gd name="T3" fmla="*/ 4 h 12"/>
                <a:gd name="T4" fmla="*/ 755 w 813"/>
                <a:gd name="T5" fmla="*/ 3 h 12"/>
                <a:gd name="T6" fmla="*/ 756 w 813"/>
                <a:gd name="T7" fmla="*/ 0 h 12"/>
                <a:gd name="T8" fmla="*/ 0 w 813"/>
                <a:gd name="T9" fmla="*/ 0 h 12"/>
                <a:gd name="T10" fmla="*/ 0 w 813"/>
                <a:gd name="T11" fmla="*/ 5 h 12"/>
                <a:gd name="T12" fmla="*/ 1 w 813"/>
                <a:gd name="T13" fmla="*/ 12 h 12"/>
                <a:gd name="T14" fmla="*/ 807 w 813"/>
                <a:gd name="T15" fmla="*/ 12 h 12"/>
                <a:gd name="T16" fmla="*/ 813 w 813"/>
                <a:gd name="T17" fmla="*/ 0 h 12"/>
                <a:gd name="T18" fmla="*/ 762 w 813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12">
                  <a:moveTo>
                    <a:pt x="762" y="0"/>
                  </a:moveTo>
                  <a:lnTo>
                    <a:pt x="760" y="4"/>
                  </a:lnTo>
                  <a:lnTo>
                    <a:pt x="755" y="3"/>
                  </a:lnTo>
                  <a:lnTo>
                    <a:pt x="75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12"/>
                  </a:lnTo>
                  <a:lnTo>
                    <a:pt x="807" y="12"/>
                  </a:lnTo>
                  <a:lnTo>
                    <a:pt x="813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86" name="Freeform 135"/>
            <p:cNvSpPr>
              <a:spLocks noChangeArrowheads="1"/>
            </p:cNvSpPr>
            <p:nvPr/>
          </p:nvSpPr>
          <p:spPr bwMode="auto">
            <a:xfrm>
              <a:off x="3678" y="2177"/>
              <a:ext cx="253" cy="4"/>
            </a:xfrm>
            <a:custGeom>
              <a:avLst/>
              <a:gdLst>
                <a:gd name="T0" fmla="*/ 760 w 761"/>
                <a:gd name="T1" fmla="*/ 11 h 11"/>
                <a:gd name="T2" fmla="*/ 761 w 761"/>
                <a:gd name="T3" fmla="*/ 0 h 11"/>
                <a:gd name="T4" fmla="*/ 0 w 761"/>
                <a:gd name="T5" fmla="*/ 0 h 11"/>
                <a:gd name="T6" fmla="*/ 4 w 761"/>
                <a:gd name="T7" fmla="*/ 11 h 11"/>
                <a:gd name="T8" fmla="*/ 760 w 76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" h="11">
                  <a:moveTo>
                    <a:pt x="760" y="11"/>
                  </a:moveTo>
                  <a:lnTo>
                    <a:pt x="761" y="0"/>
                  </a:lnTo>
                  <a:lnTo>
                    <a:pt x="0" y="0"/>
                  </a:lnTo>
                  <a:lnTo>
                    <a:pt x="4" y="11"/>
                  </a:lnTo>
                  <a:lnTo>
                    <a:pt x="760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87" name="Freeform 136"/>
            <p:cNvSpPr>
              <a:spLocks noChangeArrowheads="1"/>
            </p:cNvSpPr>
            <p:nvPr/>
          </p:nvSpPr>
          <p:spPr bwMode="auto">
            <a:xfrm>
              <a:off x="3675" y="2174"/>
              <a:ext cx="257" cy="3"/>
            </a:xfrm>
            <a:custGeom>
              <a:avLst/>
              <a:gdLst>
                <a:gd name="T0" fmla="*/ 768 w 770"/>
                <a:gd name="T1" fmla="*/ 10 h 10"/>
                <a:gd name="T2" fmla="*/ 770 w 770"/>
                <a:gd name="T3" fmla="*/ 0 h 10"/>
                <a:gd name="T4" fmla="*/ 0 w 770"/>
                <a:gd name="T5" fmla="*/ 0 h 10"/>
                <a:gd name="T6" fmla="*/ 1 w 770"/>
                <a:gd name="T7" fmla="*/ 2 h 10"/>
                <a:gd name="T8" fmla="*/ 7 w 770"/>
                <a:gd name="T9" fmla="*/ 10 h 10"/>
                <a:gd name="T10" fmla="*/ 768 w 77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" h="10">
                  <a:moveTo>
                    <a:pt x="768" y="10"/>
                  </a:moveTo>
                  <a:lnTo>
                    <a:pt x="77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7" y="10"/>
                  </a:lnTo>
                  <a:lnTo>
                    <a:pt x="768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88" name="Freeform 137"/>
            <p:cNvSpPr>
              <a:spLocks noChangeArrowheads="1"/>
            </p:cNvSpPr>
            <p:nvPr/>
          </p:nvSpPr>
          <p:spPr bwMode="auto">
            <a:xfrm>
              <a:off x="3935" y="2175"/>
              <a:ext cx="18" cy="2"/>
            </a:xfrm>
            <a:custGeom>
              <a:avLst/>
              <a:gdLst>
                <a:gd name="T0" fmla="*/ 51 w 54"/>
                <a:gd name="T1" fmla="*/ 7 h 7"/>
                <a:gd name="T2" fmla="*/ 54 w 54"/>
                <a:gd name="T3" fmla="*/ 0 h 7"/>
                <a:gd name="T4" fmla="*/ 14 w 54"/>
                <a:gd name="T5" fmla="*/ 0 h 7"/>
                <a:gd name="T6" fmla="*/ 5 w 54"/>
                <a:gd name="T7" fmla="*/ 1 h 7"/>
                <a:gd name="T8" fmla="*/ 0 w 54"/>
                <a:gd name="T9" fmla="*/ 7 h 7"/>
                <a:gd name="T10" fmla="*/ 51 w 54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7">
                  <a:moveTo>
                    <a:pt x="51" y="7"/>
                  </a:moveTo>
                  <a:lnTo>
                    <a:pt x="54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0" y="7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89" name="Freeform 138"/>
            <p:cNvSpPr>
              <a:spLocks noChangeArrowheads="1"/>
            </p:cNvSpPr>
            <p:nvPr/>
          </p:nvSpPr>
          <p:spPr bwMode="auto">
            <a:xfrm>
              <a:off x="3933" y="2177"/>
              <a:ext cx="19" cy="4"/>
            </a:xfrm>
            <a:custGeom>
              <a:avLst/>
              <a:gdLst>
                <a:gd name="T0" fmla="*/ 51 w 57"/>
                <a:gd name="T1" fmla="*/ 11 h 11"/>
                <a:gd name="T2" fmla="*/ 57 w 57"/>
                <a:gd name="T3" fmla="*/ 0 h 11"/>
                <a:gd name="T4" fmla="*/ 6 w 57"/>
                <a:gd name="T5" fmla="*/ 0 h 11"/>
                <a:gd name="T6" fmla="*/ 0 w 57"/>
                <a:gd name="T7" fmla="*/ 11 h 11"/>
                <a:gd name="T8" fmla="*/ 51 w 5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">
                  <a:moveTo>
                    <a:pt x="51" y="11"/>
                  </a:moveTo>
                  <a:lnTo>
                    <a:pt x="57" y="0"/>
                  </a:lnTo>
                  <a:lnTo>
                    <a:pt x="6" y="0"/>
                  </a:lnTo>
                  <a:lnTo>
                    <a:pt x="0" y="11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90" name="Freeform 139"/>
            <p:cNvSpPr>
              <a:spLocks noChangeArrowheads="1"/>
            </p:cNvSpPr>
            <p:nvPr/>
          </p:nvSpPr>
          <p:spPr bwMode="auto">
            <a:xfrm>
              <a:off x="3679" y="2185"/>
              <a:ext cx="269" cy="3"/>
            </a:xfrm>
            <a:custGeom>
              <a:avLst/>
              <a:gdLst>
                <a:gd name="T0" fmla="*/ 801 w 806"/>
                <a:gd name="T1" fmla="*/ 10 h 10"/>
                <a:gd name="T2" fmla="*/ 806 w 806"/>
                <a:gd name="T3" fmla="*/ 0 h 10"/>
                <a:gd name="T4" fmla="*/ 0 w 806"/>
                <a:gd name="T5" fmla="*/ 0 h 10"/>
                <a:gd name="T6" fmla="*/ 1 w 806"/>
                <a:gd name="T7" fmla="*/ 10 h 10"/>
                <a:gd name="T8" fmla="*/ 801 w 80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" h="10">
                  <a:moveTo>
                    <a:pt x="801" y="10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1" y="10"/>
                  </a:lnTo>
                  <a:lnTo>
                    <a:pt x="801" y="1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91" name="Freeform 140"/>
            <p:cNvSpPr>
              <a:spLocks noChangeArrowheads="1"/>
            </p:cNvSpPr>
            <p:nvPr/>
          </p:nvSpPr>
          <p:spPr bwMode="auto">
            <a:xfrm>
              <a:off x="3680" y="2188"/>
              <a:ext cx="266" cy="4"/>
            </a:xfrm>
            <a:custGeom>
              <a:avLst/>
              <a:gdLst>
                <a:gd name="T0" fmla="*/ 794 w 800"/>
                <a:gd name="T1" fmla="*/ 12 h 12"/>
                <a:gd name="T2" fmla="*/ 800 w 800"/>
                <a:gd name="T3" fmla="*/ 0 h 12"/>
                <a:gd name="T4" fmla="*/ 0 w 800"/>
                <a:gd name="T5" fmla="*/ 0 h 12"/>
                <a:gd name="T6" fmla="*/ 0 w 800"/>
                <a:gd name="T7" fmla="*/ 7 h 12"/>
                <a:gd name="T8" fmla="*/ 0 w 800"/>
                <a:gd name="T9" fmla="*/ 12 h 12"/>
                <a:gd name="T10" fmla="*/ 794 w 800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0" h="12">
                  <a:moveTo>
                    <a:pt x="794" y="12"/>
                  </a:moveTo>
                  <a:lnTo>
                    <a:pt x="80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794" y="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92" name="Freeform 141"/>
            <p:cNvSpPr>
              <a:spLocks noChangeArrowheads="1"/>
            </p:cNvSpPr>
            <p:nvPr/>
          </p:nvSpPr>
          <p:spPr bwMode="auto">
            <a:xfrm>
              <a:off x="3676" y="2203"/>
              <a:ext cx="264" cy="4"/>
            </a:xfrm>
            <a:custGeom>
              <a:avLst/>
              <a:gdLst>
                <a:gd name="T0" fmla="*/ 790 w 793"/>
                <a:gd name="T1" fmla="*/ 12 h 12"/>
                <a:gd name="T2" fmla="*/ 793 w 793"/>
                <a:gd name="T3" fmla="*/ 0 h 12"/>
                <a:gd name="T4" fmla="*/ 6 w 793"/>
                <a:gd name="T5" fmla="*/ 0 h 12"/>
                <a:gd name="T6" fmla="*/ 0 w 793"/>
                <a:gd name="T7" fmla="*/ 11 h 12"/>
                <a:gd name="T8" fmla="*/ 0 w 793"/>
                <a:gd name="T9" fmla="*/ 12 h 12"/>
                <a:gd name="T10" fmla="*/ 790 w 793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3" h="12">
                  <a:moveTo>
                    <a:pt x="790" y="12"/>
                  </a:moveTo>
                  <a:lnTo>
                    <a:pt x="793" y="0"/>
                  </a:lnTo>
                  <a:lnTo>
                    <a:pt x="6" y="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790" y="12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93" name="Freeform 142"/>
            <p:cNvSpPr>
              <a:spLocks noChangeArrowheads="1"/>
            </p:cNvSpPr>
            <p:nvPr/>
          </p:nvSpPr>
          <p:spPr bwMode="auto">
            <a:xfrm>
              <a:off x="3678" y="2199"/>
              <a:ext cx="262" cy="4"/>
            </a:xfrm>
            <a:custGeom>
              <a:avLst/>
              <a:gdLst>
                <a:gd name="T0" fmla="*/ 787 w 788"/>
                <a:gd name="T1" fmla="*/ 11 h 11"/>
                <a:gd name="T2" fmla="*/ 788 w 788"/>
                <a:gd name="T3" fmla="*/ 0 h 11"/>
                <a:gd name="T4" fmla="*/ 4 w 788"/>
                <a:gd name="T5" fmla="*/ 0 h 11"/>
                <a:gd name="T6" fmla="*/ 1 w 788"/>
                <a:gd name="T7" fmla="*/ 5 h 11"/>
                <a:gd name="T8" fmla="*/ 0 w 788"/>
                <a:gd name="T9" fmla="*/ 7 h 11"/>
                <a:gd name="T10" fmla="*/ 0 w 788"/>
                <a:gd name="T11" fmla="*/ 11 h 11"/>
                <a:gd name="T12" fmla="*/ 787 w 78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8" h="11">
                  <a:moveTo>
                    <a:pt x="787" y="11"/>
                  </a:moveTo>
                  <a:lnTo>
                    <a:pt x="788" y="0"/>
                  </a:lnTo>
                  <a:lnTo>
                    <a:pt x="4" y="0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87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94" name="Freeform 143"/>
            <p:cNvSpPr>
              <a:spLocks noChangeArrowheads="1"/>
            </p:cNvSpPr>
            <p:nvPr/>
          </p:nvSpPr>
          <p:spPr bwMode="auto">
            <a:xfrm>
              <a:off x="3679" y="2196"/>
              <a:ext cx="263" cy="3"/>
            </a:xfrm>
            <a:custGeom>
              <a:avLst/>
              <a:gdLst>
                <a:gd name="T0" fmla="*/ 784 w 790"/>
                <a:gd name="T1" fmla="*/ 11 h 11"/>
                <a:gd name="T2" fmla="*/ 784 w 790"/>
                <a:gd name="T3" fmla="*/ 10 h 11"/>
                <a:gd name="T4" fmla="*/ 790 w 790"/>
                <a:gd name="T5" fmla="*/ 0 h 11"/>
                <a:gd name="T6" fmla="*/ 2 w 790"/>
                <a:gd name="T7" fmla="*/ 0 h 11"/>
                <a:gd name="T8" fmla="*/ 0 w 790"/>
                <a:gd name="T9" fmla="*/ 11 h 11"/>
                <a:gd name="T10" fmla="*/ 784 w 790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0" h="11">
                  <a:moveTo>
                    <a:pt x="784" y="11"/>
                  </a:moveTo>
                  <a:lnTo>
                    <a:pt x="784" y="10"/>
                  </a:lnTo>
                  <a:lnTo>
                    <a:pt x="790" y="0"/>
                  </a:lnTo>
                  <a:lnTo>
                    <a:pt x="2" y="0"/>
                  </a:lnTo>
                  <a:lnTo>
                    <a:pt x="0" y="11"/>
                  </a:lnTo>
                  <a:lnTo>
                    <a:pt x="784" y="11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95" name="Freeform 144"/>
            <p:cNvSpPr>
              <a:spLocks noChangeArrowheads="1"/>
            </p:cNvSpPr>
            <p:nvPr/>
          </p:nvSpPr>
          <p:spPr bwMode="auto">
            <a:xfrm>
              <a:off x="2749" y="2211"/>
              <a:ext cx="1191" cy="3"/>
            </a:xfrm>
            <a:custGeom>
              <a:avLst/>
              <a:gdLst>
                <a:gd name="T0" fmla="*/ 3575 w 3575"/>
                <a:gd name="T1" fmla="*/ 11 h 11"/>
                <a:gd name="T2" fmla="*/ 3571 w 3575"/>
                <a:gd name="T3" fmla="*/ 10 h 11"/>
                <a:gd name="T4" fmla="*/ 3570 w 3575"/>
                <a:gd name="T5" fmla="*/ 0 h 11"/>
                <a:gd name="T6" fmla="*/ 2770 w 3575"/>
                <a:gd name="T7" fmla="*/ 0 h 11"/>
                <a:gd name="T8" fmla="*/ 2760 w 3575"/>
                <a:gd name="T9" fmla="*/ 4 h 11"/>
                <a:gd name="T10" fmla="*/ 2752 w 3575"/>
                <a:gd name="T11" fmla="*/ 6 h 11"/>
                <a:gd name="T12" fmla="*/ 2742 w 3575"/>
                <a:gd name="T13" fmla="*/ 4 h 11"/>
                <a:gd name="T14" fmla="*/ 2735 w 3575"/>
                <a:gd name="T15" fmla="*/ 0 h 11"/>
                <a:gd name="T16" fmla="*/ 2671 w 3575"/>
                <a:gd name="T17" fmla="*/ 0 h 11"/>
                <a:gd name="T18" fmla="*/ 2661 w 3575"/>
                <a:gd name="T19" fmla="*/ 4 h 11"/>
                <a:gd name="T20" fmla="*/ 2651 w 3575"/>
                <a:gd name="T21" fmla="*/ 6 h 11"/>
                <a:gd name="T22" fmla="*/ 2639 w 3575"/>
                <a:gd name="T23" fmla="*/ 4 h 11"/>
                <a:gd name="T24" fmla="*/ 2630 w 3575"/>
                <a:gd name="T25" fmla="*/ 0 h 11"/>
                <a:gd name="T26" fmla="*/ 1853 w 3575"/>
                <a:gd name="T27" fmla="*/ 0 h 11"/>
                <a:gd name="T28" fmla="*/ 1844 w 3575"/>
                <a:gd name="T29" fmla="*/ 4 h 11"/>
                <a:gd name="T30" fmla="*/ 1839 w 3575"/>
                <a:gd name="T31" fmla="*/ 5 h 11"/>
                <a:gd name="T32" fmla="*/ 1837 w 3575"/>
                <a:gd name="T33" fmla="*/ 5 h 11"/>
                <a:gd name="T34" fmla="*/ 1835 w 3575"/>
                <a:gd name="T35" fmla="*/ 5 h 11"/>
                <a:gd name="T36" fmla="*/ 1835 w 3575"/>
                <a:gd name="T37" fmla="*/ 6 h 11"/>
                <a:gd name="T38" fmla="*/ 1827 w 3575"/>
                <a:gd name="T39" fmla="*/ 4 h 11"/>
                <a:gd name="T40" fmla="*/ 1820 w 3575"/>
                <a:gd name="T41" fmla="*/ 0 h 11"/>
                <a:gd name="T42" fmla="*/ 1752 w 3575"/>
                <a:gd name="T43" fmla="*/ 0 h 11"/>
                <a:gd name="T44" fmla="*/ 1748 w 3575"/>
                <a:gd name="T45" fmla="*/ 0 h 11"/>
                <a:gd name="T46" fmla="*/ 1746 w 3575"/>
                <a:gd name="T47" fmla="*/ 1 h 11"/>
                <a:gd name="T48" fmla="*/ 1741 w 3575"/>
                <a:gd name="T49" fmla="*/ 4 h 11"/>
                <a:gd name="T50" fmla="*/ 1737 w 3575"/>
                <a:gd name="T51" fmla="*/ 4 h 11"/>
                <a:gd name="T52" fmla="*/ 1735 w 3575"/>
                <a:gd name="T53" fmla="*/ 5 h 11"/>
                <a:gd name="T54" fmla="*/ 1730 w 3575"/>
                <a:gd name="T55" fmla="*/ 6 h 11"/>
                <a:gd name="T56" fmla="*/ 1714 w 3575"/>
                <a:gd name="T57" fmla="*/ 0 h 11"/>
                <a:gd name="T58" fmla="*/ 950 w 3575"/>
                <a:gd name="T59" fmla="*/ 0 h 11"/>
                <a:gd name="T60" fmla="*/ 941 w 3575"/>
                <a:gd name="T61" fmla="*/ 4 h 11"/>
                <a:gd name="T62" fmla="*/ 936 w 3575"/>
                <a:gd name="T63" fmla="*/ 5 h 11"/>
                <a:gd name="T64" fmla="*/ 933 w 3575"/>
                <a:gd name="T65" fmla="*/ 5 h 11"/>
                <a:gd name="T66" fmla="*/ 932 w 3575"/>
                <a:gd name="T67" fmla="*/ 5 h 11"/>
                <a:gd name="T68" fmla="*/ 932 w 3575"/>
                <a:gd name="T69" fmla="*/ 6 h 11"/>
                <a:gd name="T70" fmla="*/ 922 w 3575"/>
                <a:gd name="T71" fmla="*/ 4 h 11"/>
                <a:gd name="T72" fmla="*/ 915 w 3575"/>
                <a:gd name="T73" fmla="*/ 0 h 11"/>
                <a:gd name="T74" fmla="*/ 872 w 3575"/>
                <a:gd name="T75" fmla="*/ 0 h 11"/>
                <a:gd name="T76" fmla="*/ 872 w 3575"/>
                <a:gd name="T77" fmla="*/ 5 h 11"/>
                <a:gd name="T78" fmla="*/ 818 w 3575"/>
                <a:gd name="T79" fmla="*/ 5 h 11"/>
                <a:gd name="T80" fmla="*/ 818 w 3575"/>
                <a:gd name="T81" fmla="*/ 0 h 11"/>
                <a:gd name="T82" fmla="*/ 14 w 3575"/>
                <a:gd name="T83" fmla="*/ 0 h 11"/>
                <a:gd name="T84" fmla="*/ 7 w 3575"/>
                <a:gd name="T85" fmla="*/ 6 h 11"/>
                <a:gd name="T86" fmla="*/ 0 w 3575"/>
                <a:gd name="T87" fmla="*/ 11 h 11"/>
                <a:gd name="T88" fmla="*/ 3575 w 3575"/>
                <a:gd name="T8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75" h="11">
                  <a:moveTo>
                    <a:pt x="3575" y="11"/>
                  </a:moveTo>
                  <a:lnTo>
                    <a:pt x="3571" y="10"/>
                  </a:lnTo>
                  <a:lnTo>
                    <a:pt x="3570" y="0"/>
                  </a:lnTo>
                  <a:lnTo>
                    <a:pt x="2770" y="0"/>
                  </a:lnTo>
                  <a:lnTo>
                    <a:pt x="2760" y="4"/>
                  </a:lnTo>
                  <a:lnTo>
                    <a:pt x="2752" y="6"/>
                  </a:lnTo>
                  <a:lnTo>
                    <a:pt x="2742" y="4"/>
                  </a:lnTo>
                  <a:lnTo>
                    <a:pt x="2735" y="0"/>
                  </a:lnTo>
                  <a:lnTo>
                    <a:pt x="2671" y="0"/>
                  </a:lnTo>
                  <a:lnTo>
                    <a:pt x="2661" y="4"/>
                  </a:lnTo>
                  <a:lnTo>
                    <a:pt x="2651" y="6"/>
                  </a:lnTo>
                  <a:lnTo>
                    <a:pt x="2639" y="4"/>
                  </a:lnTo>
                  <a:lnTo>
                    <a:pt x="2630" y="0"/>
                  </a:lnTo>
                  <a:lnTo>
                    <a:pt x="1853" y="0"/>
                  </a:lnTo>
                  <a:lnTo>
                    <a:pt x="1844" y="4"/>
                  </a:lnTo>
                  <a:lnTo>
                    <a:pt x="1839" y="5"/>
                  </a:lnTo>
                  <a:lnTo>
                    <a:pt x="1837" y="5"/>
                  </a:lnTo>
                  <a:lnTo>
                    <a:pt x="1835" y="5"/>
                  </a:lnTo>
                  <a:lnTo>
                    <a:pt x="1835" y="6"/>
                  </a:lnTo>
                  <a:lnTo>
                    <a:pt x="1827" y="4"/>
                  </a:lnTo>
                  <a:lnTo>
                    <a:pt x="1820" y="0"/>
                  </a:lnTo>
                  <a:lnTo>
                    <a:pt x="1752" y="0"/>
                  </a:lnTo>
                  <a:lnTo>
                    <a:pt x="1748" y="0"/>
                  </a:lnTo>
                  <a:lnTo>
                    <a:pt x="1746" y="1"/>
                  </a:lnTo>
                  <a:lnTo>
                    <a:pt x="1741" y="4"/>
                  </a:lnTo>
                  <a:lnTo>
                    <a:pt x="1737" y="4"/>
                  </a:lnTo>
                  <a:lnTo>
                    <a:pt x="1735" y="5"/>
                  </a:lnTo>
                  <a:lnTo>
                    <a:pt x="1730" y="6"/>
                  </a:lnTo>
                  <a:lnTo>
                    <a:pt x="1714" y="0"/>
                  </a:lnTo>
                  <a:lnTo>
                    <a:pt x="950" y="0"/>
                  </a:lnTo>
                  <a:lnTo>
                    <a:pt x="941" y="4"/>
                  </a:lnTo>
                  <a:lnTo>
                    <a:pt x="936" y="5"/>
                  </a:lnTo>
                  <a:lnTo>
                    <a:pt x="933" y="5"/>
                  </a:lnTo>
                  <a:lnTo>
                    <a:pt x="932" y="5"/>
                  </a:lnTo>
                  <a:lnTo>
                    <a:pt x="932" y="6"/>
                  </a:lnTo>
                  <a:lnTo>
                    <a:pt x="922" y="4"/>
                  </a:lnTo>
                  <a:lnTo>
                    <a:pt x="915" y="0"/>
                  </a:lnTo>
                  <a:lnTo>
                    <a:pt x="872" y="0"/>
                  </a:lnTo>
                  <a:lnTo>
                    <a:pt x="872" y="5"/>
                  </a:lnTo>
                  <a:lnTo>
                    <a:pt x="818" y="5"/>
                  </a:lnTo>
                  <a:lnTo>
                    <a:pt x="818" y="0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1"/>
                  </a:lnTo>
                  <a:lnTo>
                    <a:pt x="3575" y="11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96" name="Freeform 145"/>
            <p:cNvSpPr>
              <a:spLocks noChangeArrowheads="1"/>
            </p:cNvSpPr>
            <p:nvPr/>
          </p:nvSpPr>
          <p:spPr bwMode="auto">
            <a:xfrm>
              <a:off x="3672" y="2207"/>
              <a:ext cx="267" cy="4"/>
            </a:xfrm>
            <a:custGeom>
              <a:avLst/>
              <a:gdLst>
                <a:gd name="T0" fmla="*/ 800 w 801"/>
                <a:gd name="T1" fmla="*/ 11 h 11"/>
                <a:gd name="T2" fmla="*/ 799 w 801"/>
                <a:gd name="T3" fmla="*/ 10 h 11"/>
                <a:gd name="T4" fmla="*/ 801 w 801"/>
                <a:gd name="T5" fmla="*/ 0 h 11"/>
                <a:gd name="T6" fmla="*/ 11 w 801"/>
                <a:gd name="T7" fmla="*/ 0 h 11"/>
                <a:gd name="T8" fmla="*/ 5 w 801"/>
                <a:gd name="T9" fmla="*/ 6 h 11"/>
                <a:gd name="T10" fmla="*/ 0 w 801"/>
                <a:gd name="T11" fmla="*/ 11 h 11"/>
                <a:gd name="T12" fmla="*/ 800 w 80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1" h="11">
                  <a:moveTo>
                    <a:pt x="800" y="11"/>
                  </a:moveTo>
                  <a:lnTo>
                    <a:pt x="799" y="10"/>
                  </a:lnTo>
                  <a:lnTo>
                    <a:pt x="801" y="0"/>
                  </a:lnTo>
                  <a:lnTo>
                    <a:pt x="11" y="0"/>
                  </a:lnTo>
                  <a:lnTo>
                    <a:pt x="5" y="6"/>
                  </a:lnTo>
                  <a:lnTo>
                    <a:pt x="0" y="11"/>
                  </a:lnTo>
                  <a:lnTo>
                    <a:pt x="800" y="11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97" name="Freeform 146"/>
            <p:cNvSpPr>
              <a:spLocks noChangeArrowheads="1"/>
            </p:cNvSpPr>
            <p:nvPr/>
          </p:nvSpPr>
          <p:spPr bwMode="auto">
            <a:xfrm>
              <a:off x="3680" y="2192"/>
              <a:ext cx="264" cy="4"/>
            </a:xfrm>
            <a:custGeom>
              <a:avLst/>
              <a:gdLst>
                <a:gd name="T0" fmla="*/ 788 w 794"/>
                <a:gd name="T1" fmla="*/ 11 h 11"/>
                <a:gd name="T2" fmla="*/ 794 w 794"/>
                <a:gd name="T3" fmla="*/ 0 h 11"/>
                <a:gd name="T4" fmla="*/ 0 w 794"/>
                <a:gd name="T5" fmla="*/ 0 h 11"/>
                <a:gd name="T6" fmla="*/ 0 w 794"/>
                <a:gd name="T7" fmla="*/ 11 h 11"/>
                <a:gd name="T8" fmla="*/ 788 w 79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4" h="11">
                  <a:moveTo>
                    <a:pt x="788" y="11"/>
                  </a:moveTo>
                  <a:lnTo>
                    <a:pt x="79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788" y="1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98" name="Freeform 147"/>
            <p:cNvSpPr>
              <a:spLocks noChangeArrowheads="1"/>
            </p:cNvSpPr>
            <p:nvPr/>
          </p:nvSpPr>
          <p:spPr bwMode="auto">
            <a:xfrm>
              <a:off x="3623" y="2181"/>
              <a:ext cx="30" cy="4"/>
            </a:xfrm>
            <a:custGeom>
              <a:avLst/>
              <a:gdLst>
                <a:gd name="T0" fmla="*/ 89 w 91"/>
                <a:gd name="T1" fmla="*/ 12 h 12"/>
                <a:gd name="T2" fmla="*/ 89 w 91"/>
                <a:gd name="T3" fmla="*/ 5 h 12"/>
                <a:gd name="T4" fmla="*/ 91 w 91"/>
                <a:gd name="T5" fmla="*/ 0 h 12"/>
                <a:gd name="T6" fmla="*/ 2 w 91"/>
                <a:gd name="T7" fmla="*/ 0 h 12"/>
                <a:gd name="T8" fmla="*/ 0 w 91"/>
                <a:gd name="T9" fmla="*/ 12 h 12"/>
                <a:gd name="T10" fmla="*/ 32 w 91"/>
                <a:gd name="T11" fmla="*/ 12 h 12"/>
                <a:gd name="T12" fmla="*/ 33 w 91"/>
                <a:gd name="T13" fmla="*/ 12 h 12"/>
                <a:gd name="T14" fmla="*/ 89 w 91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2">
                  <a:moveTo>
                    <a:pt x="89" y="12"/>
                  </a:moveTo>
                  <a:lnTo>
                    <a:pt x="89" y="5"/>
                  </a:lnTo>
                  <a:lnTo>
                    <a:pt x="91" y="0"/>
                  </a:lnTo>
                  <a:lnTo>
                    <a:pt x="2" y="0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89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699" name="Freeform 148"/>
            <p:cNvSpPr>
              <a:spLocks noChangeArrowheads="1"/>
            </p:cNvSpPr>
            <p:nvPr/>
          </p:nvSpPr>
          <p:spPr bwMode="auto">
            <a:xfrm>
              <a:off x="3624" y="2177"/>
              <a:ext cx="31" cy="4"/>
            </a:xfrm>
            <a:custGeom>
              <a:avLst/>
              <a:gdLst>
                <a:gd name="T0" fmla="*/ 89 w 93"/>
                <a:gd name="T1" fmla="*/ 11 h 11"/>
                <a:gd name="T2" fmla="*/ 93 w 93"/>
                <a:gd name="T3" fmla="*/ 0 h 11"/>
                <a:gd name="T4" fmla="*/ 48 w 93"/>
                <a:gd name="T5" fmla="*/ 0 h 11"/>
                <a:gd name="T6" fmla="*/ 3 w 93"/>
                <a:gd name="T7" fmla="*/ 0 h 11"/>
                <a:gd name="T8" fmla="*/ 0 w 93"/>
                <a:gd name="T9" fmla="*/ 11 h 11"/>
                <a:gd name="T10" fmla="*/ 89 w 9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1">
                  <a:moveTo>
                    <a:pt x="89" y="11"/>
                  </a:moveTo>
                  <a:lnTo>
                    <a:pt x="93" y="0"/>
                  </a:lnTo>
                  <a:lnTo>
                    <a:pt x="48" y="0"/>
                  </a:lnTo>
                  <a:lnTo>
                    <a:pt x="3" y="0"/>
                  </a:lnTo>
                  <a:lnTo>
                    <a:pt x="0" y="11"/>
                  </a:lnTo>
                  <a:lnTo>
                    <a:pt x="89" y="1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00" name="Freeform 149"/>
            <p:cNvSpPr>
              <a:spLocks noChangeArrowheads="1"/>
            </p:cNvSpPr>
            <p:nvPr/>
          </p:nvSpPr>
          <p:spPr bwMode="auto">
            <a:xfrm>
              <a:off x="3640" y="2174"/>
              <a:ext cx="17" cy="3"/>
            </a:xfrm>
            <a:custGeom>
              <a:avLst/>
              <a:gdLst>
                <a:gd name="T0" fmla="*/ 45 w 52"/>
                <a:gd name="T1" fmla="*/ 10 h 10"/>
                <a:gd name="T2" fmla="*/ 50 w 52"/>
                <a:gd name="T3" fmla="*/ 3 h 10"/>
                <a:gd name="T4" fmla="*/ 52 w 52"/>
                <a:gd name="T5" fmla="*/ 0 h 10"/>
                <a:gd name="T6" fmla="*/ 10 w 52"/>
                <a:gd name="T7" fmla="*/ 0 h 10"/>
                <a:gd name="T8" fmla="*/ 10 w 52"/>
                <a:gd name="T9" fmla="*/ 1 h 10"/>
                <a:gd name="T10" fmla="*/ 9 w 52"/>
                <a:gd name="T11" fmla="*/ 9 h 10"/>
                <a:gd name="T12" fmla="*/ 0 w 52"/>
                <a:gd name="T13" fmla="*/ 10 h 10"/>
                <a:gd name="T14" fmla="*/ 45 w 52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0">
                  <a:moveTo>
                    <a:pt x="45" y="10"/>
                  </a:moveTo>
                  <a:lnTo>
                    <a:pt x="50" y="3"/>
                  </a:lnTo>
                  <a:lnTo>
                    <a:pt x="52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9"/>
                  </a:lnTo>
                  <a:lnTo>
                    <a:pt x="0" y="10"/>
                  </a:lnTo>
                  <a:lnTo>
                    <a:pt x="45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01" name="Freeform 150"/>
            <p:cNvSpPr>
              <a:spLocks noChangeArrowheads="1"/>
            </p:cNvSpPr>
            <p:nvPr/>
          </p:nvSpPr>
          <p:spPr bwMode="auto">
            <a:xfrm>
              <a:off x="3638" y="2170"/>
              <a:ext cx="23" cy="4"/>
            </a:xfrm>
            <a:custGeom>
              <a:avLst/>
              <a:gdLst>
                <a:gd name="T0" fmla="*/ 58 w 71"/>
                <a:gd name="T1" fmla="*/ 11 h 11"/>
                <a:gd name="T2" fmla="*/ 71 w 71"/>
                <a:gd name="T3" fmla="*/ 0 h 11"/>
                <a:gd name="T4" fmla="*/ 0 w 71"/>
                <a:gd name="T5" fmla="*/ 0 h 11"/>
                <a:gd name="T6" fmla="*/ 10 w 71"/>
                <a:gd name="T7" fmla="*/ 2 h 11"/>
                <a:gd name="T8" fmla="*/ 16 w 71"/>
                <a:gd name="T9" fmla="*/ 11 h 11"/>
                <a:gd name="T10" fmla="*/ 58 w 71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">
                  <a:moveTo>
                    <a:pt x="58" y="11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6" y="11"/>
                  </a:lnTo>
                  <a:lnTo>
                    <a:pt x="58" y="1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02" name="Freeform 151"/>
            <p:cNvSpPr>
              <a:spLocks noChangeArrowheads="1"/>
            </p:cNvSpPr>
            <p:nvPr/>
          </p:nvSpPr>
          <p:spPr bwMode="auto">
            <a:xfrm>
              <a:off x="3370" y="2174"/>
              <a:ext cx="254" cy="3"/>
            </a:xfrm>
            <a:custGeom>
              <a:avLst/>
              <a:gdLst>
                <a:gd name="T0" fmla="*/ 757 w 761"/>
                <a:gd name="T1" fmla="*/ 3 h 10"/>
                <a:gd name="T2" fmla="*/ 761 w 761"/>
                <a:gd name="T3" fmla="*/ 0 h 10"/>
                <a:gd name="T4" fmla="*/ 0 w 761"/>
                <a:gd name="T5" fmla="*/ 0 h 10"/>
                <a:gd name="T6" fmla="*/ 2 w 761"/>
                <a:gd name="T7" fmla="*/ 2 h 10"/>
                <a:gd name="T8" fmla="*/ 6 w 761"/>
                <a:gd name="T9" fmla="*/ 10 h 10"/>
                <a:gd name="T10" fmla="*/ 753 w 761"/>
                <a:gd name="T11" fmla="*/ 10 h 10"/>
                <a:gd name="T12" fmla="*/ 757 w 761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1" h="10">
                  <a:moveTo>
                    <a:pt x="757" y="3"/>
                  </a:moveTo>
                  <a:lnTo>
                    <a:pt x="761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10"/>
                  </a:lnTo>
                  <a:lnTo>
                    <a:pt x="753" y="10"/>
                  </a:lnTo>
                  <a:lnTo>
                    <a:pt x="757" y="3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03" name="Freeform 152"/>
            <p:cNvSpPr>
              <a:spLocks noChangeArrowheads="1"/>
            </p:cNvSpPr>
            <p:nvPr/>
          </p:nvSpPr>
          <p:spPr bwMode="auto">
            <a:xfrm>
              <a:off x="3365" y="2170"/>
              <a:ext cx="265" cy="4"/>
            </a:xfrm>
            <a:custGeom>
              <a:avLst/>
              <a:gdLst>
                <a:gd name="T0" fmla="*/ 776 w 794"/>
                <a:gd name="T1" fmla="*/ 11 h 11"/>
                <a:gd name="T2" fmla="*/ 794 w 794"/>
                <a:gd name="T3" fmla="*/ 0 h 11"/>
                <a:gd name="T4" fmla="*/ 0 w 794"/>
                <a:gd name="T5" fmla="*/ 0 h 11"/>
                <a:gd name="T6" fmla="*/ 7 w 794"/>
                <a:gd name="T7" fmla="*/ 3 h 11"/>
                <a:gd name="T8" fmla="*/ 15 w 794"/>
                <a:gd name="T9" fmla="*/ 11 h 11"/>
                <a:gd name="T10" fmla="*/ 776 w 794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4" h="11">
                  <a:moveTo>
                    <a:pt x="776" y="11"/>
                  </a:moveTo>
                  <a:lnTo>
                    <a:pt x="794" y="0"/>
                  </a:lnTo>
                  <a:lnTo>
                    <a:pt x="0" y="0"/>
                  </a:lnTo>
                  <a:lnTo>
                    <a:pt x="7" y="3"/>
                  </a:lnTo>
                  <a:lnTo>
                    <a:pt x="15" y="11"/>
                  </a:lnTo>
                  <a:lnTo>
                    <a:pt x="776" y="1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04" name="Freeform 153"/>
            <p:cNvSpPr>
              <a:spLocks noChangeArrowheads="1"/>
            </p:cNvSpPr>
            <p:nvPr/>
          </p:nvSpPr>
          <p:spPr bwMode="auto">
            <a:xfrm>
              <a:off x="3625" y="2174"/>
              <a:ext cx="15" cy="3"/>
            </a:xfrm>
            <a:custGeom>
              <a:avLst/>
              <a:gdLst>
                <a:gd name="T0" fmla="*/ 8 w 45"/>
                <a:gd name="T1" fmla="*/ 0 h 10"/>
                <a:gd name="T2" fmla="*/ 5 w 45"/>
                <a:gd name="T3" fmla="*/ 2 h 10"/>
                <a:gd name="T4" fmla="*/ 2 w 45"/>
                <a:gd name="T5" fmla="*/ 4 h 10"/>
                <a:gd name="T6" fmla="*/ 0 w 45"/>
                <a:gd name="T7" fmla="*/ 10 h 10"/>
                <a:gd name="T8" fmla="*/ 45 w 45"/>
                <a:gd name="T9" fmla="*/ 10 h 10"/>
                <a:gd name="T10" fmla="*/ 40 w 45"/>
                <a:gd name="T11" fmla="*/ 9 h 10"/>
                <a:gd name="T12" fmla="*/ 38 w 45"/>
                <a:gd name="T13" fmla="*/ 3 h 10"/>
                <a:gd name="T14" fmla="*/ 38 w 45"/>
                <a:gd name="T15" fmla="*/ 0 h 10"/>
                <a:gd name="T16" fmla="*/ 8 w 45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">
                  <a:moveTo>
                    <a:pt x="8" y="0"/>
                  </a:moveTo>
                  <a:lnTo>
                    <a:pt x="5" y="2"/>
                  </a:lnTo>
                  <a:lnTo>
                    <a:pt x="2" y="4"/>
                  </a:lnTo>
                  <a:lnTo>
                    <a:pt x="0" y="10"/>
                  </a:lnTo>
                  <a:lnTo>
                    <a:pt x="45" y="10"/>
                  </a:lnTo>
                  <a:lnTo>
                    <a:pt x="40" y="9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05" name="Freeform 154"/>
            <p:cNvSpPr>
              <a:spLocks noChangeArrowheads="1"/>
            </p:cNvSpPr>
            <p:nvPr/>
          </p:nvSpPr>
          <p:spPr bwMode="auto">
            <a:xfrm>
              <a:off x="3374" y="2188"/>
              <a:ext cx="244" cy="4"/>
            </a:xfrm>
            <a:custGeom>
              <a:avLst/>
              <a:gdLst>
                <a:gd name="T0" fmla="*/ 732 w 733"/>
                <a:gd name="T1" fmla="*/ 12 h 12"/>
                <a:gd name="T2" fmla="*/ 733 w 733"/>
                <a:gd name="T3" fmla="*/ 0 h 12"/>
                <a:gd name="T4" fmla="*/ 0 w 733"/>
                <a:gd name="T5" fmla="*/ 0 h 12"/>
                <a:gd name="T6" fmla="*/ 0 w 733"/>
                <a:gd name="T7" fmla="*/ 7 h 12"/>
                <a:gd name="T8" fmla="*/ 0 w 733"/>
                <a:gd name="T9" fmla="*/ 12 h 12"/>
                <a:gd name="T10" fmla="*/ 732 w 733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3" h="12">
                  <a:moveTo>
                    <a:pt x="732" y="12"/>
                  </a:moveTo>
                  <a:lnTo>
                    <a:pt x="73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732" y="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06" name="Freeform 155"/>
            <p:cNvSpPr>
              <a:spLocks noChangeArrowheads="1"/>
            </p:cNvSpPr>
            <p:nvPr/>
          </p:nvSpPr>
          <p:spPr bwMode="auto">
            <a:xfrm>
              <a:off x="3374" y="2192"/>
              <a:ext cx="244" cy="4"/>
            </a:xfrm>
            <a:custGeom>
              <a:avLst/>
              <a:gdLst>
                <a:gd name="T0" fmla="*/ 732 w 733"/>
                <a:gd name="T1" fmla="*/ 1 h 11"/>
                <a:gd name="T2" fmla="*/ 732 w 733"/>
                <a:gd name="T3" fmla="*/ 0 h 11"/>
                <a:gd name="T4" fmla="*/ 0 w 733"/>
                <a:gd name="T5" fmla="*/ 0 h 11"/>
                <a:gd name="T6" fmla="*/ 0 w 733"/>
                <a:gd name="T7" fmla="*/ 11 h 11"/>
                <a:gd name="T8" fmla="*/ 733 w 733"/>
                <a:gd name="T9" fmla="*/ 11 h 11"/>
                <a:gd name="T10" fmla="*/ 732 w 733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3" h="11">
                  <a:moveTo>
                    <a:pt x="732" y="1"/>
                  </a:moveTo>
                  <a:lnTo>
                    <a:pt x="73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733" y="11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07" name="Freeform 156"/>
            <p:cNvSpPr>
              <a:spLocks noChangeArrowheads="1"/>
            </p:cNvSpPr>
            <p:nvPr/>
          </p:nvSpPr>
          <p:spPr bwMode="auto">
            <a:xfrm>
              <a:off x="3374" y="2185"/>
              <a:ext cx="245" cy="3"/>
            </a:xfrm>
            <a:custGeom>
              <a:avLst/>
              <a:gdLst>
                <a:gd name="T0" fmla="*/ 734 w 736"/>
                <a:gd name="T1" fmla="*/ 10 h 10"/>
                <a:gd name="T2" fmla="*/ 736 w 736"/>
                <a:gd name="T3" fmla="*/ 0 h 10"/>
                <a:gd name="T4" fmla="*/ 0 w 736"/>
                <a:gd name="T5" fmla="*/ 0 h 10"/>
                <a:gd name="T6" fmla="*/ 1 w 736"/>
                <a:gd name="T7" fmla="*/ 10 h 10"/>
                <a:gd name="T8" fmla="*/ 734 w 73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6" h="10">
                  <a:moveTo>
                    <a:pt x="734" y="10"/>
                  </a:moveTo>
                  <a:lnTo>
                    <a:pt x="736" y="0"/>
                  </a:lnTo>
                  <a:lnTo>
                    <a:pt x="0" y="0"/>
                  </a:lnTo>
                  <a:lnTo>
                    <a:pt x="1" y="10"/>
                  </a:lnTo>
                  <a:lnTo>
                    <a:pt x="734" y="1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08" name="Freeform 157"/>
            <p:cNvSpPr>
              <a:spLocks noChangeArrowheads="1"/>
            </p:cNvSpPr>
            <p:nvPr/>
          </p:nvSpPr>
          <p:spPr bwMode="auto">
            <a:xfrm>
              <a:off x="3623" y="2188"/>
              <a:ext cx="2" cy="3"/>
            </a:xfrm>
            <a:custGeom>
              <a:avLst/>
              <a:gdLst>
                <a:gd name="T0" fmla="*/ 8 w 8"/>
                <a:gd name="T1" fmla="*/ 0 h 10"/>
                <a:gd name="T2" fmla="*/ 0 w 8"/>
                <a:gd name="T3" fmla="*/ 0 h 10"/>
                <a:gd name="T4" fmla="*/ 0 w 8"/>
                <a:gd name="T5" fmla="*/ 10 h 10"/>
                <a:gd name="T6" fmla="*/ 3 w 8"/>
                <a:gd name="T7" fmla="*/ 4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09" name="Freeform 158"/>
            <p:cNvSpPr>
              <a:spLocks noChangeArrowheads="1"/>
            </p:cNvSpPr>
            <p:nvPr/>
          </p:nvSpPr>
          <p:spPr bwMode="auto">
            <a:xfrm>
              <a:off x="3623" y="2185"/>
              <a:ext cx="11" cy="3"/>
            </a:xfrm>
            <a:custGeom>
              <a:avLst/>
              <a:gdLst>
                <a:gd name="T0" fmla="*/ 0 w 33"/>
                <a:gd name="T1" fmla="*/ 10 h 10"/>
                <a:gd name="T2" fmla="*/ 8 w 33"/>
                <a:gd name="T3" fmla="*/ 10 h 10"/>
                <a:gd name="T4" fmla="*/ 15 w 33"/>
                <a:gd name="T5" fmla="*/ 5 h 10"/>
                <a:gd name="T6" fmla="*/ 33 w 33"/>
                <a:gd name="T7" fmla="*/ 0 h 10"/>
                <a:gd name="T8" fmla="*/ 1 w 33"/>
                <a:gd name="T9" fmla="*/ 0 h 10"/>
                <a:gd name="T10" fmla="*/ 0 w 33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0">
                  <a:moveTo>
                    <a:pt x="0" y="10"/>
                  </a:moveTo>
                  <a:lnTo>
                    <a:pt x="8" y="10"/>
                  </a:lnTo>
                  <a:lnTo>
                    <a:pt x="15" y="5"/>
                  </a:lnTo>
                  <a:lnTo>
                    <a:pt x="33" y="0"/>
                  </a:lnTo>
                  <a:lnTo>
                    <a:pt x="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10" name="Freeform 159"/>
            <p:cNvSpPr>
              <a:spLocks noChangeArrowheads="1"/>
            </p:cNvSpPr>
            <p:nvPr/>
          </p:nvSpPr>
          <p:spPr bwMode="auto">
            <a:xfrm>
              <a:off x="3373" y="2181"/>
              <a:ext cx="247" cy="4"/>
            </a:xfrm>
            <a:custGeom>
              <a:avLst/>
              <a:gdLst>
                <a:gd name="T0" fmla="*/ 737 w 740"/>
                <a:gd name="T1" fmla="*/ 12 h 12"/>
                <a:gd name="T2" fmla="*/ 737 w 740"/>
                <a:gd name="T3" fmla="*/ 5 h 12"/>
                <a:gd name="T4" fmla="*/ 740 w 740"/>
                <a:gd name="T5" fmla="*/ 0 h 12"/>
                <a:gd name="T6" fmla="*/ 0 w 740"/>
                <a:gd name="T7" fmla="*/ 0 h 12"/>
                <a:gd name="T8" fmla="*/ 0 w 740"/>
                <a:gd name="T9" fmla="*/ 5 h 12"/>
                <a:gd name="T10" fmla="*/ 1 w 740"/>
                <a:gd name="T11" fmla="*/ 12 h 12"/>
                <a:gd name="T12" fmla="*/ 737 w 74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12">
                  <a:moveTo>
                    <a:pt x="737" y="12"/>
                  </a:moveTo>
                  <a:lnTo>
                    <a:pt x="737" y="5"/>
                  </a:lnTo>
                  <a:lnTo>
                    <a:pt x="74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12"/>
                  </a:lnTo>
                  <a:lnTo>
                    <a:pt x="737" y="1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11" name="Freeform 160"/>
            <p:cNvSpPr>
              <a:spLocks noChangeArrowheads="1"/>
            </p:cNvSpPr>
            <p:nvPr/>
          </p:nvSpPr>
          <p:spPr bwMode="auto">
            <a:xfrm>
              <a:off x="3372" y="2177"/>
              <a:ext cx="249" cy="4"/>
            </a:xfrm>
            <a:custGeom>
              <a:avLst/>
              <a:gdLst>
                <a:gd name="T0" fmla="*/ 744 w 747"/>
                <a:gd name="T1" fmla="*/ 11 h 11"/>
                <a:gd name="T2" fmla="*/ 747 w 747"/>
                <a:gd name="T3" fmla="*/ 0 h 11"/>
                <a:gd name="T4" fmla="*/ 0 w 747"/>
                <a:gd name="T5" fmla="*/ 0 h 11"/>
                <a:gd name="T6" fmla="*/ 4 w 747"/>
                <a:gd name="T7" fmla="*/ 11 h 11"/>
                <a:gd name="T8" fmla="*/ 744 w 74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11">
                  <a:moveTo>
                    <a:pt x="744" y="11"/>
                  </a:moveTo>
                  <a:lnTo>
                    <a:pt x="747" y="0"/>
                  </a:lnTo>
                  <a:lnTo>
                    <a:pt x="0" y="0"/>
                  </a:lnTo>
                  <a:lnTo>
                    <a:pt x="4" y="11"/>
                  </a:lnTo>
                  <a:lnTo>
                    <a:pt x="744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12" name="Freeform 161"/>
            <p:cNvSpPr>
              <a:spLocks noChangeArrowheads="1"/>
            </p:cNvSpPr>
            <p:nvPr/>
          </p:nvSpPr>
          <p:spPr bwMode="auto">
            <a:xfrm>
              <a:off x="3627" y="2171"/>
              <a:ext cx="11" cy="3"/>
            </a:xfrm>
            <a:custGeom>
              <a:avLst/>
              <a:gdLst>
                <a:gd name="T0" fmla="*/ 29 w 31"/>
                <a:gd name="T1" fmla="*/ 1 h 9"/>
                <a:gd name="T2" fmla="*/ 20 w 31"/>
                <a:gd name="T3" fmla="*/ 0 h 9"/>
                <a:gd name="T4" fmla="*/ 8 w 31"/>
                <a:gd name="T5" fmla="*/ 1 h 9"/>
                <a:gd name="T6" fmla="*/ 0 w 31"/>
                <a:gd name="T7" fmla="*/ 9 h 9"/>
                <a:gd name="T8" fmla="*/ 30 w 31"/>
                <a:gd name="T9" fmla="*/ 9 h 9"/>
                <a:gd name="T10" fmla="*/ 31 w 31"/>
                <a:gd name="T11" fmla="*/ 6 h 9"/>
                <a:gd name="T12" fmla="*/ 29 w 3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9">
                  <a:moveTo>
                    <a:pt x="29" y="1"/>
                  </a:moveTo>
                  <a:lnTo>
                    <a:pt x="20" y="0"/>
                  </a:lnTo>
                  <a:lnTo>
                    <a:pt x="8" y="1"/>
                  </a:lnTo>
                  <a:lnTo>
                    <a:pt x="0" y="9"/>
                  </a:lnTo>
                  <a:lnTo>
                    <a:pt x="30" y="9"/>
                  </a:lnTo>
                  <a:lnTo>
                    <a:pt x="31" y="6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13" name="Freeform 162"/>
            <p:cNvSpPr>
              <a:spLocks noChangeArrowheads="1"/>
            </p:cNvSpPr>
            <p:nvPr/>
          </p:nvSpPr>
          <p:spPr bwMode="auto">
            <a:xfrm>
              <a:off x="3644" y="2192"/>
              <a:ext cx="9" cy="4"/>
            </a:xfrm>
            <a:custGeom>
              <a:avLst/>
              <a:gdLst>
                <a:gd name="T0" fmla="*/ 26 w 27"/>
                <a:gd name="T1" fmla="*/ 0 h 11"/>
                <a:gd name="T2" fmla="*/ 0 w 27"/>
                <a:gd name="T3" fmla="*/ 0 h 11"/>
                <a:gd name="T4" fmla="*/ 4 w 27"/>
                <a:gd name="T5" fmla="*/ 11 h 11"/>
                <a:gd name="T6" fmla="*/ 27 w 27"/>
                <a:gd name="T7" fmla="*/ 11 h 11"/>
                <a:gd name="T8" fmla="*/ 26 w 2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6" y="0"/>
                  </a:moveTo>
                  <a:lnTo>
                    <a:pt x="0" y="0"/>
                  </a:lnTo>
                  <a:lnTo>
                    <a:pt x="4" y="11"/>
                  </a:lnTo>
                  <a:lnTo>
                    <a:pt x="27" y="1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14" name="Freeform 163"/>
            <p:cNvSpPr>
              <a:spLocks noChangeArrowheads="1"/>
            </p:cNvSpPr>
            <p:nvPr/>
          </p:nvSpPr>
          <p:spPr bwMode="auto">
            <a:xfrm>
              <a:off x="3643" y="2188"/>
              <a:ext cx="9" cy="4"/>
            </a:xfrm>
            <a:custGeom>
              <a:avLst/>
              <a:gdLst>
                <a:gd name="T0" fmla="*/ 3 w 29"/>
                <a:gd name="T1" fmla="*/ 12 h 12"/>
                <a:gd name="T2" fmla="*/ 29 w 29"/>
                <a:gd name="T3" fmla="*/ 12 h 12"/>
                <a:gd name="T4" fmla="*/ 29 w 29"/>
                <a:gd name="T5" fmla="*/ 7 h 12"/>
                <a:gd name="T6" fmla="*/ 29 w 29"/>
                <a:gd name="T7" fmla="*/ 0 h 12"/>
                <a:gd name="T8" fmla="*/ 0 w 29"/>
                <a:gd name="T9" fmla="*/ 0 h 12"/>
                <a:gd name="T10" fmla="*/ 0 w 29"/>
                <a:gd name="T11" fmla="*/ 1 h 12"/>
                <a:gd name="T12" fmla="*/ 3 w 2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3" y="12"/>
                  </a:moveTo>
                  <a:lnTo>
                    <a:pt x="29" y="12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15" name="Freeform 164"/>
            <p:cNvSpPr>
              <a:spLocks noChangeArrowheads="1"/>
            </p:cNvSpPr>
            <p:nvPr/>
          </p:nvSpPr>
          <p:spPr bwMode="auto">
            <a:xfrm>
              <a:off x="3634" y="2185"/>
              <a:ext cx="19" cy="3"/>
            </a:xfrm>
            <a:custGeom>
              <a:avLst/>
              <a:gdLst>
                <a:gd name="T0" fmla="*/ 26 w 56"/>
                <a:gd name="T1" fmla="*/ 10 h 10"/>
                <a:gd name="T2" fmla="*/ 55 w 56"/>
                <a:gd name="T3" fmla="*/ 10 h 10"/>
                <a:gd name="T4" fmla="*/ 56 w 56"/>
                <a:gd name="T5" fmla="*/ 0 h 10"/>
                <a:gd name="T6" fmla="*/ 0 w 56"/>
                <a:gd name="T7" fmla="*/ 0 h 10"/>
                <a:gd name="T8" fmla="*/ 6 w 56"/>
                <a:gd name="T9" fmla="*/ 0 h 10"/>
                <a:gd name="T10" fmla="*/ 13 w 56"/>
                <a:gd name="T11" fmla="*/ 3 h 10"/>
                <a:gd name="T12" fmla="*/ 20 w 56"/>
                <a:gd name="T13" fmla="*/ 5 h 10"/>
                <a:gd name="T14" fmla="*/ 26 w 56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0">
                  <a:moveTo>
                    <a:pt x="26" y="10"/>
                  </a:moveTo>
                  <a:lnTo>
                    <a:pt x="55" y="10"/>
                  </a:lnTo>
                  <a:lnTo>
                    <a:pt x="5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3"/>
                  </a:lnTo>
                  <a:lnTo>
                    <a:pt x="20" y="5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16" name="Freeform 165"/>
            <p:cNvSpPr>
              <a:spLocks noChangeArrowheads="1"/>
            </p:cNvSpPr>
            <p:nvPr/>
          </p:nvSpPr>
          <p:spPr bwMode="auto">
            <a:xfrm>
              <a:off x="3639" y="2207"/>
              <a:ext cx="21" cy="4"/>
            </a:xfrm>
            <a:custGeom>
              <a:avLst/>
              <a:gdLst>
                <a:gd name="T0" fmla="*/ 8 w 64"/>
                <a:gd name="T1" fmla="*/ 5 h 11"/>
                <a:gd name="T2" fmla="*/ 0 w 64"/>
                <a:gd name="T3" fmla="*/ 11 h 11"/>
                <a:gd name="T4" fmla="*/ 64 w 64"/>
                <a:gd name="T5" fmla="*/ 11 h 11"/>
                <a:gd name="T6" fmla="*/ 58 w 64"/>
                <a:gd name="T7" fmla="*/ 6 h 11"/>
                <a:gd name="T8" fmla="*/ 53 w 64"/>
                <a:gd name="T9" fmla="*/ 0 h 11"/>
                <a:gd name="T10" fmla="*/ 13 w 64"/>
                <a:gd name="T11" fmla="*/ 0 h 11"/>
                <a:gd name="T12" fmla="*/ 8 w 64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1">
                  <a:moveTo>
                    <a:pt x="8" y="5"/>
                  </a:moveTo>
                  <a:lnTo>
                    <a:pt x="0" y="11"/>
                  </a:lnTo>
                  <a:lnTo>
                    <a:pt x="64" y="11"/>
                  </a:lnTo>
                  <a:lnTo>
                    <a:pt x="58" y="6"/>
                  </a:lnTo>
                  <a:lnTo>
                    <a:pt x="53" y="0"/>
                  </a:lnTo>
                  <a:lnTo>
                    <a:pt x="13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17" name="Freeform 166"/>
            <p:cNvSpPr>
              <a:spLocks noChangeArrowheads="1"/>
            </p:cNvSpPr>
            <p:nvPr/>
          </p:nvSpPr>
          <p:spPr bwMode="auto">
            <a:xfrm>
              <a:off x="3643" y="2203"/>
              <a:ext cx="14" cy="4"/>
            </a:xfrm>
            <a:custGeom>
              <a:avLst/>
              <a:gdLst>
                <a:gd name="T0" fmla="*/ 5 w 40"/>
                <a:gd name="T1" fmla="*/ 0 h 12"/>
                <a:gd name="T2" fmla="*/ 0 w 40"/>
                <a:gd name="T3" fmla="*/ 12 h 12"/>
                <a:gd name="T4" fmla="*/ 40 w 40"/>
                <a:gd name="T5" fmla="*/ 12 h 12"/>
                <a:gd name="T6" fmla="*/ 39 w 40"/>
                <a:gd name="T7" fmla="*/ 11 h 12"/>
                <a:gd name="T8" fmla="*/ 33 w 40"/>
                <a:gd name="T9" fmla="*/ 0 h 12"/>
                <a:gd name="T10" fmla="*/ 5 w 4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2">
                  <a:moveTo>
                    <a:pt x="5" y="0"/>
                  </a:moveTo>
                  <a:lnTo>
                    <a:pt x="0" y="12"/>
                  </a:lnTo>
                  <a:lnTo>
                    <a:pt x="40" y="12"/>
                  </a:lnTo>
                  <a:lnTo>
                    <a:pt x="39" y="11"/>
                  </a:lnTo>
                  <a:lnTo>
                    <a:pt x="3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18" name="Freeform 167"/>
            <p:cNvSpPr>
              <a:spLocks noChangeArrowheads="1"/>
            </p:cNvSpPr>
            <p:nvPr/>
          </p:nvSpPr>
          <p:spPr bwMode="auto">
            <a:xfrm>
              <a:off x="3645" y="2199"/>
              <a:ext cx="9" cy="4"/>
            </a:xfrm>
            <a:custGeom>
              <a:avLst/>
              <a:gdLst>
                <a:gd name="T0" fmla="*/ 1 w 28"/>
                <a:gd name="T1" fmla="*/ 0 h 11"/>
                <a:gd name="T2" fmla="*/ 0 w 28"/>
                <a:gd name="T3" fmla="*/ 5 h 11"/>
                <a:gd name="T4" fmla="*/ 0 w 28"/>
                <a:gd name="T5" fmla="*/ 11 h 11"/>
                <a:gd name="T6" fmla="*/ 28 w 28"/>
                <a:gd name="T7" fmla="*/ 11 h 11"/>
                <a:gd name="T8" fmla="*/ 24 w 28"/>
                <a:gd name="T9" fmla="*/ 0 h 11"/>
                <a:gd name="T10" fmla="*/ 1 w 2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1">
                  <a:moveTo>
                    <a:pt x="1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28" y="11"/>
                  </a:lnTo>
                  <a:lnTo>
                    <a:pt x="2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19" name="Freeform 168"/>
            <p:cNvSpPr>
              <a:spLocks noChangeArrowheads="1"/>
            </p:cNvSpPr>
            <p:nvPr/>
          </p:nvSpPr>
          <p:spPr bwMode="auto">
            <a:xfrm>
              <a:off x="3645" y="2196"/>
              <a:ext cx="8" cy="3"/>
            </a:xfrm>
            <a:custGeom>
              <a:avLst/>
              <a:gdLst>
                <a:gd name="T0" fmla="*/ 0 w 24"/>
                <a:gd name="T1" fmla="*/ 0 h 11"/>
                <a:gd name="T2" fmla="*/ 1 w 24"/>
                <a:gd name="T3" fmla="*/ 6 h 11"/>
                <a:gd name="T4" fmla="*/ 1 w 24"/>
                <a:gd name="T5" fmla="*/ 11 h 11"/>
                <a:gd name="T6" fmla="*/ 24 w 24"/>
                <a:gd name="T7" fmla="*/ 11 h 11"/>
                <a:gd name="T8" fmla="*/ 23 w 24"/>
                <a:gd name="T9" fmla="*/ 0 h 11"/>
                <a:gd name="T10" fmla="*/ 0 w 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1">
                  <a:moveTo>
                    <a:pt x="0" y="0"/>
                  </a:moveTo>
                  <a:lnTo>
                    <a:pt x="1" y="6"/>
                  </a:lnTo>
                  <a:lnTo>
                    <a:pt x="1" y="11"/>
                  </a:lnTo>
                  <a:lnTo>
                    <a:pt x="24" y="11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20" name="Freeform 169"/>
            <p:cNvSpPr>
              <a:spLocks noChangeArrowheads="1"/>
            </p:cNvSpPr>
            <p:nvPr/>
          </p:nvSpPr>
          <p:spPr bwMode="auto">
            <a:xfrm>
              <a:off x="3366" y="2207"/>
              <a:ext cx="259" cy="4"/>
            </a:xfrm>
            <a:custGeom>
              <a:avLst/>
              <a:gdLst>
                <a:gd name="T0" fmla="*/ 777 w 777"/>
                <a:gd name="T1" fmla="*/ 11 h 11"/>
                <a:gd name="T2" fmla="*/ 766 w 777"/>
                <a:gd name="T3" fmla="*/ 1 h 11"/>
                <a:gd name="T4" fmla="*/ 766 w 777"/>
                <a:gd name="T5" fmla="*/ 0 h 11"/>
                <a:gd name="T6" fmla="*/ 13 w 777"/>
                <a:gd name="T7" fmla="*/ 0 h 11"/>
                <a:gd name="T8" fmla="*/ 5 w 777"/>
                <a:gd name="T9" fmla="*/ 6 h 11"/>
                <a:gd name="T10" fmla="*/ 0 w 777"/>
                <a:gd name="T11" fmla="*/ 11 h 11"/>
                <a:gd name="T12" fmla="*/ 777 w 777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7" h="11">
                  <a:moveTo>
                    <a:pt x="777" y="11"/>
                  </a:moveTo>
                  <a:lnTo>
                    <a:pt x="766" y="1"/>
                  </a:lnTo>
                  <a:lnTo>
                    <a:pt x="766" y="0"/>
                  </a:lnTo>
                  <a:lnTo>
                    <a:pt x="13" y="0"/>
                  </a:lnTo>
                  <a:lnTo>
                    <a:pt x="5" y="6"/>
                  </a:lnTo>
                  <a:lnTo>
                    <a:pt x="0" y="11"/>
                  </a:lnTo>
                  <a:lnTo>
                    <a:pt x="777" y="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21" name="Freeform 170"/>
            <p:cNvSpPr>
              <a:spLocks noChangeArrowheads="1"/>
            </p:cNvSpPr>
            <p:nvPr/>
          </p:nvSpPr>
          <p:spPr bwMode="auto">
            <a:xfrm>
              <a:off x="3371" y="2203"/>
              <a:ext cx="251" cy="4"/>
            </a:xfrm>
            <a:custGeom>
              <a:avLst/>
              <a:gdLst>
                <a:gd name="T0" fmla="*/ 753 w 753"/>
                <a:gd name="T1" fmla="*/ 12 h 12"/>
                <a:gd name="T2" fmla="*/ 749 w 753"/>
                <a:gd name="T3" fmla="*/ 6 h 12"/>
                <a:gd name="T4" fmla="*/ 748 w 753"/>
                <a:gd name="T5" fmla="*/ 0 h 12"/>
                <a:gd name="T6" fmla="*/ 4 w 753"/>
                <a:gd name="T7" fmla="*/ 0 h 12"/>
                <a:gd name="T8" fmla="*/ 0 w 753"/>
                <a:gd name="T9" fmla="*/ 11 h 12"/>
                <a:gd name="T10" fmla="*/ 0 w 753"/>
                <a:gd name="T11" fmla="*/ 12 h 12"/>
                <a:gd name="T12" fmla="*/ 753 w 75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3" h="12">
                  <a:moveTo>
                    <a:pt x="753" y="12"/>
                  </a:moveTo>
                  <a:lnTo>
                    <a:pt x="749" y="6"/>
                  </a:lnTo>
                  <a:lnTo>
                    <a:pt x="748" y="0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753" y="12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22" name="Freeform 171"/>
            <p:cNvSpPr>
              <a:spLocks noChangeArrowheads="1"/>
            </p:cNvSpPr>
            <p:nvPr/>
          </p:nvSpPr>
          <p:spPr bwMode="auto">
            <a:xfrm>
              <a:off x="3372" y="2199"/>
              <a:ext cx="248" cy="4"/>
            </a:xfrm>
            <a:custGeom>
              <a:avLst/>
              <a:gdLst>
                <a:gd name="T0" fmla="*/ 744 w 744"/>
                <a:gd name="T1" fmla="*/ 11 h 11"/>
                <a:gd name="T2" fmla="*/ 741 w 744"/>
                <a:gd name="T3" fmla="*/ 5 h 11"/>
                <a:gd name="T4" fmla="*/ 741 w 744"/>
                <a:gd name="T5" fmla="*/ 0 h 11"/>
                <a:gd name="T6" fmla="*/ 4 w 744"/>
                <a:gd name="T7" fmla="*/ 0 h 11"/>
                <a:gd name="T8" fmla="*/ 2 w 744"/>
                <a:gd name="T9" fmla="*/ 5 h 11"/>
                <a:gd name="T10" fmla="*/ 0 w 744"/>
                <a:gd name="T11" fmla="*/ 7 h 11"/>
                <a:gd name="T12" fmla="*/ 0 w 744"/>
                <a:gd name="T13" fmla="*/ 11 h 11"/>
                <a:gd name="T14" fmla="*/ 744 w 74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4" h="11">
                  <a:moveTo>
                    <a:pt x="744" y="11"/>
                  </a:moveTo>
                  <a:lnTo>
                    <a:pt x="741" y="5"/>
                  </a:lnTo>
                  <a:lnTo>
                    <a:pt x="741" y="0"/>
                  </a:lnTo>
                  <a:lnTo>
                    <a:pt x="4" y="0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44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23" name="Freeform 172"/>
            <p:cNvSpPr>
              <a:spLocks noChangeArrowheads="1"/>
            </p:cNvSpPr>
            <p:nvPr/>
          </p:nvSpPr>
          <p:spPr bwMode="auto">
            <a:xfrm>
              <a:off x="3373" y="2196"/>
              <a:ext cx="246" cy="3"/>
            </a:xfrm>
            <a:custGeom>
              <a:avLst/>
              <a:gdLst>
                <a:gd name="T0" fmla="*/ 737 w 737"/>
                <a:gd name="T1" fmla="*/ 11 h 11"/>
                <a:gd name="T2" fmla="*/ 735 w 737"/>
                <a:gd name="T3" fmla="*/ 5 h 11"/>
                <a:gd name="T4" fmla="*/ 735 w 737"/>
                <a:gd name="T5" fmla="*/ 0 h 11"/>
                <a:gd name="T6" fmla="*/ 2 w 737"/>
                <a:gd name="T7" fmla="*/ 0 h 11"/>
                <a:gd name="T8" fmla="*/ 0 w 737"/>
                <a:gd name="T9" fmla="*/ 11 h 11"/>
                <a:gd name="T10" fmla="*/ 737 w 73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7" h="11">
                  <a:moveTo>
                    <a:pt x="737" y="11"/>
                  </a:moveTo>
                  <a:lnTo>
                    <a:pt x="735" y="5"/>
                  </a:lnTo>
                  <a:lnTo>
                    <a:pt x="735" y="0"/>
                  </a:lnTo>
                  <a:lnTo>
                    <a:pt x="2" y="0"/>
                  </a:lnTo>
                  <a:lnTo>
                    <a:pt x="0" y="11"/>
                  </a:lnTo>
                  <a:lnTo>
                    <a:pt x="737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24" name="Freeform 173"/>
            <p:cNvSpPr>
              <a:spLocks noChangeArrowheads="1"/>
            </p:cNvSpPr>
            <p:nvPr/>
          </p:nvSpPr>
          <p:spPr bwMode="auto">
            <a:xfrm>
              <a:off x="3318" y="2174"/>
              <a:ext cx="34" cy="3"/>
            </a:xfrm>
            <a:custGeom>
              <a:avLst/>
              <a:gdLst>
                <a:gd name="T0" fmla="*/ 97 w 100"/>
                <a:gd name="T1" fmla="*/ 3 h 10"/>
                <a:gd name="T2" fmla="*/ 100 w 100"/>
                <a:gd name="T3" fmla="*/ 0 h 10"/>
                <a:gd name="T4" fmla="*/ 0 w 100"/>
                <a:gd name="T5" fmla="*/ 0 h 10"/>
                <a:gd name="T6" fmla="*/ 0 w 100"/>
                <a:gd name="T7" fmla="*/ 10 h 10"/>
                <a:gd name="T8" fmla="*/ 94 w 100"/>
                <a:gd name="T9" fmla="*/ 10 h 10"/>
                <a:gd name="T10" fmla="*/ 97 w 100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">
                  <a:moveTo>
                    <a:pt x="97" y="3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4" y="10"/>
                  </a:lnTo>
                  <a:lnTo>
                    <a:pt x="97" y="3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25" name="Freeform 174"/>
            <p:cNvSpPr>
              <a:spLocks noChangeArrowheads="1"/>
            </p:cNvSpPr>
            <p:nvPr/>
          </p:nvSpPr>
          <p:spPr bwMode="auto">
            <a:xfrm>
              <a:off x="3318" y="2170"/>
              <a:ext cx="38" cy="4"/>
            </a:xfrm>
            <a:custGeom>
              <a:avLst/>
              <a:gdLst>
                <a:gd name="T0" fmla="*/ 100 w 114"/>
                <a:gd name="T1" fmla="*/ 11 h 11"/>
                <a:gd name="T2" fmla="*/ 106 w 114"/>
                <a:gd name="T3" fmla="*/ 3 h 11"/>
                <a:gd name="T4" fmla="*/ 114 w 114"/>
                <a:gd name="T5" fmla="*/ 0 h 11"/>
                <a:gd name="T6" fmla="*/ 60 w 114"/>
                <a:gd name="T7" fmla="*/ 0 h 11"/>
                <a:gd name="T8" fmla="*/ 57 w 114"/>
                <a:gd name="T9" fmla="*/ 8 h 11"/>
                <a:gd name="T10" fmla="*/ 0 w 114"/>
                <a:gd name="T11" fmla="*/ 8 h 11"/>
                <a:gd name="T12" fmla="*/ 0 w 114"/>
                <a:gd name="T13" fmla="*/ 11 h 11"/>
                <a:gd name="T14" fmla="*/ 100 w 11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">
                  <a:moveTo>
                    <a:pt x="100" y="11"/>
                  </a:moveTo>
                  <a:lnTo>
                    <a:pt x="106" y="3"/>
                  </a:lnTo>
                  <a:lnTo>
                    <a:pt x="114" y="0"/>
                  </a:lnTo>
                  <a:lnTo>
                    <a:pt x="60" y="0"/>
                  </a:lnTo>
                  <a:lnTo>
                    <a:pt x="57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00" y="1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26" name="Freeform 175"/>
            <p:cNvSpPr>
              <a:spLocks noChangeArrowheads="1"/>
            </p:cNvSpPr>
            <p:nvPr/>
          </p:nvSpPr>
          <p:spPr bwMode="auto">
            <a:xfrm>
              <a:off x="3337" y="2203"/>
              <a:ext cx="14" cy="4"/>
            </a:xfrm>
            <a:custGeom>
              <a:avLst/>
              <a:gdLst>
                <a:gd name="T0" fmla="*/ 42 w 42"/>
                <a:gd name="T1" fmla="*/ 12 h 12"/>
                <a:gd name="T2" fmla="*/ 41 w 42"/>
                <a:gd name="T3" fmla="*/ 11 h 12"/>
                <a:gd name="T4" fmla="*/ 36 w 42"/>
                <a:gd name="T5" fmla="*/ 0 h 12"/>
                <a:gd name="T6" fmla="*/ 5 w 42"/>
                <a:gd name="T7" fmla="*/ 0 h 12"/>
                <a:gd name="T8" fmla="*/ 0 w 42"/>
                <a:gd name="T9" fmla="*/ 12 h 12"/>
                <a:gd name="T10" fmla="*/ 42 w 4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2">
                  <a:moveTo>
                    <a:pt x="42" y="12"/>
                  </a:moveTo>
                  <a:lnTo>
                    <a:pt x="41" y="11"/>
                  </a:lnTo>
                  <a:lnTo>
                    <a:pt x="36" y="0"/>
                  </a:lnTo>
                  <a:lnTo>
                    <a:pt x="5" y="0"/>
                  </a:lnTo>
                  <a:lnTo>
                    <a:pt x="0" y="12"/>
                  </a:lnTo>
                  <a:lnTo>
                    <a:pt x="42" y="12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27" name="Freeform 176"/>
            <p:cNvSpPr>
              <a:spLocks noChangeArrowheads="1"/>
            </p:cNvSpPr>
            <p:nvPr/>
          </p:nvSpPr>
          <p:spPr bwMode="auto">
            <a:xfrm>
              <a:off x="3333" y="2207"/>
              <a:ext cx="22" cy="4"/>
            </a:xfrm>
            <a:custGeom>
              <a:avLst/>
              <a:gdLst>
                <a:gd name="T0" fmla="*/ 68 w 68"/>
                <a:gd name="T1" fmla="*/ 11 h 11"/>
                <a:gd name="T2" fmla="*/ 60 w 68"/>
                <a:gd name="T3" fmla="*/ 6 h 11"/>
                <a:gd name="T4" fmla="*/ 55 w 68"/>
                <a:gd name="T5" fmla="*/ 0 h 11"/>
                <a:gd name="T6" fmla="*/ 13 w 68"/>
                <a:gd name="T7" fmla="*/ 0 h 11"/>
                <a:gd name="T8" fmla="*/ 9 w 68"/>
                <a:gd name="T9" fmla="*/ 4 h 11"/>
                <a:gd name="T10" fmla="*/ 5 w 68"/>
                <a:gd name="T11" fmla="*/ 7 h 11"/>
                <a:gd name="T12" fmla="*/ 0 w 68"/>
                <a:gd name="T13" fmla="*/ 11 h 11"/>
                <a:gd name="T14" fmla="*/ 68 w 68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1">
                  <a:moveTo>
                    <a:pt x="68" y="11"/>
                  </a:moveTo>
                  <a:lnTo>
                    <a:pt x="60" y="6"/>
                  </a:lnTo>
                  <a:lnTo>
                    <a:pt x="55" y="0"/>
                  </a:lnTo>
                  <a:lnTo>
                    <a:pt x="13" y="0"/>
                  </a:lnTo>
                  <a:lnTo>
                    <a:pt x="9" y="4"/>
                  </a:lnTo>
                  <a:lnTo>
                    <a:pt x="5" y="7"/>
                  </a:lnTo>
                  <a:lnTo>
                    <a:pt x="0" y="11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28" name="Freeform 177"/>
            <p:cNvSpPr>
              <a:spLocks noChangeArrowheads="1"/>
            </p:cNvSpPr>
            <p:nvPr/>
          </p:nvSpPr>
          <p:spPr bwMode="auto">
            <a:xfrm>
              <a:off x="3318" y="2177"/>
              <a:ext cx="32" cy="4"/>
            </a:xfrm>
            <a:custGeom>
              <a:avLst/>
              <a:gdLst>
                <a:gd name="T0" fmla="*/ 2 w 96"/>
                <a:gd name="T1" fmla="*/ 0 h 11"/>
                <a:gd name="T2" fmla="*/ 0 w 96"/>
                <a:gd name="T3" fmla="*/ 11 h 11"/>
                <a:gd name="T4" fmla="*/ 92 w 96"/>
                <a:gd name="T5" fmla="*/ 11 h 11"/>
                <a:gd name="T6" fmla="*/ 96 w 96"/>
                <a:gd name="T7" fmla="*/ 0 h 11"/>
                <a:gd name="T8" fmla="*/ 2 w 9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">
                  <a:moveTo>
                    <a:pt x="2" y="0"/>
                  </a:moveTo>
                  <a:lnTo>
                    <a:pt x="0" y="11"/>
                  </a:lnTo>
                  <a:lnTo>
                    <a:pt x="92" y="11"/>
                  </a:lnTo>
                  <a:lnTo>
                    <a:pt x="9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29" name="Freeform 178"/>
            <p:cNvSpPr>
              <a:spLocks noChangeArrowheads="1"/>
            </p:cNvSpPr>
            <p:nvPr/>
          </p:nvSpPr>
          <p:spPr bwMode="auto">
            <a:xfrm>
              <a:off x="3071" y="2177"/>
              <a:ext cx="245" cy="4"/>
            </a:xfrm>
            <a:custGeom>
              <a:avLst/>
              <a:gdLst>
                <a:gd name="T0" fmla="*/ 735 w 735"/>
                <a:gd name="T1" fmla="*/ 11 h 11"/>
                <a:gd name="T2" fmla="*/ 735 w 735"/>
                <a:gd name="T3" fmla="*/ 0 h 11"/>
                <a:gd name="T4" fmla="*/ 0 w 735"/>
                <a:gd name="T5" fmla="*/ 0 h 11"/>
                <a:gd name="T6" fmla="*/ 4 w 735"/>
                <a:gd name="T7" fmla="*/ 11 h 11"/>
                <a:gd name="T8" fmla="*/ 735 w 73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5" h="11">
                  <a:moveTo>
                    <a:pt x="735" y="11"/>
                  </a:moveTo>
                  <a:lnTo>
                    <a:pt x="735" y="0"/>
                  </a:lnTo>
                  <a:lnTo>
                    <a:pt x="0" y="0"/>
                  </a:lnTo>
                  <a:lnTo>
                    <a:pt x="4" y="11"/>
                  </a:lnTo>
                  <a:lnTo>
                    <a:pt x="735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30" name="Freeform 179"/>
            <p:cNvSpPr>
              <a:spLocks noChangeArrowheads="1"/>
            </p:cNvSpPr>
            <p:nvPr/>
          </p:nvSpPr>
          <p:spPr bwMode="auto">
            <a:xfrm>
              <a:off x="3069" y="2174"/>
              <a:ext cx="247" cy="3"/>
            </a:xfrm>
            <a:custGeom>
              <a:avLst/>
              <a:gdLst>
                <a:gd name="T0" fmla="*/ 742 w 743"/>
                <a:gd name="T1" fmla="*/ 10 h 10"/>
                <a:gd name="T2" fmla="*/ 743 w 743"/>
                <a:gd name="T3" fmla="*/ 0 h 10"/>
                <a:gd name="T4" fmla="*/ 0 w 743"/>
                <a:gd name="T5" fmla="*/ 0 h 10"/>
                <a:gd name="T6" fmla="*/ 2 w 743"/>
                <a:gd name="T7" fmla="*/ 2 h 10"/>
                <a:gd name="T8" fmla="*/ 7 w 743"/>
                <a:gd name="T9" fmla="*/ 10 h 10"/>
                <a:gd name="T10" fmla="*/ 742 w 743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3" h="10">
                  <a:moveTo>
                    <a:pt x="742" y="10"/>
                  </a:moveTo>
                  <a:lnTo>
                    <a:pt x="743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7" y="10"/>
                  </a:lnTo>
                  <a:lnTo>
                    <a:pt x="742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31" name="Freeform 180"/>
            <p:cNvSpPr>
              <a:spLocks noChangeArrowheads="1"/>
            </p:cNvSpPr>
            <p:nvPr/>
          </p:nvSpPr>
          <p:spPr bwMode="auto">
            <a:xfrm>
              <a:off x="3064" y="2170"/>
              <a:ext cx="252" cy="4"/>
            </a:xfrm>
            <a:custGeom>
              <a:avLst/>
              <a:gdLst>
                <a:gd name="T0" fmla="*/ 758 w 758"/>
                <a:gd name="T1" fmla="*/ 11 h 11"/>
                <a:gd name="T2" fmla="*/ 758 w 758"/>
                <a:gd name="T3" fmla="*/ 0 h 11"/>
                <a:gd name="T4" fmla="*/ 0 w 758"/>
                <a:gd name="T5" fmla="*/ 0 h 11"/>
                <a:gd name="T6" fmla="*/ 8 w 758"/>
                <a:gd name="T7" fmla="*/ 3 h 11"/>
                <a:gd name="T8" fmla="*/ 15 w 758"/>
                <a:gd name="T9" fmla="*/ 11 h 11"/>
                <a:gd name="T10" fmla="*/ 758 w 75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8" h="11">
                  <a:moveTo>
                    <a:pt x="758" y="11"/>
                  </a:moveTo>
                  <a:lnTo>
                    <a:pt x="758" y="0"/>
                  </a:lnTo>
                  <a:lnTo>
                    <a:pt x="0" y="0"/>
                  </a:lnTo>
                  <a:lnTo>
                    <a:pt x="8" y="3"/>
                  </a:lnTo>
                  <a:lnTo>
                    <a:pt x="15" y="11"/>
                  </a:lnTo>
                  <a:lnTo>
                    <a:pt x="758" y="1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32" name="Freeform 181"/>
            <p:cNvSpPr>
              <a:spLocks noChangeArrowheads="1"/>
            </p:cNvSpPr>
            <p:nvPr/>
          </p:nvSpPr>
          <p:spPr bwMode="auto">
            <a:xfrm>
              <a:off x="3317" y="2188"/>
              <a:ext cx="2" cy="1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4 h 4"/>
                <a:gd name="T4" fmla="*/ 6 w 6"/>
                <a:gd name="T5" fmla="*/ 0 h 4"/>
                <a:gd name="T6" fmla="*/ 0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33" name="Freeform 182"/>
            <p:cNvSpPr>
              <a:spLocks noChangeArrowheads="1"/>
            </p:cNvSpPr>
            <p:nvPr/>
          </p:nvSpPr>
          <p:spPr bwMode="auto">
            <a:xfrm>
              <a:off x="3073" y="2185"/>
              <a:ext cx="243" cy="3"/>
            </a:xfrm>
            <a:custGeom>
              <a:avLst/>
              <a:gdLst>
                <a:gd name="T0" fmla="*/ 729 w 729"/>
                <a:gd name="T1" fmla="*/ 10 h 10"/>
                <a:gd name="T2" fmla="*/ 729 w 729"/>
                <a:gd name="T3" fmla="*/ 0 h 10"/>
                <a:gd name="T4" fmla="*/ 0 w 729"/>
                <a:gd name="T5" fmla="*/ 0 h 10"/>
                <a:gd name="T6" fmla="*/ 1 w 729"/>
                <a:gd name="T7" fmla="*/ 10 h 10"/>
                <a:gd name="T8" fmla="*/ 729 w 729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10">
                  <a:moveTo>
                    <a:pt x="729" y="10"/>
                  </a:moveTo>
                  <a:lnTo>
                    <a:pt x="729" y="0"/>
                  </a:lnTo>
                  <a:lnTo>
                    <a:pt x="0" y="0"/>
                  </a:lnTo>
                  <a:lnTo>
                    <a:pt x="1" y="10"/>
                  </a:lnTo>
                  <a:lnTo>
                    <a:pt x="729" y="1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34" name="Freeform 183"/>
            <p:cNvSpPr>
              <a:spLocks noChangeArrowheads="1"/>
            </p:cNvSpPr>
            <p:nvPr/>
          </p:nvSpPr>
          <p:spPr bwMode="auto">
            <a:xfrm>
              <a:off x="3073" y="2188"/>
              <a:ext cx="243" cy="4"/>
            </a:xfrm>
            <a:custGeom>
              <a:avLst/>
              <a:gdLst>
                <a:gd name="T0" fmla="*/ 727 w 728"/>
                <a:gd name="T1" fmla="*/ 12 h 12"/>
                <a:gd name="T2" fmla="*/ 728 w 728"/>
                <a:gd name="T3" fmla="*/ 0 h 12"/>
                <a:gd name="T4" fmla="*/ 0 w 728"/>
                <a:gd name="T5" fmla="*/ 0 h 12"/>
                <a:gd name="T6" fmla="*/ 0 w 728"/>
                <a:gd name="T7" fmla="*/ 7 h 12"/>
                <a:gd name="T8" fmla="*/ 0 w 728"/>
                <a:gd name="T9" fmla="*/ 12 h 12"/>
                <a:gd name="T10" fmla="*/ 727 w 72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8" h="12">
                  <a:moveTo>
                    <a:pt x="727" y="12"/>
                  </a:moveTo>
                  <a:lnTo>
                    <a:pt x="72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727" y="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35" name="Freeform 184"/>
            <p:cNvSpPr>
              <a:spLocks noChangeArrowheads="1"/>
            </p:cNvSpPr>
            <p:nvPr/>
          </p:nvSpPr>
          <p:spPr bwMode="auto">
            <a:xfrm>
              <a:off x="3073" y="2192"/>
              <a:ext cx="261" cy="4"/>
            </a:xfrm>
            <a:custGeom>
              <a:avLst/>
              <a:gdLst>
                <a:gd name="T0" fmla="*/ 733 w 784"/>
                <a:gd name="T1" fmla="*/ 0 h 11"/>
                <a:gd name="T2" fmla="*/ 727 w 784"/>
                <a:gd name="T3" fmla="*/ 0 h 11"/>
                <a:gd name="T4" fmla="*/ 0 w 784"/>
                <a:gd name="T5" fmla="*/ 0 h 11"/>
                <a:gd name="T6" fmla="*/ 0 w 784"/>
                <a:gd name="T7" fmla="*/ 11 h 11"/>
                <a:gd name="T8" fmla="*/ 784 w 784"/>
                <a:gd name="T9" fmla="*/ 11 h 11"/>
                <a:gd name="T10" fmla="*/ 781 w 784"/>
                <a:gd name="T11" fmla="*/ 0 h 11"/>
                <a:gd name="T12" fmla="*/ 733 w 78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4" h="11">
                  <a:moveTo>
                    <a:pt x="733" y="0"/>
                  </a:moveTo>
                  <a:lnTo>
                    <a:pt x="727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784" y="11"/>
                  </a:lnTo>
                  <a:lnTo>
                    <a:pt x="781" y="0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36" name="Freeform 185"/>
            <p:cNvSpPr>
              <a:spLocks noChangeArrowheads="1"/>
            </p:cNvSpPr>
            <p:nvPr/>
          </p:nvSpPr>
          <p:spPr bwMode="auto">
            <a:xfrm>
              <a:off x="3317" y="2185"/>
              <a:ext cx="8" cy="3"/>
            </a:xfrm>
            <a:custGeom>
              <a:avLst/>
              <a:gdLst>
                <a:gd name="T0" fmla="*/ 6 w 23"/>
                <a:gd name="T1" fmla="*/ 10 h 10"/>
                <a:gd name="T2" fmla="*/ 16 w 23"/>
                <a:gd name="T3" fmla="*/ 2 h 10"/>
                <a:gd name="T4" fmla="*/ 23 w 23"/>
                <a:gd name="T5" fmla="*/ 0 h 10"/>
                <a:gd name="T6" fmla="*/ 1 w 23"/>
                <a:gd name="T7" fmla="*/ 0 h 10"/>
                <a:gd name="T8" fmla="*/ 0 w 23"/>
                <a:gd name="T9" fmla="*/ 10 h 10"/>
                <a:gd name="T10" fmla="*/ 6 w 23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">
                  <a:moveTo>
                    <a:pt x="6" y="10"/>
                  </a:moveTo>
                  <a:lnTo>
                    <a:pt x="16" y="2"/>
                  </a:lnTo>
                  <a:lnTo>
                    <a:pt x="23" y="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37" name="Freeform 186"/>
            <p:cNvSpPr>
              <a:spLocks noChangeArrowheads="1"/>
            </p:cNvSpPr>
            <p:nvPr/>
          </p:nvSpPr>
          <p:spPr bwMode="auto">
            <a:xfrm>
              <a:off x="3318" y="2181"/>
              <a:ext cx="30" cy="4"/>
            </a:xfrm>
            <a:custGeom>
              <a:avLst/>
              <a:gdLst>
                <a:gd name="T0" fmla="*/ 0 w 92"/>
                <a:gd name="T1" fmla="*/ 12 h 12"/>
                <a:gd name="T2" fmla="*/ 22 w 92"/>
                <a:gd name="T3" fmla="*/ 12 h 12"/>
                <a:gd name="T4" fmla="*/ 30 w 92"/>
                <a:gd name="T5" fmla="*/ 11 h 12"/>
                <a:gd name="T6" fmla="*/ 40 w 92"/>
                <a:gd name="T7" fmla="*/ 12 h 12"/>
                <a:gd name="T8" fmla="*/ 88 w 92"/>
                <a:gd name="T9" fmla="*/ 12 h 12"/>
                <a:gd name="T10" fmla="*/ 88 w 92"/>
                <a:gd name="T11" fmla="*/ 5 h 12"/>
                <a:gd name="T12" fmla="*/ 92 w 92"/>
                <a:gd name="T13" fmla="*/ 0 h 12"/>
                <a:gd name="T14" fmla="*/ 0 w 92"/>
                <a:gd name="T15" fmla="*/ 0 h 12"/>
                <a:gd name="T16" fmla="*/ 0 w 9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2">
                  <a:moveTo>
                    <a:pt x="0" y="12"/>
                  </a:moveTo>
                  <a:lnTo>
                    <a:pt x="22" y="12"/>
                  </a:lnTo>
                  <a:lnTo>
                    <a:pt x="30" y="11"/>
                  </a:lnTo>
                  <a:lnTo>
                    <a:pt x="40" y="12"/>
                  </a:lnTo>
                  <a:lnTo>
                    <a:pt x="88" y="12"/>
                  </a:lnTo>
                  <a:lnTo>
                    <a:pt x="88" y="5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38" name="Freeform 187"/>
            <p:cNvSpPr>
              <a:spLocks noChangeArrowheads="1"/>
            </p:cNvSpPr>
            <p:nvPr/>
          </p:nvSpPr>
          <p:spPr bwMode="auto">
            <a:xfrm>
              <a:off x="3322" y="2187"/>
              <a:ext cx="9" cy="1"/>
            </a:xfrm>
            <a:custGeom>
              <a:avLst/>
              <a:gdLst>
                <a:gd name="T0" fmla="*/ 16 w 28"/>
                <a:gd name="T1" fmla="*/ 0 h 3"/>
                <a:gd name="T2" fmla="*/ 0 w 28"/>
                <a:gd name="T3" fmla="*/ 3 h 3"/>
                <a:gd name="T4" fmla="*/ 28 w 28"/>
                <a:gd name="T5" fmla="*/ 3 h 3"/>
                <a:gd name="T6" fmla="*/ 22 w 28"/>
                <a:gd name="T7" fmla="*/ 0 h 3"/>
                <a:gd name="T8" fmla="*/ 16 w 2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">
                  <a:moveTo>
                    <a:pt x="16" y="0"/>
                  </a:moveTo>
                  <a:lnTo>
                    <a:pt x="0" y="3"/>
                  </a:lnTo>
                  <a:lnTo>
                    <a:pt x="28" y="3"/>
                  </a:lnTo>
                  <a:lnTo>
                    <a:pt x="2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39" name="Freeform 188"/>
            <p:cNvSpPr>
              <a:spLocks noChangeArrowheads="1"/>
            </p:cNvSpPr>
            <p:nvPr/>
          </p:nvSpPr>
          <p:spPr bwMode="auto">
            <a:xfrm>
              <a:off x="3072" y="2181"/>
              <a:ext cx="244" cy="4"/>
            </a:xfrm>
            <a:custGeom>
              <a:avLst/>
              <a:gdLst>
                <a:gd name="T0" fmla="*/ 730 w 731"/>
                <a:gd name="T1" fmla="*/ 12 h 12"/>
                <a:gd name="T2" fmla="*/ 731 w 731"/>
                <a:gd name="T3" fmla="*/ 0 h 12"/>
                <a:gd name="T4" fmla="*/ 0 w 731"/>
                <a:gd name="T5" fmla="*/ 0 h 12"/>
                <a:gd name="T6" fmla="*/ 0 w 731"/>
                <a:gd name="T7" fmla="*/ 5 h 12"/>
                <a:gd name="T8" fmla="*/ 1 w 731"/>
                <a:gd name="T9" fmla="*/ 12 h 12"/>
                <a:gd name="T10" fmla="*/ 730 w 731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1" h="12">
                  <a:moveTo>
                    <a:pt x="730" y="12"/>
                  </a:moveTo>
                  <a:lnTo>
                    <a:pt x="73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12"/>
                  </a:lnTo>
                  <a:lnTo>
                    <a:pt x="730" y="1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40" name="Freeform 189"/>
            <p:cNvSpPr>
              <a:spLocks noChangeArrowheads="1"/>
            </p:cNvSpPr>
            <p:nvPr/>
          </p:nvSpPr>
          <p:spPr bwMode="auto">
            <a:xfrm>
              <a:off x="3317" y="2188"/>
              <a:ext cx="16" cy="4"/>
            </a:xfrm>
            <a:custGeom>
              <a:avLst/>
              <a:gdLst>
                <a:gd name="T0" fmla="*/ 13 w 48"/>
                <a:gd name="T1" fmla="*/ 0 h 12"/>
                <a:gd name="T2" fmla="*/ 0 w 48"/>
                <a:gd name="T3" fmla="*/ 12 h 12"/>
                <a:gd name="T4" fmla="*/ 48 w 48"/>
                <a:gd name="T5" fmla="*/ 12 h 12"/>
                <a:gd name="T6" fmla="*/ 46 w 48"/>
                <a:gd name="T7" fmla="*/ 5 h 12"/>
                <a:gd name="T8" fmla="*/ 41 w 48"/>
                <a:gd name="T9" fmla="*/ 0 h 12"/>
                <a:gd name="T10" fmla="*/ 13 w 4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2">
                  <a:moveTo>
                    <a:pt x="13" y="0"/>
                  </a:moveTo>
                  <a:lnTo>
                    <a:pt x="0" y="12"/>
                  </a:lnTo>
                  <a:lnTo>
                    <a:pt x="48" y="12"/>
                  </a:lnTo>
                  <a:lnTo>
                    <a:pt x="46" y="5"/>
                  </a:lnTo>
                  <a:lnTo>
                    <a:pt x="4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41" name="Freeform 190"/>
            <p:cNvSpPr>
              <a:spLocks noChangeArrowheads="1"/>
            </p:cNvSpPr>
            <p:nvPr/>
          </p:nvSpPr>
          <p:spPr bwMode="auto">
            <a:xfrm>
              <a:off x="3336" y="2188"/>
              <a:ext cx="11" cy="4"/>
            </a:xfrm>
            <a:custGeom>
              <a:avLst/>
              <a:gdLst>
                <a:gd name="T0" fmla="*/ 0 w 31"/>
                <a:gd name="T1" fmla="*/ 0 h 12"/>
                <a:gd name="T2" fmla="*/ 2 w 31"/>
                <a:gd name="T3" fmla="*/ 5 h 12"/>
                <a:gd name="T4" fmla="*/ 6 w 31"/>
                <a:gd name="T5" fmla="*/ 12 h 12"/>
                <a:gd name="T6" fmla="*/ 31 w 31"/>
                <a:gd name="T7" fmla="*/ 12 h 12"/>
                <a:gd name="T8" fmla="*/ 31 w 31"/>
                <a:gd name="T9" fmla="*/ 7 h 12"/>
                <a:gd name="T10" fmla="*/ 31 w 31"/>
                <a:gd name="T11" fmla="*/ 0 h 12"/>
                <a:gd name="T12" fmla="*/ 0 w 3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2">
                  <a:moveTo>
                    <a:pt x="0" y="0"/>
                  </a:moveTo>
                  <a:lnTo>
                    <a:pt x="2" y="5"/>
                  </a:lnTo>
                  <a:lnTo>
                    <a:pt x="6" y="12"/>
                  </a:lnTo>
                  <a:lnTo>
                    <a:pt x="31" y="12"/>
                  </a:lnTo>
                  <a:lnTo>
                    <a:pt x="31" y="7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42" name="Freeform 191"/>
            <p:cNvSpPr>
              <a:spLocks noChangeArrowheads="1"/>
            </p:cNvSpPr>
            <p:nvPr/>
          </p:nvSpPr>
          <p:spPr bwMode="auto">
            <a:xfrm>
              <a:off x="3331" y="2185"/>
              <a:ext cx="16" cy="3"/>
            </a:xfrm>
            <a:custGeom>
              <a:avLst/>
              <a:gdLst>
                <a:gd name="T0" fmla="*/ 0 w 48"/>
                <a:gd name="T1" fmla="*/ 0 h 10"/>
                <a:gd name="T2" fmla="*/ 8 w 48"/>
                <a:gd name="T3" fmla="*/ 4 h 10"/>
                <a:gd name="T4" fmla="*/ 16 w 48"/>
                <a:gd name="T5" fmla="*/ 10 h 10"/>
                <a:gd name="T6" fmla="*/ 47 w 48"/>
                <a:gd name="T7" fmla="*/ 10 h 10"/>
                <a:gd name="T8" fmla="*/ 48 w 48"/>
                <a:gd name="T9" fmla="*/ 0 h 10"/>
                <a:gd name="T10" fmla="*/ 0 w 4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0">
                  <a:moveTo>
                    <a:pt x="0" y="0"/>
                  </a:moveTo>
                  <a:lnTo>
                    <a:pt x="8" y="4"/>
                  </a:lnTo>
                  <a:lnTo>
                    <a:pt x="16" y="10"/>
                  </a:lnTo>
                  <a:lnTo>
                    <a:pt x="47" y="10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43" name="Freeform 192"/>
            <p:cNvSpPr>
              <a:spLocks noChangeArrowheads="1"/>
            </p:cNvSpPr>
            <p:nvPr/>
          </p:nvSpPr>
          <p:spPr bwMode="auto">
            <a:xfrm>
              <a:off x="3338" y="2192"/>
              <a:ext cx="9" cy="4"/>
            </a:xfrm>
            <a:custGeom>
              <a:avLst/>
              <a:gdLst>
                <a:gd name="T0" fmla="*/ 25 w 26"/>
                <a:gd name="T1" fmla="*/ 0 h 11"/>
                <a:gd name="T2" fmla="*/ 0 w 26"/>
                <a:gd name="T3" fmla="*/ 0 h 11"/>
                <a:gd name="T4" fmla="*/ 2 w 26"/>
                <a:gd name="T5" fmla="*/ 11 h 11"/>
                <a:gd name="T6" fmla="*/ 26 w 26"/>
                <a:gd name="T7" fmla="*/ 11 h 11"/>
                <a:gd name="T8" fmla="*/ 25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5" y="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26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44" name="Freeform 193"/>
            <p:cNvSpPr>
              <a:spLocks noChangeArrowheads="1"/>
            </p:cNvSpPr>
            <p:nvPr/>
          </p:nvSpPr>
          <p:spPr bwMode="auto">
            <a:xfrm>
              <a:off x="3339" y="2199"/>
              <a:ext cx="10" cy="4"/>
            </a:xfrm>
            <a:custGeom>
              <a:avLst/>
              <a:gdLst>
                <a:gd name="T0" fmla="*/ 31 w 31"/>
                <a:gd name="T1" fmla="*/ 11 h 11"/>
                <a:gd name="T2" fmla="*/ 28 w 31"/>
                <a:gd name="T3" fmla="*/ 0 h 11"/>
                <a:gd name="T4" fmla="*/ 1 w 31"/>
                <a:gd name="T5" fmla="*/ 0 h 11"/>
                <a:gd name="T6" fmla="*/ 0 w 31"/>
                <a:gd name="T7" fmla="*/ 5 h 11"/>
                <a:gd name="T8" fmla="*/ 0 w 31"/>
                <a:gd name="T9" fmla="*/ 11 h 11"/>
                <a:gd name="T10" fmla="*/ 31 w 31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1">
                  <a:moveTo>
                    <a:pt x="31" y="11"/>
                  </a:moveTo>
                  <a:lnTo>
                    <a:pt x="28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45" name="Freeform 194"/>
            <p:cNvSpPr>
              <a:spLocks noChangeArrowheads="1"/>
            </p:cNvSpPr>
            <p:nvPr/>
          </p:nvSpPr>
          <p:spPr bwMode="auto">
            <a:xfrm>
              <a:off x="3339" y="2196"/>
              <a:ext cx="9" cy="3"/>
            </a:xfrm>
            <a:custGeom>
              <a:avLst/>
              <a:gdLst>
                <a:gd name="T0" fmla="*/ 0 w 27"/>
                <a:gd name="T1" fmla="*/ 11 h 11"/>
                <a:gd name="T2" fmla="*/ 27 w 27"/>
                <a:gd name="T3" fmla="*/ 11 h 11"/>
                <a:gd name="T4" fmla="*/ 24 w 27"/>
                <a:gd name="T5" fmla="*/ 5 h 11"/>
                <a:gd name="T6" fmla="*/ 24 w 27"/>
                <a:gd name="T7" fmla="*/ 0 h 11"/>
                <a:gd name="T8" fmla="*/ 0 w 27"/>
                <a:gd name="T9" fmla="*/ 0 h 11"/>
                <a:gd name="T10" fmla="*/ 0 w 27"/>
                <a:gd name="T11" fmla="*/ 6 h 11"/>
                <a:gd name="T12" fmla="*/ 0 w 27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">
                  <a:moveTo>
                    <a:pt x="0" y="11"/>
                  </a:moveTo>
                  <a:lnTo>
                    <a:pt x="27" y="11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46" name="Freeform 195"/>
            <p:cNvSpPr>
              <a:spLocks noChangeArrowheads="1"/>
            </p:cNvSpPr>
            <p:nvPr/>
          </p:nvSpPr>
          <p:spPr bwMode="auto">
            <a:xfrm>
              <a:off x="3072" y="2196"/>
              <a:ext cx="263" cy="3"/>
            </a:xfrm>
            <a:custGeom>
              <a:avLst/>
              <a:gdLst>
                <a:gd name="T0" fmla="*/ 787 w 787"/>
                <a:gd name="T1" fmla="*/ 11 h 11"/>
                <a:gd name="T2" fmla="*/ 787 w 787"/>
                <a:gd name="T3" fmla="*/ 9 h 11"/>
                <a:gd name="T4" fmla="*/ 786 w 787"/>
                <a:gd name="T5" fmla="*/ 0 h 11"/>
                <a:gd name="T6" fmla="*/ 2 w 787"/>
                <a:gd name="T7" fmla="*/ 0 h 11"/>
                <a:gd name="T8" fmla="*/ 0 w 787"/>
                <a:gd name="T9" fmla="*/ 11 h 11"/>
                <a:gd name="T10" fmla="*/ 787 w 78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7" h="11">
                  <a:moveTo>
                    <a:pt x="787" y="11"/>
                  </a:moveTo>
                  <a:lnTo>
                    <a:pt x="787" y="9"/>
                  </a:lnTo>
                  <a:lnTo>
                    <a:pt x="786" y="0"/>
                  </a:lnTo>
                  <a:lnTo>
                    <a:pt x="2" y="0"/>
                  </a:lnTo>
                  <a:lnTo>
                    <a:pt x="0" y="11"/>
                  </a:lnTo>
                  <a:lnTo>
                    <a:pt x="787" y="11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47" name="Freeform 196"/>
            <p:cNvSpPr>
              <a:spLocks noChangeArrowheads="1"/>
            </p:cNvSpPr>
            <p:nvPr/>
          </p:nvSpPr>
          <p:spPr bwMode="auto">
            <a:xfrm>
              <a:off x="3318" y="2207"/>
              <a:ext cx="15" cy="4"/>
            </a:xfrm>
            <a:custGeom>
              <a:avLst/>
              <a:gdLst>
                <a:gd name="T0" fmla="*/ 42 w 43"/>
                <a:gd name="T1" fmla="*/ 1 h 11"/>
                <a:gd name="T2" fmla="*/ 43 w 43"/>
                <a:gd name="T3" fmla="*/ 0 h 11"/>
                <a:gd name="T4" fmla="*/ 0 w 43"/>
                <a:gd name="T5" fmla="*/ 0 h 11"/>
                <a:gd name="T6" fmla="*/ 6 w 43"/>
                <a:gd name="T7" fmla="*/ 7 h 11"/>
                <a:gd name="T8" fmla="*/ 23 w 43"/>
                <a:gd name="T9" fmla="*/ 11 h 11"/>
                <a:gd name="T10" fmla="*/ 28 w 43"/>
                <a:gd name="T11" fmla="*/ 10 h 11"/>
                <a:gd name="T12" fmla="*/ 33 w 43"/>
                <a:gd name="T13" fmla="*/ 9 h 11"/>
                <a:gd name="T14" fmla="*/ 34 w 43"/>
                <a:gd name="T15" fmla="*/ 6 h 11"/>
                <a:gd name="T16" fmla="*/ 37 w 43"/>
                <a:gd name="T17" fmla="*/ 5 h 11"/>
                <a:gd name="T18" fmla="*/ 42 w 43"/>
                <a:gd name="T1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1">
                  <a:moveTo>
                    <a:pt x="42" y="1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6" y="7"/>
                  </a:lnTo>
                  <a:lnTo>
                    <a:pt x="23" y="11"/>
                  </a:lnTo>
                  <a:lnTo>
                    <a:pt x="28" y="10"/>
                  </a:lnTo>
                  <a:lnTo>
                    <a:pt x="33" y="9"/>
                  </a:lnTo>
                  <a:lnTo>
                    <a:pt x="34" y="6"/>
                  </a:lnTo>
                  <a:lnTo>
                    <a:pt x="37" y="5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48" name="Freeform 197"/>
            <p:cNvSpPr>
              <a:spLocks noChangeArrowheads="1"/>
            </p:cNvSpPr>
            <p:nvPr/>
          </p:nvSpPr>
          <p:spPr bwMode="auto">
            <a:xfrm>
              <a:off x="3318" y="2203"/>
              <a:ext cx="16" cy="4"/>
            </a:xfrm>
            <a:custGeom>
              <a:avLst/>
              <a:gdLst>
                <a:gd name="T0" fmla="*/ 45 w 48"/>
                <a:gd name="T1" fmla="*/ 12 h 12"/>
                <a:gd name="T2" fmla="*/ 48 w 48"/>
                <a:gd name="T3" fmla="*/ 0 h 12"/>
                <a:gd name="T4" fmla="*/ 6 w 48"/>
                <a:gd name="T5" fmla="*/ 0 h 12"/>
                <a:gd name="T6" fmla="*/ 4 w 48"/>
                <a:gd name="T7" fmla="*/ 6 h 12"/>
                <a:gd name="T8" fmla="*/ 0 w 48"/>
                <a:gd name="T9" fmla="*/ 11 h 12"/>
                <a:gd name="T10" fmla="*/ 2 w 48"/>
                <a:gd name="T11" fmla="*/ 12 h 12"/>
                <a:gd name="T12" fmla="*/ 45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5" y="12"/>
                  </a:moveTo>
                  <a:lnTo>
                    <a:pt x="48" y="0"/>
                  </a:lnTo>
                  <a:lnTo>
                    <a:pt x="6" y="0"/>
                  </a:lnTo>
                  <a:lnTo>
                    <a:pt x="4" y="6"/>
                  </a:lnTo>
                  <a:lnTo>
                    <a:pt x="0" y="11"/>
                  </a:lnTo>
                  <a:lnTo>
                    <a:pt x="2" y="12"/>
                  </a:lnTo>
                  <a:lnTo>
                    <a:pt x="45" y="12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49" name="Freeform 198"/>
            <p:cNvSpPr>
              <a:spLocks noChangeArrowheads="1"/>
            </p:cNvSpPr>
            <p:nvPr/>
          </p:nvSpPr>
          <p:spPr bwMode="auto">
            <a:xfrm>
              <a:off x="3071" y="2199"/>
              <a:ext cx="264" cy="4"/>
            </a:xfrm>
            <a:custGeom>
              <a:avLst/>
              <a:gdLst>
                <a:gd name="T0" fmla="*/ 788 w 791"/>
                <a:gd name="T1" fmla="*/ 11 h 11"/>
                <a:gd name="T2" fmla="*/ 791 w 791"/>
                <a:gd name="T3" fmla="*/ 0 h 11"/>
                <a:gd name="T4" fmla="*/ 4 w 791"/>
                <a:gd name="T5" fmla="*/ 0 h 11"/>
                <a:gd name="T6" fmla="*/ 1 w 791"/>
                <a:gd name="T7" fmla="*/ 5 h 11"/>
                <a:gd name="T8" fmla="*/ 0 w 791"/>
                <a:gd name="T9" fmla="*/ 7 h 11"/>
                <a:gd name="T10" fmla="*/ 0 w 791"/>
                <a:gd name="T11" fmla="*/ 11 h 11"/>
                <a:gd name="T12" fmla="*/ 728 w 791"/>
                <a:gd name="T13" fmla="*/ 11 h 11"/>
                <a:gd name="T14" fmla="*/ 730 w 791"/>
                <a:gd name="T15" fmla="*/ 5 h 11"/>
                <a:gd name="T16" fmla="*/ 733 w 791"/>
                <a:gd name="T17" fmla="*/ 1 h 11"/>
                <a:gd name="T18" fmla="*/ 738 w 791"/>
                <a:gd name="T19" fmla="*/ 1 h 11"/>
                <a:gd name="T20" fmla="*/ 745 w 791"/>
                <a:gd name="T21" fmla="*/ 4 h 11"/>
                <a:gd name="T22" fmla="*/ 746 w 791"/>
                <a:gd name="T23" fmla="*/ 9 h 11"/>
                <a:gd name="T24" fmla="*/ 746 w 791"/>
                <a:gd name="T25" fmla="*/ 11 h 11"/>
                <a:gd name="T26" fmla="*/ 788 w 791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1" h="11">
                  <a:moveTo>
                    <a:pt x="788" y="11"/>
                  </a:moveTo>
                  <a:lnTo>
                    <a:pt x="791" y="0"/>
                  </a:lnTo>
                  <a:lnTo>
                    <a:pt x="4" y="0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28" y="11"/>
                  </a:lnTo>
                  <a:lnTo>
                    <a:pt x="730" y="5"/>
                  </a:lnTo>
                  <a:lnTo>
                    <a:pt x="733" y="1"/>
                  </a:lnTo>
                  <a:lnTo>
                    <a:pt x="738" y="1"/>
                  </a:lnTo>
                  <a:lnTo>
                    <a:pt x="745" y="4"/>
                  </a:lnTo>
                  <a:lnTo>
                    <a:pt x="746" y="9"/>
                  </a:lnTo>
                  <a:lnTo>
                    <a:pt x="746" y="11"/>
                  </a:lnTo>
                  <a:lnTo>
                    <a:pt x="788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50" name="Freeform 199"/>
            <p:cNvSpPr>
              <a:spLocks noChangeArrowheads="1"/>
            </p:cNvSpPr>
            <p:nvPr/>
          </p:nvSpPr>
          <p:spPr bwMode="auto">
            <a:xfrm>
              <a:off x="3069" y="2203"/>
              <a:ext cx="245" cy="4"/>
            </a:xfrm>
            <a:custGeom>
              <a:avLst/>
              <a:gdLst>
                <a:gd name="T0" fmla="*/ 734 w 734"/>
                <a:gd name="T1" fmla="*/ 12 h 12"/>
                <a:gd name="T2" fmla="*/ 732 w 734"/>
                <a:gd name="T3" fmla="*/ 6 h 12"/>
                <a:gd name="T4" fmla="*/ 732 w 734"/>
                <a:gd name="T5" fmla="*/ 1 h 12"/>
                <a:gd name="T6" fmla="*/ 733 w 734"/>
                <a:gd name="T7" fmla="*/ 0 h 12"/>
                <a:gd name="T8" fmla="*/ 5 w 734"/>
                <a:gd name="T9" fmla="*/ 0 h 12"/>
                <a:gd name="T10" fmla="*/ 0 w 734"/>
                <a:gd name="T11" fmla="*/ 11 h 12"/>
                <a:gd name="T12" fmla="*/ 0 w 734"/>
                <a:gd name="T13" fmla="*/ 12 h 12"/>
                <a:gd name="T14" fmla="*/ 734 w 734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4" h="12">
                  <a:moveTo>
                    <a:pt x="734" y="12"/>
                  </a:moveTo>
                  <a:lnTo>
                    <a:pt x="732" y="6"/>
                  </a:lnTo>
                  <a:lnTo>
                    <a:pt x="732" y="1"/>
                  </a:lnTo>
                  <a:lnTo>
                    <a:pt x="733" y="0"/>
                  </a:lnTo>
                  <a:lnTo>
                    <a:pt x="5" y="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734" y="12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51" name="Freeform 200"/>
            <p:cNvSpPr>
              <a:spLocks noChangeArrowheads="1"/>
            </p:cNvSpPr>
            <p:nvPr/>
          </p:nvSpPr>
          <p:spPr bwMode="auto">
            <a:xfrm>
              <a:off x="3065" y="2207"/>
              <a:ext cx="255" cy="4"/>
            </a:xfrm>
            <a:custGeom>
              <a:avLst/>
              <a:gdLst>
                <a:gd name="T0" fmla="*/ 764 w 764"/>
                <a:gd name="T1" fmla="*/ 11 h 11"/>
                <a:gd name="T2" fmla="*/ 755 w 764"/>
                <a:gd name="T3" fmla="*/ 9 h 11"/>
                <a:gd name="T4" fmla="*/ 749 w 764"/>
                <a:gd name="T5" fmla="*/ 4 h 11"/>
                <a:gd name="T6" fmla="*/ 746 w 764"/>
                <a:gd name="T7" fmla="*/ 0 h 11"/>
                <a:gd name="T8" fmla="*/ 12 w 764"/>
                <a:gd name="T9" fmla="*/ 0 h 11"/>
                <a:gd name="T10" fmla="*/ 5 w 764"/>
                <a:gd name="T11" fmla="*/ 6 h 11"/>
                <a:gd name="T12" fmla="*/ 0 w 764"/>
                <a:gd name="T13" fmla="*/ 11 h 11"/>
                <a:gd name="T14" fmla="*/ 764 w 76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4" h="11">
                  <a:moveTo>
                    <a:pt x="764" y="11"/>
                  </a:moveTo>
                  <a:lnTo>
                    <a:pt x="755" y="9"/>
                  </a:lnTo>
                  <a:lnTo>
                    <a:pt x="749" y="4"/>
                  </a:lnTo>
                  <a:lnTo>
                    <a:pt x="746" y="0"/>
                  </a:lnTo>
                  <a:lnTo>
                    <a:pt x="12" y="0"/>
                  </a:lnTo>
                  <a:lnTo>
                    <a:pt x="5" y="6"/>
                  </a:lnTo>
                  <a:lnTo>
                    <a:pt x="0" y="11"/>
                  </a:lnTo>
                  <a:lnTo>
                    <a:pt x="764" y="11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52" name="Freeform 201"/>
            <p:cNvSpPr>
              <a:spLocks noChangeArrowheads="1"/>
            </p:cNvSpPr>
            <p:nvPr/>
          </p:nvSpPr>
          <p:spPr bwMode="auto">
            <a:xfrm>
              <a:off x="3033" y="2174"/>
              <a:ext cx="18" cy="3"/>
            </a:xfrm>
            <a:custGeom>
              <a:avLst/>
              <a:gdLst>
                <a:gd name="T0" fmla="*/ 46 w 53"/>
                <a:gd name="T1" fmla="*/ 10 h 10"/>
                <a:gd name="T2" fmla="*/ 50 w 53"/>
                <a:gd name="T3" fmla="*/ 3 h 10"/>
                <a:gd name="T4" fmla="*/ 53 w 53"/>
                <a:gd name="T5" fmla="*/ 0 h 10"/>
                <a:gd name="T6" fmla="*/ 0 w 53"/>
                <a:gd name="T7" fmla="*/ 0 h 10"/>
                <a:gd name="T8" fmla="*/ 0 w 53"/>
                <a:gd name="T9" fmla="*/ 10 h 10"/>
                <a:gd name="T10" fmla="*/ 46 w 53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0">
                  <a:moveTo>
                    <a:pt x="46" y="10"/>
                  </a:moveTo>
                  <a:lnTo>
                    <a:pt x="50" y="3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53" name="Freeform 202"/>
            <p:cNvSpPr>
              <a:spLocks noChangeArrowheads="1"/>
            </p:cNvSpPr>
            <p:nvPr/>
          </p:nvSpPr>
          <p:spPr bwMode="auto">
            <a:xfrm>
              <a:off x="3033" y="2170"/>
              <a:ext cx="22" cy="4"/>
            </a:xfrm>
            <a:custGeom>
              <a:avLst/>
              <a:gdLst>
                <a:gd name="T0" fmla="*/ 53 w 67"/>
                <a:gd name="T1" fmla="*/ 11 h 11"/>
                <a:gd name="T2" fmla="*/ 59 w 67"/>
                <a:gd name="T3" fmla="*/ 3 h 11"/>
                <a:gd name="T4" fmla="*/ 67 w 67"/>
                <a:gd name="T5" fmla="*/ 0 h 11"/>
                <a:gd name="T6" fmla="*/ 0 w 67"/>
                <a:gd name="T7" fmla="*/ 0 h 11"/>
                <a:gd name="T8" fmla="*/ 0 w 67"/>
                <a:gd name="T9" fmla="*/ 11 h 11"/>
                <a:gd name="T10" fmla="*/ 53 w 6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1">
                  <a:moveTo>
                    <a:pt x="53" y="11"/>
                  </a:moveTo>
                  <a:lnTo>
                    <a:pt x="59" y="3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53" y="1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54" name="Freeform 203"/>
            <p:cNvSpPr>
              <a:spLocks noChangeArrowheads="1"/>
            </p:cNvSpPr>
            <p:nvPr/>
          </p:nvSpPr>
          <p:spPr bwMode="auto">
            <a:xfrm>
              <a:off x="2759" y="2188"/>
              <a:ext cx="258" cy="4"/>
            </a:xfrm>
            <a:custGeom>
              <a:avLst/>
              <a:gdLst>
                <a:gd name="T0" fmla="*/ 767 w 774"/>
                <a:gd name="T1" fmla="*/ 12 h 12"/>
                <a:gd name="T2" fmla="*/ 774 w 774"/>
                <a:gd name="T3" fmla="*/ 0 h 12"/>
                <a:gd name="T4" fmla="*/ 0 w 774"/>
                <a:gd name="T5" fmla="*/ 0 h 12"/>
                <a:gd name="T6" fmla="*/ 0 w 774"/>
                <a:gd name="T7" fmla="*/ 12 h 12"/>
                <a:gd name="T8" fmla="*/ 767 w 77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4" h="12">
                  <a:moveTo>
                    <a:pt x="767" y="12"/>
                  </a:moveTo>
                  <a:lnTo>
                    <a:pt x="77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767" y="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3755" name="Group 204"/>
          <p:cNvGrpSpPr/>
          <p:nvPr/>
        </p:nvGrpSpPr>
        <p:grpSpPr>
          <a:xfrm>
            <a:off x="2021911" y="3394935"/>
            <a:ext cx="7708629" cy="270772"/>
            <a:chOff x="570" y="2052"/>
            <a:chExt cx="4425" cy="162"/>
          </a:xfrm>
        </p:grpSpPr>
        <p:sp>
          <p:nvSpPr>
            <p:cNvPr id="23756" name="Freeform 205"/>
            <p:cNvSpPr>
              <a:spLocks noChangeArrowheads="1"/>
            </p:cNvSpPr>
            <p:nvPr/>
          </p:nvSpPr>
          <p:spPr bwMode="auto">
            <a:xfrm>
              <a:off x="2759" y="2185"/>
              <a:ext cx="260" cy="3"/>
            </a:xfrm>
            <a:custGeom>
              <a:avLst/>
              <a:gdLst>
                <a:gd name="T0" fmla="*/ 775 w 782"/>
                <a:gd name="T1" fmla="*/ 10 h 10"/>
                <a:gd name="T2" fmla="*/ 782 w 782"/>
                <a:gd name="T3" fmla="*/ 0 h 10"/>
                <a:gd name="T4" fmla="*/ 0 w 782"/>
                <a:gd name="T5" fmla="*/ 0 h 10"/>
                <a:gd name="T6" fmla="*/ 1 w 782"/>
                <a:gd name="T7" fmla="*/ 10 h 10"/>
                <a:gd name="T8" fmla="*/ 775 w 78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10">
                  <a:moveTo>
                    <a:pt x="775" y="10"/>
                  </a:moveTo>
                  <a:lnTo>
                    <a:pt x="782" y="0"/>
                  </a:lnTo>
                  <a:lnTo>
                    <a:pt x="0" y="0"/>
                  </a:lnTo>
                  <a:lnTo>
                    <a:pt x="1" y="10"/>
                  </a:lnTo>
                  <a:lnTo>
                    <a:pt x="775" y="1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57" name="Freeform 206"/>
            <p:cNvSpPr>
              <a:spLocks noChangeArrowheads="1"/>
            </p:cNvSpPr>
            <p:nvPr/>
          </p:nvSpPr>
          <p:spPr bwMode="auto">
            <a:xfrm>
              <a:off x="2758" y="2181"/>
              <a:ext cx="264" cy="4"/>
            </a:xfrm>
            <a:custGeom>
              <a:avLst/>
              <a:gdLst>
                <a:gd name="T0" fmla="*/ 785 w 793"/>
                <a:gd name="T1" fmla="*/ 12 h 12"/>
                <a:gd name="T2" fmla="*/ 793 w 793"/>
                <a:gd name="T3" fmla="*/ 0 h 12"/>
                <a:gd name="T4" fmla="*/ 0 w 793"/>
                <a:gd name="T5" fmla="*/ 0 h 12"/>
                <a:gd name="T6" fmla="*/ 1 w 793"/>
                <a:gd name="T7" fmla="*/ 5 h 12"/>
                <a:gd name="T8" fmla="*/ 3 w 793"/>
                <a:gd name="T9" fmla="*/ 12 h 12"/>
                <a:gd name="T10" fmla="*/ 785 w 793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3" h="12">
                  <a:moveTo>
                    <a:pt x="785" y="12"/>
                  </a:moveTo>
                  <a:lnTo>
                    <a:pt x="793" y="0"/>
                  </a:lnTo>
                  <a:lnTo>
                    <a:pt x="0" y="0"/>
                  </a:lnTo>
                  <a:lnTo>
                    <a:pt x="1" y="5"/>
                  </a:lnTo>
                  <a:lnTo>
                    <a:pt x="3" y="12"/>
                  </a:lnTo>
                  <a:lnTo>
                    <a:pt x="785" y="1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58" name="Freeform 207"/>
            <p:cNvSpPr>
              <a:spLocks noChangeArrowheads="1"/>
            </p:cNvSpPr>
            <p:nvPr/>
          </p:nvSpPr>
          <p:spPr bwMode="auto">
            <a:xfrm>
              <a:off x="2756" y="2177"/>
              <a:ext cx="268" cy="4"/>
            </a:xfrm>
            <a:custGeom>
              <a:avLst/>
              <a:gdLst>
                <a:gd name="T0" fmla="*/ 798 w 805"/>
                <a:gd name="T1" fmla="*/ 11 h 11"/>
                <a:gd name="T2" fmla="*/ 805 w 805"/>
                <a:gd name="T3" fmla="*/ 0 h 11"/>
                <a:gd name="T4" fmla="*/ 0 w 805"/>
                <a:gd name="T5" fmla="*/ 0 h 11"/>
                <a:gd name="T6" fmla="*/ 5 w 805"/>
                <a:gd name="T7" fmla="*/ 11 h 11"/>
                <a:gd name="T8" fmla="*/ 798 w 80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" h="11">
                  <a:moveTo>
                    <a:pt x="798" y="11"/>
                  </a:moveTo>
                  <a:lnTo>
                    <a:pt x="805" y="0"/>
                  </a:lnTo>
                  <a:lnTo>
                    <a:pt x="0" y="0"/>
                  </a:lnTo>
                  <a:lnTo>
                    <a:pt x="5" y="11"/>
                  </a:lnTo>
                  <a:lnTo>
                    <a:pt x="798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59" name="Freeform 208"/>
            <p:cNvSpPr>
              <a:spLocks noChangeArrowheads="1"/>
            </p:cNvSpPr>
            <p:nvPr/>
          </p:nvSpPr>
          <p:spPr bwMode="auto">
            <a:xfrm>
              <a:off x="2142" y="2170"/>
              <a:ext cx="888" cy="4"/>
            </a:xfrm>
            <a:custGeom>
              <a:avLst/>
              <a:gdLst>
                <a:gd name="T0" fmla="*/ 2655 w 2663"/>
                <a:gd name="T1" fmla="*/ 11 h 11"/>
                <a:gd name="T2" fmla="*/ 2663 w 2663"/>
                <a:gd name="T3" fmla="*/ 0 h 11"/>
                <a:gd name="T4" fmla="*/ 0 w 2663"/>
                <a:gd name="T5" fmla="*/ 0 h 11"/>
                <a:gd name="T6" fmla="*/ 12 w 2663"/>
                <a:gd name="T7" fmla="*/ 11 h 11"/>
                <a:gd name="T8" fmla="*/ 770 w 2663"/>
                <a:gd name="T9" fmla="*/ 11 h 11"/>
                <a:gd name="T10" fmla="*/ 788 w 2663"/>
                <a:gd name="T11" fmla="*/ 7 h 11"/>
                <a:gd name="T12" fmla="*/ 799 w 2663"/>
                <a:gd name="T13" fmla="*/ 7 h 11"/>
                <a:gd name="T14" fmla="*/ 810 w 2663"/>
                <a:gd name="T15" fmla="*/ 11 h 11"/>
                <a:gd name="T16" fmla="*/ 877 w 2663"/>
                <a:gd name="T17" fmla="*/ 11 h 11"/>
                <a:gd name="T18" fmla="*/ 893 w 2663"/>
                <a:gd name="T19" fmla="*/ 7 h 11"/>
                <a:gd name="T20" fmla="*/ 900 w 2663"/>
                <a:gd name="T21" fmla="*/ 7 h 11"/>
                <a:gd name="T22" fmla="*/ 908 w 2663"/>
                <a:gd name="T23" fmla="*/ 11 h 11"/>
                <a:gd name="T24" fmla="*/ 1679 w 2663"/>
                <a:gd name="T25" fmla="*/ 11 h 11"/>
                <a:gd name="T26" fmla="*/ 1681 w 2663"/>
                <a:gd name="T27" fmla="*/ 9 h 11"/>
                <a:gd name="T28" fmla="*/ 1706 w 2663"/>
                <a:gd name="T29" fmla="*/ 3 h 11"/>
                <a:gd name="T30" fmla="*/ 1719 w 2663"/>
                <a:gd name="T31" fmla="*/ 5 h 11"/>
                <a:gd name="T32" fmla="*/ 1730 w 2663"/>
                <a:gd name="T33" fmla="*/ 11 h 11"/>
                <a:gd name="T34" fmla="*/ 1790 w 2663"/>
                <a:gd name="T35" fmla="*/ 11 h 11"/>
                <a:gd name="T36" fmla="*/ 1799 w 2663"/>
                <a:gd name="T37" fmla="*/ 5 h 11"/>
                <a:gd name="T38" fmla="*/ 1810 w 2663"/>
                <a:gd name="T39" fmla="*/ 3 h 11"/>
                <a:gd name="T40" fmla="*/ 1821 w 2663"/>
                <a:gd name="T41" fmla="*/ 5 h 11"/>
                <a:gd name="T42" fmla="*/ 1832 w 2663"/>
                <a:gd name="T43" fmla="*/ 11 h 11"/>
                <a:gd name="T44" fmla="*/ 2655 w 2663"/>
                <a:gd name="T4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63" h="11">
                  <a:moveTo>
                    <a:pt x="2655" y="11"/>
                  </a:moveTo>
                  <a:lnTo>
                    <a:pt x="2663" y="0"/>
                  </a:lnTo>
                  <a:lnTo>
                    <a:pt x="0" y="0"/>
                  </a:lnTo>
                  <a:lnTo>
                    <a:pt x="12" y="11"/>
                  </a:lnTo>
                  <a:lnTo>
                    <a:pt x="770" y="11"/>
                  </a:lnTo>
                  <a:lnTo>
                    <a:pt x="788" y="7"/>
                  </a:lnTo>
                  <a:lnTo>
                    <a:pt x="799" y="7"/>
                  </a:lnTo>
                  <a:lnTo>
                    <a:pt x="810" y="11"/>
                  </a:lnTo>
                  <a:lnTo>
                    <a:pt x="877" y="11"/>
                  </a:lnTo>
                  <a:lnTo>
                    <a:pt x="893" y="7"/>
                  </a:lnTo>
                  <a:lnTo>
                    <a:pt x="900" y="7"/>
                  </a:lnTo>
                  <a:lnTo>
                    <a:pt x="908" y="11"/>
                  </a:lnTo>
                  <a:lnTo>
                    <a:pt x="1679" y="11"/>
                  </a:lnTo>
                  <a:lnTo>
                    <a:pt x="1681" y="9"/>
                  </a:lnTo>
                  <a:lnTo>
                    <a:pt x="1706" y="3"/>
                  </a:lnTo>
                  <a:lnTo>
                    <a:pt x="1719" y="5"/>
                  </a:lnTo>
                  <a:lnTo>
                    <a:pt x="1730" y="11"/>
                  </a:lnTo>
                  <a:lnTo>
                    <a:pt x="1790" y="11"/>
                  </a:lnTo>
                  <a:lnTo>
                    <a:pt x="1799" y="5"/>
                  </a:lnTo>
                  <a:lnTo>
                    <a:pt x="1810" y="3"/>
                  </a:lnTo>
                  <a:lnTo>
                    <a:pt x="1821" y="5"/>
                  </a:lnTo>
                  <a:lnTo>
                    <a:pt x="1832" y="11"/>
                  </a:lnTo>
                  <a:lnTo>
                    <a:pt x="2655" y="1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60" name="Freeform 209"/>
            <p:cNvSpPr>
              <a:spLocks noChangeArrowheads="1"/>
            </p:cNvSpPr>
            <p:nvPr/>
          </p:nvSpPr>
          <p:spPr bwMode="auto">
            <a:xfrm>
              <a:off x="3033" y="2177"/>
              <a:ext cx="15" cy="4"/>
            </a:xfrm>
            <a:custGeom>
              <a:avLst/>
              <a:gdLst>
                <a:gd name="T0" fmla="*/ 0 w 46"/>
                <a:gd name="T1" fmla="*/ 0 h 11"/>
                <a:gd name="T2" fmla="*/ 0 w 46"/>
                <a:gd name="T3" fmla="*/ 11 h 11"/>
                <a:gd name="T4" fmla="*/ 42 w 46"/>
                <a:gd name="T5" fmla="*/ 11 h 11"/>
                <a:gd name="T6" fmla="*/ 46 w 46"/>
                <a:gd name="T7" fmla="*/ 0 h 11"/>
                <a:gd name="T8" fmla="*/ 0 w 4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">
                  <a:moveTo>
                    <a:pt x="0" y="0"/>
                  </a:moveTo>
                  <a:lnTo>
                    <a:pt x="0" y="11"/>
                  </a:lnTo>
                  <a:lnTo>
                    <a:pt x="42" y="11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61" name="Freeform 210"/>
            <p:cNvSpPr>
              <a:spLocks noChangeArrowheads="1"/>
            </p:cNvSpPr>
            <p:nvPr/>
          </p:nvSpPr>
          <p:spPr bwMode="auto">
            <a:xfrm>
              <a:off x="3033" y="2188"/>
              <a:ext cx="13" cy="4"/>
            </a:xfrm>
            <a:custGeom>
              <a:avLst/>
              <a:gdLst>
                <a:gd name="T0" fmla="*/ 0 w 38"/>
                <a:gd name="T1" fmla="*/ 0 h 12"/>
                <a:gd name="T2" fmla="*/ 0 w 38"/>
                <a:gd name="T3" fmla="*/ 12 h 12"/>
                <a:gd name="T4" fmla="*/ 38 w 38"/>
                <a:gd name="T5" fmla="*/ 12 h 12"/>
                <a:gd name="T6" fmla="*/ 38 w 38"/>
                <a:gd name="T7" fmla="*/ 7 h 12"/>
                <a:gd name="T8" fmla="*/ 38 w 38"/>
                <a:gd name="T9" fmla="*/ 0 h 12"/>
                <a:gd name="T10" fmla="*/ 0 w 3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2">
                  <a:moveTo>
                    <a:pt x="0" y="0"/>
                  </a:moveTo>
                  <a:lnTo>
                    <a:pt x="0" y="12"/>
                  </a:lnTo>
                  <a:lnTo>
                    <a:pt x="38" y="12"/>
                  </a:lnTo>
                  <a:lnTo>
                    <a:pt x="38" y="7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62" name="Freeform 211"/>
            <p:cNvSpPr>
              <a:spLocks noChangeArrowheads="1"/>
            </p:cNvSpPr>
            <p:nvPr/>
          </p:nvSpPr>
          <p:spPr bwMode="auto">
            <a:xfrm>
              <a:off x="3033" y="2185"/>
              <a:ext cx="13" cy="3"/>
            </a:xfrm>
            <a:custGeom>
              <a:avLst/>
              <a:gdLst>
                <a:gd name="T0" fmla="*/ 0 w 39"/>
                <a:gd name="T1" fmla="*/ 0 h 10"/>
                <a:gd name="T2" fmla="*/ 0 w 39"/>
                <a:gd name="T3" fmla="*/ 10 h 10"/>
                <a:gd name="T4" fmla="*/ 38 w 39"/>
                <a:gd name="T5" fmla="*/ 10 h 10"/>
                <a:gd name="T6" fmla="*/ 39 w 39"/>
                <a:gd name="T7" fmla="*/ 0 h 10"/>
                <a:gd name="T8" fmla="*/ 0 w 3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">
                  <a:moveTo>
                    <a:pt x="0" y="0"/>
                  </a:moveTo>
                  <a:lnTo>
                    <a:pt x="0" y="10"/>
                  </a:lnTo>
                  <a:lnTo>
                    <a:pt x="38" y="10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63" name="Freeform 212"/>
            <p:cNvSpPr>
              <a:spLocks noChangeArrowheads="1"/>
            </p:cNvSpPr>
            <p:nvPr/>
          </p:nvSpPr>
          <p:spPr bwMode="auto">
            <a:xfrm>
              <a:off x="3033" y="2192"/>
              <a:ext cx="13" cy="4"/>
            </a:xfrm>
            <a:custGeom>
              <a:avLst/>
              <a:gdLst>
                <a:gd name="T0" fmla="*/ 38 w 39"/>
                <a:gd name="T1" fmla="*/ 0 h 11"/>
                <a:gd name="T2" fmla="*/ 0 w 39"/>
                <a:gd name="T3" fmla="*/ 0 h 11"/>
                <a:gd name="T4" fmla="*/ 0 w 39"/>
                <a:gd name="T5" fmla="*/ 11 h 11"/>
                <a:gd name="T6" fmla="*/ 39 w 39"/>
                <a:gd name="T7" fmla="*/ 11 h 11"/>
                <a:gd name="T8" fmla="*/ 38 w 3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1">
                  <a:moveTo>
                    <a:pt x="38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39" y="1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64" name="Freeform 213"/>
            <p:cNvSpPr>
              <a:spLocks noChangeArrowheads="1"/>
            </p:cNvSpPr>
            <p:nvPr/>
          </p:nvSpPr>
          <p:spPr bwMode="auto">
            <a:xfrm>
              <a:off x="3033" y="2181"/>
              <a:ext cx="14" cy="4"/>
            </a:xfrm>
            <a:custGeom>
              <a:avLst/>
              <a:gdLst>
                <a:gd name="T0" fmla="*/ 0 w 42"/>
                <a:gd name="T1" fmla="*/ 12 h 12"/>
                <a:gd name="T2" fmla="*/ 39 w 42"/>
                <a:gd name="T3" fmla="*/ 12 h 12"/>
                <a:gd name="T4" fmla="*/ 39 w 42"/>
                <a:gd name="T5" fmla="*/ 5 h 12"/>
                <a:gd name="T6" fmla="*/ 42 w 42"/>
                <a:gd name="T7" fmla="*/ 0 h 12"/>
                <a:gd name="T8" fmla="*/ 0 w 42"/>
                <a:gd name="T9" fmla="*/ 0 h 12"/>
                <a:gd name="T10" fmla="*/ 0 w 4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2">
                  <a:moveTo>
                    <a:pt x="0" y="12"/>
                  </a:moveTo>
                  <a:lnTo>
                    <a:pt x="39" y="12"/>
                  </a:lnTo>
                  <a:lnTo>
                    <a:pt x="39" y="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65" name="Freeform 214"/>
            <p:cNvSpPr>
              <a:spLocks noChangeArrowheads="1"/>
            </p:cNvSpPr>
            <p:nvPr/>
          </p:nvSpPr>
          <p:spPr bwMode="auto">
            <a:xfrm>
              <a:off x="2753" y="2174"/>
              <a:ext cx="274" cy="3"/>
            </a:xfrm>
            <a:custGeom>
              <a:avLst/>
              <a:gdLst>
                <a:gd name="T0" fmla="*/ 815 w 823"/>
                <a:gd name="T1" fmla="*/ 10 h 10"/>
                <a:gd name="T2" fmla="*/ 823 w 823"/>
                <a:gd name="T3" fmla="*/ 0 h 10"/>
                <a:gd name="T4" fmla="*/ 0 w 823"/>
                <a:gd name="T5" fmla="*/ 0 h 10"/>
                <a:gd name="T6" fmla="*/ 4 w 823"/>
                <a:gd name="T7" fmla="*/ 3 h 10"/>
                <a:gd name="T8" fmla="*/ 9 w 823"/>
                <a:gd name="T9" fmla="*/ 9 h 10"/>
                <a:gd name="T10" fmla="*/ 10 w 823"/>
                <a:gd name="T11" fmla="*/ 10 h 10"/>
                <a:gd name="T12" fmla="*/ 815 w 82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3" h="10">
                  <a:moveTo>
                    <a:pt x="815" y="10"/>
                  </a:moveTo>
                  <a:lnTo>
                    <a:pt x="823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815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66" name="Freeform 215"/>
            <p:cNvSpPr>
              <a:spLocks noChangeArrowheads="1"/>
            </p:cNvSpPr>
            <p:nvPr/>
          </p:nvSpPr>
          <p:spPr bwMode="auto">
            <a:xfrm>
              <a:off x="3033" y="2196"/>
              <a:ext cx="13" cy="3"/>
            </a:xfrm>
            <a:custGeom>
              <a:avLst/>
              <a:gdLst>
                <a:gd name="T0" fmla="*/ 40 w 40"/>
                <a:gd name="T1" fmla="*/ 11 h 11"/>
                <a:gd name="T2" fmla="*/ 39 w 40"/>
                <a:gd name="T3" fmla="*/ 0 h 11"/>
                <a:gd name="T4" fmla="*/ 0 w 40"/>
                <a:gd name="T5" fmla="*/ 0 h 11"/>
                <a:gd name="T6" fmla="*/ 0 w 40"/>
                <a:gd name="T7" fmla="*/ 6 h 11"/>
                <a:gd name="T8" fmla="*/ 21 w 40"/>
                <a:gd name="T9" fmla="*/ 6 h 11"/>
                <a:gd name="T10" fmla="*/ 21 w 40"/>
                <a:gd name="T11" fmla="*/ 10 h 11"/>
                <a:gd name="T12" fmla="*/ 0 w 40"/>
                <a:gd name="T13" fmla="*/ 10 h 11"/>
                <a:gd name="T14" fmla="*/ 0 w 40"/>
                <a:gd name="T15" fmla="*/ 11 h 11"/>
                <a:gd name="T16" fmla="*/ 40 w 40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">
                  <a:moveTo>
                    <a:pt x="40" y="11"/>
                  </a:moveTo>
                  <a:lnTo>
                    <a:pt x="39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67" name="Freeform 216"/>
            <p:cNvSpPr>
              <a:spLocks noChangeArrowheads="1"/>
            </p:cNvSpPr>
            <p:nvPr/>
          </p:nvSpPr>
          <p:spPr bwMode="auto">
            <a:xfrm>
              <a:off x="2759" y="2196"/>
              <a:ext cx="270" cy="3"/>
            </a:xfrm>
            <a:custGeom>
              <a:avLst/>
              <a:gdLst>
                <a:gd name="T0" fmla="*/ 810 w 810"/>
                <a:gd name="T1" fmla="*/ 11 h 11"/>
                <a:gd name="T2" fmla="*/ 810 w 810"/>
                <a:gd name="T3" fmla="*/ 10 h 11"/>
                <a:gd name="T4" fmla="*/ 757 w 810"/>
                <a:gd name="T5" fmla="*/ 10 h 11"/>
                <a:gd name="T6" fmla="*/ 757 w 810"/>
                <a:gd name="T7" fmla="*/ 6 h 11"/>
                <a:gd name="T8" fmla="*/ 760 w 810"/>
                <a:gd name="T9" fmla="*/ 0 h 11"/>
                <a:gd name="T10" fmla="*/ 1 w 810"/>
                <a:gd name="T11" fmla="*/ 0 h 11"/>
                <a:gd name="T12" fmla="*/ 0 w 810"/>
                <a:gd name="T13" fmla="*/ 11 h 11"/>
                <a:gd name="T14" fmla="*/ 810 w 810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0" h="11">
                  <a:moveTo>
                    <a:pt x="810" y="11"/>
                  </a:moveTo>
                  <a:lnTo>
                    <a:pt x="810" y="10"/>
                  </a:lnTo>
                  <a:lnTo>
                    <a:pt x="757" y="10"/>
                  </a:lnTo>
                  <a:lnTo>
                    <a:pt x="757" y="6"/>
                  </a:lnTo>
                  <a:lnTo>
                    <a:pt x="760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810" y="11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68" name="Freeform 217"/>
            <p:cNvSpPr>
              <a:spLocks noChangeArrowheads="1"/>
            </p:cNvSpPr>
            <p:nvPr/>
          </p:nvSpPr>
          <p:spPr bwMode="auto">
            <a:xfrm>
              <a:off x="2756" y="2203"/>
              <a:ext cx="273" cy="4"/>
            </a:xfrm>
            <a:custGeom>
              <a:avLst/>
              <a:gdLst>
                <a:gd name="T0" fmla="*/ 817 w 817"/>
                <a:gd name="T1" fmla="*/ 12 h 12"/>
                <a:gd name="T2" fmla="*/ 817 w 817"/>
                <a:gd name="T3" fmla="*/ 0 h 12"/>
                <a:gd name="T4" fmla="*/ 5 w 817"/>
                <a:gd name="T5" fmla="*/ 0 h 12"/>
                <a:gd name="T6" fmla="*/ 0 w 817"/>
                <a:gd name="T7" fmla="*/ 12 h 12"/>
                <a:gd name="T8" fmla="*/ 817 w 817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7" h="12">
                  <a:moveTo>
                    <a:pt x="817" y="12"/>
                  </a:moveTo>
                  <a:lnTo>
                    <a:pt x="817" y="0"/>
                  </a:lnTo>
                  <a:lnTo>
                    <a:pt x="5" y="0"/>
                  </a:lnTo>
                  <a:lnTo>
                    <a:pt x="0" y="12"/>
                  </a:lnTo>
                  <a:lnTo>
                    <a:pt x="817" y="12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69" name="Freeform 218"/>
            <p:cNvSpPr>
              <a:spLocks noChangeArrowheads="1"/>
            </p:cNvSpPr>
            <p:nvPr/>
          </p:nvSpPr>
          <p:spPr bwMode="auto">
            <a:xfrm>
              <a:off x="2753" y="2207"/>
              <a:ext cx="276" cy="4"/>
            </a:xfrm>
            <a:custGeom>
              <a:avLst/>
              <a:gdLst>
                <a:gd name="T0" fmla="*/ 826 w 826"/>
                <a:gd name="T1" fmla="*/ 1 h 11"/>
                <a:gd name="T2" fmla="*/ 826 w 826"/>
                <a:gd name="T3" fmla="*/ 0 h 11"/>
                <a:gd name="T4" fmla="*/ 9 w 826"/>
                <a:gd name="T5" fmla="*/ 0 h 11"/>
                <a:gd name="T6" fmla="*/ 7 w 826"/>
                <a:gd name="T7" fmla="*/ 5 h 11"/>
                <a:gd name="T8" fmla="*/ 3 w 826"/>
                <a:gd name="T9" fmla="*/ 7 h 11"/>
                <a:gd name="T10" fmla="*/ 0 w 826"/>
                <a:gd name="T11" fmla="*/ 11 h 11"/>
                <a:gd name="T12" fmla="*/ 804 w 826"/>
                <a:gd name="T13" fmla="*/ 11 h 11"/>
                <a:gd name="T14" fmla="*/ 804 w 826"/>
                <a:gd name="T15" fmla="*/ 10 h 11"/>
                <a:gd name="T16" fmla="*/ 813 w 826"/>
                <a:gd name="T17" fmla="*/ 10 h 11"/>
                <a:gd name="T18" fmla="*/ 823 w 826"/>
                <a:gd name="T19" fmla="*/ 7 h 11"/>
                <a:gd name="T20" fmla="*/ 826 w 826"/>
                <a:gd name="T2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5" h="11">
                  <a:moveTo>
                    <a:pt x="826" y="1"/>
                  </a:moveTo>
                  <a:lnTo>
                    <a:pt x="826" y="0"/>
                  </a:lnTo>
                  <a:lnTo>
                    <a:pt x="9" y="0"/>
                  </a:lnTo>
                  <a:lnTo>
                    <a:pt x="7" y="5"/>
                  </a:lnTo>
                  <a:lnTo>
                    <a:pt x="3" y="7"/>
                  </a:lnTo>
                  <a:lnTo>
                    <a:pt x="0" y="11"/>
                  </a:lnTo>
                  <a:lnTo>
                    <a:pt x="804" y="11"/>
                  </a:lnTo>
                  <a:lnTo>
                    <a:pt x="804" y="10"/>
                  </a:lnTo>
                  <a:lnTo>
                    <a:pt x="813" y="10"/>
                  </a:lnTo>
                  <a:lnTo>
                    <a:pt x="823" y="7"/>
                  </a:lnTo>
                  <a:lnTo>
                    <a:pt x="82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70" name="Freeform 219"/>
            <p:cNvSpPr>
              <a:spLocks noChangeArrowheads="1"/>
            </p:cNvSpPr>
            <p:nvPr/>
          </p:nvSpPr>
          <p:spPr bwMode="auto">
            <a:xfrm>
              <a:off x="3033" y="2207"/>
              <a:ext cx="21" cy="4"/>
            </a:xfrm>
            <a:custGeom>
              <a:avLst/>
              <a:gdLst>
                <a:gd name="T0" fmla="*/ 0 w 62"/>
                <a:gd name="T1" fmla="*/ 0 h 11"/>
                <a:gd name="T2" fmla="*/ 0 w 62"/>
                <a:gd name="T3" fmla="*/ 1 h 11"/>
                <a:gd name="T4" fmla="*/ 3 w 62"/>
                <a:gd name="T5" fmla="*/ 7 h 11"/>
                <a:gd name="T6" fmla="*/ 11 w 62"/>
                <a:gd name="T7" fmla="*/ 10 h 11"/>
                <a:gd name="T8" fmla="*/ 19 w 62"/>
                <a:gd name="T9" fmla="*/ 10 h 11"/>
                <a:gd name="T10" fmla="*/ 19 w 62"/>
                <a:gd name="T11" fmla="*/ 11 h 11"/>
                <a:gd name="T12" fmla="*/ 62 w 62"/>
                <a:gd name="T13" fmla="*/ 11 h 11"/>
                <a:gd name="T14" fmla="*/ 56 w 62"/>
                <a:gd name="T15" fmla="*/ 6 h 11"/>
                <a:gd name="T16" fmla="*/ 51 w 62"/>
                <a:gd name="T17" fmla="*/ 0 h 11"/>
                <a:gd name="T18" fmla="*/ 0 w 62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11">
                  <a:moveTo>
                    <a:pt x="0" y="0"/>
                  </a:moveTo>
                  <a:lnTo>
                    <a:pt x="0" y="1"/>
                  </a:lnTo>
                  <a:lnTo>
                    <a:pt x="3" y="7"/>
                  </a:lnTo>
                  <a:lnTo>
                    <a:pt x="11" y="10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62" y="11"/>
                  </a:lnTo>
                  <a:lnTo>
                    <a:pt x="56" y="6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71" name="Freeform 220"/>
            <p:cNvSpPr>
              <a:spLocks noChangeArrowheads="1"/>
            </p:cNvSpPr>
            <p:nvPr/>
          </p:nvSpPr>
          <p:spPr bwMode="auto">
            <a:xfrm>
              <a:off x="3033" y="2203"/>
              <a:ext cx="17" cy="4"/>
            </a:xfrm>
            <a:custGeom>
              <a:avLst/>
              <a:gdLst>
                <a:gd name="T0" fmla="*/ 0 w 51"/>
                <a:gd name="T1" fmla="*/ 0 h 12"/>
                <a:gd name="T2" fmla="*/ 0 w 51"/>
                <a:gd name="T3" fmla="*/ 12 h 12"/>
                <a:gd name="T4" fmla="*/ 51 w 51"/>
                <a:gd name="T5" fmla="*/ 12 h 12"/>
                <a:gd name="T6" fmla="*/ 50 w 51"/>
                <a:gd name="T7" fmla="*/ 11 h 12"/>
                <a:gd name="T8" fmla="*/ 45 w 51"/>
                <a:gd name="T9" fmla="*/ 0 h 12"/>
                <a:gd name="T10" fmla="*/ 0 w 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2">
                  <a:moveTo>
                    <a:pt x="0" y="0"/>
                  </a:moveTo>
                  <a:lnTo>
                    <a:pt x="0" y="12"/>
                  </a:lnTo>
                  <a:lnTo>
                    <a:pt x="51" y="12"/>
                  </a:lnTo>
                  <a:lnTo>
                    <a:pt x="50" y="11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72" name="Freeform 221"/>
            <p:cNvSpPr>
              <a:spLocks noChangeArrowheads="1"/>
            </p:cNvSpPr>
            <p:nvPr/>
          </p:nvSpPr>
          <p:spPr bwMode="auto">
            <a:xfrm>
              <a:off x="3033" y="2199"/>
              <a:ext cx="15" cy="4"/>
            </a:xfrm>
            <a:custGeom>
              <a:avLst/>
              <a:gdLst>
                <a:gd name="T0" fmla="*/ 0 w 45"/>
                <a:gd name="T1" fmla="*/ 0 h 11"/>
                <a:gd name="T2" fmla="*/ 0 w 45"/>
                <a:gd name="T3" fmla="*/ 11 h 11"/>
                <a:gd name="T4" fmla="*/ 45 w 45"/>
                <a:gd name="T5" fmla="*/ 11 h 11"/>
                <a:gd name="T6" fmla="*/ 42 w 45"/>
                <a:gd name="T7" fmla="*/ 5 h 11"/>
                <a:gd name="T8" fmla="*/ 40 w 45"/>
                <a:gd name="T9" fmla="*/ 0 h 11"/>
                <a:gd name="T10" fmla="*/ 0 w 4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">
                  <a:moveTo>
                    <a:pt x="0" y="0"/>
                  </a:moveTo>
                  <a:lnTo>
                    <a:pt x="0" y="11"/>
                  </a:lnTo>
                  <a:lnTo>
                    <a:pt x="45" y="11"/>
                  </a:lnTo>
                  <a:lnTo>
                    <a:pt x="42" y="5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73" name="Freeform 222"/>
            <p:cNvSpPr>
              <a:spLocks noChangeArrowheads="1"/>
            </p:cNvSpPr>
            <p:nvPr/>
          </p:nvSpPr>
          <p:spPr bwMode="auto">
            <a:xfrm>
              <a:off x="2758" y="2199"/>
              <a:ext cx="271" cy="4"/>
            </a:xfrm>
            <a:custGeom>
              <a:avLst/>
              <a:gdLst>
                <a:gd name="T0" fmla="*/ 812 w 812"/>
                <a:gd name="T1" fmla="*/ 11 h 11"/>
                <a:gd name="T2" fmla="*/ 812 w 812"/>
                <a:gd name="T3" fmla="*/ 0 h 11"/>
                <a:gd name="T4" fmla="*/ 2 w 812"/>
                <a:gd name="T5" fmla="*/ 0 h 11"/>
                <a:gd name="T6" fmla="*/ 0 w 812"/>
                <a:gd name="T7" fmla="*/ 11 h 11"/>
                <a:gd name="T8" fmla="*/ 812 w 8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11">
                  <a:moveTo>
                    <a:pt x="812" y="11"/>
                  </a:moveTo>
                  <a:lnTo>
                    <a:pt x="812" y="0"/>
                  </a:lnTo>
                  <a:lnTo>
                    <a:pt x="2" y="0"/>
                  </a:lnTo>
                  <a:lnTo>
                    <a:pt x="0" y="11"/>
                  </a:lnTo>
                  <a:lnTo>
                    <a:pt x="812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74" name="Freeform 223"/>
            <p:cNvSpPr>
              <a:spLocks noChangeArrowheads="1"/>
            </p:cNvSpPr>
            <p:nvPr/>
          </p:nvSpPr>
          <p:spPr bwMode="auto">
            <a:xfrm>
              <a:off x="2759" y="2192"/>
              <a:ext cx="256" cy="4"/>
            </a:xfrm>
            <a:custGeom>
              <a:avLst/>
              <a:gdLst>
                <a:gd name="T0" fmla="*/ 759 w 767"/>
                <a:gd name="T1" fmla="*/ 11 h 11"/>
                <a:gd name="T2" fmla="*/ 767 w 767"/>
                <a:gd name="T3" fmla="*/ 0 h 11"/>
                <a:gd name="T4" fmla="*/ 0 w 767"/>
                <a:gd name="T5" fmla="*/ 0 h 11"/>
                <a:gd name="T6" fmla="*/ 0 w 767"/>
                <a:gd name="T7" fmla="*/ 1 h 11"/>
                <a:gd name="T8" fmla="*/ 0 w 767"/>
                <a:gd name="T9" fmla="*/ 11 h 11"/>
                <a:gd name="T10" fmla="*/ 759 w 76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11">
                  <a:moveTo>
                    <a:pt x="759" y="11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759" y="1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75" name="Freeform 224"/>
            <p:cNvSpPr>
              <a:spLocks noChangeArrowheads="1"/>
            </p:cNvSpPr>
            <p:nvPr/>
          </p:nvSpPr>
          <p:spPr bwMode="auto">
            <a:xfrm>
              <a:off x="2719" y="2174"/>
              <a:ext cx="20" cy="3"/>
            </a:xfrm>
            <a:custGeom>
              <a:avLst/>
              <a:gdLst>
                <a:gd name="T0" fmla="*/ 0 w 60"/>
                <a:gd name="T1" fmla="*/ 0 h 10"/>
                <a:gd name="T2" fmla="*/ 2 w 60"/>
                <a:gd name="T3" fmla="*/ 1 h 10"/>
                <a:gd name="T4" fmla="*/ 5 w 60"/>
                <a:gd name="T5" fmla="*/ 4 h 10"/>
                <a:gd name="T6" fmla="*/ 9 w 60"/>
                <a:gd name="T7" fmla="*/ 10 h 10"/>
                <a:gd name="T8" fmla="*/ 51 w 60"/>
                <a:gd name="T9" fmla="*/ 10 h 10"/>
                <a:gd name="T10" fmla="*/ 60 w 60"/>
                <a:gd name="T11" fmla="*/ 0 h 10"/>
                <a:gd name="T12" fmla="*/ 0 w 6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">
                  <a:moveTo>
                    <a:pt x="0" y="0"/>
                  </a:moveTo>
                  <a:lnTo>
                    <a:pt x="2" y="1"/>
                  </a:lnTo>
                  <a:lnTo>
                    <a:pt x="5" y="4"/>
                  </a:lnTo>
                  <a:lnTo>
                    <a:pt x="9" y="10"/>
                  </a:lnTo>
                  <a:lnTo>
                    <a:pt x="51" y="10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76" name="Freeform 225"/>
            <p:cNvSpPr>
              <a:spLocks noChangeArrowheads="1"/>
            </p:cNvSpPr>
            <p:nvPr/>
          </p:nvSpPr>
          <p:spPr bwMode="auto">
            <a:xfrm>
              <a:off x="2703" y="2174"/>
              <a:ext cx="14" cy="3"/>
            </a:xfrm>
            <a:custGeom>
              <a:avLst/>
              <a:gdLst>
                <a:gd name="T0" fmla="*/ 37 w 40"/>
                <a:gd name="T1" fmla="*/ 4 h 10"/>
                <a:gd name="T2" fmla="*/ 32 w 40"/>
                <a:gd name="T3" fmla="*/ 0 h 10"/>
                <a:gd name="T4" fmla="*/ 6 w 40"/>
                <a:gd name="T5" fmla="*/ 0 h 10"/>
                <a:gd name="T6" fmla="*/ 0 w 40"/>
                <a:gd name="T7" fmla="*/ 8 h 10"/>
                <a:gd name="T8" fmla="*/ 2 w 40"/>
                <a:gd name="T9" fmla="*/ 10 h 10"/>
                <a:gd name="T10" fmla="*/ 40 w 40"/>
                <a:gd name="T11" fmla="*/ 10 h 10"/>
                <a:gd name="T12" fmla="*/ 38 w 40"/>
                <a:gd name="T13" fmla="*/ 7 h 10"/>
                <a:gd name="T14" fmla="*/ 37 w 40"/>
                <a:gd name="T1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">
                  <a:moveTo>
                    <a:pt x="37" y="4"/>
                  </a:moveTo>
                  <a:lnTo>
                    <a:pt x="32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0" y="10"/>
                  </a:lnTo>
                  <a:lnTo>
                    <a:pt x="38" y="7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77" name="Freeform 226"/>
            <p:cNvSpPr>
              <a:spLocks noChangeArrowheads="1"/>
            </p:cNvSpPr>
            <p:nvPr/>
          </p:nvSpPr>
          <p:spPr bwMode="auto">
            <a:xfrm>
              <a:off x="2722" y="2177"/>
              <a:ext cx="14" cy="4"/>
            </a:xfrm>
            <a:custGeom>
              <a:avLst/>
              <a:gdLst>
                <a:gd name="T0" fmla="*/ 2 w 42"/>
                <a:gd name="T1" fmla="*/ 10 h 11"/>
                <a:gd name="T2" fmla="*/ 2 w 42"/>
                <a:gd name="T3" fmla="*/ 11 h 11"/>
                <a:gd name="T4" fmla="*/ 37 w 42"/>
                <a:gd name="T5" fmla="*/ 11 h 11"/>
                <a:gd name="T6" fmla="*/ 42 w 42"/>
                <a:gd name="T7" fmla="*/ 0 h 11"/>
                <a:gd name="T8" fmla="*/ 0 w 42"/>
                <a:gd name="T9" fmla="*/ 0 h 11"/>
                <a:gd name="T10" fmla="*/ 2 w 42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1">
                  <a:moveTo>
                    <a:pt x="2" y="10"/>
                  </a:moveTo>
                  <a:lnTo>
                    <a:pt x="2" y="11"/>
                  </a:lnTo>
                  <a:lnTo>
                    <a:pt x="37" y="11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78" name="Freeform 227"/>
            <p:cNvSpPr>
              <a:spLocks noChangeArrowheads="1"/>
            </p:cNvSpPr>
            <p:nvPr/>
          </p:nvSpPr>
          <p:spPr bwMode="auto">
            <a:xfrm>
              <a:off x="2451" y="2181"/>
              <a:ext cx="267" cy="4"/>
            </a:xfrm>
            <a:custGeom>
              <a:avLst/>
              <a:gdLst>
                <a:gd name="T0" fmla="*/ 802 w 802"/>
                <a:gd name="T1" fmla="*/ 2 h 12"/>
                <a:gd name="T2" fmla="*/ 802 w 802"/>
                <a:gd name="T3" fmla="*/ 0 h 12"/>
                <a:gd name="T4" fmla="*/ 762 w 802"/>
                <a:gd name="T5" fmla="*/ 0 h 12"/>
                <a:gd name="T6" fmla="*/ 761 w 802"/>
                <a:gd name="T7" fmla="*/ 4 h 12"/>
                <a:gd name="T8" fmla="*/ 753 w 802"/>
                <a:gd name="T9" fmla="*/ 8 h 12"/>
                <a:gd name="T10" fmla="*/ 747 w 802"/>
                <a:gd name="T11" fmla="*/ 4 h 12"/>
                <a:gd name="T12" fmla="*/ 746 w 802"/>
                <a:gd name="T13" fmla="*/ 0 h 12"/>
                <a:gd name="T14" fmla="*/ 0 w 802"/>
                <a:gd name="T15" fmla="*/ 0 h 12"/>
                <a:gd name="T16" fmla="*/ 2 w 802"/>
                <a:gd name="T17" fmla="*/ 5 h 12"/>
                <a:gd name="T18" fmla="*/ 4 w 802"/>
                <a:gd name="T19" fmla="*/ 12 h 12"/>
                <a:gd name="T20" fmla="*/ 799 w 802"/>
                <a:gd name="T21" fmla="*/ 12 h 12"/>
                <a:gd name="T22" fmla="*/ 799 w 802"/>
                <a:gd name="T23" fmla="*/ 9 h 12"/>
                <a:gd name="T24" fmla="*/ 801 w 802"/>
                <a:gd name="T25" fmla="*/ 6 h 12"/>
                <a:gd name="T26" fmla="*/ 802 w 802"/>
                <a:gd name="T2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2" h="12">
                  <a:moveTo>
                    <a:pt x="802" y="2"/>
                  </a:moveTo>
                  <a:lnTo>
                    <a:pt x="802" y="0"/>
                  </a:lnTo>
                  <a:lnTo>
                    <a:pt x="762" y="0"/>
                  </a:lnTo>
                  <a:lnTo>
                    <a:pt x="761" y="4"/>
                  </a:lnTo>
                  <a:lnTo>
                    <a:pt x="753" y="8"/>
                  </a:lnTo>
                  <a:lnTo>
                    <a:pt x="747" y="4"/>
                  </a:lnTo>
                  <a:lnTo>
                    <a:pt x="746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12"/>
                  </a:lnTo>
                  <a:lnTo>
                    <a:pt x="799" y="12"/>
                  </a:lnTo>
                  <a:lnTo>
                    <a:pt x="799" y="9"/>
                  </a:lnTo>
                  <a:lnTo>
                    <a:pt x="801" y="6"/>
                  </a:lnTo>
                  <a:lnTo>
                    <a:pt x="802" y="2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79" name="Freeform 228"/>
            <p:cNvSpPr>
              <a:spLocks noChangeArrowheads="1"/>
            </p:cNvSpPr>
            <p:nvPr/>
          </p:nvSpPr>
          <p:spPr bwMode="auto">
            <a:xfrm>
              <a:off x="2704" y="2177"/>
              <a:ext cx="14" cy="4"/>
            </a:xfrm>
            <a:custGeom>
              <a:avLst/>
              <a:gdLst>
                <a:gd name="T0" fmla="*/ 42 w 42"/>
                <a:gd name="T1" fmla="*/ 11 h 11"/>
                <a:gd name="T2" fmla="*/ 41 w 42"/>
                <a:gd name="T3" fmla="*/ 5 h 11"/>
                <a:gd name="T4" fmla="*/ 38 w 42"/>
                <a:gd name="T5" fmla="*/ 0 h 11"/>
                <a:gd name="T6" fmla="*/ 0 w 42"/>
                <a:gd name="T7" fmla="*/ 0 h 11"/>
                <a:gd name="T8" fmla="*/ 2 w 42"/>
                <a:gd name="T9" fmla="*/ 9 h 11"/>
                <a:gd name="T10" fmla="*/ 2 w 42"/>
                <a:gd name="T11" fmla="*/ 11 h 11"/>
                <a:gd name="T12" fmla="*/ 42 w 4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42" y="11"/>
                  </a:moveTo>
                  <a:lnTo>
                    <a:pt x="41" y="5"/>
                  </a:lnTo>
                  <a:lnTo>
                    <a:pt x="3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2" y="11"/>
                  </a:lnTo>
                  <a:lnTo>
                    <a:pt x="42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80" name="Freeform 229"/>
            <p:cNvSpPr>
              <a:spLocks noChangeArrowheads="1"/>
            </p:cNvSpPr>
            <p:nvPr/>
          </p:nvSpPr>
          <p:spPr bwMode="auto">
            <a:xfrm>
              <a:off x="2705" y="2173"/>
              <a:ext cx="9" cy="1"/>
            </a:xfrm>
            <a:custGeom>
              <a:avLst/>
              <a:gdLst>
                <a:gd name="T0" fmla="*/ 12 w 26"/>
                <a:gd name="T1" fmla="*/ 0 h 3"/>
                <a:gd name="T2" fmla="*/ 0 w 26"/>
                <a:gd name="T3" fmla="*/ 3 h 3"/>
                <a:gd name="T4" fmla="*/ 26 w 26"/>
                <a:gd name="T5" fmla="*/ 3 h 3"/>
                <a:gd name="T6" fmla="*/ 20 w 26"/>
                <a:gd name="T7" fmla="*/ 0 h 3"/>
                <a:gd name="T8" fmla="*/ 12 w 2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">
                  <a:moveTo>
                    <a:pt x="12" y="0"/>
                  </a:moveTo>
                  <a:lnTo>
                    <a:pt x="0" y="3"/>
                  </a:lnTo>
                  <a:lnTo>
                    <a:pt x="26" y="3"/>
                  </a:lnTo>
                  <a:lnTo>
                    <a:pt x="2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81" name="Freeform 230"/>
            <p:cNvSpPr>
              <a:spLocks noChangeArrowheads="1"/>
            </p:cNvSpPr>
            <p:nvPr/>
          </p:nvSpPr>
          <p:spPr bwMode="auto">
            <a:xfrm>
              <a:off x="2453" y="2188"/>
              <a:ext cx="262" cy="4"/>
            </a:xfrm>
            <a:custGeom>
              <a:avLst/>
              <a:gdLst>
                <a:gd name="T0" fmla="*/ 764 w 787"/>
                <a:gd name="T1" fmla="*/ 12 h 12"/>
                <a:gd name="T2" fmla="*/ 764 w 787"/>
                <a:gd name="T3" fmla="*/ 7 h 12"/>
                <a:gd name="T4" fmla="*/ 787 w 787"/>
                <a:gd name="T5" fmla="*/ 0 h 12"/>
                <a:gd name="T6" fmla="*/ 0 w 787"/>
                <a:gd name="T7" fmla="*/ 0 h 12"/>
                <a:gd name="T8" fmla="*/ 0 w 787"/>
                <a:gd name="T9" fmla="*/ 12 h 12"/>
                <a:gd name="T10" fmla="*/ 764 w 787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7" h="12">
                  <a:moveTo>
                    <a:pt x="764" y="12"/>
                  </a:moveTo>
                  <a:lnTo>
                    <a:pt x="764" y="7"/>
                  </a:lnTo>
                  <a:lnTo>
                    <a:pt x="787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764" y="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82" name="Freeform 231"/>
            <p:cNvSpPr>
              <a:spLocks noChangeArrowheads="1"/>
            </p:cNvSpPr>
            <p:nvPr/>
          </p:nvSpPr>
          <p:spPr bwMode="auto">
            <a:xfrm>
              <a:off x="2714" y="2188"/>
              <a:ext cx="18" cy="4"/>
            </a:xfrm>
            <a:custGeom>
              <a:avLst/>
              <a:gdLst>
                <a:gd name="T0" fmla="*/ 0 w 55"/>
                <a:gd name="T1" fmla="*/ 9 h 12"/>
                <a:gd name="T2" fmla="*/ 6 w 55"/>
                <a:gd name="T3" fmla="*/ 12 h 12"/>
                <a:gd name="T4" fmla="*/ 53 w 55"/>
                <a:gd name="T5" fmla="*/ 12 h 12"/>
                <a:gd name="T6" fmla="*/ 53 w 55"/>
                <a:gd name="T7" fmla="*/ 5 h 12"/>
                <a:gd name="T8" fmla="*/ 55 w 55"/>
                <a:gd name="T9" fmla="*/ 0 h 12"/>
                <a:gd name="T10" fmla="*/ 13 w 55"/>
                <a:gd name="T11" fmla="*/ 0 h 12"/>
                <a:gd name="T12" fmla="*/ 0 w 55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2">
                  <a:moveTo>
                    <a:pt x="0" y="9"/>
                  </a:moveTo>
                  <a:lnTo>
                    <a:pt x="6" y="12"/>
                  </a:lnTo>
                  <a:lnTo>
                    <a:pt x="53" y="12"/>
                  </a:lnTo>
                  <a:lnTo>
                    <a:pt x="53" y="5"/>
                  </a:lnTo>
                  <a:lnTo>
                    <a:pt x="55" y="0"/>
                  </a:lnTo>
                  <a:lnTo>
                    <a:pt x="1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83" name="Freeform 232"/>
            <p:cNvSpPr>
              <a:spLocks noChangeArrowheads="1"/>
            </p:cNvSpPr>
            <p:nvPr/>
          </p:nvSpPr>
          <p:spPr bwMode="auto">
            <a:xfrm>
              <a:off x="2718" y="2185"/>
              <a:ext cx="15" cy="3"/>
            </a:xfrm>
            <a:custGeom>
              <a:avLst/>
              <a:gdLst>
                <a:gd name="T0" fmla="*/ 6 w 44"/>
                <a:gd name="T1" fmla="*/ 7 h 10"/>
                <a:gd name="T2" fmla="*/ 0 w 44"/>
                <a:gd name="T3" fmla="*/ 10 h 10"/>
                <a:gd name="T4" fmla="*/ 42 w 44"/>
                <a:gd name="T5" fmla="*/ 10 h 10"/>
                <a:gd name="T6" fmla="*/ 44 w 44"/>
                <a:gd name="T7" fmla="*/ 0 h 10"/>
                <a:gd name="T8" fmla="*/ 10 w 44"/>
                <a:gd name="T9" fmla="*/ 0 h 10"/>
                <a:gd name="T10" fmla="*/ 7 w 44"/>
                <a:gd name="T11" fmla="*/ 3 h 10"/>
                <a:gd name="T12" fmla="*/ 6 w 44"/>
                <a:gd name="T13" fmla="*/ 3 h 10"/>
                <a:gd name="T14" fmla="*/ 6 w 44"/>
                <a:gd name="T15" fmla="*/ 4 h 10"/>
                <a:gd name="T16" fmla="*/ 6 w 44"/>
                <a:gd name="T1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0">
                  <a:moveTo>
                    <a:pt x="6" y="7"/>
                  </a:moveTo>
                  <a:lnTo>
                    <a:pt x="0" y="10"/>
                  </a:lnTo>
                  <a:lnTo>
                    <a:pt x="42" y="10"/>
                  </a:lnTo>
                  <a:lnTo>
                    <a:pt x="44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84" name="Freeform 233"/>
            <p:cNvSpPr>
              <a:spLocks noChangeArrowheads="1"/>
            </p:cNvSpPr>
            <p:nvPr/>
          </p:nvSpPr>
          <p:spPr bwMode="auto">
            <a:xfrm>
              <a:off x="2452" y="2185"/>
              <a:ext cx="265" cy="3"/>
            </a:xfrm>
            <a:custGeom>
              <a:avLst/>
              <a:gdLst>
                <a:gd name="T0" fmla="*/ 789 w 795"/>
                <a:gd name="T1" fmla="*/ 10 h 10"/>
                <a:gd name="T2" fmla="*/ 792 w 795"/>
                <a:gd name="T3" fmla="*/ 5 h 10"/>
                <a:gd name="T4" fmla="*/ 795 w 795"/>
                <a:gd name="T5" fmla="*/ 0 h 10"/>
                <a:gd name="T6" fmla="*/ 0 w 795"/>
                <a:gd name="T7" fmla="*/ 0 h 10"/>
                <a:gd name="T8" fmla="*/ 2 w 795"/>
                <a:gd name="T9" fmla="*/ 10 h 10"/>
                <a:gd name="T10" fmla="*/ 789 w 795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10">
                  <a:moveTo>
                    <a:pt x="789" y="10"/>
                  </a:moveTo>
                  <a:lnTo>
                    <a:pt x="792" y="5"/>
                  </a:lnTo>
                  <a:lnTo>
                    <a:pt x="795" y="0"/>
                  </a:lnTo>
                  <a:lnTo>
                    <a:pt x="0" y="0"/>
                  </a:lnTo>
                  <a:lnTo>
                    <a:pt x="2" y="10"/>
                  </a:lnTo>
                  <a:lnTo>
                    <a:pt x="789" y="1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85" name="Freeform 234"/>
            <p:cNvSpPr>
              <a:spLocks noChangeArrowheads="1"/>
            </p:cNvSpPr>
            <p:nvPr/>
          </p:nvSpPr>
          <p:spPr bwMode="auto">
            <a:xfrm>
              <a:off x="2722" y="2181"/>
              <a:ext cx="12" cy="4"/>
            </a:xfrm>
            <a:custGeom>
              <a:avLst/>
              <a:gdLst>
                <a:gd name="T0" fmla="*/ 2 w 37"/>
                <a:gd name="T1" fmla="*/ 0 h 12"/>
                <a:gd name="T2" fmla="*/ 1 w 37"/>
                <a:gd name="T3" fmla="*/ 3 h 12"/>
                <a:gd name="T4" fmla="*/ 1 w 37"/>
                <a:gd name="T5" fmla="*/ 6 h 12"/>
                <a:gd name="T6" fmla="*/ 0 w 37"/>
                <a:gd name="T7" fmla="*/ 9 h 12"/>
                <a:gd name="T8" fmla="*/ 0 w 37"/>
                <a:gd name="T9" fmla="*/ 12 h 12"/>
                <a:gd name="T10" fmla="*/ 34 w 37"/>
                <a:gd name="T11" fmla="*/ 12 h 12"/>
                <a:gd name="T12" fmla="*/ 37 w 37"/>
                <a:gd name="T13" fmla="*/ 0 h 12"/>
                <a:gd name="T14" fmla="*/ 2 w 3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">
                  <a:moveTo>
                    <a:pt x="2" y="0"/>
                  </a:moveTo>
                  <a:lnTo>
                    <a:pt x="1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4" y="12"/>
                  </a:lnTo>
                  <a:lnTo>
                    <a:pt x="3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86" name="Freeform 235"/>
            <p:cNvSpPr>
              <a:spLocks noChangeArrowheads="1"/>
            </p:cNvSpPr>
            <p:nvPr/>
          </p:nvSpPr>
          <p:spPr bwMode="auto">
            <a:xfrm>
              <a:off x="2453" y="2192"/>
              <a:ext cx="265" cy="4"/>
            </a:xfrm>
            <a:custGeom>
              <a:avLst/>
              <a:gdLst>
                <a:gd name="T0" fmla="*/ 792 w 796"/>
                <a:gd name="T1" fmla="*/ 9 h 11"/>
                <a:gd name="T2" fmla="*/ 787 w 796"/>
                <a:gd name="T3" fmla="*/ 4 h 11"/>
                <a:gd name="T4" fmla="*/ 781 w 796"/>
                <a:gd name="T5" fmla="*/ 1 h 11"/>
                <a:gd name="T6" fmla="*/ 764 w 796"/>
                <a:gd name="T7" fmla="*/ 0 h 11"/>
                <a:gd name="T8" fmla="*/ 0 w 796"/>
                <a:gd name="T9" fmla="*/ 0 h 11"/>
                <a:gd name="T10" fmla="*/ 0 w 796"/>
                <a:gd name="T11" fmla="*/ 5 h 11"/>
                <a:gd name="T12" fmla="*/ 0 w 796"/>
                <a:gd name="T13" fmla="*/ 11 h 11"/>
                <a:gd name="T14" fmla="*/ 796 w 796"/>
                <a:gd name="T15" fmla="*/ 11 h 11"/>
                <a:gd name="T16" fmla="*/ 792 w 796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6" h="11">
                  <a:moveTo>
                    <a:pt x="792" y="9"/>
                  </a:moveTo>
                  <a:lnTo>
                    <a:pt x="787" y="4"/>
                  </a:lnTo>
                  <a:lnTo>
                    <a:pt x="781" y="1"/>
                  </a:lnTo>
                  <a:lnTo>
                    <a:pt x="76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796" y="11"/>
                  </a:lnTo>
                  <a:lnTo>
                    <a:pt x="792" y="9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87" name="Freeform 236"/>
            <p:cNvSpPr>
              <a:spLocks noChangeArrowheads="1"/>
            </p:cNvSpPr>
            <p:nvPr/>
          </p:nvSpPr>
          <p:spPr bwMode="auto">
            <a:xfrm>
              <a:off x="2716" y="2192"/>
              <a:ext cx="16" cy="4"/>
            </a:xfrm>
            <a:custGeom>
              <a:avLst/>
              <a:gdLst>
                <a:gd name="T0" fmla="*/ 47 w 49"/>
                <a:gd name="T1" fmla="*/ 1 h 11"/>
                <a:gd name="T2" fmla="*/ 47 w 49"/>
                <a:gd name="T3" fmla="*/ 0 h 11"/>
                <a:gd name="T4" fmla="*/ 0 w 49"/>
                <a:gd name="T5" fmla="*/ 0 h 11"/>
                <a:gd name="T6" fmla="*/ 17 w 49"/>
                <a:gd name="T7" fmla="*/ 11 h 11"/>
                <a:gd name="T8" fmla="*/ 49 w 49"/>
                <a:gd name="T9" fmla="*/ 11 h 11"/>
                <a:gd name="T10" fmla="*/ 47 w 49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1">
                  <a:moveTo>
                    <a:pt x="47" y="1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17" y="11"/>
                  </a:lnTo>
                  <a:lnTo>
                    <a:pt x="49" y="1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88" name="Freeform 237"/>
            <p:cNvSpPr>
              <a:spLocks noChangeArrowheads="1"/>
            </p:cNvSpPr>
            <p:nvPr/>
          </p:nvSpPr>
          <p:spPr bwMode="auto">
            <a:xfrm>
              <a:off x="2449" y="2177"/>
              <a:ext cx="250" cy="4"/>
            </a:xfrm>
            <a:custGeom>
              <a:avLst/>
              <a:gdLst>
                <a:gd name="T0" fmla="*/ 752 w 752"/>
                <a:gd name="T1" fmla="*/ 11 h 11"/>
                <a:gd name="T2" fmla="*/ 751 w 752"/>
                <a:gd name="T3" fmla="*/ 7 h 11"/>
                <a:gd name="T4" fmla="*/ 752 w 752"/>
                <a:gd name="T5" fmla="*/ 0 h 11"/>
                <a:gd name="T6" fmla="*/ 0 w 752"/>
                <a:gd name="T7" fmla="*/ 0 h 11"/>
                <a:gd name="T8" fmla="*/ 2 w 752"/>
                <a:gd name="T9" fmla="*/ 3 h 11"/>
                <a:gd name="T10" fmla="*/ 6 w 752"/>
                <a:gd name="T11" fmla="*/ 11 h 11"/>
                <a:gd name="T12" fmla="*/ 752 w 75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2" h="11">
                  <a:moveTo>
                    <a:pt x="752" y="11"/>
                  </a:moveTo>
                  <a:lnTo>
                    <a:pt x="751" y="7"/>
                  </a:lnTo>
                  <a:lnTo>
                    <a:pt x="75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11"/>
                  </a:lnTo>
                  <a:lnTo>
                    <a:pt x="752" y="1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89" name="Freeform 238"/>
            <p:cNvSpPr>
              <a:spLocks noChangeArrowheads="1"/>
            </p:cNvSpPr>
            <p:nvPr/>
          </p:nvSpPr>
          <p:spPr bwMode="auto">
            <a:xfrm>
              <a:off x="2449" y="2207"/>
              <a:ext cx="252" cy="4"/>
            </a:xfrm>
            <a:custGeom>
              <a:avLst/>
              <a:gdLst>
                <a:gd name="T0" fmla="*/ 757 w 757"/>
                <a:gd name="T1" fmla="*/ 11 h 11"/>
                <a:gd name="T2" fmla="*/ 750 w 757"/>
                <a:gd name="T3" fmla="*/ 0 h 11"/>
                <a:gd name="T4" fmla="*/ 6 w 757"/>
                <a:gd name="T5" fmla="*/ 0 h 11"/>
                <a:gd name="T6" fmla="*/ 2 w 757"/>
                <a:gd name="T7" fmla="*/ 9 h 11"/>
                <a:gd name="T8" fmla="*/ 0 w 757"/>
                <a:gd name="T9" fmla="*/ 11 h 11"/>
                <a:gd name="T10" fmla="*/ 757 w 75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11">
                  <a:moveTo>
                    <a:pt x="757" y="11"/>
                  </a:moveTo>
                  <a:lnTo>
                    <a:pt x="750" y="0"/>
                  </a:lnTo>
                  <a:lnTo>
                    <a:pt x="6" y="0"/>
                  </a:lnTo>
                  <a:lnTo>
                    <a:pt x="2" y="9"/>
                  </a:lnTo>
                  <a:lnTo>
                    <a:pt x="0" y="11"/>
                  </a:lnTo>
                  <a:lnTo>
                    <a:pt x="757" y="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90" name="Freeform 239"/>
            <p:cNvSpPr>
              <a:spLocks noChangeArrowheads="1"/>
            </p:cNvSpPr>
            <p:nvPr/>
          </p:nvSpPr>
          <p:spPr bwMode="auto">
            <a:xfrm>
              <a:off x="2451" y="2203"/>
              <a:ext cx="250" cy="4"/>
            </a:xfrm>
            <a:custGeom>
              <a:avLst/>
              <a:gdLst>
                <a:gd name="T0" fmla="*/ 744 w 750"/>
                <a:gd name="T1" fmla="*/ 12 h 12"/>
                <a:gd name="T2" fmla="*/ 743 w 750"/>
                <a:gd name="T3" fmla="*/ 11 h 12"/>
                <a:gd name="T4" fmla="*/ 746 w 750"/>
                <a:gd name="T5" fmla="*/ 1 h 12"/>
                <a:gd name="T6" fmla="*/ 750 w 750"/>
                <a:gd name="T7" fmla="*/ 0 h 12"/>
                <a:gd name="T8" fmla="*/ 4 w 750"/>
                <a:gd name="T9" fmla="*/ 0 h 12"/>
                <a:gd name="T10" fmla="*/ 0 w 750"/>
                <a:gd name="T11" fmla="*/ 12 h 12"/>
                <a:gd name="T12" fmla="*/ 744 w 75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12">
                  <a:moveTo>
                    <a:pt x="744" y="12"/>
                  </a:moveTo>
                  <a:lnTo>
                    <a:pt x="743" y="11"/>
                  </a:lnTo>
                  <a:lnTo>
                    <a:pt x="746" y="1"/>
                  </a:lnTo>
                  <a:lnTo>
                    <a:pt x="750" y="0"/>
                  </a:lnTo>
                  <a:lnTo>
                    <a:pt x="4" y="0"/>
                  </a:lnTo>
                  <a:lnTo>
                    <a:pt x="0" y="12"/>
                  </a:lnTo>
                  <a:lnTo>
                    <a:pt x="744" y="12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91" name="Freeform 240"/>
            <p:cNvSpPr>
              <a:spLocks noChangeArrowheads="1"/>
            </p:cNvSpPr>
            <p:nvPr/>
          </p:nvSpPr>
          <p:spPr bwMode="auto">
            <a:xfrm>
              <a:off x="2722" y="2196"/>
              <a:ext cx="11" cy="3"/>
            </a:xfrm>
            <a:custGeom>
              <a:avLst/>
              <a:gdLst>
                <a:gd name="T0" fmla="*/ 34 w 34"/>
                <a:gd name="T1" fmla="*/ 11 h 11"/>
                <a:gd name="T2" fmla="*/ 32 w 34"/>
                <a:gd name="T3" fmla="*/ 0 h 11"/>
                <a:gd name="T4" fmla="*/ 0 w 34"/>
                <a:gd name="T5" fmla="*/ 0 h 11"/>
                <a:gd name="T6" fmla="*/ 1 w 34"/>
                <a:gd name="T7" fmla="*/ 1 h 11"/>
                <a:gd name="T8" fmla="*/ 6 w 34"/>
                <a:gd name="T9" fmla="*/ 11 h 11"/>
                <a:gd name="T10" fmla="*/ 34 w 34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1">
                  <a:moveTo>
                    <a:pt x="34" y="11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92" name="Freeform 241"/>
            <p:cNvSpPr>
              <a:spLocks noChangeArrowheads="1"/>
            </p:cNvSpPr>
            <p:nvPr/>
          </p:nvSpPr>
          <p:spPr bwMode="auto">
            <a:xfrm>
              <a:off x="2724" y="2199"/>
              <a:ext cx="9" cy="4"/>
            </a:xfrm>
            <a:custGeom>
              <a:avLst/>
              <a:gdLst>
                <a:gd name="T0" fmla="*/ 0 w 29"/>
                <a:gd name="T1" fmla="*/ 0 h 11"/>
                <a:gd name="T2" fmla="*/ 1 w 29"/>
                <a:gd name="T3" fmla="*/ 10 h 11"/>
                <a:gd name="T4" fmla="*/ 1 w 29"/>
                <a:gd name="T5" fmla="*/ 11 h 11"/>
                <a:gd name="T6" fmla="*/ 29 w 29"/>
                <a:gd name="T7" fmla="*/ 11 h 11"/>
                <a:gd name="T8" fmla="*/ 28 w 29"/>
                <a:gd name="T9" fmla="*/ 0 h 11"/>
                <a:gd name="T10" fmla="*/ 0 w 29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1">
                  <a:moveTo>
                    <a:pt x="0" y="0"/>
                  </a:moveTo>
                  <a:lnTo>
                    <a:pt x="1" y="10"/>
                  </a:lnTo>
                  <a:lnTo>
                    <a:pt x="1" y="11"/>
                  </a:lnTo>
                  <a:lnTo>
                    <a:pt x="29" y="1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93" name="Freeform 242"/>
            <p:cNvSpPr>
              <a:spLocks noChangeArrowheads="1"/>
            </p:cNvSpPr>
            <p:nvPr/>
          </p:nvSpPr>
          <p:spPr bwMode="auto">
            <a:xfrm>
              <a:off x="2723" y="2203"/>
              <a:ext cx="12" cy="4"/>
            </a:xfrm>
            <a:custGeom>
              <a:avLst/>
              <a:gdLst>
                <a:gd name="T0" fmla="*/ 30 w 35"/>
                <a:gd name="T1" fmla="*/ 0 h 12"/>
                <a:gd name="T2" fmla="*/ 2 w 35"/>
                <a:gd name="T3" fmla="*/ 0 h 12"/>
                <a:gd name="T4" fmla="*/ 1 w 35"/>
                <a:gd name="T5" fmla="*/ 2 h 12"/>
                <a:gd name="T6" fmla="*/ 1 w 35"/>
                <a:gd name="T7" fmla="*/ 6 h 12"/>
                <a:gd name="T8" fmla="*/ 0 w 35"/>
                <a:gd name="T9" fmla="*/ 8 h 12"/>
                <a:gd name="T10" fmla="*/ 0 w 35"/>
                <a:gd name="T11" fmla="*/ 12 h 12"/>
                <a:gd name="T12" fmla="*/ 35 w 35"/>
                <a:gd name="T13" fmla="*/ 12 h 12"/>
                <a:gd name="T14" fmla="*/ 31 w 35"/>
                <a:gd name="T15" fmla="*/ 6 h 12"/>
                <a:gd name="T16" fmla="*/ 30 w 35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2">
                  <a:moveTo>
                    <a:pt x="30" y="0"/>
                  </a:moveTo>
                  <a:lnTo>
                    <a:pt x="2" y="0"/>
                  </a:lnTo>
                  <a:lnTo>
                    <a:pt x="1" y="2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35" y="12"/>
                  </a:lnTo>
                  <a:lnTo>
                    <a:pt x="31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94" name="Freeform 243"/>
            <p:cNvSpPr>
              <a:spLocks noChangeArrowheads="1"/>
            </p:cNvSpPr>
            <p:nvPr/>
          </p:nvSpPr>
          <p:spPr bwMode="auto">
            <a:xfrm>
              <a:off x="2720" y="2207"/>
              <a:ext cx="19" cy="4"/>
            </a:xfrm>
            <a:custGeom>
              <a:avLst/>
              <a:gdLst>
                <a:gd name="T0" fmla="*/ 56 w 56"/>
                <a:gd name="T1" fmla="*/ 11 h 11"/>
                <a:gd name="T2" fmla="*/ 46 w 56"/>
                <a:gd name="T3" fmla="*/ 5 h 11"/>
                <a:gd name="T4" fmla="*/ 44 w 56"/>
                <a:gd name="T5" fmla="*/ 0 h 11"/>
                <a:gd name="T6" fmla="*/ 9 w 56"/>
                <a:gd name="T7" fmla="*/ 0 h 11"/>
                <a:gd name="T8" fmla="*/ 5 w 56"/>
                <a:gd name="T9" fmla="*/ 5 h 11"/>
                <a:gd name="T10" fmla="*/ 0 w 56"/>
                <a:gd name="T11" fmla="*/ 11 h 11"/>
                <a:gd name="T12" fmla="*/ 56 w 56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1">
                  <a:moveTo>
                    <a:pt x="56" y="11"/>
                  </a:moveTo>
                  <a:lnTo>
                    <a:pt x="46" y="5"/>
                  </a:lnTo>
                  <a:lnTo>
                    <a:pt x="44" y="0"/>
                  </a:lnTo>
                  <a:lnTo>
                    <a:pt x="9" y="0"/>
                  </a:lnTo>
                  <a:lnTo>
                    <a:pt x="5" y="5"/>
                  </a:lnTo>
                  <a:lnTo>
                    <a:pt x="0" y="11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95" name="Freeform 244"/>
            <p:cNvSpPr>
              <a:spLocks noChangeArrowheads="1"/>
            </p:cNvSpPr>
            <p:nvPr/>
          </p:nvSpPr>
          <p:spPr bwMode="auto">
            <a:xfrm>
              <a:off x="2703" y="2203"/>
              <a:ext cx="17" cy="4"/>
            </a:xfrm>
            <a:custGeom>
              <a:avLst/>
              <a:gdLst>
                <a:gd name="T0" fmla="*/ 49 w 50"/>
                <a:gd name="T1" fmla="*/ 12 h 12"/>
                <a:gd name="T2" fmla="*/ 49 w 50"/>
                <a:gd name="T3" fmla="*/ 6 h 12"/>
                <a:gd name="T4" fmla="*/ 49 w 50"/>
                <a:gd name="T5" fmla="*/ 2 h 12"/>
                <a:gd name="T6" fmla="*/ 50 w 50"/>
                <a:gd name="T7" fmla="*/ 0 h 12"/>
                <a:gd name="T8" fmla="*/ 0 w 50"/>
                <a:gd name="T9" fmla="*/ 0 h 12"/>
                <a:gd name="T10" fmla="*/ 3 w 50"/>
                <a:gd name="T11" fmla="*/ 1 h 12"/>
                <a:gd name="T12" fmla="*/ 5 w 50"/>
                <a:gd name="T13" fmla="*/ 8 h 12"/>
                <a:gd name="T14" fmla="*/ 5 w 50"/>
                <a:gd name="T15" fmla="*/ 12 h 12"/>
                <a:gd name="T16" fmla="*/ 49 w 5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2">
                  <a:moveTo>
                    <a:pt x="49" y="12"/>
                  </a:moveTo>
                  <a:lnTo>
                    <a:pt x="49" y="6"/>
                  </a:lnTo>
                  <a:lnTo>
                    <a:pt x="49" y="2"/>
                  </a:lnTo>
                  <a:lnTo>
                    <a:pt x="50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5" y="8"/>
                  </a:lnTo>
                  <a:lnTo>
                    <a:pt x="5" y="1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96" name="Freeform 245"/>
            <p:cNvSpPr>
              <a:spLocks noChangeArrowheads="1"/>
            </p:cNvSpPr>
            <p:nvPr/>
          </p:nvSpPr>
          <p:spPr bwMode="auto">
            <a:xfrm>
              <a:off x="2452" y="2199"/>
              <a:ext cx="268" cy="4"/>
            </a:xfrm>
            <a:custGeom>
              <a:avLst/>
              <a:gdLst>
                <a:gd name="T0" fmla="*/ 803 w 803"/>
                <a:gd name="T1" fmla="*/ 11 h 11"/>
                <a:gd name="T2" fmla="*/ 803 w 803"/>
                <a:gd name="T3" fmla="*/ 9 h 11"/>
                <a:gd name="T4" fmla="*/ 802 w 803"/>
                <a:gd name="T5" fmla="*/ 0 h 11"/>
                <a:gd name="T6" fmla="*/ 2 w 803"/>
                <a:gd name="T7" fmla="*/ 0 h 11"/>
                <a:gd name="T8" fmla="*/ 0 w 803"/>
                <a:gd name="T9" fmla="*/ 11 h 11"/>
                <a:gd name="T10" fmla="*/ 746 w 803"/>
                <a:gd name="T11" fmla="*/ 11 h 11"/>
                <a:gd name="T12" fmla="*/ 748 w 803"/>
                <a:gd name="T13" fmla="*/ 10 h 11"/>
                <a:gd name="T14" fmla="*/ 753 w 803"/>
                <a:gd name="T15" fmla="*/ 11 h 11"/>
                <a:gd name="T16" fmla="*/ 803 w 803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3" h="11">
                  <a:moveTo>
                    <a:pt x="803" y="11"/>
                  </a:moveTo>
                  <a:lnTo>
                    <a:pt x="803" y="9"/>
                  </a:lnTo>
                  <a:lnTo>
                    <a:pt x="802" y="0"/>
                  </a:lnTo>
                  <a:lnTo>
                    <a:pt x="2" y="0"/>
                  </a:lnTo>
                  <a:lnTo>
                    <a:pt x="0" y="11"/>
                  </a:lnTo>
                  <a:lnTo>
                    <a:pt x="746" y="11"/>
                  </a:lnTo>
                  <a:lnTo>
                    <a:pt x="748" y="10"/>
                  </a:lnTo>
                  <a:lnTo>
                    <a:pt x="753" y="11"/>
                  </a:lnTo>
                  <a:lnTo>
                    <a:pt x="803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97" name="Freeform 246"/>
            <p:cNvSpPr>
              <a:spLocks noChangeArrowheads="1"/>
            </p:cNvSpPr>
            <p:nvPr/>
          </p:nvSpPr>
          <p:spPr bwMode="auto">
            <a:xfrm>
              <a:off x="2453" y="2196"/>
              <a:ext cx="266" cy="3"/>
            </a:xfrm>
            <a:custGeom>
              <a:avLst/>
              <a:gdLst>
                <a:gd name="T0" fmla="*/ 800 w 800"/>
                <a:gd name="T1" fmla="*/ 11 h 11"/>
                <a:gd name="T2" fmla="*/ 797 w 800"/>
                <a:gd name="T3" fmla="*/ 4 h 11"/>
                <a:gd name="T4" fmla="*/ 796 w 800"/>
                <a:gd name="T5" fmla="*/ 0 h 11"/>
                <a:gd name="T6" fmla="*/ 0 w 800"/>
                <a:gd name="T7" fmla="*/ 0 h 11"/>
                <a:gd name="T8" fmla="*/ 0 w 800"/>
                <a:gd name="T9" fmla="*/ 11 h 11"/>
                <a:gd name="T10" fmla="*/ 800 w 800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0" h="11">
                  <a:moveTo>
                    <a:pt x="800" y="11"/>
                  </a:moveTo>
                  <a:lnTo>
                    <a:pt x="797" y="4"/>
                  </a:lnTo>
                  <a:lnTo>
                    <a:pt x="79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800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98" name="Freeform 247"/>
            <p:cNvSpPr>
              <a:spLocks noChangeArrowheads="1"/>
            </p:cNvSpPr>
            <p:nvPr/>
          </p:nvSpPr>
          <p:spPr bwMode="auto">
            <a:xfrm>
              <a:off x="2703" y="2207"/>
              <a:ext cx="16" cy="4"/>
            </a:xfrm>
            <a:custGeom>
              <a:avLst/>
              <a:gdLst>
                <a:gd name="T0" fmla="*/ 4 w 48"/>
                <a:gd name="T1" fmla="*/ 0 h 11"/>
                <a:gd name="T2" fmla="*/ 3 w 48"/>
                <a:gd name="T3" fmla="*/ 2 h 11"/>
                <a:gd name="T4" fmla="*/ 0 w 48"/>
                <a:gd name="T5" fmla="*/ 7 h 11"/>
                <a:gd name="T6" fmla="*/ 4 w 48"/>
                <a:gd name="T7" fmla="*/ 11 h 11"/>
                <a:gd name="T8" fmla="*/ 37 w 48"/>
                <a:gd name="T9" fmla="*/ 11 h 11"/>
                <a:gd name="T10" fmla="*/ 40 w 48"/>
                <a:gd name="T11" fmla="*/ 10 h 11"/>
                <a:gd name="T12" fmla="*/ 44 w 48"/>
                <a:gd name="T13" fmla="*/ 5 h 11"/>
                <a:gd name="T14" fmla="*/ 48 w 48"/>
                <a:gd name="T15" fmla="*/ 0 h 11"/>
                <a:gd name="T16" fmla="*/ 4 w 48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1">
                  <a:moveTo>
                    <a:pt x="4" y="0"/>
                  </a:moveTo>
                  <a:lnTo>
                    <a:pt x="3" y="2"/>
                  </a:lnTo>
                  <a:lnTo>
                    <a:pt x="0" y="7"/>
                  </a:lnTo>
                  <a:lnTo>
                    <a:pt x="4" y="11"/>
                  </a:lnTo>
                  <a:lnTo>
                    <a:pt x="37" y="11"/>
                  </a:lnTo>
                  <a:lnTo>
                    <a:pt x="40" y="10"/>
                  </a:lnTo>
                  <a:lnTo>
                    <a:pt x="44" y="5"/>
                  </a:lnTo>
                  <a:lnTo>
                    <a:pt x="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799" name="Freeform 248"/>
            <p:cNvSpPr>
              <a:spLocks noChangeArrowheads="1"/>
            </p:cNvSpPr>
            <p:nvPr/>
          </p:nvSpPr>
          <p:spPr bwMode="auto">
            <a:xfrm>
              <a:off x="2445" y="2211"/>
              <a:ext cx="264" cy="3"/>
            </a:xfrm>
            <a:custGeom>
              <a:avLst/>
              <a:gdLst>
                <a:gd name="T0" fmla="*/ 791 w 791"/>
                <a:gd name="T1" fmla="*/ 11 h 11"/>
                <a:gd name="T2" fmla="*/ 770 w 791"/>
                <a:gd name="T3" fmla="*/ 5 h 11"/>
                <a:gd name="T4" fmla="*/ 768 w 791"/>
                <a:gd name="T5" fmla="*/ 0 h 11"/>
                <a:gd name="T6" fmla="*/ 11 w 791"/>
                <a:gd name="T7" fmla="*/ 0 h 11"/>
                <a:gd name="T8" fmla="*/ 8 w 791"/>
                <a:gd name="T9" fmla="*/ 2 h 11"/>
                <a:gd name="T10" fmla="*/ 5 w 791"/>
                <a:gd name="T11" fmla="*/ 6 h 11"/>
                <a:gd name="T12" fmla="*/ 0 w 791"/>
                <a:gd name="T13" fmla="*/ 11 h 11"/>
                <a:gd name="T14" fmla="*/ 791 w 79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1" h="11">
                  <a:moveTo>
                    <a:pt x="791" y="11"/>
                  </a:moveTo>
                  <a:lnTo>
                    <a:pt x="770" y="5"/>
                  </a:lnTo>
                  <a:lnTo>
                    <a:pt x="768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6"/>
                  </a:lnTo>
                  <a:lnTo>
                    <a:pt x="0" y="11"/>
                  </a:lnTo>
                  <a:lnTo>
                    <a:pt x="791" y="11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00" name="Freeform 249"/>
            <p:cNvSpPr>
              <a:spLocks noChangeArrowheads="1"/>
            </p:cNvSpPr>
            <p:nvPr/>
          </p:nvSpPr>
          <p:spPr bwMode="auto">
            <a:xfrm>
              <a:off x="2705" y="2211"/>
              <a:ext cx="11" cy="2"/>
            </a:xfrm>
            <a:custGeom>
              <a:avLst/>
              <a:gdLst>
                <a:gd name="T0" fmla="*/ 0 w 33"/>
                <a:gd name="T1" fmla="*/ 0 h 7"/>
                <a:gd name="T2" fmla="*/ 2 w 33"/>
                <a:gd name="T3" fmla="*/ 2 h 7"/>
                <a:gd name="T4" fmla="*/ 14 w 33"/>
                <a:gd name="T5" fmla="*/ 7 h 7"/>
                <a:gd name="T6" fmla="*/ 33 w 33"/>
                <a:gd name="T7" fmla="*/ 0 h 7"/>
                <a:gd name="T8" fmla="*/ 0 w 3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0" y="0"/>
                  </a:moveTo>
                  <a:lnTo>
                    <a:pt x="2" y="2"/>
                  </a:lnTo>
                  <a:lnTo>
                    <a:pt x="14" y="7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01" name="Freeform 250"/>
            <p:cNvSpPr>
              <a:spLocks noChangeArrowheads="1"/>
            </p:cNvSpPr>
            <p:nvPr/>
          </p:nvSpPr>
          <p:spPr bwMode="auto">
            <a:xfrm>
              <a:off x="2714" y="2211"/>
              <a:ext cx="31" cy="3"/>
            </a:xfrm>
            <a:custGeom>
              <a:avLst/>
              <a:gdLst>
                <a:gd name="T0" fmla="*/ 18 w 92"/>
                <a:gd name="T1" fmla="*/ 0 h 11"/>
                <a:gd name="T2" fmla="*/ 13 w 92"/>
                <a:gd name="T3" fmla="*/ 2 h 11"/>
                <a:gd name="T4" fmla="*/ 11 w 92"/>
                <a:gd name="T5" fmla="*/ 4 h 11"/>
                <a:gd name="T6" fmla="*/ 10 w 92"/>
                <a:gd name="T7" fmla="*/ 6 h 11"/>
                <a:gd name="T8" fmla="*/ 5 w 92"/>
                <a:gd name="T9" fmla="*/ 8 h 11"/>
                <a:gd name="T10" fmla="*/ 0 w 92"/>
                <a:gd name="T11" fmla="*/ 11 h 11"/>
                <a:gd name="T12" fmla="*/ 92 w 92"/>
                <a:gd name="T13" fmla="*/ 11 h 11"/>
                <a:gd name="T14" fmla="*/ 74 w 92"/>
                <a:gd name="T15" fmla="*/ 0 h 11"/>
                <a:gd name="T16" fmla="*/ 18 w 9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1">
                  <a:moveTo>
                    <a:pt x="18" y="0"/>
                  </a:moveTo>
                  <a:lnTo>
                    <a:pt x="13" y="2"/>
                  </a:lnTo>
                  <a:lnTo>
                    <a:pt x="11" y="4"/>
                  </a:lnTo>
                  <a:lnTo>
                    <a:pt x="10" y="6"/>
                  </a:lnTo>
                  <a:lnTo>
                    <a:pt x="5" y="8"/>
                  </a:lnTo>
                  <a:lnTo>
                    <a:pt x="0" y="11"/>
                  </a:lnTo>
                  <a:lnTo>
                    <a:pt x="92" y="11"/>
                  </a:lnTo>
                  <a:lnTo>
                    <a:pt x="74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02" name="Freeform 251"/>
            <p:cNvSpPr>
              <a:spLocks noChangeArrowheads="1"/>
            </p:cNvSpPr>
            <p:nvPr/>
          </p:nvSpPr>
          <p:spPr bwMode="auto">
            <a:xfrm>
              <a:off x="2445" y="2174"/>
              <a:ext cx="257" cy="3"/>
            </a:xfrm>
            <a:custGeom>
              <a:avLst/>
              <a:gdLst>
                <a:gd name="T0" fmla="*/ 764 w 771"/>
                <a:gd name="T1" fmla="*/ 10 h 10"/>
                <a:gd name="T2" fmla="*/ 765 w 771"/>
                <a:gd name="T3" fmla="*/ 4 h 10"/>
                <a:gd name="T4" fmla="*/ 771 w 771"/>
                <a:gd name="T5" fmla="*/ 0 h 10"/>
                <a:gd name="T6" fmla="*/ 0 w 771"/>
                <a:gd name="T7" fmla="*/ 0 h 10"/>
                <a:gd name="T8" fmla="*/ 12 w 771"/>
                <a:gd name="T9" fmla="*/ 10 h 10"/>
                <a:gd name="T10" fmla="*/ 764 w 77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0">
                  <a:moveTo>
                    <a:pt x="764" y="10"/>
                  </a:moveTo>
                  <a:lnTo>
                    <a:pt x="765" y="4"/>
                  </a:lnTo>
                  <a:lnTo>
                    <a:pt x="771" y="0"/>
                  </a:lnTo>
                  <a:lnTo>
                    <a:pt x="0" y="0"/>
                  </a:lnTo>
                  <a:lnTo>
                    <a:pt x="12" y="10"/>
                  </a:lnTo>
                  <a:lnTo>
                    <a:pt x="764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03" name="Freeform 252"/>
            <p:cNvSpPr>
              <a:spLocks noChangeArrowheads="1"/>
            </p:cNvSpPr>
            <p:nvPr/>
          </p:nvSpPr>
          <p:spPr bwMode="auto">
            <a:xfrm>
              <a:off x="2397" y="2177"/>
              <a:ext cx="16" cy="4"/>
            </a:xfrm>
            <a:custGeom>
              <a:avLst/>
              <a:gdLst>
                <a:gd name="T0" fmla="*/ 49 w 49"/>
                <a:gd name="T1" fmla="*/ 11 h 11"/>
                <a:gd name="T2" fmla="*/ 45 w 49"/>
                <a:gd name="T3" fmla="*/ 0 h 11"/>
                <a:gd name="T4" fmla="*/ 4 w 49"/>
                <a:gd name="T5" fmla="*/ 0 h 11"/>
                <a:gd name="T6" fmla="*/ 0 w 49"/>
                <a:gd name="T7" fmla="*/ 8 h 11"/>
                <a:gd name="T8" fmla="*/ 1 w 49"/>
                <a:gd name="T9" fmla="*/ 11 h 11"/>
                <a:gd name="T10" fmla="*/ 49 w 49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1">
                  <a:moveTo>
                    <a:pt x="49" y="11"/>
                  </a:moveTo>
                  <a:lnTo>
                    <a:pt x="45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1" y="11"/>
                  </a:lnTo>
                  <a:lnTo>
                    <a:pt x="49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04" name="Freeform 253"/>
            <p:cNvSpPr>
              <a:spLocks noChangeArrowheads="1"/>
            </p:cNvSpPr>
            <p:nvPr/>
          </p:nvSpPr>
          <p:spPr bwMode="auto">
            <a:xfrm>
              <a:off x="2416" y="2177"/>
              <a:ext cx="14" cy="4"/>
            </a:xfrm>
            <a:custGeom>
              <a:avLst/>
              <a:gdLst>
                <a:gd name="T0" fmla="*/ 0 w 43"/>
                <a:gd name="T1" fmla="*/ 0 h 11"/>
                <a:gd name="T2" fmla="*/ 5 w 43"/>
                <a:gd name="T3" fmla="*/ 11 h 11"/>
                <a:gd name="T4" fmla="*/ 37 w 43"/>
                <a:gd name="T5" fmla="*/ 11 h 11"/>
                <a:gd name="T6" fmla="*/ 40 w 43"/>
                <a:gd name="T7" fmla="*/ 4 h 11"/>
                <a:gd name="T8" fmla="*/ 43 w 43"/>
                <a:gd name="T9" fmla="*/ 0 h 11"/>
                <a:gd name="T10" fmla="*/ 0 w 4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1">
                  <a:moveTo>
                    <a:pt x="0" y="0"/>
                  </a:moveTo>
                  <a:lnTo>
                    <a:pt x="5" y="11"/>
                  </a:lnTo>
                  <a:lnTo>
                    <a:pt x="37" y="11"/>
                  </a:lnTo>
                  <a:lnTo>
                    <a:pt x="40" y="4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05" name="Freeform 254"/>
            <p:cNvSpPr>
              <a:spLocks noChangeArrowheads="1"/>
            </p:cNvSpPr>
            <p:nvPr/>
          </p:nvSpPr>
          <p:spPr bwMode="auto">
            <a:xfrm>
              <a:off x="2412" y="2174"/>
              <a:ext cx="22" cy="3"/>
            </a:xfrm>
            <a:custGeom>
              <a:avLst/>
              <a:gdLst>
                <a:gd name="T0" fmla="*/ 7 w 67"/>
                <a:gd name="T1" fmla="*/ 4 h 10"/>
                <a:gd name="T2" fmla="*/ 12 w 67"/>
                <a:gd name="T3" fmla="*/ 10 h 10"/>
                <a:gd name="T4" fmla="*/ 55 w 67"/>
                <a:gd name="T5" fmla="*/ 10 h 10"/>
                <a:gd name="T6" fmla="*/ 67 w 67"/>
                <a:gd name="T7" fmla="*/ 0 h 10"/>
                <a:gd name="T8" fmla="*/ 0 w 67"/>
                <a:gd name="T9" fmla="*/ 0 h 10"/>
                <a:gd name="T10" fmla="*/ 7 w 67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7" y="4"/>
                  </a:moveTo>
                  <a:lnTo>
                    <a:pt x="12" y="10"/>
                  </a:lnTo>
                  <a:lnTo>
                    <a:pt x="55" y="10"/>
                  </a:lnTo>
                  <a:lnTo>
                    <a:pt x="67" y="0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06" name="Freeform 255"/>
            <p:cNvSpPr>
              <a:spLocks noChangeArrowheads="1"/>
            </p:cNvSpPr>
            <p:nvPr/>
          </p:nvSpPr>
          <p:spPr bwMode="auto">
            <a:xfrm>
              <a:off x="2398" y="2174"/>
              <a:ext cx="14" cy="3"/>
            </a:xfrm>
            <a:custGeom>
              <a:avLst/>
              <a:gdLst>
                <a:gd name="T0" fmla="*/ 41 w 41"/>
                <a:gd name="T1" fmla="*/ 9 h 9"/>
                <a:gd name="T2" fmla="*/ 39 w 41"/>
                <a:gd name="T3" fmla="*/ 7 h 9"/>
                <a:gd name="T4" fmla="*/ 30 w 41"/>
                <a:gd name="T5" fmla="*/ 1 h 9"/>
                <a:gd name="T6" fmla="*/ 19 w 41"/>
                <a:gd name="T7" fmla="*/ 0 h 9"/>
                <a:gd name="T8" fmla="*/ 2 w 41"/>
                <a:gd name="T9" fmla="*/ 3 h 9"/>
                <a:gd name="T10" fmla="*/ 0 w 41"/>
                <a:gd name="T11" fmla="*/ 9 h 9"/>
                <a:gd name="T12" fmla="*/ 41 w 4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9">
                  <a:moveTo>
                    <a:pt x="41" y="9"/>
                  </a:moveTo>
                  <a:lnTo>
                    <a:pt x="39" y="7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07" name="Freeform 256"/>
            <p:cNvSpPr>
              <a:spLocks noChangeArrowheads="1"/>
            </p:cNvSpPr>
            <p:nvPr/>
          </p:nvSpPr>
          <p:spPr bwMode="auto">
            <a:xfrm>
              <a:off x="2417" y="2181"/>
              <a:ext cx="11" cy="4"/>
            </a:xfrm>
            <a:custGeom>
              <a:avLst/>
              <a:gdLst>
                <a:gd name="T0" fmla="*/ 1 w 33"/>
                <a:gd name="T1" fmla="*/ 5 h 12"/>
                <a:gd name="T2" fmla="*/ 0 w 33"/>
                <a:gd name="T3" fmla="*/ 12 h 12"/>
                <a:gd name="T4" fmla="*/ 29 w 33"/>
                <a:gd name="T5" fmla="*/ 12 h 12"/>
                <a:gd name="T6" fmla="*/ 33 w 33"/>
                <a:gd name="T7" fmla="*/ 0 h 12"/>
                <a:gd name="T8" fmla="*/ 1 w 33"/>
                <a:gd name="T9" fmla="*/ 0 h 12"/>
                <a:gd name="T10" fmla="*/ 1 w 33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2">
                  <a:moveTo>
                    <a:pt x="1" y="5"/>
                  </a:moveTo>
                  <a:lnTo>
                    <a:pt x="0" y="12"/>
                  </a:lnTo>
                  <a:lnTo>
                    <a:pt x="29" y="12"/>
                  </a:lnTo>
                  <a:lnTo>
                    <a:pt x="33" y="0"/>
                  </a:lnTo>
                  <a:lnTo>
                    <a:pt x="1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08" name="Freeform 257"/>
            <p:cNvSpPr>
              <a:spLocks noChangeArrowheads="1"/>
            </p:cNvSpPr>
            <p:nvPr/>
          </p:nvSpPr>
          <p:spPr bwMode="auto">
            <a:xfrm>
              <a:off x="2416" y="2185"/>
              <a:ext cx="11" cy="3"/>
            </a:xfrm>
            <a:custGeom>
              <a:avLst/>
              <a:gdLst>
                <a:gd name="T0" fmla="*/ 4 w 33"/>
                <a:gd name="T1" fmla="*/ 0 h 10"/>
                <a:gd name="T2" fmla="*/ 0 w 33"/>
                <a:gd name="T3" fmla="*/ 10 h 10"/>
                <a:gd name="T4" fmla="*/ 31 w 33"/>
                <a:gd name="T5" fmla="*/ 10 h 10"/>
                <a:gd name="T6" fmla="*/ 33 w 33"/>
                <a:gd name="T7" fmla="*/ 0 h 10"/>
                <a:gd name="T8" fmla="*/ 4 w 33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">
                  <a:moveTo>
                    <a:pt x="4" y="0"/>
                  </a:moveTo>
                  <a:lnTo>
                    <a:pt x="0" y="10"/>
                  </a:lnTo>
                  <a:lnTo>
                    <a:pt x="31" y="10"/>
                  </a:lnTo>
                  <a:lnTo>
                    <a:pt x="3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09" name="Freeform 258"/>
            <p:cNvSpPr>
              <a:spLocks noChangeArrowheads="1"/>
            </p:cNvSpPr>
            <p:nvPr/>
          </p:nvSpPr>
          <p:spPr bwMode="auto">
            <a:xfrm>
              <a:off x="2413" y="2188"/>
              <a:ext cx="13" cy="4"/>
            </a:xfrm>
            <a:custGeom>
              <a:avLst/>
              <a:gdLst>
                <a:gd name="T0" fmla="*/ 8 w 39"/>
                <a:gd name="T1" fmla="*/ 0 h 12"/>
                <a:gd name="T2" fmla="*/ 7 w 39"/>
                <a:gd name="T3" fmla="*/ 1 h 12"/>
                <a:gd name="T4" fmla="*/ 0 w 39"/>
                <a:gd name="T5" fmla="*/ 12 h 12"/>
                <a:gd name="T6" fmla="*/ 37 w 39"/>
                <a:gd name="T7" fmla="*/ 12 h 12"/>
                <a:gd name="T8" fmla="*/ 39 w 39"/>
                <a:gd name="T9" fmla="*/ 0 h 12"/>
                <a:gd name="T10" fmla="*/ 8 w 3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2">
                  <a:moveTo>
                    <a:pt x="8" y="0"/>
                  </a:moveTo>
                  <a:lnTo>
                    <a:pt x="7" y="1"/>
                  </a:lnTo>
                  <a:lnTo>
                    <a:pt x="0" y="12"/>
                  </a:lnTo>
                  <a:lnTo>
                    <a:pt x="37" y="12"/>
                  </a:lnTo>
                  <a:lnTo>
                    <a:pt x="3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10" name="Freeform 259"/>
            <p:cNvSpPr>
              <a:spLocks noChangeArrowheads="1"/>
            </p:cNvSpPr>
            <p:nvPr/>
          </p:nvSpPr>
          <p:spPr bwMode="auto">
            <a:xfrm>
              <a:off x="2397" y="2181"/>
              <a:ext cx="16" cy="4"/>
            </a:xfrm>
            <a:custGeom>
              <a:avLst/>
              <a:gdLst>
                <a:gd name="T0" fmla="*/ 46 w 48"/>
                <a:gd name="T1" fmla="*/ 12 h 12"/>
                <a:gd name="T2" fmla="*/ 48 w 48"/>
                <a:gd name="T3" fmla="*/ 8 h 12"/>
                <a:gd name="T4" fmla="*/ 48 w 48"/>
                <a:gd name="T5" fmla="*/ 0 h 12"/>
                <a:gd name="T6" fmla="*/ 0 w 48"/>
                <a:gd name="T7" fmla="*/ 0 h 12"/>
                <a:gd name="T8" fmla="*/ 4 w 48"/>
                <a:gd name="T9" fmla="*/ 11 h 12"/>
                <a:gd name="T10" fmla="*/ 4 w 48"/>
                <a:gd name="T11" fmla="*/ 12 h 12"/>
                <a:gd name="T12" fmla="*/ 46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6" y="12"/>
                  </a:moveTo>
                  <a:lnTo>
                    <a:pt x="48" y="8"/>
                  </a:lnTo>
                  <a:lnTo>
                    <a:pt x="48" y="0"/>
                  </a:lnTo>
                  <a:lnTo>
                    <a:pt x="0" y="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11" name="Freeform 260"/>
            <p:cNvSpPr>
              <a:spLocks noChangeArrowheads="1"/>
            </p:cNvSpPr>
            <p:nvPr/>
          </p:nvSpPr>
          <p:spPr bwMode="auto">
            <a:xfrm>
              <a:off x="2150" y="2185"/>
              <a:ext cx="262" cy="3"/>
            </a:xfrm>
            <a:custGeom>
              <a:avLst/>
              <a:gdLst>
                <a:gd name="T0" fmla="*/ 786 w 788"/>
                <a:gd name="T1" fmla="*/ 10 h 10"/>
                <a:gd name="T2" fmla="*/ 788 w 788"/>
                <a:gd name="T3" fmla="*/ 0 h 10"/>
                <a:gd name="T4" fmla="*/ 746 w 788"/>
                <a:gd name="T5" fmla="*/ 0 h 10"/>
                <a:gd name="T6" fmla="*/ 745 w 788"/>
                <a:gd name="T7" fmla="*/ 4 h 10"/>
                <a:gd name="T8" fmla="*/ 739 w 788"/>
                <a:gd name="T9" fmla="*/ 5 h 10"/>
                <a:gd name="T10" fmla="*/ 730 w 788"/>
                <a:gd name="T11" fmla="*/ 3 h 10"/>
                <a:gd name="T12" fmla="*/ 730 w 788"/>
                <a:gd name="T13" fmla="*/ 0 h 10"/>
                <a:gd name="T14" fmla="*/ 0 w 788"/>
                <a:gd name="T15" fmla="*/ 0 h 10"/>
                <a:gd name="T16" fmla="*/ 0 w 788"/>
                <a:gd name="T17" fmla="*/ 10 h 10"/>
                <a:gd name="T18" fmla="*/ 786 w 78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8" h="10">
                  <a:moveTo>
                    <a:pt x="786" y="10"/>
                  </a:moveTo>
                  <a:lnTo>
                    <a:pt x="788" y="0"/>
                  </a:lnTo>
                  <a:lnTo>
                    <a:pt x="746" y="0"/>
                  </a:lnTo>
                  <a:lnTo>
                    <a:pt x="745" y="4"/>
                  </a:lnTo>
                  <a:lnTo>
                    <a:pt x="739" y="5"/>
                  </a:lnTo>
                  <a:lnTo>
                    <a:pt x="730" y="3"/>
                  </a:lnTo>
                  <a:lnTo>
                    <a:pt x="73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786" y="1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12" name="Freeform 261"/>
            <p:cNvSpPr>
              <a:spLocks noChangeArrowheads="1"/>
            </p:cNvSpPr>
            <p:nvPr/>
          </p:nvSpPr>
          <p:spPr bwMode="auto">
            <a:xfrm>
              <a:off x="2410" y="2192"/>
              <a:ext cx="16" cy="4"/>
            </a:xfrm>
            <a:custGeom>
              <a:avLst/>
              <a:gdLst>
                <a:gd name="T0" fmla="*/ 10 w 47"/>
                <a:gd name="T1" fmla="*/ 0 h 11"/>
                <a:gd name="T2" fmla="*/ 4 w 47"/>
                <a:gd name="T3" fmla="*/ 8 h 11"/>
                <a:gd name="T4" fmla="*/ 0 w 47"/>
                <a:gd name="T5" fmla="*/ 11 h 11"/>
                <a:gd name="T6" fmla="*/ 47 w 47"/>
                <a:gd name="T7" fmla="*/ 11 h 11"/>
                <a:gd name="T8" fmla="*/ 47 w 47"/>
                <a:gd name="T9" fmla="*/ 5 h 11"/>
                <a:gd name="T10" fmla="*/ 47 w 47"/>
                <a:gd name="T11" fmla="*/ 0 h 11"/>
                <a:gd name="T12" fmla="*/ 10 w 4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1">
                  <a:moveTo>
                    <a:pt x="10" y="0"/>
                  </a:moveTo>
                  <a:lnTo>
                    <a:pt x="4" y="8"/>
                  </a:lnTo>
                  <a:lnTo>
                    <a:pt x="0" y="11"/>
                  </a:lnTo>
                  <a:lnTo>
                    <a:pt x="47" y="11"/>
                  </a:lnTo>
                  <a:lnTo>
                    <a:pt x="47" y="5"/>
                  </a:lnTo>
                  <a:lnTo>
                    <a:pt x="4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13" name="Freeform 262"/>
            <p:cNvSpPr>
              <a:spLocks noChangeArrowheads="1"/>
            </p:cNvSpPr>
            <p:nvPr/>
          </p:nvSpPr>
          <p:spPr bwMode="auto">
            <a:xfrm>
              <a:off x="2150" y="2188"/>
              <a:ext cx="262" cy="4"/>
            </a:xfrm>
            <a:custGeom>
              <a:avLst/>
              <a:gdLst>
                <a:gd name="T0" fmla="*/ 784 w 786"/>
                <a:gd name="T1" fmla="*/ 7 h 12"/>
                <a:gd name="T2" fmla="*/ 786 w 786"/>
                <a:gd name="T3" fmla="*/ 0 h 12"/>
                <a:gd name="T4" fmla="*/ 0 w 786"/>
                <a:gd name="T5" fmla="*/ 0 h 12"/>
                <a:gd name="T6" fmla="*/ 0 w 786"/>
                <a:gd name="T7" fmla="*/ 4 h 12"/>
                <a:gd name="T8" fmla="*/ 0 w 786"/>
                <a:gd name="T9" fmla="*/ 12 h 12"/>
                <a:gd name="T10" fmla="*/ 779 w 786"/>
                <a:gd name="T11" fmla="*/ 12 h 12"/>
                <a:gd name="T12" fmla="*/ 784 w 786"/>
                <a:gd name="T1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6" h="12">
                  <a:moveTo>
                    <a:pt x="784" y="7"/>
                  </a:moveTo>
                  <a:lnTo>
                    <a:pt x="78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779" y="12"/>
                  </a:lnTo>
                  <a:lnTo>
                    <a:pt x="784" y="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14" name="Freeform 263"/>
            <p:cNvSpPr>
              <a:spLocks noChangeArrowheads="1"/>
            </p:cNvSpPr>
            <p:nvPr/>
          </p:nvSpPr>
          <p:spPr bwMode="auto">
            <a:xfrm>
              <a:off x="2417" y="2211"/>
              <a:ext cx="17" cy="3"/>
            </a:xfrm>
            <a:custGeom>
              <a:avLst/>
              <a:gdLst>
                <a:gd name="T0" fmla="*/ 52 w 52"/>
                <a:gd name="T1" fmla="*/ 11 h 11"/>
                <a:gd name="T2" fmla="*/ 46 w 52"/>
                <a:gd name="T3" fmla="*/ 6 h 11"/>
                <a:gd name="T4" fmla="*/ 41 w 52"/>
                <a:gd name="T5" fmla="*/ 0 h 11"/>
                <a:gd name="T6" fmla="*/ 2 w 52"/>
                <a:gd name="T7" fmla="*/ 0 h 11"/>
                <a:gd name="T8" fmla="*/ 0 w 52"/>
                <a:gd name="T9" fmla="*/ 11 h 11"/>
                <a:gd name="T10" fmla="*/ 52 w 52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1">
                  <a:moveTo>
                    <a:pt x="52" y="11"/>
                  </a:moveTo>
                  <a:lnTo>
                    <a:pt x="46" y="6"/>
                  </a:lnTo>
                  <a:lnTo>
                    <a:pt x="41" y="0"/>
                  </a:lnTo>
                  <a:lnTo>
                    <a:pt x="2" y="0"/>
                  </a:lnTo>
                  <a:lnTo>
                    <a:pt x="0" y="11"/>
                  </a:lnTo>
                  <a:lnTo>
                    <a:pt x="52" y="11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15" name="Freeform 264"/>
            <p:cNvSpPr>
              <a:spLocks noChangeArrowheads="1"/>
            </p:cNvSpPr>
            <p:nvPr/>
          </p:nvSpPr>
          <p:spPr bwMode="auto">
            <a:xfrm>
              <a:off x="2417" y="2207"/>
              <a:ext cx="13" cy="4"/>
            </a:xfrm>
            <a:custGeom>
              <a:avLst/>
              <a:gdLst>
                <a:gd name="T0" fmla="*/ 39 w 39"/>
                <a:gd name="T1" fmla="*/ 11 h 11"/>
                <a:gd name="T2" fmla="*/ 36 w 39"/>
                <a:gd name="T3" fmla="*/ 9 h 11"/>
                <a:gd name="T4" fmla="*/ 31 w 39"/>
                <a:gd name="T5" fmla="*/ 0 h 11"/>
                <a:gd name="T6" fmla="*/ 1 w 39"/>
                <a:gd name="T7" fmla="*/ 0 h 11"/>
                <a:gd name="T8" fmla="*/ 0 w 39"/>
                <a:gd name="T9" fmla="*/ 11 h 11"/>
                <a:gd name="T10" fmla="*/ 39 w 39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">
                  <a:moveTo>
                    <a:pt x="39" y="11"/>
                  </a:moveTo>
                  <a:lnTo>
                    <a:pt x="36" y="9"/>
                  </a:lnTo>
                  <a:lnTo>
                    <a:pt x="31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16" name="Freeform 265"/>
            <p:cNvSpPr>
              <a:spLocks noChangeArrowheads="1"/>
            </p:cNvSpPr>
            <p:nvPr/>
          </p:nvSpPr>
          <p:spPr bwMode="auto">
            <a:xfrm>
              <a:off x="2399" y="2203"/>
              <a:ext cx="29" cy="4"/>
            </a:xfrm>
            <a:custGeom>
              <a:avLst/>
              <a:gdLst>
                <a:gd name="T0" fmla="*/ 87 w 87"/>
                <a:gd name="T1" fmla="*/ 12 h 12"/>
                <a:gd name="T2" fmla="*/ 84 w 87"/>
                <a:gd name="T3" fmla="*/ 0 h 12"/>
                <a:gd name="T4" fmla="*/ 10 w 87"/>
                <a:gd name="T5" fmla="*/ 0 h 12"/>
                <a:gd name="T6" fmla="*/ 3 w 87"/>
                <a:gd name="T7" fmla="*/ 8 h 12"/>
                <a:gd name="T8" fmla="*/ 0 w 87"/>
                <a:gd name="T9" fmla="*/ 12 h 12"/>
                <a:gd name="T10" fmla="*/ 50 w 87"/>
                <a:gd name="T11" fmla="*/ 12 h 12"/>
                <a:gd name="T12" fmla="*/ 52 w 87"/>
                <a:gd name="T13" fmla="*/ 6 h 12"/>
                <a:gd name="T14" fmla="*/ 58 w 87"/>
                <a:gd name="T15" fmla="*/ 6 h 12"/>
                <a:gd name="T16" fmla="*/ 57 w 87"/>
                <a:gd name="T17" fmla="*/ 12 h 12"/>
                <a:gd name="T18" fmla="*/ 87 w 87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12">
                  <a:moveTo>
                    <a:pt x="87" y="12"/>
                  </a:moveTo>
                  <a:lnTo>
                    <a:pt x="84" y="0"/>
                  </a:lnTo>
                  <a:lnTo>
                    <a:pt x="10" y="0"/>
                  </a:lnTo>
                  <a:lnTo>
                    <a:pt x="3" y="8"/>
                  </a:lnTo>
                  <a:lnTo>
                    <a:pt x="0" y="12"/>
                  </a:lnTo>
                  <a:lnTo>
                    <a:pt x="50" y="12"/>
                  </a:lnTo>
                  <a:lnTo>
                    <a:pt x="52" y="6"/>
                  </a:lnTo>
                  <a:lnTo>
                    <a:pt x="58" y="6"/>
                  </a:lnTo>
                  <a:lnTo>
                    <a:pt x="57" y="12"/>
                  </a:lnTo>
                  <a:lnTo>
                    <a:pt x="87" y="12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17" name="Freeform 266"/>
            <p:cNvSpPr>
              <a:spLocks noChangeArrowheads="1"/>
            </p:cNvSpPr>
            <p:nvPr/>
          </p:nvSpPr>
          <p:spPr bwMode="auto">
            <a:xfrm>
              <a:off x="2402" y="2199"/>
              <a:ext cx="25" cy="4"/>
            </a:xfrm>
            <a:custGeom>
              <a:avLst/>
              <a:gdLst>
                <a:gd name="T0" fmla="*/ 74 w 74"/>
                <a:gd name="T1" fmla="*/ 11 h 11"/>
                <a:gd name="T2" fmla="*/ 73 w 74"/>
                <a:gd name="T3" fmla="*/ 0 h 11"/>
                <a:gd name="T4" fmla="*/ 13 w 74"/>
                <a:gd name="T5" fmla="*/ 0 h 11"/>
                <a:gd name="T6" fmla="*/ 0 w 74"/>
                <a:gd name="T7" fmla="*/ 11 h 11"/>
                <a:gd name="T8" fmla="*/ 74 w 7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">
                  <a:moveTo>
                    <a:pt x="74" y="11"/>
                  </a:moveTo>
                  <a:lnTo>
                    <a:pt x="73" y="0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74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18" name="Freeform 267"/>
            <p:cNvSpPr>
              <a:spLocks noChangeArrowheads="1"/>
            </p:cNvSpPr>
            <p:nvPr/>
          </p:nvSpPr>
          <p:spPr bwMode="auto">
            <a:xfrm>
              <a:off x="2406" y="2196"/>
              <a:ext cx="20" cy="3"/>
            </a:xfrm>
            <a:custGeom>
              <a:avLst/>
              <a:gdLst>
                <a:gd name="T0" fmla="*/ 60 w 60"/>
                <a:gd name="T1" fmla="*/ 11 h 11"/>
                <a:gd name="T2" fmla="*/ 58 w 60"/>
                <a:gd name="T3" fmla="*/ 0 h 11"/>
                <a:gd name="T4" fmla="*/ 11 w 60"/>
                <a:gd name="T5" fmla="*/ 0 h 11"/>
                <a:gd name="T6" fmla="*/ 0 w 60"/>
                <a:gd name="T7" fmla="*/ 11 h 11"/>
                <a:gd name="T8" fmla="*/ 60 w 6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1">
                  <a:moveTo>
                    <a:pt x="60" y="11"/>
                  </a:moveTo>
                  <a:lnTo>
                    <a:pt x="58" y="0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19" name="Freeform 268"/>
            <p:cNvSpPr>
              <a:spLocks noChangeArrowheads="1"/>
            </p:cNvSpPr>
            <p:nvPr/>
          </p:nvSpPr>
          <p:spPr bwMode="auto">
            <a:xfrm>
              <a:off x="2148" y="2199"/>
              <a:ext cx="255" cy="4"/>
            </a:xfrm>
            <a:custGeom>
              <a:avLst/>
              <a:gdLst>
                <a:gd name="T0" fmla="*/ 754 w 765"/>
                <a:gd name="T1" fmla="*/ 11 h 11"/>
                <a:gd name="T2" fmla="*/ 765 w 765"/>
                <a:gd name="T3" fmla="*/ 0 h 11"/>
                <a:gd name="T4" fmla="*/ 4 w 765"/>
                <a:gd name="T5" fmla="*/ 0 h 11"/>
                <a:gd name="T6" fmla="*/ 0 w 765"/>
                <a:gd name="T7" fmla="*/ 11 h 11"/>
                <a:gd name="T8" fmla="*/ 754 w 76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11">
                  <a:moveTo>
                    <a:pt x="754" y="11"/>
                  </a:moveTo>
                  <a:lnTo>
                    <a:pt x="765" y="0"/>
                  </a:lnTo>
                  <a:lnTo>
                    <a:pt x="4" y="0"/>
                  </a:lnTo>
                  <a:lnTo>
                    <a:pt x="0" y="11"/>
                  </a:lnTo>
                  <a:lnTo>
                    <a:pt x="754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20" name="Freeform 269"/>
            <p:cNvSpPr>
              <a:spLocks noChangeArrowheads="1"/>
            </p:cNvSpPr>
            <p:nvPr/>
          </p:nvSpPr>
          <p:spPr bwMode="auto">
            <a:xfrm>
              <a:off x="2149" y="2196"/>
              <a:ext cx="257" cy="3"/>
            </a:xfrm>
            <a:custGeom>
              <a:avLst/>
              <a:gdLst>
                <a:gd name="T0" fmla="*/ 761 w 770"/>
                <a:gd name="T1" fmla="*/ 11 h 11"/>
                <a:gd name="T2" fmla="*/ 770 w 770"/>
                <a:gd name="T3" fmla="*/ 0 h 11"/>
                <a:gd name="T4" fmla="*/ 1 w 770"/>
                <a:gd name="T5" fmla="*/ 0 h 11"/>
                <a:gd name="T6" fmla="*/ 0 w 770"/>
                <a:gd name="T7" fmla="*/ 11 h 11"/>
                <a:gd name="T8" fmla="*/ 761 w 77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11">
                  <a:moveTo>
                    <a:pt x="761" y="11"/>
                  </a:moveTo>
                  <a:lnTo>
                    <a:pt x="770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761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21" name="Freeform 270"/>
            <p:cNvSpPr>
              <a:spLocks noChangeArrowheads="1"/>
            </p:cNvSpPr>
            <p:nvPr/>
          </p:nvSpPr>
          <p:spPr bwMode="auto">
            <a:xfrm>
              <a:off x="2396" y="2207"/>
              <a:ext cx="19" cy="4"/>
            </a:xfrm>
            <a:custGeom>
              <a:avLst/>
              <a:gdLst>
                <a:gd name="T0" fmla="*/ 53 w 59"/>
                <a:gd name="T1" fmla="*/ 11 h 11"/>
                <a:gd name="T2" fmla="*/ 55 w 59"/>
                <a:gd name="T3" fmla="*/ 9 h 11"/>
                <a:gd name="T4" fmla="*/ 59 w 59"/>
                <a:gd name="T5" fmla="*/ 0 h 11"/>
                <a:gd name="T6" fmla="*/ 9 w 59"/>
                <a:gd name="T7" fmla="*/ 0 h 11"/>
                <a:gd name="T8" fmla="*/ 0 w 59"/>
                <a:gd name="T9" fmla="*/ 11 h 11"/>
                <a:gd name="T10" fmla="*/ 53 w 59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1">
                  <a:moveTo>
                    <a:pt x="53" y="11"/>
                  </a:moveTo>
                  <a:lnTo>
                    <a:pt x="55" y="9"/>
                  </a:lnTo>
                  <a:lnTo>
                    <a:pt x="59" y="0"/>
                  </a:lnTo>
                  <a:lnTo>
                    <a:pt x="9" y="0"/>
                  </a:lnTo>
                  <a:lnTo>
                    <a:pt x="0" y="11"/>
                  </a:lnTo>
                  <a:lnTo>
                    <a:pt x="53" y="11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22" name="Freeform 271"/>
            <p:cNvSpPr>
              <a:spLocks noChangeArrowheads="1"/>
            </p:cNvSpPr>
            <p:nvPr/>
          </p:nvSpPr>
          <p:spPr bwMode="auto">
            <a:xfrm>
              <a:off x="2394" y="2211"/>
              <a:ext cx="19" cy="1"/>
            </a:xfrm>
            <a:custGeom>
              <a:avLst/>
              <a:gdLst>
                <a:gd name="T0" fmla="*/ 48 w 57"/>
                <a:gd name="T1" fmla="*/ 2 h 2"/>
                <a:gd name="T2" fmla="*/ 48 w 57"/>
                <a:gd name="T3" fmla="*/ 1 h 2"/>
                <a:gd name="T4" fmla="*/ 50 w 57"/>
                <a:gd name="T5" fmla="*/ 1 h 2"/>
                <a:gd name="T6" fmla="*/ 52 w 57"/>
                <a:gd name="T7" fmla="*/ 1 h 2"/>
                <a:gd name="T8" fmla="*/ 57 w 57"/>
                <a:gd name="T9" fmla="*/ 0 h 2"/>
                <a:gd name="T10" fmla="*/ 4 w 57"/>
                <a:gd name="T11" fmla="*/ 0 h 2"/>
                <a:gd name="T12" fmla="*/ 0 w 57"/>
                <a:gd name="T13" fmla="*/ 2 h 2"/>
                <a:gd name="T14" fmla="*/ 48 w 57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2">
                  <a:moveTo>
                    <a:pt x="48" y="2"/>
                  </a:moveTo>
                  <a:lnTo>
                    <a:pt x="48" y="1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7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23" name="Freeform 272"/>
            <p:cNvSpPr>
              <a:spLocks noChangeArrowheads="1"/>
            </p:cNvSpPr>
            <p:nvPr/>
          </p:nvSpPr>
          <p:spPr bwMode="auto">
            <a:xfrm>
              <a:off x="2149" y="2192"/>
              <a:ext cx="260" cy="4"/>
            </a:xfrm>
            <a:custGeom>
              <a:avLst/>
              <a:gdLst>
                <a:gd name="T0" fmla="*/ 769 w 780"/>
                <a:gd name="T1" fmla="*/ 11 h 11"/>
                <a:gd name="T2" fmla="*/ 780 w 780"/>
                <a:gd name="T3" fmla="*/ 0 h 11"/>
                <a:gd name="T4" fmla="*/ 1 w 780"/>
                <a:gd name="T5" fmla="*/ 0 h 11"/>
                <a:gd name="T6" fmla="*/ 0 w 780"/>
                <a:gd name="T7" fmla="*/ 5 h 11"/>
                <a:gd name="T8" fmla="*/ 0 w 780"/>
                <a:gd name="T9" fmla="*/ 11 h 11"/>
                <a:gd name="T10" fmla="*/ 769 w 780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0" h="11">
                  <a:moveTo>
                    <a:pt x="769" y="11"/>
                  </a:moveTo>
                  <a:lnTo>
                    <a:pt x="780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769" y="1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24" name="Freeform 273"/>
            <p:cNvSpPr>
              <a:spLocks noChangeArrowheads="1"/>
            </p:cNvSpPr>
            <p:nvPr/>
          </p:nvSpPr>
          <p:spPr bwMode="auto">
            <a:xfrm>
              <a:off x="2148" y="2177"/>
              <a:ext cx="246" cy="4"/>
            </a:xfrm>
            <a:custGeom>
              <a:avLst/>
              <a:gdLst>
                <a:gd name="T0" fmla="*/ 734 w 738"/>
                <a:gd name="T1" fmla="*/ 11 h 11"/>
                <a:gd name="T2" fmla="*/ 738 w 738"/>
                <a:gd name="T3" fmla="*/ 0 h 11"/>
                <a:gd name="T4" fmla="*/ 0 w 738"/>
                <a:gd name="T5" fmla="*/ 0 h 11"/>
                <a:gd name="T6" fmla="*/ 3 w 738"/>
                <a:gd name="T7" fmla="*/ 11 h 11"/>
                <a:gd name="T8" fmla="*/ 734 w 73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8" h="11">
                  <a:moveTo>
                    <a:pt x="734" y="11"/>
                  </a:moveTo>
                  <a:lnTo>
                    <a:pt x="73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34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25" name="Freeform 274"/>
            <p:cNvSpPr>
              <a:spLocks noChangeArrowheads="1"/>
            </p:cNvSpPr>
            <p:nvPr/>
          </p:nvSpPr>
          <p:spPr bwMode="auto">
            <a:xfrm>
              <a:off x="2146" y="2174"/>
              <a:ext cx="253" cy="3"/>
            </a:xfrm>
            <a:custGeom>
              <a:avLst/>
              <a:gdLst>
                <a:gd name="T0" fmla="*/ 744 w 758"/>
                <a:gd name="T1" fmla="*/ 10 h 10"/>
                <a:gd name="T2" fmla="*/ 751 w 758"/>
                <a:gd name="T3" fmla="*/ 3 h 10"/>
                <a:gd name="T4" fmla="*/ 758 w 758"/>
                <a:gd name="T5" fmla="*/ 0 h 10"/>
                <a:gd name="T6" fmla="*/ 0 w 758"/>
                <a:gd name="T7" fmla="*/ 0 h 10"/>
                <a:gd name="T8" fmla="*/ 6 w 758"/>
                <a:gd name="T9" fmla="*/ 10 h 10"/>
                <a:gd name="T10" fmla="*/ 744 w 75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8" h="10">
                  <a:moveTo>
                    <a:pt x="744" y="10"/>
                  </a:moveTo>
                  <a:lnTo>
                    <a:pt x="751" y="3"/>
                  </a:lnTo>
                  <a:lnTo>
                    <a:pt x="758" y="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744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26" name="Freeform 275"/>
            <p:cNvSpPr>
              <a:spLocks noChangeArrowheads="1"/>
            </p:cNvSpPr>
            <p:nvPr/>
          </p:nvSpPr>
          <p:spPr bwMode="auto">
            <a:xfrm>
              <a:off x="2149" y="2181"/>
              <a:ext cx="244" cy="4"/>
            </a:xfrm>
            <a:custGeom>
              <a:avLst/>
              <a:gdLst>
                <a:gd name="T0" fmla="*/ 732 w 732"/>
                <a:gd name="T1" fmla="*/ 12 h 12"/>
                <a:gd name="T2" fmla="*/ 730 w 732"/>
                <a:gd name="T3" fmla="*/ 8 h 12"/>
                <a:gd name="T4" fmla="*/ 731 w 732"/>
                <a:gd name="T5" fmla="*/ 0 h 12"/>
                <a:gd name="T6" fmla="*/ 0 w 732"/>
                <a:gd name="T7" fmla="*/ 0 h 12"/>
                <a:gd name="T8" fmla="*/ 2 w 732"/>
                <a:gd name="T9" fmla="*/ 12 h 12"/>
                <a:gd name="T10" fmla="*/ 732 w 73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2" h="12">
                  <a:moveTo>
                    <a:pt x="732" y="12"/>
                  </a:moveTo>
                  <a:lnTo>
                    <a:pt x="730" y="8"/>
                  </a:lnTo>
                  <a:lnTo>
                    <a:pt x="731" y="0"/>
                  </a:lnTo>
                  <a:lnTo>
                    <a:pt x="0" y="0"/>
                  </a:lnTo>
                  <a:lnTo>
                    <a:pt x="2" y="12"/>
                  </a:lnTo>
                  <a:lnTo>
                    <a:pt x="732" y="1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27" name="Freeform 276"/>
            <p:cNvSpPr>
              <a:spLocks noChangeArrowheads="1"/>
            </p:cNvSpPr>
            <p:nvPr/>
          </p:nvSpPr>
          <p:spPr bwMode="auto">
            <a:xfrm>
              <a:off x="1215" y="2211"/>
              <a:ext cx="1178" cy="3"/>
            </a:xfrm>
            <a:custGeom>
              <a:avLst/>
              <a:gdLst>
                <a:gd name="T0" fmla="*/ 3529 w 3533"/>
                <a:gd name="T1" fmla="*/ 11 h 11"/>
                <a:gd name="T2" fmla="*/ 3529 w 3533"/>
                <a:gd name="T3" fmla="*/ 5 h 11"/>
                <a:gd name="T4" fmla="*/ 3533 w 3533"/>
                <a:gd name="T5" fmla="*/ 0 h 11"/>
                <a:gd name="T6" fmla="*/ 2776 w 3533"/>
                <a:gd name="T7" fmla="*/ 0 h 11"/>
                <a:gd name="T8" fmla="*/ 2763 w 3533"/>
                <a:gd name="T9" fmla="*/ 2 h 11"/>
                <a:gd name="T10" fmla="*/ 2751 w 3533"/>
                <a:gd name="T11" fmla="*/ 0 h 11"/>
                <a:gd name="T12" fmla="*/ 2692 w 3533"/>
                <a:gd name="T13" fmla="*/ 0 h 11"/>
                <a:gd name="T14" fmla="*/ 2692 w 3533"/>
                <a:gd name="T15" fmla="*/ 1 h 11"/>
                <a:gd name="T16" fmla="*/ 2632 w 3533"/>
                <a:gd name="T17" fmla="*/ 1 h 11"/>
                <a:gd name="T18" fmla="*/ 2632 w 3533"/>
                <a:gd name="T19" fmla="*/ 0 h 11"/>
                <a:gd name="T20" fmla="*/ 1778 w 3533"/>
                <a:gd name="T21" fmla="*/ 0 h 11"/>
                <a:gd name="T22" fmla="*/ 1768 w 3533"/>
                <a:gd name="T23" fmla="*/ 4 h 11"/>
                <a:gd name="T24" fmla="*/ 1761 w 3533"/>
                <a:gd name="T25" fmla="*/ 6 h 11"/>
                <a:gd name="T26" fmla="*/ 1751 w 3533"/>
                <a:gd name="T27" fmla="*/ 4 h 11"/>
                <a:gd name="T28" fmla="*/ 1744 w 3533"/>
                <a:gd name="T29" fmla="*/ 0 h 11"/>
                <a:gd name="T30" fmla="*/ 913 w 3533"/>
                <a:gd name="T31" fmla="*/ 0 h 11"/>
                <a:gd name="T32" fmla="*/ 904 w 3533"/>
                <a:gd name="T33" fmla="*/ 4 h 11"/>
                <a:gd name="T34" fmla="*/ 899 w 3533"/>
                <a:gd name="T35" fmla="*/ 5 h 11"/>
                <a:gd name="T36" fmla="*/ 896 w 3533"/>
                <a:gd name="T37" fmla="*/ 5 h 11"/>
                <a:gd name="T38" fmla="*/ 895 w 3533"/>
                <a:gd name="T39" fmla="*/ 5 h 11"/>
                <a:gd name="T40" fmla="*/ 895 w 3533"/>
                <a:gd name="T41" fmla="*/ 6 h 11"/>
                <a:gd name="T42" fmla="*/ 885 w 3533"/>
                <a:gd name="T43" fmla="*/ 4 h 11"/>
                <a:gd name="T44" fmla="*/ 878 w 3533"/>
                <a:gd name="T45" fmla="*/ 0 h 11"/>
                <a:gd name="T46" fmla="*/ 824 w 3533"/>
                <a:gd name="T47" fmla="*/ 0 h 11"/>
                <a:gd name="T48" fmla="*/ 824 w 3533"/>
                <a:gd name="T49" fmla="*/ 5 h 11"/>
                <a:gd name="T50" fmla="*/ 764 w 3533"/>
                <a:gd name="T51" fmla="*/ 5 h 11"/>
                <a:gd name="T52" fmla="*/ 764 w 3533"/>
                <a:gd name="T53" fmla="*/ 0 h 11"/>
                <a:gd name="T54" fmla="*/ 12 w 3533"/>
                <a:gd name="T55" fmla="*/ 0 h 11"/>
                <a:gd name="T56" fmla="*/ 9 w 3533"/>
                <a:gd name="T57" fmla="*/ 2 h 11"/>
                <a:gd name="T58" fmla="*/ 6 w 3533"/>
                <a:gd name="T59" fmla="*/ 6 h 11"/>
                <a:gd name="T60" fmla="*/ 0 w 3533"/>
                <a:gd name="T61" fmla="*/ 11 h 11"/>
                <a:gd name="T62" fmla="*/ 3529 w 3533"/>
                <a:gd name="T6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33" h="11">
                  <a:moveTo>
                    <a:pt x="3529" y="11"/>
                  </a:moveTo>
                  <a:lnTo>
                    <a:pt x="3529" y="5"/>
                  </a:lnTo>
                  <a:lnTo>
                    <a:pt x="3533" y="0"/>
                  </a:lnTo>
                  <a:lnTo>
                    <a:pt x="2776" y="0"/>
                  </a:lnTo>
                  <a:lnTo>
                    <a:pt x="2763" y="2"/>
                  </a:lnTo>
                  <a:lnTo>
                    <a:pt x="2751" y="0"/>
                  </a:lnTo>
                  <a:lnTo>
                    <a:pt x="2692" y="0"/>
                  </a:lnTo>
                  <a:lnTo>
                    <a:pt x="2692" y="1"/>
                  </a:lnTo>
                  <a:lnTo>
                    <a:pt x="2632" y="1"/>
                  </a:lnTo>
                  <a:lnTo>
                    <a:pt x="2632" y="0"/>
                  </a:lnTo>
                  <a:lnTo>
                    <a:pt x="1778" y="0"/>
                  </a:lnTo>
                  <a:lnTo>
                    <a:pt x="1768" y="4"/>
                  </a:lnTo>
                  <a:lnTo>
                    <a:pt x="1761" y="6"/>
                  </a:lnTo>
                  <a:lnTo>
                    <a:pt x="1751" y="4"/>
                  </a:lnTo>
                  <a:lnTo>
                    <a:pt x="1744" y="0"/>
                  </a:lnTo>
                  <a:lnTo>
                    <a:pt x="913" y="0"/>
                  </a:lnTo>
                  <a:lnTo>
                    <a:pt x="904" y="4"/>
                  </a:lnTo>
                  <a:lnTo>
                    <a:pt x="899" y="5"/>
                  </a:lnTo>
                  <a:lnTo>
                    <a:pt x="896" y="5"/>
                  </a:lnTo>
                  <a:lnTo>
                    <a:pt x="895" y="5"/>
                  </a:lnTo>
                  <a:lnTo>
                    <a:pt x="895" y="6"/>
                  </a:lnTo>
                  <a:lnTo>
                    <a:pt x="885" y="4"/>
                  </a:lnTo>
                  <a:lnTo>
                    <a:pt x="878" y="0"/>
                  </a:lnTo>
                  <a:lnTo>
                    <a:pt x="824" y="0"/>
                  </a:lnTo>
                  <a:lnTo>
                    <a:pt x="824" y="5"/>
                  </a:lnTo>
                  <a:lnTo>
                    <a:pt x="764" y="5"/>
                  </a:lnTo>
                  <a:lnTo>
                    <a:pt x="764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0" y="11"/>
                  </a:lnTo>
                  <a:lnTo>
                    <a:pt x="3529" y="11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28" name="Freeform 277"/>
            <p:cNvSpPr>
              <a:spLocks noChangeArrowheads="1"/>
            </p:cNvSpPr>
            <p:nvPr/>
          </p:nvSpPr>
          <p:spPr bwMode="auto">
            <a:xfrm>
              <a:off x="2140" y="2207"/>
              <a:ext cx="256" cy="4"/>
            </a:xfrm>
            <a:custGeom>
              <a:avLst/>
              <a:gdLst>
                <a:gd name="T0" fmla="*/ 757 w 766"/>
                <a:gd name="T1" fmla="*/ 11 h 11"/>
                <a:gd name="T2" fmla="*/ 766 w 766"/>
                <a:gd name="T3" fmla="*/ 0 h 11"/>
                <a:gd name="T4" fmla="*/ 14 w 766"/>
                <a:gd name="T5" fmla="*/ 0 h 11"/>
                <a:gd name="T6" fmla="*/ 6 w 766"/>
                <a:gd name="T7" fmla="*/ 6 h 11"/>
                <a:gd name="T8" fmla="*/ 0 w 766"/>
                <a:gd name="T9" fmla="*/ 11 h 11"/>
                <a:gd name="T10" fmla="*/ 757 w 766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6" h="11">
                  <a:moveTo>
                    <a:pt x="757" y="11"/>
                  </a:moveTo>
                  <a:lnTo>
                    <a:pt x="766" y="0"/>
                  </a:lnTo>
                  <a:lnTo>
                    <a:pt x="14" y="0"/>
                  </a:lnTo>
                  <a:lnTo>
                    <a:pt x="6" y="6"/>
                  </a:lnTo>
                  <a:lnTo>
                    <a:pt x="0" y="11"/>
                  </a:lnTo>
                  <a:lnTo>
                    <a:pt x="757" y="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29" name="Freeform 278"/>
            <p:cNvSpPr>
              <a:spLocks noChangeArrowheads="1"/>
            </p:cNvSpPr>
            <p:nvPr/>
          </p:nvSpPr>
          <p:spPr bwMode="auto">
            <a:xfrm>
              <a:off x="2145" y="2203"/>
              <a:ext cx="254" cy="4"/>
            </a:xfrm>
            <a:custGeom>
              <a:avLst/>
              <a:gdLst>
                <a:gd name="T0" fmla="*/ 752 w 762"/>
                <a:gd name="T1" fmla="*/ 12 h 12"/>
                <a:gd name="T2" fmla="*/ 753 w 762"/>
                <a:gd name="T3" fmla="*/ 11 h 12"/>
                <a:gd name="T4" fmla="*/ 762 w 762"/>
                <a:gd name="T5" fmla="*/ 0 h 12"/>
                <a:gd name="T6" fmla="*/ 8 w 762"/>
                <a:gd name="T7" fmla="*/ 0 h 12"/>
                <a:gd name="T8" fmla="*/ 3 w 762"/>
                <a:gd name="T9" fmla="*/ 8 h 12"/>
                <a:gd name="T10" fmla="*/ 0 w 762"/>
                <a:gd name="T11" fmla="*/ 12 h 12"/>
                <a:gd name="T12" fmla="*/ 752 w 76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12">
                  <a:moveTo>
                    <a:pt x="752" y="12"/>
                  </a:moveTo>
                  <a:lnTo>
                    <a:pt x="753" y="11"/>
                  </a:lnTo>
                  <a:lnTo>
                    <a:pt x="762" y="0"/>
                  </a:lnTo>
                  <a:lnTo>
                    <a:pt x="8" y="0"/>
                  </a:lnTo>
                  <a:lnTo>
                    <a:pt x="3" y="8"/>
                  </a:lnTo>
                  <a:lnTo>
                    <a:pt x="0" y="12"/>
                  </a:lnTo>
                  <a:lnTo>
                    <a:pt x="752" y="12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30" name="Freeform 279"/>
            <p:cNvSpPr>
              <a:spLocks noChangeArrowheads="1"/>
            </p:cNvSpPr>
            <p:nvPr/>
          </p:nvSpPr>
          <p:spPr bwMode="auto">
            <a:xfrm>
              <a:off x="2105" y="2170"/>
              <a:ext cx="25" cy="4"/>
            </a:xfrm>
            <a:custGeom>
              <a:avLst/>
              <a:gdLst>
                <a:gd name="T0" fmla="*/ 0 w 77"/>
                <a:gd name="T1" fmla="*/ 0 h 11"/>
                <a:gd name="T2" fmla="*/ 0 w 77"/>
                <a:gd name="T3" fmla="*/ 11 h 11"/>
                <a:gd name="T4" fmla="*/ 66 w 77"/>
                <a:gd name="T5" fmla="*/ 11 h 11"/>
                <a:gd name="T6" fmla="*/ 77 w 77"/>
                <a:gd name="T7" fmla="*/ 0 h 11"/>
                <a:gd name="T8" fmla="*/ 0 w 7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1">
                  <a:moveTo>
                    <a:pt x="0" y="0"/>
                  </a:moveTo>
                  <a:lnTo>
                    <a:pt x="0" y="11"/>
                  </a:lnTo>
                  <a:lnTo>
                    <a:pt x="66" y="11"/>
                  </a:lnTo>
                  <a:lnTo>
                    <a:pt x="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31" name="Freeform 280"/>
            <p:cNvSpPr>
              <a:spLocks noChangeArrowheads="1"/>
            </p:cNvSpPr>
            <p:nvPr/>
          </p:nvSpPr>
          <p:spPr bwMode="auto">
            <a:xfrm>
              <a:off x="1806" y="2170"/>
              <a:ext cx="295" cy="4"/>
            </a:xfrm>
            <a:custGeom>
              <a:avLst/>
              <a:gdLst>
                <a:gd name="T0" fmla="*/ 880 w 885"/>
                <a:gd name="T1" fmla="*/ 11 h 11"/>
                <a:gd name="T2" fmla="*/ 874 w 885"/>
                <a:gd name="T3" fmla="*/ 9 h 11"/>
                <a:gd name="T4" fmla="*/ 859 w 885"/>
                <a:gd name="T5" fmla="*/ 9 h 11"/>
                <a:gd name="T6" fmla="*/ 859 w 885"/>
                <a:gd name="T7" fmla="*/ 5 h 11"/>
                <a:gd name="T8" fmla="*/ 868 w 885"/>
                <a:gd name="T9" fmla="*/ 5 h 11"/>
                <a:gd name="T10" fmla="*/ 882 w 885"/>
                <a:gd name="T11" fmla="*/ 2 h 11"/>
                <a:gd name="T12" fmla="*/ 885 w 885"/>
                <a:gd name="T13" fmla="*/ 0 h 11"/>
                <a:gd name="T14" fmla="*/ 0 w 885"/>
                <a:gd name="T15" fmla="*/ 0 h 11"/>
                <a:gd name="T16" fmla="*/ 8 w 885"/>
                <a:gd name="T17" fmla="*/ 3 h 11"/>
                <a:gd name="T18" fmla="*/ 16 w 885"/>
                <a:gd name="T19" fmla="*/ 11 h 11"/>
                <a:gd name="T20" fmla="*/ 880 w 885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5" h="11">
                  <a:moveTo>
                    <a:pt x="880" y="11"/>
                  </a:moveTo>
                  <a:lnTo>
                    <a:pt x="874" y="9"/>
                  </a:lnTo>
                  <a:lnTo>
                    <a:pt x="859" y="9"/>
                  </a:lnTo>
                  <a:lnTo>
                    <a:pt x="859" y="5"/>
                  </a:lnTo>
                  <a:lnTo>
                    <a:pt x="868" y="5"/>
                  </a:lnTo>
                  <a:lnTo>
                    <a:pt x="882" y="2"/>
                  </a:lnTo>
                  <a:lnTo>
                    <a:pt x="885" y="0"/>
                  </a:lnTo>
                  <a:lnTo>
                    <a:pt x="0" y="0"/>
                  </a:lnTo>
                  <a:lnTo>
                    <a:pt x="8" y="3"/>
                  </a:lnTo>
                  <a:lnTo>
                    <a:pt x="16" y="11"/>
                  </a:lnTo>
                  <a:lnTo>
                    <a:pt x="880" y="1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32" name="Freeform 281"/>
            <p:cNvSpPr>
              <a:spLocks noChangeArrowheads="1"/>
            </p:cNvSpPr>
            <p:nvPr/>
          </p:nvSpPr>
          <p:spPr bwMode="auto">
            <a:xfrm>
              <a:off x="1811" y="2174"/>
              <a:ext cx="289" cy="3"/>
            </a:xfrm>
            <a:custGeom>
              <a:avLst/>
              <a:gdLst>
                <a:gd name="T0" fmla="*/ 866 w 866"/>
                <a:gd name="T1" fmla="*/ 4 h 10"/>
                <a:gd name="T2" fmla="*/ 864 w 866"/>
                <a:gd name="T3" fmla="*/ 0 h 10"/>
                <a:gd name="T4" fmla="*/ 0 w 866"/>
                <a:gd name="T5" fmla="*/ 0 h 10"/>
                <a:gd name="T6" fmla="*/ 1 w 866"/>
                <a:gd name="T7" fmla="*/ 2 h 10"/>
                <a:gd name="T8" fmla="*/ 6 w 866"/>
                <a:gd name="T9" fmla="*/ 10 h 10"/>
                <a:gd name="T10" fmla="*/ 866 w 866"/>
                <a:gd name="T11" fmla="*/ 10 h 10"/>
                <a:gd name="T12" fmla="*/ 866 w 866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5" h="10">
                  <a:moveTo>
                    <a:pt x="866" y="4"/>
                  </a:moveTo>
                  <a:lnTo>
                    <a:pt x="864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6" y="10"/>
                  </a:lnTo>
                  <a:lnTo>
                    <a:pt x="866" y="10"/>
                  </a:lnTo>
                  <a:lnTo>
                    <a:pt x="866" y="4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33" name="Freeform 282"/>
            <p:cNvSpPr>
              <a:spLocks noChangeArrowheads="1"/>
            </p:cNvSpPr>
            <p:nvPr/>
          </p:nvSpPr>
          <p:spPr bwMode="auto">
            <a:xfrm>
              <a:off x="1813" y="2177"/>
              <a:ext cx="287" cy="4"/>
            </a:xfrm>
            <a:custGeom>
              <a:avLst/>
              <a:gdLst>
                <a:gd name="T0" fmla="*/ 860 w 860"/>
                <a:gd name="T1" fmla="*/ 11 h 11"/>
                <a:gd name="T2" fmla="*/ 860 w 860"/>
                <a:gd name="T3" fmla="*/ 0 h 11"/>
                <a:gd name="T4" fmla="*/ 0 w 860"/>
                <a:gd name="T5" fmla="*/ 0 h 11"/>
                <a:gd name="T6" fmla="*/ 3 w 860"/>
                <a:gd name="T7" fmla="*/ 11 h 11"/>
                <a:gd name="T8" fmla="*/ 860 w 86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11">
                  <a:moveTo>
                    <a:pt x="860" y="11"/>
                  </a:moveTo>
                  <a:lnTo>
                    <a:pt x="860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860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34" name="Freeform 283"/>
            <p:cNvSpPr>
              <a:spLocks noChangeArrowheads="1"/>
            </p:cNvSpPr>
            <p:nvPr/>
          </p:nvSpPr>
          <p:spPr bwMode="auto">
            <a:xfrm>
              <a:off x="2105" y="2177"/>
              <a:ext cx="20" cy="4"/>
            </a:xfrm>
            <a:custGeom>
              <a:avLst/>
              <a:gdLst>
                <a:gd name="T0" fmla="*/ 0 w 61"/>
                <a:gd name="T1" fmla="*/ 0 h 11"/>
                <a:gd name="T2" fmla="*/ 0 w 61"/>
                <a:gd name="T3" fmla="*/ 11 h 11"/>
                <a:gd name="T4" fmla="*/ 57 w 61"/>
                <a:gd name="T5" fmla="*/ 11 h 11"/>
                <a:gd name="T6" fmla="*/ 61 w 61"/>
                <a:gd name="T7" fmla="*/ 0 h 11"/>
                <a:gd name="T8" fmla="*/ 0 w 6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1">
                  <a:moveTo>
                    <a:pt x="0" y="0"/>
                  </a:moveTo>
                  <a:lnTo>
                    <a:pt x="0" y="11"/>
                  </a:lnTo>
                  <a:lnTo>
                    <a:pt x="57" y="11"/>
                  </a:ln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35" name="Freeform 284"/>
            <p:cNvSpPr>
              <a:spLocks noChangeArrowheads="1"/>
            </p:cNvSpPr>
            <p:nvPr/>
          </p:nvSpPr>
          <p:spPr bwMode="auto">
            <a:xfrm>
              <a:off x="2105" y="2174"/>
              <a:ext cx="22" cy="3"/>
            </a:xfrm>
            <a:custGeom>
              <a:avLst/>
              <a:gdLst>
                <a:gd name="T0" fmla="*/ 0 w 66"/>
                <a:gd name="T1" fmla="*/ 0 h 10"/>
                <a:gd name="T2" fmla="*/ 0 w 66"/>
                <a:gd name="T3" fmla="*/ 10 h 10"/>
                <a:gd name="T4" fmla="*/ 61 w 66"/>
                <a:gd name="T5" fmla="*/ 10 h 10"/>
                <a:gd name="T6" fmla="*/ 65 w 66"/>
                <a:gd name="T7" fmla="*/ 1 h 10"/>
                <a:gd name="T8" fmla="*/ 66 w 66"/>
                <a:gd name="T9" fmla="*/ 0 h 10"/>
                <a:gd name="T10" fmla="*/ 0 w 6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0">
                  <a:moveTo>
                    <a:pt x="0" y="0"/>
                  </a:moveTo>
                  <a:lnTo>
                    <a:pt x="0" y="10"/>
                  </a:lnTo>
                  <a:lnTo>
                    <a:pt x="61" y="10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36" name="Freeform 285"/>
            <p:cNvSpPr>
              <a:spLocks noChangeArrowheads="1"/>
            </p:cNvSpPr>
            <p:nvPr/>
          </p:nvSpPr>
          <p:spPr bwMode="auto">
            <a:xfrm>
              <a:off x="1815" y="2188"/>
              <a:ext cx="285" cy="4"/>
            </a:xfrm>
            <a:custGeom>
              <a:avLst/>
              <a:gdLst>
                <a:gd name="T0" fmla="*/ 854 w 854"/>
                <a:gd name="T1" fmla="*/ 12 h 12"/>
                <a:gd name="T2" fmla="*/ 854 w 854"/>
                <a:gd name="T3" fmla="*/ 0 h 12"/>
                <a:gd name="T4" fmla="*/ 0 w 854"/>
                <a:gd name="T5" fmla="*/ 0 h 12"/>
                <a:gd name="T6" fmla="*/ 0 w 854"/>
                <a:gd name="T7" fmla="*/ 7 h 12"/>
                <a:gd name="T8" fmla="*/ 0 w 854"/>
                <a:gd name="T9" fmla="*/ 12 h 12"/>
                <a:gd name="T10" fmla="*/ 854 w 854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4" h="12">
                  <a:moveTo>
                    <a:pt x="854" y="12"/>
                  </a:moveTo>
                  <a:lnTo>
                    <a:pt x="85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854" y="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37" name="Freeform 286"/>
            <p:cNvSpPr>
              <a:spLocks noChangeArrowheads="1"/>
            </p:cNvSpPr>
            <p:nvPr/>
          </p:nvSpPr>
          <p:spPr bwMode="auto">
            <a:xfrm>
              <a:off x="2105" y="2188"/>
              <a:ext cx="17" cy="4"/>
            </a:xfrm>
            <a:custGeom>
              <a:avLst/>
              <a:gdLst>
                <a:gd name="T0" fmla="*/ 0 w 53"/>
                <a:gd name="T1" fmla="*/ 0 h 12"/>
                <a:gd name="T2" fmla="*/ 0 w 53"/>
                <a:gd name="T3" fmla="*/ 12 h 12"/>
                <a:gd name="T4" fmla="*/ 53 w 53"/>
                <a:gd name="T5" fmla="*/ 12 h 12"/>
                <a:gd name="T6" fmla="*/ 53 w 53"/>
                <a:gd name="T7" fmla="*/ 4 h 12"/>
                <a:gd name="T8" fmla="*/ 53 w 53"/>
                <a:gd name="T9" fmla="*/ 0 h 12"/>
                <a:gd name="T10" fmla="*/ 0 w 5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">
                  <a:moveTo>
                    <a:pt x="0" y="0"/>
                  </a:moveTo>
                  <a:lnTo>
                    <a:pt x="0" y="12"/>
                  </a:lnTo>
                  <a:lnTo>
                    <a:pt x="53" y="12"/>
                  </a:lnTo>
                  <a:lnTo>
                    <a:pt x="53" y="4"/>
                  </a:lnTo>
                  <a:lnTo>
                    <a:pt x="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38" name="Freeform 287"/>
            <p:cNvSpPr>
              <a:spLocks noChangeArrowheads="1"/>
            </p:cNvSpPr>
            <p:nvPr/>
          </p:nvSpPr>
          <p:spPr bwMode="auto">
            <a:xfrm>
              <a:off x="2105" y="2185"/>
              <a:ext cx="18" cy="3"/>
            </a:xfrm>
            <a:custGeom>
              <a:avLst/>
              <a:gdLst>
                <a:gd name="T0" fmla="*/ 0 w 54"/>
                <a:gd name="T1" fmla="*/ 0 h 10"/>
                <a:gd name="T2" fmla="*/ 0 w 54"/>
                <a:gd name="T3" fmla="*/ 10 h 10"/>
                <a:gd name="T4" fmla="*/ 53 w 54"/>
                <a:gd name="T5" fmla="*/ 10 h 10"/>
                <a:gd name="T6" fmla="*/ 54 w 54"/>
                <a:gd name="T7" fmla="*/ 0 h 10"/>
                <a:gd name="T8" fmla="*/ 0 w 5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0"/>
                  </a:moveTo>
                  <a:lnTo>
                    <a:pt x="0" y="10"/>
                  </a:lnTo>
                  <a:lnTo>
                    <a:pt x="53" y="1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39" name="Freeform 288"/>
            <p:cNvSpPr>
              <a:spLocks noChangeArrowheads="1"/>
            </p:cNvSpPr>
            <p:nvPr/>
          </p:nvSpPr>
          <p:spPr bwMode="auto">
            <a:xfrm>
              <a:off x="1815" y="2185"/>
              <a:ext cx="285" cy="3"/>
            </a:xfrm>
            <a:custGeom>
              <a:avLst/>
              <a:gdLst>
                <a:gd name="T0" fmla="*/ 856 w 856"/>
                <a:gd name="T1" fmla="*/ 10 h 10"/>
                <a:gd name="T2" fmla="*/ 856 w 856"/>
                <a:gd name="T3" fmla="*/ 0 h 10"/>
                <a:gd name="T4" fmla="*/ 0 w 856"/>
                <a:gd name="T5" fmla="*/ 0 h 10"/>
                <a:gd name="T6" fmla="*/ 2 w 856"/>
                <a:gd name="T7" fmla="*/ 10 h 10"/>
                <a:gd name="T8" fmla="*/ 856 w 85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6" h="10">
                  <a:moveTo>
                    <a:pt x="856" y="10"/>
                  </a:moveTo>
                  <a:lnTo>
                    <a:pt x="856" y="0"/>
                  </a:lnTo>
                  <a:lnTo>
                    <a:pt x="0" y="0"/>
                  </a:lnTo>
                  <a:lnTo>
                    <a:pt x="2" y="10"/>
                  </a:lnTo>
                  <a:lnTo>
                    <a:pt x="856" y="1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40" name="Freeform 289"/>
            <p:cNvSpPr>
              <a:spLocks noChangeArrowheads="1"/>
            </p:cNvSpPr>
            <p:nvPr/>
          </p:nvSpPr>
          <p:spPr bwMode="auto">
            <a:xfrm>
              <a:off x="1814" y="2181"/>
              <a:ext cx="286" cy="4"/>
            </a:xfrm>
            <a:custGeom>
              <a:avLst/>
              <a:gdLst>
                <a:gd name="T0" fmla="*/ 857 w 857"/>
                <a:gd name="T1" fmla="*/ 12 h 12"/>
                <a:gd name="T2" fmla="*/ 857 w 857"/>
                <a:gd name="T3" fmla="*/ 0 h 12"/>
                <a:gd name="T4" fmla="*/ 0 w 857"/>
                <a:gd name="T5" fmla="*/ 0 h 12"/>
                <a:gd name="T6" fmla="*/ 0 w 857"/>
                <a:gd name="T7" fmla="*/ 5 h 12"/>
                <a:gd name="T8" fmla="*/ 1 w 857"/>
                <a:gd name="T9" fmla="*/ 12 h 12"/>
                <a:gd name="T10" fmla="*/ 857 w 857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7" h="12">
                  <a:moveTo>
                    <a:pt x="857" y="12"/>
                  </a:moveTo>
                  <a:lnTo>
                    <a:pt x="857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12"/>
                  </a:lnTo>
                  <a:lnTo>
                    <a:pt x="857" y="1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41" name="Freeform 290"/>
            <p:cNvSpPr>
              <a:spLocks noChangeArrowheads="1"/>
            </p:cNvSpPr>
            <p:nvPr/>
          </p:nvSpPr>
          <p:spPr bwMode="auto">
            <a:xfrm>
              <a:off x="2105" y="2181"/>
              <a:ext cx="19" cy="4"/>
            </a:xfrm>
            <a:custGeom>
              <a:avLst/>
              <a:gdLst>
                <a:gd name="T0" fmla="*/ 0 w 57"/>
                <a:gd name="T1" fmla="*/ 0 h 12"/>
                <a:gd name="T2" fmla="*/ 0 w 57"/>
                <a:gd name="T3" fmla="*/ 12 h 12"/>
                <a:gd name="T4" fmla="*/ 54 w 57"/>
                <a:gd name="T5" fmla="*/ 12 h 12"/>
                <a:gd name="T6" fmla="*/ 54 w 57"/>
                <a:gd name="T7" fmla="*/ 5 h 12"/>
                <a:gd name="T8" fmla="*/ 57 w 57"/>
                <a:gd name="T9" fmla="*/ 0 h 12"/>
                <a:gd name="T10" fmla="*/ 0 w 57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2">
                  <a:moveTo>
                    <a:pt x="0" y="0"/>
                  </a:moveTo>
                  <a:lnTo>
                    <a:pt x="0" y="12"/>
                  </a:lnTo>
                  <a:lnTo>
                    <a:pt x="54" y="12"/>
                  </a:lnTo>
                  <a:lnTo>
                    <a:pt x="54" y="5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42" name="Freeform 291"/>
            <p:cNvSpPr>
              <a:spLocks noChangeArrowheads="1"/>
            </p:cNvSpPr>
            <p:nvPr/>
          </p:nvSpPr>
          <p:spPr bwMode="auto">
            <a:xfrm>
              <a:off x="2105" y="2192"/>
              <a:ext cx="18" cy="4"/>
            </a:xfrm>
            <a:custGeom>
              <a:avLst/>
              <a:gdLst>
                <a:gd name="T0" fmla="*/ 53 w 54"/>
                <a:gd name="T1" fmla="*/ 0 h 11"/>
                <a:gd name="T2" fmla="*/ 0 w 54"/>
                <a:gd name="T3" fmla="*/ 0 h 11"/>
                <a:gd name="T4" fmla="*/ 0 w 54"/>
                <a:gd name="T5" fmla="*/ 11 h 11"/>
                <a:gd name="T6" fmla="*/ 54 w 54"/>
                <a:gd name="T7" fmla="*/ 11 h 11"/>
                <a:gd name="T8" fmla="*/ 53 w 5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1">
                  <a:moveTo>
                    <a:pt x="53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54" y="1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43" name="Freeform 292"/>
            <p:cNvSpPr>
              <a:spLocks noChangeArrowheads="1"/>
            </p:cNvSpPr>
            <p:nvPr/>
          </p:nvSpPr>
          <p:spPr bwMode="auto">
            <a:xfrm>
              <a:off x="1808" y="2207"/>
              <a:ext cx="292" cy="4"/>
            </a:xfrm>
            <a:custGeom>
              <a:avLst/>
              <a:gdLst>
                <a:gd name="T0" fmla="*/ 854 w 876"/>
                <a:gd name="T1" fmla="*/ 11 h 11"/>
                <a:gd name="T2" fmla="*/ 854 w 876"/>
                <a:gd name="T3" fmla="*/ 7 h 11"/>
                <a:gd name="T4" fmla="*/ 863 w 876"/>
                <a:gd name="T5" fmla="*/ 7 h 11"/>
                <a:gd name="T6" fmla="*/ 874 w 876"/>
                <a:gd name="T7" fmla="*/ 5 h 11"/>
                <a:gd name="T8" fmla="*/ 876 w 876"/>
                <a:gd name="T9" fmla="*/ 0 h 11"/>
                <a:gd name="T10" fmla="*/ 12 w 876"/>
                <a:gd name="T11" fmla="*/ 0 h 11"/>
                <a:gd name="T12" fmla="*/ 4 w 876"/>
                <a:gd name="T13" fmla="*/ 6 h 11"/>
                <a:gd name="T14" fmla="*/ 0 w 876"/>
                <a:gd name="T15" fmla="*/ 11 h 11"/>
                <a:gd name="T16" fmla="*/ 854 w 876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6" h="11">
                  <a:moveTo>
                    <a:pt x="854" y="11"/>
                  </a:moveTo>
                  <a:lnTo>
                    <a:pt x="854" y="7"/>
                  </a:lnTo>
                  <a:lnTo>
                    <a:pt x="863" y="7"/>
                  </a:lnTo>
                  <a:lnTo>
                    <a:pt x="874" y="5"/>
                  </a:lnTo>
                  <a:lnTo>
                    <a:pt x="876" y="0"/>
                  </a:lnTo>
                  <a:lnTo>
                    <a:pt x="12" y="0"/>
                  </a:lnTo>
                  <a:lnTo>
                    <a:pt x="4" y="6"/>
                  </a:lnTo>
                  <a:lnTo>
                    <a:pt x="0" y="11"/>
                  </a:lnTo>
                  <a:lnTo>
                    <a:pt x="854" y="11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44" name="Freeform 293"/>
            <p:cNvSpPr>
              <a:spLocks noChangeArrowheads="1"/>
            </p:cNvSpPr>
            <p:nvPr/>
          </p:nvSpPr>
          <p:spPr bwMode="auto">
            <a:xfrm>
              <a:off x="2105" y="2207"/>
              <a:ext cx="27" cy="4"/>
            </a:xfrm>
            <a:custGeom>
              <a:avLst/>
              <a:gdLst>
                <a:gd name="T0" fmla="*/ 80 w 80"/>
                <a:gd name="T1" fmla="*/ 11 h 11"/>
                <a:gd name="T2" fmla="*/ 72 w 80"/>
                <a:gd name="T3" fmla="*/ 6 h 11"/>
                <a:gd name="T4" fmla="*/ 65 w 80"/>
                <a:gd name="T5" fmla="*/ 0 h 11"/>
                <a:gd name="T6" fmla="*/ 0 w 80"/>
                <a:gd name="T7" fmla="*/ 0 h 11"/>
                <a:gd name="T8" fmla="*/ 1 w 80"/>
                <a:gd name="T9" fmla="*/ 5 h 11"/>
                <a:gd name="T10" fmla="*/ 13 w 80"/>
                <a:gd name="T11" fmla="*/ 7 h 11"/>
                <a:gd name="T12" fmla="*/ 21 w 80"/>
                <a:gd name="T13" fmla="*/ 7 h 11"/>
                <a:gd name="T14" fmla="*/ 21 w 80"/>
                <a:gd name="T15" fmla="*/ 11 h 11"/>
                <a:gd name="T16" fmla="*/ 80 w 80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1">
                  <a:moveTo>
                    <a:pt x="80" y="11"/>
                  </a:moveTo>
                  <a:lnTo>
                    <a:pt x="72" y="6"/>
                  </a:lnTo>
                  <a:lnTo>
                    <a:pt x="65" y="0"/>
                  </a:lnTo>
                  <a:lnTo>
                    <a:pt x="0" y="0"/>
                  </a:lnTo>
                  <a:lnTo>
                    <a:pt x="1" y="5"/>
                  </a:lnTo>
                  <a:lnTo>
                    <a:pt x="13" y="7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80" y="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45" name="Freeform 294"/>
            <p:cNvSpPr>
              <a:spLocks noChangeArrowheads="1"/>
            </p:cNvSpPr>
            <p:nvPr/>
          </p:nvSpPr>
          <p:spPr bwMode="auto">
            <a:xfrm>
              <a:off x="2105" y="2203"/>
              <a:ext cx="22" cy="4"/>
            </a:xfrm>
            <a:custGeom>
              <a:avLst/>
              <a:gdLst>
                <a:gd name="T0" fmla="*/ 67 w 67"/>
                <a:gd name="T1" fmla="*/ 12 h 12"/>
                <a:gd name="T2" fmla="*/ 65 w 67"/>
                <a:gd name="T3" fmla="*/ 8 h 12"/>
                <a:gd name="T4" fmla="*/ 61 w 67"/>
                <a:gd name="T5" fmla="*/ 0 h 12"/>
                <a:gd name="T6" fmla="*/ 0 w 67"/>
                <a:gd name="T7" fmla="*/ 0 h 12"/>
                <a:gd name="T8" fmla="*/ 0 w 67"/>
                <a:gd name="T9" fmla="*/ 8 h 12"/>
                <a:gd name="T10" fmla="*/ 2 w 67"/>
                <a:gd name="T11" fmla="*/ 12 h 12"/>
                <a:gd name="T12" fmla="*/ 67 w 6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2">
                  <a:moveTo>
                    <a:pt x="67" y="12"/>
                  </a:moveTo>
                  <a:lnTo>
                    <a:pt x="65" y="8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46" name="Freeform 295"/>
            <p:cNvSpPr>
              <a:spLocks noChangeArrowheads="1"/>
            </p:cNvSpPr>
            <p:nvPr/>
          </p:nvSpPr>
          <p:spPr bwMode="auto">
            <a:xfrm>
              <a:off x="2105" y="2199"/>
              <a:ext cx="20" cy="4"/>
            </a:xfrm>
            <a:custGeom>
              <a:avLst/>
              <a:gdLst>
                <a:gd name="T0" fmla="*/ 61 w 61"/>
                <a:gd name="T1" fmla="*/ 11 h 11"/>
                <a:gd name="T2" fmla="*/ 57 w 61"/>
                <a:gd name="T3" fmla="*/ 0 h 11"/>
                <a:gd name="T4" fmla="*/ 0 w 61"/>
                <a:gd name="T5" fmla="*/ 0 h 11"/>
                <a:gd name="T6" fmla="*/ 0 w 61"/>
                <a:gd name="T7" fmla="*/ 11 h 11"/>
                <a:gd name="T8" fmla="*/ 61 w 6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1">
                  <a:moveTo>
                    <a:pt x="61" y="11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61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47" name="Freeform 296"/>
            <p:cNvSpPr>
              <a:spLocks noChangeArrowheads="1"/>
            </p:cNvSpPr>
            <p:nvPr/>
          </p:nvSpPr>
          <p:spPr bwMode="auto">
            <a:xfrm>
              <a:off x="2105" y="2196"/>
              <a:ext cx="19" cy="3"/>
            </a:xfrm>
            <a:custGeom>
              <a:avLst/>
              <a:gdLst>
                <a:gd name="T0" fmla="*/ 57 w 57"/>
                <a:gd name="T1" fmla="*/ 11 h 11"/>
                <a:gd name="T2" fmla="*/ 54 w 57"/>
                <a:gd name="T3" fmla="*/ 0 h 11"/>
                <a:gd name="T4" fmla="*/ 0 w 57"/>
                <a:gd name="T5" fmla="*/ 0 h 11"/>
                <a:gd name="T6" fmla="*/ 0 w 57"/>
                <a:gd name="T7" fmla="*/ 11 h 11"/>
                <a:gd name="T8" fmla="*/ 57 w 5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">
                  <a:moveTo>
                    <a:pt x="57" y="11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48" name="Freeform 297"/>
            <p:cNvSpPr>
              <a:spLocks noChangeArrowheads="1"/>
            </p:cNvSpPr>
            <p:nvPr/>
          </p:nvSpPr>
          <p:spPr bwMode="auto">
            <a:xfrm>
              <a:off x="1814" y="2196"/>
              <a:ext cx="286" cy="3"/>
            </a:xfrm>
            <a:custGeom>
              <a:avLst/>
              <a:gdLst>
                <a:gd name="T0" fmla="*/ 857 w 857"/>
                <a:gd name="T1" fmla="*/ 11 h 11"/>
                <a:gd name="T2" fmla="*/ 857 w 857"/>
                <a:gd name="T3" fmla="*/ 0 h 11"/>
                <a:gd name="T4" fmla="*/ 3 w 857"/>
                <a:gd name="T5" fmla="*/ 0 h 11"/>
                <a:gd name="T6" fmla="*/ 0 w 857"/>
                <a:gd name="T7" fmla="*/ 11 h 11"/>
                <a:gd name="T8" fmla="*/ 857 w 85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7" h="11">
                  <a:moveTo>
                    <a:pt x="857" y="11"/>
                  </a:moveTo>
                  <a:lnTo>
                    <a:pt x="857" y="0"/>
                  </a:lnTo>
                  <a:lnTo>
                    <a:pt x="3" y="0"/>
                  </a:lnTo>
                  <a:lnTo>
                    <a:pt x="0" y="11"/>
                  </a:lnTo>
                  <a:lnTo>
                    <a:pt x="857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49" name="Freeform 298"/>
            <p:cNvSpPr>
              <a:spLocks noChangeArrowheads="1"/>
            </p:cNvSpPr>
            <p:nvPr/>
          </p:nvSpPr>
          <p:spPr bwMode="auto">
            <a:xfrm>
              <a:off x="1812" y="2203"/>
              <a:ext cx="288" cy="4"/>
            </a:xfrm>
            <a:custGeom>
              <a:avLst/>
              <a:gdLst>
                <a:gd name="T0" fmla="*/ 864 w 865"/>
                <a:gd name="T1" fmla="*/ 12 h 12"/>
                <a:gd name="T2" fmla="*/ 865 w 865"/>
                <a:gd name="T3" fmla="*/ 8 h 12"/>
                <a:gd name="T4" fmla="*/ 865 w 865"/>
                <a:gd name="T5" fmla="*/ 0 h 12"/>
                <a:gd name="T6" fmla="*/ 5 w 865"/>
                <a:gd name="T7" fmla="*/ 0 h 12"/>
                <a:gd name="T8" fmla="*/ 0 w 865"/>
                <a:gd name="T9" fmla="*/ 11 h 12"/>
                <a:gd name="T10" fmla="*/ 0 w 865"/>
                <a:gd name="T11" fmla="*/ 12 h 12"/>
                <a:gd name="T12" fmla="*/ 864 w 86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5" h="12">
                  <a:moveTo>
                    <a:pt x="864" y="12"/>
                  </a:moveTo>
                  <a:lnTo>
                    <a:pt x="865" y="8"/>
                  </a:lnTo>
                  <a:lnTo>
                    <a:pt x="865" y="0"/>
                  </a:lnTo>
                  <a:lnTo>
                    <a:pt x="5" y="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864" y="12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50" name="Freeform 299"/>
            <p:cNvSpPr>
              <a:spLocks noChangeArrowheads="1"/>
            </p:cNvSpPr>
            <p:nvPr/>
          </p:nvSpPr>
          <p:spPr bwMode="auto">
            <a:xfrm>
              <a:off x="1813" y="2199"/>
              <a:ext cx="287" cy="4"/>
            </a:xfrm>
            <a:custGeom>
              <a:avLst/>
              <a:gdLst>
                <a:gd name="T0" fmla="*/ 860 w 860"/>
                <a:gd name="T1" fmla="*/ 11 h 11"/>
                <a:gd name="T2" fmla="*/ 860 w 860"/>
                <a:gd name="T3" fmla="*/ 0 h 11"/>
                <a:gd name="T4" fmla="*/ 3 w 860"/>
                <a:gd name="T5" fmla="*/ 0 h 11"/>
                <a:gd name="T6" fmla="*/ 1 w 860"/>
                <a:gd name="T7" fmla="*/ 5 h 11"/>
                <a:gd name="T8" fmla="*/ 0 w 860"/>
                <a:gd name="T9" fmla="*/ 7 h 11"/>
                <a:gd name="T10" fmla="*/ 0 w 860"/>
                <a:gd name="T11" fmla="*/ 11 h 11"/>
                <a:gd name="T12" fmla="*/ 860 w 860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0" h="11">
                  <a:moveTo>
                    <a:pt x="860" y="11"/>
                  </a:moveTo>
                  <a:lnTo>
                    <a:pt x="860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860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51" name="Rectangle 300"/>
            <p:cNvSpPr>
              <a:spLocks noChangeArrowheads="1"/>
            </p:cNvSpPr>
            <p:nvPr/>
          </p:nvSpPr>
          <p:spPr bwMode="auto">
            <a:xfrm>
              <a:off x="1815" y="2192"/>
              <a:ext cx="285" cy="4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>
                <a:buFont typeface="Wingdings" panose="05000000000000000000" pitchFamily="2" charset="2"/>
                <a:buNone/>
              </a:pPr>
              <a:endParaRPr lang="zh-CN" altLang="en-US"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3852" name="Freeform 301"/>
            <p:cNvSpPr>
              <a:spLocks noChangeArrowheads="1"/>
            </p:cNvSpPr>
            <p:nvPr/>
          </p:nvSpPr>
          <p:spPr bwMode="auto">
            <a:xfrm>
              <a:off x="1527" y="2188"/>
              <a:ext cx="261" cy="4"/>
            </a:xfrm>
            <a:custGeom>
              <a:avLst/>
              <a:gdLst>
                <a:gd name="T0" fmla="*/ 784 w 784"/>
                <a:gd name="T1" fmla="*/ 12 h 12"/>
                <a:gd name="T2" fmla="*/ 784 w 784"/>
                <a:gd name="T3" fmla="*/ 7 h 12"/>
                <a:gd name="T4" fmla="*/ 784 w 784"/>
                <a:gd name="T5" fmla="*/ 0 h 12"/>
                <a:gd name="T6" fmla="*/ 0 w 784"/>
                <a:gd name="T7" fmla="*/ 0 h 12"/>
                <a:gd name="T8" fmla="*/ 0 w 784"/>
                <a:gd name="T9" fmla="*/ 7 h 12"/>
                <a:gd name="T10" fmla="*/ 0 w 784"/>
                <a:gd name="T11" fmla="*/ 12 h 12"/>
                <a:gd name="T12" fmla="*/ 784 w 7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4" h="12">
                  <a:moveTo>
                    <a:pt x="784" y="12"/>
                  </a:moveTo>
                  <a:lnTo>
                    <a:pt x="784" y="7"/>
                  </a:lnTo>
                  <a:lnTo>
                    <a:pt x="78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784" y="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53" name="Freeform 302"/>
            <p:cNvSpPr>
              <a:spLocks noChangeArrowheads="1"/>
            </p:cNvSpPr>
            <p:nvPr/>
          </p:nvSpPr>
          <p:spPr bwMode="auto">
            <a:xfrm>
              <a:off x="1527" y="2185"/>
              <a:ext cx="262" cy="3"/>
            </a:xfrm>
            <a:custGeom>
              <a:avLst/>
              <a:gdLst>
                <a:gd name="T0" fmla="*/ 785 w 786"/>
                <a:gd name="T1" fmla="*/ 10 h 10"/>
                <a:gd name="T2" fmla="*/ 786 w 786"/>
                <a:gd name="T3" fmla="*/ 0 h 10"/>
                <a:gd name="T4" fmla="*/ 0 w 786"/>
                <a:gd name="T5" fmla="*/ 0 h 10"/>
                <a:gd name="T6" fmla="*/ 1 w 786"/>
                <a:gd name="T7" fmla="*/ 10 h 10"/>
                <a:gd name="T8" fmla="*/ 785 w 78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10">
                  <a:moveTo>
                    <a:pt x="785" y="10"/>
                  </a:moveTo>
                  <a:lnTo>
                    <a:pt x="786" y="0"/>
                  </a:lnTo>
                  <a:lnTo>
                    <a:pt x="0" y="0"/>
                  </a:lnTo>
                  <a:lnTo>
                    <a:pt x="1" y="10"/>
                  </a:lnTo>
                  <a:lnTo>
                    <a:pt x="785" y="1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54" name="Freeform 303"/>
            <p:cNvSpPr>
              <a:spLocks noChangeArrowheads="1"/>
            </p:cNvSpPr>
            <p:nvPr/>
          </p:nvSpPr>
          <p:spPr bwMode="auto">
            <a:xfrm>
              <a:off x="1526" y="2181"/>
              <a:ext cx="263" cy="4"/>
            </a:xfrm>
            <a:custGeom>
              <a:avLst/>
              <a:gdLst>
                <a:gd name="T0" fmla="*/ 787 w 789"/>
                <a:gd name="T1" fmla="*/ 12 h 12"/>
                <a:gd name="T2" fmla="*/ 787 w 789"/>
                <a:gd name="T3" fmla="*/ 5 h 12"/>
                <a:gd name="T4" fmla="*/ 789 w 789"/>
                <a:gd name="T5" fmla="*/ 0 h 12"/>
                <a:gd name="T6" fmla="*/ 0 w 789"/>
                <a:gd name="T7" fmla="*/ 0 h 12"/>
                <a:gd name="T8" fmla="*/ 0 w 789"/>
                <a:gd name="T9" fmla="*/ 5 h 12"/>
                <a:gd name="T10" fmla="*/ 1 w 789"/>
                <a:gd name="T11" fmla="*/ 12 h 12"/>
                <a:gd name="T12" fmla="*/ 787 w 78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9" h="12">
                  <a:moveTo>
                    <a:pt x="787" y="12"/>
                  </a:moveTo>
                  <a:lnTo>
                    <a:pt x="787" y="5"/>
                  </a:lnTo>
                  <a:lnTo>
                    <a:pt x="78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12"/>
                  </a:lnTo>
                  <a:lnTo>
                    <a:pt x="787" y="1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55" name="Freeform 304"/>
            <p:cNvSpPr>
              <a:spLocks noChangeArrowheads="1"/>
            </p:cNvSpPr>
            <p:nvPr/>
          </p:nvSpPr>
          <p:spPr bwMode="auto">
            <a:xfrm>
              <a:off x="1525" y="2177"/>
              <a:ext cx="266" cy="4"/>
            </a:xfrm>
            <a:custGeom>
              <a:avLst/>
              <a:gdLst>
                <a:gd name="T0" fmla="*/ 793 w 797"/>
                <a:gd name="T1" fmla="*/ 11 h 11"/>
                <a:gd name="T2" fmla="*/ 797 w 797"/>
                <a:gd name="T3" fmla="*/ 0 h 11"/>
                <a:gd name="T4" fmla="*/ 0 w 797"/>
                <a:gd name="T5" fmla="*/ 0 h 11"/>
                <a:gd name="T6" fmla="*/ 4 w 797"/>
                <a:gd name="T7" fmla="*/ 11 h 11"/>
                <a:gd name="T8" fmla="*/ 793 w 79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7" h="11">
                  <a:moveTo>
                    <a:pt x="793" y="11"/>
                  </a:moveTo>
                  <a:lnTo>
                    <a:pt x="797" y="0"/>
                  </a:lnTo>
                  <a:lnTo>
                    <a:pt x="0" y="0"/>
                  </a:lnTo>
                  <a:lnTo>
                    <a:pt x="4" y="11"/>
                  </a:lnTo>
                  <a:lnTo>
                    <a:pt x="793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56" name="Freeform 305"/>
            <p:cNvSpPr>
              <a:spLocks noChangeArrowheads="1"/>
            </p:cNvSpPr>
            <p:nvPr/>
          </p:nvSpPr>
          <p:spPr bwMode="auto">
            <a:xfrm>
              <a:off x="1523" y="2174"/>
              <a:ext cx="270" cy="3"/>
            </a:xfrm>
            <a:custGeom>
              <a:avLst/>
              <a:gdLst>
                <a:gd name="T0" fmla="*/ 804 w 810"/>
                <a:gd name="T1" fmla="*/ 10 h 10"/>
                <a:gd name="T2" fmla="*/ 807 w 810"/>
                <a:gd name="T3" fmla="*/ 3 h 10"/>
                <a:gd name="T4" fmla="*/ 810 w 810"/>
                <a:gd name="T5" fmla="*/ 0 h 10"/>
                <a:gd name="T6" fmla="*/ 0 w 810"/>
                <a:gd name="T7" fmla="*/ 0 h 10"/>
                <a:gd name="T8" fmla="*/ 2 w 810"/>
                <a:gd name="T9" fmla="*/ 2 h 10"/>
                <a:gd name="T10" fmla="*/ 7 w 810"/>
                <a:gd name="T11" fmla="*/ 10 h 10"/>
                <a:gd name="T12" fmla="*/ 804 w 8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0" h="10">
                  <a:moveTo>
                    <a:pt x="804" y="10"/>
                  </a:moveTo>
                  <a:lnTo>
                    <a:pt x="807" y="3"/>
                  </a:lnTo>
                  <a:lnTo>
                    <a:pt x="81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7" y="10"/>
                  </a:lnTo>
                  <a:lnTo>
                    <a:pt x="804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57" name="Freeform 306"/>
            <p:cNvSpPr>
              <a:spLocks noChangeArrowheads="1"/>
            </p:cNvSpPr>
            <p:nvPr/>
          </p:nvSpPr>
          <p:spPr bwMode="auto">
            <a:xfrm>
              <a:off x="1523" y="2203"/>
              <a:ext cx="269" cy="4"/>
            </a:xfrm>
            <a:custGeom>
              <a:avLst/>
              <a:gdLst>
                <a:gd name="T0" fmla="*/ 807 w 807"/>
                <a:gd name="T1" fmla="*/ 12 h 12"/>
                <a:gd name="T2" fmla="*/ 805 w 807"/>
                <a:gd name="T3" fmla="*/ 11 h 12"/>
                <a:gd name="T4" fmla="*/ 801 w 807"/>
                <a:gd name="T5" fmla="*/ 0 h 12"/>
                <a:gd name="T6" fmla="*/ 5 w 807"/>
                <a:gd name="T7" fmla="*/ 0 h 12"/>
                <a:gd name="T8" fmla="*/ 0 w 807"/>
                <a:gd name="T9" fmla="*/ 11 h 12"/>
                <a:gd name="T10" fmla="*/ 0 w 807"/>
                <a:gd name="T11" fmla="*/ 12 h 12"/>
                <a:gd name="T12" fmla="*/ 807 w 8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5" h="12">
                  <a:moveTo>
                    <a:pt x="807" y="12"/>
                  </a:moveTo>
                  <a:lnTo>
                    <a:pt x="805" y="11"/>
                  </a:lnTo>
                  <a:lnTo>
                    <a:pt x="801" y="0"/>
                  </a:lnTo>
                  <a:lnTo>
                    <a:pt x="5" y="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807" y="12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58" name="Freeform 307"/>
            <p:cNvSpPr>
              <a:spLocks noChangeArrowheads="1"/>
            </p:cNvSpPr>
            <p:nvPr/>
          </p:nvSpPr>
          <p:spPr bwMode="auto">
            <a:xfrm>
              <a:off x="1525" y="2199"/>
              <a:ext cx="265" cy="4"/>
            </a:xfrm>
            <a:custGeom>
              <a:avLst/>
              <a:gdLst>
                <a:gd name="T0" fmla="*/ 796 w 796"/>
                <a:gd name="T1" fmla="*/ 11 h 11"/>
                <a:gd name="T2" fmla="*/ 792 w 796"/>
                <a:gd name="T3" fmla="*/ 0 h 11"/>
                <a:gd name="T4" fmla="*/ 4 w 796"/>
                <a:gd name="T5" fmla="*/ 0 h 11"/>
                <a:gd name="T6" fmla="*/ 1 w 796"/>
                <a:gd name="T7" fmla="*/ 5 h 11"/>
                <a:gd name="T8" fmla="*/ 0 w 796"/>
                <a:gd name="T9" fmla="*/ 7 h 11"/>
                <a:gd name="T10" fmla="*/ 0 w 796"/>
                <a:gd name="T11" fmla="*/ 11 h 11"/>
                <a:gd name="T12" fmla="*/ 796 w 796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6" h="11">
                  <a:moveTo>
                    <a:pt x="796" y="11"/>
                  </a:moveTo>
                  <a:lnTo>
                    <a:pt x="792" y="0"/>
                  </a:lnTo>
                  <a:lnTo>
                    <a:pt x="4" y="0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96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59" name="Freeform 308"/>
            <p:cNvSpPr>
              <a:spLocks noChangeArrowheads="1"/>
            </p:cNvSpPr>
            <p:nvPr/>
          </p:nvSpPr>
          <p:spPr bwMode="auto">
            <a:xfrm>
              <a:off x="1526" y="2196"/>
              <a:ext cx="263" cy="3"/>
            </a:xfrm>
            <a:custGeom>
              <a:avLst/>
              <a:gdLst>
                <a:gd name="T0" fmla="*/ 788 w 788"/>
                <a:gd name="T1" fmla="*/ 11 h 11"/>
                <a:gd name="T2" fmla="*/ 787 w 788"/>
                <a:gd name="T3" fmla="*/ 0 h 11"/>
                <a:gd name="T4" fmla="*/ 2 w 788"/>
                <a:gd name="T5" fmla="*/ 0 h 11"/>
                <a:gd name="T6" fmla="*/ 0 w 788"/>
                <a:gd name="T7" fmla="*/ 11 h 11"/>
                <a:gd name="T8" fmla="*/ 788 w 78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11">
                  <a:moveTo>
                    <a:pt x="788" y="11"/>
                  </a:moveTo>
                  <a:lnTo>
                    <a:pt x="787" y="0"/>
                  </a:lnTo>
                  <a:lnTo>
                    <a:pt x="2" y="0"/>
                  </a:lnTo>
                  <a:lnTo>
                    <a:pt x="0" y="11"/>
                  </a:lnTo>
                  <a:lnTo>
                    <a:pt x="788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60" name="Freeform 309"/>
            <p:cNvSpPr>
              <a:spLocks noChangeArrowheads="1"/>
            </p:cNvSpPr>
            <p:nvPr/>
          </p:nvSpPr>
          <p:spPr bwMode="auto">
            <a:xfrm>
              <a:off x="1527" y="2192"/>
              <a:ext cx="262" cy="4"/>
            </a:xfrm>
            <a:custGeom>
              <a:avLst/>
              <a:gdLst>
                <a:gd name="T0" fmla="*/ 785 w 785"/>
                <a:gd name="T1" fmla="*/ 11 h 11"/>
                <a:gd name="T2" fmla="*/ 784 w 785"/>
                <a:gd name="T3" fmla="*/ 0 h 11"/>
                <a:gd name="T4" fmla="*/ 0 w 785"/>
                <a:gd name="T5" fmla="*/ 0 h 11"/>
                <a:gd name="T6" fmla="*/ 0 w 785"/>
                <a:gd name="T7" fmla="*/ 11 h 11"/>
                <a:gd name="T8" fmla="*/ 785 w 78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5" h="11">
                  <a:moveTo>
                    <a:pt x="785" y="11"/>
                  </a:moveTo>
                  <a:lnTo>
                    <a:pt x="78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785" y="1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61" name="Freeform 310"/>
            <p:cNvSpPr>
              <a:spLocks noChangeArrowheads="1"/>
            </p:cNvSpPr>
            <p:nvPr/>
          </p:nvSpPr>
          <p:spPr bwMode="auto">
            <a:xfrm>
              <a:off x="1482" y="2188"/>
              <a:ext cx="18" cy="4"/>
            </a:xfrm>
            <a:custGeom>
              <a:avLst/>
              <a:gdLst>
                <a:gd name="T0" fmla="*/ 53 w 53"/>
                <a:gd name="T1" fmla="*/ 12 h 12"/>
                <a:gd name="T2" fmla="*/ 53 w 53"/>
                <a:gd name="T3" fmla="*/ 7 h 12"/>
                <a:gd name="T4" fmla="*/ 53 w 53"/>
                <a:gd name="T5" fmla="*/ 0 h 12"/>
                <a:gd name="T6" fmla="*/ 0 w 53"/>
                <a:gd name="T7" fmla="*/ 0 h 12"/>
                <a:gd name="T8" fmla="*/ 0 w 53"/>
                <a:gd name="T9" fmla="*/ 12 h 12"/>
                <a:gd name="T10" fmla="*/ 53 w 53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">
                  <a:moveTo>
                    <a:pt x="53" y="12"/>
                  </a:moveTo>
                  <a:lnTo>
                    <a:pt x="53" y="7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62" name="Freeform 311"/>
            <p:cNvSpPr>
              <a:spLocks noChangeArrowheads="1"/>
            </p:cNvSpPr>
            <p:nvPr/>
          </p:nvSpPr>
          <p:spPr bwMode="auto">
            <a:xfrm>
              <a:off x="1482" y="2185"/>
              <a:ext cx="18" cy="3"/>
            </a:xfrm>
            <a:custGeom>
              <a:avLst/>
              <a:gdLst>
                <a:gd name="T0" fmla="*/ 53 w 54"/>
                <a:gd name="T1" fmla="*/ 10 h 10"/>
                <a:gd name="T2" fmla="*/ 54 w 54"/>
                <a:gd name="T3" fmla="*/ 0 h 10"/>
                <a:gd name="T4" fmla="*/ 0 w 54"/>
                <a:gd name="T5" fmla="*/ 0 h 10"/>
                <a:gd name="T6" fmla="*/ 0 w 54"/>
                <a:gd name="T7" fmla="*/ 10 h 10"/>
                <a:gd name="T8" fmla="*/ 53 w 5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53" y="10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3" y="1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63" name="Freeform 312"/>
            <p:cNvSpPr>
              <a:spLocks noChangeArrowheads="1"/>
            </p:cNvSpPr>
            <p:nvPr/>
          </p:nvSpPr>
          <p:spPr bwMode="auto">
            <a:xfrm>
              <a:off x="1482" y="2181"/>
              <a:ext cx="19" cy="4"/>
            </a:xfrm>
            <a:custGeom>
              <a:avLst/>
              <a:gdLst>
                <a:gd name="T0" fmla="*/ 54 w 57"/>
                <a:gd name="T1" fmla="*/ 12 h 12"/>
                <a:gd name="T2" fmla="*/ 54 w 57"/>
                <a:gd name="T3" fmla="*/ 5 h 12"/>
                <a:gd name="T4" fmla="*/ 57 w 57"/>
                <a:gd name="T5" fmla="*/ 0 h 12"/>
                <a:gd name="T6" fmla="*/ 0 w 57"/>
                <a:gd name="T7" fmla="*/ 0 h 12"/>
                <a:gd name="T8" fmla="*/ 0 w 57"/>
                <a:gd name="T9" fmla="*/ 12 h 12"/>
                <a:gd name="T10" fmla="*/ 54 w 57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2">
                  <a:moveTo>
                    <a:pt x="54" y="12"/>
                  </a:moveTo>
                  <a:lnTo>
                    <a:pt x="54" y="5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64" name="Freeform 313"/>
            <p:cNvSpPr>
              <a:spLocks noChangeArrowheads="1"/>
            </p:cNvSpPr>
            <p:nvPr/>
          </p:nvSpPr>
          <p:spPr bwMode="auto">
            <a:xfrm>
              <a:off x="1482" y="2177"/>
              <a:ext cx="20" cy="4"/>
            </a:xfrm>
            <a:custGeom>
              <a:avLst/>
              <a:gdLst>
                <a:gd name="T0" fmla="*/ 57 w 61"/>
                <a:gd name="T1" fmla="*/ 11 h 11"/>
                <a:gd name="T2" fmla="*/ 61 w 61"/>
                <a:gd name="T3" fmla="*/ 0 h 11"/>
                <a:gd name="T4" fmla="*/ 0 w 61"/>
                <a:gd name="T5" fmla="*/ 0 h 11"/>
                <a:gd name="T6" fmla="*/ 0 w 61"/>
                <a:gd name="T7" fmla="*/ 11 h 11"/>
                <a:gd name="T8" fmla="*/ 57 w 6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1">
                  <a:moveTo>
                    <a:pt x="57" y="11"/>
                  </a:moveTo>
                  <a:lnTo>
                    <a:pt x="6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65" name="Freeform 314"/>
            <p:cNvSpPr>
              <a:spLocks noChangeArrowheads="1"/>
            </p:cNvSpPr>
            <p:nvPr/>
          </p:nvSpPr>
          <p:spPr bwMode="auto">
            <a:xfrm>
              <a:off x="1482" y="2174"/>
              <a:ext cx="22" cy="3"/>
            </a:xfrm>
            <a:custGeom>
              <a:avLst/>
              <a:gdLst>
                <a:gd name="T0" fmla="*/ 61 w 67"/>
                <a:gd name="T1" fmla="*/ 10 h 10"/>
                <a:gd name="T2" fmla="*/ 65 w 67"/>
                <a:gd name="T3" fmla="*/ 3 h 10"/>
                <a:gd name="T4" fmla="*/ 67 w 67"/>
                <a:gd name="T5" fmla="*/ 0 h 10"/>
                <a:gd name="T6" fmla="*/ 0 w 67"/>
                <a:gd name="T7" fmla="*/ 0 h 10"/>
                <a:gd name="T8" fmla="*/ 0 w 67"/>
                <a:gd name="T9" fmla="*/ 10 h 10"/>
                <a:gd name="T10" fmla="*/ 61 w 6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61" y="10"/>
                  </a:moveTo>
                  <a:lnTo>
                    <a:pt x="65" y="3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61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66" name="Freeform 315"/>
            <p:cNvSpPr>
              <a:spLocks noChangeArrowheads="1"/>
            </p:cNvSpPr>
            <p:nvPr/>
          </p:nvSpPr>
          <p:spPr bwMode="auto">
            <a:xfrm>
              <a:off x="1482" y="2170"/>
              <a:ext cx="27" cy="4"/>
            </a:xfrm>
            <a:custGeom>
              <a:avLst/>
              <a:gdLst>
                <a:gd name="T0" fmla="*/ 67 w 82"/>
                <a:gd name="T1" fmla="*/ 11 h 11"/>
                <a:gd name="T2" fmla="*/ 73 w 82"/>
                <a:gd name="T3" fmla="*/ 3 h 11"/>
                <a:gd name="T4" fmla="*/ 82 w 82"/>
                <a:gd name="T5" fmla="*/ 0 h 11"/>
                <a:gd name="T6" fmla="*/ 0 w 82"/>
                <a:gd name="T7" fmla="*/ 0 h 11"/>
                <a:gd name="T8" fmla="*/ 0 w 82"/>
                <a:gd name="T9" fmla="*/ 11 h 11"/>
                <a:gd name="T10" fmla="*/ 67 w 82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1">
                  <a:moveTo>
                    <a:pt x="67" y="11"/>
                  </a:moveTo>
                  <a:lnTo>
                    <a:pt x="73" y="3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67" name="Freeform 316"/>
            <p:cNvSpPr>
              <a:spLocks noChangeArrowheads="1"/>
            </p:cNvSpPr>
            <p:nvPr/>
          </p:nvSpPr>
          <p:spPr bwMode="auto">
            <a:xfrm>
              <a:off x="1518" y="2170"/>
              <a:ext cx="279" cy="4"/>
            </a:xfrm>
            <a:custGeom>
              <a:avLst/>
              <a:gdLst>
                <a:gd name="T0" fmla="*/ 0 w 839"/>
                <a:gd name="T1" fmla="*/ 0 h 11"/>
                <a:gd name="T2" fmla="*/ 8 w 839"/>
                <a:gd name="T3" fmla="*/ 3 h 11"/>
                <a:gd name="T4" fmla="*/ 15 w 839"/>
                <a:gd name="T5" fmla="*/ 11 h 11"/>
                <a:gd name="T6" fmla="*/ 825 w 839"/>
                <a:gd name="T7" fmla="*/ 11 h 11"/>
                <a:gd name="T8" fmla="*/ 839 w 839"/>
                <a:gd name="T9" fmla="*/ 0 h 11"/>
                <a:gd name="T10" fmla="*/ 0 w 839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9" h="11">
                  <a:moveTo>
                    <a:pt x="0" y="0"/>
                  </a:moveTo>
                  <a:lnTo>
                    <a:pt x="8" y="3"/>
                  </a:lnTo>
                  <a:lnTo>
                    <a:pt x="15" y="11"/>
                  </a:lnTo>
                  <a:lnTo>
                    <a:pt x="825" y="11"/>
                  </a:lnTo>
                  <a:lnTo>
                    <a:pt x="8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68" name="Freeform 317"/>
            <p:cNvSpPr>
              <a:spLocks noChangeArrowheads="1"/>
            </p:cNvSpPr>
            <p:nvPr/>
          </p:nvSpPr>
          <p:spPr bwMode="auto">
            <a:xfrm>
              <a:off x="604" y="2170"/>
              <a:ext cx="875" cy="4"/>
            </a:xfrm>
            <a:custGeom>
              <a:avLst/>
              <a:gdLst>
                <a:gd name="T0" fmla="*/ 2620 w 2626"/>
                <a:gd name="T1" fmla="*/ 5 h 11"/>
                <a:gd name="T2" fmla="*/ 2626 w 2626"/>
                <a:gd name="T3" fmla="*/ 0 h 11"/>
                <a:gd name="T4" fmla="*/ 11 w 2626"/>
                <a:gd name="T5" fmla="*/ 0 h 11"/>
                <a:gd name="T6" fmla="*/ 0 w 2626"/>
                <a:gd name="T7" fmla="*/ 11 h 11"/>
                <a:gd name="T8" fmla="*/ 1694 w 2626"/>
                <a:gd name="T9" fmla="*/ 11 h 11"/>
                <a:gd name="T10" fmla="*/ 1704 w 2626"/>
                <a:gd name="T11" fmla="*/ 7 h 11"/>
                <a:gd name="T12" fmla="*/ 1715 w 2626"/>
                <a:gd name="T13" fmla="*/ 6 h 11"/>
                <a:gd name="T14" fmla="*/ 1728 w 2626"/>
                <a:gd name="T15" fmla="*/ 7 h 11"/>
                <a:gd name="T16" fmla="*/ 1739 w 2626"/>
                <a:gd name="T17" fmla="*/ 11 h 11"/>
                <a:gd name="T18" fmla="*/ 1802 w 2626"/>
                <a:gd name="T19" fmla="*/ 11 h 11"/>
                <a:gd name="T20" fmla="*/ 1809 w 2626"/>
                <a:gd name="T21" fmla="*/ 7 h 11"/>
                <a:gd name="T22" fmla="*/ 1819 w 2626"/>
                <a:gd name="T23" fmla="*/ 6 h 11"/>
                <a:gd name="T24" fmla="*/ 1827 w 2626"/>
                <a:gd name="T25" fmla="*/ 7 h 11"/>
                <a:gd name="T26" fmla="*/ 1837 w 2626"/>
                <a:gd name="T27" fmla="*/ 11 h 11"/>
                <a:gd name="T28" fmla="*/ 2597 w 2626"/>
                <a:gd name="T29" fmla="*/ 11 h 11"/>
                <a:gd name="T30" fmla="*/ 2597 w 2626"/>
                <a:gd name="T31" fmla="*/ 7 h 11"/>
                <a:gd name="T32" fmla="*/ 2606 w 2626"/>
                <a:gd name="T33" fmla="*/ 7 h 11"/>
                <a:gd name="T34" fmla="*/ 2620 w 2626"/>
                <a:gd name="T3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26" h="11">
                  <a:moveTo>
                    <a:pt x="2620" y="5"/>
                  </a:moveTo>
                  <a:lnTo>
                    <a:pt x="2626" y="0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694" y="11"/>
                  </a:lnTo>
                  <a:lnTo>
                    <a:pt x="1704" y="7"/>
                  </a:lnTo>
                  <a:lnTo>
                    <a:pt x="1715" y="6"/>
                  </a:lnTo>
                  <a:lnTo>
                    <a:pt x="1728" y="7"/>
                  </a:lnTo>
                  <a:lnTo>
                    <a:pt x="1739" y="11"/>
                  </a:lnTo>
                  <a:lnTo>
                    <a:pt x="1802" y="11"/>
                  </a:lnTo>
                  <a:lnTo>
                    <a:pt x="1809" y="7"/>
                  </a:lnTo>
                  <a:lnTo>
                    <a:pt x="1819" y="6"/>
                  </a:lnTo>
                  <a:lnTo>
                    <a:pt x="1827" y="7"/>
                  </a:lnTo>
                  <a:lnTo>
                    <a:pt x="1837" y="11"/>
                  </a:lnTo>
                  <a:lnTo>
                    <a:pt x="2597" y="11"/>
                  </a:lnTo>
                  <a:lnTo>
                    <a:pt x="2597" y="7"/>
                  </a:lnTo>
                  <a:lnTo>
                    <a:pt x="2606" y="7"/>
                  </a:lnTo>
                  <a:lnTo>
                    <a:pt x="262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69" name="Freeform 318"/>
            <p:cNvSpPr>
              <a:spLocks noChangeArrowheads="1"/>
            </p:cNvSpPr>
            <p:nvPr/>
          </p:nvSpPr>
          <p:spPr bwMode="auto">
            <a:xfrm>
              <a:off x="1216" y="2174"/>
              <a:ext cx="261" cy="3"/>
            </a:xfrm>
            <a:custGeom>
              <a:avLst/>
              <a:gdLst>
                <a:gd name="T0" fmla="*/ 781 w 783"/>
                <a:gd name="T1" fmla="*/ 2 h 10"/>
                <a:gd name="T2" fmla="*/ 775 w 783"/>
                <a:gd name="T3" fmla="*/ 1 h 10"/>
                <a:gd name="T4" fmla="*/ 760 w 783"/>
                <a:gd name="T5" fmla="*/ 1 h 10"/>
                <a:gd name="T6" fmla="*/ 760 w 783"/>
                <a:gd name="T7" fmla="*/ 0 h 10"/>
                <a:gd name="T8" fmla="*/ 0 w 783"/>
                <a:gd name="T9" fmla="*/ 0 h 10"/>
                <a:gd name="T10" fmla="*/ 5 w 783"/>
                <a:gd name="T11" fmla="*/ 3 h 10"/>
                <a:gd name="T12" fmla="*/ 11 w 783"/>
                <a:gd name="T13" fmla="*/ 10 h 10"/>
                <a:gd name="T14" fmla="*/ 783 w 783"/>
                <a:gd name="T15" fmla="*/ 10 h 10"/>
                <a:gd name="T16" fmla="*/ 783 w 783"/>
                <a:gd name="T17" fmla="*/ 8 h 10"/>
                <a:gd name="T18" fmla="*/ 781 w 78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3" h="10">
                  <a:moveTo>
                    <a:pt x="781" y="2"/>
                  </a:moveTo>
                  <a:lnTo>
                    <a:pt x="775" y="1"/>
                  </a:lnTo>
                  <a:lnTo>
                    <a:pt x="760" y="1"/>
                  </a:lnTo>
                  <a:lnTo>
                    <a:pt x="760" y="0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10"/>
                  </a:lnTo>
                  <a:lnTo>
                    <a:pt x="783" y="10"/>
                  </a:lnTo>
                  <a:lnTo>
                    <a:pt x="783" y="8"/>
                  </a:lnTo>
                  <a:lnTo>
                    <a:pt x="781" y="2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70" name="Freeform 319"/>
            <p:cNvSpPr>
              <a:spLocks noChangeArrowheads="1"/>
            </p:cNvSpPr>
            <p:nvPr/>
          </p:nvSpPr>
          <p:spPr bwMode="auto">
            <a:xfrm>
              <a:off x="1220" y="2177"/>
              <a:ext cx="257" cy="4"/>
            </a:xfrm>
            <a:custGeom>
              <a:avLst/>
              <a:gdLst>
                <a:gd name="T0" fmla="*/ 772 w 772"/>
                <a:gd name="T1" fmla="*/ 11 h 11"/>
                <a:gd name="T2" fmla="*/ 772 w 772"/>
                <a:gd name="T3" fmla="*/ 0 h 11"/>
                <a:gd name="T4" fmla="*/ 0 w 772"/>
                <a:gd name="T5" fmla="*/ 0 h 11"/>
                <a:gd name="T6" fmla="*/ 0 w 772"/>
                <a:gd name="T7" fmla="*/ 2 h 11"/>
                <a:gd name="T8" fmla="*/ 6 w 772"/>
                <a:gd name="T9" fmla="*/ 11 h 11"/>
                <a:gd name="T10" fmla="*/ 772 w 772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2" h="11">
                  <a:moveTo>
                    <a:pt x="772" y="11"/>
                  </a:moveTo>
                  <a:lnTo>
                    <a:pt x="77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11"/>
                  </a:lnTo>
                  <a:lnTo>
                    <a:pt x="772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71" name="Rectangle 320"/>
            <p:cNvSpPr>
              <a:spLocks noChangeArrowheads="1"/>
            </p:cNvSpPr>
            <p:nvPr/>
          </p:nvSpPr>
          <p:spPr bwMode="auto">
            <a:xfrm>
              <a:off x="1224" y="2188"/>
              <a:ext cx="253" cy="4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ctr">
                <a:buFont typeface="Wingdings" panose="05000000000000000000" pitchFamily="2" charset="2"/>
                <a:buNone/>
              </a:pPr>
              <a:endParaRPr lang="zh-CN" altLang="en-US" sz="1400" b="1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3872" name="Freeform 321"/>
            <p:cNvSpPr>
              <a:spLocks noChangeArrowheads="1"/>
            </p:cNvSpPr>
            <p:nvPr/>
          </p:nvSpPr>
          <p:spPr bwMode="auto">
            <a:xfrm>
              <a:off x="1223" y="2185"/>
              <a:ext cx="254" cy="3"/>
            </a:xfrm>
            <a:custGeom>
              <a:avLst/>
              <a:gdLst>
                <a:gd name="T0" fmla="*/ 762 w 762"/>
                <a:gd name="T1" fmla="*/ 10 h 10"/>
                <a:gd name="T2" fmla="*/ 762 w 762"/>
                <a:gd name="T3" fmla="*/ 0 h 10"/>
                <a:gd name="T4" fmla="*/ 0 w 762"/>
                <a:gd name="T5" fmla="*/ 0 h 10"/>
                <a:gd name="T6" fmla="*/ 2 w 762"/>
                <a:gd name="T7" fmla="*/ 10 h 10"/>
                <a:gd name="T8" fmla="*/ 762 w 76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10">
                  <a:moveTo>
                    <a:pt x="762" y="10"/>
                  </a:moveTo>
                  <a:lnTo>
                    <a:pt x="762" y="0"/>
                  </a:lnTo>
                  <a:lnTo>
                    <a:pt x="0" y="0"/>
                  </a:lnTo>
                  <a:lnTo>
                    <a:pt x="2" y="10"/>
                  </a:lnTo>
                  <a:lnTo>
                    <a:pt x="762" y="1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73" name="Freeform 322"/>
            <p:cNvSpPr>
              <a:spLocks noChangeArrowheads="1"/>
            </p:cNvSpPr>
            <p:nvPr/>
          </p:nvSpPr>
          <p:spPr bwMode="auto">
            <a:xfrm>
              <a:off x="1222" y="2181"/>
              <a:ext cx="255" cy="4"/>
            </a:xfrm>
            <a:custGeom>
              <a:avLst/>
              <a:gdLst>
                <a:gd name="T0" fmla="*/ 766 w 766"/>
                <a:gd name="T1" fmla="*/ 12 h 12"/>
                <a:gd name="T2" fmla="*/ 766 w 766"/>
                <a:gd name="T3" fmla="*/ 0 h 12"/>
                <a:gd name="T4" fmla="*/ 0 w 766"/>
                <a:gd name="T5" fmla="*/ 0 h 12"/>
                <a:gd name="T6" fmla="*/ 4 w 766"/>
                <a:gd name="T7" fmla="*/ 12 h 12"/>
                <a:gd name="T8" fmla="*/ 766 w 76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6" h="12">
                  <a:moveTo>
                    <a:pt x="766" y="12"/>
                  </a:moveTo>
                  <a:lnTo>
                    <a:pt x="766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766" y="1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74" name="Freeform 323"/>
            <p:cNvSpPr>
              <a:spLocks noChangeArrowheads="1"/>
            </p:cNvSpPr>
            <p:nvPr/>
          </p:nvSpPr>
          <p:spPr bwMode="auto">
            <a:xfrm>
              <a:off x="1482" y="2203"/>
              <a:ext cx="22" cy="4"/>
            </a:xfrm>
            <a:custGeom>
              <a:avLst/>
              <a:gdLst>
                <a:gd name="T0" fmla="*/ 0 w 66"/>
                <a:gd name="T1" fmla="*/ 11 h 12"/>
                <a:gd name="T2" fmla="*/ 1 w 66"/>
                <a:gd name="T3" fmla="*/ 12 h 12"/>
                <a:gd name="T4" fmla="*/ 66 w 66"/>
                <a:gd name="T5" fmla="*/ 12 h 12"/>
                <a:gd name="T6" fmla="*/ 65 w 66"/>
                <a:gd name="T7" fmla="*/ 11 h 12"/>
                <a:gd name="T8" fmla="*/ 60 w 66"/>
                <a:gd name="T9" fmla="*/ 0 h 12"/>
                <a:gd name="T10" fmla="*/ 0 w 66"/>
                <a:gd name="T11" fmla="*/ 0 h 12"/>
                <a:gd name="T12" fmla="*/ 0 w 66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2">
                  <a:moveTo>
                    <a:pt x="0" y="11"/>
                  </a:moveTo>
                  <a:lnTo>
                    <a:pt x="1" y="12"/>
                  </a:lnTo>
                  <a:lnTo>
                    <a:pt x="66" y="12"/>
                  </a:lnTo>
                  <a:lnTo>
                    <a:pt x="65" y="11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75" name="Freeform 324"/>
            <p:cNvSpPr>
              <a:spLocks noChangeArrowheads="1"/>
            </p:cNvSpPr>
            <p:nvPr/>
          </p:nvSpPr>
          <p:spPr bwMode="auto">
            <a:xfrm>
              <a:off x="1482" y="2199"/>
              <a:ext cx="20" cy="4"/>
            </a:xfrm>
            <a:custGeom>
              <a:avLst/>
              <a:gdLst>
                <a:gd name="T0" fmla="*/ 0 w 60"/>
                <a:gd name="T1" fmla="*/ 0 h 11"/>
                <a:gd name="T2" fmla="*/ 0 w 60"/>
                <a:gd name="T3" fmla="*/ 11 h 11"/>
                <a:gd name="T4" fmla="*/ 60 w 60"/>
                <a:gd name="T5" fmla="*/ 11 h 11"/>
                <a:gd name="T6" fmla="*/ 57 w 60"/>
                <a:gd name="T7" fmla="*/ 5 h 11"/>
                <a:gd name="T8" fmla="*/ 55 w 60"/>
                <a:gd name="T9" fmla="*/ 0 h 11"/>
                <a:gd name="T10" fmla="*/ 0 w 6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1">
                  <a:moveTo>
                    <a:pt x="0" y="0"/>
                  </a:moveTo>
                  <a:lnTo>
                    <a:pt x="0" y="11"/>
                  </a:lnTo>
                  <a:lnTo>
                    <a:pt x="60" y="11"/>
                  </a:lnTo>
                  <a:lnTo>
                    <a:pt x="57" y="5"/>
                  </a:lnTo>
                  <a:lnTo>
                    <a:pt x="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76" name="Freeform 325"/>
            <p:cNvSpPr>
              <a:spLocks noChangeArrowheads="1"/>
            </p:cNvSpPr>
            <p:nvPr/>
          </p:nvSpPr>
          <p:spPr bwMode="auto">
            <a:xfrm>
              <a:off x="1482" y="2196"/>
              <a:ext cx="18" cy="3"/>
            </a:xfrm>
            <a:custGeom>
              <a:avLst/>
              <a:gdLst>
                <a:gd name="T0" fmla="*/ 0 w 55"/>
                <a:gd name="T1" fmla="*/ 0 h 11"/>
                <a:gd name="T2" fmla="*/ 0 w 55"/>
                <a:gd name="T3" fmla="*/ 11 h 11"/>
                <a:gd name="T4" fmla="*/ 55 w 55"/>
                <a:gd name="T5" fmla="*/ 11 h 11"/>
                <a:gd name="T6" fmla="*/ 54 w 55"/>
                <a:gd name="T7" fmla="*/ 0 h 11"/>
                <a:gd name="T8" fmla="*/ 0 w 5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">
                  <a:moveTo>
                    <a:pt x="0" y="0"/>
                  </a:moveTo>
                  <a:lnTo>
                    <a:pt x="0" y="11"/>
                  </a:lnTo>
                  <a:lnTo>
                    <a:pt x="55" y="11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77" name="Freeform 326"/>
            <p:cNvSpPr>
              <a:spLocks noChangeArrowheads="1"/>
            </p:cNvSpPr>
            <p:nvPr/>
          </p:nvSpPr>
          <p:spPr bwMode="auto">
            <a:xfrm>
              <a:off x="1222" y="2203"/>
              <a:ext cx="255" cy="4"/>
            </a:xfrm>
            <a:custGeom>
              <a:avLst/>
              <a:gdLst>
                <a:gd name="T0" fmla="*/ 767 w 767"/>
                <a:gd name="T1" fmla="*/ 12 h 12"/>
                <a:gd name="T2" fmla="*/ 767 w 767"/>
                <a:gd name="T3" fmla="*/ 11 h 12"/>
                <a:gd name="T4" fmla="*/ 767 w 767"/>
                <a:gd name="T5" fmla="*/ 0 h 12"/>
                <a:gd name="T6" fmla="*/ 5 w 767"/>
                <a:gd name="T7" fmla="*/ 0 h 12"/>
                <a:gd name="T8" fmla="*/ 1 w 767"/>
                <a:gd name="T9" fmla="*/ 6 h 12"/>
                <a:gd name="T10" fmla="*/ 0 w 767"/>
                <a:gd name="T11" fmla="*/ 12 h 12"/>
                <a:gd name="T12" fmla="*/ 767 w 76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7" h="12">
                  <a:moveTo>
                    <a:pt x="767" y="12"/>
                  </a:moveTo>
                  <a:lnTo>
                    <a:pt x="767" y="11"/>
                  </a:lnTo>
                  <a:lnTo>
                    <a:pt x="767" y="0"/>
                  </a:lnTo>
                  <a:lnTo>
                    <a:pt x="5" y="0"/>
                  </a:lnTo>
                  <a:lnTo>
                    <a:pt x="1" y="6"/>
                  </a:lnTo>
                  <a:lnTo>
                    <a:pt x="0" y="12"/>
                  </a:lnTo>
                  <a:lnTo>
                    <a:pt x="767" y="12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78" name="Freeform 327"/>
            <p:cNvSpPr>
              <a:spLocks noChangeArrowheads="1"/>
            </p:cNvSpPr>
            <p:nvPr/>
          </p:nvSpPr>
          <p:spPr bwMode="auto">
            <a:xfrm>
              <a:off x="1223" y="2199"/>
              <a:ext cx="254" cy="4"/>
            </a:xfrm>
            <a:custGeom>
              <a:avLst/>
              <a:gdLst>
                <a:gd name="T0" fmla="*/ 762 w 762"/>
                <a:gd name="T1" fmla="*/ 11 h 11"/>
                <a:gd name="T2" fmla="*/ 762 w 762"/>
                <a:gd name="T3" fmla="*/ 0 h 11"/>
                <a:gd name="T4" fmla="*/ 1 w 762"/>
                <a:gd name="T5" fmla="*/ 0 h 11"/>
                <a:gd name="T6" fmla="*/ 0 w 762"/>
                <a:gd name="T7" fmla="*/ 11 h 11"/>
                <a:gd name="T8" fmla="*/ 762 w 76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11">
                  <a:moveTo>
                    <a:pt x="762" y="11"/>
                  </a:moveTo>
                  <a:lnTo>
                    <a:pt x="762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762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79" name="Freeform 328"/>
            <p:cNvSpPr>
              <a:spLocks noChangeArrowheads="1"/>
            </p:cNvSpPr>
            <p:nvPr/>
          </p:nvSpPr>
          <p:spPr bwMode="auto">
            <a:xfrm>
              <a:off x="1224" y="2196"/>
              <a:ext cx="253" cy="3"/>
            </a:xfrm>
            <a:custGeom>
              <a:avLst/>
              <a:gdLst>
                <a:gd name="T0" fmla="*/ 761 w 761"/>
                <a:gd name="T1" fmla="*/ 11 h 11"/>
                <a:gd name="T2" fmla="*/ 761 w 761"/>
                <a:gd name="T3" fmla="*/ 0 h 11"/>
                <a:gd name="T4" fmla="*/ 1 w 761"/>
                <a:gd name="T5" fmla="*/ 0 h 11"/>
                <a:gd name="T6" fmla="*/ 0 w 761"/>
                <a:gd name="T7" fmla="*/ 5 h 11"/>
                <a:gd name="T8" fmla="*/ 0 w 761"/>
                <a:gd name="T9" fmla="*/ 11 h 11"/>
                <a:gd name="T10" fmla="*/ 761 w 761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1" h="11">
                  <a:moveTo>
                    <a:pt x="761" y="11"/>
                  </a:moveTo>
                  <a:lnTo>
                    <a:pt x="761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761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80" name="Freeform 329"/>
            <p:cNvSpPr>
              <a:spLocks noChangeArrowheads="1"/>
            </p:cNvSpPr>
            <p:nvPr/>
          </p:nvSpPr>
          <p:spPr bwMode="auto">
            <a:xfrm>
              <a:off x="1219" y="2207"/>
              <a:ext cx="258" cy="4"/>
            </a:xfrm>
            <a:custGeom>
              <a:avLst/>
              <a:gdLst>
                <a:gd name="T0" fmla="*/ 752 w 775"/>
                <a:gd name="T1" fmla="*/ 11 h 11"/>
                <a:gd name="T2" fmla="*/ 752 w 775"/>
                <a:gd name="T3" fmla="*/ 10 h 11"/>
                <a:gd name="T4" fmla="*/ 761 w 775"/>
                <a:gd name="T5" fmla="*/ 10 h 11"/>
                <a:gd name="T6" fmla="*/ 772 w 775"/>
                <a:gd name="T7" fmla="*/ 7 h 11"/>
                <a:gd name="T8" fmla="*/ 775 w 775"/>
                <a:gd name="T9" fmla="*/ 0 h 11"/>
                <a:gd name="T10" fmla="*/ 8 w 775"/>
                <a:gd name="T11" fmla="*/ 0 h 11"/>
                <a:gd name="T12" fmla="*/ 3 w 775"/>
                <a:gd name="T13" fmla="*/ 7 h 11"/>
                <a:gd name="T14" fmla="*/ 0 w 775"/>
                <a:gd name="T15" fmla="*/ 11 h 11"/>
                <a:gd name="T16" fmla="*/ 752 w 775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5" h="11">
                  <a:moveTo>
                    <a:pt x="752" y="11"/>
                  </a:moveTo>
                  <a:lnTo>
                    <a:pt x="752" y="10"/>
                  </a:lnTo>
                  <a:lnTo>
                    <a:pt x="761" y="10"/>
                  </a:lnTo>
                  <a:lnTo>
                    <a:pt x="772" y="7"/>
                  </a:lnTo>
                  <a:lnTo>
                    <a:pt x="775" y="0"/>
                  </a:lnTo>
                  <a:lnTo>
                    <a:pt x="8" y="0"/>
                  </a:lnTo>
                  <a:lnTo>
                    <a:pt x="3" y="7"/>
                  </a:lnTo>
                  <a:lnTo>
                    <a:pt x="0" y="11"/>
                  </a:lnTo>
                  <a:lnTo>
                    <a:pt x="752" y="11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81" name="Freeform 330"/>
            <p:cNvSpPr>
              <a:spLocks noChangeArrowheads="1"/>
            </p:cNvSpPr>
            <p:nvPr/>
          </p:nvSpPr>
          <p:spPr bwMode="auto">
            <a:xfrm>
              <a:off x="1482" y="2207"/>
              <a:ext cx="26" cy="4"/>
            </a:xfrm>
            <a:custGeom>
              <a:avLst/>
              <a:gdLst>
                <a:gd name="T0" fmla="*/ 22 w 76"/>
                <a:gd name="T1" fmla="*/ 10 h 11"/>
                <a:gd name="T2" fmla="*/ 22 w 76"/>
                <a:gd name="T3" fmla="*/ 11 h 11"/>
                <a:gd name="T4" fmla="*/ 76 w 76"/>
                <a:gd name="T5" fmla="*/ 11 h 11"/>
                <a:gd name="T6" fmla="*/ 70 w 76"/>
                <a:gd name="T7" fmla="*/ 6 h 11"/>
                <a:gd name="T8" fmla="*/ 65 w 76"/>
                <a:gd name="T9" fmla="*/ 0 h 11"/>
                <a:gd name="T10" fmla="*/ 0 w 76"/>
                <a:gd name="T11" fmla="*/ 0 h 11"/>
                <a:gd name="T12" fmla="*/ 2 w 76"/>
                <a:gd name="T13" fmla="*/ 7 h 11"/>
                <a:gd name="T14" fmla="*/ 14 w 76"/>
                <a:gd name="T15" fmla="*/ 10 h 11"/>
                <a:gd name="T16" fmla="*/ 22 w 76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1">
                  <a:moveTo>
                    <a:pt x="22" y="10"/>
                  </a:moveTo>
                  <a:lnTo>
                    <a:pt x="22" y="11"/>
                  </a:lnTo>
                  <a:lnTo>
                    <a:pt x="76" y="11"/>
                  </a:lnTo>
                  <a:lnTo>
                    <a:pt x="70" y="6"/>
                  </a:lnTo>
                  <a:lnTo>
                    <a:pt x="65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14" y="10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82" name="Freeform 331"/>
            <p:cNvSpPr>
              <a:spLocks noChangeArrowheads="1"/>
            </p:cNvSpPr>
            <p:nvPr/>
          </p:nvSpPr>
          <p:spPr bwMode="auto">
            <a:xfrm>
              <a:off x="1519" y="2207"/>
              <a:ext cx="277" cy="4"/>
            </a:xfrm>
            <a:custGeom>
              <a:avLst/>
              <a:gdLst>
                <a:gd name="T0" fmla="*/ 12 w 831"/>
                <a:gd name="T1" fmla="*/ 0 h 11"/>
                <a:gd name="T2" fmla="*/ 5 w 831"/>
                <a:gd name="T3" fmla="*/ 6 h 11"/>
                <a:gd name="T4" fmla="*/ 0 w 831"/>
                <a:gd name="T5" fmla="*/ 11 h 11"/>
                <a:gd name="T6" fmla="*/ 831 w 831"/>
                <a:gd name="T7" fmla="*/ 11 h 11"/>
                <a:gd name="T8" fmla="*/ 823 w 831"/>
                <a:gd name="T9" fmla="*/ 6 h 11"/>
                <a:gd name="T10" fmla="*/ 819 w 831"/>
                <a:gd name="T11" fmla="*/ 0 h 11"/>
                <a:gd name="T12" fmla="*/ 12 w 83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1" h="11">
                  <a:moveTo>
                    <a:pt x="12" y="0"/>
                  </a:moveTo>
                  <a:lnTo>
                    <a:pt x="5" y="6"/>
                  </a:lnTo>
                  <a:lnTo>
                    <a:pt x="0" y="11"/>
                  </a:lnTo>
                  <a:lnTo>
                    <a:pt x="831" y="11"/>
                  </a:lnTo>
                  <a:lnTo>
                    <a:pt x="823" y="6"/>
                  </a:lnTo>
                  <a:lnTo>
                    <a:pt x="8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83" name="Freeform 332"/>
            <p:cNvSpPr>
              <a:spLocks noChangeArrowheads="1"/>
            </p:cNvSpPr>
            <p:nvPr/>
          </p:nvSpPr>
          <p:spPr bwMode="auto">
            <a:xfrm>
              <a:off x="1482" y="2192"/>
              <a:ext cx="18" cy="4"/>
            </a:xfrm>
            <a:custGeom>
              <a:avLst/>
              <a:gdLst>
                <a:gd name="T0" fmla="*/ 0 w 54"/>
                <a:gd name="T1" fmla="*/ 11 h 11"/>
                <a:gd name="T2" fmla="*/ 54 w 54"/>
                <a:gd name="T3" fmla="*/ 11 h 11"/>
                <a:gd name="T4" fmla="*/ 53 w 54"/>
                <a:gd name="T5" fmla="*/ 0 h 11"/>
                <a:gd name="T6" fmla="*/ 0 w 54"/>
                <a:gd name="T7" fmla="*/ 0 h 11"/>
                <a:gd name="T8" fmla="*/ 0 w 5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1">
                  <a:moveTo>
                    <a:pt x="0" y="11"/>
                  </a:moveTo>
                  <a:lnTo>
                    <a:pt x="54" y="11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84" name="Freeform 333"/>
            <p:cNvSpPr>
              <a:spLocks noChangeArrowheads="1"/>
            </p:cNvSpPr>
            <p:nvPr/>
          </p:nvSpPr>
          <p:spPr bwMode="auto">
            <a:xfrm>
              <a:off x="1224" y="2192"/>
              <a:ext cx="253" cy="4"/>
            </a:xfrm>
            <a:custGeom>
              <a:avLst/>
              <a:gdLst>
                <a:gd name="T0" fmla="*/ 760 w 760"/>
                <a:gd name="T1" fmla="*/ 11 h 11"/>
                <a:gd name="T2" fmla="*/ 760 w 760"/>
                <a:gd name="T3" fmla="*/ 0 h 11"/>
                <a:gd name="T4" fmla="*/ 0 w 760"/>
                <a:gd name="T5" fmla="*/ 0 h 11"/>
                <a:gd name="T6" fmla="*/ 0 w 760"/>
                <a:gd name="T7" fmla="*/ 4 h 11"/>
                <a:gd name="T8" fmla="*/ 0 w 760"/>
                <a:gd name="T9" fmla="*/ 11 h 11"/>
                <a:gd name="T10" fmla="*/ 760 w 760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0" h="11">
                  <a:moveTo>
                    <a:pt x="760" y="11"/>
                  </a:moveTo>
                  <a:lnTo>
                    <a:pt x="76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760" y="1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85" name="Freeform 334"/>
            <p:cNvSpPr>
              <a:spLocks noChangeArrowheads="1"/>
            </p:cNvSpPr>
            <p:nvPr/>
          </p:nvSpPr>
          <p:spPr bwMode="auto">
            <a:xfrm>
              <a:off x="1184" y="2174"/>
              <a:ext cx="21" cy="3"/>
            </a:xfrm>
            <a:custGeom>
              <a:avLst/>
              <a:gdLst>
                <a:gd name="T0" fmla="*/ 53 w 63"/>
                <a:gd name="T1" fmla="*/ 10 h 10"/>
                <a:gd name="T2" fmla="*/ 57 w 63"/>
                <a:gd name="T3" fmla="*/ 3 h 10"/>
                <a:gd name="T4" fmla="*/ 63 w 63"/>
                <a:gd name="T5" fmla="*/ 0 h 10"/>
                <a:gd name="T6" fmla="*/ 0 w 63"/>
                <a:gd name="T7" fmla="*/ 0 h 10"/>
                <a:gd name="T8" fmla="*/ 5 w 63"/>
                <a:gd name="T9" fmla="*/ 3 h 10"/>
                <a:gd name="T10" fmla="*/ 11 w 63"/>
                <a:gd name="T11" fmla="*/ 10 h 10"/>
                <a:gd name="T12" fmla="*/ 53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">
                  <a:moveTo>
                    <a:pt x="53" y="10"/>
                  </a:moveTo>
                  <a:lnTo>
                    <a:pt x="57" y="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10"/>
                  </a:lnTo>
                  <a:lnTo>
                    <a:pt x="53" y="1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86" name="Freeform 335"/>
            <p:cNvSpPr>
              <a:spLocks noChangeArrowheads="1"/>
            </p:cNvSpPr>
            <p:nvPr/>
          </p:nvSpPr>
          <p:spPr bwMode="auto">
            <a:xfrm>
              <a:off x="1187" y="2177"/>
              <a:ext cx="14" cy="4"/>
            </a:xfrm>
            <a:custGeom>
              <a:avLst/>
              <a:gdLst>
                <a:gd name="T0" fmla="*/ 39 w 42"/>
                <a:gd name="T1" fmla="*/ 3 h 11"/>
                <a:gd name="T2" fmla="*/ 42 w 42"/>
                <a:gd name="T3" fmla="*/ 0 h 11"/>
                <a:gd name="T4" fmla="*/ 0 w 42"/>
                <a:gd name="T5" fmla="*/ 0 h 11"/>
                <a:gd name="T6" fmla="*/ 3 w 42"/>
                <a:gd name="T7" fmla="*/ 11 h 11"/>
                <a:gd name="T8" fmla="*/ 35 w 42"/>
                <a:gd name="T9" fmla="*/ 11 h 11"/>
                <a:gd name="T10" fmla="*/ 39 w 42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1">
                  <a:moveTo>
                    <a:pt x="39" y="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35" y="11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87" name="Freeform 336"/>
            <p:cNvSpPr>
              <a:spLocks noChangeArrowheads="1"/>
            </p:cNvSpPr>
            <p:nvPr/>
          </p:nvSpPr>
          <p:spPr bwMode="auto">
            <a:xfrm>
              <a:off x="1184" y="2188"/>
              <a:ext cx="13" cy="4"/>
            </a:xfrm>
            <a:custGeom>
              <a:avLst/>
              <a:gdLst>
                <a:gd name="T0" fmla="*/ 39 w 40"/>
                <a:gd name="T1" fmla="*/ 12 h 12"/>
                <a:gd name="T2" fmla="*/ 40 w 40"/>
                <a:gd name="T3" fmla="*/ 0 h 12"/>
                <a:gd name="T4" fmla="*/ 10 w 40"/>
                <a:gd name="T5" fmla="*/ 0 h 12"/>
                <a:gd name="T6" fmla="*/ 0 w 40"/>
                <a:gd name="T7" fmla="*/ 12 h 12"/>
                <a:gd name="T8" fmla="*/ 39 w 4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2">
                  <a:moveTo>
                    <a:pt x="39" y="12"/>
                  </a:moveTo>
                  <a:lnTo>
                    <a:pt x="40" y="0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88" name="Freeform 337"/>
            <p:cNvSpPr>
              <a:spLocks noChangeArrowheads="1"/>
            </p:cNvSpPr>
            <p:nvPr/>
          </p:nvSpPr>
          <p:spPr bwMode="auto">
            <a:xfrm>
              <a:off x="1180" y="2192"/>
              <a:ext cx="17" cy="4"/>
            </a:xfrm>
            <a:custGeom>
              <a:avLst/>
              <a:gdLst>
                <a:gd name="T0" fmla="*/ 49 w 49"/>
                <a:gd name="T1" fmla="*/ 4 h 11"/>
                <a:gd name="T2" fmla="*/ 49 w 49"/>
                <a:gd name="T3" fmla="*/ 0 h 11"/>
                <a:gd name="T4" fmla="*/ 10 w 49"/>
                <a:gd name="T5" fmla="*/ 0 h 11"/>
                <a:gd name="T6" fmla="*/ 5 w 49"/>
                <a:gd name="T7" fmla="*/ 6 h 11"/>
                <a:gd name="T8" fmla="*/ 0 w 49"/>
                <a:gd name="T9" fmla="*/ 11 h 11"/>
                <a:gd name="T10" fmla="*/ 49 w 49"/>
                <a:gd name="T11" fmla="*/ 11 h 11"/>
                <a:gd name="T12" fmla="*/ 49 w 49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1">
                  <a:moveTo>
                    <a:pt x="49" y="4"/>
                  </a:moveTo>
                  <a:lnTo>
                    <a:pt x="49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1"/>
                  </a:lnTo>
                  <a:lnTo>
                    <a:pt x="49" y="11"/>
                  </a:lnTo>
                  <a:lnTo>
                    <a:pt x="49" y="4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89" name="Freeform 338"/>
            <p:cNvSpPr>
              <a:spLocks noChangeArrowheads="1"/>
            </p:cNvSpPr>
            <p:nvPr/>
          </p:nvSpPr>
          <p:spPr bwMode="auto">
            <a:xfrm>
              <a:off x="1187" y="2185"/>
              <a:ext cx="11" cy="3"/>
            </a:xfrm>
            <a:custGeom>
              <a:avLst/>
              <a:gdLst>
                <a:gd name="T0" fmla="*/ 30 w 32"/>
                <a:gd name="T1" fmla="*/ 10 h 10"/>
                <a:gd name="T2" fmla="*/ 32 w 32"/>
                <a:gd name="T3" fmla="*/ 0 h 10"/>
                <a:gd name="T4" fmla="*/ 3 w 32"/>
                <a:gd name="T5" fmla="*/ 0 h 10"/>
                <a:gd name="T6" fmla="*/ 0 w 32"/>
                <a:gd name="T7" fmla="*/ 10 h 10"/>
                <a:gd name="T8" fmla="*/ 30 w 3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0">
                  <a:moveTo>
                    <a:pt x="30" y="10"/>
                  </a:moveTo>
                  <a:lnTo>
                    <a:pt x="32" y="0"/>
                  </a:lnTo>
                  <a:lnTo>
                    <a:pt x="3" y="0"/>
                  </a:lnTo>
                  <a:lnTo>
                    <a:pt x="0" y="1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90" name="Freeform 339"/>
            <p:cNvSpPr>
              <a:spLocks noChangeArrowheads="1"/>
            </p:cNvSpPr>
            <p:nvPr/>
          </p:nvSpPr>
          <p:spPr bwMode="auto">
            <a:xfrm>
              <a:off x="1188" y="2181"/>
              <a:ext cx="11" cy="4"/>
            </a:xfrm>
            <a:custGeom>
              <a:avLst/>
              <a:gdLst>
                <a:gd name="T0" fmla="*/ 1 w 33"/>
                <a:gd name="T1" fmla="*/ 4 h 12"/>
                <a:gd name="T2" fmla="*/ 0 w 33"/>
                <a:gd name="T3" fmla="*/ 12 h 12"/>
                <a:gd name="T4" fmla="*/ 29 w 33"/>
                <a:gd name="T5" fmla="*/ 12 h 12"/>
                <a:gd name="T6" fmla="*/ 33 w 33"/>
                <a:gd name="T7" fmla="*/ 0 h 12"/>
                <a:gd name="T8" fmla="*/ 1 w 33"/>
                <a:gd name="T9" fmla="*/ 0 h 12"/>
                <a:gd name="T10" fmla="*/ 1 w 33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2">
                  <a:moveTo>
                    <a:pt x="1" y="4"/>
                  </a:moveTo>
                  <a:lnTo>
                    <a:pt x="0" y="12"/>
                  </a:lnTo>
                  <a:lnTo>
                    <a:pt x="29" y="12"/>
                  </a:lnTo>
                  <a:lnTo>
                    <a:pt x="33" y="0"/>
                  </a:ln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91" name="Freeform 340"/>
            <p:cNvSpPr>
              <a:spLocks noChangeArrowheads="1"/>
            </p:cNvSpPr>
            <p:nvPr/>
          </p:nvSpPr>
          <p:spPr bwMode="auto">
            <a:xfrm>
              <a:off x="1177" y="2196"/>
              <a:ext cx="20" cy="3"/>
            </a:xfrm>
            <a:custGeom>
              <a:avLst/>
              <a:gdLst>
                <a:gd name="T0" fmla="*/ 61 w 61"/>
                <a:gd name="T1" fmla="*/ 11 h 11"/>
                <a:gd name="T2" fmla="*/ 60 w 61"/>
                <a:gd name="T3" fmla="*/ 0 h 11"/>
                <a:gd name="T4" fmla="*/ 11 w 61"/>
                <a:gd name="T5" fmla="*/ 0 h 11"/>
                <a:gd name="T6" fmla="*/ 0 w 61"/>
                <a:gd name="T7" fmla="*/ 11 h 11"/>
                <a:gd name="T8" fmla="*/ 61 w 6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1">
                  <a:moveTo>
                    <a:pt x="61" y="11"/>
                  </a:moveTo>
                  <a:lnTo>
                    <a:pt x="60" y="0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61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92" name="Freeform 341"/>
            <p:cNvSpPr>
              <a:spLocks noChangeArrowheads="1"/>
            </p:cNvSpPr>
            <p:nvPr/>
          </p:nvSpPr>
          <p:spPr bwMode="auto">
            <a:xfrm>
              <a:off x="1173" y="2199"/>
              <a:ext cx="25" cy="4"/>
            </a:xfrm>
            <a:custGeom>
              <a:avLst/>
              <a:gdLst>
                <a:gd name="T0" fmla="*/ 75 w 75"/>
                <a:gd name="T1" fmla="*/ 11 h 11"/>
                <a:gd name="T2" fmla="*/ 73 w 75"/>
                <a:gd name="T3" fmla="*/ 5 h 11"/>
                <a:gd name="T4" fmla="*/ 73 w 75"/>
                <a:gd name="T5" fmla="*/ 0 h 11"/>
                <a:gd name="T6" fmla="*/ 12 w 75"/>
                <a:gd name="T7" fmla="*/ 0 h 11"/>
                <a:gd name="T8" fmla="*/ 0 w 75"/>
                <a:gd name="T9" fmla="*/ 11 h 11"/>
                <a:gd name="T10" fmla="*/ 75 w 75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1">
                  <a:moveTo>
                    <a:pt x="75" y="11"/>
                  </a:moveTo>
                  <a:lnTo>
                    <a:pt x="73" y="5"/>
                  </a:lnTo>
                  <a:lnTo>
                    <a:pt x="73" y="0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75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93" name="Freeform 342"/>
            <p:cNvSpPr>
              <a:spLocks noChangeArrowheads="1"/>
            </p:cNvSpPr>
            <p:nvPr/>
          </p:nvSpPr>
          <p:spPr bwMode="auto">
            <a:xfrm>
              <a:off x="1169" y="2203"/>
              <a:ext cx="30" cy="4"/>
            </a:xfrm>
            <a:custGeom>
              <a:avLst/>
              <a:gdLst>
                <a:gd name="T0" fmla="*/ 60 w 90"/>
                <a:gd name="T1" fmla="*/ 4 h 12"/>
                <a:gd name="T2" fmla="*/ 58 w 90"/>
                <a:gd name="T3" fmla="*/ 12 h 12"/>
                <a:gd name="T4" fmla="*/ 90 w 90"/>
                <a:gd name="T5" fmla="*/ 12 h 12"/>
                <a:gd name="T6" fmla="*/ 86 w 90"/>
                <a:gd name="T7" fmla="*/ 0 h 12"/>
                <a:gd name="T8" fmla="*/ 11 w 90"/>
                <a:gd name="T9" fmla="*/ 0 h 12"/>
                <a:gd name="T10" fmla="*/ 4 w 90"/>
                <a:gd name="T11" fmla="*/ 7 h 12"/>
                <a:gd name="T12" fmla="*/ 0 w 90"/>
                <a:gd name="T13" fmla="*/ 12 h 12"/>
                <a:gd name="T14" fmla="*/ 54 w 90"/>
                <a:gd name="T15" fmla="*/ 12 h 12"/>
                <a:gd name="T16" fmla="*/ 54 w 90"/>
                <a:gd name="T17" fmla="*/ 7 h 12"/>
                <a:gd name="T18" fmla="*/ 54 w 90"/>
                <a:gd name="T19" fmla="*/ 5 h 12"/>
                <a:gd name="T20" fmla="*/ 54 w 90"/>
                <a:gd name="T21" fmla="*/ 4 h 12"/>
                <a:gd name="T22" fmla="*/ 55 w 90"/>
                <a:gd name="T23" fmla="*/ 4 h 12"/>
                <a:gd name="T24" fmla="*/ 60 w 90"/>
                <a:gd name="T2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2">
                  <a:moveTo>
                    <a:pt x="60" y="4"/>
                  </a:moveTo>
                  <a:lnTo>
                    <a:pt x="58" y="12"/>
                  </a:lnTo>
                  <a:lnTo>
                    <a:pt x="90" y="12"/>
                  </a:lnTo>
                  <a:lnTo>
                    <a:pt x="86" y="0"/>
                  </a:lnTo>
                  <a:lnTo>
                    <a:pt x="11" y="0"/>
                  </a:lnTo>
                  <a:lnTo>
                    <a:pt x="4" y="7"/>
                  </a:lnTo>
                  <a:lnTo>
                    <a:pt x="0" y="12"/>
                  </a:lnTo>
                  <a:lnTo>
                    <a:pt x="54" y="12"/>
                  </a:lnTo>
                  <a:lnTo>
                    <a:pt x="54" y="7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60" y="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94" name="Freeform 343"/>
            <p:cNvSpPr>
              <a:spLocks noChangeArrowheads="1"/>
            </p:cNvSpPr>
            <p:nvPr/>
          </p:nvSpPr>
          <p:spPr bwMode="auto">
            <a:xfrm>
              <a:off x="1188" y="2211"/>
              <a:ext cx="17" cy="3"/>
            </a:xfrm>
            <a:custGeom>
              <a:avLst/>
              <a:gdLst>
                <a:gd name="T0" fmla="*/ 52 w 52"/>
                <a:gd name="T1" fmla="*/ 11 h 11"/>
                <a:gd name="T2" fmla="*/ 46 w 52"/>
                <a:gd name="T3" fmla="*/ 6 h 11"/>
                <a:gd name="T4" fmla="*/ 41 w 52"/>
                <a:gd name="T5" fmla="*/ 0 h 11"/>
                <a:gd name="T6" fmla="*/ 1 w 52"/>
                <a:gd name="T7" fmla="*/ 0 h 11"/>
                <a:gd name="T8" fmla="*/ 0 w 52"/>
                <a:gd name="T9" fmla="*/ 11 h 11"/>
                <a:gd name="T10" fmla="*/ 52 w 52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1">
                  <a:moveTo>
                    <a:pt x="52" y="11"/>
                  </a:moveTo>
                  <a:lnTo>
                    <a:pt x="46" y="6"/>
                  </a:lnTo>
                  <a:lnTo>
                    <a:pt x="41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52" y="11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95" name="Freeform 344"/>
            <p:cNvSpPr>
              <a:spLocks noChangeArrowheads="1"/>
            </p:cNvSpPr>
            <p:nvPr/>
          </p:nvSpPr>
          <p:spPr bwMode="auto">
            <a:xfrm>
              <a:off x="1188" y="2207"/>
              <a:ext cx="13" cy="4"/>
            </a:xfrm>
            <a:custGeom>
              <a:avLst/>
              <a:gdLst>
                <a:gd name="T0" fmla="*/ 40 w 40"/>
                <a:gd name="T1" fmla="*/ 11 h 11"/>
                <a:gd name="T2" fmla="*/ 38 w 40"/>
                <a:gd name="T3" fmla="*/ 9 h 11"/>
                <a:gd name="T4" fmla="*/ 37 w 40"/>
                <a:gd name="T5" fmla="*/ 7 h 11"/>
                <a:gd name="T6" fmla="*/ 33 w 40"/>
                <a:gd name="T7" fmla="*/ 0 h 11"/>
                <a:gd name="T8" fmla="*/ 1 w 40"/>
                <a:gd name="T9" fmla="*/ 0 h 11"/>
                <a:gd name="T10" fmla="*/ 0 w 40"/>
                <a:gd name="T11" fmla="*/ 11 h 11"/>
                <a:gd name="T12" fmla="*/ 40 w 40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">
                  <a:moveTo>
                    <a:pt x="40" y="11"/>
                  </a:moveTo>
                  <a:lnTo>
                    <a:pt x="38" y="9"/>
                  </a:lnTo>
                  <a:lnTo>
                    <a:pt x="37" y="7"/>
                  </a:lnTo>
                  <a:lnTo>
                    <a:pt x="33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96" name="Freeform 345"/>
            <p:cNvSpPr>
              <a:spLocks noChangeArrowheads="1"/>
            </p:cNvSpPr>
            <p:nvPr/>
          </p:nvSpPr>
          <p:spPr bwMode="auto">
            <a:xfrm>
              <a:off x="593" y="2181"/>
              <a:ext cx="571" cy="4"/>
            </a:xfrm>
            <a:custGeom>
              <a:avLst/>
              <a:gdLst>
                <a:gd name="T0" fmla="*/ 1714 w 1714"/>
                <a:gd name="T1" fmla="*/ 12 h 12"/>
                <a:gd name="T2" fmla="*/ 1711 w 1714"/>
                <a:gd name="T3" fmla="*/ 5 h 12"/>
                <a:gd name="T4" fmla="*/ 1711 w 1714"/>
                <a:gd name="T5" fmla="*/ 0 h 12"/>
                <a:gd name="T6" fmla="*/ 13 w 1714"/>
                <a:gd name="T7" fmla="*/ 0 h 12"/>
                <a:gd name="T8" fmla="*/ 0 w 1714"/>
                <a:gd name="T9" fmla="*/ 12 h 12"/>
                <a:gd name="T10" fmla="*/ 1714 w 1714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4" h="12">
                  <a:moveTo>
                    <a:pt x="1714" y="12"/>
                  </a:moveTo>
                  <a:lnTo>
                    <a:pt x="1711" y="5"/>
                  </a:lnTo>
                  <a:lnTo>
                    <a:pt x="1711" y="0"/>
                  </a:lnTo>
                  <a:lnTo>
                    <a:pt x="13" y="0"/>
                  </a:lnTo>
                  <a:lnTo>
                    <a:pt x="0" y="12"/>
                  </a:lnTo>
                  <a:lnTo>
                    <a:pt x="1714" y="1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97" name="Freeform 346"/>
            <p:cNvSpPr>
              <a:spLocks noChangeArrowheads="1"/>
            </p:cNvSpPr>
            <p:nvPr/>
          </p:nvSpPr>
          <p:spPr bwMode="auto">
            <a:xfrm>
              <a:off x="589" y="2185"/>
              <a:ext cx="594" cy="3"/>
            </a:xfrm>
            <a:custGeom>
              <a:avLst/>
              <a:gdLst>
                <a:gd name="T0" fmla="*/ 1726 w 1784"/>
                <a:gd name="T1" fmla="*/ 2 h 10"/>
                <a:gd name="T2" fmla="*/ 1726 w 1784"/>
                <a:gd name="T3" fmla="*/ 0 h 10"/>
                <a:gd name="T4" fmla="*/ 12 w 1784"/>
                <a:gd name="T5" fmla="*/ 0 h 10"/>
                <a:gd name="T6" fmla="*/ 0 w 1784"/>
                <a:gd name="T7" fmla="*/ 10 h 10"/>
                <a:gd name="T8" fmla="*/ 1780 w 1784"/>
                <a:gd name="T9" fmla="*/ 10 h 10"/>
                <a:gd name="T10" fmla="*/ 1784 w 1784"/>
                <a:gd name="T11" fmla="*/ 0 h 10"/>
                <a:gd name="T12" fmla="*/ 1741 w 1784"/>
                <a:gd name="T13" fmla="*/ 0 h 10"/>
                <a:gd name="T14" fmla="*/ 1740 w 1784"/>
                <a:gd name="T15" fmla="*/ 3 h 10"/>
                <a:gd name="T16" fmla="*/ 1734 w 1784"/>
                <a:gd name="T17" fmla="*/ 4 h 10"/>
                <a:gd name="T18" fmla="*/ 1726 w 1784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4" h="10">
                  <a:moveTo>
                    <a:pt x="1726" y="2"/>
                  </a:moveTo>
                  <a:lnTo>
                    <a:pt x="1726" y="0"/>
                  </a:lnTo>
                  <a:lnTo>
                    <a:pt x="12" y="0"/>
                  </a:lnTo>
                  <a:lnTo>
                    <a:pt x="0" y="10"/>
                  </a:lnTo>
                  <a:lnTo>
                    <a:pt x="1780" y="10"/>
                  </a:lnTo>
                  <a:lnTo>
                    <a:pt x="1784" y="0"/>
                  </a:lnTo>
                  <a:lnTo>
                    <a:pt x="1741" y="0"/>
                  </a:lnTo>
                  <a:lnTo>
                    <a:pt x="1740" y="3"/>
                  </a:lnTo>
                  <a:lnTo>
                    <a:pt x="1734" y="4"/>
                  </a:lnTo>
                  <a:lnTo>
                    <a:pt x="1726" y="2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98" name="Freeform 347"/>
            <p:cNvSpPr>
              <a:spLocks noChangeArrowheads="1"/>
            </p:cNvSpPr>
            <p:nvPr/>
          </p:nvSpPr>
          <p:spPr bwMode="auto">
            <a:xfrm>
              <a:off x="597" y="2177"/>
              <a:ext cx="568" cy="4"/>
            </a:xfrm>
            <a:custGeom>
              <a:avLst/>
              <a:gdLst>
                <a:gd name="T0" fmla="*/ 1698 w 1703"/>
                <a:gd name="T1" fmla="*/ 11 h 11"/>
                <a:gd name="T2" fmla="*/ 1703 w 1703"/>
                <a:gd name="T3" fmla="*/ 0 h 11"/>
                <a:gd name="T4" fmla="*/ 13 w 1703"/>
                <a:gd name="T5" fmla="*/ 0 h 11"/>
                <a:gd name="T6" fmla="*/ 7 w 1703"/>
                <a:gd name="T7" fmla="*/ 5 h 11"/>
                <a:gd name="T8" fmla="*/ 0 w 1703"/>
                <a:gd name="T9" fmla="*/ 11 h 11"/>
                <a:gd name="T10" fmla="*/ 1698 w 170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3" h="11">
                  <a:moveTo>
                    <a:pt x="1698" y="11"/>
                  </a:moveTo>
                  <a:lnTo>
                    <a:pt x="1703" y="0"/>
                  </a:lnTo>
                  <a:lnTo>
                    <a:pt x="13" y="0"/>
                  </a:lnTo>
                  <a:lnTo>
                    <a:pt x="7" y="5"/>
                  </a:lnTo>
                  <a:lnTo>
                    <a:pt x="0" y="11"/>
                  </a:lnTo>
                  <a:lnTo>
                    <a:pt x="1698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899" name="Freeform 348"/>
            <p:cNvSpPr>
              <a:spLocks noChangeArrowheads="1"/>
            </p:cNvSpPr>
            <p:nvPr/>
          </p:nvSpPr>
          <p:spPr bwMode="auto">
            <a:xfrm>
              <a:off x="1167" y="2177"/>
              <a:ext cx="17" cy="4"/>
            </a:xfrm>
            <a:custGeom>
              <a:avLst/>
              <a:gdLst>
                <a:gd name="T0" fmla="*/ 49 w 49"/>
                <a:gd name="T1" fmla="*/ 11 h 11"/>
                <a:gd name="T2" fmla="*/ 45 w 49"/>
                <a:gd name="T3" fmla="*/ 0 h 11"/>
                <a:gd name="T4" fmla="*/ 4 w 49"/>
                <a:gd name="T5" fmla="*/ 0 h 11"/>
                <a:gd name="T6" fmla="*/ 0 w 49"/>
                <a:gd name="T7" fmla="*/ 7 h 11"/>
                <a:gd name="T8" fmla="*/ 3 w 49"/>
                <a:gd name="T9" fmla="*/ 11 h 11"/>
                <a:gd name="T10" fmla="*/ 49 w 49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1">
                  <a:moveTo>
                    <a:pt x="49" y="11"/>
                  </a:moveTo>
                  <a:lnTo>
                    <a:pt x="45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49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00" name="Freeform 349"/>
            <p:cNvSpPr>
              <a:spLocks noChangeArrowheads="1"/>
            </p:cNvSpPr>
            <p:nvPr/>
          </p:nvSpPr>
          <p:spPr bwMode="auto">
            <a:xfrm>
              <a:off x="1169" y="2174"/>
              <a:ext cx="13" cy="3"/>
            </a:xfrm>
            <a:custGeom>
              <a:avLst/>
              <a:gdLst>
                <a:gd name="T0" fmla="*/ 41 w 41"/>
                <a:gd name="T1" fmla="*/ 10 h 10"/>
                <a:gd name="T2" fmla="*/ 39 w 41"/>
                <a:gd name="T3" fmla="*/ 7 h 10"/>
                <a:gd name="T4" fmla="*/ 30 w 41"/>
                <a:gd name="T5" fmla="*/ 1 h 10"/>
                <a:gd name="T6" fmla="*/ 19 w 41"/>
                <a:gd name="T7" fmla="*/ 0 h 10"/>
                <a:gd name="T8" fmla="*/ 3 w 41"/>
                <a:gd name="T9" fmla="*/ 3 h 10"/>
                <a:gd name="T10" fmla="*/ 0 w 41"/>
                <a:gd name="T11" fmla="*/ 10 h 10"/>
                <a:gd name="T12" fmla="*/ 41 w 4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0">
                  <a:moveTo>
                    <a:pt x="41" y="10"/>
                  </a:moveTo>
                  <a:lnTo>
                    <a:pt x="39" y="7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3" y="3"/>
                  </a:lnTo>
                  <a:lnTo>
                    <a:pt x="0" y="10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01" name="Freeform 350"/>
            <p:cNvSpPr>
              <a:spLocks noChangeArrowheads="1"/>
            </p:cNvSpPr>
            <p:nvPr/>
          </p:nvSpPr>
          <p:spPr bwMode="auto">
            <a:xfrm>
              <a:off x="601" y="2174"/>
              <a:ext cx="568" cy="3"/>
            </a:xfrm>
            <a:custGeom>
              <a:avLst/>
              <a:gdLst>
                <a:gd name="T0" fmla="*/ 1697 w 1702"/>
                <a:gd name="T1" fmla="*/ 2 h 10"/>
                <a:gd name="T2" fmla="*/ 1702 w 1702"/>
                <a:gd name="T3" fmla="*/ 0 h 10"/>
                <a:gd name="T4" fmla="*/ 8 w 1702"/>
                <a:gd name="T5" fmla="*/ 0 h 10"/>
                <a:gd name="T6" fmla="*/ 0 w 1702"/>
                <a:gd name="T7" fmla="*/ 10 h 10"/>
                <a:gd name="T8" fmla="*/ 1690 w 1702"/>
                <a:gd name="T9" fmla="*/ 10 h 10"/>
                <a:gd name="T10" fmla="*/ 1692 w 1702"/>
                <a:gd name="T11" fmla="*/ 4 h 10"/>
                <a:gd name="T12" fmla="*/ 1697 w 1702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2" h="10">
                  <a:moveTo>
                    <a:pt x="1697" y="2"/>
                  </a:moveTo>
                  <a:lnTo>
                    <a:pt x="1702" y="0"/>
                  </a:lnTo>
                  <a:lnTo>
                    <a:pt x="8" y="0"/>
                  </a:lnTo>
                  <a:lnTo>
                    <a:pt x="0" y="10"/>
                  </a:lnTo>
                  <a:lnTo>
                    <a:pt x="1690" y="10"/>
                  </a:lnTo>
                  <a:lnTo>
                    <a:pt x="1692" y="4"/>
                  </a:lnTo>
                  <a:lnTo>
                    <a:pt x="1697" y="2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02" name="Freeform 351"/>
            <p:cNvSpPr>
              <a:spLocks noChangeArrowheads="1"/>
            </p:cNvSpPr>
            <p:nvPr/>
          </p:nvSpPr>
          <p:spPr bwMode="auto">
            <a:xfrm>
              <a:off x="1168" y="2181"/>
              <a:ext cx="16" cy="4"/>
            </a:xfrm>
            <a:custGeom>
              <a:avLst/>
              <a:gdLst>
                <a:gd name="T0" fmla="*/ 2 w 46"/>
                <a:gd name="T1" fmla="*/ 10 h 12"/>
                <a:gd name="T2" fmla="*/ 2 w 46"/>
                <a:gd name="T3" fmla="*/ 12 h 12"/>
                <a:gd name="T4" fmla="*/ 45 w 46"/>
                <a:gd name="T5" fmla="*/ 12 h 12"/>
                <a:gd name="T6" fmla="*/ 46 w 46"/>
                <a:gd name="T7" fmla="*/ 5 h 12"/>
                <a:gd name="T8" fmla="*/ 46 w 46"/>
                <a:gd name="T9" fmla="*/ 0 h 12"/>
                <a:gd name="T10" fmla="*/ 0 w 46"/>
                <a:gd name="T11" fmla="*/ 0 h 12"/>
                <a:gd name="T12" fmla="*/ 2 w 46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2" y="10"/>
                  </a:moveTo>
                  <a:lnTo>
                    <a:pt x="2" y="12"/>
                  </a:lnTo>
                  <a:lnTo>
                    <a:pt x="45" y="12"/>
                  </a:lnTo>
                  <a:lnTo>
                    <a:pt x="46" y="5"/>
                  </a:lnTo>
                  <a:lnTo>
                    <a:pt x="46" y="0"/>
                  </a:lnTo>
                  <a:lnTo>
                    <a:pt x="0" y="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03" name="Freeform 352"/>
            <p:cNvSpPr>
              <a:spLocks noChangeArrowheads="1"/>
            </p:cNvSpPr>
            <p:nvPr/>
          </p:nvSpPr>
          <p:spPr bwMode="auto">
            <a:xfrm>
              <a:off x="584" y="2188"/>
              <a:ext cx="598" cy="4"/>
            </a:xfrm>
            <a:custGeom>
              <a:avLst/>
              <a:gdLst>
                <a:gd name="T0" fmla="*/ 1788 w 1794"/>
                <a:gd name="T1" fmla="*/ 12 h 12"/>
                <a:gd name="T2" fmla="*/ 1793 w 1794"/>
                <a:gd name="T3" fmla="*/ 5 h 12"/>
                <a:gd name="T4" fmla="*/ 1794 w 1794"/>
                <a:gd name="T5" fmla="*/ 0 h 12"/>
                <a:gd name="T6" fmla="*/ 14 w 1794"/>
                <a:gd name="T7" fmla="*/ 0 h 12"/>
                <a:gd name="T8" fmla="*/ 0 w 1794"/>
                <a:gd name="T9" fmla="*/ 12 h 12"/>
                <a:gd name="T10" fmla="*/ 1788 w 1794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4" h="12">
                  <a:moveTo>
                    <a:pt x="1788" y="12"/>
                  </a:moveTo>
                  <a:lnTo>
                    <a:pt x="1793" y="5"/>
                  </a:lnTo>
                  <a:lnTo>
                    <a:pt x="1794" y="0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1788" y="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04" name="Freeform 353"/>
            <p:cNvSpPr>
              <a:spLocks noChangeArrowheads="1"/>
            </p:cNvSpPr>
            <p:nvPr/>
          </p:nvSpPr>
          <p:spPr bwMode="auto">
            <a:xfrm>
              <a:off x="572" y="2199"/>
              <a:ext cx="601" cy="4"/>
            </a:xfrm>
            <a:custGeom>
              <a:avLst/>
              <a:gdLst>
                <a:gd name="T0" fmla="*/ 1793 w 1803"/>
                <a:gd name="T1" fmla="*/ 11 h 11"/>
                <a:gd name="T2" fmla="*/ 1803 w 1803"/>
                <a:gd name="T3" fmla="*/ 0 h 11"/>
                <a:gd name="T4" fmla="*/ 12 w 1803"/>
                <a:gd name="T5" fmla="*/ 0 h 11"/>
                <a:gd name="T6" fmla="*/ 0 w 1803"/>
                <a:gd name="T7" fmla="*/ 11 h 11"/>
                <a:gd name="T8" fmla="*/ 1793 w 180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3" h="11">
                  <a:moveTo>
                    <a:pt x="1793" y="11"/>
                  </a:moveTo>
                  <a:lnTo>
                    <a:pt x="1803" y="0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1793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05" name="Freeform 354"/>
            <p:cNvSpPr>
              <a:spLocks noChangeArrowheads="1"/>
            </p:cNvSpPr>
            <p:nvPr/>
          </p:nvSpPr>
          <p:spPr bwMode="auto">
            <a:xfrm>
              <a:off x="570" y="2203"/>
              <a:ext cx="600" cy="4"/>
            </a:xfrm>
            <a:custGeom>
              <a:avLst/>
              <a:gdLst>
                <a:gd name="T0" fmla="*/ 1789 w 1798"/>
                <a:gd name="T1" fmla="*/ 10 h 12"/>
                <a:gd name="T2" fmla="*/ 1798 w 1798"/>
                <a:gd name="T3" fmla="*/ 0 h 12"/>
                <a:gd name="T4" fmla="*/ 5 w 1798"/>
                <a:gd name="T5" fmla="*/ 0 h 12"/>
                <a:gd name="T6" fmla="*/ 0 w 1798"/>
                <a:gd name="T7" fmla="*/ 2 h 12"/>
                <a:gd name="T8" fmla="*/ 6 w 1798"/>
                <a:gd name="T9" fmla="*/ 12 h 12"/>
                <a:gd name="T10" fmla="*/ 1788 w 1798"/>
                <a:gd name="T11" fmla="*/ 12 h 12"/>
                <a:gd name="T12" fmla="*/ 1789 w 1798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8" h="12">
                  <a:moveTo>
                    <a:pt x="1789" y="10"/>
                  </a:moveTo>
                  <a:lnTo>
                    <a:pt x="179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6" y="12"/>
                  </a:lnTo>
                  <a:lnTo>
                    <a:pt x="1788" y="12"/>
                  </a:lnTo>
                  <a:lnTo>
                    <a:pt x="1789" y="1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06" name="Freeform 355"/>
            <p:cNvSpPr>
              <a:spLocks noChangeArrowheads="1"/>
            </p:cNvSpPr>
            <p:nvPr/>
          </p:nvSpPr>
          <p:spPr bwMode="auto">
            <a:xfrm>
              <a:off x="576" y="2196"/>
              <a:ext cx="600" cy="3"/>
            </a:xfrm>
            <a:custGeom>
              <a:avLst/>
              <a:gdLst>
                <a:gd name="T0" fmla="*/ 1791 w 1800"/>
                <a:gd name="T1" fmla="*/ 11 h 11"/>
                <a:gd name="T2" fmla="*/ 1800 w 1800"/>
                <a:gd name="T3" fmla="*/ 0 h 11"/>
                <a:gd name="T4" fmla="*/ 12 w 1800"/>
                <a:gd name="T5" fmla="*/ 0 h 11"/>
                <a:gd name="T6" fmla="*/ 0 w 1800"/>
                <a:gd name="T7" fmla="*/ 11 h 11"/>
                <a:gd name="T8" fmla="*/ 1791 w 180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0" h="11">
                  <a:moveTo>
                    <a:pt x="1791" y="11"/>
                  </a:moveTo>
                  <a:lnTo>
                    <a:pt x="1800" y="0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1791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07" name="Freeform 356"/>
            <p:cNvSpPr>
              <a:spLocks noChangeArrowheads="1"/>
            </p:cNvSpPr>
            <p:nvPr/>
          </p:nvSpPr>
          <p:spPr bwMode="auto">
            <a:xfrm>
              <a:off x="1166" y="2207"/>
              <a:ext cx="21" cy="4"/>
            </a:xfrm>
            <a:custGeom>
              <a:avLst/>
              <a:gdLst>
                <a:gd name="T0" fmla="*/ 53 w 63"/>
                <a:gd name="T1" fmla="*/ 11 h 11"/>
                <a:gd name="T2" fmla="*/ 54 w 63"/>
                <a:gd name="T3" fmla="*/ 9 h 11"/>
                <a:gd name="T4" fmla="*/ 57 w 63"/>
                <a:gd name="T5" fmla="*/ 7 h 11"/>
                <a:gd name="T6" fmla="*/ 63 w 63"/>
                <a:gd name="T7" fmla="*/ 0 h 11"/>
                <a:gd name="T8" fmla="*/ 9 w 63"/>
                <a:gd name="T9" fmla="*/ 0 h 11"/>
                <a:gd name="T10" fmla="*/ 0 w 63"/>
                <a:gd name="T11" fmla="*/ 11 h 11"/>
                <a:gd name="T12" fmla="*/ 53 w 6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1">
                  <a:moveTo>
                    <a:pt x="53" y="11"/>
                  </a:moveTo>
                  <a:lnTo>
                    <a:pt x="54" y="9"/>
                  </a:lnTo>
                  <a:lnTo>
                    <a:pt x="57" y="7"/>
                  </a:lnTo>
                  <a:lnTo>
                    <a:pt x="63" y="0"/>
                  </a:lnTo>
                  <a:lnTo>
                    <a:pt x="9" y="0"/>
                  </a:lnTo>
                  <a:lnTo>
                    <a:pt x="0" y="11"/>
                  </a:lnTo>
                  <a:lnTo>
                    <a:pt x="53" y="11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08" name="Freeform 357"/>
            <p:cNvSpPr>
              <a:spLocks noChangeArrowheads="1"/>
            </p:cNvSpPr>
            <p:nvPr/>
          </p:nvSpPr>
          <p:spPr bwMode="auto">
            <a:xfrm>
              <a:off x="1165" y="2211"/>
              <a:ext cx="19" cy="1"/>
            </a:xfrm>
            <a:custGeom>
              <a:avLst/>
              <a:gdLst>
                <a:gd name="T0" fmla="*/ 48 w 55"/>
                <a:gd name="T1" fmla="*/ 1 h 1"/>
                <a:gd name="T2" fmla="*/ 55 w 55"/>
                <a:gd name="T3" fmla="*/ 0 h 1"/>
                <a:gd name="T4" fmla="*/ 2 w 55"/>
                <a:gd name="T5" fmla="*/ 0 h 1"/>
                <a:gd name="T6" fmla="*/ 0 w 55"/>
                <a:gd name="T7" fmla="*/ 1 h 1"/>
                <a:gd name="T8" fmla="*/ 48 w 5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">
                  <a:moveTo>
                    <a:pt x="48" y="1"/>
                  </a:moveTo>
                  <a:lnTo>
                    <a:pt x="55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09" name="Freeform 358"/>
            <p:cNvSpPr>
              <a:spLocks noChangeArrowheads="1"/>
            </p:cNvSpPr>
            <p:nvPr/>
          </p:nvSpPr>
          <p:spPr bwMode="auto">
            <a:xfrm>
              <a:off x="574" y="2211"/>
              <a:ext cx="589" cy="3"/>
            </a:xfrm>
            <a:custGeom>
              <a:avLst/>
              <a:gdLst>
                <a:gd name="T0" fmla="*/ 1764 w 1766"/>
                <a:gd name="T1" fmla="*/ 11 h 11"/>
                <a:gd name="T2" fmla="*/ 1764 w 1766"/>
                <a:gd name="T3" fmla="*/ 2 h 11"/>
                <a:gd name="T4" fmla="*/ 1766 w 1766"/>
                <a:gd name="T5" fmla="*/ 0 h 11"/>
                <a:gd name="T6" fmla="*/ 0 w 1766"/>
                <a:gd name="T7" fmla="*/ 0 h 11"/>
                <a:gd name="T8" fmla="*/ 7 w 1766"/>
                <a:gd name="T9" fmla="*/ 11 h 11"/>
                <a:gd name="T10" fmla="*/ 1764 w 1766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6" h="11">
                  <a:moveTo>
                    <a:pt x="1764" y="11"/>
                  </a:moveTo>
                  <a:lnTo>
                    <a:pt x="1764" y="2"/>
                  </a:lnTo>
                  <a:lnTo>
                    <a:pt x="1766" y="0"/>
                  </a:lnTo>
                  <a:lnTo>
                    <a:pt x="0" y="0"/>
                  </a:lnTo>
                  <a:lnTo>
                    <a:pt x="7" y="11"/>
                  </a:lnTo>
                  <a:lnTo>
                    <a:pt x="1764" y="11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10" name="Freeform 359"/>
            <p:cNvSpPr>
              <a:spLocks noChangeArrowheads="1"/>
            </p:cNvSpPr>
            <p:nvPr/>
          </p:nvSpPr>
          <p:spPr bwMode="auto">
            <a:xfrm>
              <a:off x="572" y="2207"/>
              <a:ext cx="594" cy="4"/>
            </a:xfrm>
            <a:custGeom>
              <a:avLst/>
              <a:gdLst>
                <a:gd name="T0" fmla="*/ 1772 w 1782"/>
                <a:gd name="T1" fmla="*/ 11 h 11"/>
                <a:gd name="T2" fmla="*/ 1782 w 1782"/>
                <a:gd name="T3" fmla="*/ 0 h 11"/>
                <a:gd name="T4" fmla="*/ 0 w 1782"/>
                <a:gd name="T5" fmla="*/ 0 h 11"/>
                <a:gd name="T6" fmla="*/ 6 w 1782"/>
                <a:gd name="T7" fmla="*/ 11 h 11"/>
                <a:gd name="T8" fmla="*/ 1772 w 178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2" h="11">
                  <a:moveTo>
                    <a:pt x="1772" y="11"/>
                  </a:moveTo>
                  <a:lnTo>
                    <a:pt x="1782" y="0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772" y="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11" name="Freeform 360"/>
            <p:cNvSpPr>
              <a:spLocks noChangeArrowheads="1"/>
            </p:cNvSpPr>
            <p:nvPr/>
          </p:nvSpPr>
          <p:spPr bwMode="auto">
            <a:xfrm>
              <a:off x="580" y="2192"/>
              <a:ext cx="600" cy="4"/>
            </a:xfrm>
            <a:custGeom>
              <a:avLst/>
              <a:gdLst>
                <a:gd name="T0" fmla="*/ 1788 w 1800"/>
                <a:gd name="T1" fmla="*/ 11 h 11"/>
                <a:gd name="T2" fmla="*/ 1800 w 1800"/>
                <a:gd name="T3" fmla="*/ 0 h 11"/>
                <a:gd name="T4" fmla="*/ 12 w 1800"/>
                <a:gd name="T5" fmla="*/ 0 h 11"/>
                <a:gd name="T6" fmla="*/ 0 w 1800"/>
                <a:gd name="T7" fmla="*/ 11 h 11"/>
                <a:gd name="T8" fmla="*/ 1788 w 180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0" h="11">
                  <a:moveTo>
                    <a:pt x="1788" y="11"/>
                  </a:moveTo>
                  <a:lnTo>
                    <a:pt x="1800" y="0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1788" y="1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12" name="Freeform 361"/>
            <p:cNvSpPr>
              <a:spLocks noChangeArrowheads="1"/>
            </p:cNvSpPr>
            <p:nvPr/>
          </p:nvSpPr>
          <p:spPr bwMode="auto">
            <a:xfrm>
              <a:off x="3345" y="2052"/>
              <a:ext cx="1" cy="17"/>
            </a:xfrm>
            <a:custGeom>
              <a:avLst/>
              <a:gdLst>
                <a:gd name="T0" fmla="*/ 1 w 3"/>
                <a:gd name="T1" fmla="*/ 51 h 51"/>
                <a:gd name="T2" fmla="*/ 3 w 3"/>
                <a:gd name="T3" fmla="*/ 0 h 51"/>
                <a:gd name="T4" fmla="*/ 0 w 3"/>
                <a:gd name="T5" fmla="*/ 2 h 51"/>
                <a:gd name="T6" fmla="*/ 1 w 3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1">
                  <a:moveTo>
                    <a:pt x="1" y="51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13" name="Freeform 362"/>
            <p:cNvSpPr>
              <a:spLocks noChangeArrowheads="1"/>
            </p:cNvSpPr>
            <p:nvPr/>
          </p:nvSpPr>
          <p:spPr bwMode="auto">
            <a:xfrm>
              <a:off x="3652" y="2052"/>
              <a:ext cx="1" cy="17"/>
            </a:xfrm>
            <a:custGeom>
              <a:avLst/>
              <a:gdLst>
                <a:gd name="T0" fmla="*/ 1 w 2"/>
                <a:gd name="T1" fmla="*/ 51 h 51"/>
                <a:gd name="T2" fmla="*/ 2 w 2"/>
                <a:gd name="T3" fmla="*/ 0 h 51"/>
                <a:gd name="T4" fmla="*/ 0 w 2"/>
                <a:gd name="T5" fmla="*/ 2 h 51"/>
                <a:gd name="T6" fmla="*/ 1 w 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1">
                  <a:moveTo>
                    <a:pt x="1" y="5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14" name="Freeform 363"/>
            <p:cNvSpPr>
              <a:spLocks noChangeArrowheads="1"/>
            </p:cNvSpPr>
            <p:nvPr/>
          </p:nvSpPr>
          <p:spPr bwMode="auto">
            <a:xfrm>
              <a:off x="3962" y="2052"/>
              <a:ext cx="1" cy="9"/>
            </a:xfrm>
            <a:custGeom>
              <a:avLst/>
              <a:gdLst>
                <a:gd name="T0" fmla="*/ 1 w 1"/>
                <a:gd name="T1" fmla="*/ 26 h 26"/>
                <a:gd name="T2" fmla="*/ 1 w 1"/>
                <a:gd name="T3" fmla="*/ 0 h 26"/>
                <a:gd name="T4" fmla="*/ 0 w 1"/>
                <a:gd name="T5" fmla="*/ 0 h 26"/>
                <a:gd name="T6" fmla="*/ 1 w 1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6">
                  <a:moveTo>
                    <a:pt x="1" y="26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15" name="Freeform 364"/>
            <p:cNvSpPr>
              <a:spLocks noChangeArrowheads="1"/>
            </p:cNvSpPr>
            <p:nvPr/>
          </p:nvSpPr>
          <p:spPr bwMode="auto">
            <a:xfrm>
              <a:off x="3962" y="2052"/>
              <a:ext cx="1" cy="17"/>
            </a:xfrm>
            <a:custGeom>
              <a:avLst/>
              <a:gdLst>
                <a:gd name="T0" fmla="*/ 0 w 2"/>
                <a:gd name="T1" fmla="*/ 51 h 51"/>
                <a:gd name="T2" fmla="*/ 2 w 2"/>
                <a:gd name="T3" fmla="*/ 0 h 51"/>
                <a:gd name="T4" fmla="*/ 0 w 2"/>
                <a:gd name="T5" fmla="*/ 2 h 51"/>
                <a:gd name="T6" fmla="*/ 0 w 2"/>
                <a:gd name="T7" fmla="*/ 28 h 51"/>
                <a:gd name="T8" fmla="*/ 0 w 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1">
                  <a:moveTo>
                    <a:pt x="0" y="5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8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16" name="Freeform 365"/>
            <p:cNvSpPr>
              <a:spLocks noChangeArrowheads="1"/>
            </p:cNvSpPr>
            <p:nvPr/>
          </p:nvSpPr>
          <p:spPr bwMode="auto">
            <a:xfrm>
              <a:off x="4966" y="2165"/>
              <a:ext cx="29" cy="44"/>
            </a:xfrm>
            <a:custGeom>
              <a:avLst/>
              <a:gdLst>
                <a:gd name="T0" fmla="*/ 89 w 89"/>
                <a:gd name="T1" fmla="*/ 95 h 131"/>
                <a:gd name="T2" fmla="*/ 85 w 89"/>
                <a:gd name="T3" fmla="*/ 92 h 131"/>
                <a:gd name="T4" fmla="*/ 73 w 89"/>
                <a:gd name="T5" fmla="*/ 115 h 131"/>
                <a:gd name="T6" fmla="*/ 71 w 89"/>
                <a:gd name="T7" fmla="*/ 115 h 131"/>
                <a:gd name="T8" fmla="*/ 69 w 89"/>
                <a:gd name="T9" fmla="*/ 115 h 131"/>
                <a:gd name="T10" fmla="*/ 69 w 89"/>
                <a:gd name="T11" fmla="*/ 116 h 131"/>
                <a:gd name="T12" fmla="*/ 67 w 89"/>
                <a:gd name="T13" fmla="*/ 119 h 131"/>
                <a:gd name="T14" fmla="*/ 62 w 89"/>
                <a:gd name="T15" fmla="*/ 122 h 131"/>
                <a:gd name="T16" fmla="*/ 58 w 89"/>
                <a:gd name="T17" fmla="*/ 122 h 131"/>
                <a:gd name="T18" fmla="*/ 56 w 89"/>
                <a:gd name="T19" fmla="*/ 124 h 131"/>
                <a:gd name="T20" fmla="*/ 51 w 89"/>
                <a:gd name="T21" fmla="*/ 125 h 131"/>
                <a:gd name="T22" fmla="*/ 42 w 89"/>
                <a:gd name="T23" fmla="*/ 124 h 131"/>
                <a:gd name="T24" fmla="*/ 34 w 89"/>
                <a:gd name="T25" fmla="*/ 120 h 131"/>
                <a:gd name="T26" fmla="*/ 27 w 89"/>
                <a:gd name="T27" fmla="*/ 114 h 131"/>
                <a:gd name="T28" fmla="*/ 23 w 89"/>
                <a:gd name="T29" fmla="*/ 108 h 131"/>
                <a:gd name="T30" fmla="*/ 17 w 89"/>
                <a:gd name="T31" fmla="*/ 89 h 131"/>
                <a:gd name="T32" fmla="*/ 16 w 89"/>
                <a:gd name="T33" fmla="*/ 64 h 131"/>
                <a:gd name="T34" fmla="*/ 17 w 89"/>
                <a:gd name="T35" fmla="*/ 40 h 131"/>
                <a:gd name="T36" fmla="*/ 25 w 89"/>
                <a:gd name="T37" fmla="*/ 22 h 131"/>
                <a:gd name="T38" fmla="*/ 35 w 89"/>
                <a:gd name="T39" fmla="*/ 9 h 131"/>
                <a:gd name="T40" fmla="*/ 51 w 89"/>
                <a:gd name="T41" fmla="*/ 5 h 131"/>
                <a:gd name="T42" fmla="*/ 73 w 89"/>
                <a:gd name="T43" fmla="*/ 12 h 131"/>
                <a:gd name="T44" fmla="*/ 85 w 89"/>
                <a:gd name="T45" fmla="*/ 34 h 131"/>
                <a:gd name="T46" fmla="*/ 89 w 89"/>
                <a:gd name="T47" fmla="*/ 33 h 131"/>
                <a:gd name="T48" fmla="*/ 83 w 89"/>
                <a:gd name="T49" fmla="*/ 0 h 131"/>
                <a:gd name="T50" fmla="*/ 79 w 89"/>
                <a:gd name="T51" fmla="*/ 3 h 131"/>
                <a:gd name="T52" fmla="*/ 74 w 89"/>
                <a:gd name="T53" fmla="*/ 3 h 131"/>
                <a:gd name="T54" fmla="*/ 54 w 89"/>
                <a:gd name="T55" fmla="*/ 0 h 131"/>
                <a:gd name="T56" fmla="*/ 42 w 89"/>
                <a:gd name="T57" fmla="*/ 0 h 131"/>
                <a:gd name="T58" fmla="*/ 32 w 89"/>
                <a:gd name="T59" fmla="*/ 4 h 131"/>
                <a:gd name="T60" fmla="*/ 22 w 89"/>
                <a:gd name="T61" fmla="*/ 10 h 131"/>
                <a:gd name="T62" fmla="*/ 15 w 89"/>
                <a:gd name="T63" fmla="*/ 18 h 131"/>
                <a:gd name="T64" fmla="*/ 4 w 89"/>
                <a:gd name="T65" fmla="*/ 39 h 131"/>
                <a:gd name="T66" fmla="*/ 0 w 89"/>
                <a:gd name="T67" fmla="*/ 51 h 131"/>
                <a:gd name="T68" fmla="*/ 0 w 89"/>
                <a:gd name="T69" fmla="*/ 66 h 131"/>
                <a:gd name="T70" fmla="*/ 0 w 89"/>
                <a:gd name="T71" fmla="*/ 81 h 131"/>
                <a:gd name="T72" fmla="*/ 3 w 89"/>
                <a:gd name="T73" fmla="*/ 95 h 131"/>
                <a:gd name="T74" fmla="*/ 6 w 89"/>
                <a:gd name="T75" fmla="*/ 105 h 131"/>
                <a:gd name="T76" fmla="*/ 14 w 89"/>
                <a:gd name="T77" fmla="*/ 115 h 131"/>
                <a:gd name="T78" fmla="*/ 21 w 89"/>
                <a:gd name="T79" fmla="*/ 121 h 131"/>
                <a:gd name="T80" fmla="*/ 29 w 89"/>
                <a:gd name="T81" fmla="*/ 126 h 131"/>
                <a:gd name="T82" fmla="*/ 39 w 89"/>
                <a:gd name="T83" fmla="*/ 130 h 131"/>
                <a:gd name="T84" fmla="*/ 50 w 89"/>
                <a:gd name="T85" fmla="*/ 131 h 131"/>
                <a:gd name="T86" fmla="*/ 62 w 89"/>
                <a:gd name="T87" fmla="*/ 128 h 131"/>
                <a:gd name="T88" fmla="*/ 65 w 89"/>
                <a:gd name="T89" fmla="*/ 126 h 131"/>
                <a:gd name="T90" fmla="*/ 65 w 89"/>
                <a:gd name="T91" fmla="*/ 125 h 131"/>
                <a:gd name="T92" fmla="*/ 66 w 89"/>
                <a:gd name="T93" fmla="*/ 125 h 131"/>
                <a:gd name="T94" fmla="*/ 68 w 89"/>
                <a:gd name="T95" fmla="*/ 125 h 131"/>
                <a:gd name="T96" fmla="*/ 75 w 89"/>
                <a:gd name="T97" fmla="*/ 121 h 131"/>
                <a:gd name="T98" fmla="*/ 89 w 89"/>
                <a:gd name="T99" fmla="*/ 9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" h="131">
                  <a:moveTo>
                    <a:pt x="89" y="95"/>
                  </a:moveTo>
                  <a:lnTo>
                    <a:pt x="85" y="92"/>
                  </a:lnTo>
                  <a:lnTo>
                    <a:pt x="73" y="115"/>
                  </a:lnTo>
                  <a:lnTo>
                    <a:pt x="71" y="115"/>
                  </a:lnTo>
                  <a:lnTo>
                    <a:pt x="69" y="115"/>
                  </a:lnTo>
                  <a:lnTo>
                    <a:pt x="69" y="116"/>
                  </a:lnTo>
                  <a:lnTo>
                    <a:pt x="67" y="119"/>
                  </a:lnTo>
                  <a:lnTo>
                    <a:pt x="62" y="122"/>
                  </a:lnTo>
                  <a:lnTo>
                    <a:pt x="58" y="122"/>
                  </a:lnTo>
                  <a:lnTo>
                    <a:pt x="56" y="124"/>
                  </a:lnTo>
                  <a:lnTo>
                    <a:pt x="51" y="125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7" y="114"/>
                  </a:lnTo>
                  <a:lnTo>
                    <a:pt x="23" y="108"/>
                  </a:lnTo>
                  <a:lnTo>
                    <a:pt x="17" y="89"/>
                  </a:lnTo>
                  <a:lnTo>
                    <a:pt x="16" y="64"/>
                  </a:lnTo>
                  <a:lnTo>
                    <a:pt x="17" y="40"/>
                  </a:lnTo>
                  <a:lnTo>
                    <a:pt x="25" y="22"/>
                  </a:lnTo>
                  <a:lnTo>
                    <a:pt x="35" y="9"/>
                  </a:lnTo>
                  <a:lnTo>
                    <a:pt x="51" y="5"/>
                  </a:lnTo>
                  <a:lnTo>
                    <a:pt x="73" y="12"/>
                  </a:lnTo>
                  <a:lnTo>
                    <a:pt x="85" y="34"/>
                  </a:lnTo>
                  <a:lnTo>
                    <a:pt x="89" y="33"/>
                  </a:lnTo>
                  <a:lnTo>
                    <a:pt x="83" y="0"/>
                  </a:lnTo>
                  <a:lnTo>
                    <a:pt x="79" y="3"/>
                  </a:lnTo>
                  <a:lnTo>
                    <a:pt x="74" y="3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32" y="4"/>
                  </a:lnTo>
                  <a:lnTo>
                    <a:pt x="22" y="10"/>
                  </a:lnTo>
                  <a:lnTo>
                    <a:pt x="15" y="18"/>
                  </a:lnTo>
                  <a:lnTo>
                    <a:pt x="4" y="39"/>
                  </a:lnTo>
                  <a:lnTo>
                    <a:pt x="0" y="51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3" y="95"/>
                  </a:lnTo>
                  <a:lnTo>
                    <a:pt x="6" y="105"/>
                  </a:lnTo>
                  <a:lnTo>
                    <a:pt x="14" y="115"/>
                  </a:lnTo>
                  <a:lnTo>
                    <a:pt x="21" y="121"/>
                  </a:lnTo>
                  <a:lnTo>
                    <a:pt x="29" y="126"/>
                  </a:lnTo>
                  <a:lnTo>
                    <a:pt x="39" y="130"/>
                  </a:lnTo>
                  <a:lnTo>
                    <a:pt x="50" y="131"/>
                  </a:lnTo>
                  <a:lnTo>
                    <a:pt x="62" y="128"/>
                  </a:lnTo>
                  <a:lnTo>
                    <a:pt x="65" y="126"/>
                  </a:lnTo>
                  <a:lnTo>
                    <a:pt x="65" y="125"/>
                  </a:lnTo>
                  <a:lnTo>
                    <a:pt x="66" y="125"/>
                  </a:lnTo>
                  <a:lnTo>
                    <a:pt x="68" y="125"/>
                  </a:lnTo>
                  <a:lnTo>
                    <a:pt x="75" y="121"/>
                  </a:lnTo>
                  <a:lnTo>
                    <a:pt x="89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17" name="Freeform 366"/>
            <p:cNvSpPr>
              <a:spLocks noEditPoints="1" noChangeArrowheads="1"/>
            </p:cNvSpPr>
            <p:nvPr/>
          </p:nvSpPr>
          <p:spPr bwMode="auto">
            <a:xfrm>
              <a:off x="4907" y="2167"/>
              <a:ext cx="28" cy="44"/>
            </a:xfrm>
            <a:custGeom>
              <a:avLst/>
              <a:gdLst>
                <a:gd name="T0" fmla="*/ 6 w 82"/>
                <a:gd name="T1" fmla="*/ 27 h 131"/>
                <a:gd name="T2" fmla="*/ 0 w 82"/>
                <a:gd name="T3" fmla="*/ 50 h 131"/>
                <a:gd name="T4" fmla="*/ 0 w 82"/>
                <a:gd name="T5" fmla="*/ 79 h 131"/>
                <a:gd name="T6" fmla="*/ 6 w 82"/>
                <a:gd name="T7" fmla="*/ 103 h 131"/>
                <a:gd name="T8" fmla="*/ 17 w 82"/>
                <a:gd name="T9" fmla="*/ 120 h 131"/>
                <a:gd name="T10" fmla="*/ 31 w 82"/>
                <a:gd name="T11" fmla="*/ 130 h 131"/>
                <a:gd name="T12" fmla="*/ 48 w 82"/>
                <a:gd name="T13" fmla="*/ 130 h 131"/>
                <a:gd name="T14" fmla="*/ 57 w 82"/>
                <a:gd name="T15" fmla="*/ 126 h 131"/>
                <a:gd name="T16" fmla="*/ 71 w 82"/>
                <a:gd name="T17" fmla="*/ 114 h 131"/>
                <a:gd name="T18" fmla="*/ 72 w 82"/>
                <a:gd name="T19" fmla="*/ 108 h 131"/>
                <a:gd name="T20" fmla="*/ 75 w 82"/>
                <a:gd name="T21" fmla="*/ 99 h 131"/>
                <a:gd name="T22" fmla="*/ 79 w 82"/>
                <a:gd name="T23" fmla="*/ 92 h 131"/>
                <a:gd name="T24" fmla="*/ 82 w 82"/>
                <a:gd name="T25" fmla="*/ 64 h 131"/>
                <a:gd name="T26" fmla="*/ 79 w 82"/>
                <a:gd name="T27" fmla="*/ 37 h 131"/>
                <a:gd name="T28" fmla="*/ 71 w 82"/>
                <a:gd name="T29" fmla="*/ 17 h 131"/>
                <a:gd name="T30" fmla="*/ 57 w 82"/>
                <a:gd name="T31" fmla="*/ 4 h 131"/>
                <a:gd name="T32" fmla="*/ 41 w 82"/>
                <a:gd name="T33" fmla="*/ 0 h 131"/>
                <a:gd name="T34" fmla="*/ 24 w 82"/>
                <a:gd name="T35" fmla="*/ 4 h 131"/>
                <a:gd name="T36" fmla="*/ 12 w 82"/>
                <a:gd name="T37" fmla="*/ 18 h 131"/>
                <a:gd name="T38" fmla="*/ 16 w 82"/>
                <a:gd name="T39" fmla="*/ 40 h 131"/>
                <a:gd name="T40" fmla="*/ 25 w 82"/>
                <a:gd name="T41" fmla="*/ 14 h 131"/>
                <a:gd name="T42" fmla="*/ 41 w 82"/>
                <a:gd name="T43" fmla="*/ 6 h 131"/>
                <a:gd name="T44" fmla="*/ 52 w 82"/>
                <a:gd name="T45" fmla="*/ 10 h 131"/>
                <a:gd name="T46" fmla="*/ 60 w 82"/>
                <a:gd name="T47" fmla="*/ 22 h 131"/>
                <a:gd name="T48" fmla="*/ 60 w 82"/>
                <a:gd name="T49" fmla="*/ 109 h 131"/>
                <a:gd name="T50" fmla="*/ 52 w 82"/>
                <a:gd name="T51" fmla="*/ 120 h 131"/>
                <a:gd name="T52" fmla="*/ 48 w 82"/>
                <a:gd name="T53" fmla="*/ 120 h 131"/>
                <a:gd name="T54" fmla="*/ 46 w 82"/>
                <a:gd name="T55" fmla="*/ 124 h 131"/>
                <a:gd name="T56" fmla="*/ 35 w 82"/>
                <a:gd name="T57" fmla="*/ 124 h 131"/>
                <a:gd name="T58" fmla="*/ 25 w 82"/>
                <a:gd name="T59" fmla="*/ 115 h 131"/>
                <a:gd name="T60" fmla="*/ 18 w 82"/>
                <a:gd name="T61" fmla="*/ 101 h 131"/>
                <a:gd name="T62" fmla="*/ 14 w 82"/>
                <a:gd name="T63" fmla="*/ 7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131">
                  <a:moveTo>
                    <a:pt x="12" y="18"/>
                  </a:moveTo>
                  <a:lnTo>
                    <a:pt x="6" y="27"/>
                  </a:lnTo>
                  <a:lnTo>
                    <a:pt x="2" y="38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2" y="92"/>
                  </a:lnTo>
                  <a:lnTo>
                    <a:pt x="6" y="103"/>
                  </a:lnTo>
                  <a:lnTo>
                    <a:pt x="12" y="114"/>
                  </a:lnTo>
                  <a:lnTo>
                    <a:pt x="17" y="120"/>
                  </a:lnTo>
                  <a:lnTo>
                    <a:pt x="24" y="126"/>
                  </a:lnTo>
                  <a:lnTo>
                    <a:pt x="31" y="130"/>
                  </a:lnTo>
                  <a:lnTo>
                    <a:pt x="41" y="131"/>
                  </a:lnTo>
                  <a:lnTo>
                    <a:pt x="48" y="130"/>
                  </a:lnTo>
                  <a:lnTo>
                    <a:pt x="52" y="127"/>
                  </a:lnTo>
                  <a:lnTo>
                    <a:pt x="57" y="126"/>
                  </a:lnTo>
                  <a:lnTo>
                    <a:pt x="64" y="120"/>
                  </a:lnTo>
                  <a:lnTo>
                    <a:pt x="71" y="114"/>
                  </a:lnTo>
                  <a:lnTo>
                    <a:pt x="71" y="110"/>
                  </a:lnTo>
                  <a:lnTo>
                    <a:pt x="72" y="108"/>
                  </a:lnTo>
                  <a:lnTo>
                    <a:pt x="75" y="103"/>
                  </a:lnTo>
                  <a:lnTo>
                    <a:pt x="75" y="99"/>
                  </a:lnTo>
                  <a:lnTo>
                    <a:pt x="76" y="97"/>
                  </a:lnTo>
                  <a:lnTo>
                    <a:pt x="79" y="92"/>
                  </a:lnTo>
                  <a:lnTo>
                    <a:pt x="81" y="79"/>
                  </a:lnTo>
                  <a:lnTo>
                    <a:pt x="82" y="64"/>
                  </a:lnTo>
                  <a:lnTo>
                    <a:pt x="81" y="49"/>
                  </a:lnTo>
                  <a:lnTo>
                    <a:pt x="79" y="37"/>
                  </a:lnTo>
                  <a:lnTo>
                    <a:pt x="75" y="26"/>
                  </a:lnTo>
                  <a:lnTo>
                    <a:pt x="71" y="17"/>
                  </a:lnTo>
                  <a:lnTo>
                    <a:pt x="64" y="9"/>
                  </a:lnTo>
                  <a:lnTo>
                    <a:pt x="57" y="4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4" y="4"/>
                  </a:lnTo>
                  <a:lnTo>
                    <a:pt x="17" y="10"/>
                  </a:lnTo>
                  <a:lnTo>
                    <a:pt x="12" y="18"/>
                  </a:lnTo>
                  <a:close/>
                  <a:moveTo>
                    <a:pt x="14" y="64"/>
                  </a:moveTo>
                  <a:lnTo>
                    <a:pt x="16" y="40"/>
                  </a:lnTo>
                  <a:lnTo>
                    <a:pt x="22" y="22"/>
                  </a:lnTo>
                  <a:lnTo>
                    <a:pt x="25" y="14"/>
                  </a:lnTo>
                  <a:lnTo>
                    <a:pt x="30" y="10"/>
                  </a:lnTo>
                  <a:lnTo>
                    <a:pt x="41" y="6"/>
                  </a:lnTo>
                  <a:lnTo>
                    <a:pt x="46" y="6"/>
                  </a:lnTo>
                  <a:lnTo>
                    <a:pt x="52" y="10"/>
                  </a:lnTo>
                  <a:lnTo>
                    <a:pt x="56" y="14"/>
                  </a:lnTo>
                  <a:lnTo>
                    <a:pt x="60" y="22"/>
                  </a:lnTo>
                  <a:lnTo>
                    <a:pt x="66" y="64"/>
                  </a:lnTo>
                  <a:lnTo>
                    <a:pt x="60" y="109"/>
                  </a:lnTo>
                  <a:lnTo>
                    <a:pt x="56" y="115"/>
                  </a:lnTo>
                  <a:lnTo>
                    <a:pt x="52" y="120"/>
                  </a:lnTo>
                  <a:lnTo>
                    <a:pt x="49" y="120"/>
                  </a:lnTo>
                  <a:lnTo>
                    <a:pt x="48" y="120"/>
                  </a:lnTo>
                  <a:lnTo>
                    <a:pt x="48" y="121"/>
                  </a:lnTo>
                  <a:lnTo>
                    <a:pt x="46" y="124"/>
                  </a:lnTo>
                  <a:lnTo>
                    <a:pt x="41" y="125"/>
                  </a:lnTo>
                  <a:lnTo>
                    <a:pt x="35" y="124"/>
                  </a:lnTo>
                  <a:lnTo>
                    <a:pt x="30" y="120"/>
                  </a:lnTo>
                  <a:lnTo>
                    <a:pt x="25" y="115"/>
                  </a:lnTo>
                  <a:lnTo>
                    <a:pt x="22" y="109"/>
                  </a:lnTo>
                  <a:lnTo>
                    <a:pt x="18" y="101"/>
                  </a:lnTo>
                  <a:lnTo>
                    <a:pt x="16" y="90"/>
                  </a:lnTo>
                  <a:lnTo>
                    <a:pt x="14" y="78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18" name="Freeform 367"/>
            <p:cNvSpPr>
              <a:spLocks noChangeArrowheads="1"/>
            </p:cNvSpPr>
            <p:nvPr/>
          </p:nvSpPr>
          <p:spPr bwMode="auto">
            <a:xfrm>
              <a:off x="4914" y="2174"/>
              <a:ext cx="14" cy="3"/>
            </a:xfrm>
            <a:custGeom>
              <a:avLst/>
              <a:gdLst>
                <a:gd name="T0" fmla="*/ 43 w 43"/>
                <a:gd name="T1" fmla="*/ 10 h 10"/>
                <a:gd name="T2" fmla="*/ 41 w 43"/>
                <a:gd name="T3" fmla="*/ 2 h 10"/>
                <a:gd name="T4" fmla="*/ 40 w 43"/>
                <a:gd name="T5" fmla="*/ 0 h 10"/>
                <a:gd name="T6" fmla="*/ 4 w 43"/>
                <a:gd name="T7" fmla="*/ 0 h 10"/>
                <a:gd name="T8" fmla="*/ 3 w 43"/>
                <a:gd name="T9" fmla="*/ 2 h 10"/>
                <a:gd name="T10" fmla="*/ 0 w 43"/>
                <a:gd name="T11" fmla="*/ 10 h 10"/>
                <a:gd name="T12" fmla="*/ 43 w 4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0">
                  <a:moveTo>
                    <a:pt x="43" y="10"/>
                  </a:moveTo>
                  <a:lnTo>
                    <a:pt x="41" y="2"/>
                  </a:lnTo>
                  <a:lnTo>
                    <a:pt x="40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0" y="10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19" name="Freeform 368"/>
            <p:cNvSpPr>
              <a:spLocks noChangeArrowheads="1"/>
            </p:cNvSpPr>
            <p:nvPr/>
          </p:nvSpPr>
          <p:spPr bwMode="auto">
            <a:xfrm>
              <a:off x="4919" y="2169"/>
              <a:ext cx="5" cy="1"/>
            </a:xfrm>
            <a:custGeom>
              <a:avLst/>
              <a:gdLst>
                <a:gd name="T0" fmla="*/ 17 w 17"/>
                <a:gd name="T1" fmla="*/ 3 h 3"/>
                <a:gd name="T2" fmla="*/ 7 w 17"/>
                <a:gd name="T3" fmla="*/ 0 h 3"/>
                <a:gd name="T4" fmla="*/ 2 w 17"/>
                <a:gd name="T5" fmla="*/ 0 h 3"/>
                <a:gd name="T6" fmla="*/ 0 w 17"/>
                <a:gd name="T7" fmla="*/ 3 h 3"/>
                <a:gd name="T8" fmla="*/ 17 w 1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3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20" name="Freeform 369"/>
            <p:cNvSpPr>
              <a:spLocks noChangeArrowheads="1"/>
            </p:cNvSpPr>
            <p:nvPr/>
          </p:nvSpPr>
          <p:spPr bwMode="auto">
            <a:xfrm>
              <a:off x="4915" y="2170"/>
              <a:ext cx="12" cy="4"/>
            </a:xfrm>
            <a:custGeom>
              <a:avLst/>
              <a:gdLst>
                <a:gd name="T0" fmla="*/ 28 w 36"/>
                <a:gd name="T1" fmla="*/ 0 h 11"/>
                <a:gd name="T2" fmla="*/ 11 w 36"/>
                <a:gd name="T3" fmla="*/ 0 h 11"/>
                <a:gd name="T4" fmla="*/ 0 w 36"/>
                <a:gd name="T5" fmla="*/ 11 h 11"/>
                <a:gd name="T6" fmla="*/ 36 w 36"/>
                <a:gd name="T7" fmla="*/ 11 h 11"/>
                <a:gd name="T8" fmla="*/ 31 w 36"/>
                <a:gd name="T9" fmla="*/ 3 h 11"/>
                <a:gd name="T10" fmla="*/ 28 w 36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1">
                  <a:moveTo>
                    <a:pt x="28" y="0"/>
                  </a:moveTo>
                  <a:lnTo>
                    <a:pt x="11" y="0"/>
                  </a:lnTo>
                  <a:lnTo>
                    <a:pt x="0" y="11"/>
                  </a:lnTo>
                  <a:lnTo>
                    <a:pt x="36" y="11"/>
                  </a:lnTo>
                  <a:lnTo>
                    <a:pt x="31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21" name="Freeform 370"/>
            <p:cNvSpPr>
              <a:spLocks noChangeArrowheads="1"/>
            </p:cNvSpPr>
            <p:nvPr/>
          </p:nvSpPr>
          <p:spPr bwMode="auto">
            <a:xfrm>
              <a:off x="4913" y="2177"/>
              <a:ext cx="16" cy="4"/>
            </a:xfrm>
            <a:custGeom>
              <a:avLst/>
              <a:gdLst>
                <a:gd name="T0" fmla="*/ 2 w 47"/>
                <a:gd name="T1" fmla="*/ 0 h 11"/>
                <a:gd name="T2" fmla="*/ 0 w 47"/>
                <a:gd name="T3" fmla="*/ 11 h 11"/>
                <a:gd name="T4" fmla="*/ 47 w 47"/>
                <a:gd name="T5" fmla="*/ 11 h 11"/>
                <a:gd name="T6" fmla="*/ 45 w 47"/>
                <a:gd name="T7" fmla="*/ 0 h 11"/>
                <a:gd name="T8" fmla="*/ 2 w 4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1">
                  <a:moveTo>
                    <a:pt x="2" y="0"/>
                  </a:moveTo>
                  <a:lnTo>
                    <a:pt x="0" y="11"/>
                  </a:lnTo>
                  <a:lnTo>
                    <a:pt x="47" y="11"/>
                  </a:lnTo>
                  <a:lnTo>
                    <a:pt x="4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22" name="Freeform 371"/>
            <p:cNvSpPr>
              <a:spLocks noChangeArrowheads="1"/>
            </p:cNvSpPr>
            <p:nvPr/>
          </p:nvSpPr>
          <p:spPr bwMode="auto">
            <a:xfrm>
              <a:off x="4912" y="2188"/>
              <a:ext cx="17" cy="4"/>
            </a:xfrm>
            <a:custGeom>
              <a:avLst/>
              <a:gdLst>
                <a:gd name="T0" fmla="*/ 0 w 52"/>
                <a:gd name="T1" fmla="*/ 1 h 12"/>
                <a:gd name="T2" fmla="*/ 0 w 52"/>
                <a:gd name="T3" fmla="*/ 12 h 12"/>
                <a:gd name="T4" fmla="*/ 51 w 52"/>
                <a:gd name="T5" fmla="*/ 12 h 12"/>
                <a:gd name="T6" fmla="*/ 52 w 52"/>
                <a:gd name="T7" fmla="*/ 1 h 12"/>
                <a:gd name="T8" fmla="*/ 52 w 52"/>
                <a:gd name="T9" fmla="*/ 0 h 12"/>
                <a:gd name="T10" fmla="*/ 0 w 52"/>
                <a:gd name="T11" fmla="*/ 0 h 12"/>
                <a:gd name="T12" fmla="*/ 0 w 52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0" y="1"/>
                  </a:moveTo>
                  <a:lnTo>
                    <a:pt x="0" y="12"/>
                  </a:lnTo>
                  <a:lnTo>
                    <a:pt x="51" y="12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23" name="Freeform 372"/>
            <p:cNvSpPr>
              <a:spLocks noChangeArrowheads="1"/>
            </p:cNvSpPr>
            <p:nvPr/>
          </p:nvSpPr>
          <p:spPr bwMode="auto">
            <a:xfrm>
              <a:off x="4912" y="2185"/>
              <a:ext cx="17" cy="3"/>
            </a:xfrm>
            <a:custGeom>
              <a:avLst/>
              <a:gdLst>
                <a:gd name="T0" fmla="*/ 2 w 52"/>
                <a:gd name="T1" fmla="*/ 0 h 10"/>
                <a:gd name="T2" fmla="*/ 0 w 52"/>
                <a:gd name="T3" fmla="*/ 10 h 10"/>
                <a:gd name="T4" fmla="*/ 52 w 52"/>
                <a:gd name="T5" fmla="*/ 10 h 10"/>
                <a:gd name="T6" fmla="*/ 51 w 52"/>
                <a:gd name="T7" fmla="*/ 0 h 10"/>
                <a:gd name="T8" fmla="*/ 2 w 5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">
                  <a:moveTo>
                    <a:pt x="2" y="0"/>
                  </a:moveTo>
                  <a:lnTo>
                    <a:pt x="0" y="10"/>
                  </a:lnTo>
                  <a:lnTo>
                    <a:pt x="52" y="10"/>
                  </a:lnTo>
                  <a:lnTo>
                    <a:pt x="5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24" name="Freeform 373"/>
            <p:cNvSpPr>
              <a:spLocks noChangeArrowheads="1"/>
            </p:cNvSpPr>
            <p:nvPr/>
          </p:nvSpPr>
          <p:spPr bwMode="auto">
            <a:xfrm>
              <a:off x="4913" y="2181"/>
              <a:ext cx="16" cy="4"/>
            </a:xfrm>
            <a:custGeom>
              <a:avLst/>
              <a:gdLst>
                <a:gd name="T0" fmla="*/ 1 w 49"/>
                <a:gd name="T1" fmla="*/ 0 h 12"/>
                <a:gd name="T2" fmla="*/ 0 w 49"/>
                <a:gd name="T3" fmla="*/ 12 h 12"/>
                <a:gd name="T4" fmla="*/ 49 w 49"/>
                <a:gd name="T5" fmla="*/ 12 h 12"/>
                <a:gd name="T6" fmla="*/ 48 w 49"/>
                <a:gd name="T7" fmla="*/ 0 h 12"/>
                <a:gd name="T8" fmla="*/ 1 w 4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2">
                  <a:moveTo>
                    <a:pt x="1" y="0"/>
                  </a:moveTo>
                  <a:lnTo>
                    <a:pt x="0" y="12"/>
                  </a:lnTo>
                  <a:lnTo>
                    <a:pt x="49" y="12"/>
                  </a:lnTo>
                  <a:lnTo>
                    <a:pt x="4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25" name="Freeform 374"/>
            <p:cNvSpPr>
              <a:spLocks noChangeArrowheads="1"/>
            </p:cNvSpPr>
            <p:nvPr/>
          </p:nvSpPr>
          <p:spPr bwMode="auto">
            <a:xfrm>
              <a:off x="4912" y="2192"/>
              <a:ext cx="17" cy="4"/>
            </a:xfrm>
            <a:custGeom>
              <a:avLst/>
              <a:gdLst>
                <a:gd name="T0" fmla="*/ 51 w 51"/>
                <a:gd name="T1" fmla="*/ 0 h 11"/>
                <a:gd name="T2" fmla="*/ 0 w 51"/>
                <a:gd name="T3" fmla="*/ 0 h 11"/>
                <a:gd name="T4" fmla="*/ 2 w 51"/>
                <a:gd name="T5" fmla="*/ 11 h 11"/>
                <a:gd name="T6" fmla="*/ 50 w 51"/>
                <a:gd name="T7" fmla="*/ 11 h 11"/>
                <a:gd name="T8" fmla="*/ 51 w 5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">
                  <a:moveTo>
                    <a:pt x="51" y="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50" y="1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26" name="Freeform 375"/>
            <p:cNvSpPr>
              <a:spLocks noChangeArrowheads="1"/>
            </p:cNvSpPr>
            <p:nvPr/>
          </p:nvSpPr>
          <p:spPr bwMode="auto">
            <a:xfrm>
              <a:off x="4915" y="2203"/>
              <a:ext cx="12" cy="4"/>
            </a:xfrm>
            <a:custGeom>
              <a:avLst/>
              <a:gdLst>
                <a:gd name="T0" fmla="*/ 32 w 38"/>
                <a:gd name="T1" fmla="*/ 12 h 12"/>
                <a:gd name="T2" fmla="*/ 35 w 38"/>
                <a:gd name="T3" fmla="*/ 7 h 12"/>
                <a:gd name="T4" fmla="*/ 38 w 38"/>
                <a:gd name="T5" fmla="*/ 1 h 12"/>
                <a:gd name="T6" fmla="*/ 38 w 38"/>
                <a:gd name="T7" fmla="*/ 0 h 12"/>
                <a:gd name="T8" fmla="*/ 0 w 38"/>
                <a:gd name="T9" fmla="*/ 0 h 12"/>
                <a:gd name="T10" fmla="*/ 0 w 38"/>
                <a:gd name="T11" fmla="*/ 1 h 12"/>
                <a:gd name="T12" fmla="*/ 1 w 38"/>
                <a:gd name="T13" fmla="*/ 4 h 12"/>
                <a:gd name="T14" fmla="*/ 3 w 38"/>
                <a:gd name="T15" fmla="*/ 7 h 12"/>
                <a:gd name="T16" fmla="*/ 8 w 38"/>
                <a:gd name="T17" fmla="*/ 12 h 12"/>
                <a:gd name="T18" fmla="*/ 32 w 38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2">
                  <a:moveTo>
                    <a:pt x="32" y="12"/>
                  </a:moveTo>
                  <a:lnTo>
                    <a:pt x="35" y="7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3" y="7"/>
                  </a:lnTo>
                  <a:lnTo>
                    <a:pt x="8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27" name="Freeform 376"/>
            <p:cNvSpPr>
              <a:spLocks noChangeArrowheads="1"/>
            </p:cNvSpPr>
            <p:nvPr/>
          </p:nvSpPr>
          <p:spPr bwMode="auto">
            <a:xfrm>
              <a:off x="4913" y="2199"/>
              <a:ext cx="15" cy="4"/>
            </a:xfrm>
            <a:custGeom>
              <a:avLst/>
              <a:gdLst>
                <a:gd name="T0" fmla="*/ 42 w 45"/>
                <a:gd name="T1" fmla="*/ 11 h 11"/>
                <a:gd name="T2" fmla="*/ 45 w 45"/>
                <a:gd name="T3" fmla="*/ 0 h 11"/>
                <a:gd name="T4" fmla="*/ 0 w 45"/>
                <a:gd name="T5" fmla="*/ 0 h 11"/>
                <a:gd name="T6" fmla="*/ 4 w 45"/>
                <a:gd name="T7" fmla="*/ 11 h 11"/>
                <a:gd name="T8" fmla="*/ 42 w 4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2" y="11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4" y="11"/>
                  </a:lnTo>
                  <a:lnTo>
                    <a:pt x="42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28" name="Freeform 377"/>
            <p:cNvSpPr>
              <a:spLocks noChangeArrowheads="1"/>
            </p:cNvSpPr>
            <p:nvPr/>
          </p:nvSpPr>
          <p:spPr bwMode="auto">
            <a:xfrm>
              <a:off x="4913" y="2196"/>
              <a:ext cx="16" cy="3"/>
            </a:xfrm>
            <a:custGeom>
              <a:avLst/>
              <a:gdLst>
                <a:gd name="T0" fmla="*/ 0 w 48"/>
                <a:gd name="T1" fmla="*/ 0 h 11"/>
                <a:gd name="T2" fmla="*/ 2 w 48"/>
                <a:gd name="T3" fmla="*/ 11 h 11"/>
                <a:gd name="T4" fmla="*/ 47 w 48"/>
                <a:gd name="T5" fmla="*/ 11 h 11"/>
                <a:gd name="T6" fmla="*/ 48 w 48"/>
                <a:gd name="T7" fmla="*/ 0 h 11"/>
                <a:gd name="T8" fmla="*/ 0 w 4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">
                  <a:moveTo>
                    <a:pt x="0" y="0"/>
                  </a:moveTo>
                  <a:lnTo>
                    <a:pt x="2" y="11"/>
                  </a:lnTo>
                  <a:lnTo>
                    <a:pt x="47" y="11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29" name="Freeform 378"/>
            <p:cNvSpPr>
              <a:spLocks noChangeArrowheads="1"/>
            </p:cNvSpPr>
            <p:nvPr/>
          </p:nvSpPr>
          <p:spPr bwMode="auto">
            <a:xfrm>
              <a:off x="4917" y="2207"/>
              <a:ext cx="8" cy="2"/>
            </a:xfrm>
            <a:custGeom>
              <a:avLst/>
              <a:gdLst>
                <a:gd name="T0" fmla="*/ 24 w 24"/>
                <a:gd name="T1" fmla="*/ 0 h 5"/>
                <a:gd name="T2" fmla="*/ 0 w 24"/>
                <a:gd name="T3" fmla="*/ 0 h 5"/>
                <a:gd name="T4" fmla="*/ 5 w 24"/>
                <a:gd name="T5" fmla="*/ 4 h 5"/>
                <a:gd name="T6" fmla="*/ 11 w 24"/>
                <a:gd name="T7" fmla="*/ 5 h 5"/>
                <a:gd name="T8" fmla="*/ 13 w 24"/>
                <a:gd name="T9" fmla="*/ 4 h 5"/>
                <a:gd name="T10" fmla="*/ 17 w 24"/>
                <a:gd name="T11" fmla="*/ 4 h 5"/>
                <a:gd name="T12" fmla="*/ 24 w 2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">
                  <a:moveTo>
                    <a:pt x="24" y="0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30" name="Freeform 379"/>
            <p:cNvSpPr>
              <a:spLocks noEditPoints="1" noChangeArrowheads="1"/>
            </p:cNvSpPr>
            <p:nvPr/>
          </p:nvSpPr>
          <p:spPr bwMode="auto">
            <a:xfrm>
              <a:off x="4873" y="2167"/>
              <a:ext cx="27" cy="44"/>
            </a:xfrm>
            <a:custGeom>
              <a:avLst/>
              <a:gdLst>
                <a:gd name="T0" fmla="*/ 5 w 81"/>
                <a:gd name="T1" fmla="*/ 27 h 131"/>
                <a:gd name="T2" fmla="*/ 0 w 81"/>
                <a:gd name="T3" fmla="*/ 50 h 131"/>
                <a:gd name="T4" fmla="*/ 0 w 81"/>
                <a:gd name="T5" fmla="*/ 79 h 131"/>
                <a:gd name="T6" fmla="*/ 5 w 81"/>
                <a:gd name="T7" fmla="*/ 103 h 131"/>
                <a:gd name="T8" fmla="*/ 17 w 81"/>
                <a:gd name="T9" fmla="*/ 120 h 131"/>
                <a:gd name="T10" fmla="*/ 32 w 81"/>
                <a:gd name="T11" fmla="*/ 130 h 131"/>
                <a:gd name="T12" fmla="*/ 49 w 81"/>
                <a:gd name="T13" fmla="*/ 130 h 131"/>
                <a:gd name="T14" fmla="*/ 57 w 81"/>
                <a:gd name="T15" fmla="*/ 126 h 131"/>
                <a:gd name="T16" fmla="*/ 63 w 81"/>
                <a:gd name="T17" fmla="*/ 120 h 131"/>
                <a:gd name="T18" fmla="*/ 70 w 81"/>
                <a:gd name="T19" fmla="*/ 110 h 131"/>
                <a:gd name="T20" fmla="*/ 74 w 81"/>
                <a:gd name="T21" fmla="*/ 103 h 131"/>
                <a:gd name="T22" fmla="*/ 75 w 81"/>
                <a:gd name="T23" fmla="*/ 97 h 131"/>
                <a:gd name="T24" fmla="*/ 80 w 81"/>
                <a:gd name="T25" fmla="*/ 79 h 131"/>
                <a:gd name="T26" fmla="*/ 80 w 81"/>
                <a:gd name="T27" fmla="*/ 49 h 131"/>
                <a:gd name="T28" fmla="*/ 74 w 81"/>
                <a:gd name="T29" fmla="*/ 26 h 131"/>
                <a:gd name="T30" fmla="*/ 63 w 81"/>
                <a:gd name="T31" fmla="*/ 9 h 131"/>
                <a:gd name="T32" fmla="*/ 49 w 81"/>
                <a:gd name="T33" fmla="*/ 0 h 131"/>
                <a:gd name="T34" fmla="*/ 32 w 81"/>
                <a:gd name="T35" fmla="*/ 0 h 131"/>
                <a:gd name="T36" fmla="*/ 17 w 81"/>
                <a:gd name="T37" fmla="*/ 10 h 131"/>
                <a:gd name="T38" fmla="*/ 13 w 81"/>
                <a:gd name="T39" fmla="*/ 64 h 131"/>
                <a:gd name="T40" fmla="*/ 17 w 81"/>
                <a:gd name="T41" fmla="*/ 29 h 131"/>
                <a:gd name="T42" fmla="*/ 26 w 81"/>
                <a:gd name="T43" fmla="*/ 14 h 131"/>
                <a:gd name="T44" fmla="*/ 41 w 81"/>
                <a:gd name="T45" fmla="*/ 6 h 131"/>
                <a:gd name="T46" fmla="*/ 51 w 81"/>
                <a:gd name="T47" fmla="*/ 10 h 131"/>
                <a:gd name="T48" fmla="*/ 59 w 81"/>
                <a:gd name="T49" fmla="*/ 22 h 131"/>
                <a:gd name="T50" fmla="*/ 59 w 81"/>
                <a:gd name="T51" fmla="*/ 109 h 131"/>
                <a:gd name="T52" fmla="*/ 51 w 81"/>
                <a:gd name="T53" fmla="*/ 120 h 131"/>
                <a:gd name="T54" fmla="*/ 41 w 81"/>
                <a:gd name="T55" fmla="*/ 125 h 131"/>
                <a:gd name="T56" fmla="*/ 30 w 81"/>
                <a:gd name="T57" fmla="*/ 120 h 131"/>
                <a:gd name="T58" fmla="*/ 22 w 81"/>
                <a:gd name="T59" fmla="*/ 109 h 131"/>
                <a:gd name="T60" fmla="*/ 15 w 81"/>
                <a:gd name="T61" fmla="*/ 90 h 131"/>
                <a:gd name="T62" fmla="*/ 13 w 81"/>
                <a:gd name="T63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131">
                  <a:moveTo>
                    <a:pt x="11" y="18"/>
                  </a:moveTo>
                  <a:lnTo>
                    <a:pt x="5" y="27"/>
                  </a:lnTo>
                  <a:lnTo>
                    <a:pt x="3" y="38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3" y="92"/>
                  </a:lnTo>
                  <a:lnTo>
                    <a:pt x="5" y="103"/>
                  </a:lnTo>
                  <a:lnTo>
                    <a:pt x="11" y="114"/>
                  </a:lnTo>
                  <a:lnTo>
                    <a:pt x="17" y="120"/>
                  </a:lnTo>
                  <a:lnTo>
                    <a:pt x="24" y="126"/>
                  </a:lnTo>
                  <a:lnTo>
                    <a:pt x="32" y="130"/>
                  </a:lnTo>
                  <a:lnTo>
                    <a:pt x="41" y="131"/>
                  </a:lnTo>
                  <a:lnTo>
                    <a:pt x="49" y="130"/>
                  </a:lnTo>
                  <a:lnTo>
                    <a:pt x="52" y="127"/>
                  </a:lnTo>
                  <a:lnTo>
                    <a:pt x="57" y="126"/>
                  </a:lnTo>
                  <a:lnTo>
                    <a:pt x="59" y="122"/>
                  </a:lnTo>
                  <a:lnTo>
                    <a:pt x="63" y="120"/>
                  </a:lnTo>
                  <a:lnTo>
                    <a:pt x="70" y="114"/>
                  </a:lnTo>
                  <a:lnTo>
                    <a:pt x="70" y="110"/>
                  </a:lnTo>
                  <a:lnTo>
                    <a:pt x="72" y="108"/>
                  </a:lnTo>
                  <a:lnTo>
                    <a:pt x="74" y="103"/>
                  </a:lnTo>
                  <a:lnTo>
                    <a:pt x="74" y="99"/>
                  </a:lnTo>
                  <a:lnTo>
                    <a:pt x="75" y="97"/>
                  </a:lnTo>
                  <a:lnTo>
                    <a:pt x="78" y="92"/>
                  </a:lnTo>
                  <a:lnTo>
                    <a:pt x="80" y="79"/>
                  </a:lnTo>
                  <a:lnTo>
                    <a:pt x="81" y="64"/>
                  </a:lnTo>
                  <a:lnTo>
                    <a:pt x="80" y="49"/>
                  </a:lnTo>
                  <a:lnTo>
                    <a:pt x="78" y="37"/>
                  </a:lnTo>
                  <a:lnTo>
                    <a:pt x="74" y="26"/>
                  </a:lnTo>
                  <a:lnTo>
                    <a:pt x="70" y="17"/>
                  </a:lnTo>
                  <a:lnTo>
                    <a:pt x="63" y="9"/>
                  </a:lnTo>
                  <a:lnTo>
                    <a:pt x="57" y="4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7" y="10"/>
                  </a:lnTo>
                  <a:lnTo>
                    <a:pt x="11" y="18"/>
                  </a:lnTo>
                  <a:close/>
                  <a:moveTo>
                    <a:pt x="13" y="64"/>
                  </a:moveTo>
                  <a:lnTo>
                    <a:pt x="15" y="40"/>
                  </a:lnTo>
                  <a:lnTo>
                    <a:pt x="17" y="29"/>
                  </a:lnTo>
                  <a:lnTo>
                    <a:pt x="22" y="22"/>
                  </a:lnTo>
                  <a:lnTo>
                    <a:pt x="26" y="14"/>
                  </a:lnTo>
                  <a:lnTo>
                    <a:pt x="30" y="10"/>
                  </a:lnTo>
                  <a:lnTo>
                    <a:pt x="41" y="6"/>
                  </a:lnTo>
                  <a:lnTo>
                    <a:pt x="46" y="6"/>
                  </a:lnTo>
                  <a:lnTo>
                    <a:pt x="51" y="10"/>
                  </a:lnTo>
                  <a:lnTo>
                    <a:pt x="55" y="14"/>
                  </a:lnTo>
                  <a:lnTo>
                    <a:pt x="59" y="22"/>
                  </a:lnTo>
                  <a:lnTo>
                    <a:pt x="67" y="64"/>
                  </a:lnTo>
                  <a:lnTo>
                    <a:pt x="59" y="109"/>
                  </a:lnTo>
                  <a:lnTo>
                    <a:pt x="55" y="115"/>
                  </a:lnTo>
                  <a:lnTo>
                    <a:pt x="51" y="120"/>
                  </a:lnTo>
                  <a:lnTo>
                    <a:pt x="46" y="124"/>
                  </a:lnTo>
                  <a:lnTo>
                    <a:pt x="41" y="125"/>
                  </a:lnTo>
                  <a:lnTo>
                    <a:pt x="35" y="124"/>
                  </a:lnTo>
                  <a:lnTo>
                    <a:pt x="30" y="120"/>
                  </a:lnTo>
                  <a:lnTo>
                    <a:pt x="26" y="115"/>
                  </a:lnTo>
                  <a:lnTo>
                    <a:pt x="22" y="109"/>
                  </a:lnTo>
                  <a:lnTo>
                    <a:pt x="17" y="101"/>
                  </a:lnTo>
                  <a:lnTo>
                    <a:pt x="15" y="90"/>
                  </a:lnTo>
                  <a:lnTo>
                    <a:pt x="13" y="78"/>
                  </a:lnTo>
                  <a:lnTo>
                    <a:pt x="13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31" name="Freeform 380"/>
            <p:cNvSpPr>
              <a:spLocks noChangeArrowheads="1"/>
            </p:cNvSpPr>
            <p:nvPr/>
          </p:nvSpPr>
          <p:spPr bwMode="auto">
            <a:xfrm>
              <a:off x="4881" y="2170"/>
              <a:ext cx="12" cy="4"/>
            </a:xfrm>
            <a:custGeom>
              <a:avLst/>
              <a:gdLst>
                <a:gd name="T0" fmla="*/ 10 w 35"/>
                <a:gd name="T1" fmla="*/ 0 h 11"/>
                <a:gd name="T2" fmla="*/ 4 w 35"/>
                <a:gd name="T3" fmla="*/ 3 h 11"/>
                <a:gd name="T4" fmla="*/ 0 w 35"/>
                <a:gd name="T5" fmla="*/ 11 h 11"/>
                <a:gd name="T6" fmla="*/ 35 w 35"/>
                <a:gd name="T7" fmla="*/ 11 h 11"/>
                <a:gd name="T8" fmla="*/ 30 w 35"/>
                <a:gd name="T9" fmla="*/ 3 h 11"/>
                <a:gd name="T10" fmla="*/ 27 w 35"/>
                <a:gd name="T11" fmla="*/ 0 h 11"/>
                <a:gd name="T12" fmla="*/ 10 w 3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">
                  <a:moveTo>
                    <a:pt x="10" y="0"/>
                  </a:moveTo>
                  <a:lnTo>
                    <a:pt x="4" y="3"/>
                  </a:lnTo>
                  <a:lnTo>
                    <a:pt x="0" y="11"/>
                  </a:lnTo>
                  <a:lnTo>
                    <a:pt x="35" y="11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32" name="Freeform 381"/>
            <p:cNvSpPr>
              <a:spLocks noChangeArrowheads="1"/>
            </p:cNvSpPr>
            <p:nvPr/>
          </p:nvSpPr>
          <p:spPr bwMode="auto">
            <a:xfrm>
              <a:off x="4880" y="2174"/>
              <a:ext cx="14" cy="3"/>
            </a:xfrm>
            <a:custGeom>
              <a:avLst/>
              <a:gdLst>
                <a:gd name="T0" fmla="*/ 3 w 42"/>
                <a:gd name="T1" fmla="*/ 0 h 10"/>
                <a:gd name="T2" fmla="*/ 2 w 42"/>
                <a:gd name="T3" fmla="*/ 2 h 10"/>
                <a:gd name="T4" fmla="*/ 0 w 42"/>
                <a:gd name="T5" fmla="*/ 10 h 10"/>
                <a:gd name="T6" fmla="*/ 42 w 42"/>
                <a:gd name="T7" fmla="*/ 10 h 10"/>
                <a:gd name="T8" fmla="*/ 39 w 42"/>
                <a:gd name="T9" fmla="*/ 2 h 10"/>
                <a:gd name="T10" fmla="*/ 38 w 42"/>
                <a:gd name="T11" fmla="*/ 0 h 10"/>
                <a:gd name="T12" fmla="*/ 3 w 4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0">
                  <a:moveTo>
                    <a:pt x="3" y="0"/>
                  </a:moveTo>
                  <a:lnTo>
                    <a:pt x="2" y="2"/>
                  </a:lnTo>
                  <a:lnTo>
                    <a:pt x="0" y="10"/>
                  </a:lnTo>
                  <a:lnTo>
                    <a:pt x="42" y="10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33" name="Freeform 382"/>
            <p:cNvSpPr>
              <a:spLocks noChangeArrowheads="1"/>
            </p:cNvSpPr>
            <p:nvPr/>
          </p:nvSpPr>
          <p:spPr bwMode="auto">
            <a:xfrm>
              <a:off x="4879" y="2177"/>
              <a:ext cx="16" cy="4"/>
            </a:xfrm>
            <a:custGeom>
              <a:avLst/>
              <a:gdLst>
                <a:gd name="T0" fmla="*/ 4 w 48"/>
                <a:gd name="T1" fmla="*/ 0 h 11"/>
                <a:gd name="T2" fmla="*/ 0 w 48"/>
                <a:gd name="T3" fmla="*/ 11 h 11"/>
                <a:gd name="T4" fmla="*/ 48 w 48"/>
                <a:gd name="T5" fmla="*/ 11 h 11"/>
                <a:gd name="T6" fmla="*/ 46 w 48"/>
                <a:gd name="T7" fmla="*/ 0 h 11"/>
                <a:gd name="T8" fmla="*/ 4 w 4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">
                  <a:moveTo>
                    <a:pt x="4" y="0"/>
                  </a:moveTo>
                  <a:lnTo>
                    <a:pt x="0" y="11"/>
                  </a:lnTo>
                  <a:lnTo>
                    <a:pt x="48" y="11"/>
                  </a:lnTo>
                  <a:lnTo>
                    <a:pt x="4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34" name="Freeform 383"/>
            <p:cNvSpPr>
              <a:spLocks noChangeArrowheads="1"/>
            </p:cNvSpPr>
            <p:nvPr/>
          </p:nvSpPr>
          <p:spPr bwMode="auto">
            <a:xfrm>
              <a:off x="4878" y="2188"/>
              <a:ext cx="18" cy="4"/>
            </a:xfrm>
            <a:custGeom>
              <a:avLst/>
              <a:gdLst>
                <a:gd name="T0" fmla="*/ 0 w 54"/>
                <a:gd name="T1" fmla="*/ 1 h 12"/>
                <a:gd name="T2" fmla="*/ 0 w 54"/>
                <a:gd name="T3" fmla="*/ 12 h 12"/>
                <a:gd name="T4" fmla="*/ 53 w 54"/>
                <a:gd name="T5" fmla="*/ 12 h 12"/>
                <a:gd name="T6" fmla="*/ 54 w 54"/>
                <a:gd name="T7" fmla="*/ 1 h 12"/>
                <a:gd name="T8" fmla="*/ 54 w 54"/>
                <a:gd name="T9" fmla="*/ 0 h 12"/>
                <a:gd name="T10" fmla="*/ 0 w 54"/>
                <a:gd name="T11" fmla="*/ 0 h 12"/>
                <a:gd name="T12" fmla="*/ 0 w 54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">
                  <a:moveTo>
                    <a:pt x="0" y="1"/>
                  </a:moveTo>
                  <a:lnTo>
                    <a:pt x="0" y="12"/>
                  </a:lnTo>
                  <a:lnTo>
                    <a:pt x="53" y="12"/>
                  </a:lnTo>
                  <a:lnTo>
                    <a:pt x="54" y="1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35" name="Freeform 384"/>
            <p:cNvSpPr>
              <a:spLocks noChangeArrowheads="1"/>
            </p:cNvSpPr>
            <p:nvPr/>
          </p:nvSpPr>
          <p:spPr bwMode="auto">
            <a:xfrm>
              <a:off x="4878" y="2185"/>
              <a:ext cx="18" cy="3"/>
            </a:xfrm>
            <a:custGeom>
              <a:avLst/>
              <a:gdLst>
                <a:gd name="T0" fmla="*/ 2 w 54"/>
                <a:gd name="T1" fmla="*/ 0 h 10"/>
                <a:gd name="T2" fmla="*/ 0 w 54"/>
                <a:gd name="T3" fmla="*/ 10 h 10"/>
                <a:gd name="T4" fmla="*/ 54 w 54"/>
                <a:gd name="T5" fmla="*/ 10 h 10"/>
                <a:gd name="T6" fmla="*/ 53 w 54"/>
                <a:gd name="T7" fmla="*/ 0 h 10"/>
                <a:gd name="T8" fmla="*/ 2 w 5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2" y="0"/>
                  </a:moveTo>
                  <a:lnTo>
                    <a:pt x="0" y="10"/>
                  </a:lnTo>
                  <a:lnTo>
                    <a:pt x="54" y="10"/>
                  </a:lnTo>
                  <a:lnTo>
                    <a:pt x="5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36" name="Freeform 385"/>
            <p:cNvSpPr>
              <a:spLocks noChangeArrowheads="1"/>
            </p:cNvSpPr>
            <p:nvPr/>
          </p:nvSpPr>
          <p:spPr bwMode="auto">
            <a:xfrm>
              <a:off x="4878" y="2181"/>
              <a:ext cx="17" cy="4"/>
            </a:xfrm>
            <a:custGeom>
              <a:avLst/>
              <a:gdLst>
                <a:gd name="T0" fmla="*/ 1 w 51"/>
                <a:gd name="T1" fmla="*/ 0 h 12"/>
                <a:gd name="T2" fmla="*/ 0 w 51"/>
                <a:gd name="T3" fmla="*/ 12 h 12"/>
                <a:gd name="T4" fmla="*/ 51 w 51"/>
                <a:gd name="T5" fmla="*/ 12 h 12"/>
                <a:gd name="T6" fmla="*/ 49 w 51"/>
                <a:gd name="T7" fmla="*/ 0 h 12"/>
                <a:gd name="T8" fmla="*/ 1 w 5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2">
                  <a:moveTo>
                    <a:pt x="1" y="0"/>
                  </a:moveTo>
                  <a:lnTo>
                    <a:pt x="0" y="12"/>
                  </a:lnTo>
                  <a:lnTo>
                    <a:pt x="51" y="12"/>
                  </a:lnTo>
                  <a:lnTo>
                    <a:pt x="4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37" name="Freeform 386"/>
            <p:cNvSpPr>
              <a:spLocks noChangeArrowheads="1"/>
            </p:cNvSpPr>
            <p:nvPr/>
          </p:nvSpPr>
          <p:spPr bwMode="auto">
            <a:xfrm>
              <a:off x="4884" y="2169"/>
              <a:ext cx="6" cy="1"/>
            </a:xfrm>
            <a:custGeom>
              <a:avLst/>
              <a:gdLst>
                <a:gd name="T0" fmla="*/ 17 w 17"/>
                <a:gd name="T1" fmla="*/ 3 h 3"/>
                <a:gd name="T2" fmla="*/ 12 w 17"/>
                <a:gd name="T3" fmla="*/ 0 h 3"/>
                <a:gd name="T4" fmla="*/ 8 w 17"/>
                <a:gd name="T5" fmla="*/ 0 h 3"/>
                <a:gd name="T6" fmla="*/ 2 w 17"/>
                <a:gd name="T7" fmla="*/ 0 h 3"/>
                <a:gd name="T8" fmla="*/ 0 w 17"/>
                <a:gd name="T9" fmla="*/ 3 h 3"/>
                <a:gd name="T10" fmla="*/ 17 w 17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">
                  <a:moveTo>
                    <a:pt x="17" y="3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38" name="Freeform 387"/>
            <p:cNvSpPr>
              <a:spLocks noChangeArrowheads="1"/>
            </p:cNvSpPr>
            <p:nvPr/>
          </p:nvSpPr>
          <p:spPr bwMode="auto">
            <a:xfrm>
              <a:off x="4878" y="2192"/>
              <a:ext cx="17" cy="4"/>
            </a:xfrm>
            <a:custGeom>
              <a:avLst/>
              <a:gdLst>
                <a:gd name="T0" fmla="*/ 53 w 53"/>
                <a:gd name="T1" fmla="*/ 0 h 11"/>
                <a:gd name="T2" fmla="*/ 0 w 53"/>
                <a:gd name="T3" fmla="*/ 0 h 11"/>
                <a:gd name="T4" fmla="*/ 2 w 53"/>
                <a:gd name="T5" fmla="*/ 11 h 11"/>
                <a:gd name="T6" fmla="*/ 51 w 53"/>
                <a:gd name="T7" fmla="*/ 11 h 11"/>
                <a:gd name="T8" fmla="*/ 53 w 5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1">
                  <a:moveTo>
                    <a:pt x="53" y="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51" y="1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39" name="Freeform 388"/>
            <p:cNvSpPr>
              <a:spLocks noChangeArrowheads="1"/>
            </p:cNvSpPr>
            <p:nvPr/>
          </p:nvSpPr>
          <p:spPr bwMode="auto">
            <a:xfrm>
              <a:off x="4878" y="2196"/>
              <a:ext cx="17" cy="3"/>
            </a:xfrm>
            <a:custGeom>
              <a:avLst/>
              <a:gdLst>
                <a:gd name="T0" fmla="*/ 48 w 49"/>
                <a:gd name="T1" fmla="*/ 11 h 11"/>
                <a:gd name="T2" fmla="*/ 49 w 49"/>
                <a:gd name="T3" fmla="*/ 0 h 11"/>
                <a:gd name="T4" fmla="*/ 0 w 49"/>
                <a:gd name="T5" fmla="*/ 0 h 11"/>
                <a:gd name="T6" fmla="*/ 3 w 49"/>
                <a:gd name="T7" fmla="*/ 11 h 11"/>
                <a:gd name="T8" fmla="*/ 48 w 4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1">
                  <a:moveTo>
                    <a:pt x="48" y="11"/>
                  </a:moveTo>
                  <a:lnTo>
                    <a:pt x="49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40" name="Freeform 389"/>
            <p:cNvSpPr>
              <a:spLocks noChangeArrowheads="1"/>
            </p:cNvSpPr>
            <p:nvPr/>
          </p:nvSpPr>
          <p:spPr bwMode="auto">
            <a:xfrm>
              <a:off x="4881" y="2203"/>
              <a:ext cx="12" cy="4"/>
            </a:xfrm>
            <a:custGeom>
              <a:avLst/>
              <a:gdLst>
                <a:gd name="T0" fmla="*/ 37 w 37"/>
                <a:gd name="T1" fmla="*/ 1 h 12"/>
                <a:gd name="T2" fmla="*/ 37 w 37"/>
                <a:gd name="T3" fmla="*/ 0 h 12"/>
                <a:gd name="T4" fmla="*/ 0 w 37"/>
                <a:gd name="T5" fmla="*/ 0 h 12"/>
                <a:gd name="T6" fmla="*/ 0 w 37"/>
                <a:gd name="T7" fmla="*/ 1 h 12"/>
                <a:gd name="T8" fmla="*/ 2 w 37"/>
                <a:gd name="T9" fmla="*/ 7 h 12"/>
                <a:gd name="T10" fmla="*/ 7 w 37"/>
                <a:gd name="T11" fmla="*/ 12 h 12"/>
                <a:gd name="T12" fmla="*/ 31 w 37"/>
                <a:gd name="T13" fmla="*/ 12 h 12"/>
                <a:gd name="T14" fmla="*/ 34 w 37"/>
                <a:gd name="T15" fmla="*/ 7 h 12"/>
                <a:gd name="T16" fmla="*/ 37 w 37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2">
                  <a:moveTo>
                    <a:pt x="37" y="1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7"/>
                  </a:lnTo>
                  <a:lnTo>
                    <a:pt x="7" y="12"/>
                  </a:lnTo>
                  <a:lnTo>
                    <a:pt x="31" y="12"/>
                  </a:lnTo>
                  <a:lnTo>
                    <a:pt x="34" y="7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41" name="Freeform 390"/>
            <p:cNvSpPr>
              <a:spLocks noChangeArrowheads="1"/>
            </p:cNvSpPr>
            <p:nvPr/>
          </p:nvSpPr>
          <p:spPr bwMode="auto">
            <a:xfrm>
              <a:off x="4879" y="2199"/>
              <a:ext cx="15" cy="4"/>
            </a:xfrm>
            <a:custGeom>
              <a:avLst/>
              <a:gdLst>
                <a:gd name="T0" fmla="*/ 41 w 45"/>
                <a:gd name="T1" fmla="*/ 11 h 11"/>
                <a:gd name="T2" fmla="*/ 45 w 45"/>
                <a:gd name="T3" fmla="*/ 0 h 11"/>
                <a:gd name="T4" fmla="*/ 0 w 45"/>
                <a:gd name="T5" fmla="*/ 0 h 11"/>
                <a:gd name="T6" fmla="*/ 4 w 45"/>
                <a:gd name="T7" fmla="*/ 11 h 11"/>
                <a:gd name="T8" fmla="*/ 41 w 4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1" y="11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4" y="11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42" name="Freeform 391"/>
            <p:cNvSpPr>
              <a:spLocks noChangeArrowheads="1"/>
            </p:cNvSpPr>
            <p:nvPr/>
          </p:nvSpPr>
          <p:spPr bwMode="auto">
            <a:xfrm>
              <a:off x="4883" y="2207"/>
              <a:ext cx="8" cy="2"/>
            </a:xfrm>
            <a:custGeom>
              <a:avLst/>
              <a:gdLst>
                <a:gd name="T0" fmla="*/ 12 w 24"/>
                <a:gd name="T1" fmla="*/ 5 h 5"/>
                <a:gd name="T2" fmla="*/ 17 w 24"/>
                <a:gd name="T3" fmla="*/ 4 h 5"/>
                <a:gd name="T4" fmla="*/ 24 w 24"/>
                <a:gd name="T5" fmla="*/ 0 h 5"/>
                <a:gd name="T6" fmla="*/ 0 w 24"/>
                <a:gd name="T7" fmla="*/ 0 h 5"/>
                <a:gd name="T8" fmla="*/ 5 w 24"/>
                <a:gd name="T9" fmla="*/ 4 h 5"/>
                <a:gd name="T10" fmla="*/ 12 w 2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">
                  <a:moveTo>
                    <a:pt x="12" y="5"/>
                  </a:moveTo>
                  <a:lnTo>
                    <a:pt x="17" y="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43" name="Freeform 392"/>
            <p:cNvSpPr>
              <a:spLocks noChangeArrowheads="1"/>
            </p:cNvSpPr>
            <p:nvPr/>
          </p:nvSpPr>
          <p:spPr bwMode="auto">
            <a:xfrm>
              <a:off x="4844" y="2167"/>
              <a:ext cx="19" cy="43"/>
            </a:xfrm>
            <a:custGeom>
              <a:avLst/>
              <a:gdLst>
                <a:gd name="T0" fmla="*/ 20 w 58"/>
                <a:gd name="T1" fmla="*/ 18 h 131"/>
                <a:gd name="T2" fmla="*/ 23 w 58"/>
                <a:gd name="T3" fmla="*/ 23 h 131"/>
                <a:gd name="T4" fmla="*/ 23 w 58"/>
                <a:gd name="T5" fmla="*/ 115 h 131"/>
                <a:gd name="T6" fmla="*/ 19 w 58"/>
                <a:gd name="T7" fmla="*/ 123 h 131"/>
                <a:gd name="T8" fmla="*/ 7 w 58"/>
                <a:gd name="T9" fmla="*/ 126 h 131"/>
                <a:gd name="T10" fmla="*/ 0 w 58"/>
                <a:gd name="T11" fmla="*/ 126 h 131"/>
                <a:gd name="T12" fmla="*/ 0 w 58"/>
                <a:gd name="T13" fmla="*/ 131 h 131"/>
                <a:gd name="T14" fmla="*/ 58 w 58"/>
                <a:gd name="T15" fmla="*/ 131 h 131"/>
                <a:gd name="T16" fmla="*/ 58 w 58"/>
                <a:gd name="T17" fmla="*/ 126 h 131"/>
                <a:gd name="T18" fmla="*/ 50 w 58"/>
                <a:gd name="T19" fmla="*/ 126 h 131"/>
                <a:gd name="T20" fmla="*/ 38 w 58"/>
                <a:gd name="T21" fmla="*/ 123 h 131"/>
                <a:gd name="T22" fmla="*/ 35 w 58"/>
                <a:gd name="T23" fmla="*/ 115 h 131"/>
                <a:gd name="T24" fmla="*/ 35 w 58"/>
                <a:gd name="T25" fmla="*/ 0 h 131"/>
                <a:gd name="T26" fmla="*/ 31 w 58"/>
                <a:gd name="T27" fmla="*/ 0 h 131"/>
                <a:gd name="T28" fmla="*/ 23 w 58"/>
                <a:gd name="T29" fmla="*/ 10 h 131"/>
                <a:gd name="T30" fmla="*/ 7 w 58"/>
                <a:gd name="T31" fmla="*/ 12 h 131"/>
                <a:gd name="T32" fmla="*/ 0 w 58"/>
                <a:gd name="T33" fmla="*/ 12 h 131"/>
                <a:gd name="T34" fmla="*/ 0 w 58"/>
                <a:gd name="T35" fmla="*/ 17 h 131"/>
                <a:gd name="T36" fmla="*/ 13 w 58"/>
                <a:gd name="T37" fmla="*/ 17 h 131"/>
                <a:gd name="T38" fmla="*/ 20 w 58"/>
                <a:gd name="T3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131">
                  <a:moveTo>
                    <a:pt x="20" y="18"/>
                  </a:moveTo>
                  <a:lnTo>
                    <a:pt x="23" y="23"/>
                  </a:lnTo>
                  <a:lnTo>
                    <a:pt x="23" y="115"/>
                  </a:lnTo>
                  <a:lnTo>
                    <a:pt x="19" y="123"/>
                  </a:lnTo>
                  <a:lnTo>
                    <a:pt x="7" y="126"/>
                  </a:lnTo>
                  <a:lnTo>
                    <a:pt x="0" y="126"/>
                  </a:lnTo>
                  <a:lnTo>
                    <a:pt x="0" y="131"/>
                  </a:lnTo>
                  <a:lnTo>
                    <a:pt x="58" y="131"/>
                  </a:lnTo>
                  <a:lnTo>
                    <a:pt x="58" y="126"/>
                  </a:lnTo>
                  <a:lnTo>
                    <a:pt x="50" y="126"/>
                  </a:lnTo>
                  <a:lnTo>
                    <a:pt x="38" y="123"/>
                  </a:lnTo>
                  <a:lnTo>
                    <a:pt x="35" y="115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3" y="10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3" y="17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44" name="Freeform 393"/>
            <p:cNvSpPr>
              <a:spLocks noEditPoints="1" noChangeArrowheads="1"/>
            </p:cNvSpPr>
            <p:nvPr/>
          </p:nvSpPr>
          <p:spPr bwMode="auto">
            <a:xfrm>
              <a:off x="4581" y="2169"/>
              <a:ext cx="28" cy="44"/>
            </a:xfrm>
            <a:custGeom>
              <a:avLst/>
              <a:gdLst>
                <a:gd name="T0" fmla="*/ 82 w 82"/>
                <a:gd name="T1" fmla="*/ 64 h 131"/>
                <a:gd name="T2" fmla="*/ 81 w 82"/>
                <a:gd name="T3" fmla="*/ 49 h 131"/>
                <a:gd name="T4" fmla="*/ 78 w 82"/>
                <a:gd name="T5" fmla="*/ 37 h 131"/>
                <a:gd name="T6" fmla="*/ 75 w 82"/>
                <a:gd name="T7" fmla="*/ 24 h 131"/>
                <a:gd name="T8" fmla="*/ 70 w 82"/>
                <a:gd name="T9" fmla="*/ 16 h 131"/>
                <a:gd name="T10" fmla="*/ 63 w 82"/>
                <a:gd name="T11" fmla="*/ 8 h 131"/>
                <a:gd name="T12" fmla="*/ 57 w 82"/>
                <a:gd name="T13" fmla="*/ 4 h 131"/>
                <a:gd name="T14" fmla="*/ 48 w 82"/>
                <a:gd name="T15" fmla="*/ 0 h 131"/>
                <a:gd name="T16" fmla="*/ 41 w 82"/>
                <a:gd name="T17" fmla="*/ 0 h 131"/>
                <a:gd name="T18" fmla="*/ 31 w 82"/>
                <a:gd name="T19" fmla="*/ 0 h 131"/>
                <a:gd name="T20" fmla="*/ 24 w 82"/>
                <a:gd name="T21" fmla="*/ 4 h 131"/>
                <a:gd name="T22" fmla="*/ 11 w 82"/>
                <a:gd name="T23" fmla="*/ 17 h 131"/>
                <a:gd name="T24" fmla="*/ 4 w 82"/>
                <a:gd name="T25" fmla="*/ 26 h 131"/>
                <a:gd name="T26" fmla="*/ 2 w 82"/>
                <a:gd name="T27" fmla="*/ 38 h 131"/>
                <a:gd name="T28" fmla="*/ 0 w 82"/>
                <a:gd name="T29" fmla="*/ 50 h 131"/>
                <a:gd name="T30" fmla="*/ 0 w 82"/>
                <a:gd name="T31" fmla="*/ 64 h 131"/>
                <a:gd name="T32" fmla="*/ 0 w 82"/>
                <a:gd name="T33" fmla="*/ 79 h 131"/>
                <a:gd name="T34" fmla="*/ 2 w 82"/>
                <a:gd name="T35" fmla="*/ 92 h 131"/>
                <a:gd name="T36" fmla="*/ 4 w 82"/>
                <a:gd name="T37" fmla="*/ 103 h 131"/>
                <a:gd name="T38" fmla="*/ 11 w 82"/>
                <a:gd name="T39" fmla="*/ 113 h 131"/>
                <a:gd name="T40" fmla="*/ 17 w 82"/>
                <a:gd name="T41" fmla="*/ 120 h 131"/>
                <a:gd name="T42" fmla="*/ 24 w 82"/>
                <a:gd name="T43" fmla="*/ 126 h 131"/>
                <a:gd name="T44" fmla="*/ 31 w 82"/>
                <a:gd name="T45" fmla="*/ 130 h 131"/>
                <a:gd name="T46" fmla="*/ 41 w 82"/>
                <a:gd name="T47" fmla="*/ 131 h 131"/>
                <a:gd name="T48" fmla="*/ 48 w 82"/>
                <a:gd name="T49" fmla="*/ 130 h 131"/>
                <a:gd name="T50" fmla="*/ 52 w 82"/>
                <a:gd name="T51" fmla="*/ 127 h 131"/>
                <a:gd name="T52" fmla="*/ 57 w 82"/>
                <a:gd name="T53" fmla="*/ 126 h 131"/>
                <a:gd name="T54" fmla="*/ 59 w 82"/>
                <a:gd name="T55" fmla="*/ 123 h 131"/>
                <a:gd name="T56" fmla="*/ 63 w 82"/>
                <a:gd name="T57" fmla="*/ 120 h 131"/>
                <a:gd name="T58" fmla="*/ 70 w 82"/>
                <a:gd name="T59" fmla="*/ 113 h 131"/>
                <a:gd name="T60" fmla="*/ 75 w 82"/>
                <a:gd name="T61" fmla="*/ 102 h 131"/>
                <a:gd name="T62" fmla="*/ 75 w 82"/>
                <a:gd name="T63" fmla="*/ 98 h 131"/>
                <a:gd name="T64" fmla="*/ 76 w 82"/>
                <a:gd name="T65" fmla="*/ 96 h 131"/>
                <a:gd name="T66" fmla="*/ 78 w 82"/>
                <a:gd name="T67" fmla="*/ 91 h 131"/>
                <a:gd name="T68" fmla="*/ 81 w 82"/>
                <a:gd name="T69" fmla="*/ 78 h 131"/>
                <a:gd name="T70" fmla="*/ 81 w 82"/>
                <a:gd name="T71" fmla="*/ 70 h 131"/>
                <a:gd name="T72" fmla="*/ 81 w 82"/>
                <a:gd name="T73" fmla="*/ 67 h 131"/>
                <a:gd name="T74" fmla="*/ 82 w 82"/>
                <a:gd name="T75" fmla="*/ 64 h 131"/>
                <a:gd name="T76" fmla="*/ 14 w 82"/>
                <a:gd name="T77" fmla="*/ 64 h 131"/>
                <a:gd name="T78" fmla="*/ 15 w 82"/>
                <a:gd name="T79" fmla="*/ 39 h 131"/>
                <a:gd name="T80" fmla="*/ 21 w 82"/>
                <a:gd name="T81" fmla="*/ 22 h 131"/>
                <a:gd name="T82" fmla="*/ 30 w 82"/>
                <a:gd name="T83" fmla="*/ 9 h 131"/>
                <a:gd name="T84" fmla="*/ 41 w 82"/>
                <a:gd name="T85" fmla="*/ 5 h 131"/>
                <a:gd name="T86" fmla="*/ 46 w 82"/>
                <a:gd name="T87" fmla="*/ 5 h 131"/>
                <a:gd name="T88" fmla="*/ 52 w 82"/>
                <a:gd name="T89" fmla="*/ 9 h 131"/>
                <a:gd name="T90" fmla="*/ 55 w 82"/>
                <a:gd name="T91" fmla="*/ 14 h 131"/>
                <a:gd name="T92" fmla="*/ 60 w 82"/>
                <a:gd name="T93" fmla="*/ 22 h 131"/>
                <a:gd name="T94" fmla="*/ 66 w 82"/>
                <a:gd name="T95" fmla="*/ 64 h 131"/>
                <a:gd name="T96" fmla="*/ 60 w 82"/>
                <a:gd name="T97" fmla="*/ 109 h 131"/>
                <a:gd name="T98" fmla="*/ 55 w 82"/>
                <a:gd name="T99" fmla="*/ 115 h 131"/>
                <a:gd name="T100" fmla="*/ 50 w 82"/>
                <a:gd name="T101" fmla="*/ 120 h 131"/>
                <a:gd name="T102" fmla="*/ 46 w 82"/>
                <a:gd name="T103" fmla="*/ 123 h 131"/>
                <a:gd name="T104" fmla="*/ 41 w 82"/>
                <a:gd name="T105" fmla="*/ 124 h 131"/>
                <a:gd name="T106" fmla="*/ 35 w 82"/>
                <a:gd name="T107" fmla="*/ 123 h 131"/>
                <a:gd name="T108" fmla="*/ 30 w 82"/>
                <a:gd name="T109" fmla="*/ 120 h 131"/>
                <a:gd name="T110" fmla="*/ 25 w 82"/>
                <a:gd name="T111" fmla="*/ 115 h 131"/>
                <a:gd name="T112" fmla="*/ 21 w 82"/>
                <a:gd name="T113" fmla="*/ 109 h 131"/>
                <a:gd name="T114" fmla="*/ 15 w 82"/>
                <a:gd name="T115" fmla="*/ 90 h 131"/>
                <a:gd name="T116" fmla="*/ 14 w 82"/>
                <a:gd name="T117" fmla="*/ 78 h 131"/>
                <a:gd name="T118" fmla="*/ 14 w 82"/>
                <a:gd name="T119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2" h="131">
                  <a:moveTo>
                    <a:pt x="82" y="64"/>
                  </a:moveTo>
                  <a:lnTo>
                    <a:pt x="81" y="49"/>
                  </a:lnTo>
                  <a:lnTo>
                    <a:pt x="78" y="37"/>
                  </a:lnTo>
                  <a:lnTo>
                    <a:pt x="75" y="24"/>
                  </a:lnTo>
                  <a:lnTo>
                    <a:pt x="70" y="16"/>
                  </a:lnTo>
                  <a:lnTo>
                    <a:pt x="63" y="8"/>
                  </a:lnTo>
                  <a:lnTo>
                    <a:pt x="57" y="4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4" y="4"/>
                  </a:lnTo>
                  <a:lnTo>
                    <a:pt x="11" y="17"/>
                  </a:lnTo>
                  <a:lnTo>
                    <a:pt x="4" y="26"/>
                  </a:lnTo>
                  <a:lnTo>
                    <a:pt x="2" y="38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2" y="92"/>
                  </a:lnTo>
                  <a:lnTo>
                    <a:pt x="4" y="103"/>
                  </a:lnTo>
                  <a:lnTo>
                    <a:pt x="11" y="113"/>
                  </a:lnTo>
                  <a:lnTo>
                    <a:pt x="17" y="120"/>
                  </a:lnTo>
                  <a:lnTo>
                    <a:pt x="24" y="126"/>
                  </a:lnTo>
                  <a:lnTo>
                    <a:pt x="31" y="130"/>
                  </a:lnTo>
                  <a:lnTo>
                    <a:pt x="41" y="131"/>
                  </a:lnTo>
                  <a:lnTo>
                    <a:pt x="48" y="130"/>
                  </a:lnTo>
                  <a:lnTo>
                    <a:pt x="52" y="127"/>
                  </a:lnTo>
                  <a:lnTo>
                    <a:pt x="57" y="126"/>
                  </a:lnTo>
                  <a:lnTo>
                    <a:pt x="59" y="123"/>
                  </a:lnTo>
                  <a:lnTo>
                    <a:pt x="63" y="120"/>
                  </a:lnTo>
                  <a:lnTo>
                    <a:pt x="70" y="113"/>
                  </a:lnTo>
                  <a:lnTo>
                    <a:pt x="75" y="102"/>
                  </a:lnTo>
                  <a:lnTo>
                    <a:pt x="75" y="98"/>
                  </a:lnTo>
                  <a:lnTo>
                    <a:pt x="76" y="96"/>
                  </a:lnTo>
                  <a:lnTo>
                    <a:pt x="78" y="91"/>
                  </a:lnTo>
                  <a:lnTo>
                    <a:pt x="81" y="78"/>
                  </a:lnTo>
                  <a:lnTo>
                    <a:pt x="81" y="70"/>
                  </a:lnTo>
                  <a:lnTo>
                    <a:pt x="81" y="67"/>
                  </a:lnTo>
                  <a:lnTo>
                    <a:pt x="82" y="64"/>
                  </a:lnTo>
                  <a:close/>
                  <a:moveTo>
                    <a:pt x="14" y="64"/>
                  </a:moveTo>
                  <a:lnTo>
                    <a:pt x="15" y="39"/>
                  </a:lnTo>
                  <a:lnTo>
                    <a:pt x="21" y="22"/>
                  </a:lnTo>
                  <a:lnTo>
                    <a:pt x="30" y="9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52" y="9"/>
                  </a:lnTo>
                  <a:lnTo>
                    <a:pt x="55" y="14"/>
                  </a:lnTo>
                  <a:lnTo>
                    <a:pt x="60" y="22"/>
                  </a:lnTo>
                  <a:lnTo>
                    <a:pt x="66" y="64"/>
                  </a:lnTo>
                  <a:lnTo>
                    <a:pt x="60" y="109"/>
                  </a:lnTo>
                  <a:lnTo>
                    <a:pt x="55" y="115"/>
                  </a:lnTo>
                  <a:lnTo>
                    <a:pt x="50" y="120"/>
                  </a:lnTo>
                  <a:lnTo>
                    <a:pt x="46" y="123"/>
                  </a:lnTo>
                  <a:lnTo>
                    <a:pt x="41" y="124"/>
                  </a:lnTo>
                  <a:lnTo>
                    <a:pt x="35" y="123"/>
                  </a:lnTo>
                  <a:lnTo>
                    <a:pt x="30" y="120"/>
                  </a:lnTo>
                  <a:lnTo>
                    <a:pt x="25" y="115"/>
                  </a:lnTo>
                  <a:lnTo>
                    <a:pt x="21" y="109"/>
                  </a:lnTo>
                  <a:lnTo>
                    <a:pt x="15" y="90"/>
                  </a:lnTo>
                  <a:lnTo>
                    <a:pt x="14" y="78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45" name="Freeform 394"/>
            <p:cNvSpPr>
              <a:spLocks noChangeArrowheads="1"/>
            </p:cNvSpPr>
            <p:nvPr/>
          </p:nvSpPr>
          <p:spPr bwMode="auto">
            <a:xfrm>
              <a:off x="4587" y="2177"/>
              <a:ext cx="15" cy="4"/>
            </a:xfrm>
            <a:custGeom>
              <a:avLst/>
              <a:gdLst>
                <a:gd name="T0" fmla="*/ 46 w 46"/>
                <a:gd name="T1" fmla="*/ 11 h 11"/>
                <a:gd name="T2" fmla="*/ 44 w 46"/>
                <a:gd name="T3" fmla="*/ 0 h 11"/>
                <a:gd name="T4" fmla="*/ 3 w 46"/>
                <a:gd name="T5" fmla="*/ 0 h 11"/>
                <a:gd name="T6" fmla="*/ 0 w 46"/>
                <a:gd name="T7" fmla="*/ 11 h 11"/>
                <a:gd name="T8" fmla="*/ 46 w 4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">
                  <a:moveTo>
                    <a:pt x="46" y="11"/>
                  </a:moveTo>
                  <a:lnTo>
                    <a:pt x="44" y="0"/>
                  </a:lnTo>
                  <a:lnTo>
                    <a:pt x="3" y="0"/>
                  </a:lnTo>
                  <a:lnTo>
                    <a:pt x="0" y="11"/>
                  </a:lnTo>
                  <a:lnTo>
                    <a:pt x="46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46" name="Freeform 395"/>
            <p:cNvSpPr>
              <a:spLocks noChangeArrowheads="1"/>
            </p:cNvSpPr>
            <p:nvPr/>
          </p:nvSpPr>
          <p:spPr bwMode="auto">
            <a:xfrm>
              <a:off x="4588" y="2174"/>
              <a:ext cx="14" cy="3"/>
            </a:xfrm>
            <a:custGeom>
              <a:avLst/>
              <a:gdLst>
                <a:gd name="T0" fmla="*/ 41 w 41"/>
                <a:gd name="T1" fmla="*/ 10 h 10"/>
                <a:gd name="T2" fmla="*/ 40 w 41"/>
                <a:gd name="T3" fmla="*/ 8 h 10"/>
                <a:gd name="T4" fmla="*/ 35 w 41"/>
                <a:gd name="T5" fmla="*/ 0 h 10"/>
                <a:gd name="T6" fmla="*/ 6 w 41"/>
                <a:gd name="T7" fmla="*/ 0 h 10"/>
                <a:gd name="T8" fmla="*/ 1 w 41"/>
                <a:gd name="T9" fmla="*/ 8 h 10"/>
                <a:gd name="T10" fmla="*/ 0 w 41"/>
                <a:gd name="T11" fmla="*/ 10 h 10"/>
                <a:gd name="T12" fmla="*/ 41 w 4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0">
                  <a:moveTo>
                    <a:pt x="41" y="10"/>
                  </a:moveTo>
                  <a:lnTo>
                    <a:pt x="40" y="8"/>
                  </a:lnTo>
                  <a:lnTo>
                    <a:pt x="35" y="0"/>
                  </a:lnTo>
                  <a:lnTo>
                    <a:pt x="6" y="0"/>
                  </a:lnTo>
                  <a:lnTo>
                    <a:pt x="1" y="8"/>
                  </a:lnTo>
                  <a:lnTo>
                    <a:pt x="0" y="10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47" name="Freeform 396"/>
            <p:cNvSpPr>
              <a:spLocks noChangeArrowheads="1"/>
            </p:cNvSpPr>
            <p:nvPr/>
          </p:nvSpPr>
          <p:spPr bwMode="auto">
            <a:xfrm>
              <a:off x="4590" y="2171"/>
              <a:ext cx="10" cy="3"/>
            </a:xfrm>
            <a:custGeom>
              <a:avLst/>
              <a:gdLst>
                <a:gd name="T0" fmla="*/ 29 w 29"/>
                <a:gd name="T1" fmla="*/ 9 h 9"/>
                <a:gd name="T2" fmla="*/ 22 w 29"/>
                <a:gd name="T3" fmla="*/ 1 h 9"/>
                <a:gd name="T4" fmla="*/ 15 w 29"/>
                <a:gd name="T5" fmla="*/ 0 h 9"/>
                <a:gd name="T6" fmla="*/ 6 w 29"/>
                <a:gd name="T7" fmla="*/ 1 h 9"/>
                <a:gd name="T8" fmla="*/ 0 w 29"/>
                <a:gd name="T9" fmla="*/ 9 h 9"/>
                <a:gd name="T10" fmla="*/ 29 w 29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9">
                  <a:moveTo>
                    <a:pt x="29" y="9"/>
                  </a:moveTo>
                  <a:lnTo>
                    <a:pt x="22" y="1"/>
                  </a:lnTo>
                  <a:lnTo>
                    <a:pt x="15" y="0"/>
                  </a:lnTo>
                  <a:lnTo>
                    <a:pt x="6" y="1"/>
                  </a:lnTo>
                  <a:lnTo>
                    <a:pt x="0" y="9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48" name="Freeform 397"/>
            <p:cNvSpPr>
              <a:spLocks noChangeArrowheads="1"/>
            </p:cNvSpPr>
            <p:nvPr/>
          </p:nvSpPr>
          <p:spPr bwMode="auto">
            <a:xfrm>
              <a:off x="4586" y="2188"/>
              <a:ext cx="17" cy="4"/>
            </a:xfrm>
            <a:custGeom>
              <a:avLst/>
              <a:gdLst>
                <a:gd name="T0" fmla="*/ 0 w 52"/>
                <a:gd name="T1" fmla="*/ 7 h 12"/>
                <a:gd name="T2" fmla="*/ 0 w 52"/>
                <a:gd name="T3" fmla="*/ 12 h 12"/>
                <a:gd name="T4" fmla="*/ 52 w 52"/>
                <a:gd name="T5" fmla="*/ 12 h 12"/>
                <a:gd name="T6" fmla="*/ 52 w 52"/>
                <a:gd name="T7" fmla="*/ 7 h 12"/>
                <a:gd name="T8" fmla="*/ 51 w 52"/>
                <a:gd name="T9" fmla="*/ 0 h 12"/>
                <a:gd name="T10" fmla="*/ 0 w 52"/>
                <a:gd name="T11" fmla="*/ 0 h 12"/>
                <a:gd name="T12" fmla="*/ 0 w 52"/>
                <a:gd name="T1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0" y="7"/>
                  </a:moveTo>
                  <a:lnTo>
                    <a:pt x="0" y="12"/>
                  </a:lnTo>
                  <a:lnTo>
                    <a:pt x="52" y="12"/>
                  </a:lnTo>
                  <a:lnTo>
                    <a:pt x="52" y="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49" name="Freeform 398"/>
            <p:cNvSpPr>
              <a:spLocks noChangeArrowheads="1"/>
            </p:cNvSpPr>
            <p:nvPr/>
          </p:nvSpPr>
          <p:spPr bwMode="auto">
            <a:xfrm>
              <a:off x="4586" y="2185"/>
              <a:ext cx="17" cy="3"/>
            </a:xfrm>
            <a:custGeom>
              <a:avLst/>
              <a:gdLst>
                <a:gd name="T0" fmla="*/ 1 w 51"/>
                <a:gd name="T1" fmla="*/ 0 h 10"/>
                <a:gd name="T2" fmla="*/ 0 w 51"/>
                <a:gd name="T3" fmla="*/ 10 h 10"/>
                <a:gd name="T4" fmla="*/ 51 w 51"/>
                <a:gd name="T5" fmla="*/ 10 h 10"/>
                <a:gd name="T6" fmla="*/ 50 w 51"/>
                <a:gd name="T7" fmla="*/ 0 h 10"/>
                <a:gd name="T8" fmla="*/ 1 w 5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0">
                  <a:moveTo>
                    <a:pt x="1" y="0"/>
                  </a:moveTo>
                  <a:lnTo>
                    <a:pt x="0" y="10"/>
                  </a:lnTo>
                  <a:lnTo>
                    <a:pt x="51" y="10"/>
                  </a:lnTo>
                  <a:lnTo>
                    <a:pt x="5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50" name="Freeform 399"/>
            <p:cNvSpPr>
              <a:spLocks noChangeArrowheads="1"/>
            </p:cNvSpPr>
            <p:nvPr/>
          </p:nvSpPr>
          <p:spPr bwMode="auto">
            <a:xfrm>
              <a:off x="4586" y="2192"/>
              <a:ext cx="17" cy="4"/>
            </a:xfrm>
            <a:custGeom>
              <a:avLst/>
              <a:gdLst>
                <a:gd name="T0" fmla="*/ 52 w 52"/>
                <a:gd name="T1" fmla="*/ 0 h 11"/>
                <a:gd name="T2" fmla="*/ 0 w 52"/>
                <a:gd name="T3" fmla="*/ 0 h 11"/>
                <a:gd name="T4" fmla="*/ 1 w 52"/>
                <a:gd name="T5" fmla="*/ 11 h 11"/>
                <a:gd name="T6" fmla="*/ 50 w 52"/>
                <a:gd name="T7" fmla="*/ 11 h 11"/>
                <a:gd name="T8" fmla="*/ 52 w 5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1">
                  <a:moveTo>
                    <a:pt x="52" y="0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50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51" name="Freeform 400"/>
            <p:cNvSpPr>
              <a:spLocks noChangeArrowheads="1"/>
            </p:cNvSpPr>
            <p:nvPr/>
          </p:nvSpPr>
          <p:spPr bwMode="auto">
            <a:xfrm>
              <a:off x="4586" y="2181"/>
              <a:ext cx="17" cy="4"/>
            </a:xfrm>
            <a:custGeom>
              <a:avLst/>
              <a:gdLst>
                <a:gd name="T0" fmla="*/ 0 w 49"/>
                <a:gd name="T1" fmla="*/ 12 h 12"/>
                <a:gd name="T2" fmla="*/ 49 w 49"/>
                <a:gd name="T3" fmla="*/ 12 h 12"/>
                <a:gd name="T4" fmla="*/ 48 w 49"/>
                <a:gd name="T5" fmla="*/ 0 h 12"/>
                <a:gd name="T6" fmla="*/ 2 w 49"/>
                <a:gd name="T7" fmla="*/ 0 h 12"/>
                <a:gd name="T8" fmla="*/ 0 w 49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2">
                  <a:moveTo>
                    <a:pt x="0" y="12"/>
                  </a:moveTo>
                  <a:lnTo>
                    <a:pt x="49" y="12"/>
                  </a:lnTo>
                  <a:lnTo>
                    <a:pt x="48" y="0"/>
                  </a:lnTo>
                  <a:lnTo>
                    <a:pt x="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52" name="Freeform 401"/>
            <p:cNvSpPr>
              <a:spLocks noChangeArrowheads="1"/>
            </p:cNvSpPr>
            <p:nvPr/>
          </p:nvSpPr>
          <p:spPr bwMode="auto">
            <a:xfrm>
              <a:off x="4588" y="2203"/>
              <a:ext cx="14" cy="4"/>
            </a:xfrm>
            <a:custGeom>
              <a:avLst/>
              <a:gdLst>
                <a:gd name="T0" fmla="*/ 38 w 42"/>
                <a:gd name="T1" fmla="*/ 12 h 12"/>
                <a:gd name="T2" fmla="*/ 41 w 42"/>
                <a:gd name="T3" fmla="*/ 7 h 12"/>
                <a:gd name="T4" fmla="*/ 42 w 42"/>
                <a:gd name="T5" fmla="*/ 0 h 12"/>
                <a:gd name="T6" fmla="*/ 0 w 42"/>
                <a:gd name="T7" fmla="*/ 0 h 12"/>
                <a:gd name="T8" fmla="*/ 2 w 42"/>
                <a:gd name="T9" fmla="*/ 7 h 12"/>
                <a:gd name="T10" fmla="*/ 6 w 42"/>
                <a:gd name="T11" fmla="*/ 12 h 12"/>
                <a:gd name="T12" fmla="*/ 38 w 4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2">
                  <a:moveTo>
                    <a:pt x="38" y="12"/>
                  </a:moveTo>
                  <a:lnTo>
                    <a:pt x="41" y="7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6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53" name="Freeform 402"/>
            <p:cNvSpPr>
              <a:spLocks noChangeArrowheads="1"/>
            </p:cNvSpPr>
            <p:nvPr/>
          </p:nvSpPr>
          <p:spPr bwMode="auto">
            <a:xfrm>
              <a:off x="4587" y="2199"/>
              <a:ext cx="15" cy="4"/>
            </a:xfrm>
            <a:custGeom>
              <a:avLst/>
              <a:gdLst>
                <a:gd name="T0" fmla="*/ 44 w 46"/>
                <a:gd name="T1" fmla="*/ 11 h 11"/>
                <a:gd name="T2" fmla="*/ 46 w 46"/>
                <a:gd name="T3" fmla="*/ 0 h 11"/>
                <a:gd name="T4" fmla="*/ 0 w 46"/>
                <a:gd name="T5" fmla="*/ 0 h 11"/>
                <a:gd name="T6" fmla="*/ 0 w 46"/>
                <a:gd name="T7" fmla="*/ 5 h 11"/>
                <a:gd name="T8" fmla="*/ 2 w 46"/>
                <a:gd name="T9" fmla="*/ 11 h 11"/>
                <a:gd name="T10" fmla="*/ 44 w 46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1">
                  <a:moveTo>
                    <a:pt x="44" y="11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11"/>
                  </a:lnTo>
                  <a:lnTo>
                    <a:pt x="44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54" name="Freeform 403"/>
            <p:cNvSpPr>
              <a:spLocks noChangeArrowheads="1"/>
            </p:cNvSpPr>
            <p:nvPr/>
          </p:nvSpPr>
          <p:spPr bwMode="auto">
            <a:xfrm>
              <a:off x="4586" y="2196"/>
              <a:ext cx="17" cy="3"/>
            </a:xfrm>
            <a:custGeom>
              <a:avLst/>
              <a:gdLst>
                <a:gd name="T0" fmla="*/ 48 w 49"/>
                <a:gd name="T1" fmla="*/ 11 h 11"/>
                <a:gd name="T2" fmla="*/ 49 w 49"/>
                <a:gd name="T3" fmla="*/ 0 h 11"/>
                <a:gd name="T4" fmla="*/ 0 w 49"/>
                <a:gd name="T5" fmla="*/ 0 h 11"/>
                <a:gd name="T6" fmla="*/ 2 w 49"/>
                <a:gd name="T7" fmla="*/ 11 h 11"/>
                <a:gd name="T8" fmla="*/ 48 w 4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1">
                  <a:moveTo>
                    <a:pt x="48" y="11"/>
                  </a:moveTo>
                  <a:lnTo>
                    <a:pt x="49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55" name="Freeform 404"/>
            <p:cNvSpPr>
              <a:spLocks noChangeArrowheads="1"/>
            </p:cNvSpPr>
            <p:nvPr/>
          </p:nvSpPr>
          <p:spPr bwMode="auto">
            <a:xfrm>
              <a:off x="4590" y="2207"/>
              <a:ext cx="10" cy="3"/>
            </a:xfrm>
            <a:custGeom>
              <a:avLst/>
              <a:gdLst>
                <a:gd name="T0" fmla="*/ 32 w 32"/>
                <a:gd name="T1" fmla="*/ 0 h 10"/>
                <a:gd name="T2" fmla="*/ 0 w 32"/>
                <a:gd name="T3" fmla="*/ 0 h 10"/>
                <a:gd name="T4" fmla="*/ 6 w 32"/>
                <a:gd name="T5" fmla="*/ 7 h 10"/>
                <a:gd name="T6" fmla="*/ 16 w 32"/>
                <a:gd name="T7" fmla="*/ 10 h 10"/>
                <a:gd name="T8" fmla="*/ 23 w 32"/>
                <a:gd name="T9" fmla="*/ 7 h 10"/>
                <a:gd name="T10" fmla="*/ 24 w 32"/>
                <a:gd name="T11" fmla="*/ 5 h 10"/>
                <a:gd name="T12" fmla="*/ 27 w 32"/>
                <a:gd name="T13" fmla="*/ 4 h 10"/>
                <a:gd name="T14" fmla="*/ 32 w 3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0">
                  <a:moveTo>
                    <a:pt x="32" y="0"/>
                  </a:moveTo>
                  <a:lnTo>
                    <a:pt x="0" y="0"/>
                  </a:lnTo>
                  <a:lnTo>
                    <a:pt x="6" y="7"/>
                  </a:lnTo>
                  <a:lnTo>
                    <a:pt x="16" y="10"/>
                  </a:lnTo>
                  <a:lnTo>
                    <a:pt x="23" y="7"/>
                  </a:lnTo>
                  <a:lnTo>
                    <a:pt x="24" y="5"/>
                  </a:lnTo>
                  <a:lnTo>
                    <a:pt x="27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3956" name="Group 405"/>
          <p:cNvGrpSpPr/>
          <p:nvPr/>
        </p:nvGrpSpPr>
        <p:grpSpPr>
          <a:xfrm>
            <a:off x="1587208" y="3391768"/>
            <a:ext cx="8757486" cy="277106"/>
            <a:chOff x="321" y="2050"/>
            <a:chExt cx="5027" cy="166"/>
          </a:xfrm>
        </p:grpSpPr>
        <p:sp>
          <p:nvSpPr>
            <p:cNvPr id="23957" name="Freeform 406"/>
            <p:cNvSpPr>
              <a:spLocks noEditPoints="1" noChangeArrowheads="1"/>
            </p:cNvSpPr>
            <p:nvPr/>
          </p:nvSpPr>
          <p:spPr bwMode="auto">
            <a:xfrm>
              <a:off x="4546" y="2169"/>
              <a:ext cx="28" cy="44"/>
            </a:xfrm>
            <a:custGeom>
              <a:avLst/>
              <a:gdLst>
                <a:gd name="T0" fmla="*/ 67 w 83"/>
                <a:gd name="T1" fmla="*/ 60 h 131"/>
                <a:gd name="T2" fmla="*/ 63 w 83"/>
                <a:gd name="T3" fmla="*/ 78 h 131"/>
                <a:gd name="T4" fmla="*/ 63 w 83"/>
                <a:gd name="T5" fmla="*/ 89 h 131"/>
                <a:gd name="T6" fmla="*/ 60 w 83"/>
                <a:gd name="T7" fmla="*/ 96 h 131"/>
                <a:gd name="T8" fmla="*/ 57 w 83"/>
                <a:gd name="T9" fmla="*/ 110 h 131"/>
                <a:gd name="T10" fmla="*/ 51 w 83"/>
                <a:gd name="T11" fmla="*/ 116 h 131"/>
                <a:gd name="T12" fmla="*/ 39 w 83"/>
                <a:gd name="T13" fmla="*/ 124 h 131"/>
                <a:gd name="T14" fmla="*/ 30 w 83"/>
                <a:gd name="T15" fmla="*/ 124 h 131"/>
                <a:gd name="T16" fmla="*/ 25 w 83"/>
                <a:gd name="T17" fmla="*/ 121 h 131"/>
                <a:gd name="T18" fmla="*/ 22 w 83"/>
                <a:gd name="T19" fmla="*/ 109 h 131"/>
                <a:gd name="T20" fmla="*/ 16 w 83"/>
                <a:gd name="T21" fmla="*/ 104 h 131"/>
                <a:gd name="T22" fmla="*/ 8 w 83"/>
                <a:gd name="T23" fmla="*/ 114 h 131"/>
                <a:gd name="T24" fmla="*/ 34 w 83"/>
                <a:gd name="T25" fmla="*/ 131 h 131"/>
                <a:gd name="T26" fmla="*/ 54 w 83"/>
                <a:gd name="T27" fmla="*/ 125 h 131"/>
                <a:gd name="T28" fmla="*/ 57 w 83"/>
                <a:gd name="T29" fmla="*/ 121 h 131"/>
                <a:gd name="T30" fmla="*/ 70 w 83"/>
                <a:gd name="T31" fmla="*/ 110 h 131"/>
                <a:gd name="T32" fmla="*/ 79 w 83"/>
                <a:gd name="T33" fmla="*/ 86 h 131"/>
                <a:gd name="T34" fmla="*/ 83 w 83"/>
                <a:gd name="T35" fmla="*/ 57 h 131"/>
                <a:gd name="T36" fmla="*/ 79 w 83"/>
                <a:gd name="T37" fmla="*/ 32 h 131"/>
                <a:gd name="T38" fmla="*/ 72 w 83"/>
                <a:gd name="T39" fmla="*/ 14 h 131"/>
                <a:gd name="T40" fmla="*/ 57 w 83"/>
                <a:gd name="T41" fmla="*/ 3 h 131"/>
                <a:gd name="T42" fmla="*/ 40 w 83"/>
                <a:gd name="T43" fmla="*/ 0 h 131"/>
                <a:gd name="T44" fmla="*/ 23 w 83"/>
                <a:gd name="T45" fmla="*/ 3 h 131"/>
                <a:gd name="T46" fmla="*/ 11 w 83"/>
                <a:gd name="T47" fmla="*/ 11 h 131"/>
                <a:gd name="T48" fmla="*/ 0 w 83"/>
                <a:gd name="T49" fmla="*/ 40 h 131"/>
                <a:gd name="T50" fmla="*/ 3 w 83"/>
                <a:gd name="T51" fmla="*/ 58 h 131"/>
                <a:gd name="T52" fmla="*/ 10 w 83"/>
                <a:gd name="T53" fmla="*/ 72 h 131"/>
                <a:gd name="T54" fmla="*/ 56 w 83"/>
                <a:gd name="T55" fmla="*/ 75 h 131"/>
                <a:gd name="T56" fmla="*/ 67 w 83"/>
                <a:gd name="T57" fmla="*/ 45 h 131"/>
                <a:gd name="T58" fmla="*/ 57 w 83"/>
                <a:gd name="T59" fmla="*/ 64 h 131"/>
                <a:gd name="T60" fmla="*/ 56 w 83"/>
                <a:gd name="T61" fmla="*/ 66 h 131"/>
                <a:gd name="T62" fmla="*/ 49 w 83"/>
                <a:gd name="T63" fmla="*/ 72 h 131"/>
                <a:gd name="T64" fmla="*/ 43 w 83"/>
                <a:gd name="T65" fmla="*/ 73 h 131"/>
                <a:gd name="T66" fmla="*/ 27 w 83"/>
                <a:gd name="T67" fmla="*/ 72 h 131"/>
                <a:gd name="T68" fmla="*/ 17 w 83"/>
                <a:gd name="T69" fmla="*/ 60 h 131"/>
                <a:gd name="T70" fmla="*/ 15 w 83"/>
                <a:gd name="T71" fmla="*/ 40 h 131"/>
                <a:gd name="T72" fmla="*/ 21 w 83"/>
                <a:gd name="T73" fmla="*/ 14 h 131"/>
                <a:gd name="T74" fmla="*/ 28 w 83"/>
                <a:gd name="T75" fmla="*/ 6 h 131"/>
                <a:gd name="T76" fmla="*/ 46 w 83"/>
                <a:gd name="T77" fmla="*/ 5 h 131"/>
                <a:gd name="T78" fmla="*/ 56 w 83"/>
                <a:gd name="T79" fmla="*/ 1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3" h="131">
                  <a:moveTo>
                    <a:pt x="56" y="75"/>
                  </a:moveTo>
                  <a:lnTo>
                    <a:pt x="67" y="60"/>
                  </a:lnTo>
                  <a:lnTo>
                    <a:pt x="65" y="75"/>
                  </a:lnTo>
                  <a:lnTo>
                    <a:pt x="63" y="78"/>
                  </a:lnTo>
                  <a:lnTo>
                    <a:pt x="63" y="81"/>
                  </a:lnTo>
                  <a:lnTo>
                    <a:pt x="63" y="89"/>
                  </a:lnTo>
                  <a:lnTo>
                    <a:pt x="61" y="93"/>
                  </a:lnTo>
                  <a:lnTo>
                    <a:pt x="60" y="96"/>
                  </a:lnTo>
                  <a:lnTo>
                    <a:pt x="60" y="100"/>
                  </a:lnTo>
                  <a:lnTo>
                    <a:pt x="57" y="110"/>
                  </a:lnTo>
                  <a:lnTo>
                    <a:pt x="54" y="113"/>
                  </a:lnTo>
                  <a:lnTo>
                    <a:pt x="51" y="116"/>
                  </a:lnTo>
                  <a:lnTo>
                    <a:pt x="46" y="121"/>
                  </a:lnTo>
                  <a:lnTo>
                    <a:pt x="39" y="124"/>
                  </a:lnTo>
                  <a:lnTo>
                    <a:pt x="34" y="125"/>
                  </a:lnTo>
                  <a:lnTo>
                    <a:pt x="30" y="124"/>
                  </a:lnTo>
                  <a:lnTo>
                    <a:pt x="27" y="124"/>
                  </a:lnTo>
                  <a:lnTo>
                    <a:pt x="25" y="121"/>
                  </a:lnTo>
                  <a:lnTo>
                    <a:pt x="25" y="116"/>
                  </a:lnTo>
                  <a:lnTo>
                    <a:pt x="22" y="109"/>
                  </a:lnTo>
                  <a:lnTo>
                    <a:pt x="20" y="106"/>
                  </a:lnTo>
                  <a:lnTo>
                    <a:pt x="16" y="104"/>
                  </a:lnTo>
                  <a:lnTo>
                    <a:pt x="10" y="108"/>
                  </a:lnTo>
                  <a:lnTo>
                    <a:pt x="8" y="114"/>
                  </a:lnTo>
                  <a:lnTo>
                    <a:pt x="15" y="125"/>
                  </a:lnTo>
                  <a:lnTo>
                    <a:pt x="34" y="131"/>
                  </a:lnTo>
                  <a:lnTo>
                    <a:pt x="44" y="129"/>
                  </a:lnTo>
                  <a:lnTo>
                    <a:pt x="54" y="125"/>
                  </a:lnTo>
                  <a:lnTo>
                    <a:pt x="55" y="123"/>
                  </a:lnTo>
                  <a:lnTo>
                    <a:pt x="57" y="121"/>
                  </a:lnTo>
                  <a:lnTo>
                    <a:pt x="62" y="119"/>
                  </a:lnTo>
                  <a:lnTo>
                    <a:pt x="70" y="110"/>
                  </a:lnTo>
                  <a:lnTo>
                    <a:pt x="74" y="98"/>
                  </a:lnTo>
                  <a:lnTo>
                    <a:pt x="79" y="86"/>
                  </a:lnTo>
                  <a:lnTo>
                    <a:pt x="82" y="72"/>
                  </a:lnTo>
                  <a:lnTo>
                    <a:pt x="83" y="57"/>
                  </a:lnTo>
                  <a:lnTo>
                    <a:pt x="82" y="43"/>
                  </a:lnTo>
                  <a:lnTo>
                    <a:pt x="79" y="32"/>
                  </a:lnTo>
                  <a:lnTo>
                    <a:pt x="76" y="21"/>
                  </a:lnTo>
                  <a:lnTo>
                    <a:pt x="72" y="14"/>
                  </a:lnTo>
                  <a:lnTo>
                    <a:pt x="65" y="6"/>
                  </a:lnTo>
                  <a:lnTo>
                    <a:pt x="57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3"/>
                  </a:lnTo>
                  <a:lnTo>
                    <a:pt x="16" y="5"/>
                  </a:lnTo>
                  <a:lnTo>
                    <a:pt x="11" y="11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3" y="58"/>
                  </a:lnTo>
                  <a:lnTo>
                    <a:pt x="5" y="66"/>
                  </a:lnTo>
                  <a:lnTo>
                    <a:pt x="10" y="72"/>
                  </a:lnTo>
                  <a:lnTo>
                    <a:pt x="36" y="80"/>
                  </a:lnTo>
                  <a:lnTo>
                    <a:pt x="56" y="75"/>
                  </a:lnTo>
                  <a:close/>
                  <a:moveTo>
                    <a:pt x="61" y="15"/>
                  </a:moveTo>
                  <a:lnTo>
                    <a:pt x="67" y="45"/>
                  </a:lnTo>
                  <a:lnTo>
                    <a:pt x="60" y="64"/>
                  </a:lnTo>
                  <a:lnTo>
                    <a:pt x="57" y="64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54" y="68"/>
                  </a:lnTo>
                  <a:lnTo>
                    <a:pt x="49" y="72"/>
                  </a:lnTo>
                  <a:lnTo>
                    <a:pt x="45" y="72"/>
                  </a:lnTo>
                  <a:lnTo>
                    <a:pt x="43" y="73"/>
                  </a:lnTo>
                  <a:lnTo>
                    <a:pt x="38" y="74"/>
                  </a:lnTo>
                  <a:lnTo>
                    <a:pt x="27" y="72"/>
                  </a:lnTo>
                  <a:lnTo>
                    <a:pt x="21" y="66"/>
                  </a:lnTo>
                  <a:lnTo>
                    <a:pt x="17" y="60"/>
                  </a:lnTo>
                  <a:lnTo>
                    <a:pt x="16" y="55"/>
                  </a:lnTo>
                  <a:lnTo>
                    <a:pt x="15" y="40"/>
                  </a:lnTo>
                  <a:lnTo>
                    <a:pt x="16" y="24"/>
                  </a:lnTo>
                  <a:lnTo>
                    <a:pt x="21" y="14"/>
                  </a:lnTo>
                  <a:lnTo>
                    <a:pt x="23" y="9"/>
                  </a:lnTo>
                  <a:lnTo>
                    <a:pt x="28" y="6"/>
                  </a:lnTo>
                  <a:lnTo>
                    <a:pt x="40" y="5"/>
                  </a:lnTo>
                  <a:lnTo>
                    <a:pt x="46" y="5"/>
                  </a:lnTo>
                  <a:lnTo>
                    <a:pt x="53" y="8"/>
                  </a:lnTo>
                  <a:lnTo>
                    <a:pt x="56" y="10"/>
                  </a:lnTo>
                  <a:lnTo>
                    <a:pt x="6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58" name="Freeform 407"/>
            <p:cNvSpPr>
              <a:spLocks noChangeArrowheads="1"/>
            </p:cNvSpPr>
            <p:nvPr/>
          </p:nvSpPr>
          <p:spPr bwMode="auto">
            <a:xfrm>
              <a:off x="4552" y="2174"/>
              <a:ext cx="15" cy="3"/>
            </a:xfrm>
            <a:custGeom>
              <a:avLst/>
              <a:gdLst>
                <a:gd name="T0" fmla="*/ 44 w 46"/>
                <a:gd name="T1" fmla="*/ 1 h 10"/>
                <a:gd name="T2" fmla="*/ 44 w 46"/>
                <a:gd name="T3" fmla="*/ 0 h 10"/>
                <a:gd name="T4" fmla="*/ 4 w 46"/>
                <a:gd name="T5" fmla="*/ 0 h 10"/>
                <a:gd name="T6" fmla="*/ 0 w 46"/>
                <a:gd name="T7" fmla="*/ 10 h 10"/>
                <a:gd name="T8" fmla="*/ 46 w 46"/>
                <a:gd name="T9" fmla="*/ 10 h 10"/>
                <a:gd name="T10" fmla="*/ 44 w 46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0">
                  <a:moveTo>
                    <a:pt x="44" y="1"/>
                  </a:moveTo>
                  <a:lnTo>
                    <a:pt x="44" y="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46" y="10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59" name="Freeform 408"/>
            <p:cNvSpPr>
              <a:spLocks noChangeArrowheads="1"/>
            </p:cNvSpPr>
            <p:nvPr/>
          </p:nvSpPr>
          <p:spPr bwMode="auto">
            <a:xfrm>
              <a:off x="4551" y="2177"/>
              <a:ext cx="17" cy="4"/>
            </a:xfrm>
            <a:custGeom>
              <a:avLst/>
              <a:gdLst>
                <a:gd name="T0" fmla="*/ 51 w 51"/>
                <a:gd name="T1" fmla="*/ 11 h 11"/>
                <a:gd name="T2" fmla="*/ 48 w 51"/>
                <a:gd name="T3" fmla="*/ 0 h 11"/>
                <a:gd name="T4" fmla="*/ 2 w 51"/>
                <a:gd name="T5" fmla="*/ 0 h 11"/>
                <a:gd name="T6" fmla="*/ 0 w 51"/>
                <a:gd name="T7" fmla="*/ 11 h 11"/>
                <a:gd name="T8" fmla="*/ 51 w 5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">
                  <a:moveTo>
                    <a:pt x="51" y="11"/>
                  </a:moveTo>
                  <a:lnTo>
                    <a:pt x="48" y="0"/>
                  </a:lnTo>
                  <a:lnTo>
                    <a:pt x="2" y="0"/>
                  </a:lnTo>
                  <a:lnTo>
                    <a:pt x="0" y="11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60" name="Freeform 409"/>
            <p:cNvSpPr>
              <a:spLocks noChangeArrowheads="1"/>
            </p:cNvSpPr>
            <p:nvPr/>
          </p:nvSpPr>
          <p:spPr bwMode="auto">
            <a:xfrm>
              <a:off x="4552" y="2188"/>
              <a:ext cx="15" cy="4"/>
            </a:xfrm>
            <a:custGeom>
              <a:avLst/>
              <a:gdLst>
                <a:gd name="T0" fmla="*/ 38 w 45"/>
                <a:gd name="T1" fmla="*/ 12 h 12"/>
                <a:gd name="T2" fmla="*/ 43 w 45"/>
                <a:gd name="T3" fmla="*/ 7 h 12"/>
                <a:gd name="T4" fmla="*/ 45 w 45"/>
                <a:gd name="T5" fmla="*/ 0 h 12"/>
                <a:gd name="T6" fmla="*/ 0 w 45"/>
                <a:gd name="T7" fmla="*/ 0 h 12"/>
                <a:gd name="T8" fmla="*/ 4 w 45"/>
                <a:gd name="T9" fmla="*/ 9 h 12"/>
                <a:gd name="T10" fmla="*/ 8 w 45"/>
                <a:gd name="T11" fmla="*/ 12 h 12"/>
                <a:gd name="T12" fmla="*/ 38 w 4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2">
                  <a:moveTo>
                    <a:pt x="38" y="12"/>
                  </a:moveTo>
                  <a:lnTo>
                    <a:pt x="43" y="7"/>
                  </a:lnTo>
                  <a:lnTo>
                    <a:pt x="45" y="0"/>
                  </a:lnTo>
                  <a:lnTo>
                    <a:pt x="0" y="0"/>
                  </a:lnTo>
                  <a:lnTo>
                    <a:pt x="4" y="9"/>
                  </a:lnTo>
                  <a:lnTo>
                    <a:pt x="8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61" name="Freeform 410"/>
            <p:cNvSpPr>
              <a:spLocks noChangeArrowheads="1"/>
            </p:cNvSpPr>
            <p:nvPr/>
          </p:nvSpPr>
          <p:spPr bwMode="auto">
            <a:xfrm>
              <a:off x="4551" y="2185"/>
              <a:ext cx="17" cy="3"/>
            </a:xfrm>
            <a:custGeom>
              <a:avLst/>
              <a:gdLst>
                <a:gd name="T0" fmla="*/ 47 w 51"/>
                <a:gd name="T1" fmla="*/ 10 h 10"/>
                <a:gd name="T2" fmla="*/ 51 w 51"/>
                <a:gd name="T3" fmla="*/ 0 h 10"/>
                <a:gd name="T4" fmla="*/ 0 w 51"/>
                <a:gd name="T5" fmla="*/ 0 h 10"/>
                <a:gd name="T6" fmla="*/ 2 w 51"/>
                <a:gd name="T7" fmla="*/ 10 h 10"/>
                <a:gd name="T8" fmla="*/ 47 w 5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0">
                  <a:moveTo>
                    <a:pt x="47" y="10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62" name="Freeform 411"/>
            <p:cNvSpPr>
              <a:spLocks noChangeArrowheads="1"/>
            </p:cNvSpPr>
            <p:nvPr/>
          </p:nvSpPr>
          <p:spPr bwMode="auto">
            <a:xfrm>
              <a:off x="4551" y="2181"/>
              <a:ext cx="18" cy="4"/>
            </a:xfrm>
            <a:custGeom>
              <a:avLst/>
              <a:gdLst>
                <a:gd name="T0" fmla="*/ 51 w 52"/>
                <a:gd name="T1" fmla="*/ 12 h 12"/>
                <a:gd name="T2" fmla="*/ 52 w 52"/>
                <a:gd name="T3" fmla="*/ 10 h 12"/>
                <a:gd name="T4" fmla="*/ 51 w 52"/>
                <a:gd name="T5" fmla="*/ 0 h 12"/>
                <a:gd name="T6" fmla="*/ 0 w 52"/>
                <a:gd name="T7" fmla="*/ 0 h 12"/>
                <a:gd name="T8" fmla="*/ 0 w 52"/>
                <a:gd name="T9" fmla="*/ 5 h 12"/>
                <a:gd name="T10" fmla="*/ 0 w 52"/>
                <a:gd name="T11" fmla="*/ 12 h 12"/>
                <a:gd name="T12" fmla="*/ 51 w 5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12"/>
                  </a:moveTo>
                  <a:lnTo>
                    <a:pt x="52" y="10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51" y="12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63" name="Freeform 412"/>
            <p:cNvSpPr>
              <a:spLocks noChangeArrowheads="1"/>
            </p:cNvSpPr>
            <p:nvPr/>
          </p:nvSpPr>
          <p:spPr bwMode="auto">
            <a:xfrm>
              <a:off x="4553" y="2171"/>
              <a:ext cx="14" cy="3"/>
            </a:xfrm>
            <a:custGeom>
              <a:avLst/>
              <a:gdLst>
                <a:gd name="T0" fmla="*/ 19 w 40"/>
                <a:gd name="T1" fmla="*/ 0 h 9"/>
                <a:gd name="T2" fmla="*/ 7 w 40"/>
                <a:gd name="T3" fmla="*/ 1 h 9"/>
                <a:gd name="T4" fmla="*/ 2 w 40"/>
                <a:gd name="T5" fmla="*/ 4 h 9"/>
                <a:gd name="T6" fmla="*/ 0 w 40"/>
                <a:gd name="T7" fmla="*/ 9 h 9"/>
                <a:gd name="T8" fmla="*/ 40 w 40"/>
                <a:gd name="T9" fmla="*/ 9 h 9"/>
                <a:gd name="T10" fmla="*/ 35 w 40"/>
                <a:gd name="T11" fmla="*/ 4 h 9"/>
                <a:gd name="T12" fmla="*/ 30 w 40"/>
                <a:gd name="T13" fmla="*/ 1 h 9"/>
                <a:gd name="T14" fmla="*/ 19 w 40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9">
                  <a:moveTo>
                    <a:pt x="19" y="0"/>
                  </a:moveTo>
                  <a:lnTo>
                    <a:pt x="7" y="1"/>
                  </a:lnTo>
                  <a:lnTo>
                    <a:pt x="2" y="4"/>
                  </a:lnTo>
                  <a:lnTo>
                    <a:pt x="0" y="9"/>
                  </a:lnTo>
                  <a:lnTo>
                    <a:pt x="40" y="9"/>
                  </a:lnTo>
                  <a:lnTo>
                    <a:pt x="35" y="4"/>
                  </a:lnTo>
                  <a:lnTo>
                    <a:pt x="30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64" name="Freeform 413"/>
            <p:cNvSpPr>
              <a:spLocks noChangeArrowheads="1"/>
            </p:cNvSpPr>
            <p:nvPr/>
          </p:nvSpPr>
          <p:spPr bwMode="auto">
            <a:xfrm>
              <a:off x="4555" y="2192"/>
              <a:ext cx="10" cy="2"/>
            </a:xfrm>
            <a:custGeom>
              <a:avLst/>
              <a:gdLst>
                <a:gd name="T0" fmla="*/ 0 w 30"/>
                <a:gd name="T1" fmla="*/ 0 h 5"/>
                <a:gd name="T2" fmla="*/ 5 w 30"/>
                <a:gd name="T3" fmla="*/ 4 h 5"/>
                <a:gd name="T4" fmla="*/ 13 w 30"/>
                <a:gd name="T5" fmla="*/ 5 h 5"/>
                <a:gd name="T6" fmla="*/ 20 w 30"/>
                <a:gd name="T7" fmla="*/ 4 h 5"/>
                <a:gd name="T8" fmla="*/ 30 w 30"/>
                <a:gd name="T9" fmla="*/ 0 h 5"/>
                <a:gd name="T10" fmla="*/ 0 w 3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">
                  <a:moveTo>
                    <a:pt x="0" y="0"/>
                  </a:moveTo>
                  <a:lnTo>
                    <a:pt x="5" y="4"/>
                  </a:lnTo>
                  <a:lnTo>
                    <a:pt x="13" y="5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65" name="Freeform 414"/>
            <p:cNvSpPr>
              <a:spLocks noEditPoints="1" noChangeArrowheads="1"/>
            </p:cNvSpPr>
            <p:nvPr/>
          </p:nvSpPr>
          <p:spPr bwMode="auto">
            <a:xfrm>
              <a:off x="4269" y="2171"/>
              <a:ext cx="28" cy="44"/>
            </a:xfrm>
            <a:custGeom>
              <a:avLst/>
              <a:gdLst>
                <a:gd name="T0" fmla="*/ 12 w 82"/>
                <a:gd name="T1" fmla="*/ 18 h 131"/>
                <a:gd name="T2" fmla="*/ 6 w 82"/>
                <a:gd name="T3" fmla="*/ 27 h 131"/>
                <a:gd name="T4" fmla="*/ 2 w 82"/>
                <a:gd name="T5" fmla="*/ 38 h 131"/>
                <a:gd name="T6" fmla="*/ 0 w 82"/>
                <a:gd name="T7" fmla="*/ 50 h 131"/>
                <a:gd name="T8" fmla="*/ 0 w 82"/>
                <a:gd name="T9" fmla="*/ 64 h 131"/>
                <a:gd name="T10" fmla="*/ 0 w 82"/>
                <a:gd name="T11" fmla="*/ 79 h 131"/>
                <a:gd name="T12" fmla="*/ 2 w 82"/>
                <a:gd name="T13" fmla="*/ 92 h 131"/>
                <a:gd name="T14" fmla="*/ 6 w 82"/>
                <a:gd name="T15" fmla="*/ 103 h 131"/>
                <a:gd name="T16" fmla="*/ 12 w 82"/>
                <a:gd name="T17" fmla="*/ 113 h 131"/>
                <a:gd name="T18" fmla="*/ 17 w 82"/>
                <a:gd name="T19" fmla="*/ 120 h 131"/>
                <a:gd name="T20" fmla="*/ 24 w 82"/>
                <a:gd name="T21" fmla="*/ 126 h 131"/>
                <a:gd name="T22" fmla="*/ 31 w 82"/>
                <a:gd name="T23" fmla="*/ 130 h 131"/>
                <a:gd name="T24" fmla="*/ 41 w 82"/>
                <a:gd name="T25" fmla="*/ 131 h 131"/>
                <a:gd name="T26" fmla="*/ 71 w 82"/>
                <a:gd name="T27" fmla="*/ 113 h 131"/>
                <a:gd name="T28" fmla="*/ 71 w 82"/>
                <a:gd name="T29" fmla="*/ 109 h 131"/>
                <a:gd name="T30" fmla="*/ 72 w 82"/>
                <a:gd name="T31" fmla="*/ 107 h 131"/>
                <a:gd name="T32" fmla="*/ 75 w 82"/>
                <a:gd name="T33" fmla="*/ 102 h 131"/>
                <a:gd name="T34" fmla="*/ 75 w 82"/>
                <a:gd name="T35" fmla="*/ 98 h 131"/>
                <a:gd name="T36" fmla="*/ 76 w 82"/>
                <a:gd name="T37" fmla="*/ 96 h 131"/>
                <a:gd name="T38" fmla="*/ 78 w 82"/>
                <a:gd name="T39" fmla="*/ 91 h 131"/>
                <a:gd name="T40" fmla="*/ 81 w 82"/>
                <a:gd name="T41" fmla="*/ 78 h 131"/>
                <a:gd name="T42" fmla="*/ 81 w 82"/>
                <a:gd name="T43" fmla="*/ 71 h 131"/>
                <a:gd name="T44" fmla="*/ 81 w 82"/>
                <a:gd name="T45" fmla="*/ 67 h 131"/>
                <a:gd name="T46" fmla="*/ 82 w 82"/>
                <a:gd name="T47" fmla="*/ 64 h 131"/>
                <a:gd name="T48" fmla="*/ 81 w 82"/>
                <a:gd name="T49" fmla="*/ 49 h 131"/>
                <a:gd name="T50" fmla="*/ 78 w 82"/>
                <a:gd name="T51" fmla="*/ 37 h 131"/>
                <a:gd name="T52" fmla="*/ 75 w 82"/>
                <a:gd name="T53" fmla="*/ 26 h 131"/>
                <a:gd name="T54" fmla="*/ 71 w 82"/>
                <a:gd name="T55" fmla="*/ 17 h 131"/>
                <a:gd name="T56" fmla="*/ 64 w 82"/>
                <a:gd name="T57" fmla="*/ 9 h 131"/>
                <a:gd name="T58" fmla="*/ 57 w 82"/>
                <a:gd name="T59" fmla="*/ 4 h 131"/>
                <a:gd name="T60" fmla="*/ 48 w 82"/>
                <a:gd name="T61" fmla="*/ 0 h 131"/>
                <a:gd name="T62" fmla="*/ 41 w 82"/>
                <a:gd name="T63" fmla="*/ 0 h 131"/>
                <a:gd name="T64" fmla="*/ 31 w 82"/>
                <a:gd name="T65" fmla="*/ 0 h 131"/>
                <a:gd name="T66" fmla="*/ 24 w 82"/>
                <a:gd name="T67" fmla="*/ 4 h 131"/>
                <a:gd name="T68" fmla="*/ 17 w 82"/>
                <a:gd name="T69" fmla="*/ 10 h 131"/>
                <a:gd name="T70" fmla="*/ 12 w 82"/>
                <a:gd name="T71" fmla="*/ 18 h 131"/>
                <a:gd name="T72" fmla="*/ 14 w 82"/>
                <a:gd name="T73" fmla="*/ 64 h 131"/>
                <a:gd name="T74" fmla="*/ 15 w 82"/>
                <a:gd name="T75" fmla="*/ 40 h 131"/>
                <a:gd name="T76" fmla="*/ 22 w 82"/>
                <a:gd name="T77" fmla="*/ 22 h 131"/>
                <a:gd name="T78" fmla="*/ 30 w 82"/>
                <a:gd name="T79" fmla="*/ 9 h 131"/>
                <a:gd name="T80" fmla="*/ 41 w 82"/>
                <a:gd name="T81" fmla="*/ 5 h 131"/>
                <a:gd name="T82" fmla="*/ 46 w 82"/>
                <a:gd name="T83" fmla="*/ 5 h 131"/>
                <a:gd name="T84" fmla="*/ 52 w 82"/>
                <a:gd name="T85" fmla="*/ 9 h 131"/>
                <a:gd name="T86" fmla="*/ 55 w 82"/>
                <a:gd name="T87" fmla="*/ 14 h 131"/>
                <a:gd name="T88" fmla="*/ 60 w 82"/>
                <a:gd name="T89" fmla="*/ 22 h 131"/>
                <a:gd name="T90" fmla="*/ 66 w 82"/>
                <a:gd name="T91" fmla="*/ 64 h 131"/>
                <a:gd name="T92" fmla="*/ 60 w 82"/>
                <a:gd name="T93" fmla="*/ 109 h 131"/>
                <a:gd name="T94" fmla="*/ 55 w 82"/>
                <a:gd name="T95" fmla="*/ 115 h 131"/>
                <a:gd name="T96" fmla="*/ 52 w 82"/>
                <a:gd name="T97" fmla="*/ 120 h 131"/>
                <a:gd name="T98" fmla="*/ 49 w 82"/>
                <a:gd name="T99" fmla="*/ 120 h 131"/>
                <a:gd name="T100" fmla="*/ 48 w 82"/>
                <a:gd name="T101" fmla="*/ 120 h 131"/>
                <a:gd name="T102" fmla="*/ 48 w 82"/>
                <a:gd name="T103" fmla="*/ 121 h 131"/>
                <a:gd name="T104" fmla="*/ 46 w 82"/>
                <a:gd name="T105" fmla="*/ 124 h 131"/>
                <a:gd name="T106" fmla="*/ 41 w 82"/>
                <a:gd name="T107" fmla="*/ 125 h 131"/>
                <a:gd name="T108" fmla="*/ 35 w 82"/>
                <a:gd name="T109" fmla="*/ 124 h 131"/>
                <a:gd name="T110" fmla="*/ 30 w 82"/>
                <a:gd name="T111" fmla="*/ 120 h 131"/>
                <a:gd name="T112" fmla="*/ 25 w 82"/>
                <a:gd name="T113" fmla="*/ 115 h 131"/>
                <a:gd name="T114" fmla="*/ 22 w 82"/>
                <a:gd name="T115" fmla="*/ 109 h 131"/>
                <a:gd name="T116" fmla="*/ 15 w 82"/>
                <a:gd name="T117" fmla="*/ 90 h 131"/>
                <a:gd name="T118" fmla="*/ 14 w 82"/>
                <a:gd name="T119" fmla="*/ 78 h 131"/>
                <a:gd name="T120" fmla="*/ 14 w 82"/>
                <a:gd name="T121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131">
                  <a:moveTo>
                    <a:pt x="12" y="18"/>
                  </a:moveTo>
                  <a:lnTo>
                    <a:pt x="6" y="27"/>
                  </a:lnTo>
                  <a:lnTo>
                    <a:pt x="2" y="38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2" y="92"/>
                  </a:lnTo>
                  <a:lnTo>
                    <a:pt x="6" y="103"/>
                  </a:lnTo>
                  <a:lnTo>
                    <a:pt x="12" y="113"/>
                  </a:lnTo>
                  <a:lnTo>
                    <a:pt x="17" y="120"/>
                  </a:lnTo>
                  <a:lnTo>
                    <a:pt x="24" y="126"/>
                  </a:lnTo>
                  <a:lnTo>
                    <a:pt x="31" y="130"/>
                  </a:lnTo>
                  <a:lnTo>
                    <a:pt x="41" y="131"/>
                  </a:lnTo>
                  <a:lnTo>
                    <a:pt x="71" y="113"/>
                  </a:lnTo>
                  <a:lnTo>
                    <a:pt x="71" y="109"/>
                  </a:lnTo>
                  <a:lnTo>
                    <a:pt x="72" y="107"/>
                  </a:lnTo>
                  <a:lnTo>
                    <a:pt x="75" y="102"/>
                  </a:lnTo>
                  <a:lnTo>
                    <a:pt x="75" y="98"/>
                  </a:lnTo>
                  <a:lnTo>
                    <a:pt x="76" y="96"/>
                  </a:lnTo>
                  <a:lnTo>
                    <a:pt x="78" y="91"/>
                  </a:lnTo>
                  <a:lnTo>
                    <a:pt x="81" y="78"/>
                  </a:lnTo>
                  <a:lnTo>
                    <a:pt x="81" y="71"/>
                  </a:lnTo>
                  <a:lnTo>
                    <a:pt x="81" y="67"/>
                  </a:lnTo>
                  <a:lnTo>
                    <a:pt x="82" y="64"/>
                  </a:lnTo>
                  <a:lnTo>
                    <a:pt x="81" y="49"/>
                  </a:lnTo>
                  <a:lnTo>
                    <a:pt x="78" y="37"/>
                  </a:lnTo>
                  <a:lnTo>
                    <a:pt x="75" y="26"/>
                  </a:lnTo>
                  <a:lnTo>
                    <a:pt x="71" y="17"/>
                  </a:lnTo>
                  <a:lnTo>
                    <a:pt x="64" y="9"/>
                  </a:lnTo>
                  <a:lnTo>
                    <a:pt x="57" y="4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4" y="4"/>
                  </a:lnTo>
                  <a:lnTo>
                    <a:pt x="17" y="10"/>
                  </a:lnTo>
                  <a:lnTo>
                    <a:pt x="12" y="18"/>
                  </a:lnTo>
                  <a:close/>
                  <a:moveTo>
                    <a:pt x="14" y="64"/>
                  </a:moveTo>
                  <a:lnTo>
                    <a:pt x="15" y="40"/>
                  </a:lnTo>
                  <a:lnTo>
                    <a:pt x="22" y="22"/>
                  </a:lnTo>
                  <a:lnTo>
                    <a:pt x="30" y="9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52" y="9"/>
                  </a:lnTo>
                  <a:lnTo>
                    <a:pt x="55" y="14"/>
                  </a:lnTo>
                  <a:lnTo>
                    <a:pt x="60" y="22"/>
                  </a:lnTo>
                  <a:lnTo>
                    <a:pt x="66" y="64"/>
                  </a:lnTo>
                  <a:lnTo>
                    <a:pt x="60" y="109"/>
                  </a:lnTo>
                  <a:lnTo>
                    <a:pt x="55" y="115"/>
                  </a:lnTo>
                  <a:lnTo>
                    <a:pt x="52" y="120"/>
                  </a:lnTo>
                  <a:lnTo>
                    <a:pt x="49" y="120"/>
                  </a:lnTo>
                  <a:lnTo>
                    <a:pt x="48" y="120"/>
                  </a:lnTo>
                  <a:lnTo>
                    <a:pt x="48" y="121"/>
                  </a:lnTo>
                  <a:lnTo>
                    <a:pt x="46" y="124"/>
                  </a:lnTo>
                  <a:lnTo>
                    <a:pt x="41" y="125"/>
                  </a:lnTo>
                  <a:lnTo>
                    <a:pt x="35" y="124"/>
                  </a:lnTo>
                  <a:lnTo>
                    <a:pt x="30" y="120"/>
                  </a:lnTo>
                  <a:lnTo>
                    <a:pt x="25" y="115"/>
                  </a:lnTo>
                  <a:lnTo>
                    <a:pt x="22" y="109"/>
                  </a:lnTo>
                  <a:lnTo>
                    <a:pt x="15" y="90"/>
                  </a:lnTo>
                  <a:lnTo>
                    <a:pt x="14" y="78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66" name="Freeform 415"/>
            <p:cNvSpPr>
              <a:spLocks noChangeArrowheads="1"/>
            </p:cNvSpPr>
            <p:nvPr/>
          </p:nvSpPr>
          <p:spPr bwMode="auto">
            <a:xfrm>
              <a:off x="4276" y="2177"/>
              <a:ext cx="14" cy="4"/>
            </a:xfrm>
            <a:custGeom>
              <a:avLst/>
              <a:gdLst>
                <a:gd name="T0" fmla="*/ 5 w 43"/>
                <a:gd name="T1" fmla="*/ 0 h 11"/>
                <a:gd name="T2" fmla="*/ 3 w 43"/>
                <a:gd name="T3" fmla="*/ 4 h 11"/>
                <a:gd name="T4" fmla="*/ 0 w 43"/>
                <a:gd name="T5" fmla="*/ 11 h 11"/>
                <a:gd name="T6" fmla="*/ 43 w 43"/>
                <a:gd name="T7" fmla="*/ 11 h 11"/>
                <a:gd name="T8" fmla="*/ 41 w 43"/>
                <a:gd name="T9" fmla="*/ 4 h 11"/>
                <a:gd name="T10" fmla="*/ 40 w 43"/>
                <a:gd name="T11" fmla="*/ 0 h 11"/>
                <a:gd name="T12" fmla="*/ 5 w 4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">
                  <a:moveTo>
                    <a:pt x="5" y="0"/>
                  </a:moveTo>
                  <a:lnTo>
                    <a:pt x="3" y="4"/>
                  </a:lnTo>
                  <a:lnTo>
                    <a:pt x="0" y="11"/>
                  </a:lnTo>
                  <a:lnTo>
                    <a:pt x="43" y="11"/>
                  </a:lnTo>
                  <a:lnTo>
                    <a:pt x="41" y="4"/>
                  </a:lnTo>
                  <a:lnTo>
                    <a:pt x="4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67" name="Freeform 416"/>
            <p:cNvSpPr>
              <a:spLocks noChangeArrowheads="1"/>
            </p:cNvSpPr>
            <p:nvPr/>
          </p:nvSpPr>
          <p:spPr bwMode="auto">
            <a:xfrm>
              <a:off x="4274" y="2192"/>
              <a:ext cx="17" cy="4"/>
            </a:xfrm>
            <a:custGeom>
              <a:avLst/>
              <a:gdLst>
                <a:gd name="T0" fmla="*/ 0 w 52"/>
                <a:gd name="T1" fmla="*/ 0 h 11"/>
                <a:gd name="T2" fmla="*/ 0 w 52"/>
                <a:gd name="T3" fmla="*/ 1 h 11"/>
                <a:gd name="T4" fmla="*/ 0 w 52"/>
                <a:gd name="T5" fmla="*/ 11 h 11"/>
                <a:gd name="T6" fmla="*/ 51 w 52"/>
                <a:gd name="T7" fmla="*/ 11 h 11"/>
                <a:gd name="T8" fmla="*/ 52 w 52"/>
                <a:gd name="T9" fmla="*/ 1 h 11"/>
                <a:gd name="T10" fmla="*/ 52 w 52"/>
                <a:gd name="T11" fmla="*/ 0 h 11"/>
                <a:gd name="T12" fmla="*/ 0 w 5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1">
                  <a:moveTo>
                    <a:pt x="0" y="0"/>
                  </a:moveTo>
                  <a:lnTo>
                    <a:pt x="0" y="1"/>
                  </a:lnTo>
                  <a:lnTo>
                    <a:pt x="0" y="11"/>
                  </a:lnTo>
                  <a:lnTo>
                    <a:pt x="51" y="1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68" name="Freeform 417"/>
            <p:cNvSpPr>
              <a:spLocks noChangeArrowheads="1"/>
            </p:cNvSpPr>
            <p:nvPr/>
          </p:nvSpPr>
          <p:spPr bwMode="auto">
            <a:xfrm>
              <a:off x="4274" y="2188"/>
              <a:ext cx="17" cy="4"/>
            </a:xfrm>
            <a:custGeom>
              <a:avLst/>
              <a:gdLst>
                <a:gd name="T0" fmla="*/ 1 w 52"/>
                <a:gd name="T1" fmla="*/ 0 h 12"/>
                <a:gd name="T2" fmla="*/ 0 w 52"/>
                <a:gd name="T3" fmla="*/ 12 h 12"/>
                <a:gd name="T4" fmla="*/ 52 w 52"/>
                <a:gd name="T5" fmla="*/ 12 h 12"/>
                <a:gd name="T6" fmla="*/ 51 w 52"/>
                <a:gd name="T7" fmla="*/ 0 h 12"/>
                <a:gd name="T8" fmla="*/ 1 w 5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2">
                  <a:moveTo>
                    <a:pt x="1" y="0"/>
                  </a:moveTo>
                  <a:lnTo>
                    <a:pt x="0" y="12"/>
                  </a:lnTo>
                  <a:lnTo>
                    <a:pt x="52" y="12"/>
                  </a:lnTo>
                  <a:lnTo>
                    <a:pt x="5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69" name="Freeform 418"/>
            <p:cNvSpPr>
              <a:spLocks noChangeArrowheads="1"/>
            </p:cNvSpPr>
            <p:nvPr/>
          </p:nvSpPr>
          <p:spPr bwMode="auto">
            <a:xfrm>
              <a:off x="4274" y="2185"/>
              <a:ext cx="17" cy="3"/>
            </a:xfrm>
            <a:custGeom>
              <a:avLst/>
              <a:gdLst>
                <a:gd name="T0" fmla="*/ 2 w 50"/>
                <a:gd name="T1" fmla="*/ 0 h 10"/>
                <a:gd name="T2" fmla="*/ 0 w 50"/>
                <a:gd name="T3" fmla="*/ 10 h 10"/>
                <a:gd name="T4" fmla="*/ 50 w 50"/>
                <a:gd name="T5" fmla="*/ 10 h 10"/>
                <a:gd name="T6" fmla="*/ 49 w 50"/>
                <a:gd name="T7" fmla="*/ 0 h 10"/>
                <a:gd name="T8" fmla="*/ 2 w 5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0">
                  <a:moveTo>
                    <a:pt x="2" y="0"/>
                  </a:moveTo>
                  <a:lnTo>
                    <a:pt x="0" y="10"/>
                  </a:lnTo>
                  <a:lnTo>
                    <a:pt x="50" y="10"/>
                  </a:lnTo>
                  <a:lnTo>
                    <a:pt x="4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70" name="Freeform 419"/>
            <p:cNvSpPr>
              <a:spLocks noChangeArrowheads="1"/>
            </p:cNvSpPr>
            <p:nvPr/>
          </p:nvSpPr>
          <p:spPr bwMode="auto">
            <a:xfrm>
              <a:off x="4275" y="2181"/>
              <a:ext cx="16" cy="4"/>
            </a:xfrm>
            <a:custGeom>
              <a:avLst/>
              <a:gdLst>
                <a:gd name="T0" fmla="*/ 2 w 47"/>
                <a:gd name="T1" fmla="*/ 0 h 12"/>
                <a:gd name="T2" fmla="*/ 0 w 47"/>
                <a:gd name="T3" fmla="*/ 5 h 12"/>
                <a:gd name="T4" fmla="*/ 0 w 47"/>
                <a:gd name="T5" fmla="*/ 12 h 12"/>
                <a:gd name="T6" fmla="*/ 47 w 47"/>
                <a:gd name="T7" fmla="*/ 12 h 12"/>
                <a:gd name="T8" fmla="*/ 45 w 47"/>
                <a:gd name="T9" fmla="*/ 0 h 12"/>
                <a:gd name="T10" fmla="*/ 2 w 47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2">
                  <a:moveTo>
                    <a:pt x="2" y="0"/>
                  </a:moveTo>
                  <a:lnTo>
                    <a:pt x="0" y="5"/>
                  </a:lnTo>
                  <a:lnTo>
                    <a:pt x="0" y="12"/>
                  </a:lnTo>
                  <a:lnTo>
                    <a:pt x="47" y="12"/>
                  </a:lnTo>
                  <a:lnTo>
                    <a:pt x="4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71" name="Freeform 420"/>
            <p:cNvSpPr>
              <a:spLocks noChangeArrowheads="1"/>
            </p:cNvSpPr>
            <p:nvPr/>
          </p:nvSpPr>
          <p:spPr bwMode="auto">
            <a:xfrm>
              <a:off x="4281" y="2173"/>
              <a:ext cx="5" cy="1"/>
            </a:xfrm>
            <a:custGeom>
              <a:avLst/>
              <a:gdLst>
                <a:gd name="T0" fmla="*/ 17 w 17"/>
                <a:gd name="T1" fmla="*/ 3 h 3"/>
                <a:gd name="T2" fmla="*/ 7 w 17"/>
                <a:gd name="T3" fmla="*/ 0 h 3"/>
                <a:gd name="T4" fmla="*/ 2 w 17"/>
                <a:gd name="T5" fmla="*/ 0 h 3"/>
                <a:gd name="T6" fmla="*/ 0 w 17"/>
                <a:gd name="T7" fmla="*/ 3 h 3"/>
                <a:gd name="T8" fmla="*/ 17 w 1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3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72" name="Freeform 421"/>
            <p:cNvSpPr>
              <a:spLocks noChangeArrowheads="1"/>
            </p:cNvSpPr>
            <p:nvPr/>
          </p:nvSpPr>
          <p:spPr bwMode="auto">
            <a:xfrm>
              <a:off x="4277" y="2174"/>
              <a:ext cx="12" cy="3"/>
            </a:xfrm>
            <a:custGeom>
              <a:avLst/>
              <a:gdLst>
                <a:gd name="T0" fmla="*/ 27 w 35"/>
                <a:gd name="T1" fmla="*/ 0 h 10"/>
                <a:gd name="T2" fmla="*/ 10 w 35"/>
                <a:gd name="T3" fmla="*/ 0 h 10"/>
                <a:gd name="T4" fmla="*/ 5 w 35"/>
                <a:gd name="T5" fmla="*/ 3 h 10"/>
                <a:gd name="T6" fmla="*/ 0 w 35"/>
                <a:gd name="T7" fmla="*/ 10 h 10"/>
                <a:gd name="T8" fmla="*/ 35 w 35"/>
                <a:gd name="T9" fmla="*/ 10 h 10"/>
                <a:gd name="T10" fmla="*/ 30 w 35"/>
                <a:gd name="T11" fmla="*/ 3 h 10"/>
                <a:gd name="T12" fmla="*/ 27 w 3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27" y="0"/>
                  </a:moveTo>
                  <a:lnTo>
                    <a:pt x="10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35" y="10"/>
                  </a:lnTo>
                  <a:lnTo>
                    <a:pt x="30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73" name="Freeform 422"/>
            <p:cNvSpPr>
              <a:spLocks noChangeArrowheads="1"/>
            </p:cNvSpPr>
            <p:nvPr/>
          </p:nvSpPr>
          <p:spPr bwMode="auto">
            <a:xfrm>
              <a:off x="4274" y="2196"/>
              <a:ext cx="17" cy="3"/>
            </a:xfrm>
            <a:custGeom>
              <a:avLst/>
              <a:gdLst>
                <a:gd name="T0" fmla="*/ 50 w 51"/>
                <a:gd name="T1" fmla="*/ 11 h 11"/>
                <a:gd name="T2" fmla="*/ 51 w 51"/>
                <a:gd name="T3" fmla="*/ 0 h 11"/>
                <a:gd name="T4" fmla="*/ 0 w 51"/>
                <a:gd name="T5" fmla="*/ 0 h 11"/>
                <a:gd name="T6" fmla="*/ 1 w 51"/>
                <a:gd name="T7" fmla="*/ 11 h 11"/>
                <a:gd name="T8" fmla="*/ 50 w 5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">
                  <a:moveTo>
                    <a:pt x="50" y="11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50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74" name="Freeform 423"/>
            <p:cNvSpPr>
              <a:spLocks noChangeArrowheads="1"/>
            </p:cNvSpPr>
            <p:nvPr/>
          </p:nvSpPr>
          <p:spPr bwMode="auto">
            <a:xfrm>
              <a:off x="4277" y="2207"/>
              <a:ext cx="12" cy="4"/>
            </a:xfrm>
            <a:custGeom>
              <a:avLst/>
              <a:gdLst>
                <a:gd name="T0" fmla="*/ 38 w 38"/>
                <a:gd name="T1" fmla="*/ 1 h 11"/>
                <a:gd name="T2" fmla="*/ 38 w 38"/>
                <a:gd name="T3" fmla="*/ 0 h 11"/>
                <a:gd name="T4" fmla="*/ 0 w 38"/>
                <a:gd name="T5" fmla="*/ 0 h 11"/>
                <a:gd name="T6" fmla="*/ 0 w 38"/>
                <a:gd name="T7" fmla="*/ 1 h 11"/>
                <a:gd name="T8" fmla="*/ 8 w 38"/>
                <a:gd name="T9" fmla="*/ 11 h 11"/>
                <a:gd name="T10" fmla="*/ 32 w 38"/>
                <a:gd name="T11" fmla="*/ 11 h 11"/>
                <a:gd name="T12" fmla="*/ 38 w 3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1">
                  <a:moveTo>
                    <a:pt x="38" y="1"/>
                  </a:moveTo>
                  <a:lnTo>
                    <a:pt x="38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8" y="11"/>
                  </a:lnTo>
                  <a:lnTo>
                    <a:pt x="32" y="1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75" name="Freeform 424"/>
            <p:cNvSpPr>
              <a:spLocks noChangeArrowheads="1"/>
            </p:cNvSpPr>
            <p:nvPr/>
          </p:nvSpPr>
          <p:spPr bwMode="auto">
            <a:xfrm>
              <a:off x="4275" y="2203"/>
              <a:ext cx="15" cy="4"/>
            </a:xfrm>
            <a:custGeom>
              <a:avLst/>
              <a:gdLst>
                <a:gd name="T0" fmla="*/ 42 w 45"/>
                <a:gd name="T1" fmla="*/ 12 h 12"/>
                <a:gd name="T2" fmla="*/ 45 w 45"/>
                <a:gd name="T3" fmla="*/ 0 h 12"/>
                <a:gd name="T4" fmla="*/ 0 w 45"/>
                <a:gd name="T5" fmla="*/ 0 h 12"/>
                <a:gd name="T6" fmla="*/ 4 w 45"/>
                <a:gd name="T7" fmla="*/ 12 h 12"/>
                <a:gd name="T8" fmla="*/ 42 w 4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42" y="12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42" y="12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76" name="Freeform 425"/>
            <p:cNvSpPr>
              <a:spLocks noChangeArrowheads="1"/>
            </p:cNvSpPr>
            <p:nvPr/>
          </p:nvSpPr>
          <p:spPr bwMode="auto">
            <a:xfrm>
              <a:off x="4279" y="2211"/>
              <a:ext cx="8" cy="2"/>
            </a:xfrm>
            <a:custGeom>
              <a:avLst/>
              <a:gdLst>
                <a:gd name="T0" fmla="*/ 11 w 24"/>
                <a:gd name="T1" fmla="*/ 6 h 6"/>
                <a:gd name="T2" fmla="*/ 17 w 24"/>
                <a:gd name="T3" fmla="*/ 4 h 6"/>
                <a:gd name="T4" fmla="*/ 24 w 24"/>
                <a:gd name="T5" fmla="*/ 0 h 6"/>
                <a:gd name="T6" fmla="*/ 0 w 24"/>
                <a:gd name="T7" fmla="*/ 0 h 6"/>
                <a:gd name="T8" fmla="*/ 5 w 24"/>
                <a:gd name="T9" fmla="*/ 4 h 6"/>
                <a:gd name="T10" fmla="*/ 11 w 2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6">
                  <a:moveTo>
                    <a:pt x="11" y="6"/>
                  </a:moveTo>
                  <a:lnTo>
                    <a:pt x="17" y="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77" name="Freeform 426"/>
            <p:cNvSpPr>
              <a:spLocks noChangeArrowheads="1"/>
            </p:cNvSpPr>
            <p:nvPr/>
          </p:nvSpPr>
          <p:spPr bwMode="auto">
            <a:xfrm>
              <a:off x="4274" y="2199"/>
              <a:ext cx="17" cy="4"/>
            </a:xfrm>
            <a:custGeom>
              <a:avLst/>
              <a:gdLst>
                <a:gd name="T0" fmla="*/ 48 w 49"/>
                <a:gd name="T1" fmla="*/ 11 h 11"/>
                <a:gd name="T2" fmla="*/ 49 w 49"/>
                <a:gd name="T3" fmla="*/ 0 h 11"/>
                <a:gd name="T4" fmla="*/ 0 w 49"/>
                <a:gd name="T5" fmla="*/ 0 h 11"/>
                <a:gd name="T6" fmla="*/ 3 w 49"/>
                <a:gd name="T7" fmla="*/ 11 h 11"/>
                <a:gd name="T8" fmla="*/ 48 w 4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1">
                  <a:moveTo>
                    <a:pt x="48" y="11"/>
                  </a:moveTo>
                  <a:lnTo>
                    <a:pt x="49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78" name="Freeform 427"/>
            <p:cNvSpPr>
              <a:spLocks noEditPoints="1" noChangeArrowheads="1"/>
            </p:cNvSpPr>
            <p:nvPr/>
          </p:nvSpPr>
          <p:spPr bwMode="auto">
            <a:xfrm>
              <a:off x="4235" y="2171"/>
              <a:ext cx="27" cy="44"/>
            </a:xfrm>
            <a:custGeom>
              <a:avLst/>
              <a:gdLst>
                <a:gd name="T0" fmla="*/ 79 w 81"/>
                <a:gd name="T1" fmla="*/ 29 h 131"/>
                <a:gd name="T2" fmla="*/ 69 w 81"/>
                <a:gd name="T3" fmla="*/ 9 h 131"/>
                <a:gd name="T4" fmla="*/ 56 w 81"/>
                <a:gd name="T5" fmla="*/ 2 h 131"/>
                <a:gd name="T6" fmla="*/ 25 w 81"/>
                <a:gd name="T7" fmla="*/ 2 h 131"/>
                <a:gd name="T8" fmla="*/ 13 w 81"/>
                <a:gd name="T9" fmla="*/ 9 h 131"/>
                <a:gd name="T10" fmla="*/ 2 w 81"/>
                <a:gd name="T11" fmla="*/ 29 h 131"/>
                <a:gd name="T12" fmla="*/ 26 w 81"/>
                <a:gd name="T13" fmla="*/ 61 h 131"/>
                <a:gd name="T14" fmla="*/ 6 w 81"/>
                <a:gd name="T15" fmla="*/ 77 h 131"/>
                <a:gd name="T16" fmla="*/ 0 w 81"/>
                <a:gd name="T17" fmla="*/ 98 h 131"/>
                <a:gd name="T18" fmla="*/ 2 w 81"/>
                <a:gd name="T19" fmla="*/ 109 h 131"/>
                <a:gd name="T20" fmla="*/ 11 w 81"/>
                <a:gd name="T21" fmla="*/ 120 h 131"/>
                <a:gd name="T22" fmla="*/ 31 w 81"/>
                <a:gd name="T23" fmla="*/ 130 h 131"/>
                <a:gd name="T24" fmla="*/ 47 w 81"/>
                <a:gd name="T25" fmla="*/ 130 h 131"/>
                <a:gd name="T26" fmla="*/ 63 w 81"/>
                <a:gd name="T27" fmla="*/ 124 h 131"/>
                <a:gd name="T28" fmla="*/ 70 w 81"/>
                <a:gd name="T29" fmla="*/ 118 h 131"/>
                <a:gd name="T30" fmla="*/ 71 w 81"/>
                <a:gd name="T31" fmla="*/ 117 h 131"/>
                <a:gd name="T32" fmla="*/ 77 w 81"/>
                <a:gd name="T33" fmla="*/ 109 h 131"/>
                <a:gd name="T34" fmla="*/ 80 w 81"/>
                <a:gd name="T35" fmla="*/ 100 h 131"/>
                <a:gd name="T36" fmla="*/ 75 w 81"/>
                <a:gd name="T37" fmla="*/ 77 h 131"/>
                <a:gd name="T38" fmla="*/ 74 w 81"/>
                <a:gd name="T39" fmla="*/ 48 h 131"/>
                <a:gd name="T40" fmla="*/ 69 w 81"/>
                <a:gd name="T41" fmla="*/ 31 h 131"/>
                <a:gd name="T42" fmla="*/ 49 w 81"/>
                <a:gd name="T43" fmla="*/ 58 h 131"/>
                <a:gd name="T44" fmla="*/ 18 w 81"/>
                <a:gd name="T45" fmla="*/ 39 h 131"/>
                <a:gd name="T46" fmla="*/ 13 w 81"/>
                <a:gd name="T47" fmla="*/ 28 h 131"/>
                <a:gd name="T48" fmla="*/ 20 w 81"/>
                <a:gd name="T49" fmla="*/ 11 h 131"/>
                <a:gd name="T50" fmla="*/ 28 w 81"/>
                <a:gd name="T51" fmla="*/ 6 h 131"/>
                <a:gd name="T52" fmla="*/ 53 w 81"/>
                <a:gd name="T53" fmla="*/ 6 h 131"/>
                <a:gd name="T54" fmla="*/ 69 w 81"/>
                <a:gd name="T55" fmla="*/ 98 h 131"/>
                <a:gd name="T56" fmla="*/ 57 w 81"/>
                <a:gd name="T57" fmla="*/ 120 h 131"/>
                <a:gd name="T58" fmla="*/ 48 w 81"/>
                <a:gd name="T59" fmla="*/ 124 h 131"/>
                <a:gd name="T60" fmla="*/ 42 w 81"/>
                <a:gd name="T61" fmla="*/ 125 h 131"/>
                <a:gd name="T62" fmla="*/ 18 w 81"/>
                <a:gd name="T63" fmla="*/ 118 h 131"/>
                <a:gd name="T64" fmla="*/ 11 w 81"/>
                <a:gd name="T65" fmla="*/ 98 h 131"/>
                <a:gd name="T66" fmla="*/ 22 w 81"/>
                <a:gd name="T67" fmla="*/ 69 h 131"/>
                <a:gd name="T68" fmla="*/ 47 w 81"/>
                <a:gd name="T69" fmla="*/ 72 h 131"/>
                <a:gd name="T70" fmla="*/ 69 w 81"/>
                <a:gd name="T71" fmla="*/ 9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131">
                  <a:moveTo>
                    <a:pt x="74" y="48"/>
                  </a:moveTo>
                  <a:lnTo>
                    <a:pt x="79" y="29"/>
                  </a:lnTo>
                  <a:lnTo>
                    <a:pt x="76" y="18"/>
                  </a:lnTo>
                  <a:lnTo>
                    <a:pt x="69" y="9"/>
                  </a:lnTo>
                  <a:lnTo>
                    <a:pt x="62" y="4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25" y="2"/>
                  </a:lnTo>
                  <a:lnTo>
                    <a:pt x="18" y="4"/>
                  </a:lnTo>
                  <a:lnTo>
                    <a:pt x="13" y="9"/>
                  </a:lnTo>
                  <a:lnTo>
                    <a:pt x="5" y="18"/>
                  </a:lnTo>
                  <a:lnTo>
                    <a:pt x="2" y="29"/>
                  </a:lnTo>
                  <a:lnTo>
                    <a:pt x="8" y="48"/>
                  </a:lnTo>
                  <a:lnTo>
                    <a:pt x="26" y="61"/>
                  </a:lnTo>
                  <a:lnTo>
                    <a:pt x="14" y="68"/>
                  </a:lnTo>
                  <a:lnTo>
                    <a:pt x="6" y="77"/>
                  </a:lnTo>
                  <a:lnTo>
                    <a:pt x="1" y="86"/>
                  </a:lnTo>
                  <a:lnTo>
                    <a:pt x="0" y="98"/>
                  </a:lnTo>
                  <a:lnTo>
                    <a:pt x="0" y="103"/>
                  </a:lnTo>
                  <a:lnTo>
                    <a:pt x="2" y="109"/>
                  </a:lnTo>
                  <a:lnTo>
                    <a:pt x="5" y="114"/>
                  </a:lnTo>
                  <a:lnTo>
                    <a:pt x="11" y="120"/>
                  </a:lnTo>
                  <a:lnTo>
                    <a:pt x="24" y="127"/>
                  </a:lnTo>
                  <a:lnTo>
                    <a:pt x="31" y="130"/>
                  </a:lnTo>
                  <a:lnTo>
                    <a:pt x="40" y="131"/>
                  </a:lnTo>
                  <a:lnTo>
                    <a:pt x="47" y="130"/>
                  </a:lnTo>
                  <a:lnTo>
                    <a:pt x="56" y="127"/>
                  </a:lnTo>
                  <a:lnTo>
                    <a:pt x="63" y="124"/>
                  </a:lnTo>
                  <a:lnTo>
                    <a:pt x="70" y="120"/>
                  </a:lnTo>
                  <a:lnTo>
                    <a:pt x="70" y="118"/>
                  </a:lnTo>
                  <a:lnTo>
                    <a:pt x="70" y="117"/>
                  </a:lnTo>
                  <a:lnTo>
                    <a:pt x="71" y="117"/>
                  </a:lnTo>
                  <a:lnTo>
                    <a:pt x="74" y="114"/>
                  </a:lnTo>
                  <a:lnTo>
                    <a:pt x="77" y="109"/>
                  </a:lnTo>
                  <a:lnTo>
                    <a:pt x="80" y="103"/>
                  </a:lnTo>
                  <a:lnTo>
                    <a:pt x="80" y="100"/>
                  </a:lnTo>
                  <a:lnTo>
                    <a:pt x="81" y="97"/>
                  </a:lnTo>
                  <a:lnTo>
                    <a:pt x="75" y="77"/>
                  </a:lnTo>
                  <a:lnTo>
                    <a:pt x="54" y="61"/>
                  </a:lnTo>
                  <a:lnTo>
                    <a:pt x="74" y="48"/>
                  </a:lnTo>
                  <a:close/>
                  <a:moveTo>
                    <a:pt x="62" y="12"/>
                  </a:moveTo>
                  <a:lnTo>
                    <a:pt x="69" y="31"/>
                  </a:lnTo>
                  <a:lnTo>
                    <a:pt x="64" y="46"/>
                  </a:lnTo>
                  <a:lnTo>
                    <a:pt x="49" y="58"/>
                  </a:lnTo>
                  <a:lnTo>
                    <a:pt x="23" y="44"/>
                  </a:lnTo>
                  <a:lnTo>
                    <a:pt x="18" y="39"/>
                  </a:lnTo>
                  <a:lnTo>
                    <a:pt x="16" y="35"/>
                  </a:lnTo>
                  <a:lnTo>
                    <a:pt x="13" y="28"/>
                  </a:lnTo>
                  <a:lnTo>
                    <a:pt x="14" y="18"/>
                  </a:lnTo>
                  <a:lnTo>
                    <a:pt x="20" y="11"/>
                  </a:lnTo>
                  <a:lnTo>
                    <a:pt x="23" y="8"/>
                  </a:lnTo>
                  <a:lnTo>
                    <a:pt x="28" y="6"/>
                  </a:lnTo>
                  <a:lnTo>
                    <a:pt x="42" y="5"/>
                  </a:lnTo>
                  <a:lnTo>
                    <a:pt x="53" y="6"/>
                  </a:lnTo>
                  <a:lnTo>
                    <a:pt x="62" y="12"/>
                  </a:lnTo>
                  <a:close/>
                  <a:moveTo>
                    <a:pt x="69" y="98"/>
                  </a:moveTo>
                  <a:lnTo>
                    <a:pt x="62" y="118"/>
                  </a:lnTo>
                  <a:lnTo>
                    <a:pt x="57" y="120"/>
                  </a:lnTo>
                  <a:lnTo>
                    <a:pt x="52" y="124"/>
                  </a:lnTo>
                  <a:lnTo>
                    <a:pt x="48" y="124"/>
                  </a:lnTo>
                  <a:lnTo>
                    <a:pt x="46" y="125"/>
                  </a:lnTo>
                  <a:lnTo>
                    <a:pt x="42" y="125"/>
                  </a:lnTo>
                  <a:lnTo>
                    <a:pt x="40" y="126"/>
                  </a:lnTo>
                  <a:lnTo>
                    <a:pt x="18" y="118"/>
                  </a:lnTo>
                  <a:lnTo>
                    <a:pt x="12" y="109"/>
                  </a:lnTo>
                  <a:lnTo>
                    <a:pt x="11" y="98"/>
                  </a:lnTo>
                  <a:lnTo>
                    <a:pt x="16" y="78"/>
                  </a:lnTo>
                  <a:lnTo>
                    <a:pt x="22" y="69"/>
                  </a:lnTo>
                  <a:lnTo>
                    <a:pt x="30" y="64"/>
                  </a:lnTo>
                  <a:lnTo>
                    <a:pt x="47" y="72"/>
                  </a:lnTo>
                  <a:lnTo>
                    <a:pt x="59" y="81"/>
                  </a:lnTo>
                  <a:lnTo>
                    <a:pt x="69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79" name="Freeform 428"/>
            <p:cNvSpPr>
              <a:spLocks noChangeArrowheads="1"/>
            </p:cNvSpPr>
            <p:nvPr/>
          </p:nvSpPr>
          <p:spPr bwMode="auto">
            <a:xfrm>
              <a:off x="4239" y="2177"/>
              <a:ext cx="19" cy="4"/>
            </a:xfrm>
            <a:custGeom>
              <a:avLst/>
              <a:gdLst>
                <a:gd name="T0" fmla="*/ 56 w 56"/>
                <a:gd name="T1" fmla="*/ 11 h 11"/>
                <a:gd name="T2" fmla="*/ 52 w 56"/>
                <a:gd name="T3" fmla="*/ 0 h 11"/>
                <a:gd name="T4" fmla="*/ 3 w 56"/>
                <a:gd name="T5" fmla="*/ 0 h 11"/>
                <a:gd name="T6" fmla="*/ 0 w 56"/>
                <a:gd name="T7" fmla="*/ 10 h 11"/>
                <a:gd name="T8" fmla="*/ 0 w 56"/>
                <a:gd name="T9" fmla="*/ 11 h 11"/>
                <a:gd name="T10" fmla="*/ 56 w 56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1">
                  <a:moveTo>
                    <a:pt x="56" y="11"/>
                  </a:moveTo>
                  <a:lnTo>
                    <a:pt x="52" y="0"/>
                  </a:lnTo>
                  <a:lnTo>
                    <a:pt x="3" y="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80" name="Freeform 429"/>
            <p:cNvSpPr>
              <a:spLocks noChangeArrowheads="1"/>
            </p:cNvSpPr>
            <p:nvPr/>
          </p:nvSpPr>
          <p:spPr bwMode="auto">
            <a:xfrm>
              <a:off x="4239" y="2181"/>
              <a:ext cx="19" cy="4"/>
            </a:xfrm>
            <a:custGeom>
              <a:avLst/>
              <a:gdLst>
                <a:gd name="T0" fmla="*/ 56 w 56"/>
                <a:gd name="T1" fmla="*/ 2 h 12"/>
                <a:gd name="T2" fmla="*/ 56 w 56"/>
                <a:gd name="T3" fmla="*/ 0 h 12"/>
                <a:gd name="T4" fmla="*/ 0 w 56"/>
                <a:gd name="T5" fmla="*/ 0 h 12"/>
                <a:gd name="T6" fmla="*/ 1 w 56"/>
                <a:gd name="T7" fmla="*/ 6 h 12"/>
                <a:gd name="T8" fmla="*/ 7 w 56"/>
                <a:gd name="T9" fmla="*/ 12 h 12"/>
                <a:gd name="T10" fmla="*/ 53 w 56"/>
                <a:gd name="T11" fmla="*/ 12 h 12"/>
                <a:gd name="T12" fmla="*/ 56 w 56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">
                  <a:moveTo>
                    <a:pt x="56" y="2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7" y="12"/>
                  </a:lnTo>
                  <a:lnTo>
                    <a:pt x="53" y="12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81" name="Freeform 430"/>
            <p:cNvSpPr>
              <a:spLocks noChangeArrowheads="1"/>
            </p:cNvSpPr>
            <p:nvPr/>
          </p:nvSpPr>
          <p:spPr bwMode="auto">
            <a:xfrm>
              <a:off x="4240" y="2174"/>
              <a:ext cx="17" cy="3"/>
            </a:xfrm>
            <a:custGeom>
              <a:avLst/>
              <a:gdLst>
                <a:gd name="T0" fmla="*/ 49 w 49"/>
                <a:gd name="T1" fmla="*/ 10 h 10"/>
                <a:gd name="T2" fmla="*/ 46 w 49"/>
                <a:gd name="T3" fmla="*/ 4 h 10"/>
                <a:gd name="T4" fmla="*/ 42 w 49"/>
                <a:gd name="T5" fmla="*/ 1 h 10"/>
                <a:gd name="T6" fmla="*/ 40 w 49"/>
                <a:gd name="T7" fmla="*/ 0 h 10"/>
                <a:gd name="T8" fmla="*/ 10 w 49"/>
                <a:gd name="T9" fmla="*/ 0 h 10"/>
                <a:gd name="T10" fmla="*/ 4 w 49"/>
                <a:gd name="T11" fmla="*/ 3 h 10"/>
                <a:gd name="T12" fmla="*/ 0 w 49"/>
                <a:gd name="T13" fmla="*/ 10 h 10"/>
                <a:gd name="T14" fmla="*/ 49 w 4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0">
                  <a:moveTo>
                    <a:pt x="49" y="10"/>
                  </a:moveTo>
                  <a:lnTo>
                    <a:pt x="46" y="4"/>
                  </a:lnTo>
                  <a:lnTo>
                    <a:pt x="42" y="1"/>
                  </a:lnTo>
                  <a:lnTo>
                    <a:pt x="40" y="0"/>
                  </a:lnTo>
                  <a:lnTo>
                    <a:pt x="10" y="0"/>
                  </a:lnTo>
                  <a:lnTo>
                    <a:pt x="4" y="3"/>
                  </a:lnTo>
                  <a:lnTo>
                    <a:pt x="0" y="10"/>
                  </a:lnTo>
                  <a:lnTo>
                    <a:pt x="49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82" name="Freeform 431"/>
            <p:cNvSpPr>
              <a:spLocks noChangeArrowheads="1"/>
            </p:cNvSpPr>
            <p:nvPr/>
          </p:nvSpPr>
          <p:spPr bwMode="auto">
            <a:xfrm>
              <a:off x="4244" y="2173"/>
              <a:ext cx="10" cy="1"/>
            </a:xfrm>
            <a:custGeom>
              <a:avLst/>
              <a:gdLst>
                <a:gd name="T0" fmla="*/ 30 w 30"/>
                <a:gd name="T1" fmla="*/ 3 h 3"/>
                <a:gd name="T2" fmla="*/ 22 w 30"/>
                <a:gd name="T3" fmla="*/ 0 h 3"/>
                <a:gd name="T4" fmla="*/ 16 w 30"/>
                <a:gd name="T5" fmla="*/ 0 h 3"/>
                <a:gd name="T6" fmla="*/ 7 w 30"/>
                <a:gd name="T7" fmla="*/ 0 h 3"/>
                <a:gd name="T8" fmla="*/ 0 w 30"/>
                <a:gd name="T9" fmla="*/ 3 h 3"/>
                <a:gd name="T10" fmla="*/ 30 w 30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">
                  <a:moveTo>
                    <a:pt x="30" y="3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83" name="Freeform 432"/>
            <p:cNvSpPr>
              <a:spLocks noChangeArrowheads="1"/>
            </p:cNvSpPr>
            <p:nvPr/>
          </p:nvSpPr>
          <p:spPr bwMode="auto">
            <a:xfrm>
              <a:off x="4242" y="2185"/>
              <a:ext cx="15" cy="3"/>
            </a:xfrm>
            <a:custGeom>
              <a:avLst/>
              <a:gdLst>
                <a:gd name="T0" fmla="*/ 0 w 46"/>
                <a:gd name="T1" fmla="*/ 0 h 10"/>
                <a:gd name="T2" fmla="*/ 3 w 46"/>
                <a:gd name="T3" fmla="*/ 3 h 10"/>
                <a:gd name="T4" fmla="*/ 17 w 46"/>
                <a:gd name="T5" fmla="*/ 10 h 10"/>
                <a:gd name="T6" fmla="*/ 37 w 46"/>
                <a:gd name="T7" fmla="*/ 10 h 10"/>
                <a:gd name="T8" fmla="*/ 44 w 46"/>
                <a:gd name="T9" fmla="*/ 5 h 10"/>
                <a:gd name="T10" fmla="*/ 46 w 46"/>
                <a:gd name="T11" fmla="*/ 0 h 10"/>
                <a:gd name="T12" fmla="*/ 0 w 4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0">
                  <a:moveTo>
                    <a:pt x="0" y="0"/>
                  </a:moveTo>
                  <a:lnTo>
                    <a:pt x="3" y="3"/>
                  </a:lnTo>
                  <a:lnTo>
                    <a:pt x="17" y="10"/>
                  </a:lnTo>
                  <a:lnTo>
                    <a:pt x="37" y="10"/>
                  </a:lnTo>
                  <a:lnTo>
                    <a:pt x="44" y="5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84" name="Freeform 433"/>
            <p:cNvSpPr>
              <a:spLocks noChangeArrowheads="1"/>
            </p:cNvSpPr>
            <p:nvPr/>
          </p:nvSpPr>
          <p:spPr bwMode="auto">
            <a:xfrm>
              <a:off x="4247" y="2188"/>
              <a:ext cx="7" cy="2"/>
            </a:xfrm>
            <a:custGeom>
              <a:avLst/>
              <a:gdLst>
                <a:gd name="T0" fmla="*/ 20 w 20"/>
                <a:gd name="T1" fmla="*/ 0 h 7"/>
                <a:gd name="T2" fmla="*/ 0 w 20"/>
                <a:gd name="T3" fmla="*/ 0 h 7"/>
                <a:gd name="T4" fmla="*/ 12 w 20"/>
                <a:gd name="T5" fmla="*/ 7 h 7"/>
                <a:gd name="T6" fmla="*/ 20 w 2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7">
                  <a:moveTo>
                    <a:pt x="20" y="0"/>
                  </a:moveTo>
                  <a:lnTo>
                    <a:pt x="0" y="0"/>
                  </a:lnTo>
                  <a:lnTo>
                    <a:pt x="12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85" name="Freeform 434"/>
            <p:cNvSpPr>
              <a:spLocks noChangeArrowheads="1"/>
            </p:cNvSpPr>
            <p:nvPr/>
          </p:nvSpPr>
          <p:spPr bwMode="auto">
            <a:xfrm>
              <a:off x="4239" y="2203"/>
              <a:ext cx="19" cy="4"/>
            </a:xfrm>
            <a:custGeom>
              <a:avLst/>
              <a:gdLst>
                <a:gd name="T0" fmla="*/ 55 w 58"/>
                <a:gd name="T1" fmla="*/ 12 h 12"/>
                <a:gd name="T2" fmla="*/ 58 w 58"/>
                <a:gd name="T3" fmla="*/ 2 h 12"/>
                <a:gd name="T4" fmla="*/ 57 w 58"/>
                <a:gd name="T5" fmla="*/ 0 h 12"/>
                <a:gd name="T6" fmla="*/ 1 w 58"/>
                <a:gd name="T7" fmla="*/ 0 h 12"/>
                <a:gd name="T8" fmla="*/ 0 w 58"/>
                <a:gd name="T9" fmla="*/ 2 h 12"/>
                <a:gd name="T10" fmla="*/ 1 w 58"/>
                <a:gd name="T11" fmla="*/ 12 h 12"/>
                <a:gd name="T12" fmla="*/ 55 w 5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2">
                  <a:moveTo>
                    <a:pt x="55" y="12"/>
                  </a:moveTo>
                  <a:lnTo>
                    <a:pt x="58" y="2"/>
                  </a:lnTo>
                  <a:lnTo>
                    <a:pt x="57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12"/>
                  </a:lnTo>
                  <a:lnTo>
                    <a:pt x="55" y="12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86" name="Freeform 435"/>
            <p:cNvSpPr>
              <a:spLocks noChangeArrowheads="1"/>
            </p:cNvSpPr>
            <p:nvPr/>
          </p:nvSpPr>
          <p:spPr bwMode="auto">
            <a:xfrm>
              <a:off x="4239" y="2199"/>
              <a:ext cx="19" cy="4"/>
            </a:xfrm>
            <a:custGeom>
              <a:avLst/>
              <a:gdLst>
                <a:gd name="T0" fmla="*/ 56 w 56"/>
                <a:gd name="T1" fmla="*/ 11 h 11"/>
                <a:gd name="T2" fmla="*/ 50 w 56"/>
                <a:gd name="T3" fmla="*/ 0 h 11"/>
                <a:gd name="T4" fmla="*/ 2 w 56"/>
                <a:gd name="T5" fmla="*/ 0 h 11"/>
                <a:gd name="T6" fmla="*/ 0 w 56"/>
                <a:gd name="T7" fmla="*/ 11 h 11"/>
                <a:gd name="T8" fmla="*/ 56 w 5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">
                  <a:moveTo>
                    <a:pt x="56" y="11"/>
                  </a:moveTo>
                  <a:lnTo>
                    <a:pt x="50" y="0"/>
                  </a:lnTo>
                  <a:lnTo>
                    <a:pt x="2" y="0"/>
                  </a:lnTo>
                  <a:lnTo>
                    <a:pt x="0" y="11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87" name="Freeform 436"/>
            <p:cNvSpPr>
              <a:spLocks noChangeArrowheads="1"/>
            </p:cNvSpPr>
            <p:nvPr/>
          </p:nvSpPr>
          <p:spPr bwMode="auto">
            <a:xfrm>
              <a:off x="4240" y="2196"/>
              <a:ext cx="16" cy="3"/>
            </a:xfrm>
            <a:custGeom>
              <a:avLst/>
              <a:gdLst>
                <a:gd name="T0" fmla="*/ 48 w 48"/>
                <a:gd name="T1" fmla="*/ 11 h 11"/>
                <a:gd name="T2" fmla="*/ 45 w 48"/>
                <a:gd name="T3" fmla="*/ 7 h 11"/>
                <a:gd name="T4" fmla="*/ 40 w 48"/>
                <a:gd name="T5" fmla="*/ 3 h 11"/>
                <a:gd name="T6" fmla="*/ 37 w 48"/>
                <a:gd name="T7" fmla="*/ 0 h 11"/>
                <a:gd name="T8" fmla="*/ 4 w 48"/>
                <a:gd name="T9" fmla="*/ 0 h 11"/>
                <a:gd name="T10" fmla="*/ 2 w 48"/>
                <a:gd name="T11" fmla="*/ 4 h 11"/>
                <a:gd name="T12" fmla="*/ 0 w 48"/>
                <a:gd name="T13" fmla="*/ 11 h 11"/>
                <a:gd name="T14" fmla="*/ 48 w 48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">
                  <a:moveTo>
                    <a:pt x="48" y="11"/>
                  </a:moveTo>
                  <a:lnTo>
                    <a:pt x="45" y="7"/>
                  </a:lnTo>
                  <a:lnTo>
                    <a:pt x="40" y="3"/>
                  </a:lnTo>
                  <a:lnTo>
                    <a:pt x="37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1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88" name="Freeform 437"/>
            <p:cNvSpPr>
              <a:spLocks noChangeArrowheads="1"/>
            </p:cNvSpPr>
            <p:nvPr/>
          </p:nvSpPr>
          <p:spPr bwMode="auto">
            <a:xfrm>
              <a:off x="4239" y="2207"/>
              <a:ext cx="18" cy="4"/>
            </a:xfrm>
            <a:custGeom>
              <a:avLst/>
              <a:gdLst>
                <a:gd name="T0" fmla="*/ 6 w 54"/>
                <a:gd name="T1" fmla="*/ 10 h 11"/>
                <a:gd name="T2" fmla="*/ 11 w 54"/>
                <a:gd name="T3" fmla="*/ 11 h 11"/>
                <a:gd name="T4" fmla="*/ 48 w 54"/>
                <a:gd name="T5" fmla="*/ 11 h 11"/>
                <a:gd name="T6" fmla="*/ 48 w 54"/>
                <a:gd name="T7" fmla="*/ 10 h 11"/>
                <a:gd name="T8" fmla="*/ 50 w 54"/>
                <a:gd name="T9" fmla="*/ 10 h 11"/>
                <a:gd name="T10" fmla="*/ 54 w 54"/>
                <a:gd name="T11" fmla="*/ 0 h 11"/>
                <a:gd name="T12" fmla="*/ 0 w 54"/>
                <a:gd name="T13" fmla="*/ 0 h 11"/>
                <a:gd name="T14" fmla="*/ 6 w 54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11">
                  <a:moveTo>
                    <a:pt x="6" y="10"/>
                  </a:moveTo>
                  <a:lnTo>
                    <a:pt x="11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89" name="Freeform 438"/>
            <p:cNvSpPr>
              <a:spLocks noChangeArrowheads="1"/>
            </p:cNvSpPr>
            <p:nvPr/>
          </p:nvSpPr>
          <p:spPr bwMode="auto">
            <a:xfrm>
              <a:off x="4243" y="2211"/>
              <a:ext cx="12" cy="2"/>
            </a:xfrm>
            <a:custGeom>
              <a:avLst/>
              <a:gdLst>
                <a:gd name="T0" fmla="*/ 17 w 37"/>
                <a:gd name="T1" fmla="*/ 7 h 7"/>
                <a:gd name="T2" fmla="*/ 19 w 37"/>
                <a:gd name="T3" fmla="*/ 6 h 7"/>
                <a:gd name="T4" fmla="*/ 23 w 37"/>
                <a:gd name="T5" fmla="*/ 6 h 7"/>
                <a:gd name="T6" fmla="*/ 25 w 37"/>
                <a:gd name="T7" fmla="*/ 5 h 7"/>
                <a:gd name="T8" fmla="*/ 29 w 37"/>
                <a:gd name="T9" fmla="*/ 5 h 7"/>
                <a:gd name="T10" fmla="*/ 33 w 37"/>
                <a:gd name="T11" fmla="*/ 2 h 7"/>
                <a:gd name="T12" fmla="*/ 37 w 37"/>
                <a:gd name="T13" fmla="*/ 0 h 7"/>
                <a:gd name="T14" fmla="*/ 0 w 37"/>
                <a:gd name="T15" fmla="*/ 0 h 7"/>
                <a:gd name="T16" fmla="*/ 17 w 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7">
                  <a:moveTo>
                    <a:pt x="17" y="7"/>
                  </a:moveTo>
                  <a:lnTo>
                    <a:pt x="19" y="6"/>
                  </a:lnTo>
                  <a:lnTo>
                    <a:pt x="23" y="6"/>
                  </a:lnTo>
                  <a:lnTo>
                    <a:pt x="25" y="5"/>
                  </a:lnTo>
                  <a:lnTo>
                    <a:pt x="29" y="5"/>
                  </a:lnTo>
                  <a:lnTo>
                    <a:pt x="33" y="2"/>
                  </a:lnTo>
                  <a:lnTo>
                    <a:pt x="37" y="0"/>
                  </a:lnTo>
                  <a:lnTo>
                    <a:pt x="0" y="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90" name="Freeform 439"/>
            <p:cNvSpPr>
              <a:spLocks noChangeArrowheads="1"/>
            </p:cNvSpPr>
            <p:nvPr/>
          </p:nvSpPr>
          <p:spPr bwMode="auto">
            <a:xfrm>
              <a:off x="4241" y="2192"/>
              <a:ext cx="11" cy="4"/>
            </a:xfrm>
            <a:custGeom>
              <a:avLst/>
              <a:gdLst>
                <a:gd name="T0" fmla="*/ 0 w 33"/>
                <a:gd name="T1" fmla="*/ 10 h 10"/>
                <a:gd name="T2" fmla="*/ 33 w 33"/>
                <a:gd name="T3" fmla="*/ 10 h 10"/>
                <a:gd name="T4" fmla="*/ 23 w 33"/>
                <a:gd name="T5" fmla="*/ 5 h 10"/>
                <a:gd name="T6" fmla="*/ 12 w 33"/>
                <a:gd name="T7" fmla="*/ 0 h 10"/>
                <a:gd name="T8" fmla="*/ 0 w 3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">
                  <a:moveTo>
                    <a:pt x="0" y="10"/>
                  </a:moveTo>
                  <a:lnTo>
                    <a:pt x="33" y="10"/>
                  </a:lnTo>
                  <a:lnTo>
                    <a:pt x="23" y="5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91" name="Freeform 440"/>
            <p:cNvSpPr>
              <a:spLocks noChangeArrowheads="1"/>
            </p:cNvSpPr>
            <p:nvPr/>
          </p:nvSpPr>
          <p:spPr bwMode="auto">
            <a:xfrm>
              <a:off x="3931" y="2172"/>
              <a:ext cx="26" cy="43"/>
            </a:xfrm>
            <a:custGeom>
              <a:avLst/>
              <a:gdLst>
                <a:gd name="T0" fmla="*/ 79 w 79"/>
                <a:gd name="T1" fmla="*/ 4 h 129"/>
                <a:gd name="T2" fmla="*/ 79 w 79"/>
                <a:gd name="T3" fmla="*/ 0 h 129"/>
                <a:gd name="T4" fmla="*/ 5 w 79"/>
                <a:gd name="T5" fmla="*/ 0 h 129"/>
                <a:gd name="T6" fmla="*/ 0 w 79"/>
                <a:gd name="T7" fmla="*/ 30 h 129"/>
                <a:gd name="T8" fmla="*/ 5 w 79"/>
                <a:gd name="T9" fmla="*/ 31 h 129"/>
                <a:gd name="T10" fmla="*/ 13 w 79"/>
                <a:gd name="T11" fmla="*/ 16 h 129"/>
                <a:gd name="T12" fmla="*/ 18 w 79"/>
                <a:gd name="T13" fmla="*/ 10 h 129"/>
                <a:gd name="T14" fmla="*/ 27 w 79"/>
                <a:gd name="T15" fmla="*/ 9 h 129"/>
                <a:gd name="T16" fmla="*/ 67 w 79"/>
                <a:gd name="T17" fmla="*/ 9 h 129"/>
                <a:gd name="T18" fmla="*/ 29 w 79"/>
                <a:gd name="T19" fmla="*/ 82 h 129"/>
                <a:gd name="T20" fmla="*/ 23 w 79"/>
                <a:gd name="T21" fmla="*/ 116 h 129"/>
                <a:gd name="T22" fmla="*/ 25 w 79"/>
                <a:gd name="T23" fmla="*/ 127 h 129"/>
                <a:gd name="T24" fmla="*/ 34 w 79"/>
                <a:gd name="T25" fmla="*/ 129 h 129"/>
                <a:gd name="T26" fmla="*/ 40 w 79"/>
                <a:gd name="T27" fmla="*/ 127 h 129"/>
                <a:gd name="T28" fmla="*/ 42 w 79"/>
                <a:gd name="T29" fmla="*/ 118 h 129"/>
                <a:gd name="T30" fmla="*/ 41 w 79"/>
                <a:gd name="T31" fmla="*/ 96 h 129"/>
                <a:gd name="T32" fmla="*/ 41 w 79"/>
                <a:gd name="T33" fmla="*/ 87 h 129"/>
                <a:gd name="T34" fmla="*/ 44 w 79"/>
                <a:gd name="T35" fmla="*/ 77 h 129"/>
                <a:gd name="T36" fmla="*/ 46 w 79"/>
                <a:gd name="T37" fmla="*/ 65 h 129"/>
                <a:gd name="T38" fmla="*/ 51 w 79"/>
                <a:gd name="T39" fmla="*/ 54 h 129"/>
                <a:gd name="T40" fmla="*/ 79 w 79"/>
                <a:gd name="T41" fmla="*/ 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29">
                  <a:moveTo>
                    <a:pt x="79" y="4"/>
                  </a:moveTo>
                  <a:lnTo>
                    <a:pt x="79" y="0"/>
                  </a:lnTo>
                  <a:lnTo>
                    <a:pt x="5" y="0"/>
                  </a:lnTo>
                  <a:lnTo>
                    <a:pt x="0" y="30"/>
                  </a:lnTo>
                  <a:lnTo>
                    <a:pt x="5" y="31"/>
                  </a:lnTo>
                  <a:lnTo>
                    <a:pt x="13" y="16"/>
                  </a:lnTo>
                  <a:lnTo>
                    <a:pt x="18" y="10"/>
                  </a:lnTo>
                  <a:lnTo>
                    <a:pt x="27" y="9"/>
                  </a:lnTo>
                  <a:lnTo>
                    <a:pt x="67" y="9"/>
                  </a:lnTo>
                  <a:lnTo>
                    <a:pt x="29" y="82"/>
                  </a:lnTo>
                  <a:lnTo>
                    <a:pt x="23" y="116"/>
                  </a:lnTo>
                  <a:lnTo>
                    <a:pt x="25" y="127"/>
                  </a:lnTo>
                  <a:lnTo>
                    <a:pt x="34" y="129"/>
                  </a:lnTo>
                  <a:lnTo>
                    <a:pt x="40" y="127"/>
                  </a:lnTo>
                  <a:lnTo>
                    <a:pt x="42" y="118"/>
                  </a:lnTo>
                  <a:lnTo>
                    <a:pt x="41" y="96"/>
                  </a:lnTo>
                  <a:lnTo>
                    <a:pt x="41" y="87"/>
                  </a:lnTo>
                  <a:lnTo>
                    <a:pt x="44" y="77"/>
                  </a:lnTo>
                  <a:lnTo>
                    <a:pt x="46" y="65"/>
                  </a:lnTo>
                  <a:lnTo>
                    <a:pt x="51" y="54"/>
                  </a:lnTo>
                  <a:lnTo>
                    <a:pt x="7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92" name="Freeform 441"/>
            <p:cNvSpPr>
              <a:spLocks noEditPoints="1" noChangeArrowheads="1"/>
            </p:cNvSpPr>
            <p:nvPr/>
          </p:nvSpPr>
          <p:spPr bwMode="auto">
            <a:xfrm>
              <a:off x="3964" y="2171"/>
              <a:ext cx="27" cy="44"/>
            </a:xfrm>
            <a:custGeom>
              <a:avLst/>
              <a:gdLst>
                <a:gd name="T0" fmla="*/ 5 w 82"/>
                <a:gd name="T1" fmla="*/ 27 h 131"/>
                <a:gd name="T2" fmla="*/ 0 w 82"/>
                <a:gd name="T3" fmla="*/ 50 h 131"/>
                <a:gd name="T4" fmla="*/ 0 w 82"/>
                <a:gd name="T5" fmla="*/ 79 h 131"/>
                <a:gd name="T6" fmla="*/ 5 w 82"/>
                <a:gd name="T7" fmla="*/ 103 h 131"/>
                <a:gd name="T8" fmla="*/ 17 w 82"/>
                <a:gd name="T9" fmla="*/ 120 h 131"/>
                <a:gd name="T10" fmla="*/ 32 w 82"/>
                <a:gd name="T11" fmla="*/ 130 h 131"/>
                <a:gd name="T12" fmla="*/ 49 w 82"/>
                <a:gd name="T13" fmla="*/ 130 h 131"/>
                <a:gd name="T14" fmla="*/ 57 w 82"/>
                <a:gd name="T15" fmla="*/ 126 h 131"/>
                <a:gd name="T16" fmla="*/ 63 w 82"/>
                <a:gd name="T17" fmla="*/ 120 h 131"/>
                <a:gd name="T18" fmla="*/ 71 w 82"/>
                <a:gd name="T19" fmla="*/ 109 h 131"/>
                <a:gd name="T20" fmla="*/ 74 w 82"/>
                <a:gd name="T21" fmla="*/ 102 h 131"/>
                <a:gd name="T22" fmla="*/ 76 w 82"/>
                <a:gd name="T23" fmla="*/ 96 h 131"/>
                <a:gd name="T24" fmla="*/ 80 w 82"/>
                <a:gd name="T25" fmla="*/ 78 h 131"/>
                <a:gd name="T26" fmla="*/ 80 w 82"/>
                <a:gd name="T27" fmla="*/ 67 h 131"/>
                <a:gd name="T28" fmla="*/ 80 w 82"/>
                <a:gd name="T29" fmla="*/ 49 h 131"/>
                <a:gd name="T30" fmla="*/ 74 w 82"/>
                <a:gd name="T31" fmla="*/ 26 h 131"/>
                <a:gd name="T32" fmla="*/ 63 w 82"/>
                <a:gd name="T33" fmla="*/ 9 h 131"/>
                <a:gd name="T34" fmla="*/ 49 w 82"/>
                <a:gd name="T35" fmla="*/ 0 h 131"/>
                <a:gd name="T36" fmla="*/ 32 w 82"/>
                <a:gd name="T37" fmla="*/ 0 h 131"/>
                <a:gd name="T38" fmla="*/ 17 w 82"/>
                <a:gd name="T39" fmla="*/ 10 h 131"/>
                <a:gd name="T40" fmla="*/ 14 w 82"/>
                <a:gd name="T41" fmla="*/ 64 h 131"/>
                <a:gd name="T42" fmla="*/ 17 w 82"/>
                <a:gd name="T43" fmla="*/ 29 h 131"/>
                <a:gd name="T44" fmla="*/ 31 w 82"/>
                <a:gd name="T45" fmla="*/ 9 h 131"/>
                <a:gd name="T46" fmla="*/ 46 w 82"/>
                <a:gd name="T47" fmla="*/ 5 h 131"/>
                <a:gd name="T48" fmla="*/ 55 w 82"/>
                <a:gd name="T49" fmla="*/ 14 h 131"/>
                <a:gd name="T50" fmla="*/ 67 w 82"/>
                <a:gd name="T51" fmla="*/ 64 h 131"/>
                <a:gd name="T52" fmla="*/ 55 w 82"/>
                <a:gd name="T53" fmla="*/ 115 h 131"/>
                <a:gd name="T54" fmla="*/ 46 w 82"/>
                <a:gd name="T55" fmla="*/ 124 h 131"/>
                <a:gd name="T56" fmla="*/ 36 w 82"/>
                <a:gd name="T57" fmla="*/ 124 h 131"/>
                <a:gd name="T58" fmla="*/ 26 w 82"/>
                <a:gd name="T59" fmla="*/ 115 h 131"/>
                <a:gd name="T60" fmla="*/ 17 w 82"/>
                <a:gd name="T61" fmla="*/ 100 h 131"/>
                <a:gd name="T62" fmla="*/ 14 w 82"/>
                <a:gd name="T63" fmla="*/ 7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131">
                  <a:moveTo>
                    <a:pt x="11" y="18"/>
                  </a:moveTo>
                  <a:lnTo>
                    <a:pt x="5" y="27"/>
                  </a:lnTo>
                  <a:lnTo>
                    <a:pt x="3" y="38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3" y="92"/>
                  </a:lnTo>
                  <a:lnTo>
                    <a:pt x="5" y="103"/>
                  </a:lnTo>
                  <a:lnTo>
                    <a:pt x="11" y="113"/>
                  </a:lnTo>
                  <a:lnTo>
                    <a:pt x="17" y="120"/>
                  </a:lnTo>
                  <a:lnTo>
                    <a:pt x="25" y="126"/>
                  </a:lnTo>
                  <a:lnTo>
                    <a:pt x="32" y="130"/>
                  </a:lnTo>
                  <a:lnTo>
                    <a:pt x="42" y="131"/>
                  </a:lnTo>
                  <a:lnTo>
                    <a:pt x="49" y="130"/>
                  </a:lnTo>
                  <a:lnTo>
                    <a:pt x="53" y="127"/>
                  </a:lnTo>
                  <a:lnTo>
                    <a:pt x="57" y="126"/>
                  </a:lnTo>
                  <a:lnTo>
                    <a:pt x="60" y="123"/>
                  </a:lnTo>
                  <a:lnTo>
                    <a:pt x="63" y="120"/>
                  </a:lnTo>
                  <a:lnTo>
                    <a:pt x="71" y="113"/>
                  </a:lnTo>
                  <a:lnTo>
                    <a:pt x="71" y="109"/>
                  </a:lnTo>
                  <a:lnTo>
                    <a:pt x="72" y="107"/>
                  </a:lnTo>
                  <a:lnTo>
                    <a:pt x="74" y="102"/>
                  </a:lnTo>
                  <a:lnTo>
                    <a:pt x="74" y="98"/>
                  </a:lnTo>
                  <a:lnTo>
                    <a:pt x="76" y="96"/>
                  </a:lnTo>
                  <a:lnTo>
                    <a:pt x="78" y="91"/>
                  </a:lnTo>
                  <a:lnTo>
                    <a:pt x="80" y="78"/>
                  </a:lnTo>
                  <a:lnTo>
                    <a:pt x="80" y="71"/>
                  </a:lnTo>
                  <a:lnTo>
                    <a:pt x="80" y="67"/>
                  </a:lnTo>
                  <a:lnTo>
                    <a:pt x="82" y="64"/>
                  </a:lnTo>
                  <a:lnTo>
                    <a:pt x="80" y="49"/>
                  </a:lnTo>
                  <a:lnTo>
                    <a:pt x="78" y="37"/>
                  </a:lnTo>
                  <a:lnTo>
                    <a:pt x="74" y="26"/>
                  </a:lnTo>
                  <a:lnTo>
                    <a:pt x="71" y="17"/>
                  </a:lnTo>
                  <a:lnTo>
                    <a:pt x="63" y="9"/>
                  </a:lnTo>
                  <a:lnTo>
                    <a:pt x="57" y="4"/>
                  </a:lnTo>
                  <a:lnTo>
                    <a:pt x="49" y="0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5" y="4"/>
                  </a:lnTo>
                  <a:lnTo>
                    <a:pt x="17" y="10"/>
                  </a:lnTo>
                  <a:lnTo>
                    <a:pt x="11" y="18"/>
                  </a:lnTo>
                  <a:close/>
                  <a:moveTo>
                    <a:pt x="14" y="64"/>
                  </a:moveTo>
                  <a:lnTo>
                    <a:pt x="15" y="40"/>
                  </a:lnTo>
                  <a:lnTo>
                    <a:pt x="17" y="29"/>
                  </a:lnTo>
                  <a:lnTo>
                    <a:pt x="22" y="22"/>
                  </a:lnTo>
                  <a:lnTo>
                    <a:pt x="31" y="9"/>
                  </a:lnTo>
                  <a:lnTo>
                    <a:pt x="42" y="5"/>
                  </a:lnTo>
                  <a:lnTo>
                    <a:pt x="46" y="5"/>
                  </a:lnTo>
                  <a:lnTo>
                    <a:pt x="51" y="9"/>
                  </a:lnTo>
                  <a:lnTo>
                    <a:pt x="55" y="14"/>
                  </a:lnTo>
                  <a:lnTo>
                    <a:pt x="60" y="22"/>
                  </a:lnTo>
                  <a:lnTo>
                    <a:pt x="67" y="64"/>
                  </a:lnTo>
                  <a:lnTo>
                    <a:pt x="60" y="109"/>
                  </a:lnTo>
                  <a:lnTo>
                    <a:pt x="55" y="115"/>
                  </a:lnTo>
                  <a:lnTo>
                    <a:pt x="51" y="120"/>
                  </a:lnTo>
                  <a:lnTo>
                    <a:pt x="46" y="124"/>
                  </a:lnTo>
                  <a:lnTo>
                    <a:pt x="42" y="125"/>
                  </a:lnTo>
                  <a:lnTo>
                    <a:pt x="36" y="124"/>
                  </a:lnTo>
                  <a:lnTo>
                    <a:pt x="31" y="120"/>
                  </a:lnTo>
                  <a:lnTo>
                    <a:pt x="26" y="115"/>
                  </a:lnTo>
                  <a:lnTo>
                    <a:pt x="22" y="109"/>
                  </a:lnTo>
                  <a:lnTo>
                    <a:pt x="17" y="100"/>
                  </a:lnTo>
                  <a:lnTo>
                    <a:pt x="15" y="90"/>
                  </a:lnTo>
                  <a:lnTo>
                    <a:pt x="14" y="78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93" name="Freeform 442"/>
            <p:cNvSpPr>
              <a:spLocks noChangeArrowheads="1"/>
            </p:cNvSpPr>
            <p:nvPr/>
          </p:nvSpPr>
          <p:spPr bwMode="auto">
            <a:xfrm>
              <a:off x="3972" y="2174"/>
              <a:ext cx="12" cy="3"/>
            </a:xfrm>
            <a:custGeom>
              <a:avLst/>
              <a:gdLst>
                <a:gd name="T0" fmla="*/ 8 w 34"/>
                <a:gd name="T1" fmla="*/ 0 h 10"/>
                <a:gd name="T2" fmla="*/ 3 w 34"/>
                <a:gd name="T3" fmla="*/ 3 h 10"/>
                <a:gd name="T4" fmla="*/ 0 w 34"/>
                <a:gd name="T5" fmla="*/ 10 h 10"/>
                <a:gd name="T6" fmla="*/ 34 w 34"/>
                <a:gd name="T7" fmla="*/ 10 h 10"/>
                <a:gd name="T8" fmla="*/ 29 w 34"/>
                <a:gd name="T9" fmla="*/ 3 h 10"/>
                <a:gd name="T10" fmla="*/ 25 w 34"/>
                <a:gd name="T11" fmla="*/ 0 h 10"/>
                <a:gd name="T12" fmla="*/ 8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8" y="0"/>
                  </a:moveTo>
                  <a:lnTo>
                    <a:pt x="3" y="3"/>
                  </a:lnTo>
                  <a:lnTo>
                    <a:pt x="0" y="10"/>
                  </a:lnTo>
                  <a:lnTo>
                    <a:pt x="34" y="10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94" name="Freeform 443"/>
            <p:cNvSpPr>
              <a:spLocks noChangeArrowheads="1"/>
            </p:cNvSpPr>
            <p:nvPr/>
          </p:nvSpPr>
          <p:spPr bwMode="auto">
            <a:xfrm>
              <a:off x="3971" y="2177"/>
              <a:ext cx="13" cy="4"/>
            </a:xfrm>
            <a:custGeom>
              <a:avLst/>
              <a:gdLst>
                <a:gd name="T0" fmla="*/ 5 w 41"/>
                <a:gd name="T1" fmla="*/ 0 h 11"/>
                <a:gd name="T2" fmla="*/ 2 w 41"/>
                <a:gd name="T3" fmla="*/ 4 h 11"/>
                <a:gd name="T4" fmla="*/ 0 w 41"/>
                <a:gd name="T5" fmla="*/ 11 h 11"/>
                <a:gd name="T6" fmla="*/ 41 w 41"/>
                <a:gd name="T7" fmla="*/ 11 h 11"/>
                <a:gd name="T8" fmla="*/ 40 w 41"/>
                <a:gd name="T9" fmla="*/ 4 h 11"/>
                <a:gd name="T10" fmla="*/ 39 w 41"/>
                <a:gd name="T11" fmla="*/ 0 h 11"/>
                <a:gd name="T12" fmla="*/ 5 w 4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5" y="0"/>
                  </a:moveTo>
                  <a:lnTo>
                    <a:pt x="2" y="4"/>
                  </a:lnTo>
                  <a:lnTo>
                    <a:pt x="0" y="11"/>
                  </a:lnTo>
                  <a:lnTo>
                    <a:pt x="41" y="11"/>
                  </a:lnTo>
                  <a:lnTo>
                    <a:pt x="40" y="4"/>
                  </a:lnTo>
                  <a:lnTo>
                    <a:pt x="3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95" name="Freeform 444"/>
            <p:cNvSpPr>
              <a:spLocks noChangeArrowheads="1"/>
            </p:cNvSpPr>
            <p:nvPr/>
          </p:nvSpPr>
          <p:spPr bwMode="auto">
            <a:xfrm>
              <a:off x="3969" y="2192"/>
              <a:ext cx="17" cy="4"/>
            </a:xfrm>
            <a:custGeom>
              <a:avLst/>
              <a:gdLst>
                <a:gd name="T0" fmla="*/ 0 w 53"/>
                <a:gd name="T1" fmla="*/ 0 h 11"/>
                <a:gd name="T2" fmla="*/ 0 w 53"/>
                <a:gd name="T3" fmla="*/ 1 h 11"/>
                <a:gd name="T4" fmla="*/ 0 w 53"/>
                <a:gd name="T5" fmla="*/ 11 h 11"/>
                <a:gd name="T6" fmla="*/ 52 w 53"/>
                <a:gd name="T7" fmla="*/ 11 h 11"/>
                <a:gd name="T8" fmla="*/ 53 w 53"/>
                <a:gd name="T9" fmla="*/ 1 h 11"/>
                <a:gd name="T10" fmla="*/ 53 w 53"/>
                <a:gd name="T11" fmla="*/ 0 h 11"/>
                <a:gd name="T12" fmla="*/ 0 w 5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1">
                  <a:moveTo>
                    <a:pt x="0" y="0"/>
                  </a:moveTo>
                  <a:lnTo>
                    <a:pt x="0" y="1"/>
                  </a:lnTo>
                  <a:lnTo>
                    <a:pt x="0" y="11"/>
                  </a:lnTo>
                  <a:lnTo>
                    <a:pt x="52" y="11"/>
                  </a:lnTo>
                  <a:lnTo>
                    <a:pt x="53" y="1"/>
                  </a:lnTo>
                  <a:lnTo>
                    <a:pt x="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96" name="Freeform 445"/>
            <p:cNvSpPr>
              <a:spLocks noChangeArrowheads="1"/>
            </p:cNvSpPr>
            <p:nvPr/>
          </p:nvSpPr>
          <p:spPr bwMode="auto">
            <a:xfrm>
              <a:off x="3969" y="2188"/>
              <a:ext cx="17" cy="4"/>
            </a:xfrm>
            <a:custGeom>
              <a:avLst/>
              <a:gdLst>
                <a:gd name="T0" fmla="*/ 1 w 53"/>
                <a:gd name="T1" fmla="*/ 0 h 12"/>
                <a:gd name="T2" fmla="*/ 0 w 53"/>
                <a:gd name="T3" fmla="*/ 12 h 12"/>
                <a:gd name="T4" fmla="*/ 53 w 53"/>
                <a:gd name="T5" fmla="*/ 12 h 12"/>
                <a:gd name="T6" fmla="*/ 52 w 53"/>
                <a:gd name="T7" fmla="*/ 0 h 12"/>
                <a:gd name="T8" fmla="*/ 1 w 5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2">
                  <a:moveTo>
                    <a:pt x="1" y="0"/>
                  </a:moveTo>
                  <a:lnTo>
                    <a:pt x="0" y="12"/>
                  </a:lnTo>
                  <a:lnTo>
                    <a:pt x="53" y="12"/>
                  </a:lnTo>
                  <a:lnTo>
                    <a:pt x="5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97" name="Freeform 446"/>
            <p:cNvSpPr>
              <a:spLocks noChangeArrowheads="1"/>
            </p:cNvSpPr>
            <p:nvPr/>
          </p:nvSpPr>
          <p:spPr bwMode="auto">
            <a:xfrm>
              <a:off x="3969" y="2185"/>
              <a:ext cx="17" cy="3"/>
            </a:xfrm>
            <a:custGeom>
              <a:avLst/>
              <a:gdLst>
                <a:gd name="T0" fmla="*/ 1 w 51"/>
                <a:gd name="T1" fmla="*/ 0 h 10"/>
                <a:gd name="T2" fmla="*/ 0 w 51"/>
                <a:gd name="T3" fmla="*/ 10 h 10"/>
                <a:gd name="T4" fmla="*/ 51 w 51"/>
                <a:gd name="T5" fmla="*/ 10 h 10"/>
                <a:gd name="T6" fmla="*/ 50 w 51"/>
                <a:gd name="T7" fmla="*/ 0 h 10"/>
                <a:gd name="T8" fmla="*/ 1 w 5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0">
                  <a:moveTo>
                    <a:pt x="1" y="0"/>
                  </a:moveTo>
                  <a:lnTo>
                    <a:pt x="0" y="10"/>
                  </a:lnTo>
                  <a:lnTo>
                    <a:pt x="51" y="10"/>
                  </a:lnTo>
                  <a:lnTo>
                    <a:pt x="5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98" name="Freeform 447"/>
            <p:cNvSpPr>
              <a:spLocks noChangeArrowheads="1"/>
            </p:cNvSpPr>
            <p:nvPr/>
          </p:nvSpPr>
          <p:spPr bwMode="auto">
            <a:xfrm>
              <a:off x="3969" y="2181"/>
              <a:ext cx="17" cy="4"/>
            </a:xfrm>
            <a:custGeom>
              <a:avLst/>
              <a:gdLst>
                <a:gd name="T0" fmla="*/ 4 w 49"/>
                <a:gd name="T1" fmla="*/ 0 h 12"/>
                <a:gd name="T2" fmla="*/ 0 w 49"/>
                <a:gd name="T3" fmla="*/ 5 h 12"/>
                <a:gd name="T4" fmla="*/ 0 w 49"/>
                <a:gd name="T5" fmla="*/ 12 h 12"/>
                <a:gd name="T6" fmla="*/ 49 w 49"/>
                <a:gd name="T7" fmla="*/ 12 h 12"/>
                <a:gd name="T8" fmla="*/ 45 w 49"/>
                <a:gd name="T9" fmla="*/ 0 h 12"/>
                <a:gd name="T10" fmla="*/ 4 w 4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2">
                  <a:moveTo>
                    <a:pt x="4" y="0"/>
                  </a:moveTo>
                  <a:lnTo>
                    <a:pt x="0" y="5"/>
                  </a:lnTo>
                  <a:lnTo>
                    <a:pt x="0" y="12"/>
                  </a:lnTo>
                  <a:lnTo>
                    <a:pt x="49" y="12"/>
                  </a:lnTo>
                  <a:lnTo>
                    <a:pt x="4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999" name="Freeform 448"/>
            <p:cNvSpPr>
              <a:spLocks noChangeArrowheads="1"/>
            </p:cNvSpPr>
            <p:nvPr/>
          </p:nvSpPr>
          <p:spPr bwMode="auto">
            <a:xfrm>
              <a:off x="3975" y="2173"/>
              <a:ext cx="6" cy="1"/>
            </a:xfrm>
            <a:custGeom>
              <a:avLst/>
              <a:gdLst>
                <a:gd name="T0" fmla="*/ 17 w 17"/>
                <a:gd name="T1" fmla="*/ 3 h 3"/>
                <a:gd name="T2" fmla="*/ 12 w 17"/>
                <a:gd name="T3" fmla="*/ 0 h 3"/>
                <a:gd name="T4" fmla="*/ 9 w 17"/>
                <a:gd name="T5" fmla="*/ 0 h 3"/>
                <a:gd name="T6" fmla="*/ 3 w 17"/>
                <a:gd name="T7" fmla="*/ 0 h 3"/>
                <a:gd name="T8" fmla="*/ 0 w 17"/>
                <a:gd name="T9" fmla="*/ 3 h 3"/>
                <a:gd name="T10" fmla="*/ 17 w 17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">
                  <a:moveTo>
                    <a:pt x="17" y="3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00" name="Freeform 449"/>
            <p:cNvSpPr>
              <a:spLocks noChangeArrowheads="1"/>
            </p:cNvSpPr>
            <p:nvPr/>
          </p:nvSpPr>
          <p:spPr bwMode="auto">
            <a:xfrm>
              <a:off x="3969" y="2196"/>
              <a:ext cx="17" cy="3"/>
            </a:xfrm>
            <a:custGeom>
              <a:avLst/>
              <a:gdLst>
                <a:gd name="T0" fmla="*/ 51 w 52"/>
                <a:gd name="T1" fmla="*/ 11 h 11"/>
                <a:gd name="T2" fmla="*/ 52 w 52"/>
                <a:gd name="T3" fmla="*/ 0 h 11"/>
                <a:gd name="T4" fmla="*/ 0 w 52"/>
                <a:gd name="T5" fmla="*/ 0 h 11"/>
                <a:gd name="T6" fmla="*/ 1 w 52"/>
                <a:gd name="T7" fmla="*/ 11 h 11"/>
                <a:gd name="T8" fmla="*/ 51 w 5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1">
                  <a:moveTo>
                    <a:pt x="51" y="11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01" name="Freeform 450"/>
            <p:cNvSpPr>
              <a:spLocks noChangeArrowheads="1"/>
            </p:cNvSpPr>
            <p:nvPr/>
          </p:nvSpPr>
          <p:spPr bwMode="auto">
            <a:xfrm>
              <a:off x="3969" y="2199"/>
              <a:ext cx="17" cy="4"/>
            </a:xfrm>
            <a:custGeom>
              <a:avLst/>
              <a:gdLst>
                <a:gd name="T0" fmla="*/ 47 w 50"/>
                <a:gd name="T1" fmla="*/ 11 h 11"/>
                <a:gd name="T2" fmla="*/ 50 w 50"/>
                <a:gd name="T3" fmla="*/ 0 h 11"/>
                <a:gd name="T4" fmla="*/ 0 w 50"/>
                <a:gd name="T5" fmla="*/ 0 h 11"/>
                <a:gd name="T6" fmla="*/ 2 w 50"/>
                <a:gd name="T7" fmla="*/ 11 h 11"/>
                <a:gd name="T8" fmla="*/ 47 w 5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">
                  <a:moveTo>
                    <a:pt x="47" y="11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02" name="Freeform 451"/>
            <p:cNvSpPr>
              <a:spLocks noChangeArrowheads="1"/>
            </p:cNvSpPr>
            <p:nvPr/>
          </p:nvSpPr>
          <p:spPr bwMode="auto">
            <a:xfrm>
              <a:off x="3971" y="2207"/>
              <a:ext cx="13" cy="4"/>
            </a:xfrm>
            <a:custGeom>
              <a:avLst/>
              <a:gdLst>
                <a:gd name="T0" fmla="*/ 38 w 38"/>
                <a:gd name="T1" fmla="*/ 1 h 11"/>
                <a:gd name="T2" fmla="*/ 38 w 38"/>
                <a:gd name="T3" fmla="*/ 0 h 11"/>
                <a:gd name="T4" fmla="*/ 0 w 38"/>
                <a:gd name="T5" fmla="*/ 0 h 11"/>
                <a:gd name="T6" fmla="*/ 0 w 38"/>
                <a:gd name="T7" fmla="*/ 1 h 11"/>
                <a:gd name="T8" fmla="*/ 8 w 38"/>
                <a:gd name="T9" fmla="*/ 11 h 11"/>
                <a:gd name="T10" fmla="*/ 32 w 38"/>
                <a:gd name="T11" fmla="*/ 11 h 11"/>
                <a:gd name="T12" fmla="*/ 38 w 3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1">
                  <a:moveTo>
                    <a:pt x="38" y="1"/>
                  </a:moveTo>
                  <a:lnTo>
                    <a:pt x="38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8" y="11"/>
                  </a:lnTo>
                  <a:lnTo>
                    <a:pt x="32" y="1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03" name="Freeform 452"/>
            <p:cNvSpPr>
              <a:spLocks noChangeArrowheads="1"/>
            </p:cNvSpPr>
            <p:nvPr/>
          </p:nvSpPr>
          <p:spPr bwMode="auto">
            <a:xfrm>
              <a:off x="3970" y="2203"/>
              <a:ext cx="15" cy="4"/>
            </a:xfrm>
            <a:custGeom>
              <a:avLst/>
              <a:gdLst>
                <a:gd name="T0" fmla="*/ 43 w 45"/>
                <a:gd name="T1" fmla="*/ 12 h 12"/>
                <a:gd name="T2" fmla="*/ 45 w 45"/>
                <a:gd name="T3" fmla="*/ 0 h 12"/>
                <a:gd name="T4" fmla="*/ 0 w 45"/>
                <a:gd name="T5" fmla="*/ 0 h 12"/>
                <a:gd name="T6" fmla="*/ 5 w 45"/>
                <a:gd name="T7" fmla="*/ 12 h 12"/>
                <a:gd name="T8" fmla="*/ 43 w 4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43" y="12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5" y="12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04" name="Freeform 453"/>
            <p:cNvSpPr>
              <a:spLocks noChangeArrowheads="1"/>
            </p:cNvSpPr>
            <p:nvPr/>
          </p:nvSpPr>
          <p:spPr bwMode="auto">
            <a:xfrm>
              <a:off x="3974" y="2211"/>
              <a:ext cx="8" cy="2"/>
            </a:xfrm>
            <a:custGeom>
              <a:avLst/>
              <a:gdLst>
                <a:gd name="T0" fmla="*/ 12 w 24"/>
                <a:gd name="T1" fmla="*/ 6 h 6"/>
                <a:gd name="T2" fmla="*/ 16 w 24"/>
                <a:gd name="T3" fmla="*/ 4 h 6"/>
                <a:gd name="T4" fmla="*/ 24 w 24"/>
                <a:gd name="T5" fmla="*/ 0 h 6"/>
                <a:gd name="T6" fmla="*/ 0 w 24"/>
                <a:gd name="T7" fmla="*/ 0 h 6"/>
                <a:gd name="T8" fmla="*/ 4 w 24"/>
                <a:gd name="T9" fmla="*/ 4 h 6"/>
                <a:gd name="T10" fmla="*/ 12 w 2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6">
                  <a:moveTo>
                    <a:pt x="12" y="6"/>
                  </a:moveTo>
                  <a:lnTo>
                    <a:pt x="16" y="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05" name="Freeform 454"/>
            <p:cNvSpPr>
              <a:spLocks noEditPoints="1" noChangeArrowheads="1"/>
            </p:cNvSpPr>
            <p:nvPr/>
          </p:nvSpPr>
          <p:spPr bwMode="auto">
            <a:xfrm>
              <a:off x="3652" y="2169"/>
              <a:ext cx="28" cy="44"/>
            </a:xfrm>
            <a:custGeom>
              <a:avLst/>
              <a:gdLst>
                <a:gd name="T0" fmla="*/ 82 w 82"/>
                <a:gd name="T1" fmla="*/ 64 h 131"/>
                <a:gd name="T2" fmla="*/ 81 w 82"/>
                <a:gd name="T3" fmla="*/ 49 h 131"/>
                <a:gd name="T4" fmla="*/ 78 w 82"/>
                <a:gd name="T5" fmla="*/ 37 h 131"/>
                <a:gd name="T6" fmla="*/ 75 w 82"/>
                <a:gd name="T7" fmla="*/ 24 h 131"/>
                <a:gd name="T8" fmla="*/ 70 w 82"/>
                <a:gd name="T9" fmla="*/ 16 h 131"/>
                <a:gd name="T10" fmla="*/ 63 w 82"/>
                <a:gd name="T11" fmla="*/ 8 h 131"/>
                <a:gd name="T12" fmla="*/ 57 w 82"/>
                <a:gd name="T13" fmla="*/ 4 h 131"/>
                <a:gd name="T14" fmla="*/ 48 w 82"/>
                <a:gd name="T15" fmla="*/ 0 h 131"/>
                <a:gd name="T16" fmla="*/ 41 w 82"/>
                <a:gd name="T17" fmla="*/ 0 h 131"/>
                <a:gd name="T18" fmla="*/ 31 w 82"/>
                <a:gd name="T19" fmla="*/ 0 h 131"/>
                <a:gd name="T20" fmla="*/ 24 w 82"/>
                <a:gd name="T21" fmla="*/ 4 h 131"/>
                <a:gd name="T22" fmla="*/ 17 w 82"/>
                <a:gd name="T23" fmla="*/ 9 h 131"/>
                <a:gd name="T24" fmla="*/ 12 w 82"/>
                <a:gd name="T25" fmla="*/ 17 h 131"/>
                <a:gd name="T26" fmla="*/ 6 w 82"/>
                <a:gd name="T27" fmla="*/ 26 h 131"/>
                <a:gd name="T28" fmla="*/ 2 w 82"/>
                <a:gd name="T29" fmla="*/ 38 h 131"/>
                <a:gd name="T30" fmla="*/ 0 w 82"/>
                <a:gd name="T31" fmla="*/ 50 h 131"/>
                <a:gd name="T32" fmla="*/ 0 w 82"/>
                <a:gd name="T33" fmla="*/ 64 h 131"/>
                <a:gd name="T34" fmla="*/ 0 w 82"/>
                <a:gd name="T35" fmla="*/ 79 h 131"/>
                <a:gd name="T36" fmla="*/ 2 w 82"/>
                <a:gd name="T37" fmla="*/ 92 h 131"/>
                <a:gd name="T38" fmla="*/ 6 w 82"/>
                <a:gd name="T39" fmla="*/ 103 h 131"/>
                <a:gd name="T40" fmla="*/ 12 w 82"/>
                <a:gd name="T41" fmla="*/ 113 h 131"/>
                <a:gd name="T42" fmla="*/ 17 w 82"/>
                <a:gd name="T43" fmla="*/ 120 h 131"/>
                <a:gd name="T44" fmla="*/ 24 w 82"/>
                <a:gd name="T45" fmla="*/ 126 h 131"/>
                <a:gd name="T46" fmla="*/ 31 w 82"/>
                <a:gd name="T47" fmla="*/ 130 h 131"/>
                <a:gd name="T48" fmla="*/ 41 w 82"/>
                <a:gd name="T49" fmla="*/ 131 h 131"/>
                <a:gd name="T50" fmla="*/ 48 w 82"/>
                <a:gd name="T51" fmla="*/ 130 h 131"/>
                <a:gd name="T52" fmla="*/ 52 w 82"/>
                <a:gd name="T53" fmla="*/ 127 h 131"/>
                <a:gd name="T54" fmla="*/ 57 w 82"/>
                <a:gd name="T55" fmla="*/ 126 h 131"/>
                <a:gd name="T56" fmla="*/ 59 w 82"/>
                <a:gd name="T57" fmla="*/ 123 h 131"/>
                <a:gd name="T58" fmla="*/ 63 w 82"/>
                <a:gd name="T59" fmla="*/ 120 h 131"/>
                <a:gd name="T60" fmla="*/ 70 w 82"/>
                <a:gd name="T61" fmla="*/ 113 h 131"/>
                <a:gd name="T62" fmla="*/ 75 w 82"/>
                <a:gd name="T63" fmla="*/ 102 h 131"/>
                <a:gd name="T64" fmla="*/ 75 w 82"/>
                <a:gd name="T65" fmla="*/ 98 h 131"/>
                <a:gd name="T66" fmla="*/ 76 w 82"/>
                <a:gd name="T67" fmla="*/ 96 h 131"/>
                <a:gd name="T68" fmla="*/ 78 w 82"/>
                <a:gd name="T69" fmla="*/ 91 h 131"/>
                <a:gd name="T70" fmla="*/ 81 w 82"/>
                <a:gd name="T71" fmla="*/ 78 h 131"/>
                <a:gd name="T72" fmla="*/ 81 w 82"/>
                <a:gd name="T73" fmla="*/ 70 h 131"/>
                <a:gd name="T74" fmla="*/ 81 w 82"/>
                <a:gd name="T75" fmla="*/ 67 h 131"/>
                <a:gd name="T76" fmla="*/ 82 w 82"/>
                <a:gd name="T77" fmla="*/ 64 h 131"/>
                <a:gd name="T78" fmla="*/ 21 w 82"/>
                <a:gd name="T79" fmla="*/ 22 h 131"/>
                <a:gd name="T80" fmla="*/ 30 w 82"/>
                <a:gd name="T81" fmla="*/ 9 h 131"/>
                <a:gd name="T82" fmla="*/ 41 w 82"/>
                <a:gd name="T83" fmla="*/ 5 h 131"/>
                <a:gd name="T84" fmla="*/ 46 w 82"/>
                <a:gd name="T85" fmla="*/ 5 h 131"/>
                <a:gd name="T86" fmla="*/ 52 w 82"/>
                <a:gd name="T87" fmla="*/ 9 h 131"/>
                <a:gd name="T88" fmla="*/ 55 w 82"/>
                <a:gd name="T89" fmla="*/ 14 h 131"/>
                <a:gd name="T90" fmla="*/ 60 w 82"/>
                <a:gd name="T91" fmla="*/ 22 h 131"/>
                <a:gd name="T92" fmla="*/ 66 w 82"/>
                <a:gd name="T93" fmla="*/ 64 h 131"/>
                <a:gd name="T94" fmla="*/ 60 w 82"/>
                <a:gd name="T95" fmla="*/ 109 h 131"/>
                <a:gd name="T96" fmla="*/ 55 w 82"/>
                <a:gd name="T97" fmla="*/ 115 h 131"/>
                <a:gd name="T98" fmla="*/ 50 w 82"/>
                <a:gd name="T99" fmla="*/ 120 h 131"/>
                <a:gd name="T100" fmla="*/ 46 w 82"/>
                <a:gd name="T101" fmla="*/ 123 h 131"/>
                <a:gd name="T102" fmla="*/ 41 w 82"/>
                <a:gd name="T103" fmla="*/ 124 h 131"/>
                <a:gd name="T104" fmla="*/ 35 w 82"/>
                <a:gd name="T105" fmla="*/ 123 h 131"/>
                <a:gd name="T106" fmla="*/ 30 w 82"/>
                <a:gd name="T107" fmla="*/ 120 h 131"/>
                <a:gd name="T108" fmla="*/ 25 w 82"/>
                <a:gd name="T109" fmla="*/ 115 h 131"/>
                <a:gd name="T110" fmla="*/ 21 w 82"/>
                <a:gd name="T111" fmla="*/ 109 h 131"/>
                <a:gd name="T112" fmla="*/ 15 w 82"/>
                <a:gd name="T113" fmla="*/ 90 h 131"/>
                <a:gd name="T114" fmla="*/ 14 w 82"/>
                <a:gd name="T115" fmla="*/ 78 h 131"/>
                <a:gd name="T116" fmla="*/ 14 w 82"/>
                <a:gd name="T117" fmla="*/ 64 h 131"/>
                <a:gd name="T118" fmla="*/ 15 w 82"/>
                <a:gd name="T119" fmla="*/ 39 h 131"/>
                <a:gd name="T120" fmla="*/ 21 w 82"/>
                <a:gd name="T121" fmla="*/ 2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131">
                  <a:moveTo>
                    <a:pt x="82" y="64"/>
                  </a:moveTo>
                  <a:lnTo>
                    <a:pt x="81" y="49"/>
                  </a:lnTo>
                  <a:lnTo>
                    <a:pt x="78" y="37"/>
                  </a:lnTo>
                  <a:lnTo>
                    <a:pt x="75" y="24"/>
                  </a:lnTo>
                  <a:lnTo>
                    <a:pt x="70" y="16"/>
                  </a:lnTo>
                  <a:lnTo>
                    <a:pt x="63" y="8"/>
                  </a:lnTo>
                  <a:lnTo>
                    <a:pt x="57" y="4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4" y="4"/>
                  </a:lnTo>
                  <a:lnTo>
                    <a:pt x="17" y="9"/>
                  </a:lnTo>
                  <a:lnTo>
                    <a:pt x="12" y="17"/>
                  </a:lnTo>
                  <a:lnTo>
                    <a:pt x="6" y="26"/>
                  </a:lnTo>
                  <a:lnTo>
                    <a:pt x="2" y="38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2" y="92"/>
                  </a:lnTo>
                  <a:lnTo>
                    <a:pt x="6" y="103"/>
                  </a:lnTo>
                  <a:lnTo>
                    <a:pt x="12" y="113"/>
                  </a:lnTo>
                  <a:lnTo>
                    <a:pt x="17" y="120"/>
                  </a:lnTo>
                  <a:lnTo>
                    <a:pt x="24" y="126"/>
                  </a:lnTo>
                  <a:lnTo>
                    <a:pt x="31" y="130"/>
                  </a:lnTo>
                  <a:lnTo>
                    <a:pt x="41" y="131"/>
                  </a:lnTo>
                  <a:lnTo>
                    <a:pt x="48" y="130"/>
                  </a:lnTo>
                  <a:lnTo>
                    <a:pt x="52" y="127"/>
                  </a:lnTo>
                  <a:lnTo>
                    <a:pt x="57" y="126"/>
                  </a:lnTo>
                  <a:lnTo>
                    <a:pt x="59" y="123"/>
                  </a:lnTo>
                  <a:lnTo>
                    <a:pt x="63" y="120"/>
                  </a:lnTo>
                  <a:lnTo>
                    <a:pt x="70" y="113"/>
                  </a:lnTo>
                  <a:lnTo>
                    <a:pt x="75" y="102"/>
                  </a:lnTo>
                  <a:lnTo>
                    <a:pt x="75" y="98"/>
                  </a:lnTo>
                  <a:lnTo>
                    <a:pt x="76" y="96"/>
                  </a:lnTo>
                  <a:lnTo>
                    <a:pt x="78" y="91"/>
                  </a:lnTo>
                  <a:lnTo>
                    <a:pt x="81" y="78"/>
                  </a:lnTo>
                  <a:lnTo>
                    <a:pt x="81" y="70"/>
                  </a:lnTo>
                  <a:lnTo>
                    <a:pt x="81" y="67"/>
                  </a:lnTo>
                  <a:lnTo>
                    <a:pt x="82" y="64"/>
                  </a:lnTo>
                  <a:close/>
                  <a:moveTo>
                    <a:pt x="21" y="22"/>
                  </a:moveTo>
                  <a:lnTo>
                    <a:pt x="30" y="9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52" y="9"/>
                  </a:lnTo>
                  <a:lnTo>
                    <a:pt x="55" y="14"/>
                  </a:lnTo>
                  <a:lnTo>
                    <a:pt x="60" y="22"/>
                  </a:lnTo>
                  <a:lnTo>
                    <a:pt x="66" y="64"/>
                  </a:lnTo>
                  <a:lnTo>
                    <a:pt x="60" y="109"/>
                  </a:lnTo>
                  <a:lnTo>
                    <a:pt x="55" y="115"/>
                  </a:lnTo>
                  <a:lnTo>
                    <a:pt x="50" y="120"/>
                  </a:lnTo>
                  <a:lnTo>
                    <a:pt x="46" y="123"/>
                  </a:lnTo>
                  <a:lnTo>
                    <a:pt x="41" y="124"/>
                  </a:lnTo>
                  <a:lnTo>
                    <a:pt x="35" y="123"/>
                  </a:lnTo>
                  <a:lnTo>
                    <a:pt x="30" y="120"/>
                  </a:lnTo>
                  <a:lnTo>
                    <a:pt x="25" y="115"/>
                  </a:lnTo>
                  <a:lnTo>
                    <a:pt x="21" y="109"/>
                  </a:lnTo>
                  <a:lnTo>
                    <a:pt x="15" y="90"/>
                  </a:lnTo>
                  <a:lnTo>
                    <a:pt x="14" y="78"/>
                  </a:lnTo>
                  <a:lnTo>
                    <a:pt x="14" y="64"/>
                  </a:lnTo>
                  <a:lnTo>
                    <a:pt x="15" y="39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06" name="Freeform 455"/>
            <p:cNvSpPr>
              <a:spLocks noChangeArrowheads="1"/>
            </p:cNvSpPr>
            <p:nvPr/>
          </p:nvSpPr>
          <p:spPr bwMode="auto">
            <a:xfrm>
              <a:off x="3658" y="2177"/>
              <a:ext cx="15" cy="4"/>
            </a:xfrm>
            <a:custGeom>
              <a:avLst/>
              <a:gdLst>
                <a:gd name="T0" fmla="*/ 46 w 46"/>
                <a:gd name="T1" fmla="*/ 11 h 11"/>
                <a:gd name="T2" fmla="*/ 44 w 46"/>
                <a:gd name="T3" fmla="*/ 0 h 11"/>
                <a:gd name="T4" fmla="*/ 3 w 46"/>
                <a:gd name="T5" fmla="*/ 0 h 11"/>
                <a:gd name="T6" fmla="*/ 0 w 46"/>
                <a:gd name="T7" fmla="*/ 11 h 11"/>
                <a:gd name="T8" fmla="*/ 46 w 4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">
                  <a:moveTo>
                    <a:pt x="46" y="11"/>
                  </a:moveTo>
                  <a:lnTo>
                    <a:pt x="44" y="0"/>
                  </a:lnTo>
                  <a:lnTo>
                    <a:pt x="3" y="0"/>
                  </a:lnTo>
                  <a:lnTo>
                    <a:pt x="0" y="11"/>
                  </a:lnTo>
                  <a:lnTo>
                    <a:pt x="46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07" name="Freeform 456"/>
            <p:cNvSpPr>
              <a:spLocks noChangeArrowheads="1"/>
            </p:cNvSpPr>
            <p:nvPr/>
          </p:nvSpPr>
          <p:spPr bwMode="auto">
            <a:xfrm>
              <a:off x="3659" y="2174"/>
              <a:ext cx="14" cy="3"/>
            </a:xfrm>
            <a:custGeom>
              <a:avLst/>
              <a:gdLst>
                <a:gd name="T0" fmla="*/ 40 w 41"/>
                <a:gd name="T1" fmla="*/ 8 h 10"/>
                <a:gd name="T2" fmla="*/ 37 w 41"/>
                <a:gd name="T3" fmla="*/ 0 h 10"/>
                <a:gd name="T4" fmla="*/ 6 w 41"/>
                <a:gd name="T5" fmla="*/ 0 h 10"/>
                <a:gd name="T6" fmla="*/ 1 w 41"/>
                <a:gd name="T7" fmla="*/ 8 h 10"/>
                <a:gd name="T8" fmla="*/ 0 w 41"/>
                <a:gd name="T9" fmla="*/ 10 h 10"/>
                <a:gd name="T10" fmla="*/ 41 w 41"/>
                <a:gd name="T11" fmla="*/ 10 h 10"/>
                <a:gd name="T12" fmla="*/ 40 w 41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0">
                  <a:moveTo>
                    <a:pt x="40" y="8"/>
                  </a:moveTo>
                  <a:lnTo>
                    <a:pt x="37" y="0"/>
                  </a:lnTo>
                  <a:lnTo>
                    <a:pt x="6" y="0"/>
                  </a:lnTo>
                  <a:lnTo>
                    <a:pt x="1" y="8"/>
                  </a:lnTo>
                  <a:lnTo>
                    <a:pt x="0" y="10"/>
                  </a:lnTo>
                  <a:lnTo>
                    <a:pt x="41" y="10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08" name="Freeform 457"/>
            <p:cNvSpPr>
              <a:spLocks noChangeArrowheads="1"/>
            </p:cNvSpPr>
            <p:nvPr/>
          </p:nvSpPr>
          <p:spPr bwMode="auto">
            <a:xfrm>
              <a:off x="3661" y="2171"/>
              <a:ext cx="10" cy="3"/>
            </a:xfrm>
            <a:custGeom>
              <a:avLst/>
              <a:gdLst>
                <a:gd name="T0" fmla="*/ 31 w 31"/>
                <a:gd name="T1" fmla="*/ 9 h 9"/>
                <a:gd name="T2" fmla="*/ 26 w 31"/>
                <a:gd name="T3" fmla="*/ 4 h 9"/>
                <a:gd name="T4" fmla="*/ 22 w 31"/>
                <a:gd name="T5" fmla="*/ 1 h 9"/>
                <a:gd name="T6" fmla="*/ 15 w 31"/>
                <a:gd name="T7" fmla="*/ 0 h 9"/>
                <a:gd name="T8" fmla="*/ 6 w 31"/>
                <a:gd name="T9" fmla="*/ 1 h 9"/>
                <a:gd name="T10" fmla="*/ 0 w 31"/>
                <a:gd name="T11" fmla="*/ 9 h 9"/>
                <a:gd name="T12" fmla="*/ 31 w 3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9">
                  <a:moveTo>
                    <a:pt x="31" y="9"/>
                  </a:moveTo>
                  <a:lnTo>
                    <a:pt x="26" y="4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6" y="1"/>
                  </a:lnTo>
                  <a:lnTo>
                    <a:pt x="0" y="9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09" name="Freeform 458"/>
            <p:cNvSpPr>
              <a:spLocks noChangeArrowheads="1"/>
            </p:cNvSpPr>
            <p:nvPr/>
          </p:nvSpPr>
          <p:spPr bwMode="auto">
            <a:xfrm>
              <a:off x="3657" y="2188"/>
              <a:ext cx="17" cy="4"/>
            </a:xfrm>
            <a:custGeom>
              <a:avLst/>
              <a:gdLst>
                <a:gd name="T0" fmla="*/ 0 w 52"/>
                <a:gd name="T1" fmla="*/ 7 h 12"/>
                <a:gd name="T2" fmla="*/ 0 w 52"/>
                <a:gd name="T3" fmla="*/ 12 h 12"/>
                <a:gd name="T4" fmla="*/ 52 w 52"/>
                <a:gd name="T5" fmla="*/ 12 h 12"/>
                <a:gd name="T6" fmla="*/ 52 w 52"/>
                <a:gd name="T7" fmla="*/ 7 h 12"/>
                <a:gd name="T8" fmla="*/ 51 w 52"/>
                <a:gd name="T9" fmla="*/ 0 h 12"/>
                <a:gd name="T10" fmla="*/ 0 w 52"/>
                <a:gd name="T11" fmla="*/ 0 h 12"/>
                <a:gd name="T12" fmla="*/ 0 w 52"/>
                <a:gd name="T1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0" y="7"/>
                  </a:moveTo>
                  <a:lnTo>
                    <a:pt x="0" y="12"/>
                  </a:lnTo>
                  <a:lnTo>
                    <a:pt x="52" y="12"/>
                  </a:lnTo>
                  <a:lnTo>
                    <a:pt x="52" y="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10" name="Freeform 459"/>
            <p:cNvSpPr>
              <a:spLocks noChangeArrowheads="1"/>
            </p:cNvSpPr>
            <p:nvPr/>
          </p:nvSpPr>
          <p:spPr bwMode="auto">
            <a:xfrm>
              <a:off x="3657" y="2185"/>
              <a:ext cx="17" cy="3"/>
            </a:xfrm>
            <a:custGeom>
              <a:avLst/>
              <a:gdLst>
                <a:gd name="T0" fmla="*/ 1 w 51"/>
                <a:gd name="T1" fmla="*/ 0 h 10"/>
                <a:gd name="T2" fmla="*/ 0 w 51"/>
                <a:gd name="T3" fmla="*/ 10 h 10"/>
                <a:gd name="T4" fmla="*/ 51 w 51"/>
                <a:gd name="T5" fmla="*/ 10 h 10"/>
                <a:gd name="T6" fmla="*/ 50 w 51"/>
                <a:gd name="T7" fmla="*/ 0 h 10"/>
                <a:gd name="T8" fmla="*/ 1 w 5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0">
                  <a:moveTo>
                    <a:pt x="1" y="0"/>
                  </a:moveTo>
                  <a:lnTo>
                    <a:pt x="0" y="10"/>
                  </a:lnTo>
                  <a:lnTo>
                    <a:pt x="51" y="10"/>
                  </a:lnTo>
                  <a:lnTo>
                    <a:pt x="5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11" name="Freeform 460"/>
            <p:cNvSpPr>
              <a:spLocks noChangeArrowheads="1"/>
            </p:cNvSpPr>
            <p:nvPr/>
          </p:nvSpPr>
          <p:spPr bwMode="auto">
            <a:xfrm>
              <a:off x="3657" y="2181"/>
              <a:ext cx="17" cy="4"/>
            </a:xfrm>
            <a:custGeom>
              <a:avLst/>
              <a:gdLst>
                <a:gd name="T0" fmla="*/ 0 w 49"/>
                <a:gd name="T1" fmla="*/ 12 h 12"/>
                <a:gd name="T2" fmla="*/ 49 w 49"/>
                <a:gd name="T3" fmla="*/ 12 h 12"/>
                <a:gd name="T4" fmla="*/ 48 w 49"/>
                <a:gd name="T5" fmla="*/ 0 h 12"/>
                <a:gd name="T6" fmla="*/ 2 w 49"/>
                <a:gd name="T7" fmla="*/ 0 h 12"/>
                <a:gd name="T8" fmla="*/ 0 w 49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2">
                  <a:moveTo>
                    <a:pt x="0" y="12"/>
                  </a:moveTo>
                  <a:lnTo>
                    <a:pt x="49" y="12"/>
                  </a:lnTo>
                  <a:lnTo>
                    <a:pt x="48" y="0"/>
                  </a:lnTo>
                  <a:lnTo>
                    <a:pt x="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12" name="Freeform 461"/>
            <p:cNvSpPr>
              <a:spLocks noChangeArrowheads="1"/>
            </p:cNvSpPr>
            <p:nvPr/>
          </p:nvSpPr>
          <p:spPr bwMode="auto">
            <a:xfrm>
              <a:off x="3657" y="2192"/>
              <a:ext cx="17" cy="4"/>
            </a:xfrm>
            <a:custGeom>
              <a:avLst/>
              <a:gdLst>
                <a:gd name="T0" fmla="*/ 52 w 52"/>
                <a:gd name="T1" fmla="*/ 0 h 11"/>
                <a:gd name="T2" fmla="*/ 0 w 52"/>
                <a:gd name="T3" fmla="*/ 0 h 11"/>
                <a:gd name="T4" fmla="*/ 1 w 52"/>
                <a:gd name="T5" fmla="*/ 11 h 11"/>
                <a:gd name="T6" fmla="*/ 50 w 52"/>
                <a:gd name="T7" fmla="*/ 11 h 11"/>
                <a:gd name="T8" fmla="*/ 52 w 5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1">
                  <a:moveTo>
                    <a:pt x="52" y="0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50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13" name="Freeform 462"/>
            <p:cNvSpPr>
              <a:spLocks noChangeArrowheads="1"/>
            </p:cNvSpPr>
            <p:nvPr/>
          </p:nvSpPr>
          <p:spPr bwMode="auto">
            <a:xfrm>
              <a:off x="3659" y="2203"/>
              <a:ext cx="14" cy="4"/>
            </a:xfrm>
            <a:custGeom>
              <a:avLst/>
              <a:gdLst>
                <a:gd name="T0" fmla="*/ 39 w 42"/>
                <a:gd name="T1" fmla="*/ 12 h 12"/>
                <a:gd name="T2" fmla="*/ 41 w 42"/>
                <a:gd name="T3" fmla="*/ 7 h 12"/>
                <a:gd name="T4" fmla="*/ 42 w 42"/>
                <a:gd name="T5" fmla="*/ 0 h 12"/>
                <a:gd name="T6" fmla="*/ 0 w 42"/>
                <a:gd name="T7" fmla="*/ 0 h 12"/>
                <a:gd name="T8" fmla="*/ 2 w 42"/>
                <a:gd name="T9" fmla="*/ 7 h 12"/>
                <a:gd name="T10" fmla="*/ 6 w 42"/>
                <a:gd name="T11" fmla="*/ 12 h 12"/>
                <a:gd name="T12" fmla="*/ 39 w 4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2">
                  <a:moveTo>
                    <a:pt x="39" y="12"/>
                  </a:moveTo>
                  <a:lnTo>
                    <a:pt x="41" y="7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6" y="12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14" name="Freeform 463"/>
            <p:cNvSpPr>
              <a:spLocks noChangeArrowheads="1"/>
            </p:cNvSpPr>
            <p:nvPr/>
          </p:nvSpPr>
          <p:spPr bwMode="auto">
            <a:xfrm>
              <a:off x="3658" y="2199"/>
              <a:ext cx="15" cy="4"/>
            </a:xfrm>
            <a:custGeom>
              <a:avLst/>
              <a:gdLst>
                <a:gd name="T0" fmla="*/ 44 w 46"/>
                <a:gd name="T1" fmla="*/ 11 h 11"/>
                <a:gd name="T2" fmla="*/ 46 w 46"/>
                <a:gd name="T3" fmla="*/ 0 h 11"/>
                <a:gd name="T4" fmla="*/ 0 w 46"/>
                <a:gd name="T5" fmla="*/ 0 h 11"/>
                <a:gd name="T6" fmla="*/ 0 w 46"/>
                <a:gd name="T7" fmla="*/ 5 h 11"/>
                <a:gd name="T8" fmla="*/ 2 w 46"/>
                <a:gd name="T9" fmla="*/ 11 h 11"/>
                <a:gd name="T10" fmla="*/ 44 w 46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1">
                  <a:moveTo>
                    <a:pt x="44" y="11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11"/>
                  </a:lnTo>
                  <a:lnTo>
                    <a:pt x="44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15" name="Freeform 464"/>
            <p:cNvSpPr>
              <a:spLocks noChangeArrowheads="1"/>
            </p:cNvSpPr>
            <p:nvPr/>
          </p:nvSpPr>
          <p:spPr bwMode="auto">
            <a:xfrm>
              <a:off x="3657" y="2196"/>
              <a:ext cx="17" cy="3"/>
            </a:xfrm>
            <a:custGeom>
              <a:avLst/>
              <a:gdLst>
                <a:gd name="T0" fmla="*/ 48 w 49"/>
                <a:gd name="T1" fmla="*/ 11 h 11"/>
                <a:gd name="T2" fmla="*/ 49 w 49"/>
                <a:gd name="T3" fmla="*/ 0 h 11"/>
                <a:gd name="T4" fmla="*/ 0 w 49"/>
                <a:gd name="T5" fmla="*/ 0 h 11"/>
                <a:gd name="T6" fmla="*/ 2 w 49"/>
                <a:gd name="T7" fmla="*/ 11 h 11"/>
                <a:gd name="T8" fmla="*/ 48 w 4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1">
                  <a:moveTo>
                    <a:pt x="48" y="11"/>
                  </a:moveTo>
                  <a:lnTo>
                    <a:pt x="49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16" name="Freeform 465"/>
            <p:cNvSpPr>
              <a:spLocks noChangeArrowheads="1"/>
            </p:cNvSpPr>
            <p:nvPr/>
          </p:nvSpPr>
          <p:spPr bwMode="auto">
            <a:xfrm>
              <a:off x="3661" y="2207"/>
              <a:ext cx="11" cy="3"/>
            </a:xfrm>
            <a:custGeom>
              <a:avLst/>
              <a:gdLst>
                <a:gd name="T0" fmla="*/ 33 w 33"/>
                <a:gd name="T1" fmla="*/ 0 h 10"/>
                <a:gd name="T2" fmla="*/ 0 w 33"/>
                <a:gd name="T3" fmla="*/ 0 h 10"/>
                <a:gd name="T4" fmla="*/ 7 w 33"/>
                <a:gd name="T5" fmla="*/ 7 h 10"/>
                <a:gd name="T6" fmla="*/ 16 w 33"/>
                <a:gd name="T7" fmla="*/ 10 h 10"/>
                <a:gd name="T8" fmla="*/ 23 w 33"/>
                <a:gd name="T9" fmla="*/ 7 h 10"/>
                <a:gd name="T10" fmla="*/ 33 w 3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0">
                  <a:moveTo>
                    <a:pt x="33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16" y="10"/>
                  </a:lnTo>
                  <a:lnTo>
                    <a:pt x="23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17" name="Freeform 466"/>
            <p:cNvSpPr>
              <a:spLocks noEditPoints="1" noChangeArrowheads="1"/>
            </p:cNvSpPr>
            <p:nvPr/>
          </p:nvSpPr>
          <p:spPr bwMode="auto">
            <a:xfrm>
              <a:off x="3618" y="2169"/>
              <a:ext cx="27" cy="44"/>
            </a:xfrm>
            <a:custGeom>
              <a:avLst/>
              <a:gdLst>
                <a:gd name="T0" fmla="*/ 6 w 82"/>
                <a:gd name="T1" fmla="*/ 26 h 131"/>
                <a:gd name="T2" fmla="*/ 0 w 82"/>
                <a:gd name="T3" fmla="*/ 52 h 131"/>
                <a:gd name="T4" fmla="*/ 0 w 82"/>
                <a:gd name="T5" fmla="*/ 84 h 131"/>
                <a:gd name="T6" fmla="*/ 5 w 82"/>
                <a:gd name="T7" fmla="*/ 106 h 131"/>
                <a:gd name="T8" fmla="*/ 15 w 82"/>
                <a:gd name="T9" fmla="*/ 121 h 131"/>
                <a:gd name="T10" fmla="*/ 32 w 82"/>
                <a:gd name="T11" fmla="*/ 130 h 131"/>
                <a:gd name="T12" fmla="*/ 51 w 82"/>
                <a:gd name="T13" fmla="*/ 130 h 131"/>
                <a:gd name="T14" fmla="*/ 60 w 82"/>
                <a:gd name="T15" fmla="*/ 125 h 131"/>
                <a:gd name="T16" fmla="*/ 61 w 82"/>
                <a:gd name="T17" fmla="*/ 124 h 131"/>
                <a:gd name="T18" fmla="*/ 71 w 82"/>
                <a:gd name="T19" fmla="*/ 119 h 131"/>
                <a:gd name="T20" fmla="*/ 71 w 82"/>
                <a:gd name="T21" fmla="*/ 115 h 131"/>
                <a:gd name="T22" fmla="*/ 75 w 82"/>
                <a:gd name="T23" fmla="*/ 113 h 131"/>
                <a:gd name="T24" fmla="*/ 81 w 82"/>
                <a:gd name="T25" fmla="*/ 96 h 131"/>
                <a:gd name="T26" fmla="*/ 74 w 82"/>
                <a:gd name="T27" fmla="*/ 58 h 131"/>
                <a:gd name="T28" fmla="*/ 61 w 82"/>
                <a:gd name="T29" fmla="*/ 50 h 131"/>
                <a:gd name="T30" fmla="*/ 47 w 82"/>
                <a:gd name="T31" fmla="*/ 47 h 131"/>
                <a:gd name="T32" fmla="*/ 20 w 82"/>
                <a:gd name="T33" fmla="*/ 58 h 131"/>
                <a:gd name="T34" fmla="*/ 14 w 82"/>
                <a:gd name="T35" fmla="*/ 49 h 131"/>
                <a:gd name="T36" fmla="*/ 19 w 82"/>
                <a:gd name="T37" fmla="*/ 23 h 131"/>
                <a:gd name="T38" fmla="*/ 29 w 82"/>
                <a:gd name="T39" fmla="*/ 10 h 131"/>
                <a:gd name="T40" fmla="*/ 48 w 82"/>
                <a:gd name="T41" fmla="*/ 5 h 131"/>
                <a:gd name="T42" fmla="*/ 59 w 82"/>
                <a:gd name="T43" fmla="*/ 11 h 131"/>
                <a:gd name="T44" fmla="*/ 58 w 82"/>
                <a:gd name="T45" fmla="*/ 17 h 131"/>
                <a:gd name="T46" fmla="*/ 65 w 82"/>
                <a:gd name="T47" fmla="*/ 24 h 131"/>
                <a:gd name="T48" fmla="*/ 75 w 82"/>
                <a:gd name="T49" fmla="*/ 15 h 131"/>
                <a:gd name="T50" fmla="*/ 51 w 82"/>
                <a:gd name="T51" fmla="*/ 0 h 131"/>
                <a:gd name="T52" fmla="*/ 29 w 82"/>
                <a:gd name="T53" fmla="*/ 4 h 131"/>
                <a:gd name="T54" fmla="*/ 14 w 82"/>
                <a:gd name="T55" fmla="*/ 78 h 131"/>
                <a:gd name="T56" fmla="*/ 29 w 82"/>
                <a:gd name="T57" fmla="*/ 60 h 131"/>
                <a:gd name="T58" fmla="*/ 53 w 82"/>
                <a:gd name="T59" fmla="*/ 56 h 131"/>
                <a:gd name="T60" fmla="*/ 69 w 82"/>
                <a:gd name="T61" fmla="*/ 86 h 131"/>
                <a:gd name="T62" fmla="*/ 57 w 82"/>
                <a:gd name="T63" fmla="*/ 119 h 131"/>
                <a:gd name="T64" fmla="*/ 53 w 82"/>
                <a:gd name="T65" fmla="*/ 123 h 131"/>
                <a:gd name="T66" fmla="*/ 43 w 82"/>
                <a:gd name="T67" fmla="*/ 125 h 131"/>
                <a:gd name="T68" fmla="*/ 18 w 82"/>
                <a:gd name="T69" fmla="*/ 104 h 131"/>
                <a:gd name="T70" fmla="*/ 14 w 82"/>
                <a:gd name="T71" fmla="*/ 7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" h="131">
                  <a:moveTo>
                    <a:pt x="13" y="17"/>
                  </a:moveTo>
                  <a:lnTo>
                    <a:pt x="6" y="26"/>
                  </a:lnTo>
                  <a:lnTo>
                    <a:pt x="2" y="39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4"/>
                  </a:lnTo>
                  <a:lnTo>
                    <a:pt x="2" y="96"/>
                  </a:lnTo>
                  <a:lnTo>
                    <a:pt x="5" y="106"/>
                  </a:lnTo>
                  <a:lnTo>
                    <a:pt x="11" y="115"/>
                  </a:lnTo>
                  <a:lnTo>
                    <a:pt x="15" y="121"/>
                  </a:lnTo>
                  <a:lnTo>
                    <a:pt x="24" y="126"/>
                  </a:lnTo>
                  <a:lnTo>
                    <a:pt x="32" y="130"/>
                  </a:lnTo>
                  <a:lnTo>
                    <a:pt x="43" y="131"/>
                  </a:lnTo>
                  <a:lnTo>
                    <a:pt x="51" y="130"/>
                  </a:lnTo>
                  <a:lnTo>
                    <a:pt x="58" y="127"/>
                  </a:lnTo>
                  <a:lnTo>
                    <a:pt x="60" y="125"/>
                  </a:lnTo>
                  <a:lnTo>
                    <a:pt x="60" y="124"/>
                  </a:lnTo>
                  <a:lnTo>
                    <a:pt x="61" y="124"/>
                  </a:lnTo>
                  <a:lnTo>
                    <a:pt x="64" y="124"/>
                  </a:lnTo>
                  <a:lnTo>
                    <a:pt x="71" y="119"/>
                  </a:lnTo>
                  <a:lnTo>
                    <a:pt x="71" y="116"/>
                  </a:lnTo>
                  <a:lnTo>
                    <a:pt x="71" y="115"/>
                  </a:lnTo>
                  <a:lnTo>
                    <a:pt x="72" y="115"/>
                  </a:lnTo>
                  <a:lnTo>
                    <a:pt x="75" y="113"/>
                  </a:lnTo>
                  <a:lnTo>
                    <a:pt x="78" y="106"/>
                  </a:lnTo>
                  <a:lnTo>
                    <a:pt x="81" y="96"/>
                  </a:lnTo>
                  <a:lnTo>
                    <a:pt x="82" y="86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61" y="50"/>
                  </a:lnTo>
                  <a:lnTo>
                    <a:pt x="54" y="47"/>
                  </a:lnTo>
                  <a:lnTo>
                    <a:pt x="47" y="47"/>
                  </a:lnTo>
                  <a:lnTo>
                    <a:pt x="29" y="52"/>
                  </a:lnTo>
                  <a:lnTo>
                    <a:pt x="20" y="58"/>
                  </a:lnTo>
                  <a:lnTo>
                    <a:pt x="14" y="67"/>
                  </a:lnTo>
                  <a:lnTo>
                    <a:pt x="14" y="49"/>
                  </a:lnTo>
                  <a:lnTo>
                    <a:pt x="17" y="34"/>
                  </a:lnTo>
                  <a:lnTo>
                    <a:pt x="19" y="23"/>
                  </a:lnTo>
                  <a:lnTo>
                    <a:pt x="25" y="16"/>
                  </a:lnTo>
                  <a:lnTo>
                    <a:pt x="29" y="10"/>
                  </a:lnTo>
                  <a:lnTo>
                    <a:pt x="35" y="8"/>
                  </a:lnTo>
                  <a:lnTo>
                    <a:pt x="48" y="5"/>
                  </a:lnTo>
                  <a:lnTo>
                    <a:pt x="57" y="6"/>
                  </a:lnTo>
                  <a:lnTo>
                    <a:pt x="59" y="11"/>
                  </a:lnTo>
                  <a:lnTo>
                    <a:pt x="58" y="14"/>
                  </a:lnTo>
                  <a:lnTo>
                    <a:pt x="58" y="17"/>
                  </a:lnTo>
                  <a:lnTo>
                    <a:pt x="60" y="23"/>
                  </a:lnTo>
                  <a:lnTo>
                    <a:pt x="65" y="24"/>
                  </a:lnTo>
                  <a:lnTo>
                    <a:pt x="74" y="23"/>
                  </a:lnTo>
                  <a:lnTo>
                    <a:pt x="75" y="15"/>
                  </a:lnTo>
                  <a:lnTo>
                    <a:pt x="69" y="5"/>
                  </a:lnTo>
                  <a:lnTo>
                    <a:pt x="51" y="0"/>
                  </a:lnTo>
                  <a:lnTo>
                    <a:pt x="38" y="0"/>
                  </a:lnTo>
                  <a:lnTo>
                    <a:pt x="29" y="4"/>
                  </a:lnTo>
                  <a:lnTo>
                    <a:pt x="13" y="17"/>
                  </a:lnTo>
                  <a:close/>
                  <a:moveTo>
                    <a:pt x="14" y="78"/>
                  </a:moveTo>
                  <a:lnTo>
                    <a:pt x="20" y="66"/>
                  </a:lnTo>
                  <a:lnTo>
                    <a:pt x="29" y="60"/>
                  </a:lnTo>
                  <a:lnTo>
                    <a:pt x="45" y="55"/>
                  </a:lnTo>
                  <a:lnTo>
                    <a:pt x="53" y="56"/>
                  </a:lnTo>
                  <a:lnTo>
                    <a:pt x="61" y="62"/>
                  </a:lnTo>
                  <a:lnTo>
                    <a:pt x="69" y="86"/>
                  </a:lnTo>
                  <a:lnTo>
                    <a:pt x="61" y="116"/>
                  </a:lnTo>
                  <a:lnTo>
                    <a:pt x="57" y="119"/>
                  </a:lnTo>
                  <a:lnTo>
                    <a:pt x="54" y="120"/>
                  </a:lnTo>
                  <a:lnTo>
                    <a:pt x="53" y="123"/>
                  </a:lnTo>
                  <a:lnTo>
                    <a:pt x="48" y="124"/>
                  </a:lnTo>
                  <a:lnTo>
                    <a:pt x="43" y="125"/>
                  </a:lnTo>
                  <a:lnTo>
                    <a:pt x="23" y="113"/>
                  </a:lnTo>
                  <a:lnTo>
                    <a:pt x="18" y="104"/>
                  </a:lnTo>
                  <a:lnTo>
                    <a:pt x="15" y="97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18" name="Freeform 467"/>
            <p:cNvSpPr>
              <a:spLocks noChangeArrowheads="1"/>
            </p:cNvSpPr>
            <p:nvPr/>
          </p:nvSpPr>
          <p:spPr bwMode="auto">
            <a:xfrm>
              <a:off x="3623" y="2192"/>
              <a:ext cx="17" cy="4"/>
            </a:xfrm>
            <a:custGeom>
              <a:avLst/>
              <a:gdLst>
                <a:gd name="T0" fmla="*/ 5 w 52"/>
                <a:gd name="T1" fmla="*/ 0 h 11"/>
                <a:gd name="T2" fmla="*/ 0 w 52"/>
                <a:gd name="T3" fmla="*/ 9 h 11"/>
                <a:gd name="T4" fmla="*/ 0 w 52"/>
                <a:gd name="T5" fmla="*/ 11 h 11"/>
                <a:gd name="T6" fmla="*/ 52 w 52"/>
                <a:gd name="T7" fmla="*/ 11 h 11"/>
                <a:gd name="T8" fmla="*/ 50 w 52"/>
                <a:gd name="T9" fmla="*/ 0 h 11"/>
                <a:gd name="T10" fmla="*/ 5 w 52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1">
                  <a:moveTo>
                    <a:pt x="5" y="0"/>
                  </a:moveTo>
                  <a:lnTo>
                    <a:pt x="0" y="9"/>
                  </a:lnTo>
                  <a:lnTo>
                    <a:pt x="0" y="11"/>
                  </a:lnTo>
                  <a:lnTo>
                    <a:pt x="52" y="11"/>
                  </a:lnTo>
                  <a:lnTo>
                    <a:pt x="5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19" name="Freeform 468"/>
            <p:cNvSpPr>
              <a:spLocks noChangeArrowheads="1"/>
            </p:cNvSpPr>
            <p:nvPr/>
          </p:nvSpPr>
          <p:spPr bwMode="auto">
            <a:xfrm>
              <a:off x="3624" y="2188"/>
              <a:ext cx="15" cy="4"/>
            </a:xfrm>
            <a:custGeom>
              <a:avLst/>
              <a:gdLst>
                <a:gd name="T0" fmla="*/ 10 w 45"/>
                <a:gd name="T1" fmla="*/ 3 h 12"/>
                <a:gd name="T2" fmla="*/ 4 w 45"/>
                <a:gd name="T3" fmla="*/ 6 h 12"/>
                <a:gd name="T4" fmla="*/ 0 w 45"/>
                <a:gd name="T5" fmla="*/ 12 h 12"/>
                <a:gd name="T6" fmla="*/ 45 w 45"/>
                <a:gd name="T7" fmla="*/ 12 h 12"/>
                <a:gd name="T8" fmla="*/ 42 w 45"/>
                <a:gd name="T9" fmla="*/ 5 h 12"/>
                <a:gd name="T10" fmla="*/ 39 w 45"/>
                <a:gd name="T11" fmla="*/ 1 h 12"/>
                <a:gd name="T12" fmla="*/ 36 w 45"/>
                <a:gd name="T13" fmla="*/ 0 h 12"/>
                <a:gd name="T14" fmla="*/ 18 w 45"/>
                <a:gd name="T15" fmla="*/ 0 h 12"/>
                <a:gd name="T16" fmla="*/ 10 w 45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2">
                  <a:moveTo>
                    <a:pt x="10" y="3"/>
                  </a:moveTo>
                  <a:lnTo>
                    <a:pt x="4" y="6"/>
                  </a:lnTo>
                  <a:lnTo>
                    <a:pt x="0" y="12"/>
                  </a:lnTo>
                  <a:lnTo>
                    <a:pt x="45" y="12"/>
                  </a:lnTo>
                  <a:lnTo>
                    <a:pt x="42" y="5"/>
                  </a:lnTo>
                  <a:lnTo>
                    <a:pt x="39" y="1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20" name="Freeform 469"/>
            <p:cNvSpPr>
              <a:spLocks noChangeArrowheads="1"/>
            </p:cNvSpPr>
            <p:nvPr/>
          </p:nvSpPr>
          <p:spPr bwMode="auto">
            <a:xfrm>
              <a:off x="3630" y="2187"/>
              <a:ext cx="6" cy="1"/>
            </a:xfrm>
            <a:custGeom>
              <a:avLst/>
              <a:gdLst>
                <a:gd name="T0" fmla="*/ 18 w 18"/>
                <a:gd name="T1" fmla="*/ 2 h 2"/>
                <a:gd name="T2" fmla="*/ 14 w 18"/>
                <a:gd name="T3" fmla="*/ 0 h 2"/>
                <a:gd name="T4" fmla="*/ 8 w 18"/>
                <a:gd name="T5" fmla="*/ 0 h 2"/>
                <a:gd name="T6" fmla="*/ 0 w 18"/>
                <a:gd name="T7" fmla="*/ 2 h 2"/>
                <a:gd name="T8" fmla="*/ 18 w 18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">
                  <a:moveTo>
                    <a:pt x="18" y="2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21" name="Freeform 470"/>
            <p:cNvSpPr>
              <a:spLocks noChangeArrowheads="1"/>
            </p:cNvSpPr>
            <p:nvPr/>
          </p:nvSpPr>
          <p:spPr bwMode="auto">
            <a:xfrm>
              <a:off x="3623" y="2196"/>
              <a:ext cx="18" cy="3"/>
            </a:xfrm>
            <a:custGeom>
              <a:avLst/>
              <a:gdLst>
                <a:gd name="T0" fmla="*/ 52 w 55"/>
                <a:gd name="T1" fmla="*/ 11 h 11"/>
                <a:gd name="T2" fmla="*/ 55 w 55"/>
                <a:gd name="T3" fmla="*/ 6 h 11"/>
                <a:gd name="T4" fmla="*/ 52 w 55"/>
                <a:gd name="T5" fmla="*/ 0 h 11"/>
                <a:gd name="T6" fmla="*/ 0 w 55"/>
                <a:gd name="T7" fmla="*/ 0 h 11"/>
                <a:gd name="T8" fmla="*/ 1 w 55"/>
                <a:gd name="T9" fmla="*/ 11 h 11"/>
                <a:gd name="T10" fmla="*/ 52 w 55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1">
                  <a:moveTo>
                    <a:pt x="52" y="11"/>
                  </a:moveTo>
                  <a:lnTo>
                    <a:pt x="55" y="6"/>
                  </a:lnTo>
                  <a:lnTo>
                    <a:pt x="52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52" y="11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22" name="Freeform 471"/>
            <p:cNvSpPr>
              <a:spLocks noChangeArrowheads="1"/>
            </p:cNvSpPr>
            <p:nvPr/>
          </p:nvSpPr>
          <p:spPr bwMode="auto">
            <a:xfrm>
              <a:off x="3624" y="2203"/>
              <a:ext cx="15" cy="4"/>
            </a:xfrm>
            <a:custGeom>
              <a:avLst/>
              <a:gdLst>
                <a:gd name="T0" fmla="*/ 45 w 46"/>
                <a:gd name="T1" fmla="*/ 12 h 12"/>
                <a:gd name="T2" fmla="*/ 46 w 46"/>
                <a:gd name="T3" fmla="*/ 0 h 12"/>
                <a:gd name="T4" fmla="*/ 0 w 46"/>
                <a:gd name="T5" fmla="*/ 0 h 12"/>
                <a:gd name="T6" fmla="*/ 5 w 46"/>
                <a:gd name="T7" fmla="*/ 11 h 12"/>
                <a:gd name="T8" fmla="*/ 8 w 46"/>
                <a:gd name="T9" fmla="*/ 12 h 12"/>
                <a:gd name="T10" fmla="*/ 45 w 46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2">
                  <a:moveTo>
                    <a:pt x="45" y="12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5" y="11"/>
                  </a:lnTo>
                  <a:lnTo>
                    <a:pt x="8" y="12"/>
                  </a:lnTo>
                  <a:lnTo>
                    <a:pt x="45" y="12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23" name="Freeform 472"/>
            <p:cNvSpPr>
              <a:spLocks noChangeArrowheads="1"/>
            </p:cNvSpPr>
            <p:nvPr/>
          </p:nvSpPr>
          <p:spPr bwMode="auto">
            <a:xfrm>
              <a:off x="3627" y="2207"/>
              <a:ext cx="12" cy="4"/>
            </a:xfrm>
            <a:custGeom>
              <a:avLst/>
              <a:gdLst>
                <a:gd name="T0" fmla="*/ 35 w 37"/>
                <a:gd name="T1" fmla="*/ 2 h 11"/>
                <a:gd name="T2" fmla="*/ 37 w 37"/>
                <a:gd name="T3" fmla="*/ 0 h 11"/>
                <a:gd name="T4" fmla="*/ 0 w 37"/>
                <a:gd name="T5" fmla="*/ 0 h 11"/>
                <a:gd name="T6" fmla="*/ 17 w 37"/>
                <a:gd name="T7" fmla="*/ 11 h 11"/>
                <a:gd name="T8" fmla="*/ 22 w 37"/>
                <a:gd name="T9" fmla="*/ 10 h 11"/>
                <a:gd name="T10" fmla="*/ 27 w 37"/>
                <a:gd name="T11" fmla="*/ 9 h 11"/>
                <a:gd name="T12" fmla="*/ 28 w 37"/>
                <a:gd name="T13" fmla="*/ 6 h 11"/>
                <a:gd name="T14" fmla="*/ 31 w 37"/>
                <a:gd name="T15" fmla="*/ 5 h 11"/>
                <a:gd name="T16" fmla="*/ 35 w 37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1">
                  <a:moveTo>
                    <a:pt x="35" y="2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17" y="11"/>
                  </a:lnTo>
                  <a:lnTo>
                    <a:pt x="22" y="10"/>
                  </a:lnTo>
                  <a:lnTo>
                    <a:pt x="27" y="9"/>
                  </a:lnTo>
                  <a:lnTo>
                    <a:pt x="28" y="6"/>
                  </a:lnTo>
                  <a:lnTo>
                    <a:pt x="31" y="5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24" name="Freeform 473"/>
            <p:cNvSpPr>
              <a:spLocks noChangeArrowheads="1"/>
            </p:cNvSpPr>
            <p:nvPr/>
          </p:nvSpPr>
          <p:spPr bwMode="auto">
            <a:xfrm>
              <a:off x="3623" y="2199"/>
              <a:ext cx="17" cy="4"/>
            </a:xfrm>
            <a:custGeom>
              <a:avLst/>
              <a:gdLst>
                <a:gd name="T0" fmla="*/ 49 w 51"/>
                <a:gd name="T1" fmla="*/ 11 h 11"/>
                <a:gd name="T2" fmla="*/ 51 w 51"/>
                <a:gd name="T3" fmla="*/ 0 h 11"/>
                <a:gd name="T4" fmla="*/ 0 w 51"/>
                <a:gd name="T5" fmla="*/ 0 h 11"/>
                <a:gd name="T6" fmla="*/ 0 w 51"/>
                <a:gd name="T7" fmla="*/ 5 h 11"/>
                <a:gd name="T8" fmla="*/ 3 w 51"/>
                <a:gd name="T9" fmla="*/ 11 h 11"/>
                <a:gd name="T10" fmla="*/ 49 w 51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1">
                  <a:moveTo>
                    <a:pt x="49" y="11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11"/>
                  </a:lnTo>
                  <a:lnTo>
                    <a:pt x="49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25" name="Freeform 474"/>
            <p:cNvSpPr>
              <a:spLocks noEditPoints="1" noChangeArrowheads="1"/>
            </p:cNvSpPr>
            <p:nvPr/>
          </p:nvSpPr>
          <p:spPr bwMode="auto">
            <a:xfrm>
              <a:off x="3347" y="2169"/>
              <a:ext cx="27" cy="44"/>
            </a:xfrm>
            <a:custGeom>
              <a:avLst/>
              <a:gdLst>
                <a:gd name="T0" fmla="*/ 82 w 82"/>
                <a:gd name="T1" fmla="*/ 64 h 131"/>
                <a:gd name="T2" fmla="*/ 81 w 82"/>
                <a:gd name="T3" fmla="*/ 49 h 131"/>
                <a:gd name="T4" fmla="*/ 79 w 82"/>
                <a:gd name="T5" fmla="*/ 37 h 131"/>
                <a:gd name="T6" fmla="*/ 75 w 82"/>
                <a:gd name="T7" fmla="*/ 24 h 131"/>
                <a:gd name="T8" fmla="*/ 72 w 82"/>
                <a:gd name="T9" fmla="*/ 16 h 131"/>
                <a:gd name="T10" fmla="*/ 64 w 82"/>
                <a:gd name="T11" fmla="*/ 8 h 131"/>
                <a:gd name="T12" fmla="*/ 57 w 82"/>
                <a:gd name="T13" fmla="*/ 4 h 131"/>
                <a:gd name="T14" fmla="*/ 49 w 82"/>
                <a:gd name="T15" fmla="*/ 0 h 131"/>
                <a:gd name="T16" fmla="*/ 41 w 82"/>
                <a:gd name="T17" fmla="*/ 0 h 131"/>
                <a:gd name="T18" fmla="*/ 32 w 82"/>
                <a:gd name="T19" fmla="*/ 0 h 131"/>
                <a:gd name="T20" fmla="*/ 24 w 82"/>
                <a:gd name="T21" fmla="*/ 4 h 131"/>
                <a:gd name="T22" fmla="*/ 17 w 82"/>
                <a:gd name="T23" fmla="*/ 9 h 131"/>
                <a:gd name="T24" fmla="*/ 12 w 82"/>
                <a:gd name="T25" fmla="*/ 17 h 131"/>
                <a:gd name="T26" fmla="*/ 6 w 82"/>
                <a:gd name="T27" fmla="*/ 26 h 131"/>
                <a:gd name="T28" fmla="*/ 3 w 82"/>
                <a:gd name="T29" fmla="*/ 38 h 131"/>
                <a:gd name="T30" fmla="*/ 0 w 82"/>
                <a:gd name="T31" fmla="*/ 50 h 131"/>
                <a:gd name="T32" fmla="*/ 0 w 82"/>
                <a:gd name="T33" fmla="*/ 64 h 131"/>
                <a:gd name="T34" fmla="*/ 0 w 82"/>
                <a:gd name="T35" fmla="*/ 79 h 131"/>
                <a:gd name="T36" fmla="*/ 3 w 82"/>
                <a:gd name="T37" fmla="*/ 92 h 131"/>
                <a:gd name="T38" fmla="*/ 6 w 82"/>
                <a:gd name="T39" fmla="*/ 103 h 131"/>
                <a:gd name="T40" fmla="*/ 12 w 82"/>
                <a:gd name="T41" fmla="*/ 113 h 131"/>
                <a:gd name="T42" fmla="*/ 17 w 82"/>
                <a:gd name="T43" fmla="*/ 120 h 131"/>
                <a:gd name="T44" fmla="*/ 24 w 82"/>
                <a:gd name="T45" fmla="*/ 126 h 131"/>
                <a:gd name="T46" fmla="*/ 32 w 82"/>
                <a:gd name="T47" fmla="*/ 130 h 131"/>
                <a:gd name="T48" fmla="*/ 41 w 82"/>
                <a:gd name="T49" fmla="*/ 131 h 131"/>
                <a:gd name="T50" fmla="*/ 49 w 82"/>
                <a:gd name="T51" fmla="*/ 130 h 131"/>
                <a:gd name="T52" fmla="*/ 52 w 82"/>
                <a:gd name="T53" fmla="*/ 127 h 131"/>
                <a:gd name="T54" fmla="*/ 57 w 82"/>
                <a:gd name="T55" fmla="*/ 126 h 131"/>
                <a:gd name="T56" fmla="*/ 64 w 82"/>
                <a:gd name="T57" fmla="*/ 120 h 131"/>
                <a:gd name="T58" fmla="*/ 72 w 82"/>
                <a:gd name="T59" fmla="*/ 113 h 131"/>
                <a:gd name="T60" fmla="*/ 72 w 82"/>
                <a:gd name="T61" fmla="*/ 109 h 131"/>
                <a:gd name="T62" fmla="*/ 73 w 82"/>
                <a:gd name="T63" fmla="*/ 107 h 131"/>
                <a:gd name="T64" fmla="*/ 75 w 82"/>
                <a:gd name="T65" fmla="*/ 102 h 131"/>
                <a:gd name="T66" fmla="*/ 75 w 82"/>
                <a:gd name="T67" fmla="*/ 98 h 131"/>
                <a:gd name="T68" fmla="*/ 76 w 82"/>
                <a:gd name="T69" fmla="*/ 96 h 131"/>
                <a:gd name="T70" fmla="*/ 79 w 82"/>
                <a:gd name="T71" fmla="*/ 91 h 131"/>
                <a:gd name="T72" fmla="*/ 81 w 82"/>
                <a:gd name="T73" fmla="*/ 78 h 131"/>
                <a:gd name="T74" fmla="*/ 81 w 82"/>
                <a:gd name="T75" fmla="*/ 70 h 131"/>
                <a:gd name="T76" fmla="*/ 81 w 82"/>
                <a:gd name="T77" fmla="*/ 67 h 131"/>
                <a:gd name="T78" fmla="*/ 82 w 82"/>
                <a:gd name="T79" fmla="*/ 64 h 131"/>
                <a:gd name="T80" fmla="*/ 22 w 82"/>
                <a:gd name="T81" fmla="*/ 22 h 131"/>
                <a:gd name="T82" fmla="*/ 30 w 82"/>
                <a:gd name="T83" fmla="*/ 9 h 131"/>
                <a:gd name="T84" fmla="*/ 41 w 82"/>
                <a:gd name="T85" fmla="*/ 5 h 131"/>
                <a:gd name="T86" fmla="*/ 46 w 82"/>
                <a:gd name="T87" fmla="*/ 5 h 131"/>
                <a:gd name="T88" fmla="*/ 52 w 82"/>
                <a:gd name="T89" fmla="*/ 9 h 131"/>
                <a:gd name="T90" fmla="*/ 56 w 82"/>
                <a:gd name="T91" fmla="*/ 14 h 131"/>
                <a:gd name="T92" fmla="*/ 61 w 82"/>
                <a:gd name="T93" fmla="*/ 22 h 131"/>
                <a:gd name="T94" fmla="*/ 67 w 82"/>
                <a:gd name="T95" fmla="*/ 64 h 131"/>
                <a:gd name="T96" fmla="*/ 61 w 82"/>
                <a:gd name="T97" fmla="*/ 109 h 131"/>
                <a:gd name="T98" fmla="*/ 56 w 82"/>
                <a:gd name="T99" fmla="*/ 115 h 131"/>
                <a:gd name="T100" fmla="*/ 52 w 82"/>
                <a:gd name="T101" fmla="*/ 120 h 131"/>
                <a:gd name="T102" fmla="*/ 46 w 82"/>
                <a:gd name="T103" fmla="*/ 123 h 131"/>
                <a:gd name="T104" fmla="*/ 41 w 82"/>
                <a:gd name="T105" fmla="*/ 124 h 131"/>
                <a:gd name="T106" fmla="*/ 35 w 82"/>
                <a:gd name="T107" fmla="*/ 123 h 131"/>
                <a:gd name="T108" fmla="*/ 30 w 82"/>
                <a:gd name="T109" fmla="*/ 120 h 131"/>
                <a:gd name="T110" fmla="*/ 26 w 82"/>
                <a:gd name="T111" fmla="*/ 115 h 131"/>
                <a:gd name="T112" fmla="*/ 22 w 82"/>
                <a:gd name="T113" fmla="*/ 109 h 131"/>
                <a:gd name="T114" fmla="*/ 16 w 82"/>
                <a:gd name="T115" fmla="*/ 90 h 131"/>
                <a:gd name="T116" fmla="*/ 15 w 82"/>
                <a:gd name="T117" fmla="*/ 78 h 131"/>
                <a:gd name="T118" fmla="*/ 15 w 82"/>
                <a:gd name="T119" fmla="*/ 64 h 131"/>
                <a:gd name="T120" fmla="*/ 16 w 82"/>
                <a:gd name="T121" fmla="*/ 39 h 131"/>
                <a:gd name="T122" fmla="*/ 22 w 82"/>
                <a:gd name="T123" fmla="*/ 2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" h="131">
                  <a:moveTo>
                    <a:pt x="82" y="64"/>
                  </a:moveTo>
                  <a:lnTo>
                    <a:pt x="81" y="49"/>
                  </a:lnTo>
                  <a:lnTo>
                    <a:pt x="79" y="37"/>
                  </a:lnTo>
                  <a:lnTo>
                    <a:pt x="75" y="24"/>
                  </a:lnTo>
                  <a:lnTo>
                    <a:pt x="72" y="16"/>
                  </a:lnTo>
                  <a:lnTo>
                    <a:pt x="64" y="8"/>
                  </a:lnTo>
                  <a:lnTo>
                    <a:pt x="57" y="4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7" y="9"/>
                  </a:lnTo>
                  <a:lnTo>
                    <a:pt x="12" y="17"/>
                  </a:lnTo>
                  <a:lnTo>
                    <a:pt x="6" y="26"/>
                  </a:lnTo>
                  <a:lnTo>
                    <a:pt x="3" y="38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3" y="92"/>
                  </a:lnTo>
                  <a:lnTo>
                    <a:pt x="6" y="103"/>
                  </a:lnTo>
                  <a:lnTo>
                    <a:pt x="12" y="113"/>
                  </a:lnTo>
                  <a:lnTo>
                    <a:pt x="17" y="120"/>
                  </a:lnTo>
                  <a:lnTo>
                    <a:pt x="24" y="126"/>
                  </a:lnTo>
                  <a:lnTo>
                    <a:pt x="32" y="130"/>
                  </a:lnTo>
                  <a:lnTo>
                    <a:pt x="41" y="131"/>
                  </a:lnTo>
                  <a:lnTo>
                    <a:pt x="49" y="130"/>
                  </a:lnTo>
                  <a:lnTo>
                    <a:pt x="52" y="127"/>
                  </a:lnTo>
                  <a:lnTo>
                    <a:pt x="57" y="126"/>
                  </a:lnTo>
                  <a:lnTo>
                    <a:pt x="64" y="120"/>
                  </a:lnTo>
                  <a:lnTo>
                    <a:pt x="72" y="113"/>
                  </a:lnTo>
                  <a:lnTo>
                    <a:pt x="72" y="109"/>
                  </a:lnTo>
                  <a:lnTo>
                    <a:pt x="73" y="107"/>
                  </a:lnTo>
                  <a:lnTo>
                    <a:pt x="75" y="102"/>
                  </a:lnTo>
                  <a:lnTo>
                    <a:pt x="75" y="98"/>
                  </a:lnTo>
                  <a:lnTo>
                    <a:pt x="76" y="96"/>
                  </a:lnTo>
                  <a:lnTo>
                    <a:pt x="79" y="91"/>
                  </a:lnTo>
                  <a:lnTo>
                    <a:pt x="81" y="78"/>
                  </a:lnTo>
                  <a:lnTo>
                    <a:pt x="81" y="70"/>
                  </a:lnTo>
                  <a:lnTo>
                    <a:pt x="81" y="67"/>
                  </a:lnTo>
                  <a:lnTo>
                    <a:pt x="82" y="64"/>
                  </a:lnTo>
                  <a:close/>
                  <a:moveTo>
                    <a:pt x="22" y="22"/>
                  </a:moveTo>
                  <a:lnTo>
                    <a:pt x="30" y="9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52" y="9"/>
                  </a:lnTo>
                  <a:lnTo>
                    <a:pt x="56" y="14"/>
                  </a:lnTo>
                  <a:lnTo>
                    <a:pt x="61" y="22"/>
                  </a:lnTo>
                  <a:lnTo>
                    <a:pt x="67" y="64"/>
                  </a:lnTo>
                  <a:lnTo>
                    <a:pt x="61" y="109"/>
                  </a:lnTo>
                  <a:lnTo>
                    <a:pt x="56" y="115"/>
                  </a:lnTo>
                  <a:lnTo>
                    <a:pt x="52" y="120"/>
                  </a:lnTo>
                  <a:lnTo>
                    <a:pt x="46" y="123"/>
                  </a:lnTo>
                  <a:lnTo>
                    <a:pt x="41" y="124"/>
                  </a:lnTo>
                  <a:lnTo>
                    <a:pt x="35" y="123"/>
                  </a:lnTo>
                  <a:lnTo>
                    <a:pt x="30" y="120"/>
                  </a:lnTo>
                  <a:lnTo>
                    <a:pt x="26" y="115"/>
                  </a:lnTo>
                  <a:lnTo>
                    <a:pt x="22" y="109"/>
                  </a:lnTo>
                  <a:lnTo>
                    <a:pt x="16" y="90"/>
                  </a:lnTo>
                  <a:lnTo>
                    <a:pt x="15" y="78"/>
                  </a:lnTo>
                  <a:lnTo>
                    <a:pt x="15" y="64"/>
                  </a:lnTo>
                  <a:lnTo>
                    <a:pt x="16" y="39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26" name="Freeform 475"/>
            <p:cNvSpPr>
              <a:spLocks noChangeArrowheads="1"/>
            </p:cNvSpPr>
            <p:nvPr/>
          </p:nvSpPr>
          <p:spPr bwMode="auto">
            <a:xfrm>
              <a:off x="3352" y="2177"/>
              <a:ext cx="16" cy="4"/>
            </a:xfrm>
            <a:custGeom>
              <a:avLst/>
              <a:gdLst>
                <a:gd name="T0" fmla="*/ 46 w 46"/>
                <a:gd name="T1" fmla="*/ 11 h 11"/>
                <a:gd name="T2" fmla="*/ 45 w 46"/>
                <a:gd name="T3" fmla="*/ 0 h 11"/>
                <a:gd name="T4" fmla="*/ 4 w 46"/>
                <a:gd name="T5" fmla="*/ 0 h 11"/>
                <a:gd name="T6" fmla="*/ 0 w 46"/>
                <a:gd name="T7" fmla="*/ 11 h 11"/>
                <a:gd name="T8" fmla="*/ 46 w 4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">
                  <a:moveTo>
                    <a:pt x="46" y="11"/>
                  </a:moveTo>
                  <a:lnTo>
                    <a:pt x="45" y="0"/>
                  </a:lnTo>
                  <a:lnTo>
                    <a:pt x="4" y="0"/>
                  </a:lnTo>
                  <a:lnTo>
                    <a:pt x="0" y="11"/>
                  </a:lnTo>
                  <a:lnTo>
                    <a:pt x="46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27" name="Freeform 476"/>
            <p:cNvSpPr>
              <a:spLocks noChangeArrowheads="1"/>
            </p:cNvSpPr>
            <p:nvPr/>
          </p:nvSpPr>
          <p:spPr bwMode="auto">
            <a:xfrm>
              <a:off x="3354" y="2174"/>
              <a:ext cx="13" cy="3"/>
            </a:xfrm>
            <a:custGeom>
              <a:avLst/>
              <a:gdLst>
                <a:gd name="T0" fmla="*/ 41 w 41"/>
                <a:gd name="T1" fmla="*/ 10 h 10"/>
                <a:gd name="T2" fmla="*/ 40 w 41"/>
                <a:gd name="T3" fmla="*/ 8 h 10"/>
                <a:gd name="T4" fmla="*/ 36 w 41"/>
                <a:gd name="T5" fmla="*/ 0 h 10"/>
                <a:gd name="T6" fmla="*/ 7 w 41"/>
                <a:gd name="T7" fmla="*/ 0 h 10"/>
                <a:gd name="T8" fmla="*/ 1 w 41"/>
                <a:gd name="T9" fmla="*/ 8 h 10"/>
                <a:gd name="T10" fmla="*/ 0 w 41"/>
                <a:gd name="T11" fmla="*/ 10 h 10"/>
                <a:gd name="T12" fmla="*/ 41 w 4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0">
                  <a:moveTo>
                    <a:pt x="41" y="10"/>
                  </a:moveTo>
                  <a:lnTo>
                    <a:pt x="40" y="8"/>
                  </a:lnTo>
                  <a:lnTo>
                    <a:pt x="36" y="0"/>
                  </a:lnTo>
                  <a:lnTo>
                    <a:pt x="7" y="0"/>
                  </a:lnTo>
                  <a:lnTo>
                    <a:pt x="1" y="8"/>
                  </a:lnTo>
                  <a:lnTo>
                    <a:pt x="0" y="10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28" name="Freeform 477"/>
            <p:cNvSpPr>
              <a:spLocks noChangeArrowheads="1"/>
            </p:cNvSpPr>
            <p:nvPr/>
          </p:nvSpPr>
          <p:spPr bwMode="auto">
            <a:xfrm>
              <a:off x="3356" y="2171"/>
              <a:ext cx="10" cy="3"/>
            </a:xfrm>
            <a:custGeom>
              <a:avLst/>
              <a:gdLst>
                <a:gd name="T0" fmla="*/ 13 w 29"/>
                <a:gd name="T1" fmla="*/ 0 h 9"/>
                <a:gd name="T2" fmla="*/ 5 w 29"/>
                <a:gd name="T3" fmla="*/ 1 h 9"/>
                <a:gd name="T4" fmla="*/ 0 w 29"/>
                <a:gd name="T5" fmla="*/ 9 h 9"/>
                <a:gd name="T6" fmla="*/ 29 w 29"/>
                <a:gd name="T7" fmla="*/ 9 h 9"/>
                <a:gd name="T8" fmla="*/ 22 w 29"/>
                <a:gd name="T9" fmla="*/ 1 h 9"/>
                <a:gd name="T10" fmla="*/ 13 w 2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9">
                  <a:moveTo>
                    <a:pt x="13" y="0"/>
                  </a:moveTo>
                  <a:lnTo>
                    <a:pt x="5" y="1"/>
                  </a:lnTo>
                  <a:lnTo>
                    <a:pt x="0" y="9"/>
                  </a:lnTo>
                  <a:lnTo>
                    <a:pt x="29" y="9"/>
                  </a:lnTo>
                  <a:lnTo>
                    <a:pt x="22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29" name="Freeform 478"/>
            <p:cNvSpPr>
              <a:spLocks noChangeArrowheads="1"/>
            </p:cNvSpPr>
            <p:nvPr/>
          </p:nvSpPr>
          <p:spPr bwMode="auto">
            <a:xfrm>
              <a:off x="3352" y="2188"/>
              <a:ext cx="17" cy="4"/>
            </a:xfrm>
            <a:custGeom>
              <a:avLst/>
              <a:gdLst>
                <a:gd name="T0" fmla="*/ 0 w 52"/>
                <a:gd name="T1" fmla="*/ 7 h 12"/>
                <a:gd name="T2" fmla="*/ 0 w 52"/>
                <a:gd name="T3" fmla="*/ 12 h 12"/>
                <a:gd name="T4" fmla="*/ 52 w 52"/>
                <a:gd name="T5" fmla="*/ 12 h 12"/>
                <a:gd name="T6" fmla="*/ 52 w 52"/>
                <a:gd name="T7" fmla="*/ 7 h 12"/>
                <a:gd name="T8" fmla="*/ 51 w 52"/>
                <a:gd name="T9" fmla="*/ 0 h 12"/>
                <a:gd name="T10" fmla="*/ 0 w 52"/>
                <a:gd name="T11" fmla="*/ 0 h 12"/>
                <a:gd name="T12" fmla="*/ 0 w 52"/>
                <a:gd name="T1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0" y="7"/>
                  </a:moveTo>
                  <a:lnTo>
                    <a:pt x="0" y="12"/>
                  </a:lnTo>
                  <a:lnTo>
                    <a:pt x="52" y="12"/>
                  </a:lnTo>
                  <a:lnTo>
                    <a:pt x="52" y="7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30" name="Freeform 479"/>
            <p:cNvSpPr>
              <a:spLocks noChangeArrowheads="1"/>
            </p:cNvSpPr>
            <p:nvPr/>
          </p:nvSpPr>
          <p:spPr bwMode="auto">
            <a:xfrm>
              <a:off x="3352" y="2185"/>
              <a:ext cx="17" cy="3"/>
            </a:xfrm>
            <a:custGeom>
              <a:avLst/>
              <a:gdLst>
                <a:gd name="T0" fmla="*/ 1 w 51"/>
                <a:gd name="T1" fmla="*/ 0 h 10"/>
                <a:gd name="T2" fmla="*/ 0 w 51"/>
                <a:gd name="T3" fmla="*/ 10 h 10"/>
                <a:gd name="T4" fmla="*/ 51 w 51"/>
                <a:gd name="T5" fmla="*/ 10 h 10"/>
                <a:gd name="T6" fmla="*/ 49 w 51"/>
                <a:gd name="T7" fmla="*/ 0 h 10"/>
                <a:gd name="T8" fmla="*/ 1 w 5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0">
                  <a:moveTo>
                    <a:pt x="1" y="0"/>
                  </a:moveTo>
                  <a:lnTo>
                    <a:pt x="0" y="10"/>
                  </a:lnTo>
                  <a:lnTo>
                    <a:pt x="51" y="10"/>
                  </a:lnTo>
                  <a:lnTo>
                    <a:pt x="4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31" name="Freeform 480"/>
            <p:cNvSpPr>
              <a:spLocks noChangeArrowheads="1"/>
            </p:cNvSpPr>
            <p:nvPr/>
          </p:nvSpPr>
          <p:spPr bwMode="auto">
            <a:xfrm>
              <a:off x="3352" y="2192"/>
              <a:ext cx="17" cy="4"/>
            </a:xfrm>
            <a:custGeom>
              <a:avLst/>
              <a:gdLst>
                <a:gd name="T0" fmla="*/ 52 w 52"/>
                <a:gd name="T1" fmla="*/ 0 h 11"/>
                <a:gd name="T2" fmla="*/ 0 w 52"/>
                <a:gd name="T3" fmla="*/ 0 h 11"/>
                <a:gd name="T4" fmla="*/ 1 w 52"/>
                <a:gd name="T5" fmla="*/ 11 h 11"/>
                <a:gd name="T6" fmla="*/ 49 w 52"/>
                <a:gd name="T7" fmla="*/ 11 h 11"/>
                <a:gd name="T8" fmla="*/ 52 w 5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1">
                  <a:moveTo>
                    <a:pt x="52" y="0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49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32" name="Freeform 481"/>
            <p:cNvSpPr>
              <a:spLocks noChangeArrowheads="1"/>
            </p:cNvSpPr>
            <p:nvPr/>
          </p:nvSpPr>
          <p:spPr bwMode="auto">
            <a:xfrm>
              <a:off x="3352" y="2181"/>
              <a:ext cx="16" cy="4"/>
            </a:xfrm>
            <a:custGeom>
              <a:avLst/>
              <a:gdLst>
                <a:gd name="T0" fmla="*/ 0 w 48"/>
                <a:gd name="T1" fmla="*/ 12 h 12"/>
                <a:gd name="T2" fmla="*/ 48 w 48"/>
                <a:gd name="T3" fmla="*/ 12 h 12"/>
                <a:gd name="T4" fmla="*/ 47 w 48"/>
                <a:gd name="T5" fmla="*/ 0 h 12"/>
                <a:gd name="T6" fmla="*/ 1 w 48"/>
                <a:gd name="T7" fmla="*/ 0 h 12"/>
                <a:gd name="T8" fmla="*/ 0 w 48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2">
                  <a:moveTo>
                    <a:pt x="0" y="12"/>
                  </a:moveTo>
                  <a:lnTo>
                    <a:pt x="48" y="12"/>
                  </a:lnTo>
                  <a:lnTo>
                    <a:pt x="47" y="0"/>
                  </a:lnTo>
                  <a:lnTo>
                    <a:pt x="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33" name="Freeform 482"/>
            <p:cNvSpPr>
              <a:spLocks noChangeArrowheads="1"/>
            </p:cNvSpPr>
            <p:nvPr/>
          </p:nvSpPr>
          <p:spPr bwMode="auto">
            <a:xfrm>
              <a:off x="3353" y="2203"/>
              <a:ext cx="14" cy="4"/>
            </a:xfrm>
            <a:custGeom>
              <a:avLst/>
              <a:gdLst>
                <a:gd name="T0" fmla="*/ 38 w 42"/>
                <a:gd name="T1" fmla="*/ 12 h 12"/>
                <a:gd name="T2" fmla="*/ 41 w 42"/>
                <a:gd name="T3" fmla="*/ 7 h 12"/>
                <a:gd name="T4" fmla="*/ 42 w 42"/>
                <a:gd name="T5" fmla="*/ 0 h 12"/>
                <a:gd name="T6" fmla="*/ 0 w 42"/>
                <a:gd name="T7" fmla="*/ 0 h 12"/>
                <a:gd name="T8" fmla="*/ 2 w 42"/>
                <a:gd name="T9" fmla="*/ 7 h 12"/>
                <a:gd name="T10" fmla="*/ 7 w 42"/>
                <a:gd name="T11" fmla="*/ 12 h 12"/>
                <a:gd name="T12" fmla="*/ 38 w 4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2">
                  <a:moveTo>
                    <a:pt x="38" y="12"/>
                  </a:moveTo>
                  <a:lnTo>
                    <a:pt x="41" y="7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7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34" name="Freeform 483"/>
            <p:cNvSpPr>
              <a:spLocks noChangeArrowheads="1"/>
            </p:cNvSpPr>
            <p:nvPr/>
          </p:nvSpPr>
          <p:spPr bwMode="auto">
            <a:xfrm>
              <a:off x="3352" y="2199"/>
              <a:ext cx="16" cy="4"/>
            </a:xfrm>
            <a:custGeom>
              <a:avLst/>
              <a:gdLst>
                <a:gd name="T0" fmla="*/ 45 w 46"/>
                <a:gd name="T1" fmla="*/ 11 h 11"/>
                <a:gd name="T2" fmla="*/ 46 w 46"/>
                <a:gd name="T3" fmla="*/ 0 h 11"/>
                <a:gd name="T4" fmla="*/ 0 w 46"/>
                <a:gd name="T5" fmla="*/ 0 h 11"/>
                <a:gd name="T6" fmla="*/ 0 w 46"/>
                <a:gd name="T7" fmla="*/ 5 h 11"/>
                <a:gd name="T8" fmla="*/ 3 w 46"/>
                <a:gd name="T9" fmla="*/ 11 h 11"/>
                <a:gd name="T10" fmla="*/ 45 w 46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1">
                  <a:moveTo>
                    <a:pt x="45" y="11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11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35" name="Freeform 484"/>
            <p:cNvSpPr>
              <a:spLocks noChangeArrowheads="1"/>
            </p:cNvSpPr>
            <p:nvPr/>
          </p:nvSpPr>
          <p:spPr bwMode="auto">
            <a:xfrm>
              <a:off x="3352" y="2196"/>
              <a:ext cx="16" cy="3"/>
            </a:xfrm>
            <a:custGeom>
              <a:avLst/>
              <a:gdLst>
                <a:gd name="T0" fmla="*/ 47 w 48"/>
                <a:gd name="T1" fmla="*/ 11 h 11"/>
                <a:gd name="T2" fmla="*/ 48 w 48"/>
                <a:gd name="T3" fmla="*/ 0 h 11"/>
                <a:gd name="T4" fmla="*/ 0 w 48"/>
                <a:gd name="T5" fmla="*/ 0 h 11"/>
                <a:gd name="T6" fmla="*/ 1 w 48"/>
                <a:gd name="T7" fmla="*/ 11 h 11"/>
                <a:gd name="T8" fmla="*/ 47 w 4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">
                  <a:moveTo>
                    <a:pt x="47" y="11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36" name="Freeform 485"/>
            <p:cNvSpPr>
              <a:spLocks noChangeArrowheads="1"/>
            </p:cNvSpPr>
            <p:nvPr/>
          </p:nvSpPr>
          <p:spPr bwMode="auto">
            <a:xfrm>
              <a:off x="3356" y="2207"/>
              <a:ext cx="10" cy="3"/>
            </a:xfrm>
            <a:custGeom>
              <a:avLst/>
              <a:gdLst>
                <a:gd name="T0" fmla="*/ 31 w 31"/>
                <a:gd name="T1" fmla="*/ 0 h 10"/>
                <a:gd name="T2" fmla="*/ 0 w 31"/>
                <a:gd name="T3" fmla="*/ 0 h 10"/>
                <a:gd name="T4" fmla="*/ 6 w 31"/>
                <a:gd name="T5" fmla="*/ 7 h 10"/>
                <a:gd name="T6" fmla="*/ 14 w 31"/>
                <a:gd name="T7" fmla="*/ 10 h 10"/>
                <a:gd name="T8" fmla="*/ 14 w 31"/>
                <a:gd name="T9" fmla="*/ 9 h 10"/>
                <a:gd name="T10" fmla="*/ 16 w 31"/>
                <a:gd name="T11" fmla="*/ 9 h 10"/>
                <a:gd name="T12" fmla="*/ 18 w 31"/>
                <a:gd name="T13" fmla="*/ 9 h 10"/>
                <a:gd name="T14" fmla="*/ 23 w 31"/>
                <a:gd name="T15" fmla="*/ 7 h 10"/>
                <a:gd name="T16" fmla="*/ 24 w 31"/>
                <a:gd name="T17" fmla="*/ 5 h 10"/>
                <a:gd name="T18" fmla="*/ 26 w 31"/>
                <a:gd name="T19" fmla="*/ 4 h 10"/>
                <a:gd name="T20" fmla="*/ 31 w 31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lnTo>
                    <a:pt x="0" y="0"/>
                  </a:lnTo>
                  <a:lnTo>
                    <a:pt x="6" y="7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23" y="7"/>
                  </a:lnTo>
                  <a:lnTo>
                    <a:pt x="24" y="5"/>
                  </a:lnTo>
                  <a:lnTo>
                    <a:pt x="26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37" name="Freeform 486"/>
            <p:cNvSpPr>
              <a:spLocks noChangeArrowheads="1"/>
            </p:cNvSpPr>
            <p:nvPr/>
          </p:nvSpPr>
          <p:spPr bwMode="auto">
            <a:xfrm>
              <a:off x="3313" y="2169"/>
              <a:ext cx="26" cy="44"/>
            </a:xfrm>
            <a:custGeom>
              <a:avLst/>
              <a:gdLst>
                <a:gd name="T0" fmla="*/ 9 w 77"/>
                <a:gd name="T1" fmla="*/ 0 h 130"/>
                <a:gd name="T2" fmla="*/ 6 w 77"/>
                <a:gd name="T3" fmla="*/ 68 h 130"/>
                <a:gd name="T4" fmla="*/ 12 w 77"/>
                <a:gd name="T5" fmla="*/ 68 h 130"/>
                <a:gd name="T6" fmla="*/ 25 w 77"/>
                <a:gd name="T7" fmla="*/ 56 h 130"/>
                <a:gd name="T8" fmla="*/ 41 w 77"/>
                <a:gd name="T9" fmla="*/ 53 h 130"/>
                <a:gd name="T10" fmla="*/ 49 w 77"/>
                <a:gd name="T11" fmla="*/ 54 h 130"/>
                <a:gd name="T12" fmla="*/ 53 w 77"/>
                <a:gd name="T13" fmla="*/ 56 h 130"/>
                <a:gd name="T14" fmla="*/ 58 w 77"/>
                <a:gd name="T15" fmla="*/ 61 h 130"/>
                <a:gd name="T16" fmla="*/ 64 w 77"/>
                <a:gd name="T17" fmla="*/ 88 h 130"/>
                <a:gd name="T18" fmla="*/ 57 w 77"/>
                <a:gd name="T19" fmla="*/ 114 h 130"/>
                <a:gd name="T20" fmla="*/ 52 w 77"/>
                <a:gd name="T21" fmla="*/ 118 h 130"/>
                <a:gd name="T22" fmla="*/ 49 w 77"/>
                <a:gd name="T23" fmla="*/ 119 h 130"/>
                <a:gd name="T24" fmla="*/ 48 w 77"/>
                <a:gd name="T25" fmla="*/ 122 h 130"/>
                <a:gd name="T26" fmla="*/ 43 w 77"/>
                <a:gd name="T27" fmla="*/ 123 h 130"/>
                <a:gd name="T28" fmla="*/ 38 w 77"/>
                <a:gd name="T29" fmla="*/ 124 h 130"/>
                <a:gd name="T30" fmla="*/ 21 w 77"/>
                <a:gd name="T31" fmla="*/ 120 h 130"/>
                <a:gd name="T32" fmla="*/ 13 w 77"/>
                <a:gd name="T33" fmla="*/ 112 h 130"/>
                <a:gd name="T34" fmla="*/ 17 w 77"/>
                <a:gd name="T35" fmla="*/ 107 h 130"/>
                <a:gd name="T36" fmla="*/ 19 w 77"/>
                <a:gd name="T37" fmla="*/ 99 h 130"/>
                <a:gd name="T38" fmla="*/ 18 w 77"/>
                <a:gd name="T39" fmla="*/ 94 h 130"/>
                <a:gd name="T40" fmla="*/ 11 w 77"/>
                <a:gd name="T41" fmla="*/ 91 h 130"/>
                <a:gd name="T42" fmla="*/ 6 w 77"/>
                <a:gd name="T43" fmla="*/ 91 h 130"/>
                <a:gd name="T44" fmla="*/ 3 w 77"/>
                <a:gd name="T45" fmla="*/ 95 h 130"/>
                <a:gd name="T46" fmla="*/ 0 w 77"/>
                <a:gd name="T47" fmla="*/ 102 h 130"/>
                <a:gd name="T48" fmla="*/ 0 w 77"/>
                <a:gd name="T49" fmla="*/ 107 h 130"/>
                <a:gd name="T50" fmla="*/ 2 w 77"/>
                <a:gd name="T51" fmla="*/ 113 h 130"/>
                <a:gd name="T52" fmla="*/ 5 w 77"/>
                <a:gd name="T53" fmla="*/ 117 h 130"/>
                <a:gd name="T54" fmla="*/ 11 w 77"/>
                <a:gd name="T55" fmla="*/ 122 h 130"/>
                <a:gd name="T56" fmla="*/ 36 w 77"/>
                <a:gd name="T57" fmla="*/ 130 h 130"/>
                <a:gd name="T58" fmla="*/ 36 w 77"/>
                <a:gd name="T59" fmla="*/ 129 h 130"/>
                <a:gd name="T60" fmla="*/ 37 w 77"/>
                <a:gd name="T61" fmla="*/ 129 h 130"/>
                <a:gd name="T62" fmla="*/ 40 w 77"/>
                <a:gd name="T63" fmla="*/ 129 h 130"/>
                <a:gd name="T64" fmla="*/ 44 w 77"/>
                <a:gd name="T65" fmla="*/ 129 h 130"/>
                <a:gd name="T66" fmla="*/ 53 w 77"/>
                <a:gd name="T67" fmla="*/ 126 h 130"/>
                <a:gd name="T68" fmla="*/ 60 w 77"/>
                <a:gd name="T69" fmla="*/ 122 h 130"/>
                <a:gd name="T70" fmla="*/ 67 w 77"/>
                <a:gd name="T71" fmla="*/ 117 h 130"/>
                <a:gd name="T72" fmla="*/ 71 w 77"/>
                <a:gd name="T73" fmla="*/ 109 h 130"/>
                <a:gd name="T74" fmla="*/ 75 w 77"/>
                <a:gd name="T75" fmla="*/ 102 h 130"/>
                <a:gd name="T76" fmla="*/ 75 w 77"/>
                <a:gd name="T77" fmla="*/ 97 h 130"/>
                <a:gd name="T78" fmla="*/ 75 w 77"/>
                <a:gd name="T79" fmla="*/ 95 h 130"/>
                <a:gd name="T80" fmla="*/ 75 w 77"/>
                <a:gd name="T81" fmla="*/ 94 h 130"/>
                <a:gd name="T82" fmla="*/ 76 w 77"/>
                <a:gd name="T83" fmla="*/ 94 h 130"/>
                <a:gd name="T84" fmla="*/ 76 w 77"/>
                <a:gd name="T85" fmla="*/ 89 h 130"/>
                <a:gd name="T86" fmla="*/ 76 w 77"/>
                <a:gd name="T87" fmla="*/ 86 h 130"/>
                <a:gd name="T88" fmla="*/ 76 w 77"/>
                <a:gd name="T89" fmla="*/ 85 h 130"/>
                <a:gd name="T90" fmla="*/ 77 w 77"/>
                <a:gd name="T91" fmla="*/ 85 h 130"/>
                <a:gd name="T92" fmla="*/ 76 w 77"/>
                <a:gd name="T93" fmla="*/ 76 h 130"/>
                <a:gd name="T94" fmla="*/ 75 w 77"/>
                <a:gd name="T95" fmla="*/ 68 h 130"/>
                <a:gd name="T96" fmla="*/ 71 w 77"/>
                <a:gd name="T97" fmla="*/ 61 h 130"/>
                <a:gd name="T98" fmla="*/ 69 w 77"/>
                <a:gd name="T99" fmla="*/ 56 h 130"/>
                <a:gd name="T100" fmla="*/ 57 w 77"/>
                <a:gd name="T101" fmla="*/ 48 h 130"/>
                <a:gd name="T102" fmla="*/ 49 w 77"/>
                <a:gd name="T103" fmla="*/ 45 h 130"/>
                <a:gd name="T104" fmla="*/ 43 w 77"/>
                <a:gd name="T105" fmla="*/ 45 h 130"/>
                <a:gd name="T106" fmla="*/ 28 w 77"/>
                <a:gd name="T107" fmla="*/ 48 h 130"/>
                <a:gd name="T108" fmla="*/ 12 w 77"/>
                <a:gd name="T109" fmla="*/ 60 h 130"/>
                <a:gd name="T110" fmla="*/ 15 w 77"/>
                <a:gd name="T111" fmla="*/ 10 h 130"/>
                <a:gd name="T112" fmla="*/ 72 w 77"/>
                <a:gd name="T113" fmla="*/ 10 h 130"/>
                <a:gd name="T114" fmla="*/ 75 w 77"/>
                <a:gd name="T115" fmla="*/ 0 h 130"/>
                <a:gd name="T116" fmla="*/ 9 w 77"/>
                <a:gd name="T1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" h="130">
                  <a:moveTo>
                    <a:pt x="9" y="0"/>
                  </a:moveTo>
                  <a:lnTo>
                    <a:pt x="6" y="68"/>
                  </a:lnTo>
                  <a:lnTo>
                    <a:pt x="12" y="68"/>
                  </a:lnTo>
                  <a:lnTo>
                    <a:pt x="25" y="56"/>
                  </a:lnTo>
                  <a:lnTo>
                    <a:pt x="41" y="53"/>
                  </a:lnTo>
                  <a:lnTo>
                    <a:pt x="49" y="54"/>
                  </a:lnTo>
                  <a:lnTo>
                    <a:pt x="53" y="56"/>
                  </a:lnTo>
                  <a:lnTo>
                    <a:pt x="58" y="61"/>
                  </a:lnTo>
                  <a:lnTo>
                    <a:pt x="64" y="88"/>
                  </a:lnTo>
                  <a:lnTo>
                    <a:pt x="57" y="114"/>
                  </a:lnTo>
                  <a:lnTo>
                    <a:pt x="52" y="118"/>
                  </a:lnTo>
                  <a:lnTo>
                    <a:pt x="49" y="119"/>
                  </a:lnTo>
                  <a:lnTo>
                    <a:pt x="48" y="122"/>
                  </a:lnTo>
                  <a:lnTo>
                    <a:pt x="43" y="123"/>
                  </a:lnTo>
                  <a:lnTo>
                    <a:pt x="38" y="124"/>
                  </a:lnTo>
                  <a:lnTo>
                    <a:pt x="21" y="120"/>
                  </a:lnTo>
                  <a:lnTo>
                    <a:pt x="13" y="112"/>
                  </a:lnTo>
                  <a:lnTo>
                    <a:pt x="17" y="107"/>
                  </a:lnTo>
                  <a:lnTo>
                    <a:pt x="19" y="99"/>
                  </a:lnTo>
                  <a:lnTo>
                    <a:pt x="18" y="94"/>
                  </a:lnTo>
                  <a:lnTo>
                    <a:pt x="11" y="91"/>
                  </a:lnTo>
                  <a:lnTo>
                    <a:pt x="6" y="91"/>
                  </a:lnTo>
                  <a:lnTo>
                    <a:pt x="3" y="95"/>
                  </a:lnTo>
                  <a:lnTo>
                    <a:pt x="0" y="102"/>
                  </a:lnTo>
                  <a:lnTo>
                    <a:pt x="0" y="107"/>
                  </a:lnTo>
                  <a:lnTo>
                    <a:pt x="2" y="113"/>
                  </a:lnTo>
                  <a:lnTo>
                    <a:pt x="5" y="117"/>
                  </a:lnTo>
                  <a:lnTo>
                    <a:pt x="11" y="122"/>
                  </a:lnTo>
                  <a:lnTo>
                    <a:pt x="36" y="130"/>
                  </a:lnTo>
                  <a:lnTo>
                    <a:pt x="36" y="129"/>
                  </a:lnTo>
                  <a:lnTo>
                    <a:pt x="37" y="129"/>
                  </a:lnTo>
                  <a:lnTo>
                    <a:pt x="40" y="129"/>
                  </a:lnTo>
                  <a:lnTo>
                    <a:pt x="44" y="129"/>
                  </a:lnTo>
                  <a:lnTo>
                    <a:pt x="53" y="126"/>
                  </a:lnTo>
                  <a:lnTo>
                    <a:pt x="60" y="122"/>
                  </a:lnTo>
                  <a:lnTo>
                    <a:pt x="67" y="117"/>
                  </a:lnTo>
                  <a:lnTo>
                    <a:pt x="71" y="109"/>
                  </a:lnTo>
                  <a:lnTo>
                    <a:pt x="75" y="102"/>
                  </a:lnTo>
                  <a:lnTo>
                    <a:pt x="75" y="97"/>
                  </a:lnTo>
                  <a:lnTo>
                    <a:pt x="75" y="95"/>
                  </a:lnTo>
                  <a:lnTo>
                    <a:pt x="75" y="94"/>
                  </a:lnTo>
                  <a:lnTo>
                    <a:pt x="76" y="94"/>
                  </a:lnTo>
                  <a:lnTo>
                    <a:pt x="76" y="89"/>
                  </a:lnTo>
                  <a:lnTo>
                    <a:pt x="76" y="86"/>
                  </a:lnTo>
                  <a:lnTo>
                    <a:pt x="76" y="85"/>
                  </a:lnTo>
                  <a:lnTo>
                    <a:pt x="77" y="85"/>
                  </a:lnTo>
                  <a:lnTo>
                    <a:pt x="76" y="76"/>
                  </a:lnTo>
                  <a:lnTo>
                    <a:pt x="75" y="68"/>
                  </a:lnTo>
                  <a:lnTo>
                    <a:pt x="71" y="61"/>
                  </a:lnTo>
                  <a:lnTo>
                    <a:pt x="69" y="56"/>
                  </a:lnTo>
                  <a:lnTo>
                    <a:pt x="57" y="48"/>
                  </a:lnTo>
                  <a:lnTo>
                    <a:pt x="49" y="45"/>
                  </a:lnTo>
                  <a:lnTo>
                    <a:pt x="43" y="45"/>
                  </a:lnTo>
                  <a:lnTo>
                    <a:pt x="28" y="48"/>
                  </a:lnTo>
                  <a:lnTo>
                    <a:pt x="12" y="60"/>
                  </a:lnTo>
                  <a:lnTo>
                    <a:pt x="15" y="10"/>
                  </a:lnTo>
                  <a:lnTo>
                    <a:pt x="72" y="10"/>
                  </a:lnTo>
                  <a:lnTo>
                    <a:pt x="7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38" name="Freeform 487"/>
            <p:cNvSpPr>
              <a:spLocks noEditPoints="1" noChangeArrowheads="1"/>
            </p:cNvSpPr>
            <p:nvPr/>
          </p:nvSpPr>
          <p:spPr bwMode="auto">
            <a:xfrm>
              <a:off x="3046" y="2169"/>
              <a:ext cx="27" cy="44"/>
            </a:xfrm>
            <a:custGeom>
              <a:avLst/>
              <a:gdLst>
                <a:gd name="T0" fmla="*/ 82 w 82"/>
                <a:gd name="T1" fmla="*/ 64 h 131"/>
                <a:gd name="T2" fmla="*/ 81 w 82"/>
                <a:gd name="T3" fmla="*/ 49 h 131"/>
                <a:gd name="T4" fmla="*/ 79 w 82"/>
                <a:gd name="T5" fmla="*/ 37 h 131"/>
                <a:gd name="T6" fmla="*/ 75 w 82"/>
                <a:gd name="T7" fmla="*/ 24 h 131"/>
                <a:gd name="T8" fmla="*/ 71 w 82"/>
                <a:gd name="T9" fmla="*/ 16 h 131"/>
                <a:gd name="T10" fmla="*/ 64 w 82"/>
                <a:gd name="T11" fmla="*/ 8 h 131"/>
                <a:gd name="T12" fmla="*/ 57 w 82"/>
                <a:gd name="T13" fmla="*/ 4 h 131"/>
                <a:gd name="T14" fmla="*/ 48 w 82"/>
                <a:gd name="T15" fmla="*/ 0 h 131"/>
                <a:gd name="T16" fmla="*/ 41 w 82"/>
                <a:gd name="T17" fmla="*/ 0 h 131"/>
                <a:gd name="T18" fmla="*/ 31 w 82"/>
                <a:gd name="T19" fmla="*/ 0 h 131"/>
                <a:gd name="T20" fmla="*/ 24 w 82"/>
                <a:gd name="T21" fmla="*/ 4 h 131"/>
                <a:gd name="T22" fmla="*/ 17 w 82"/>
                <a:gd name="T23" fmla="*/ 9 h 131"/>
                <a:gd name="T24" fmla="*/ 12 w 82"/>
                <a:gd name="T25" fmla="*/ 17 h 131"/>
                <a:gd name="T26" fmla="*/ 6 w 82"/>
                <a:gd name="T27" fmla="*/ 26 h 131"/>
                <a:gd name="T28" fmla="*/ 2 w 82"/>
                <a:gd name="T29" fmla="*/ 38 h 131"/>
                <a:gd name="T30" fmla="*/ 0 w 82"/>
                <a:gd name="T31" fmla="*/ 50 h 131"/>
                <a:gd name="T32" fmla="*/ 0 w 82"/>
                <a:gd name="T33" fmla="*/ 64 h 131"/>
                <a:gd name="T34" fmla="*/ 0 w 82"/>
                <a:gd name="T35" fmla="*/ 79 h 131"/>
                <a:gd name="T36" fmla="*/ 2 w 82"/>
                <a:gd name="T37" fmla="*/ 92 h 131"/>
                <a:gd name="T38" fmla="*/ 6 w 82"/>
                <a:gd name="T39" fmla="*/ 103 h 131"/>
                <a:gd name="T40" fmla="*/ 12 w 82"/>
                <a:gd name="T41" fmla="*/ 113 h 131"/>
                <a:gd name="T42" fmla="*/ 17 w 82"/>
                <a:gd name="T43" fmla="*/ 120 h 131"/>
                <a:gd name="T44" fmla="*/ 24 w 82"/>
                <a:gd name="T45" fmla="*/ 126 h 131"/>
                <a:gd name="T46" fmla="*/ 31 w 82"/>
                <a:gd name="T47" fmla="*/ 130 h 131"/>
                <a:gd name="T48" fmla="*/ 41 w 82"/>
                <a:gd name="T49" fmla="*/ 131 h 131"/>
                <a:gd name="T50" fmla="*/ 48 w 82"/>
                <a:gd name="T51" fmla="*/ 130 h 131"/>
                <a:gd name="T52" fmla="*/ 52 w 82"/>
                <a:gd name="T53" fmla="*/ 127 h 131"/>
                <a:gd name="T54" fmla="*/ 57 w 82"/>
                <a:gd name="T55" fmla="*/ 126 h 131"/>
                <a:gd name="T56" fmla="*/ 64 w 82"/>
                <a:gd name="T57" fmla="*/ 120 h 131"/>
                <a:gd name="T58" fmla="*/ 71 w 82"/>
                <a:gd name="T59" fmla="*/ 113 h 131"/>
                <a:gd name="T60" fmla="*/ 71 w 82"/>
                <a:gd name="T61" fmla="*/ 109 h 131"/>
                <a:gd name="T62" fmla="*/ 73 w 82"/>
                <a:gd name="T63" fmla="*/ 107 h 131"/>
                <a:gd name="T64" fmla="*/ 75 w 82"/>
                <a:gd name="T65" fmla="*/ 102 h 131"/>
                <a:gd name="T66" fmla="*/ 75 w 82"/>
                <a:gd name="T67" fmla="*/ 98 h 131"/>
                <a:gd name="T68" fmla="*/ 76 w 82"/>
                <a:gd name="T69" fmla="*/ 96 h 131"/>
                <a:gd name="T70" fmla="*/ 79 w 82"/>
                <a:gd name="T71" fmla="*/ 91 h 131"/>
                <a:gd name="T72" fmla="*/ 81 w 82"/>
                <a:gd name="T73" fmla="*/ 78 h 131"/>
                <a:gd name="T74" fmla="*/ 81 w 82"/>
                <a:gd name="T75" fmla="*/ 70 h 131"/>
                <a:gd name="T76" fmla="*/ 81 w 82"/>
                <a:gd name="T77" fmla="*/ 67 h 131"/>
                <a:gd name="T78" fmla="*/ 82 w 82"/>
                <a:gd name="T79" fmla="*/ 64 h 131"/>
                <a:gd name="T80" fmla="*/ 22 w 82"/>
                <a:gd name="T81" fmla="*/ 22 h 131"/>
                <a:gd name="T82" fmla="*/ 30 w 82"/>
                <a:gd name="T83" fmla="*/ 9 h 131"/>
                <a:gd name="T84" fmla="*/ 41 w 82"/>
                <a:gd name="T85" fmla="*/ 5 h 131"/>
                <a:gd name="T86" fmla="*/ 46 w 82"/>
                <a:gd name="T87" fmla="*/ 5 h 131"/>
                <a:gd name="T88" fmla="*/ 52 w 82"/>
                <a:gd name="T89" fmla="*/ 9 h 131"/>
                <a:gd name="T90" fmla="*/ 56 w 82"/>
                <a:gd name="T91" fmla="*/ 14 h 131"/>
                <a:gd name="T92" fmla="*/ 61 w 82"/>
                <a:gd name="T93" fmla="*/ 22 h 131"/>
                <a:gd name="T94" fmla="*/ 67 w 82"/>
                <a:gd name="T95" fmla="*/ 64 h 131"/>
                <a:gd name="T96" fmla="*/ 61 w 82"/>
                <a:gd name="T97" fmla="*/ 109 h 131"/>
                <a:gd name="T98" fmla="*/ 56 w 82"/>
                <a:gd name="T99" fmla="*/ 115 h 131"/>
                <a:gd name="T100" fmla="*/ 52 w 82"/>
                <a:gd name="T101" fmla="*/ 120 h 131"/>
                <a:gd name="T102" fmla="*/ 46 w 82"/>
                <a:gd name="T103" fmla="*/ 123 h 131"/>
                <a:gd name="T104" fmla="*/ 41 w 82"/>
                <a:gd name="T105" fmla="*/ 124 h 131"/>
                <a:gd name="T106" fmla="*/ 35 w 82"/>
                <a:gd name="T107" fmla="*/ 123 h 131"/>
                <a:gd name="T108" fmla="*/ 30 w 82"/>
                <a:gd name="T109" fmla="*/ 120 h 131"/>
                <a:gd name="T110" fmla="*/ 25 w 82"/>
                <a:gd name="T111" fmla="*/ 115 h 131"/>
                <a:gd name="T112" fmla="*/ 22 w 82"/>
                <a:gd name="T113" fmla="*/ 109 h 131"/>
                <a:gd name="T114" fmla="*/ 16 w 82"/>
                <a:gd name="T115" fmla="*/ 90 h 131"/>
                <a:gd name="T116" fmla="*/ 15 w 82"/>
                <a:gd name="T117" fmla="*/ 78 h 131"/>
                <a:gd name="T118" fmla="*/ 15 w 82"/>
                <a:gd name="T119" fmla="*/ 64 h 131"/>
                <a:gd name="T120" fmla="*/ 16 w 82"/>
                <a:gd name="T121" fmla="*/ 39 h 131"/>
                <a:gd name="T122" fmla="*/ 22 w 82"/>
                <a:gd name="T123" fmla="*/ 2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" h="131">
                  <a:moveTo>
                    <a:pt x="82" y="64"/>
                  </a:moveTo>
                  <a:lnTo>
                    <a:pt x="81" y="49"/>
                  </a:lnTo>
                  <a:lnTo>
                    <a:pt x="79" y="37"/>
                  </a:lnTo>
                  <a:lnTo>
                    <a:pt x="75" y="24"/>
                  </a:lnTo>
                  <a:lnTo>
                    <a:pt x="71" y="16"/>
                  </a:lnTo>
                  <a:lnTo>
                    <a:pt x="64" y="8"/>
                  </a:lnTo>
                  <a:lnTo>
                    <a:pt x="57" y="4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4" y="4"/>
                  </a:lnTo>
                  <a:lnTo>
                    <a:pt x="17" y="9"/>
                  </a:lnTo>
                  <a:lnTo>
                    <a:pt x="12" y="17"/>
                  </a:lnTo>
                  <a:lnTo>
                    <a:pt x="6" y="26"/>
                  </a:lnTo>
                  <a:lnTo>
                    <a:pt x="2" y="38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2" y="92"/>
                  </a:lnTo>
                  <a:lnTo>
                    <a:pt x="6" y="103"/>
                  </a:lnTo>
                  <a:lnTo>
                    <a:pt x="12" y="113"/>
                  </a:lnTo>
                  <a:lnTo>
                    <a:pt x="17" y="120"/>
                  </a:lnTo>
                  <a:lnTo>
                    <a:pt x="24" y="126"/>
                  </a:lnTo>
                  <a:lnTo>
                    <a:pt x="31" y="130"/>
                  </a:lnTo>
                  <a:lnTo>
                    <a:pt x="41" y="131"/>
                  </a:lnTo>
                  <a:lnTo>
                    <a:pt x="48" y="130"/>
                  </a:lnTo>
                  <a:lnTo>
                    <a:pt x="52" y="127"/>
                  </a:lnTo>
                  <a:lnTo>
                    <a:pt x="57" y="126"/>
                  </a:lnTo>
                  <a:lnTo>
                    <a:pt x="64" y="120"/>
                  </a:lnTo>
                  <a:lnTo>
                    <a:pt x="71" y="113"/>
                  </a:lnTo>
                  <a:lnTo>
                    <a:pt x="71" y="109"/>
                  </a:lnTo>
                  <a:lnTo>
                    <a:pt x="73" y="107"/>
                  </a:lnTo>
                  <a:lnTo>
                    <a:pt x="75" y="102"/>
                  </a:lnTo>
                  <a:lnTo>
                    <a:pt x="75" y="98"/>
                  </a:lnTo>
                  <a:lnTo>
                    <a:pt x="76" y="96"/>
                  </a:lnTo>
                  <a:lnTo>
                    <a:pt x="79" y="91"/>
                  </a:lnTo>
                  <a:lnTo>
                    <a:pt x="81" y="78"/>
                  </a:lnTo>
                  <a:lnTo>
                    <a:pt x="81" y="70"/>
                  </a:lnTo>
                  <a:lnTo>
                    <a:pt x="81" y="67"/>
                  </a:lnTo>
                  <a:lnTo>
                    <a:pt x="82" y="64"/>
                  </a:lnTo>
                  <a:close/>
                  <a:moveTo>
                    <a:pt x="22" y="22"/>
                  </a:moveTo>
                  <a:lnTo>
                    <a:pt x="30" y="9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52" y="9"/>
                  </a:lnTo>
                  <a:lnTo>
                    <a:pt x="56" y="14"/>
                  </a:lnTo>
                  <a:lnTo>
                    <a:pt x="61" y="22"/>
                  </a:lnTo>
                  <a:lnTo>
                    <a:pt x="67" y="64"/>
                  </a:lnTo>
                  <a:lnTo>
                    <a:pt x="61" y="109"/>
                  </a:lnTo>
                  <a:lnTo>
                    <a:pt x="56" y="115"/>
                  </a:lnTo>
                  <a:lnTo>
                    <a:pt x="52" y="120"/>
                  </a:lnTo>
                  <a:lnTo>
                    <a:pt x="46" y="123"/>
                  </a:lnTo>
                  <a:lnTo>
                    <a:pt x="41" y="124"/>
                  </a:lnTo>
                  <a:lnTo>
                    <a:pt x="35" y="123"/>
                  </a:lnTo>
                  <a:lnTo>
                    <a:pt x="30" y="120"/>
                  </a:lnTo>
                  <a:lnTo>
                    <a:pt x="25" y="115"/>
                  </a:lnTo>
                  <a:lnTo>
                    <a:pt x="22" y="109"/>
                  </a:lnTo>
                  <a:lnTo>
                    <a:pt x="16" y="90"/>
                  </a:lnTo>
                  <a:lnTo>
                    <a:pt x="15" y="78"/>
                  </a:lnTo>
                  <a:lnTo>
                    <a:pt x="15" y="64"/>
                  </a:lnTo>
                  <a:lnTo>
                    <a:pt x="16" y="39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39" name="Freeform 488"/>
            <p:cNvSpPr>
              <a:spLocks noChangeArrowheads="1"/>
            </p:cNvSpPr>
            <p:nvPr/>
          </p:nvSpPr>
          <p:spPr bwMode="auto">
            <a:xfrm>
              <a:off x="3051" y="2177"/>
              <a:ext cx="16" cy="4"/>
            </a:xfrm>
            <a:custGeom>
              <a:avLst/>
              <a:gdLst>
                <a:gd name="T0" fmla="*/ 46 w 46"/>
                <a:gd name="T1" fmla="*/ 11 h 11"/>
                <a:gd name="T2" fmla="*/ 45 w 46"/>
                <a:gd name="T3" fmla="*/ 0 h 11"/>
                <a:gd name="T4" fmla="*/ 4 w 46"/>
                <a:gd name="T5" fmla="*/ 0 h 11"/>
                <a:gd name="T6" fmla="*/ 0 w 46"/>
                <a:gd name="T7" fmla="*/ 11 h 11"/>
                <a:gd name="T8" fmla="*/ 46 w 4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">
                  <a:moveTo>
                    <a:pt x="46" y="11"/>
                  </a:moveTo>
                  <a:lnTo>
                    <a:pt x="45" y="0"/>
                  </a:lnTo>
                  <a:lnTo>
                    <a:pt x="4" y="0"/>
                  </a:lnTo>
                  <a:lnTo>
                    <a:pt x="0" y="11"/>
                  </a:lnTo>
                  <a:lnTo>
                    <a:pt x="46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40" name="Freeform 489"/>
            <p:cNvSpPr>
              <a:spLocks noChangeArrowheads="1"/>
            </p:cNvSpPr>
            <p:nvPr/>
          </p:nvSpPr>
          <p:spPr bwMode="auto">
            <a:xfrm>
              <a:off x="3053" y="2174"/>
              <a:ext cx="13" cy="3"/>
            </a:xfrm>
            <a:custGeom>
              <a:avLst/>
              <a:gdLst>
                <a:gd name="T0" fmla="*/ 41 w 41"/>
                <a:gd name="T1" fmla="*/ 10 h 10"/>
                <a:gd name="T2" fmla="*/ 40 w 41"/>
                <a:gd name="T3" fmla="*/ 8 h 10"/>
                <a:gd name="T4" fmla="*/ 36 w 41"/>
                <a:gd name="T5" fmla="*/ 0 h 10"/>
                <a:gd name="T6" fmla="*/ 7 w 41"/>
                <a:gd name="T7" fmla="*/ 0 h 10"/>
                <a:gd name="T8" fmla="*/ 1 w 41"/>
                <a:gd name="T9" fmla="*/ 8 h 10"/>
                <a:gd name="T10" fmla="*/ 0 w 41"/>
                <a:gd name="T11" fmla="*/ 10 h 10"/>
                <a:gd name="T12" fmla="*/ 41 w 4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0">
                  <a:moveTo>
                    <a:pt x="41" y="10"/>
                  </a:moveTo>
                  <a:lnTo>
                    <a:pt x="40" y="8"/>
                  </a:lnTo>
                  <a:lnTo>
                    <a:pt x="36" y="0"/>
                  </a:lnTo>
                  <a:lnTo>
                    <a:pt x="7" y="0"/>
                  </a:lnTo>
                  <a:lnTo>
                    <a:pt x="1" y="8"/>
                  </a:lnTo>
                  <a:lnTo>
                    <a:pt x="0" y="10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41" name="Freeform 490"/>
            <p:cNvSpPr>
              <a:spLocks noChangeArrowheads="1"/>
            </p:cNvSpPr>
            <p:nvPr/>
          </p:nvSpPr>
          <p:spPr bwMode="auto">
            <a:xfrm>
              <a:off x="3055" y="2171"/>
              <a:ext cx="10" cy="3"/>
            </a:xfrm>
            <a:custGeom>
              <a:avLst/>
              <a:gdLst>
                <a:gd name="T0" fmla="*/ 29 w 29"/>
                <a:gd name="T1" fmla="*/ 9 h 9"/>
                <a:gd name="T2" fmla="*/ 22 w 29"/>
                <a:gd name="T3" fmla="*/ 1 h 9"/>
                <a:gd name="T4" fmla="*/ 13 w 29"/>
                <a:gd name="T5" fmla="*/ 0 h 9"/>
                <a:gd name="T6" fmla="*/ 5 w 29"/>
                <a:gd name="T7" fmla="*/ 1 h 9"/>
                <a:gd name="T8" fmla="*/ 0 w 29"/>
                <a:gd name="T9" fmla="*/ 9 h 9"/>
                <a:gd name="T10" fmla="*/ 29 w 29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9">
                  <a:moveTo>
                    <a:pt x="29" y="9"/>
                  </a:moveTo>
                  <a:lnTo>
                    <a:pt x="22" y="1"/>
                  </a:lnTo>
                  <a:lnTo>
                    <a:pt x="13" y="0"/>
                  </a:lnTo>
                  <a:lnTo>
                    <a:pt x="5" y="1"/>
                  </a:lnTo>
                  <a:lnTo>
                    <a:pt x="0" y="9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42" name="Freeform 491"/>
            <p:cNvSpPr>
              <a:spLocks noChangeArrowheads="1"/>
            </p:cNvSpPr>
            <p:nvPr/>
          </p:nvSpPr>
          <p:spPr bwMode="auto">
            <a:xfrm>
              <a:off x="3051" y="2188"/>
              <a:ext cx="17" cy="4"/>
            </a:xfrm>
            <a:custGeom>
              <a:avLst/>
              <a:gdLst>
                <a:gd name="T0" fmla="*/ 0 w 52"/>
                <a:gd name="T1" fmla="*/ 7 h 12"/>
                <a:gd name="T2" fmla="*/ 0 w 52"/>
                <a:gd name="T3" fmla="*/ 12 h 12"/>
                <a:gd name="T4" fmla="*/ 52 w 52"/>
                <a:gd name="T5" fmla="*/ 12 h 12"/>
                <a:gd name="T6" fmla="*/ 52 w 52"/>
                <a:gd name="T7" fmla="*/ 7 h 12"/>
                <a:gd name="T8" fmla="*/ 50 w 52"/>
                <a:gd name="T9" fmla="*/ 0 h 12"/>
                <a:gd name="T10" fmla="*/ 0 w 52"/>
                <a:gd name="T11" fmla="*/ 0 h 12"/>
                <a:gd name="T12" fmla="*/ 0 w 52"/>
                <a:gd name="T1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0" y="7"/>
                  </a:moveTo>
                  <a:lnTo>
                    <a:pt x="0" y="12"/>
                  </a:lnTo>
                  <a:lnTo>
                    <a:pt x="52" y="12"/>
                  </a:lnTo>
                  <a:lnTo>
                    <a:pt x="52" y="7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43" name="Freeform 492"/>
            <p:cNvSpPr>
              <a:spLocks noChangeArrowheads="1"/>
            </p:cNvSpPr>
            <p:nvPr/>
          </p:nvSpPr>
          <p:spPr bwMode="auto">
            <a:xfrm>
              <a:off x="3051" y="2185"/>
              <a:ext cx="16" cy="3"/>
            </a:xfrm>
            <a:custGeom>
              <a:avLst/>
              <a:gdLst>
                <a:gd name="T0" fmla="*/ 1 w 50"/>
                <a:gd name="T1" fmla="*/ 0 h 10"/>
                <a:gd name="T2" fmla="*/ 0 w 50"/>
                <a:gd name="T3" fmla="*/ 10 h 10"/>
                <a:gd name="T4" fmla="*/ 50 w 50"/>
                <a:gd name="T5" fmla="*/ 10 h 10"/>
                <a:gd name="T6" fmla="*/ 49 w 50"/>
                <a:gd name="T7" fmla="*/ 0 h 10"/>
                <a:gd name="T8" fmla="*/ 1 w 5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0">
                  <a:moveTo>
                    <a:pt x="1" y="0"/>
                  </a:moveTo>
                  <a:lnTo>
                    <a:pt x="0" y="10"/>
                  </a:lnTo>
                  <a:lnTo>
                    <a:pt x="50" y="10"/>
                  </a:lnTo>
                  <a:lnTo>
                    <a:pt x="4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44" name="Freeform 493"/>
            <p:cNvSpPr>
              <a:spLocks noChangeArrowheads="1"/>
            </p:cNvSpPr>
            <p:nvPr/>
          </p:nvSpPr>
          <p:spPr bwMode="auto">
            <a:xfrm>
              <a:off x="3051" y="2192"/>
              <a:ext cx="17" cy="4"/>
            </a:xfrm>
            <a:custGeom>
              <a:avLst/>
              <a:gdLst>
                <a:gd name="T0" fmla="*/ 52 w 52"/>
                <a:gd name="T1" fmla="*/ 0 h 11"/>
                <a:gd name="T2" fmla="*/ 0 w 52"/>
                <a:gd name="T3" fmla="*/ 0 h 11"/>
                <a:gd name="T4" fmla="*/ 1 w 52"/>
                <a:gd name="T5" fmla="*/ 11 h 11"/>
                <a:gd name="T6" fmla="*/ 49 w 52"/>
                <a:gd name="T7" fmla="*/ 11 h 11"/>
                <a:gd name="T8" fmla="*/ 52 w 5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1">
                  <a:moveTo>
                    <a:pt x="52" y="0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49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45" name="Freeform 494"/>
            <p:cNvSpPr>
              <a:spLocks noChangeArrowheads="1"/>
            </p:cNvSpPr>
            <p:nvPr/>
          </p:nvSpPr>
          <p:spPr bwMode="auto">
            <a:xfrm>
              <a:off x="3051" y="2181"/>
              <a:ext cx="16" cy="4"/>
            </a:xfrm>
            <a:custGeom>
              <a:avLst/>
              <a:gdLst>
                <a:gd name="T0" fmla="*/ 0 w 48"/>
                <a:gd name="T1" fmla="*/ 12 h 12"/>
                <a:gd name="T2" fmla="*/ 48 w 48"/>
                <a:gd name="T3" fmla="*/ 12 h 12"/>
                <a:gd name="T4" fmla="*/ 47 w 48"/>
                <a:gd name="T5" fmla="*/ 0 h 12"/>
                <a:gd name="T6" fmla="*/ 1 w 48"/>
                <a:gd name="T7" fmla="*/ 0 h 12"/>
                <a:gd name="T8" fmla="*/ 0 w 48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2">
                  <a:moveTo>
                    <a:pt x="0" y="12"/>
                  </a:moveTo>
                  <a:lnTo>
                    <a:pt x="48" y="12"/>
                  </a:lnTo>
                  <a:lnTo>
                    <a:pt x="47" y="0"/>
                  </a:lnTo>
                  <a:lnTo>
                    <a:pt x="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46" name="Freeform 495"/>
            <p:cNvSpPr>
              <a:spLocks noChangeArrowheads="1"/>
            </p:cNvSpPr>
            <p:nvPr/>
          </p:nvSpPr>
          <p:spPr bwMode="auto">
            <a:xfrm>
              <a:off x="3052" y="2203"/>
              <a:ext cx="14" cy="4"/>
            </a:xfrm>
            <a:custGeom>
              <a:avLst/>
              <a:gdLst>
                <a:gd name="T0" fmla="*/ 39 w 43"/>
                <a:gd name="T1" fmla="*/ 12 h 12"/>
                <a:gd name="T2" fmla="*/ 42 w 43"/>
                <a:gd name="T3" fmla="*/ 7 h 12"/>
                <a:gd name="T4" fmla="*/ 43 w 43"/>
                <a:gd name="T5" fmla="*/ 0 h 12"/>
                <a:gd name="T6" fmla="*/ 0 w 43"/>
                <a:gd name="T7" fmla="*/ 0 h 12"/>
                <a:gd name="T8" fmla="*/ 3 w 43"/>
                <a:gd name="T9" fmla="*/ 7 h 12"/>
                <a:gd name="T10" fmla="*/ 6 w 43"/>
                <a:gd name="T11" fmla="*/ 12 h 12"/>
                <a:gd name="T12" fmla="*/ 39 w 4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2">
                  <a:moveTo>
                    <a:pt x="39" y="12"/>
                  </a:moveTo>
                  <a:lnTo>
                    <a:pt x="42" y="7"/>
                  </a:lnTo>
                  <a:lnTo>
                    <a:pt x="43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6" y="12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47" name="Freeform 496"/>
            <p:cNvSpPr>
              <a:spLocks noChangeArrowheads="1"/>
            </p:cNvSpPr>
            <p:nvPr/>
          </p:nvSpPr>
          <p:spPr bwMode="auto">
            <a:xfrm>
              <a:off x="3051" y="2199"/>
              <a:ext cx="16" cy="4"/>
            </a:xfrm>
            <a:custGeom>
              <a:avLst/>
              <a:gdLst>
                <a:gd name="T0" fmla="*/ 45 w 46"/>
                <a:gd name="T1" fmla="*/ 11 h 11"/>
                <a:gd name="T2" fmla="*/ 46 w 46"/>
                <a:gd name="T3" fmla="*/ 0 h 11"/>
                <a:gd name="T4" fmla="*/ 0 w 46"/>
                <a:gd name="T5" fmla="*/ 0 h 11"/>
                <a:gd name="T6" fmla="*/ 0 w 46"/>
                <a:gd name="T7" fmla="*/ 5 h 11"/>
                <a:gd name="T8" fmla="*/ 2 w 46"/>
                <a:gd name="T9" fmla="*/ 11 h 11"/>
                <a:gd name="T10" fmla="*/ 45 w 46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1">
                  <a:moveTo>
                    <a:pt x="45" y="11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11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48" name="Freeform 497"/>
            <p:cNvSpPr>
              <a:spLocks noChangeArrowheads="1"/>
            </p:cNvSpPr>
            <p:nvPr/>
          </p:nvSpPr>
          <p:spPr bwMode="auto">
            <a:xfrm>
              <a:off x="3051" y="2196"/>
              <a:ext cx="16" cy="3"/>
            </a:xfrm>
            <a:custGeom>
              <a:avLst/>
              <a:gdLst>
                <a:gd name="T0" fmla="*/ 47 w 48"/>
                <a:gd name="T1" fmla="*/ 11 h 11"/>
                <a:gd name="T2" fmla="*/ 48 w 48"/>
                <a:gd name="T3" fmla="*/ 0 h 11"/>
                <a:gd name="T4" fmla="*/ 0 w 48"/>
                <a:gd name="T5" fmla="*/ 0 h 11"/>
                <a:gd name="T6" fmla="*/ 1 w 48"/>
                <a:gd name="T7" fmla="*/ 11 h 11"/>
                <a:gd name="T8" fmla="*/ 47 w 4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">
                  <a:moveTo>
                    <a:pt x="47" y="11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49" name="Freeform 498"/>
            <p:cNvSpPr>
              <a:spLocks noChangeArrowheads="1"/>
            </p:cNvSpPr>
            <p:nvPr/>
          </p:nvSpPr>
          <p:spPr bwMode="auto">
            <a:xfrm>
              <a:off x="3054" y="2207"/>
              <a:ext cx="11" cy="3"/>
            </a:xfrm>
            <a:custGeom>
              <a:avLst/>
              <a:gdLst>
                <a:gd name="T0" fmla="*/ 33 w 33"/>
                <a:gd name="T1" fmla="*/ 0 h 10"/>
                <a:gd name="T2" fmla="*/ 0 w 33"/>
                <a:gd name="T3" fmla="*/ 0 h 10"/>
                <a:gd name="T4" fmla="*/ 8 w 33"/>
                <a:gd name="T5" fmla="*/ 7 h 10"/>
                <a:gd name="T6" fmla="*/ 16 w 33"/>
                <a:gd name="T7" fmla="*/ 10 h 10"/>
                <a:gd name="T8" fmla="*/ 16 w 33"/>
                <a:gd name="T9" fmla="*/ 9 h 10"/>
                <a:gd name="T10" fmla="*/ 17 w 33"/>
                <a:gd name="T11" fmla="*/ 9 h 10"/>
                <a:gd name="T12" fmla="*/ 20 w 33"/>
                <a:gd name="T13" fmla="*/ 9 h 10"/>
                <a:gd name="T14" fmla="*/ 25 w 33"/>
                <a:gd name="T15" fmla="*/ 7 h 10"/>
                <a:gd name="T16" fmla="*/ 26 w 33"/>
                <a:gd name="T17" fmla="*/ 5 h 10"/>
                <a:gd name="T18" fmla="*/ 28 w 33"/>
                <a:gd name="T19" fmla="*/ 4 h 10"/>
                <a:gd name="T20" fmla="*/ 33 w 33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0">
                  <a:moveTo>
                    <a:pt x="33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20" y="9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8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50" name="Freeform 499"/>
            <p:cNvSpPr>
              <a:spLocks noEditPoints="1" noChangeArrowheads="1"/>
            </p:cNvSpPr>
            <p:nvPr/>
          </p:nvSpPr>
          <p:spPr bwMode="auto">
            <a:xfrm>
              <a:off x="3011" y="2169"/>
              <a:ext cx="29" cy="43"/>
            </a:xfrm>
            <a:custGeom>
              <a:avLst/>
              <a:gdLst>
                <a:gd name="T0" fmla="*/ 66 w 87"/>
                <a:gd name="T1" fmla="*/ 0 h 130"/>
                <a:gd name="T2" fmla="*/ 57 w 87"/>
                <a:gd name="T3" fmla="*/ 0 h 130"/>
                <a:gd name="T4" fmla="*/ 0 w 87"/>
                <a:gd name="T5" fmla="*/ 86 h 130"/>
                <a:gd name="T6" fmla="*/ 0 w 87"/>
                <a:gd name="T7" fmla="*/ 90 h 130"/>
                <a:gd name="T8" fmla="*/ 53 w 87"/>
                <a:gd name="T9" fmla="*/ 90 h 130"/>
                <a:gd name="T10" fmla="*/ 53 w 87"/>
                <a:gd name="T11" fmla="*/ 115 h 130"/>
                <a:gd name="T12" fmla="*/ 50 w 87"/>
                <a:gd name="T13" fmla="*/ 121 h 130"/>
                <a:gd name="T14" fmla="*/ 40 w 87"/>
                <a:gd name="T15" fmla="*/ 124 h 130"/>
                <a:gd name="T16" fmla="*/ 31 w 87"/>
                <a:gd name="T17" fmla="*/ 124 h 130"/>
                <a:gd name="T18" fmla="*/ 31 w 87"/>
                <a:gd name="T19" fmla="*/ 130 h 130"/>
                <a:gd name="T20" fmla="*/ 85 w 87"/>
                <a:gd name="T21" fmla="*/ 130 h 130"/>
                <a:gd name="T22" fmla="*/ 85 w 87"/>
                <a:gd name="T23" fmla="*/ 124 h 130"/>
                <a:gd name="T24" fmla="*/ 77 w 87"/>
                <a:gd name="T25" fmla="*/ 124 h 130"/>
                <a:gd name="T26" fmla="*/ 69 w 87"/>
                <a:gd name="T27" fmla="*/ 121 h 130"/>
                <a:gd name="T28" fmla="*/ 66 w 87"/>
                <a:gd name="T29" fmla="*/ 115 h 130"/>
                <a:gd name="T30" fmla="*/ 66 w 87"/>
                <a:gd name="T31" fmla="*/ 90 h 130"/>
                <a:gd name="T32" fmla="*/ 87 w 87"/>
                <a:gd name="T33" fmla="*/ 90 h 130"/>
                <a:gd name="T34" fmla="*/ 87 w 87"/>
                <a:gd name="T35" fmla="*/ 86 h 130"/>
                <a:gd name="T36" fmla="*/ 66 w 87"/>
                <a:gd name="T37" fmla="*/ 86 h 130"/>
                <a:gd name="T38" fmla="*/ 66 w 87"/>
                <a:gd name="T39" fmla="*/ 0 h 130"/>
                <a:gd name="T40" fmla="*/ 52 w 87"/>
                <a:gd name="T41" fmla="*/ 17 h 130"/>
                <a:gd name="T42" fmla="*/ 53 w 87"/>
                <a:gd name="T43" fmla="*/ 17 h 130"/>
                <a:gd name="T44" fmla="*/ 53 w 87"/>
                <a:gd name="T45" fmla="*/ 86 h 130"/>
                <a:gd name="T46" fmla="*/ 6 w 87"/>
                <a:gd name="T47" fmla="*/ 86 h 130"/>
                <a:gd name="T48" fmla="*/ 52 w 87"/>
                <a:gd name="T49" fmla="*/ 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130">
                  <a:moveTo>
                    <a:pt x="66" y="0"/>
                  </a:moveTo>
                  <a:lnTo>
                    <a:pt x="57" y="0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53" y="90"/>
                  </a:lnTo>
                  <a:lnTo>
                    <a:pt x="53" y="115"/>
                  </a:lnTo>
                  <a:lnTo>
                    <a:pt x="50" y="121"/>
                  </a:lnTo>
                  <a:lnTo>
                    <a:pt x="40" y="124"/>
                  </a:lnTo>
                  <a:lnTo>
                    <a:pt x="31" y="124"/>
                  </a:lnTo>
                  <a:lnTo>
                    <a:pt x="31" y="130"/>
                  </a:lnTo>
                  <a:lnTo>
                    <a:pt x="85" y="130"/>
                  </a:lnTo>
                  <a:lnTo>
                    <a:pt x="85" y="124"/>
                  </a:lnTo>
                  <a:lnTo>
                    <a:pt x="77" y="124"/>
                  </a:lnTo>
                  <a:lnTo>
                    <a:pt x="69" y="121"/>
                  </a:lnTo>
                  <a:lnTo>
                    <a:pt x="66" y="115"/>
                  </a:lnTo>
                  <a:lnTo>
                    <a:pt x="66" y="90"/>
                  </a:lnTo>
                  <a:lnTo>
                    <a:pt x="87" y="90"/>
                  </a:lnTo>
                  <a:lnTo>
                    <a:pt x="87" y="86"/>
                  </a:lnTo>
                  <a:lnTo>
                    <a:pt x="66" y="86"/>
                  </a:lnTo>
                  <a:lnTo>
                    <a:pt x="66" y="0"/>
                  </a:lnTo>
                  <a:close/>
                  <a:moveTo>
                    <a:pt x="52" y="17"/>
                  </a:moveTo>
                  <a:lnTo>
                    <a:pt x="53" y="17"/>
                  </a:lnTo>
                  <a:lnTo>
                    <a:pt x="53" y="86"/>
                  </a:lnTo>
                  <a:lnTo>
                    <a:pt x="6" y="86"/>
                  </a:lnTo>
                  <a:lnTo>
                    <a:pt x="5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51" name="Freeform 500"/>
            <p:cNvSpPr>
              <a:spLocks noChangeArrowheads="1"/>
            </p:cNvSpPr>
            <p:nvPr/>
          </p:nvSpPr>
          <p:spPr bwMode="auto">
            <a:xfrm>
              <a:off x="3017" y="2188"/>
              <a:ext cx="12" cy="4"/>
            </a:xfrm>
            <a:custGeom>
              <a:avLst/>
              <a:gdLst>
                <a:gd name="T0" fmla="*/ 8 w 36"/>
                <a:gd name="T1" fmla="*/ 0 h 12"/>
                <a:gd name="T2" fmla="*/ 0 w 36"/>
                <a:gd name="T3" fmla="*/ 12 h 12"/>
                <a:gd name="T4" fmla="*/ 36 w 36"/>
                <a:gd name="T5" fmla="*/ 12 h 12"/>
                <a:gd name="T6" fmla="*/ 36 w 36"/>
                <a:gd name="T7" fmla="*/ 0 h 12"/>
                <a:gd name="T8" fmla="*/ 8 w 3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2">
                  <a:moveTo>
                    <a:pt x="8" y="0"/>
                  </a:moveTo>
                  <a:lnTo>
                    <a:pt x="0" y="12"/>
                  </a:lnTo>
                  <a:lnTo>
                    <a:pt x="36" y="12"/>
                  </a:lnTo>
                  <a:lnTo>
                    <a:pt x="3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52" name="Freeform 501"/>
            <p:cNvSpPr>
              <a:spLocks noChangeArrowheads="1"/>
            </p:cNvSpPr>
            <p:nvPr/>
          </p:nvSpPr>
          <p:spPr bwMode="auto">
            <a:xfrm>
              <a:off x="3019" y="2185"/>
              <a:ext cx="10" cy="3"/>
            </a:xfrm>
            <a:custGeom>
              <a:avLst/>
              <a:gdLst>
                <a:gd name="T0" fmla="*/ 8 w 28"/>
                <a:gd name="T1" fmla="*/ 0 h 10"/>
                <a:gd name="T2" fmla="*/ 0 w 28"/>
                <a:gd name="T3" fmla="*/ 10 h 10"/>
                <a:gd name="T4" fmla="*/ 28 w 28"/>
                <a:gd name="T5" fmla="*/ 10 h 10"/>
                <a:gd name="T6" fmla="*/ 28 w 28"/>
                <a:gd name="T7" fmla="*/ 0 h 10"/>
                <a:gd name="T8" fmla="*/ 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8" y="0"/>
                  </a:move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53" name="Freeform 502"/>
            <p:cNvSpPr>
              <a:spLocks noChangeArrowheads="1"/>
            </p:cNvSpPr>
            <p:nvPr/>
          </p:nvSpPr>
          <p:spPr bwMode="auto">
            <a:xfrm>
              <a:off x="3022" y="2181"/>
              <a:ext cx="7" cy="4"/>
            </a:xfrm>
            <a:custGeom>
              <a:avLst/>
              <a:gdLst>
                <a:gd name="T0" fmla="*/ 7 w 20"/>
                <a:gd name="T1" fmla="*/ 0 h 12"/>
                <a:gd name="T2" fmla="*/ 0 w 20"/>
                <a:gd name="T3" fmla="*/ 12 h 12"/>
                <a:gd name="T4" fmla="*/ 20 w 20"/>
                <a:gd name="T5" fmla="*/ 12 h 12"/>
                <a:gd name="T6" fmla="*/ 20 w 20"/>
                <a:gd name="T7" fmla="*/ 0 h 12"/>
                <a:gd name="T8" fmla="*/ 7 w 2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">
                  <a:moveTo>
                    <a:pt x="7" y="0"/>
                  </a:moveTo>
                  <a:lnTo>
                    <a:pt x="0" y="12"/>
                  </a:lnTo>
                  <a:lnTo>
                    <a:pt x="20" y="12"/>
                  </a:lnTo>
                  <a:lnTo>
                    <a:pt x="2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54" name="Freeform 503"/>
            <p:cNvSpPr>
              <a:spLocks noChangeArrowheads="1"/>
            </p:cNvSpPr>
            <p:nvPr/>
          </p:nvSpPr>
          <p:spPr bwMode="auto">
            <a:xfrm>
              <a:off x="3027" y="2175"/>
              <a:ext cx="2" cy="2"/>
            </a:xfrm>
            <a:custGeom>
              <a:avLst/>
              <a:gdLst>
                <a:gd name="T0" fmla="*/ 5 w 5"/>
                <a:gd name="T1" fmla="*/ 7 h 7"/>
                <a:gd name="T2" fmla="*/ 5 w 5"/>
                <a:gd name="T3" fmla="*/ 0 h 7"/>
                <a:gd name="T4" fmla="*/ 4 w 5"/>
                <a:gd name="T5" fmla="*/ 0 h 7"/>
                <a:gd name="T6" fmla="*/ 0 w 5"/>
                <a:gd name="T7" fmla="*/ 7 h 7"/>
                <a:gd name="T8" fmla="*/ 5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55" name="Freeform 504"/>
            <p:cNvSpPr>
              <a:spLocks noChangeArrowheads="1"/>
            </p:cNvSpPr>
            <p:nvPr/>
          </p:nvSpPr>
          <p:spPr bwMode="auto">
            <a:xfrm>
              <a:off x="3024" y="2177"/>
              <a:ext cx="5" cy="4"/>
            </a:xfrm>
            <a:custGeom>
              <a:avLst/>
              <a:gdLst>
                <a:gd name="T0" fmla="*/ 13 w 13"/>
                <a:gd name="T1" fmla="*/ 0 h 11"/>
                <a:gd name="T2" fmla="*/ 8 w 13"/>
                <a:gd name="T3" fmla="*/ 0 h 11"/>
                <a:gd name="T4" fmla="*/ 0 w 13"/>
                <a:gd name="T5" fmla="*/ 11 h 11"/>
                <a:gd name="T6" fmla="*/ 13 w 13"/>
                <a:gd name="T7" fmla="*/ 11 h 11"/>
                <a:gd name="T8" fmla="*/ 13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lnTo>
                    <a:pt x="8" y="0"/>
                  </a:lnTo>
                  <a:lnTo>
                    <a:pt x="0" y="11"/>
                  </a:lnTo>
                  <a:lnTo>
                    <a:pt x="13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56" name="Freeform 505"/>
            <p:cNvSpPr>
              <a:spLocks noChangeArrowheads="1"/>
            </p:cNvSpPr>
            <p:nvPr/>
          </p:nvSpPr>
          <p:spPr bwMode="auto">
            <a:xfrm>
              <a:off x="3014" y="2192"/>
              <a:ext cx="15" cy="4"/>
            </a:xfrm>
            <a:custGeom>
              <a:avLst/>
              <a:gdLst>
                <a:gd name="T0" fmla="*/ 43 w 43"/>
                <a:gd name="T1" fmla="*/ 0 h 11"/>
                <a:gd name="T2" fmla="*/ 7 w 43"/>
                <a:gd name="T3" fmla="*/ 0 h 11"/>
                <a:gd name="T4" fmla="*/ 0 w 43"/>
                <a:gd name="T5" fmla="*/ 11 h 11"/>
                <a:gd name="T6" fmla="*/ 43 w 43"/>
                <a:gd name="T7" fmla="*/ 11 h 11"/>
                <a:gd name="T8" fmla="*/ 43 w 4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">
                  <a:moveTo>
                    <a:pt x="43" y="0"/>
                  </a:moveTo>
                  <a:lnTo>
                    <a:pt x="7" y="0"/>
                  </a:lnTo>
                  <a:lnTo>
                    <a:pt x="0" y="11"/>
                  </a:lnTo>
                  <a:lnTo>
                    <a:pt x="43" y="1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57" name="Freeform 506"/>
            <p:cNvSpPr>
              <a:spLocks noChangeArrowheads="1"/>
            </p:cNvSpPr>
            <p:nvPr/>
          </p:nvSpPr>
          <p:spPr bwMode="auto">
            <a:xfrm>
              <a:off x="3013" y="2196"/>
              <a:ext cx="16" cy="2"/>
            </a:xfrm>
            <a:custGeom>
              <a:avLst/>
              <a:gdLst>
                <a:gd name="T0" fmla="*/ 47 w 47"/>
                <a:gd name="T1" fmla="*/ 0 h 6"/>
                <a:gd name="T2" fmla="*/ 4 w 47"/>
                <a:gd name="T3" fmla="*/ 0 h 6"/>
                <a:gd name="T4" fmla="*/ 0 w 47"/>
                <a:gd name="T5" fmla="*/ 6 h 6"/>
                <a:gd name="T6" fmla="*/ 47 w 47"/>
                <a:gd name="T7" fmla="*/ 6 h 6"/>
                <a:gd name="T8" fmla="*/ 47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47" y="0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47" y="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58" name="Freeform 507"/>
            <p:cNvSpPr>
              <a:spLocks noChangeArrowheads="1"/>
            </p:cNvSpPr>
            <p:nvPr/>
          </p:nvSpPr>
          <p:spPr bwMode="auto">
            <a:xfrm>
              <a:off x="1808" y="2052"/>
              <a:ext cx="2" cy="22"/>
            </a:xfrm>
            <a:custGeom>
              <a:avLst/>
              <a:gdLst>
                <a:gd name="T0" fmla="*/ 5 w 5"/>
                <a:gd name="T1" fmla="*/ 68 h 68"/>
                <a:gd name="T2" fmla="*/ 5 w 5"/>
                <a:gd name="T3" fmla="*/ 2 h 68"/>
                <a:gd name="T4" fmla="*/ 0 w 5"/>
                <a:gd name="T5" fmla="*/ 0 h 68"/>
                <a:gd name="T6" fmla="*/ 5 w 5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8">
                  <a:moveTo>
                    <a:pt x="5" y="68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5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59" name="Freeform 508"/>
            <p:cNvSpPr>
              <a:spLocks noChangeArrowheads="1"/>
            </p:cNvSpPr>
            <p:nvPr/>
          </p:nvSpPr>
          <p:spPr bwMode="auto">
            <a:xfrm>
              <a:off x="2115" y="2052"/>
              <a:ext cx="1" cy="17"/>
            </a:xfrm>
            <a:custGeom>
              <a:avLst/>
              <a:gdLst>
                <a:gd name="T0" fmla="*/ 1 w 2"/>
                <a:gd name="T1" fmla="*/ 51 h 51"/>
                <a:gd name="T2" fmla="*/ 2 w 2"/>
                <a:gd name="T3" fmla="*/ 0 h 51"/>
                <a:gd name="T4" fmla="*/ 0 w 2"/>
                <a:gd name="T5" fmla="*/ 2 h 51"/>
                <a:gd name="T6" fmla="*/ 1 w 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1">
                  <a:moveTo>
                    <a:pt x="1" y="5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60" name="Freeform 509"/>
            <p:cNvSpPr>
              <a:spLocks noChangeArrowheads="1"/>
            </p:cNvSpPr>
            <p:nvPr/>
          </p:nvSpPr>
          <p:spPr bwMode="auto">
            <a:xfrm>
              <a:off x="2423" y="2050"/>
              <a:ext cx="2" cy="23"/>
            </a:xfrm>
            <a:custGeom>
              <a:avLst/>
              <a:gdLst>
                <a:gd name="T0" fmla="*/ 5 w 5"/>
                <a:gd name="T1" fmla="*/ 4 h 69"/>
                <a:gd name="T2" fmla="*/ 0 w 5"/>
                <a:gd name="T3" fmla="*/ 0 h 69"/>
                <a:gd name="T4" fmla="*/ 1 w 5"/>
                <a:gd name="T5" fmla="*/ 69 h 69"/>
                <a:gd name="T6" fmla="*/ 5 w 5"/>
                <a:gd name="T7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9">
                  <a:moveTo>
                    <a:pt x="5" y="4"/>
                  </a:moveTo>
                  <a:lnTo>
                    <a:pt x="0" y="0"/>
                  </a:lnTo>
                  <a:lnTo>
                    <a:pt x="1" y="69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61" name="Freeform 510"/>
            <p:cNvSpPr>
              <a:spLocks noChangeArrowheads="1"/>
            </p:cNvSpPr>
            <p:nvPr/>
          </p:nvSpPr>
          <p:spPr bwMode="auto">
            <a:xfrm>
              <a:off x="2730" y="2050"/>
              <a:ext cx="1" cy="18"/>
            </a:xfrm>
            <a:custGeom>
              <a:avLst/>
              <a:gdLst>
                <a:gd name="T0" fmla="*/ 2 w 2"/>
                <a:gd name="T1" fmla="*/ 0 h 54"/>
                <a:gd name="T2" fmla="*/ 0 w 2"/>
                <a:gd name="T3" fmla="*/ 4 h 54"/>
                <a:gd name="T4" fmla="*/ 2 w 2"/>
                <a:gd name="T5" fmla="*/ 54 h 54"/>
                <a:gd name="T6" fmla="*/ 2 w 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4">
                  <a:moveTo>
                    <a:pt x="2" y="0"/>
                  </a:moveTo>
                  <a:lnTo>
                    <a:pt x="0" y="4"/>
                  </a:lnTo>
                  <a:lnTo>
                    <a:pt x="2" y="5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62" name="Freeform 511"/>
            <p:cNvSpPr>
              <a:spLocks noEditPoints="1" noChangeArrowheads="1"/>
            </p:cNvSpPr>
            <p:nvPr/>
          </p:nvSpPr>
          <p:spPr bwMode="auto">
            <a:xfrm>
              <a:off x="2732" y="2171"/>
              <a:ext cx="27" cy="44"/>
            </a:xfrm>
            <a:custGeom>
              <a:avLst/>
              <a:gdLst>
                <a:gd name="T0" fmla="*/ 49 w 82"/>
                <a:gd name="T1" fmla="*/ 130 h 131"/>
                <a:gd name="T2" fmla="*/ 57 w 82"/>
                <a:gd name="T3" fmla="*/ 126 h 131"/>
                <a:gd name="T4" fmla="*/ 72 w 82"/>
                <a:gd name="T5" fmla="*/ 113 h 131"/>
                <a:gd name="T6" fmla="*/ 73 w 82"/>
                <a:gd name="T7" fmla="*/ 107 h 131"/>
                <a:gd name="T8" fmla="*/ 75 w 82"/>
                <a:gd name="T9" fmla="*/ 98 h 131"/>
                <a:gd name="T10" fmla="*/ 79 w 82"/>
                <a:gd name="T11" fmla="*/ 91 h 131"/>
                <a:gd name="T12" fmla="*/ 81 w 82"/>
                <a:gd name="T13" fmla="*/ 71 h 131"/>
                <a:gd name="T14" fmla="*/ 82 w 82"/>
                <a:gd name="T15" fmla="*/ 64 h 131"/>
                <a:gd name="T16" fmla="*/ 79 w 82"/>
                <a:gd name="T17" fmla="*/ 37 h 131"/>
                <a:gd name="T18" fmla="*/ 72 w 82"/>
                <a:gd name="T19" fmla="*/ 17 h 131"/>
                <a:gd name="T20" fmla="*/ 57 w 82"/>
                <a:gd name="T21" fmla="*/ 4 h 131"/>
                <a:gd name="T22" fmla="*/ 41 w 82"/>
                <a:gd name="T23" fmla="*/ 0 h 131"/>
                <a:gd name="T24" fmla="*/ 18 w 82"/>
                <a:gd name="T25" fmla="*/ 10 h 131"/>
                <a:gd name="T26" fmla="*/ 6 w 82"/>
                <a:gd name="T27" fmla="*/ 27 h 131"/>
                <a:gd name="T28" fmla="*/ 0 w 82"/>
                <a:gd name="T29" fmla="*/ 50 h 131"/>
                <a:gd name="T30" fmla="*/ 0 w 82"/>
                <a:gd name="T31" fmla="*/ 79 h 131"/>
                <a:gd name="T32" fmla="*/ 6 w 82"/>
                <a:gd name="T33" fmla="*/ 103 h 131"/>
                <a:gd name="T34" fmla="*/ 41 w 82"/>
                <a:gd name="T35" fmla="*/ 131 h 131"/>
                <a:gd name="T36" fmla="*/ 46 w 82"/>
                <a:gd name="T37" fmla="*/ 5 h 131"/>
                <a:gd name="T38" fmla="*/ 56 w 82"/>
                <a:gd name="T39" fmla="*/ 14 h 131"/>
                <a:gd name="T40" fmla="*/ 63 w 82"/>
                <a:gd name="T41" fmla="*/ 29 h 131"/>
                <a:gd name="T42" fmla="*/ 67 w 82"/>
                <a:gd name="T43" fmla="*/ 51 h 131"/>
                <a:gd name="T44" fmla="*/ 67 w 82"/>
                <a:gd name="T45" fmla="*/ 67 h 131"/>
                <a:gd name="T46" fmla="*/ 67 w 82"/>
                <a:gd name="T47" fmla="*/ 78 h 131"/>
                <a:gd name="T48" fmla="*/ 63 w 82"/>
                <a:gd name="T49" fmla="*/ 100 h 131"/>
                <a:gd name="T50" fmla="*/ 56 w 82"/>
                <a:gd name="T51" fmla="*/ 115 h 131"/>
                <a:gd name="T52" fmla="*/ 50 w 82"/>
                <a:gd name="T53" fmla="*/ 120 h 131"/>
                <a:gd name="T54" fmla="*/ 49 w 82"/>
                <a:gd name="T55" fmla="*/ 121 h 131"/>
                <a:gd name="T56" fmla="*/ 41 w 82"/>
                <a:gd name="T57" fmla="*/ 125 h 131"/>
                <a:gd name="T58" fmla="*/ 30 w 82"/>
                <a:gd name="T59" fmla="*/ 120 h 131"/>
                <a:gd name="T60" fmla="*/ 22 w 82"/>
                <a:gd name="T61" fmla="*/ 109 h 131"/>
                <a:gd name="T62" fmla="*/ 22 w 82"/>
                <a:gd name="T63" fmla="*/ 22 h 131"/>
                <a:gd name="T64" fmla="*/ 41 w 82"/>
                <a:gd name="T65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131">
                  <a:moveTo>
                    <a:pt x="41" y="131"/>
                  </a:moveTo>
                  <a:lnTo>
                    <a:pt x="49" y="130"/>
                  </a:lnTo>
                  <a:lnTo>
                    <a:pt x="52" y="127"/>
                  </a:lnTo>
                  <a:lnTo>
                    <a:pt x="57" y="126"/>
                  </a:lnTo>
                  <a:lnTo>
                    <a:pt x="64" y="120"/>
                  </a:lnTo>
                  <a:lnTo>
                    <a:pt x="72" y="113"/>
                  </a:lnTo>
                  <a:lnTo>
                    <a:pt x="72" y="109"/>
                  </a:lnTo>
                  <a:lnTo>
                    <a:pt x="73" y="107"/>
                  </a:lnTo>
                  <a:lnTo>
                    <a:pt x="75" y="102"/>
                  </a:lnTo>
                  <a:lnTo>
                    <a:pt x="75" y="98"/>
                  </a:lnTo>
                  <a:lnTo>
                    <a:pt x="76" y="96"/>
                  </a:lnTo>
                  <a:lnTo>
                    <a:pt x="79" y="91"/>
                  </a:lnTo>
                  <a:lnTo>
                    <a:pt x="81" y="78"/>
                  </a:lnTo>
                  <a:lnTo>
                    <a:pt x="81" y="71"/>
                  </a:lnTo>
                  <a:lnTo>
                    <a:pt x="81" y="67"/>
                  </a:lnTo>
                  <a:lnTo>
                    <a:pt x="82" y="64"/>
                  </a:lnTo>
                  <a:lnTo>
                    <a:pt x="81" y="49"/>
                  </a:lnTo>
                  <a:lnTo>
                    <a:pt x="79" y="37"/>
                  </a:lnTo>
                  <a:lnTo>
                    <a:pt x="75" y="26"/>
                  </a:lnTo>
                  <a:lnTo>
                    <a:pt x="72" y="17"/>
                  </a:lnTo>
                  <a:lnTo>
                    <a:pt x="64" y="9"/>
                  </a:lnTo>
                  <a:lnTo>
                    <a:pt x="57" y="4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6" y="4"/>
                  </a:lnTo>
                  <a:lnTo>
                    <a:pt x="18" y="10"/>
                  </a:lnTo>
                  <a:lnTo>
                    <a:pt x="12" y="18"/>
                  </a:lnTo>
                  <a:lnTo>
                    <a:pt x="6" y="27"/>
                  </a:lnTo>
                  <a:lnTo>
                    <a:pt x="2" y="38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2" y="92"/>
                  </a:lnTo>
                  <a:lnTo>
                    <a:pt x="6" y="103"/>
                  </a:lnTo>
                  <a:lnTo>
                    <a:pt x="12" y="113"/>
                  </a:lnTo>
                  <a:lnTo>
                    <a:pt x="41" y="131"/>
                  </a:lnTo>
                  <a:close/>
                  <a:moveTo>
                    <a:pt x="41" y="5"/>
                  </a:moveTo>
                  <a:lnTo>
                    <a:pt x="46" y="5"/>
                  </a:lnTo>
                  <a:lnTo>
                    <a:pt x="52" y="9"/>
                  </a:lnTo>
                  <a:lnTo>
                    <a:pt x="56" y="14"/>
                  </a:lnTo>
                  <a:lnTo>
                    <a:pt x="61" y="22"/>
                  </a:lnTo>
                  <a:lnTo>
                    <a:pt x="63" y="29"/>
                  </a:lnTo>
                  <a:lnTo>
                    <a:pt x="65" y="40"/>
                  </a:lnTo>
                  <a:lnTo>
                    <a:pt x="67" y="51"/>
                  </a:lnTo>
                  <a:lnTo>
                    <a:pt x="68" y="64"/>
                  </a:lnTo>
                  <a:lnTo>
                    <a:pt x="67" y="67"/>
                  </a:lnTo>
                  <a:lnTo>
                    <a:pt x="67" y="71"/>
                  </a:lnTo>
                  <a:lnTo>
                    <a:pt x="67" y="78"/>
                  </a:lnTo>
                  <a:lnTo>
                    <a:pt x="65" y="90"/>
                  </a:lnTo>
                  <a:lnTo>
                    <a:pt x="63" y="100"/>
                  </a:lnTo>
                  <a:lnTo>
                    <a:pt x="61" y="109"/>
                  </a:lnTo>
                  <a:lnTo>
                    <a:pt x="56" y="115"/>
                  </a:lnTo>
                  <a:lnTo>
                    <a:pt x="52" y="120"/>
                  </a:lnTo>
                  <a:lnTo>
                    <a:pt x="50" y="120"/>
                  </a:lnTo>
                  <a:lnTo>
                    <a:pt x="49" y="120"/>
                  </a:lnTo>
                  <a:lnTo>
                    <a:pt x="49" y="121"/>
                  </a:lnTo>
                  <a:lnTo>
                    <a:pt x="46" y="124"/>
                  </a:lnTo>
                  <a:lnTo>
                    <a:pt x="41" y="125"/>
                  </a:lnTo>
                  <a:lnTo>
                    <a:pt x="35" y="124"/>
                  </a:lnTo>
                  <a:lnTo>
                    <a:pt x="30" y="120"/>
                  </a:lnTo>
                  <a:lnTo>
                    <a:pt x="26" y="115"/>
                  </a:lnTo>
                  <a:lnTo>
                    <a:pt x="22" y="109"/>
                  </a:lnTo>
                  <a:lnTo>
                    <a:pt x="15" y="64"/>
                  </a:lnTo>
                  <a:lnTo>
                    <a:pt x="22" y="22"/>
                  </a:lnTo>
                  <a:lnTo>
                    <a:pt x="30" y="9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63" name="Freeform 512"/>
            <p:cNvSpPr>
              <a:spLocks noChangeArrowheads="1"/>
            </p:cNvSpPr>
            <p:nvPr/>
          </p:nvSpPr>
          <p:spPr bwMode="auto">
            <a:xfrm>
              <a:off x="2743" y="2173"/>
              <a:ext cx="6" cy="1"/>
            </a:xfrm>
            <a:custGeom>
              <a:avLst/>
              <a:gdLst>
                <a:gd name="T0" fmla="*/ 17 w 17"/>
                <a:gd name="T1" fmla="*/ 3 h 3"/>
                <a:gd name="T2" fmla="*/ 12 w 17"/>
                <a:gd name="T3" fmla="*/ 0 h 3"/>
                <a:gd name="T4" fmla="*/ 7 w 17"/>
                <a:gd name="T5" fmla="*/ 0 h 3"/>
                <a:gd name="T6" fmla="*/ 2 w 17"/>
                <a:gd name="T7" fmla="*/ 0 h 3"/>
                <a:gd name="T8" fmla="*/ 0 w 17"/>
                <a:gd name="T9" fmla="*/ 3 h 3"/>
                <a:gd name="T10" fmla="*/ 17 w 17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">
                  <a:moveTo>
                    <a:pt x="17" y="3"/>
                  </a:moveTo>
                  <a:lnTo>
                    <a:pt x="12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64" name="Freeform 513"/>
            <p:cNvSpPr>
              <a:spLocks noChangeArrowheads="1"/>
            </p:cNvSpPr>
            <p:nvPr/>
          </p:nvSpPr>
          <p:spPr bwMode="auto">
            <a:xfrm>
              <a:off x="2739" y="2177"/>
              <a:ext cx="14" cy="4"/>
            </a:xfrm>
            <a:custGeom>
              <a:avLst/>
              <a:gdLst>
                <a:gd name="T0" fmla="*/ 40 w 42"/>
                <a:gd name="T1" fmla="*/ 4 h 11"/>
                <a:gd name="T2" fmla="*/ 38 w 42"/>
                <a:gd name="T3" fmla="*/ 0 h 11"/>
                <a:gd name="T4" fmla="*/ 5 w 42"/>
                <a:gd name="T5" fmla="*/ 0 h 11"/>
                <a:gd name="T6" fmla="*/ 1 w 42"/>
                <a:gd name="T7" fmla="*/ 4 h 11"/>
                <a:gd name="T8" fmla="*/ 0 w 42"/>
                <a:gd name="T9" fmla="*/ 11 h 11"/>
                <a:gd name="T10" fmla="*/ 42 w 42"/>
                <a:gd name="T11" fmla="*/ 11 h 11"/>
                <a:gd name="T12" fmla="*/ 40 w 42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40" y="4"/>
                  </a:moveTo>
                  <a:lnTo>
                    <a:pt x="38" y="0"/>
                  </a:lnTo>
                  <a:lnTo>
                    <a:pt x="5" y="0"/>
                  </a:lnTo>
                  <a:lnTo>
                    <a:pt x="1" y="4"/>
                  </a:lnTo>
                  <a:lnTo>
                    <a:pt x="0" y="11"/>
                  </a:lnTo>
                  <a:lnTo>
                    <a:pt x="42" y="11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65" name="Freeform 514"/>
            <p:cNvSpPr>
              <a:spLocks noChangeArrowheads="1"/>
            </p:cNvSpPr>
            <p:nvPr/>
          </p:nvSpPr>
          <p:spPr bwMode="auto">
            <a:xfrm>
              <a:off x="2740" y="2174"/>
              <a:ext cx="11" cy="3"/>
            </a:xfrm>
            <a:custGeom>
              <a:avLst/>
              <a:gdLst>
                <a:gd name="T0" fmla="*/ 33 w 33"/>
                <a:gd name="T1" fmla="*/ 10 h 10"/>
                <a:gd name="T2" fmla="*/ 29 w 33"/>
                <a:gd name="T3" fmla="*/ 3 h 10"/>
                <a:gd name="T4" fmla="*/ 25 w 33"/>
                <a:gd name="T5" fmla="*/ 0 h 10"/>
                <a:gd name="T6" fmla="*/ 8 w 33"/>
                <a:gd name="T7" fmla="*/ 0 h 10"/>
                <a:gd name="T8" fmla="*/ 3 w 33"/>
                <a:gd name="T9" fmla="*/ 3 h 10"/>
                <a:gd name="T10" fmla="*/ 0 w 33"/>
                <a:gd name="T11" fmla="*/ 10 h 10"/>
                <a:gd name="T12" fmla="*/ 33 w 3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0">
                  <a:moveTo>
                    <a:pt x="33" y="10"/>
                  </a:moveTo>
                  <a:lnTo>
                    <a:pt x="29" y="3"/>
                  </a:lnTo>
                  <a:lnTo>
                    <a:pt x="25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10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66" name="Freeform 515"/>
            <p:cNvSpPr>
              <a:spLocks noChangeArrowheads="1"/>
            </p:cNvSpPr>
            <p:nvPr/>
          </p:nvSpPr>
          <p:spPr bwMode="auto">
            <a:xfrm>
              <a:off x="2737" y="2188"/>
              <a:ext cx="17" cy="4"/>
            </a:xfrm>
            <a:custGeom>
              <a:avLst/>
              <a:gdLst>
                <a:gd name="T0" fmla="*/ 53 w 53"/>
                <a:gd name="T1" fmla="*/ 12 h 12"/>
                <a:gd name="T2" fmla="*/ 53 w 53"/>
                <a:gd name="T3" fmla="*/ 0 h 12"/>
                <a:gd name="T4" fmla="*/ 2 w 53"/>
                <a:gd name="T5" fmla="*/ 0 h 12"/>
                <a:gd name="T6" fmla="*/ 0 w 53"/>
                <a:gd name="T7" fmla="*/ 12 h 12"/>
                <a:gd name="T8" fmla="*/ 53 w 5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2">
                  <a:moveTo>
                    <a:pt x="53" y="12"/>
                  </a:moveTo>
                  <a:lnTo>
                    <a:pt x="53" y="0"/>
                  </a:lnTo>
                  <a:lnTo>
                    <a:pt x="2" y="0"/>
                  </a:lnTo>
                  <a:lnTo>
                    <a:pt x="0" y="12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67" name="Freeform 516"/>
            <p:cNvSpPr>
              <a:spLocks noChangeArrowheads="1"/>
            </p:cNvSpPr>
            <p:nvPr/>
          </p:nvSpPr>
          <p:spPr bwMode="auto">
            <a:xfrm>
              <a:off x="2737" y="2192"/>
              <a:ext cx="17" cy="4"/>
            </a:xfrm>
            <a:custGeom>
              <a:avLst/>
              <a:gdLst>
                <a:gd name="T0" fmla="*/ 53 w 53"/>
                <a:gd name="T1" fmla="*/ 1 h 11"/>
                <a:gd name="T2" fmla="*/ 53 w 53"/>
                <a:gd name="T3" fmla="*/ 0 h 11"/>
                <a:gd name="T4" fmla="*/ 0 w 53"/>
                <a:gd name="T5" fmla="*/ 0 h 11"/>
                <a:gd name="T6" fmla="*/ 0 w 53"/>
                <a:gd name="T7" fmla="*/ 1 h 11"/>
                <a:gd name="T8" fmla="*/ 2 w 53"/>
                <a:gd name="T9" fmla="*/ 11 h 11"/>
                <a:gd name="T10" fmla="*/ 53 w 53"/>
                <a:gd name="T11" fmla="*/ 11 h 11"/>
                <a:gd name="T12" fmla="*/ 53 w 53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1">
                  <a:moveTo>
                    <a:pt x="53" y="1"/>
                  </a:moveTo>
                  <a:lnTo>
                    <a:pt x="5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1"/>
                  </a:lnTo>
                  <a:lnTo>
                    <a:pt x="53" y="1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68" name="Freeform 517"/>
            <p:cNvSpPr>
              <a:spLocks noChangeArrowheads="1"/>
            </p:cNvSpPr>
            <p:nvPr/>
          </p:nvSpPr>
          <p:spPr bwMode="auto">
            <a:xfrm>
              <a:off x="2737" y="2185"/>
              <a:ext cx="17" cy="3"/>
            </a:xfrm>
            <a:custGeom>
              <a:avLst/>
              <a:gdLst>
                <a:gd name="T0" fmla="*/ 51 w 51"/>
                <a:gd name="T1" fmla="*/ 10 h 10"/>
                <a:gd name="T2" fmla="*/ 48 w 51"/>
                <a:gd name="T3" fmla="*/ 0 h 10"/>
                <a:gd name="T4" fmla="*/ 2 w 51"/>
                <a:gd name="T5" fmla="*/ 0 h 10"/>
                <a:gd name="T6" fmla="*/ 0 w 51"/>
                <a:gd name="T7" fmla="*/ 10 h 10"/>
                <a:gd name="T8" fmla="*/ 51 w 5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0">
                  <a:moveTo>
                    <a:pt x="51" y="10"/>
                  </a:moveTo>
                  <a:lnTo>
                    <a:pt x="48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69" name="Freeform 518"/>
            <p:cNvSpPr>
              <a:spLocks noChangeArrowheads="1"/>
            </p:cNvSpPr>
            <p:nvPr/>
          </p:nvSpPr>
          <p:spPr bwMode="auto">
            <a:xfrm>
              <a:off x="2738" y="2181"/>
              <a:ext cx="15" cy="4"/>
            </a:xfrm>
            <a:custGeom>
              <a:avLst/>
              <a:gdLst>
                <a:gd name="T0" fmla="*/ 46 w 46"/>
                <a:gd name="T1" fmla="*/ 12 h 12"/>
                <a:gd name="T2" fmla="*/ 44 w 46"/>
                <a:gd name="T3" fmla="*/ 0 h 12"/>
                <a:gd name="T4" fmla="*/ 2 w 46"/>
                <a:gd name="T5" fmla="*/ 0 h 12"/>
                <a:gd name="T6" fmla="*/ 0 w 46"/>
                <a:gd name="T7" fmla="*/ 12 h 12"/>
                <a:gd name="T8" fmla="*/ 46 w 4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2">
                  <a:moveTo>
                    <a:pt x="46" y="12"/>
                  </a:moveTo>
                  <a:lnTo>
                    <a:pt x="44" y="0"/>
                  </a:lnTo>
                  <a:lnTo>
                    <a:pt x="2" y="0"/>
                  </a:lnTo>
                  <a:lnTo>
                    <a:pt x="0" y="12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70" name="Freeform 519"/>
            <p:cNvSpPr>
              <a:spLocks noChangeArrowheads="1"/>
            </p:cNvSpPr>
            <p:nvPr/>
          </p:nvSpPr>
          <p:spPr bwMode="auto">
            <a:xfrm>
              <a:off x="2739" y="2203"/>
              <a:ext cx="14" cy="4"/>
            </a:xfrm>
            <a:custGeom>
              <a:avLst/>
              <a:gdLst>
                <a:gd name="T0" fmla="*/ 41 w 43"/>
                <a:gd name="T1" fmla="*/ 12 h 12"/>
                <a:gd name="T2" fmla="*/ 43 w 43"/>
                <a:gd name="T3" fmla="*/ 0 h 12"/>
                <a:gd name="T4" fmla="*/ 0 w 43"/>
                <a:gd name="T5" fmla="*/ 0 h 12"/>
                <a:gd name="T6" fmla="*/ 1 w 43"/>
                <a:gd name="T7" fmla="*/ 12 h 12"/>
                <a:gd name="T8" fmla="*/ 41 w 4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12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1" y="12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71" name="Freeform 520"/>
            <p:cNvSpPr>
              <a:spLocks noChangeArrowheads="1"/>
            </p:cNvSpPr>
            <p:nvPr/>
          </p:nvSpPr>
          <p:spPr bwMode="auto">
            <a:xfrm>
              <a:off x="2739" y="2207"/>
              <a:ext cx="13" cy="4"/>
            </a:xfrm>
            <a:custGeom>
              <a:avLst/>
              <a:gdLst>
                <a:gd name="T0" fmla="*/ 39 w 40"/>
                <a:gd name="T1" fmla="*/ 1 h 11"/>
                <a:gd name="T2" fmla="*/ 40 w 40"/>
                <a:gd name="T3" fmla="*/ 0 h 11"/>
                <a:gd name="T4" fmla="*/ 0 w 40"/>
                <a:gd name="T5" fmla="*/ 0 h 11"/>
                <a:gd name="T6" fmla="*/ 0 w 40"/>
                <a:gd name="T7" fmla="*/ 1 h 11"/>
                <a:gd name="T8" fmla="*/ 4 w 40"/>
                <a:gd name="T9" fmla="*/ 6 h 11"/>
                <a:gd name="T10" fmla="*/ 8 w 40"/>
                <a:gd name="T11" fmla="*/ 11 h 11"/>
                <a:gd name="T12" fmla="*/ 33 w 40"/>
                <a:gd name="T13" fmla="*/ 11 h 11"/>
                <a:gd name="T14" fmla="*/ 39 w 40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1">
                  <a:moveTo>
                    <a:pt x="39" y="1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8" y="11"/>
                  </a:lnTo>
                  <a:lnTo>
                    <a:pt x="33" y="11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72" name="Freeform 521"/>
            <p:cNvSpPr>
              <a:spLocks noChangeArrowheads="1"/>
            </p:cNvSpPr>
            <p:nvPr/>
          </p:nvSpPr>
          <p:spPr bwMode="auto">
            <a:xfrm>
              <a:off x="2738" y="2199"/>
              <a:ext cx="16" cy="4"/>
            </a:xfrm>
            <a:custGeom>
              <a:avLst/>
              <a:gdLst>
                <a:gd name="T0" fmla="*/ 46 w 50"/>
                <a:gd name="T1" fmla="*/ 11 h 11"/>
                <a:gd name="T2" fmla="*/ 50 w 50"/>
                <a:gd name="T3" fmla="*/ 0 h 11"/>
                <a:gd name="T4" fmla="*/ 0 w 50"/>
                <a:gd name="T5" fmla="*/ 0 h 11"/>
                <a:gd name="T6" fmla="*/ 3 w 50"/>
                <a:gd name="T7" fmla="*/ 11 h 11"/>
                <a:gd name="T8" fmla="*/ 46 w 5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">
                  <a:moveTo>
                    <a:pt x="46" y="11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46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73" name="Freeform 522"/>
            <p:cNvSpPr>
              <a:spLocks noChangeArrowheads="1"/>
            </p:cNvSpPr>
            <p:nvPr/>
          </p:nvSpPr>
          <p:spPr bwMode="auto">
            <a:xfrm>
              <a:off x="2737" y="2196"/>
              <a:ext cx="17" cy="3"/>
            </a:xfrm>
            <a:custGeom>
              <a:avLst/>
              <a:gdLst>
                <a:gd name="T0" fmla="*/ 51 w 51"/>
                <a:gd name="T1" fmla="*/ 11 h 11"/>
                <a:gd name="T2" fmla="*/ 51 w 51"/>
                <a:gd name="T3" fmla="*/ 0 h 11"/>
                <a:gd name="T4" fmla="*/ 0 w 51"/>
                <a:gd name="T5" fmla="*/ 0 h 11"/>
                <a:gd name="T6" fmla="*/ 1 w 51"/>
                <a:gd name="T7" fmla="*/ 11 h 11"/>
                <a:gd name="T8" fmla="*/ 51 w 5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">
                  <a:moveTo>
                    <a:pt x="51" y="11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74" name="Freeform 523"/>
            <p:cNvSpPr>
              <a:spLocks noChangeArrowheads="1"/>
            </p:cNvSpPr>
            <p:nvPr/>
          </p:nvSpPr>
          <p:spPr bwMode="auto">
            <a:xfrm>
              <a:off x="2742" y="2211"/>
              <a:ext cx="8" cy="2"/>
            </a:xfrm>
            <a:custGeom>
              <a:avLst/>
              <a:gdLst>
                <a:gd name="T0" fmla="*/ 11 w 25"/>
                <a:gd name="T1" fmla="*/ 6 h 6"/>
                <a:gd name="T2" fmla="*/ 14 w 25"/>
                <a:gd name="T3" fmla="*/ 5 h 6"/>
                <a:gd name="T4" fmla="*/ 14 w 25"/>
                <a:gd name="T5" fmla="*/ 4 h 6"/>
                <a:gd name="T6" fmla="*/ 15 w 25"/>
                <a:gd name="T7" fmla="*/ 4 h 6"/>
                <a:gd name="T8" fmla="*/ 17 w 25"/>
                <a:gd name="T9" fmla="*/ 4 h 6"/>
                <a:gd name="T10" fmla="*/ 25 w 25"/>
                <a:gd name="T11" fmla="*/ 0 h 6"/>
                <a:gd name="T12" fmla="*/ 0 w 25"/>
                <a:gd name="T13" fmla="*/ 0 h 6"/>
                <a:gd name="T14" fmla="*/ 5 w 25"/>
                <a:gd name="T15" fmla="*/ 4 h 6"/>
                <a:gd name="T16" fmla="*/ 11 w 25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">
                  <a:moveTo>
                    <a:pt x="11" y="6"/>
                  </a:moveTo>
                  <a:lnTo>
                    <a:pt x="14" y="5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75" name="Freeform 524"/>
            <p:cNvSpPr>
              <a:spLocks noChangeArrowheads="1"/>
            </p:cNvSpPr>
            <p:nvPr/>
          </p:nvSpPr>
          <p:spPr bwMode="auto">
            <a:xfrm>
              <a:off x="2698" y="2171"/>
              <a:ext cx="26" cy="44"/>
            </a:xfrm>
            <a:custGeom>
              <a:avLst/>
              <a:gdLst>
                <a:gd name="T0" fmla="*/ 70 w 77"/>
                <a:gd name="T1" fmla="*/ 18 h 131"/>
                <a:gd name="T2" fmla="*/ 56 w 77"/>
                <a:gd name="T3" fmla="*/ 4 h 131"/>
                <a:gd name="T4" fmla="*/ 37 w 77"/>
                <a:gd name="T5" fmla="*/ 0 h 131"/>
                <a:gd name="T6" fmla="*/ 4 w 77"/>
                <a:gd name="T7" fmla="*/ 15 h 131"/>
                <a:gd name="T8" fmla="*/ 4 w 77"/>
                <a:gd name="T9" fmla="*/ 33 h 131"/>
                <a:gd name="T10" fmla="*/ 18 w 77"/>
                <a:gd name="T11" fmla="*/ 33 h 131"/>
                <a:gd name="T12" fmla="*/ 15 w 77"/>
                <a:gd name="T13" fmla="*/ 16 h 131"/>
                <a:gd name="T14" fmla="*/ 33 w 77"/>
                <a:gd name="T15" fmla="*/ 5 h 131"/>
                <a:gd name="T16" fmla="*/ 52 w 77"/>
                <a:gd name="T17" fmla="*/ 12 h 131"/>
                <a:gd name="T18" fmla="*/ 59 w 77"/>
                <a:gd name="T19" fmla="*/ 31 h 131"/>
                <a:gd name="T20" fmla="*/ 56 w 77"/>
                <a:gd name="T21" fmla="*/ 38 h 131"/>
                <a:gd name="T22" fmla="*/ 53 w 77"/>
                <a:gd name="T23" fmla="*/ 46 h 131"/>
                <a:gd name="T24" fmla="*/ 27 w 77"/>
                <a:gd name="T25" fmla="*/ 58 h 131"/>
                <a:gd name="T26" fmla="*/ 44 w 77"/>
                <a:gd name="T27" fmla="*/ 64 h 131"/>
                <a:gd name="T28" fmla="*/ 55 w 77"/>
                <a:gd name="T29" fmla="*/ 72 h 131"/>
                <a:gd name="T30" fmla="*/ 64 w 77"/>
                <a:gd name="T31" fmla="*/ 94 h 131"/>
                <a:gd name="T32" fmla="*/ 63 w 77"/>
                <a:gd name="T33" fmla="*/ 100 h 131"/>
                <a:gd name="T34" fmla="*/ 58 w 77"/>
                <a:gd name="T35" fmla="*/ 112 h 131"/>
                <a:gd name="T36" fmla="*/ 33 w 77"/>
                <a:gd name="T37" fmla="*/ 126 h 131"/>
                <a:gd name="T38" fmla="*/ 15 w 77"/>
                <a:gd name="T39" fmla="*/ 115 h 131"/>
                <a:gd name="T40" fmla="*/ 19 w 77"/>
                <a:gd name="T41" fmla="*/ 104 h 131"/>
                <a:gd name="T42" fmla="*/ 9 w 77"/>
                <a:gd name="T43" fmla="*/ 95 h 131"/>
                <a:gd name="T44" fmla="*/ 0 w 77"/>
                <a:gd name="T45" fmla="*/ 107 h 131"/>
                <a:gd name="T46" fmla="*/ 36 w 77"/>
                <a:gd name="T47" fmla="*/ 131 h 131"/>
                <a:gd name="T48" fmla="*/ 37 w 77"/>
                <a:gd name="T49" fmla="*/ 130 h 131"/>
                <a:gd name="T50" fmla="*/ 44 w 77"/>
                <a:gd name="T51" fmla="*/ 130 h 131"/>
                <a:gd name="T52" fmla="*/ 55 w 77"/>
                <a:gd name="T53" fmla="*/ 125 h 131"/>
                <a:gd name="T54" fmla="*/ 56 w 77"/>
                <a:gd name="T55" fmla="*/ 124 h 131"/>
                <a:gd name="T56" fmla="*/ 66 w 77"/>
                <a:gd name="T57" fmla="*/ 119 h 131"/>
                <a:gd name="T58" fmla="*/ 66 w 77"/>
                <a:gd name="T59" fmla="*/ 115 h 131"/>
                <a:gd name="T60" fmla="*/ 70 w 77"/>
                <a:gd name="T61" fmla="*/ 113 h 131"/>
                <a:gd name="T62" fmla="*/ 76 w 77"/>
                <a:gd name="T63" fmla="*/ 101 h 131"/>
                <a:gd name="T64" fmla="*/ 77 w 77"/>
                <a:gd name="T65" fmla="*/ 95 h 131"/>
                <a:gd name="T66" fmla="*/ 71 w 77"/>
                <a:gd name="T67" fmla="*/ 75 h 131"/>
                <a:gd name="T68" fmla="*/ 66 w 77"/>
                <a:gd name="T69" fmla="*/ 48 h 131"/>
                <a:gd name="T70" fmla="*/ 70 w 77"/>
                <a:gd name="T71" fmla="*/ 39 h 131"/>
                <a:gd name="T72" fmla="*/ 71 w 77"/>
                <a:gd name="T73" fmla="*/ 3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131">
                  <a:moveTo>
                    <a:pt x="72" y="28"/>
                  </a:moveTo>
                  <a:lnTo>
                    <a:pt x="70" y="18"/>
                  </a:lnTo>
                  <a:lnTo>
                    <a:pt x="63" y="9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37" y="0"/>
                  </a:lnTo>
                  <a:lnTo>
                    <a:pt x="12" y="6"/>
                  </a:lnTo>
                  <a:lnTo>
                    <a:pt x="4" y="15"/>
                  </a:lnTo>
                  <a:lnTo>
                    <a:pt x="2" y="25"/>
                  </a:lnTo>
                  <a:lnTo>
                    <a:pt x="4" y="33"/>
                  </a:lnTo>
                  <a:lnTo>
                    <a:pt x="10" y="37"/>
                  </a:lnTo>
                  <a:lnTo>
                    <a:pt x="18" y="33"/>
                  </a:lnTo>
                  <a:lnTo>
                    <a:pt x="19" y="27"/>
                  </a:lnTo>
                  <a:lnTo>
                    <a:pt x="15" y="16"/>
                  </a:lnTo>
                  <a:lnTo>
                    <a:pt x="21" y="8"/>
                  </a:lnTo>
                  <a:lnTo>
                    <a:pt x="33" y="5"/>
                  </a:lnTo>
                  <a:lnTo>
                    <a:pt x="44" y="6"/>
                  </a:lnTo>
                  <a:lnTo>
                    <a:pt x="52" y="12"/>
                  </a:lnTo>
                  <a:lnTo>
                    <a:pt x="56" y="21"/>
                  </a:lnTo>
                  <a:lnTo>
                    <a:pt x="59" y="31"/>
                  </a:lnTo>
                  <a:lnTo>
                    <a:pt x="58" y="35"/>
                  </a:lnTo>
                  <a:lnTo>
                    <a:pt x="56" y="38"/>
                  </a:lnTo>
                  <a:lnTo>
                    <a:pt x="56" y="41"/>
                  </a:lnTo>
                  <a:lnTo>
                    <a:pt x="53" y="46"/>
                  </a:lnTo>
                  <a:lnTo>
                    <a:pt x="50" y="51"/>
                  </a:lnTo>
                  <a:lnTo>
                    <a:pt x="27" y="58"/>
                  </a:lnTo>
                  <a:lnTo>
                    <a:pt x="27" y="63"/>
                  </a:lnTo>
                  <a:lnTo>
                    <a:pt x="44" y="64"/>
                  </a:lnTo>
                  <a:lnTo>
                    <a:pt x="50" y="67"/>
                  </a:lnTo>
                  <a:lnTo>
                    <a:pt x="55" y="72"/>
                  </a:lnTo>
                  <a:lnTo>
                    <a:pt x="61" y="80"/>
                  </a:lnTo>
                  <a:lnTo>
                    <a:pt x="64" y="94"/>
                  </a:lnTo>
                  <a:lnTo>
                    <a:pt x="63" y="96"/>
                  </a:lnTo>
                  <a:lnTo>
                    <a:pt x="63" y="100"/>
                  </a:lnTo>
                  <a:lnTo>
                    <a:pt x="61" y="107"/>
                  </a:lnTo>
                  <a:lnTo>
                    <a:pt x="58" y="112"/>
                  </a:lnTo>
                  <a:lnTo>
                    <a:pt x="55" y="118"/>
                  </a:lnTo>
                  <a:lnTo>
                    <a:pt x="33" y="126"/>
                  </a:lnTo>
                  <a:lnTo>
                    <a:pt x="21" y="121"/>
                  </a:lnTo>
                  <a:lnTo>
                    <a:pt x="15" y="115"/>
                  </a:lnTo>
                  <a:lnTo>
                    <a:pt x="18" y="110"/>
                  </a:lnTo>
                  <a:lnTo>
                    <a:pt x="19" y="104"/>
                  </a:lnTo>
                  <a:lnTo>
                    <a:pt x="17" y="97"/>
                  </a:lnTo>
                  <a:lnTo>
                    <a:pt x="9" y="95"/>
                  </a:lnTo>
                  <a:lnTo>
                    <a:pt x="3" y="97"/>
                  </a:lnTo>
                  <a:lnTo>
                    <a:pt x="0" y="107"/>
                  </a:lnTo>
                  <a:lnTo>
                    <a:pt x="10" y="124"/>
                  </a:lnTo>
                  <a:lnTo>
                    <a:pt x="36" y="131"/>
                  </a:lnTo>
                  <a:lnTo>
                    <a:pt x="36" y="130"/>
                  </a:lnTo>
                  <a:lnTo>
                    <a:pt x="37" y="130"/>
                  </a:lnTo>
                  <a:lnTo>
                    <a:pt x="40" y="130"/>
                  </a:lnTo>
                  <a:lnTo>
                    <a:pt x="44" y="130"/>
                  </a:lnTo>
                  <a:lnTo>
                    <a:pt x="53" y="127"/>
                  </a:lnTo>
                  <a:lnTo>
                    <a:pt x="55" y="125"/>
                  </a:lnTo>
                  <a:lnTo>
                    <a:pt x="55" y="124"/>
                  </a:lnTo>
                  <a:lnTo>
                    <a:pt x="56" y="124"/>
                  </a:lnTo>
                  <a:lnTo>
                    <a:pt x="59" y="124"/>
                  </a:lnTo>
                  <a:lnTo>
                    <a:pt x="66" y="119"/>
                  </a:lnTo>
                  <a:lnTo>
                    <a:pt x="66" y="117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70" y="113"/>
                  </a:lnTo>
                  <a:lnTo>
                    <a:pt x="73" y="108"/>
                  </a:lnTo>
                  <a:lnTo>
                    <a:pt x="76" y="101"/>
                  </a:lnTo>
                  <a:lnTo>
                    <a:pt x="76" y="97"/>
                  </a:lnTo>
                  <a:lnTo>
                    <a:pt x="77" y="95"/>
                  </a:lnTo>
                  <a:lnTo>
                    <a:pt x="75" y="85"/>
                  </a:lnTo>
                  <a:lnTo>
                    <a:pt x="71" y="75"/>
                  </a:lnTo>
                  <a:lnTo>
                    <a:pt x="47" y="60"/>
                  </a:lnTo>
                  <a:lnTo>
                    <a:pt x="66" y="48"/>
                  </a:lnTo>
                  <a:lnTo>
                    <a:pt x="67" y="43"/>
                  </a:lnTo>
                  <a:lnTo>
                    <a:pt x="70" y="39"/>
                  </a:lnTo>
                  <a:lnTo>
                    <a:pt x="70" y="35"/>
                  </a:lnTo>
                  <a:lnTo>
                    <a:pt x="71" y="33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76" name="Freeform 525"/>
            <p:cNvSpPr>
              <a:spLocks noEditPoints="1" noChangeArrowheads="1"/>
            </p:cNvSpPr>
            <p:nvPr/>
          </p:nvSpPr>
          <p:spPr bwMode="auto">
            <a:xfrm>
              <a:off x="2426" y="2172"/>
              <a:ext cx="27" cy="44"/>
            </a:xfrm>
            <a:custGeom>
              <a:avLst/>
              <a:gdLst>
                <a:gd name="T0" fmla="*/ 80 w 81"/>
                <a:gd name="T1" fmla="*/ 48 h 131"/>
                <a:gd name="T2" fmla="*/ 74 w 81"/>
                <a:gd name="T3" fmla="*/ 25 h 131"/>
                <a:gd name="T4" fmla="*/ 63 w 81"/>
                <a:gd name="T5" fmla="*/ 8 h 131"/>
                <a:gd name="T6" fmla="*/ 49 w 81"/>
                <a:gd name="T7" fmla="*/ 0 h 131"/>
                <a:gd name="T8" fmla="*/ 32 w 81"/>
                <a:gd name="T9" fmla="*/ 0 h 131"/>
                <a:gd name="T10" fmla="*/ 17 w 81"/>
                <a:gd name="T11" fmla="*/ 10 h 131"/>
                <a:gd name="T12" fmla="*/ 5 w 81"/>
                <a:gd name="T13" fmla="*/ 27 h 131"/>
                <a:gd name="T14" fmla="*/ 0 w 81"/>
                <a:gd name="T15" fmla="*/ 50 h 131"/>
                <a:gd name="T16" fmla="*/ 0 w 81"/>
                <a:gd name="T17" fmla="*/ 79 h 131"/>
                <a:gd name="T18" fmla="*/ 5 w 81"/>
                <a:gd name="T19" fmla="*/ 103 h 131"/>
                <a:gd name="T20" fmla="*/ 17 w 81"/>
                <a:gd name="T21" fmla="*/ 120 h 131"/>
                <a:gd name="T22" fmla="*/ 32 w 81"/>
                <a:gd name="T23" fmla="*/ 129 h 131"/>
                <a:gd name="T24" fmla="*/ 49 w 81"/>
                <a:gd name="T25" fmla="*/ 129 h 131"/>
                <a:gd name="T26" fmla="*/ 57 w 81"/>
                <a:gd name="T27" fmla="*/ 126 h 131"/>
                <a:gd name="T28" fmla="*/ 63 w 81"/>
                <a:gd name="T29" fmla="*/ 120 h 131"/>
                <a:gd name="T30" fmla="*/ 71 w 81"/>
                <a:gd name="T31" fmla="*/ 109 h 131"/>
                <a:gd name="T32" fmla="*/ 74 w 81"/>
                <a:gd name="T33" fmla="*/ 102 h 131"/>
                <a:gd name="T34" fmla="*/ 75 w 81"/>
                <a:gd name="T35" fmla="*/ 96 h 131"/>
                <a:gd name="T36" fmla="*/ 80 w 81"/>
                <a:gd name="T37" fmla="*/ 77 h 131"/>
                <a:gd name="T38" fmla="*/ 80 w 81"/>
                <a:gd name="T39" fmla="*/ 67 h 131"/>
                <a:gd name="T40" fmla="*/ 60 w 81"/>
                <a:gd name="T41" fmla="*/ 22 h 131"/>
                <a:gd name="T42" fmla="*/ 65 w 81"/>
                <a:gd name="T43" fmla="*/ 40 h 131"/>
                <a:gd name="T44" fmla="*/ 67 w 81"/>
                <a:gd name="T45" fmla="*/ 64 h 131"/>
                <a:gd name="T46" fmla="*/ 66 w 81"/>
                <a:gd name="T47" fmla="*/ 70 h 131"/>
                <a:gd name="T48" fmla="*/ 65 w 81"/>
                <a:gd name="T49" fmla="*/ 90 h 131"/>
                <a:gd name="T50" fmla="*/ 60 w 81"/>
                <a:gd name="T51" fmla="*/ 109 h 131"/>
                <a:gd name="T52" fmla="*/ 51 w 81"/>
                <a:gd name="T53" fmla="*/ 120 h 131"/>
                <a:gd name="T54" fmla="*/ 42 w 81"/>
                <a:gd name="T55" fmla="*/ 125 h 131"/>
                <a:gd name="T56" fmla="*/ 31 w 81"/>
                <a:gd name="T57" fmla="*/ 120 h 131"/>
                <a:gd name="T58" fmla="*/ 22 w 81"/>
                <a:gd name="T59" fmla="*/ 109 h 131"/>
                <a:gd name="T60" fmla="*/ 22 w 81"/>
                <a:gd name="T61" fmla="*/ 22 h 131"/>
                <a:gd name="T62" fmla="*/ 42 w 81"/>
                <a:gd name="T63" fmla="*/ 5 h 131"/>
                <a:gd name="T64" fmla="*/ 51 w 81"/>
                <a:gd name="T65" fmla="*/ 8 h 131"/>
                <a:gd name="T66" fmla="*/ 60 w 81"/>
                <a:gd name="T67" fmla="*/ 2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" h="131">
                  <a:moveTo>
                    <a:pt x="81" y="64"/>
                  </a:moveTo>
                  <a:lnTo>
                    <a:pt x="80" y="48"/>
                  </a:lnTo>
                  <a:lnTo>
                    <a:pt x="78" y="36"/>
                  </a:lnTo>
                  <a:lnTo>
                    <a:pt x="74" y="25"/>
                  </a:lnTo>
                  <a:lnTo>
                    <a:pt x="71" y="17"/>
                  </a:lnTo>
                  <a:lnTo>
                    <a:pt x="63" y="8"/>
                  </a:lnTo>
                  <a:lnTo>
                    <a:pt x="57" y="4"/>
                  </a:lnTo>
                  <a:lnTo>
                    <a:pt x="49" y="0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5" y="4"/>
                  </a:lnTo>
                  <a:lnTo>
                    <a:pt x="17" y="10"/>
                  </a:lnTo>
                  <a:lnTo>
                    <a:pt x="11" y="18"/>
                  </a:lnTo>
                  <a:lnTo>
                    <a:pt x="5" y="27"/>
                  </a:lnTo>
                  <a:lnTo>
                    <a:pt x="3" y="37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3" y="92"/>
                  </a:lnTo>
                  <a:lnTo>
                    <a:pt x="5" y="103"/>
                  </a:lnTo>
                  <a:lnTo>
                    <a:pt x="11" y="113"/>
                  </a:lnTo>
                  <a:lnTo>
                    <a:pt x="17" y="120"/>
                  </a:lnTo>
                  <a:lnTo>
                    <a:pt x="25" y="126"/>
                  </a:lnTo>
                  <a:lnTo>
                    <a:pt x="32" y="129"/>
                  </a:lnTo>
                  <a:lnTo>
                    <a:pt x="42" y="131"/>
                  </a:lnTo>
                  <a:lnTo>
                    <a:pt x="49" y="129"/>
                  </a:lnTo>
                  <a:lnTo>
                    <a:pt x="52" y="127"/>
                  </a:lnTo>
                  <a:lnTo>
                    <a:pt x="57" y="126"/>
                  </a:lnTo>
                  <a:lnTo>
                    <a:pt x="60" y="122"/>
                  </a:lnTo>
                  <a:lnTo>
                    <a:pt x="63" y="120"/>
                  </a:lnTo>
                  <a:lnTo>
                    <a:pt x="71" y="113"/>
                  </a:lnTo>
                  <a:lnTo>
                    <a:pt x="71" y="109"/>
                  </a:lnTo>
                  <a:lnTo>
                    <a:pt x="72" y="106"/>
                  </a:lnTo>
                  <a:lnTo>
                    <a:pt x="74" y="102"/>
                  </a:lnTo>
                  <a:lnTo>
                    <a:pt x="74" y="98"/>
                  </a:lnTo>
                  <a:lnTo>
                    <a:pt x="75" y="96"/>
                  </a:lnTo>
                  <a:lnTo>
                    <a:pt x="78" y="91"/>
                  </a:lnTo>
                  <a:lnTo>
                    <a:pt x="80" y="77"/>
                  </a:lnTo>
                  <a:lnTo>
                    <a:pt x="80" y="70"/>
                  </a:lnTo>
                  <a:lnTo>
                    <a:pt x="80" y="67"/>
                  </a:lnTo>
                  <a:lnTo>
                    <a:pt x="81" y="64"/>
                  </a:lnTo>
                  <a:close/>
                  <a:moveTo>
                    <a:pt x="60" y="22"/>
                  </a:moveTo>
                  <a:lnTo>
                    <a:pt x="62" y="29"/>
                  </a:lnTo>
                  <a:lnTo>
                    <a:pt x="65" y="40"/>
                  </a:lnTo>
                  <a:lnTo>
                    <a:pt x="66" y="51"/>
                  </a:lnTo>
                  <a:lnTo>
                    <a:pt x="67" y="64"/>
                  </a:lnTo>
                  <a:lnTo>
                    <a:pt x="66" y="67"/>
                  </a:lnTo>
                  <a:lnTo>
                    <a:pt x="66" y="70"/>
                  </a:lnTo>
                  <a:lnTo>
                    <a:pt x="66" y="77"/>
                  </a:lnTo>
                  <a:lnTo>
                    <a:pt x="65" y="90"/>
                  </a:lnTo>
                  <a:lnTo>
                    <a:pt x="62" y="99"/>
                  </a:lnTo>
                  <a:lnTo>
                    <a:pt x="60" y="109"/>
                  </a:lnTo>
                  <a:lnTo>
                    <a:pt x="55" y="115"/>
                  </a:lnTo>
                  <a:lnTo>
                    <a:pt x="51" y="120"/>
                  </a:lnTo>
                  <a:lnTo>
                    <a:pt x="46" y="123"/>
                  </a:lnTo>
                  <a:lnTo>
                    <a:pt x="42" y="125"/>
                  </a:lnTo>
                  <a:lnTo>
                    <a:pt x="35" y="123"/>
                  </a:lnTo>
                  <a:lnTo>
                    <a:pt x="31" y="120"/>
                  </a:lnTo>
                  <a:lnTo>
                    <a:pt x="26" y="115"/>
                  </a:lnTo>
                  <a:lnTo>
                    <a:pt x="22" y="109"/>
                  </a:lnTo>
                  <a:lnTo>
                    <a:pt x="14" y="64"/>
                  </a:lnTo>
                  <a:lnTo>
                    <a:pt x="22" y="22"/>
                  </a:lnTo>
                  <a:lnTo>
                    <a:pt x="31" y="8"/>
                  </a:lnTo>
                  <a:lnTo>
                    <a:pt x="42" y="5"/>
                  </a:lnTo>
                  <a:lnTo>
                    <a:pt x="46" y="5"/>
                  </a:lnTo>
                  <a:lnTo>
                    <a:pt x="51" y="8"/>
                  </a:lnTo>
                  <a:lnTo>
                    <a:pt x="55" y="13"/>
                  </a:lnTo>
                  <a:lnTo>
                    <a:pt x="6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77" name="Freeform 526"/>
            <p:cNvSpPr>
              <a:spLocks noChangeArrowheads="1"/>
            </p:cNvSpPr>
            <p:nvPr/>
          </p:nvSpPr>
          <p:spPr bwMode="auto">
            <a:xfrm>
              <a:off x="2433" y="2177"/>
              <a:ext cx="13" cy="4"/>
            </a:xfrm>
            <a:custGeom>
              <a:avLst/>
              <a:gdLst>
                <a:gd name="T0" fmla="*/ 39 w 39"/>
                <a:gd name="T1" fmla="*/ 11 h 11"/>
                <a:gd name="T2" fmla="*/ 38 w 39"/>
                <a:gd name="T3" fmla="*/ 8 h 11"/>
                <a:gd name="T4" fmla="*/ 34 w 39"/>
                <a:gd name="T5" fmla="*/ 0 h 11"/>
                <a:gd name="T6" fmla="*/ 5 w 39"/>
                <a:gd name="T7" fmla="*/ 0 h 11"/>
                <a:gd name="T8" fmla="*/ 0 w 39"/>
                <a:gd name="T9" fmla="*/ 8 h 11"/>
                <a:gd name="T10" fmla="*/ 0 w 39"/>
                <a:gd name="T11" fmla="*/ 11 h 11"/>
                <a:gd name="T12" fmla="*/ 39 w 3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9" y="11"/>
                  </a:moveTo>
                  <a:lnTo>
                    <a:pt x="38" y="8"/>
                  </a:lnTo>
                  <a:lnTo>
                    <a:pt x="34" y="0"/>
                  </a:lnTo>
                  <a:lnTo>
                    <a:pt x="5" y="0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78" name="Freeform 527"/>
            <p:cNvSpPr>
              <a:spLocks noChangeArrowheads="1"/>
            </p:cNvSpPr>
            <p:nvPr/>
          </p:nvSpPr>
          <p:spPr bwMode="auto">
            <a:xfrm>
              <a:off x="2431" y="2188"/>
              <a:ext cx="17" cy="4"/>
            </a:xfrm>
            <a:custGeom>
              <a:avLst/>
              <a:gdLst>
                <a:gd name="T0" fmla="*/ 52 w 52"/>
                <a:gd name="T1" fmla="*/ 12 h 12"/>
                <a:gd name="T2" fmla="*/ 52 w 52"/>
                <a:gd name="T3" fmla="*/ 0 h 12"/>
                <a:gd name="T4" fmla="*/ 4 w 52"/>
                <a:gd name="T5" fmla="*/ 0 h 12"/>
                <a:gd name="T6" fmla="*/ 0 w 52"/>
                <a:gd name="T7" fmla="*/ 12 h 12"/>
                <a:gd name="T8" fmla="*/ 52 w 5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2">
                  <a:moveTo>
                    <a:pt x="52" y="12"/>
                  </a:moveTo>
                  <a:lnTo>
                    <a:pt x="52" y="0"/>
                  </a:lnTo>
                  <a:lnTo>
                    <a:pt x="4" y="0"/>
                  </a:lnTo>
                  <a:lnTo>
                    <a:pt x="0" y="12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79" name="Freeform 528"/>
            <p:cNvSpPr>
              <a:spLocks noChangeArrowheads="1"/>
            </p:cNvSpPr>
            <p:nvPr/>
          </p:nvSpPr>
          <p:spPr bwMode="auto">
            <a:xfrm>
              <a:off x="2430" y="2192"/>
              <a:ext cx="18" cy="4"/>
            </a:xfrm>
            <a:custGeom>
              <a:avLst/>
              <a:gdLst>
                <a:gd name="T0" fmla="*/ 53 w 53"/>
                <a:gd name="T1" fmla="*/ 5 h 11"/>
                <a:gd name="T2" fmla="*/ 53 w 53"/>
                <a:gd name="T3" fmla="*/ 0 h 11"/>
                <a:gd name="T4" fmla="*/ 1 w 53"/>
                <a:gd name="T5" fmla="*/ 0 h 11"/>
                <a:gd name="T6" fmla="*/ 0 w 53"/>
                <a:gd name="T7" fmla="*/ 5 h 11"/>
                <a:gd name="T8" fmla="*/ 1 w 53"/>
                <a:gd name="T9" fmla="*/ 11 h 11"/>
                <a:gd name="T10" fmla="*/ 53 w 53"/>
                <a:gd name="T11" fmla="*/ 11 h 11"/>
                <a:gd name="T12" fmla="*/ 53 w 53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1">
                  <a:moveTo>
                    <a:pt x="53" y="5"/>
                  </a:moveTo>
                  <a:lnTo>
                    <a:pt x="5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1" y="11"/>
                  </a:lnTo>
                  <a:lnTo>
                    <a:pt x="53" y="11"/>
                  </a:lnTo>
                  <a:lnTo>
                    <a:pt x="53" y="5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80" name="Freeform 529"/>
            <p:cNvSpPr>
              <a:spLocks noChangeArrowheads="1"/>
            </p:cNvSpPr>
            <p:nvPr/>
          </p:nvSpPr>
          <p:spPr bwMode="auto">
            <a:xfrm>
              <a:off x="2432" y="2185"/>
              <a:ext cx="16" cy="3"/>
            </a:xfrm>
            <a:custGeom>
              <a:avLst/>
              <a:gdLst>
                <a:gd name="T0" fmla="*/ 48 w 48"/>
                <a:gd name="T1" fmla="*/ 10 h 10"/>
                <a:gd name="T2" fmla="*/ 47 w 48"/>
                <a:gd name="T3" fmla="*/ 0 h 10"/>
                <a:gd name="T4" fmla="*/ 1 w 48"/>
                <a:gd name="T5" fmla="*/ 0 h 10"/>
                <a:gd name="T6" fmla="*/ 0 w 48"/>
                <a:gd name="T7" fmla="*/ 10 h 10"/>
                <a:gd name="T8" fmla="*/ 48 w 4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">
                  <a:moveTo>
                    <a:pt x="48" y="10"/>
                  </a:moveTo>
                  <a:lnTo>
                    <a:pt x="47" y="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8" y="1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81" name="Freeform 530"/>
            <p:cNvSpPr>
              <a:spLocks noChangeArrowheads="1"/>
            </p:cNvSpPr>
            <p:nvPr/>
          </p:nvSpPr>
          <p:spPr bwMode="auto">
            <a:xfrm>
              <a:off x="2432" y="2181"/>
              <a:ext cx="16" cy="4"/>
            </a:xfrm>
            <a:custGeom>
              <a:avLst/>
              <a:gdLst>
                <a:gd name="T0" fmla="*/ 46 w 46"/>
                <a:gd name="T1" fmla="*/ 12 h 12"/>
                <a:gd name="T2" fmla="*/ 41 w 46"/>
                <a:gd name="T3" fmla="*/ 0 h 12"/>
                <a:gd name="T4" fmla="*/ 2 w 46"/>
                <a:gd name="T5" fmla="*/ 0 h 12"/>
                <a:gd name="T6" fmla="*/ 0 w 46"/>
                <a:gd name="T7" fmla="*/ 12 h 12"/>
                <a:gd name="T8" fmla="*/ 46 w 4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2">
                  <a:moveTo>
                    <a:pt x="46" y="12"/>
                  </a:moveTo>
                  <a:lnTo>
                    <a:pt x="41" y="0"/>
                  </a:lnTo>
                  <a:lnTo>
                    <a:pt x="2" y="0"/>
                  </a:lnTo>
                  <a:lnTo>
                    <a:pt x="0" y="12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82" name="Freeform 531"/>
            <p:cNvSpPr>
              <a:spLocks noChangeArrowheads="1"/>
            </p:cNvSpPr>
            <p:nvPr/>
          </p:nvSpPr>
          <p:spPr bwMode="auto">
            <a:xfrm>
              <a:off x="2435" y="2174"/>
              <a:ext cx="9" cy="3"/>
            </a:xfrm>
            <a:custGeom>
              <a:avLst/>
              <a:gdLst>
                <a:gd name="T0" fmla="*/ 15 w 29"/>
                <a:gd name="T1" fmla="*/ 0 h 9"/>
                <a:gd name="T2" fmla="*/ 6 w 29"/>
                <a:gd name="T3" fmla="*/ 2 h 9"/>
                <a:gd name="T4" fmla="*/ 0 w 29"/>
                <a:gd name="T5" fmla="*/ 9 h 9"/>
                <a:gd name="T6" fmla="*/ 29 w 29"/>
                <a:gd name="T7" fmla="*/ 9 h 9"/>
                <a:gd name="T8" fmla="*/ 22 w 29"/>
                <a:gd name="T9" fmla="*/ 2 h 9"/>
                <a:gd name="T10" fmla="*/ 15 w 2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9">
                  <a:moveTo>
                    <a:pt x="15" y="0"/>
                  </a:moveTo>
                  <a:lnTo>
                    <a:pt x="6" y="2"/>
                  </a:lnTo>
                  <a:lnTo>
                    <a:pt x="0" y="9"/>
                  </a:lnTo>
                  <a:lnTo>
                    <a:pt x="29" y="9"/>
                  </a:lnTo>
                  <a:lnTo>
                    <a:pt x="22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83" name="Freeform 532"/>
            <p:cNvSpPr>
              <a:spLocks noChangeArrowheads="1"/>
            </p:cNvSpPr>
            <p:nvPr/>
          </p:nvSpPr>
          <p:spPr bwMode="auto">
            <a:xfrm>
              <a:off x="2432" y="2203"/>
              <a:ext cx="16" cy="4"/>
            </a:xfrm>
            <a:custGeom>
              <a:avLst/>
              <a:gdLst>
                <a:gd name="T0" fmla="*/ 0 w 46"/>
                <a:gd name="T1" fmla="*/ 0 h 12"/>
                <a:gd name="T2" fmla="*/ 2 w 46"/>
                <a:gd name="T3" fmla="*/ 12 h 12"/>
                <a:gd name="T4" fmla="*/ 43 w 46"/>
                <a:gd name="T5" fmla="*/ 12 h 12"/>
                <a:gd name="T6" fmla="*/ 46 w 46"/>
                <a:gd name="T7" fmla="*/ 0 h 12"/>
                <a:gd name="T8" fmla="*/ 0 w 4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2">
                  <a:moveTo>
                    <a:pt x="0" y="0"/>
                  </a:moveTo>
                  <a:lnTo>
                    <a:pt x="2" y="12"/>
                  </a:lnTo>
                  <a:lnTo>
                    <a:pt x="43" y="12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84" name="Freeform 533"/>
            <p:cNvSpPr>
              <a:spLocks noChangeArrowheads="1"/>
            </p:cNvSpPr>
            <p:nvPr/>
          </p:nvSpPr>
          <p:spPr bwMode="auto">
            <a:xfrm>
              <a:off x="2432" y="2199"/>
              <a:ext cx="16" cy="4"/>
            </a:xfrm>
            <a:custGeom>
              <a:avLst/>
              <a:gdLst>
                <a:gd name="T0" fmla="*/ 0 w 48"/>
                <a:gd name="T1" fmla="*/ 0 h 11"/>
                <a:gd name="T2" fmla="*/ 1 w 48"/>
                <a:gd name="T3" fmla="*/ 11 h 11"/>
                <a:gd name="T4" fmla="*/ 47 w 48"/>
                <a:gd name="T5" fmla="*/ 11 h 11"/>
                <a:gd name="T6" fmla="*/ 48 w 48"/>
                <a:gd name="T7" fmla="*/ 0 h 11"/>
                <a:gd name="T8" fmla="*/ 0 w 4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">
                  <a:moveTo>
                    <a:pt x="0" y="0"/>
                  </a:moveTo>
                  <a:lnTo>
                    <a:pt x="1" y="11"/>
                  </a:lnTo>
                  <a:lnTo>
                    <a:pt x="47" y="11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85" name="Freeform 534"/>
            <p:cNvSpPr>
              <a:spLocks noChangeArrowheads="1"/>
            </p:cNvSpPr>
            <p:nvPr/>
          </p:nvSpPr>
          <p:spPr bwMode="auto">
            <a:xfrm>
              <a:off x="2434" y="2211"/>
              <a:ext cx="10" cy="3"/>
            </a:xfrm>
            <a:custGeom>
              <a:avLst/>
              <a:gdLst>
                <a:gd name="T0" fmla="*/ 0 w 30"/>
                <a:gd name="T1" fmla="*/ 0 h 10"/>
                <a:gd name="T2" fmla="*/ 6 w 30"/>
                <a:gd name="T3" fmla="*/ 7 h 10"/>
                <a:gd name="T4" fmla="*/ 16 w 30"/>
                <a:gd name="T5" fmla="*/ 10 h 10"/>
                <a:gd name="T6" fmla="*/ 23 w 30"/>
                <a:gd name="T7" fmla="*/ 7 h 10"/>
                <a:gd name="T8" fmla="*/ 30 w 30"/>
                <a:gd name="T9" fmla="*/ 0 h 10"/>
                <a:gd name="T10" fmla="*/ 0 w 3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lnTo>
                    <a:pt x="6" y="7"/>
                  </a:lnTo>
                  <a:lnTo>
                    <a:pt x="16" y="10"/>
                  </a:lnTo>
                  <a:lnTo>
                    <a:pt x="23" y="7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86" name="Freeform 535"/>
            <p:cNvSpPr>
              <a:spLocks noChangeArrowheads="1"/>
            </p:cNvSpPr>
            <p:nvPr/>
          </p:nvSpPr>
          <p:spPr bwMode="auto">
            <a:xfrm>
              <a:off x="2433" y="2207"/>
              <a:ext cx="14" cy="4"/>
            </a:xfrm>
            <a:custGeom>
              <a:avLst/>
              <a:gdLst>
                <a:gd name="T0" fmla="*/ 0 w 41"/>
                <a:gd name="T1" fmla="*/ 5 h 11"/>
                <a:gd name="T2" fmla="*/ 4 w 41"/>
                <a:gd name="T3" fmla="*/ 11 h 11"/>
                <a:gd name="T4" fmla="*/ 34 w 41"/>
                <a:gd name="T5" fmla="*/ 11 h 11"/>
                <a:gd name="T6" fmla="*/ 34 w 41"/>
                <a:gd name="T7" fmla="*/ 9 h 11"/>
                <a:gd name="T8" fmla="*/ 34 w 41"/>
                <a:gd name="T9" fmla="*/ 7 h 11"/>
                <a:gd name="T10" fmla="*/ 35 w 41"/>
                <a:gd name="T11" fmla="*/ 7 h 11"/>
                <a:gd name="T12" fmla="*/ 38 w 41"/>
                <a:gd name="T13" fmla="*/ 5 h 11"/>
                <a:gd name="T14" fmla="*/ 41 w 41"/>
                <a:gd name="T15" fmla="*/ 0 h 11"/>
                <a:gd name="T16" fmla="*/ 0 w 41"/>
                <a:gd name="T17" fmla="*/ 0 h 11"/>
                <a:gd name="T18" fmla="*/ 0 w 41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1">
                  <a:moveTo>
                    <a:pt x="0" y="5"/>
                  </a:moveTo>
                  <a:lnTo>
                    <a:pt x="4" y="11"/>
                  </a:lnTo>
                  <a:lnTo>
                    <a:pt x="34" y="11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8" y="5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87" name="Freeform 536"/>
            <p:cNvSpPr>
              <a:spLocks noChangeArrowheads="1"/>
            </p:cNvSpPr>
            <p:nvPr/>
          </p:nvSpPr>
          <p:spPr bwMode="auto">
            <a:xfrm>
              <a:off x="2431" y="2196"/>
              <a:ext cx="17" cy="3"/>
            </a:xfrm>
            <a:custGeom>
              <a:avLst/>
              <a:gdLst>
                <a:gd name="T0" fmla="*/ 0 w 52"/>
                <a:gd name="T1" fmla="*/ 0 h 11"/>
                <a:gd name="T2" fmla="*/ 4 w 52"/>
                <a:gd name="T3" fmla="*/ 11 h 11"/>
                <a:gd name="T4" fmla="*/ 52 w 52"/>
                <a:gd name="T5" fmla="*/ 11 h 11"/>
                <a:gd name="T6" fmla="*/ 52 w 52"/>
                <a:gd name="T7" fmla="*/ 0 h 11"/>
                <a:gd name="T8" fmla="*/ 0 w 5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1">
                  <a:moveTo>
                    <a:pt x="0" y="0"/>
                  </a:moveTo>
                  <a:lnTo>
                    <a:pt x="4" y="11"/>
                  </a:lnTo>
                  <a:lnTo>
                    <a:pt x="52" y="11"/>
                  </a:lnTo>
                  <a:lnTo>
                    <a:pt x="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88" name="Freeform 537"/>
            <p:cNvSpPr>
              <a:spLocks noChangeArrowheads="1"/>
            </p:cNvSpPr>
            <p:nvPr/>
          </p:nvSpPr>
          <p:spPr bwMode="auto">
            <a:xfrm>
              <a:off x="2391" y="2172"/>
              <a:ext cx="27" cy="43"/>
            </a:xfrm>
            <a:custGeom>
              <a:avLst/>
              <a:gdLst>
                <a:gd name="T0" fmla="*/ 79 w 80"/>
                <a:gd name="T1" fmla="*/ 30 h 129"/>
                <a:gd name="T2" fmla="*/ 77 w 80"/>
                <a:gd name="T3" fmla="*/ 18 h 129"/>
                <a:gd name="T4" fmla="*/ 69 w 80"/>
                <a:gd name="T5" fmla="*/ 8 h 129"/>
                <a:gd name="T6" fmla="*/ 63 w 80"/>
                <a:gd name="T7" fmla="*/ 4 h 129"/>
                <a:gd name="T8" fmla="*/ 57 w 80"/>
                <a:gd name="T9" fmla="*/ 1 h 129"/>
                <a:gd name="T10" fmla="*/ 40 w 80"/>
                <a:gd name="T11" fmla="*/ 0 h 129"/>
                <a:gd name="T12" fmla="*/ 27 w 80"/>
                <a:gd name="T13" fmla="*/ 1 h 129"/>
                <a:gd name="T14" fmla="*/ 15 w 80"/>
                <a:gd name="T15" fmla="*/ 7 h 129"/>
                <a:gd name="T16" fmla="*/ 9 w 80"/>
                <a:gd name="T17" fmla="*/ 11 h 129"/>
                <a:gd name="T18" fmla="*/ 5 w 80"/>
                <a:gd name="T19" fmla="*/ 17 h 129"/>
                <a:gd name="T20" fmla="*/ 3 w 80"/>
                <a:gd name="T21" fmla="*/ 33 h 129"/>
                <a:gd name="T22" fmla="*/ 5 w 80"/>
                <a:gd name="T23" fmla="*/ 40 h 129"/>
                <a:gd name="T24" fmla="*/ 14 w 80"/>
                <a:gd name="T25" fmla="*/ 42 h 129"/>
                <a:gd name="T26" fmla="*/ 20 w 80"/>
                <a:gd name="T27" fmla="*/ 41 h 129"/>
                <a:gd name="T28" fmla="*/ 21 w 80"/>
                <a:gd name="T29" fmla="*/ 36 h 129"/>
                <a:gd name="T30" fmla="*/ 16 w 80"/>
                <a:gd name="T31" fmla="*/ 22 h 129"/>
                <a:gd name="T32" fmla="*/ 22 w 80"/>
                <a:gd name="T33" fmla="*/ 8 h 129"/>
                <a:gd name="T34" fmla="*/ 39 w 80"/>
                <a:gd name="T35" fmla="*/ 5 h 129"/>
                <a:gd name="T36" fmla="*/ 50 w 80"/>
                <a:gd name="T37" fmla="*/ 6 h 129"/>
                <a:gd name="T38" fmla="*/ 59 w 80"/>
                <a:gd name="T39" fmla="*/ 12 h 129"/>
                <a:gd name="T40" fmla="*/ 62 w 80"/>
                <a:gd name="T41" fmla="*/ 21 h 129"/>
                <a:gd name="T42" fmla="*/ 63 w 80"/>
                <a:gd name="T43" fmla="*/ 25 h 129"/>
                <a:gd name="T44" fmla="*/ 65 w 80"/>
                <a:gd name="T45" fmla="*/ 33 h 129"/>
                <a:gd name="T46" fmla="*/ 59 w 80"/>
                <a:gd name="T47" fmla="*/ 54 h 129"/>
                <a:gd name="T48" fmla="*/ 14 w 80"/>
                <a:gd name="T49" fmla="*/ 103 h 129"/>
                <a:gd name="T50" fmla="*/ 0 w 80"/>
                <a:gd name="T51" fmla="*/ 120 h 129"/>
                <a:gd name="T52" fmla="*/ 0 w 80"/>
                <a:gd name="T53" fmla="*/ 129 h 129"/>
                <a:gd name="T54" fmla="*/ 74 w 80"/>
                <a:gd name="T55" fmla="*/ 129 h 129"/>
                <a:gd name="T56" fmla="*/ 80 w 80"/>
                <a:gd name="T57" fmla="*/ 98 h 129"/>
                <a:gd name="T58" fmla="*/ 74 w 80"/>
                <a:gd name="T59" fmla="*/ 98 h 129"/>
                <a:gd name="T60" fmla="*/ 68 w 80"/>
                <a:gd name="T61" fmla="*/ 113 h 129"/>
                <a:gd name="T62" fmla="*/ 63 w 80"/>
                <a:gd name="T63" fmla="*/ 116 h 129"/>
                <a:gd name="T64" fmla="*/ 60 w 80"/>
                <a:gd name="T65" fmla="*/ 116 h 129"/>
                <a:gd name="T66" fmla="*/ 57 w 80"/>
                <a:gd name="T67" fmla="*/ 117 h 129"/>
                <a:gd name="T68" fmla="*/ 9 w 80"/>
                <a:gd name="T69" fmla="*/ 117 h 129"/>
                <a:gd name="T70" fmla="*/ 25 w 80"/>
                <a:gd name="T71" fmla="*/ 100 h 129"/>
                <a:gd name="T72" fmla="*/ 60 w 80"/>
                <a:gd name="T73" fmla="*/ 67 h 129"/>
                <a:gd name="T74" fmla="*/ 73 w 80"/>
                <a:gd name="T75" fmla="*/ 48 h 129"/>
                <a:gd name="T76" fmla="*/ 79 w 80"/>
                <a:gd name="T77" fmla="*/ 3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" h="129">
                  <a:moveTo>
                    <a:pt x="79" y="30"/>
                  </a:moveTo>
                  <a:lnTo>
                    <a:pt x="77" y="18"/>
                  </a:lnTo>
                  <a:lnTo>
                    <a:pt x="69" y="8"/>
                  </a:lnTo>
                  <a:lnTo>
                    <a:pt x="63" y="4"/>
                  </a:lnTo>
                  <a:lnTo>
                    <a:pt x="57" y="1"/>
                  </a:lnTo>
                  <a:lnTo>
                    <a:pt x="40" y="0"/>
                  </a:lnTo>
                  <a:lnTo>
                    <a:pt x="27" y="1"/>
                  </a:lnTo>
                  <a:lnTo>
                    <a:pt x="15" y="7"/>
                  </a:lnTo>
                  <a:lnTo>
                    <a:pt x="9" y="11"/>
                  </a:lnTo>
                  <a:lnTo>
                    <a:pt x="5" y="17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14" y="42"/>
                  </a:lnTo>
                  <a:lnTo>
                    <a:pt x="20" y="41"/>
                  </a:lnTo>
                  <a:lnTo>
                    <a:pt x="21" y="36"/>
                  </a:lnTo>
                  <a:lnTo>
                    <a:pt x="16" y="22"/>
                  </a:lnTo>
                  <a:lnTo>
                    <a:pt x="22" y="8"/>
                  </a:lnTo>
                  <a:lnTo>
                    <a:pt x="39" y="5"/>
                  </a:lnTo>
                  <a:lnTo>
                    <a:pt x="50" y="6"/>
                  </a:lnTo>
                  <a:lnTo>
                    <a:pt x="59" y="12"/>
                  </a:lnTo>
                  <a:lnTo>
                    <a:pt x="62" y="21"/>
                  </a:lnTo>
                  <a:lnTo>
                    <a:pt x="63" y="25"/>
                  </a:lnTo>
                  <a:lnTo>
                    <a:pt x="65" y="33"/>
                  </a:lnTo>
                  <a:lnTo>
                    <a:pt x="59" y="54"/>
                  </a:lnTo>
                  <a:lnTo>
                    <a:pt x="14" y="103"/>
                  </a:lnTo>
                  <a:lnTo>
                    <a:pt x="0" y="120"/>
                  </a:lnTo>
                  <a:lnTo>
                    <a:pt x="0" y="129"/>
                  </a:lnTo>
                  <a:lnTo>
                    <a:pt x="74" y="129"/>
                  </a:lnTo>
                  <a:lnTo>
                    <a:pt x="80" y="98"/>
                  </a:lnTo>
                  <a:lnTo>
                    <a:pt x="74" y="98"/>
                  </a:lnTo>
                  <a:lnTo>
                    <a:pt x="68" y="113"/>
                  </a:lnTo>
                  <a:lnTo>
                    <a:pt x="63" y="116"/>
                  </a:lnTo>
                  <a:lnTo>
                    <a:pt x="60" y="116"/>
                  </a:lnTo>
                  <a:lnTo>
                    <a:pt x="57" y="117"/>
                  </a:lnTo>
                  <a:lnTo>
                    <a:pt x="9" y="117"/>
                  </a:lnTo>
                  <a:lnTo>
                    <a:pt x="25" y="100"/>
                  </a:lnTo>
                  <a:lnTo>
                    <a:pt x="60" y="67"/>
                  </a:lnTo>
                  <a:lnTo>
                    <a:pt x="73" y="48"/>
                  </a:lnTo>
                  <a:lnTo>
                    <a:pt x="7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89" name="Freeform 538"/>
            <p:cNvSpPr>
              <a:spLocks noEditPoints="1" noChangeArrowheads="1"/>
            </p:cNvSpPr>
            <p:nvPr/>
          </p:nvSpPr>
          <p:spPr bwMode="auto">
            <a:xfrm>
              <a:off x="2122" y="2168"/>
              <a:ext cx="28" cy="43"/>
            </a:xfrm>
            <a:custGeom>
              <a:avLst/>
              <a:gdLst>
                <a:gd name="T0" fmla="*/ 71 w 82"/>
                <a:gd name="T1" fmla="*/ 110 h 130"/>
                <a:gd name="T2" fmla="*/ 75 w 82"/>
                <a:gd name="T3" fmla="*/ 103 h 130"/>
                <a:gd name="T4" fmla="*/ 76 w 82"/>
                <a:gd name="T5" fmla="*/ 96 h 130"/>
                <a:gd name="T6" fmla="*/ 81 w 82"/>
                <a:gd name="T7" fmla="*/ 78 h 130"/>
                <a:gd name="T8" fmla="*/ 81 w 82"/>
                <a:gd name="T9" fmla="*/ 48 h 130"/>
                <a:gd name="T10" fmla="*/ 75 w 82"/>
                <a:gd name="T11" fmla="*/ 25 h 130"/>
                <a:gd name="T12" fmla="*/ 64 w 82"/>
                <a:gd name="T13" fmla="*/ 8 h 130"/>
                <a:gd name="T14" fmla="*/ 48 w 82"/>
                <a:gd name="T15" fmla="*/ 0 h 130"/>
                <a:gd name="T16" fmla="*/ 31 w 82"/>
                <a:gd name="T17" fmla="*/ 0 h 130"/>
                <a:gd name="T18" fmla="*/ 17 w 82"/>
                <a:gd name="T19" fmla="*/ 9 h 130"/>
                <a:gd name="T20" fmla="*/ 6 w 82"/>
                <a:gd name="T21" fmla="*/ 26 h 130"/>
                <a:gd name="T22" fmla="*/ 0 w 82"/>
                <a:gd name="T23" fmla="*/ 49 h 130"/>
                <a:gd name="T24" fmla="*/ 0 w 82"/>
                <a:gd name="T25" fmla="*/ 78 h 130"/>
                <a:gd name="T26" fmla="*/ 6 w 82"/>
                <a:gd name="T27" fmla="*/ 103 h 130"/>
                <a:gd name="T28" fmla="*/ 17 w 82"/>
                <a:gd name="T29" fmla="*/ 119 h 130"/>
                <a:gd name="T30" fmla="*/ 31 w 82"/>
                <a:gd name="T31" fmla="*/ 129 h 130"/>
                <a:gd name="T32" fmla="*/ 48 w 82"/>
                <a:gd name="T33" fmla="*/ 129 h 130"/>
                <a:gd name="T34" fmla="*/ 57 w 82"/>
                <a:gd name="T35" fmla="*/ 126 h 130"/>
                <a:gd name="T36" fmla="*/ 71 w 82"/>
                <a:gd name="T37" fmla="*/ 113 h 130"/>
                <a:gd name="T38" fmla="*/ 62 w 82"/>
                <a:gd name="T39" fmla="*/ 29 h 130"/>
                <a:gd name="T40" fmla="*/ 65 w 82"/>
                <a:gd name="T41" fmla="*/ 50 h 130"/>
                <a:gd name="T42" fmla="*/ 65 w 82"/>
                <a:gd name="T43" fmla="*/ 66 h 130"/>
                <a:gd name="T44" fmla="*/ 65 w 82"/>
                <a:gd name="T45" fmla="*/ 77 h 130"/>
                <a:gd name="T46" fmla="*/ 62 w 82"/>
                <a:gd name="T47" fmla="*/ 100 h 130"/>
                <a:gd name="T48" fmla="*/ 60 w 82"/>
                <a:gd name="T49" fmla="*/ 101 h 130"/>
                <a:gd name="T50" fmla="*/ 60 w 82"/>
                <a:gd name="T51" fmla="*/ 109 h 130"/>
                <a:gd name="T52" fmla="*/ 52 w 82"/>
                <a:gd name="T53" fmla="*/ 119 h 130"/>
                <a:gd name="T54" fmla="*/ 48 w 82"/>
                <a:gd name="T55" fmla="*/ 119 h 130"/>
                <a:gd name="T56" fmla="*/ 46 w 82"/>
                <a:gd name="T57" fmla="*/ 123 h 130"/>
                <a:gd name="T58" fmla="*/ 22 w 82"/>
                <a:gd name="T59" fmla="*/ 109 h 130"/>
                <a:gd name="T60" fmla="*/ 22 w 82"/>
                <a:gd name="T61" fmla="*/ 21 h 130"/>
                <a:gd name="T62" fmla="*/ 30 w 82"/>
                <a:gd name="T63" fmla="*/ 9 h 130"/>
                <a:gd name="T64" fmla="*/ 46 w 82"/>
                <a:gd name="T65" fmla="*/ 6 h 130"/>
                <a:gd name="T66" fmla="*/ 56 w 82"/>
                <a:gd name="T67" fmla="*/ 1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30">
                  <a:moveTo>
                    <a:pt x="71" y="113"/>
                  </a:moveTo>
                  <a:lnTo>
                    <a:pt x="71" y="110"/>
                  </a:lnTo>
                  <a:lnTo>
                    <a:pt x="73" y="107"/>
                  </a:lnTo>
                  <a:lnTo>
                    <a:pt x="75" y="103"/>
                  </a:lnTo>
                  <a:lnTo>
                    <a:pt x="75" y="99"/>
                  </a:lnTo>
                  <a:lnTo>
                    <a:pt x="76" y="96"/>
                  </a:lnTo>
                  <a:lnTo>
                    <a:pt x="79" y="92"/>
                  </a:lnTo>
                  <a:lnTo>
                    <a:pt x="81" y="78"/>
                  </a:lnTo>
                  <a:lnTo>
                    <a:pt x="82" y="64"/>
                  </a:lnTo>
                  <a:lnTo>
                    <a:pt x="81" y="48"/>
                  </a:lnTo>
                  <a:lnTo>
                    <a:pt x="79" y="36"/>
                  </a:lnTo>
                  <a:lnTo>
                    <a:pt x="75" y="25"/>
                  </a:lnTo>
                  <a:lnTo>
                    <a:pt x="71" y="17"/>
                  </a:lnTo>
                  <a:lnTo>
                    <a:pt x="64" y="8"/>
                  </a:lnTo>
                  <a:lnTo>
                    <a:pt x="57" y="3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7" y="9"/>
                  </a:lnTo>
                  <a:lnTo>
                    <a:pt x="12" y="18"/>
                  </a:lnTo>
                  <a:lnTo>
                    <a:pt x="6" y="26"/>
                  </a:lnTo>
                  <a:lnTo>
                    <a:pt x="2" y="37"/>
                  </a:lnTo>
                  <a:lnTo>
                    <a:pt x="0" y="49"/>
                  </a:lnTo>
                  <a:lnTo>
                    <a:pt x="0" y="64"/>
                  </a:lnTo>
                  <a:lnTo>
                    <a:pt x="0" y="78"/>
                  </a:lnTo>
                  <a:lnTo>
                    <a:pt x="2" y="92"/>
                  </a:lnTo>
                  <a:lnTo>
                    <a:pt x="6" y="103"/>
                  </a:lnTo>
                  <a:lnTo>
                    <a:pt x="12" y="113"/>
                  </a:lnTo>
                  <a:lnTo>
                    <a:pt x="17" y="119"/>
                  </a:lnTo>
                  <a:lnTo>
                    <a:pt x="24" y="126"/>
                  </a:lnTo>
                  <a:lnTo>
                    <a:pt x="31" y="129"/>
                  </a:lnTo>
                  <a:lnTo>
                    <a:pt x="41" y="130"/>
                  </a:lnTo>
                  <a:lnTo>
                    <a:pt x="48" y="129"/>
                  </a:lnTo>
                  <a:lnTo>
                    <a:pt x="52" y="127"/>
                  </a:lnTo>
                  <a:lnTo>
                    <a:pt x="57" y="126"/>
                  </a:lnTo>
                  <a:lnTo>
                    <a:pt x="64" y="119"/>
                  </a:lnTo>
                  <a:lnTo>
                    <a:pt x="71" y="113"/>
                  </a:lnTo>
                  <a:close/>
                  <a:moveTo>
                    <a:pt x="60" y="21"/>
                  </a:moveTo>
                  <a:lnTo>
                    <a:pt x="62" y="29"/>
                  </a:lnTo>
                  <a:lnTo>
                    <a:pt x="64" y="40"/>
                  </a:lnTo>
                  <a:lnTo>
                    <a:pt x="65" y="50"/>
                  </a:lnTo>
                  <a:lnTo>
                    <a:pt x="67" y="64"/>
                  </a:lnTo>
                  <a:lnTo>
                    <a:pt x="65" y="66"/>
                  </a:lnTo>
                  <a:lnTo>
                    <a:pt x="65" y="70"/>
                  </a:lnTo>
                  <a:lnTo>
                    <a:pt x="65" y="77"/>
                  </a:lnTo>
                  <a:lnTo>
                    <a:pt x="64" y="89"/>
                  </a:lnTo>
                  <a:lnTo>
                    <a:pt x="62" y="100"/>
                  </a:lnTo>
                  <a:lnTo>
                    <a:pt x="60" y="100"/>
                  </a:lnTo>
                  <a:lnTo>
                    <a:pt x="60" y="101"/>
                  </a:lnTo>
                  <a:lnTo>
                    <a:pt x="60" y="104"/>
                  </a:lnTo>
                  <a:lnTo>
                    <a:pt x="60" y="109"/>
                  </a:lnTo>
                  <a:lnTo>
                    <a:pt x="56" y="115"/>
                  </a:lnTo>
                  <a:lnTo>
                    <a:pt x="52" y="119"/>
                  </a:lnTo>
                  <a:lnTo>
                    <a:pt x="50" y="119"/>
                  </a:lnTo>
                  <a:lnTo>
                    <a:pt x="48" y="119"/>
                  </a:lnTo>
                  <a:lnTo>
                    <a:pt x="48" y="121"/>
                  </a:lnTo>
                  <a:lnTo>
                    <a:pt x="46" y="123"/>
                  </a:lnTo>
                  <a:lnTo>
                    <a:pt x="41" y="124"/>
                  </a:lnTo>
                  <a:lnTo>
                    <a:pt x="22" y="109"/>
                  </a:lnTo>
                  <a:lnTo>
                    <a:pt x="14" y="64"/>
                  </a:lnTo>
                  <a:lnTo>
                    <a:pt x="22" y="21"/>
                  </a:lnTo>
                  <a:lnTo>
                    <a:pt x="25" y="13"/>
                  </a:lnTo>
                  <a:lnTo>
                    <a:pt x="30" y="9"/>
                  </a:lnTo>
                  <a:lnTo>
                    <a:pt x="41" y="6"/>
                  </a:lnTo>
                  <a:lnTo>
                    <a:pt x="46" y="6"/>
                  </a:lnTo>
                  <a:lnTo>
                    <a:pt x="52" y="9"/>
                  </a:lnTo>
                  <a:lnTo>
                    <a:pt x="56" y="13"/>
                  </a:lnTo>
                  <a:lnTo>
                    <a:pt x="6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90" name="Freeform 539"/>
            <p:cNvSpPr>
              <a:spLocks noChangeArrowheads="1"/>
            </p:cNvSpPr>
            <p:nvPr/>
          </p:nvSpPr>
          <p:spPr bwMode="auto">
            <a:xfrm>
              <a:off x="2130" y="2174"/>
              <a:ext cx="13" cy="3"/>
            </a:xfrm>
            <a:custGeom>
              <a:avLst/>
              <a:gdLst>
                <a:gd name="T0" fmla="*/ 38 w 41"/>
                <a:gd name="T1" fmla="*/ 4 h 10"/>
                <a:gd name="T2" fmla="*/ 36 w 41"/>
                <a:gd name="T3" fmla="*/ 0 h 10"/>
                <a:gd name="T4" fmla="*/ 2 w 41"/>
                <a:gd name="T5" fmla="*/ 0 h 10"/>
                <a:gd name="T6" fmla="*/ 0 w 41"/>
                <a:gd name="T7" fmla="*/ 4 h 10"/>
                <a:gd name="T8" fmla="*/ 0 w 41"/>
                <a:gd name="T9" fmla="*/ 10 h 10"/>
                <a:gd name="T10" fmla="*/ 41 w 41"/>
                <a:gd name="T11" fmla="*/ 10 h 10"/>
                <a:gd name="T12" fmla="*/ 38 w 41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0">
                  <a:moveTo>
                    <a:pt x="38" y="4"/>
                  </a:moveTo>
                  <a:lnTo>
                    <a:pt x="3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1" y="10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91" name="Freeform 540"/>
            <p:cNvSpPr>
              <a:spLocks noChangeArrowheads="1"/>
            </p:cNvSpPr>
            <p:nvPr/>
          </p:nvSpPr>
          <p:spPr bwMode="auto">
            <a:xfrm>
              <a:off x="2129" y="2177"/>
              <a:ext cx="15" cy="4"/>
            </a:xfrm>
            <a:custGeom>
              <a:avLst/>
              <a:gdLst>
                <a:gd name="T0" fmla="*/ 46 w 46"/>
                <a:gd name="T1" fmla="*/ 11 h 11"/>
                <a:gd name="T2" fmla="*/ 44 w 46"/>
                <a:gd name="T3" fmla="*/ 0 h 11"/>
                <a:gd name="T4" fmla="*/ 3 w 46"/>
                <a:gd name="T5" fmla="*/ 0 h 11"/>
                <a:gd name="T6" fmla="*/ 0 w 46"/>
                <a:gd name="T7" fmla="*/ 11 h 11"/>
                <a:gd name="T8" fmla="*/ 46 w 4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">
                  <a:moveTo>
                    <a:pt x="46" y="11"/>
                  </a:moveTo>
                  <a:lnTo>
                    <a:pt x="44" y="0"/>
                  </a:lnTo>
                  <a:lnTo>
                    <a:pt x="3" y="0"/>
                  </a:lnTo>
                  <a:lnTo>
                    <a:pt x="0" y="11"/>
                  </a:lnTo>
                  <a:lnTo>
                    <a:pt x="46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92" name="Freeform 541"/>
            <p:cNvSpPr>
              <a:spLocks noChangeArrowheads="1"/>
            </p:cNvSpPr>
            <p:nvPr/>
          </p:nvSpPr>
          <p:spPr bwMode="auto">
            <a:xfrm>
              <a:off x="2127" y="2188"/>
              <a:ext cx="18" cy="4"/>
            </a:xfrm>
            <a:custGeom>
              <a:avLst/>
              <a:gdLst>
                <a:gd name="T0" fmla="*/ 53 w 53"/>
                <a:gd name="T1" fmla="*/ 12 h 12"/>
                <a:gd name="T2" fmla="*/ 53 w 53"/>
                <a:gd name="T3" fmla="*/ 4 h 12"/>
                <a:gd name="T4" fmla="*/ 53 w 53"/>
                <a:gd name="T5" fmla="*/ 0 h 12"/>
                <a:gd name="T6" fmla="*/ 2 w 53"/>
                <a:gd name="T7" fmla="*/ 0 h 12"/>
                <a:gd name="T8" fmla="*/ 0 w 53"/>
                <a:gd name="T9" fmla="*/ 4 h 12"/>
                <a:gd name="T10" fmla="*/ 2 w 53"/>
                <a:gd name="T11" fmla="*/ 12 h 12"/>
                <a:gd name="T12" fmla="*/ 53 w 5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3" y="12"/>
                  </a:moveTo>
                  <a:lnTo>
                    <a:pt x="53" y="4"/>
                  </a:lnTo>
                  <a:lnTo>
                    <a:pt x="53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2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93" name="Freeform 542"/>
            <p:cNvSpPr>
              <a:spLocks noChangeArrowheads="1"/>
            </p:cNvSpPr>
            <p:nvPr/>
          </p:nvSpPr>
          <p:spPr bwMode="auto">
            <a:xfrm>
              <a:off x="2128" y="2185"/>
              <a:ext cx="17" cy="3"/>
            </a:xfrm>
            <a:custGeom>
              <a:avLst/>
              <a:gdLst>
                <a:gd name="T0" fmla="*/ 51 w 51"/>
                <a:gd name="T1" fmla="*/ 10 h 10"/>
                <a:gd name="T2" fmla="*/ 51 w 51"/>
                <a:gd name="T3" fmla="*/ 0 h 10"/>
                <a:gd name="T4" fmla="*/ 1 w 51"/>
                <a:gd name="T5" fmla="*/ 0 h 10"/>
                <a:gd name="T6" fmla="*/ 0 w 51"/>
                <a:gd name="T7" fmla="*/ 10 h 10"/>
                <a:gd name="T8" fmla="*/ 51 w 5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0">
                  <a:moveTo>
                    <a:pt x="51" y="10"/>
                  </a:moveTo>
                  <a:lnTo>
                    <a:pt x="51" y="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94" name="Freeform 543"/>
            <p:cNvSpPr>
              <a:spLocks noChangeArrowheads="1"/>
            </p:cNvSpPr>
            <p:nvPr/>
          </p:nvSpPr>
          <p:spPr bwMode="auto">
            <a:xfrm>
              <a:off x="2128" y="2181"/>
              <a:ext cx="17" cy="4"/>
            </a:xfrm>
            <a:custGeom>
              <a:avLst/>
              <a:gdLst>
                <a:gd name="T0" fmla="*/ 50 w 50"/>
                <a:gd name="T1" fmla="*/ 12 h 12"/>
                <a:gd name="T2" fmla="*/ 48 w 50"/>
                <a:gd name="T3" fmla="*/ 0 h 12"/>
                <a:gd name="T4" fmla="*/ 2 w 50"/>
                <a:gd name="T5" fmla="*/ 0 h 12"/>
                <a:gd name="T6" fmla="*/ 0 w 50"/>
                <a:gd name="T7" fmla="*/ 12 h 12"/>
                <a:gd name="T8" fmla="*/ 50 w 5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">
                  <a:moveTo>
                    <a:pt x="50" y="12"/>
                  </a:moveTo>
                  <a:lnTo>
                    <a:pt x="48" y="0"/>
                  </a:lnTo>
                  <a:lnTo>
                    <a:pt x="2" y="0"/>
                  </a:lnTo>
                  <a:lnTo>
                    <a:pt x="0" y="12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95" name="Freeform 544"/>
            <p:cNvSpPr>
              <a:spLocks noChangeArrowheads="1"/>
            </p:cNvSpPr>
            <p:nvPr/>
          </p:nvSpPr>
          <p:spPr bwMode="auto">
            <a:xfrm>
              <a:off x="2130" y="2203"/>
              <a:ext cx="13" cy="4"/>
            </a:xfrm>
            <a:custGeom>
              <a:avLst/>
              <a:gdLst>
                <a:gd name="T0" fmla="*/ 34 w 40"/>
                <a:gd name="T1" fmla="*/ 12 h 12"/>
                <a:gd name="T2" fmla="*/ 36 w 40"/>
                <a:gd name="T3" fmla="*/ 8 h 12"/>
                <a:gd name="T4" fmla="*/ 38 w 40"/>
                <a:gd name="T5" fmla="*/ 4 h 12"/>
                <a:gd name="T6" fmla="*/ 38 w 40"/>
                <a:gd name="T7" fmla="*/ 1 h 12"/>
                <a:gd name="T8" fmla="*/ 38 w 40"/>
                <a:gd name="T9" fmla="*/ 0 h 12"/>
                <a:gd name="T10" fmla="*/ 40 w 40"/>
                <a:gd name="T11" fmla="*/ 0 h 12"/>
                <a:gd name="T12" fmla="*/ 0 w 40"/>
                <a:gd name="T13" fmla="*/ 0 h 12"/>
                <a:gd name="T14" fmla="*/ 0 w 40"/>
                <a:gd name="T15" fmla="*/ 4 h 12"/>
                <a:gd name="T16" fmla="*/ 11 w 40"/>
                <a:gd name="T17" fmla="*/ 12 h 12"/>
                <a:gd name="T18" fmla="*/ 34 w 40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2">
                  <a:moveTo>
                    <a:pt x="34" y="12"/>
                  </a:moveTo>
                  <a:lnTo>
                    <a:pt x="36" y="8"/>
                  </a:lnTo>
                  <a:lnTo>
                    <a:pt x="38" y="4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1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96" name="Freeform 545"/>
            <p:cNvSpPr>
              <a:spLocks noChangeArrowheads="1"/>
            </p:cNvSpPr>
            <p:nvPr/>
          </p:nvSpPr>
          <p:spPr bwMode="auto">
            <a:xfrm>
              <a:off x="2129" y="2199"/>
              <a:ext cx="15" cy="4"/>
            </a:xfrm>
            <a:custGeom>
              <a:avLst/>
              <a:gdLst>
                <a:gd name="T0" fmla="*/ 43 w 46"/>
                <a:gd name="T1" fmla="*/ 11 h 11"/>
                <a:gd name="T2" fmla="*/ 46 w 46"/>
                <a:gd name="T3" fmla="*/ 0 h 11"/>
                <a:gd name="T4" fmla="*/ 0 w 46"/>
                <a:gd name="T5" fmla="*/ 0 h 11"/>
                <a:gd name="T6" fmla="*/ 3 w 46"/>
                <a:gd name="T7" fmla="*/ 11 h 11"/>
                <a:gd name="T8" fmla="*/ 43 w 4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">
                  <a:moveTo>
                    <a:pt x="43" y="11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43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97" name="Freeform 546"/>
            <p:cNvSpPr>
              <a:spLocks noChangeArrowheads="1"/>
            </p:cNvSpPr>
            <p:nvPr/>
          </p:nvSpPr>
          <p:spPr bwMode="auto">
            <a:xfrm>
              <a:off x="2128" y="2196"/>
              <a:ext cx="17" cy="3"/>
            </a:xfrm>
            <a:custGeom>
              <a:avLst/>
              <a:gdLst>
                <a:gd name="T0" fmla="*/ 47 w 49"/>
                <a:gd name="T1" fmla="*/ 11 h 11"/>
                <a:gd name="T2" fmla="*/ 49 w 49"/>
                <a:gd name="T3" fmla="*/ 0 h 11"/>
                <a:gd name="T4" fmla="*/ 0 w 49"/>
                <a:gd name="T5" fmla="*/ 0 h 11"/>
                <a:gd name="T6" fmla="*/ 1 w 49"/>
                <a:gd name="T7" fmla="*/ 11 h 11"/>
                <a:gd name="T8" fmla="*/ 47 w 4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1">
                  <a:moveTo>
                    <a:pt x="47" y="11"/>
                  </a:moveTo>
                  <a:lnTo>
                    <a:pt x="49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98" name="Freeform 547"/>
            <p:cNvSpPr>
              <a:spLocks noChangeArrowheads="1"/>
            </p:cNvSpPr>
            <p:nvPr/>
          </p:nvSpPr>
          <p:spPr bwMode="auto">
            <a:xfrm>
              <a:off x="2128" y="2192"/>
              <a:ext cx="17" cy="4"/>
            </a:xfrm>
            <a:custGeom>
              <a:avLst/>
              <a:gdLst>
                <a:gd name="T0" fmla="*/ 51 w 51"/>
                <a:gd name="T1" fmla="*/ 11 h 11"/>
                <a:gd name="T2" fmla="*/ 51 w 51"/>
                <a:gd name="T3" fmla="*/ 0 h 11"/>
                <a:gd name="T4" fmla="*/ 0 w 51"/>
                <a:gd name="T5" fmla="*/ 0 h 11"/>
                <a:gd name="T6" fmla="*/ 2 w 51"/>
                <a:gd name="T7" fmla="*/ 11 h 11"/>
                <a:gd name="T8" fmla="*/ 51 w 5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">
                  <a:moveTo>
                    <a:pt x="51" y="11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099" name="Freeform 548"/>
            <p:cNvSpPr>
              <a:spLocks noChangeArrowheads="1"/>
            </p:cNvSpPr>
            <p:nvPr/>
          </p:nvSpPr>
          <p:spPr bwMode="auto">
            <a:xfrm>
              <a:off x="2130" y="2170"/>
              <a:ext cx="12" cy="4"/>
            </a:xfrm>
            <a:custGeom>
              <a:avLst/>
              <a:gdLst>
                <a:gd name="T0" fmla="*/ 17 w 34"/>
                <a:gd name="T1" fmla="*/ 0 h 11"/>
                <a:gd name="T2" fmla="*/ 7 w 34"/>
                <a:gd name="T3" fmla="*/ 2 h 11"/>
                <a:gd name="T4" fmla="*/ 0 w 34"/>
                <a:gd name="T5" fmla="*/ 11 h 11"/>
                <a:gd name="T6" fmla="*/ 34 w 34"/>
                <a:gd name="T7" fmla="*/ 11 h 11"/>
                <a:gd name="T8" fmla="*/ 29 w 34"/>
                <a:gd name="T9" fmla="*/ 5 h 11"/>
                <a:gd name="T10" fmla="*/ 26 w 34"/>
                <a:gd name="T11" fmla="*/ 2 h 11"/>
                <a:gd name="T12" fmla="*/ 21 w 34"/>
                <a:gd name="T13" fmla="*/ 0 h 11"/>
                <a:gd name="T14" fmla="*/ 17 w 34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">
                  <a:moveTo>
                    <a:pt x="17" y="0"/>
                  </a:moveTo>
                  <a:lnTo>
                    <a:pt x="7" y="2"/>
                  </a:lnTo>
                  <a:lnTo>
                    <a:pt x="0" y="11"/>
                  </a:lnTo>
                  <a:lnTo>
                    <a:pt x="34" y="11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00" name="Freeform 549"/>
            <p:cNvSpPr>
              <a:spLocks noChangeArrowheads="1"/>
            </p:cNvSpPr>
            <p:nvPr/>
          </p:nvSpPr>
          <p:spPr bwMode="auto">
            <a:xfrm>
              <a:off x="2133" y="2207"/>
              <a:ext cx="8" cy="2"/>
            </a:xfrm>
            <a:custGeom>
              <a:avLst/>
              <a:gdLst>
                <a:gd name="T0" fmla="*/ 0 w 23"/>
                <a:gd name="T1" fmla="*/ 0 h 7"/>
                <a:gd name="T2" fmla="*/ 8 w 23"/>
                <a:gd name="T3" fmla="*/ 7 h 7"/>
                <a:gd name="T4" fmla="*/ 15 w 23"/>
                <a:gd name="T5" fmla="*/ 5 h 7"/>
                <a:gd name="T6" fmla="*/ 23 w 23"/>
                <a:gd name="T7" fmla="*/ 0 h 7"/>
                <a:gd name="T8" fmla="*/ 0 w 2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8" y="7"/>
                  </a:lnTo>
                  <a:lnTo>
                    <a:pt x="15" y="5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01" name="Freeform 550"/>
            <p:cNvSpPr>
              <a:spLocks noChangeArrowheads="1"/>
            </p:cNvSpPr>
            <p:nvPr/>
          </p:nvSpPr>
          <p:spPr bwMode="auto">
            <a:xfrm>
              <a:off x="2092" y="2167"/>
              <a:ext cx="20" cy="44"/>
            </a:xfrm>
            <a:custGeom>
              <a:avLst/>
              <a:gdLst>
                <a:gd name="T0" fmla="*/ 21 w 60"/>
                <a:gd name="T1" fmla="*/ 19 h 131"/>
                <a:gd name="T2" fmla="*/ 23 w 60"/>
                <a:gd name="T3" fmla="*/ 23 h 131"/>
                <a:gd name="T4" fmla="*/ 23 w 60"/>
                <a:gd name="T5" fmla="*/ 115 h 131"/>
                <a:gd name="T6" fmla="*/ 20 w 60"/>
                <a:gd name="T7" fmla="*/ 124 h 131"/>
                <a:gd name="T8" fmla="*/ 9 w 60"/>
                <a:gd name="T9" fmla="*/ 126 h 131"/>
                <a:gd name="T10" fmla="*/ 0 w 60"/>
                <a:gd name="T11" fmla="*/ 126 h 131"/>
                <a:gd name="T12" fmla="*/ 0 w 60"/>
                <a:gd name="T13" fmla="*/ 131 h 131"/>
                <a:gd name="T14" fmla="*/ 60 w 60"/>
                <a:gd name="T15" fmla="*/ 131 h 131"/>
                <a:gd name="T16" fmla="*/ 60 w 60"/>
                <a:gd name="T17" fmla="*/ 126 h 131"/>
                <a:gd name="T18" fmla="*/ 52 w 60"/>
                <a:gd name="T19" fmla="*/ 126 h 131"/>
                <a:gd name="T20" fmla="*/ 40 w 60"/>
                <a:gd name="T21" fmla="*/ 124 h 131"/>
                <a:gd name="T22" fmla="*/ 37 w 60"/>
                <a:gd name="T23" fmla="*/ 115 h 131"/>
                <a:gd name="T24" fmla="*/ 37 w 60"/>
                <a:gd name="T25" fmla="*/ 0 h 131"/>
                <a:gd name="T26" fmla="*/ 33 w 60"/>
                <a:gd name="T27" fmla="*/ 0 h 131"/>
                <a:gd name="T28" fmla="*/ 23 w 60"/>
                <a:gd name="T29" fmla="*/ 10 h 131"/>
                <a:gd name="T30" fmla="*/ 9 w 60"/>
                <a:gd name="T31" fmla="*/ 13 h 131"/>
                <a:gd name="T32" fmla="*/ 0 w 60"/>
                <a:gd name="T33" fmla="*/ 13 h 131"/>
                <a:gd name="T34" fmla="*/ 0 w 60"/>
                <a:gd name="T35" fmla="*/ 17 h 131"/>
                <a:gd name="T36" fmla="*/ 15 w 60"/>
                <a:gd name="T37" fmla="*/ 17 h 131"/>
                <a:gd name="T38" fmla="*/ 21 w 60"/>
                <a:gd name="T39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131">
                  <a:moveTo>
                    <a:pt x="21" y="19"/>
                  </a:moveTo>
                  <a:lnTo>
                    <a:pt x="23" y="23"/>
                  </a:lnTo>
                  <a:lnTo>
                    <a:pt x="23" y="115"/>
                  </a:lnTo>
                  <a:lnTo>
                    <a:pt x="20" y="124"/>
                  </a:lnTo>
                  <a:lnTo>
                    <a:pt x="9" y="126"/>
                  </a:lnTo>
                  <a:lnTo>
                    <a:pt x="0" y="126"/>
                  </a:lnTo>
                  <a:lnTo>
                    <a:pt x="0" y="131"/>
                  </a:lnTo>
                  <a:lnTo>
                    <a:pt x="60" y="131"/>
                  </a:lnTo>
                  <a:lnTo>
                    <a:pt x="60" y="126"/>
                  </a:lnTo>
                  <a:lnTo>
                    <a:pt x="52" y="126"/>
                  </a:lnTo>
                  <a:lnTo>
                    <a:pt x="40" y="124"/>
                  </a:lnTo>
                  <a:lnTo>
                    <a:pt x="37" y="115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3" y="10"/>
                  </a:lnTo>
                  <a:lnTo>
                    <a:pt x="9" y="13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5" y="17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02" name="Freeform 551"/>
            <p:cNvSpPr>
              <a:spLocks noEditPoints="1" noChangeArrowheads="1"/>
            </p:cNvSpPr>
            <p:nvPr/>
          </p:nvSpPr>
          <p:spPr bwMode="auto">
            <a:xfrm>
              <a:off x="1788" y="2169"/>
              <a:ext cx="27" cy="44"/>
            </a:xfrm>
            <a:custGeom>
              <a:avLst/>
              <a:gdLst>
                <a:gd name="T0" fmla="*/ 79 w 81"/>
                <a:gd name="T1" fmla="*/ 49 h 131"/>
                <a:gd name="T2" fmla="*/ 73 w 81"/>
                <a:gd name="T3" fmla="*/ 24 h 131"/>
                <a:gd name="T4" fmla="*/ 62 w 81"/>
                <a:gd name="T5" fmla="*/ 8 h 131"/>
                <a:gd name="T6" fmla="*/ 48 w 81"/>
                <a:gd name="T7" fmla="*/ 0 h 131"/>
                <a:gd name="T8" fmla="*/ 31 w 81"/>
                <a:gd name="T9" fmla="*/ 0 h 131"/>
                <a:gd name="T10" fmla="*/ 10 w 81"/>
                <a:gd name="T11" fmla="*/ 17 h 131"/>
                <a:gd name="T12" fmla="*/ 2 w 81"/>
                <a:gd name="T13" fmla="*/ 38 h 131"/>
                <a:gd name="T14" fmla="*/ 0 w 81"/>
                <a:gd name="T15" fmla="*/ 64 h 131"/>
                <a:gd name="T16" fmla="*/ 2 w 81"/>
                <a:gd name="T17" fmla="*/ 92 h 131"/>
                <a:gd name="T18" fmla="*/ 10 w 81"/>
                <a:gd name="T19" fmla="*/ 113 h 131"/>
                <a:gd name="T20" fmla="*/ 24 w 81"/>
                <a:gd name="T21" fmla="*/ 126 h 131"/>
                <a:gd name="T22" fmla="*/ 41 w 81"/>
                <a:gd name="T23" fmla="*/ 131 h 131"/>
                <a:gd name="T24" fmla="*/ 52 w 81"/>
                <a:gd name="T25" fmla="*/ 127 h 131"/>
                <a:gd name="T26" fmla="*/ 59 w 81"/>
                <a:gd name="T27" fmla="*/ 123 h 131"/>
                <a:gd name="T28" fmla="*/ 70 w 81"/>
                <a:gd name="T29" fmla="*/ 113 h 131"/>
                <a:gd name="T30" fmla="*/ 71 w 81"/>
                <a:gd name="T31" fmla="*/ 107 h 131"/>
                <a:gd name="T32" fmla="*/ 73 w 81"/>
                <a:gd name="T33" fmla="*/ 98 h 131"/>
                <a:gd name="T34" fmla="*/ 77 w 81"/>
                <a:gd name="T35" fmla="*/ 91 h 131"/>
                <a:gd name="T36" fmla="*/ 79 w 81"/>
                <a:gd name="T37" fmla="*/ 70 h 131"/>
                <a:gd name="T38" fmla="*/ 81 w 81"/>
                <a:gd name="T39" fmla="*/ 64 h 131"/>
                <a:gd name="T40" fmla="*/ 46 w 81"/>
                <a:gd name="T41" fmla="*/ 5 h 131"/>
                <a:gd name="T42" fmla="*/ 54 w 81"/>
                <a:gd name="T43" fmla="*/ 14 h 131"/>
                <a:gd name="T44" fmla="*/ 61 w 81"/>
                <a:gd name="T45" fmla="*/ 29 h 131"/>
                <a:gd name="T46" fmla="*/ 65 w 81"/>
                <a:gd name="T47" fmla="*/ 50 h 131"/>
                <a:gd name="T48" fmla="*/ 65 w 81"/>
                <a:gd name="T49" fmla="*/ 67 h 131"/>
                <a:gd name="T50" fmla="*/ 65 w 81"/>
                <a:gd name="T51" fmla="*/ 78 h 131"/>
                <a:gd name="T52" fmla="*/ 61 w 81"/>
                <a:gd name="T53" fmla="*/ 100 h 131"/>
                <a:gd name="T54" fmla="*/ 54 w 81"/>
                <a:gd name="T55" fmla="*/ 115 h 131"/>
                <a:gd name="T56" fmla="*/ 46 w 81"/>
                <a:gd name="T57" fmla="*/ 123 h 131"/>
                <a:gd name="T58" fmla="*/ 35 w 81"/>
                <a:gd name="T59" fmla="*/ 123 h 131"/>
                <a:gd name="T60" fmla="*/ 25 w 81"/>
                <a:gd name="T61" fmla="*/ 115 h 131"/>
                <a:gd name="T62" fmla="*/ 13 w 81"/>
                <a:gd name="T63" fmla="*/ 64 h 131"/>
                <a:gd name="T64" fmla="*/ 30 w 81"/>
                <a:gd name="T65" fmla="*/ 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131">
                  <a:moveTo>
                    <a:pt x="81" y="64"/>
                  </a:moveTo>
                  <a:lnTo>
                    <a:pt x="79" y="49"/>
                  </a:lnTo>
                  <a:lnTo>
                    <a:pt x="77" y="37"/>
                  </a:lnTo>
                  <a:lnTo>
                    <a:pt x="73" y="24"/>
                  </a:lnTo>
                  <a:lnTo>
                    <a:pt x="70" y="16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4" y="4"/>
                  </a:lnTo>
                  <a:lnTo>
                    <a:pt x="10" y="17"/>
                  </a:lnTo>
                  <a:lnTo>
                    <a:pt x="4" y="26"/>
                  </a:lnTo>
                  <a:lnTo>
                    <a:pt x="2" y="38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2" y="92"/>
                  </a:lnTo>
                  <a:lnTo>
                    <a:pt x="4" y="103"/>
                  </a:lnTo>
                  <a:lnTo>
                    <a:pt x="10" y="113"/>
                  </a:lnTo>
                  <a:lnTo>
                    <a:pt x="16" y="120"/>
                  </a:lnTo>
                  <a:lnTo>
                    <a:pt x="24" y="126"/>
                  </a:lnTo>
                  <a:lnTo>
                    <a:pt x="31" y="130"/>
                  </a:lnTo>
                  <a:lnTo>
                    <a:pt x="41" y="131"/>
                  </a:lnTo>
                  <a:lnTo>
                    <a:pt x="48" y="130"/>
                  </a:lnTo>
                  <a:lnTo>
                    <a:pt x="52" y="127"/>
                  </a:lnTo>
                  <a:lnTo>
                    <a:pt x="56" y="126"/>
                  </a:lnTo>
                  <a:lnTo>
                    <a:pt x="59" y="123"/>
                  </a:lnTo>
                  <a:lnTo>
                    <a:pt x="62" y="120"/>
                  </a:lnTo>
                  <a:lnTo>
                    <a:pt x="70" y="113"/>
                  </a:lnTo>
                  <a:lnTo>
                    <a:pt x="70" y="109"/>
                  </a:lnTo>
                  <a:lnTo>
                    <a:pt x="71" y="107"/>
                  </a:lnTo>
                  <a:lnTo>
                    <a:pt x="73" y="102"/>
                  </a:lnTo>
                  <a:lnTo>
                    <a:pt x="73" y="98"/>
                  </a:lnTo>
                  <a:lnTo>
                    <a:pt x="75" y="96"/>
                  </a:lnTo>
                  <a:lnTo>
                    <a:pt x="77" y="91"/>
                  </a:lnTo>
                  <a:lnTo>
                    <a:pt x="79" y="78"/>
                  </a:lnTo>
                  <a:lnTo>
                    <a:pt x="79" y="70"/>
                  </a:lnTo>
                  <a:lnTo>
                    <a:pt x="79" y="67"/>
                  </a:lnTo>
                  <a:lnTo>
                    <a:pt x="81" y="64"/>
                  </a:lnTo>
                  <a:close/>
                  <a:moveTo>
                    <a:pt x="41" y="5"/>
                  </a:moveTo>
                  <a:lnTo>
                    <a:pt x="46" y="5"/>
                  </a:lnTo>
                  <a:lnTo>
                    <a:pt x="50" y="9"/>
                  </a:lnTo>
                  <a:lnTo>
                    <a:pt x="54" y="14"/>
                  </a:lnTo>
                  <a:lnTo>
                    <a:pt x="59" y="22"/>
                  </a:lnTo>
                  <a:lnTo>
                    <a:pt x="61" y="29"/>
                  </a:lnTo>
                  <a:lnTo>
                    <a:pt x="64" y="39"/>
                  </a:lnTo>
                  <a:lnTo>
                    <a:pt x="65" y="50"/>
                  </a:lnTo>
                  <a:lnTo>
                    <a:pt x="66" y="64"/>
                  </a:lnTo>
                  <a:lnTo>
                    <a:pt x="65" y="67"/>
                  </a:lnTo>
                  <a:lnTo>
                    <a:pt x="65" y="70"/>
                  </a:lnTo>
                  <a:lnTo>
                    <a:pt x="65" y="78"/>
                  </a:lnTo>
                  <a:lnTo>
                    <a:pt x="64" y="90"/>
                  </a:lnTo>
                  <a:lnTo>
                    <a:pt x="61" y="100"/>
                  </a:lnTo>
                  <a:lnTo>
                    <a:pt x="59" y="109"/>
                  </a:lnTo>
                  <a:lnTo>
                    <a:pt x="54" y="115"/>
                  </a:lnTo>
                  <a:lnTo>
                    <a:pt x="50" y="120"/>
                  </a:lnTo>
                  <a:lnTo>
                    <a:pt x="46" y="123"/>
                  </a:lnTo>
                  <a:lnTo>
                    <a:pt x="41" y="124"/>
                  </a:lnTo>
                  <a:lnTo>
                    <a:pt x="35" y="123"/>
                  </a:lnTo>
                  <a:lnTo>
                    <a:pt x="30" y="120"/>
                  </a:lnTo>
                  <a:lnTo>
                    <a:pt x="25" y="115"/>
                  </a:lnTo>
                  <a:lnTo>
                    <a:pt x="21" y="109"/>
                  </a:lnTo>
                  <a:lnTo>
                    <a:pt x="13" y="64"/>
                  </a:lnTo>
                  <a:lnTo>
                    <a:pt x="21" y="22"/>
                  </a:lnTo>
                  <a:lnTo>
                    <a:pt x="30" y="9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03" name="Freeform 552"/>
            <p:cNvSpPr>
              <a:spLocks noChangeArrowheads="1"/>
            </p:cNvSpPr>
            <p:nvPr/>
          </p:nvSpPr>
          <p:spPr bwMode="auto">
            <a:xfrm>
              <a:off x="1795" y="2177"/>
              <a:ext cx="15" cy="4"/>
            </a:xfrm>
            <a:custGeom>
              <a:avLst/>
              <a:gdLst>
                <a:gd name="T0" fmla="*/ 46 w 46"/>
                <a:gd name="T1" fmla="*/ 11 h 11"/>
                <a:gd name="T2" fmla="*/ 41 w 46"/>
                <a:gd name="T3" fmla="*/ 0 h 11"/>
                <a:gd name="T4" fmla="*/ 2 w 46"/>
                <a:gd name="T5" fmla="*/ 0 h 11"/>
                <a:gd name="T6" fmla="*/ 0 w 46"/>
                <a:gd name="T7" fmla="*/ 11 h 11"/>
                <a:gd name="T8" fmla="*/ 46 w 4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">
                  <a:moveTo>
                    <a:pt x="46" y="11"/>
                  </a:moveTo>
                  <a:lnTo>
                    <a:pt x="41" y="0"/>
                  </a:lnTo>
                  <a:lnTo>
                    <a:pt x="2" y="0"/>
                  </a:lnTo>
                  <a:lnTo>
                    <a:pt x="0" y="11"/>
                  </a:lnTo>
                  <a:lnTo>
                    <a:pt x="46" y="1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04" name="Freeform 553"/>
            <p:cNvSpPr>
              <a:spLocks noChangeArrowheads="1"/>
            </p:cNvSpPr>
            <p:nvPr/>
          </p:nvSpPr>
          <p:spPr bwMode="auto">
            <a:xfrm>
              <a:off x="1795" y="2174"/>
              <a:ext cx="13" cy="3"/>
            </a:xfrm>
            <a:custGeom>
              <a:avLst/>
              <a:gdLst>
                <a:gd name="T0" fmla="*/ 39 w 39"/>
                <a:gd name="T1" fmla="*/ 10 h 10"/>
                <a:gd name="T2" fmla="*/ 38 w 39"/>
                <a:gd name="T3" fmla="*/ 8 h 10"/>
                <a:gd name="T4" fmla="*/ 34 w 39"/>
                <a:gd name="T5" fmla="*/ 0 h 10"/>
                <a:gd name="T6" fmla="*/ 5 w 39"/>
                <a:gd name="T7" fmla="*/ 0 h 10"/>
                <a:gd name="T8" fmla="*/ 0 w 39"/>
                <a:gd name="T9" fmla="*/ 8 h 10"/>
                <a:gd name="T10" fmla="*/ 0 w 39"/>
                <a:gd name="T11" fmla="*/ 10 h 10"/>
                <a:gd name="T12" fmla="*/ 39 w 3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9" y="10"/>
                  </a:moveTo>
                  <a:lnTo>
                    <a:pt x="38" y="8"/>
                  </a:lnTo>
                  <a:lnTo>
                    <a:pt x="34" y="0"/>
                  </a:lnTo>
                  <a:lnTo>
                    <a:pt x="5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05" name="Freeform 554"/>
            <p:cNvSpPr>
              <a:spLocks noChangeArrowheads="1"/>
            </p:cNvSpPr>
            <p:nvPr/>
          </p:nvSpPr>
          <p:spPr bwMode="auto">
            <a:xfrm>
              <a:off x="1797" y="2171"/>
              <a:ext cx="10" cy="3"/>
            </a:xfrm>
            <a:custGeom>
              <a:avLst/>
              <a:gdLst>
                <a:gd name="T0" fmla="*/ 15 w 29"/>
                <a:gd name="T1" fmla="*/ 0 h 9"/>
                <a:gd name="T2" fmla="*/ 6 w 29"/>
                <a:gd name="T3" fmla="*/ 1 h 9"/>
                <a:gd name="T4" fmla="*/ 0 w 29"/>
                <a:gd name="T5" fmla="*/ 9 h 9"/>
                <a:gd name="T6" fmla="*/ 29 w 29"/>
                <a:gd name="T7" fmla="*/ 9 h 9"/>
                <a:gd name="T8" fmla="*/ 22 w 29"/>
                <a:gd name="T9" fmla="*/ 1 h 9"/>
                <a:gd name="T10" fmla="*/ 15 w 2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9">
                  <a:moveTo>
                    <a:pt x="15" y="0"/>
                  </a:moveTo>
                  <a:lnTo>
                    <a:pt x="6" y="1"/>
                  </a:lnTo>
                  <a:lnTo>
                    <a:pt x="0" y="9"/>
                  </a:lnTo>
                  <a:lnTo>
                    <a:pt x="29" y="9"/>
                  </a:lnTo>
                  <a:lnTo>
                    <a:pt x="22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06" name="Freeform 555"/>
            <p:cNvSpPr>
              <a:spLocks noChangeArrowheads="1"/>
            </p:cNvSpPr>
            <p:nvPr/>
          </p:nvSpPr>
          <p:spPr bwMode="auto">
            <a:xfrm>
              <a:off x="1793" y="2185"/>
              <a:ext cx="17" cy="3"/>
            </a:xfrm>
            <a:custGeom>
              <a:avLst/>
              <a:gdLst>
                <a:gd name="T0" fmla="*/ 2 w 52"/>
                <a:gd name="T1" fmla="*/ 0 h 10"/>
                <a:gd name="T2" fmla="*/ 0 w 52"/>
                <a:gd name="T3" fmla="*/ 10 h 10"/>
                <a:gd name="T4" fmla="*/ 52 w 52"/>
                <a:gd name="T5" fmla="*/ 10 h 10"/>
                <a:gd name="T6" fmla="*/ 52 w 52"/>
                <a:gd name="T7" fmla="*/ 0 h 10"/>
                <a:gd name="T8" fmla="*/ 2 w 5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">
                  <a:moveTo>
                    <a:pt x="2" y="0"/>
                  </a:moveTo>
                  <a:lnTo>
                    <a:pt x="0" y="10"/>
                  </a:lnTo>
                  <a:lnTo>
                    <a:pt x="52" y="10"/>
                  </a:lnTo>
                  <a:lnTo>
                    <a:pt x="5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07" name="Freeform 556"/>
            <p:cNvSpPr>
              <a:spLocks noChangeArrowheads="1"/>
            </p:cNvSpPr>
            <p:nvPr/>
          </p:nvSpPr>
          <p:spPr bwMode="auto">
            <a:xfrm>
              <a:off x="1793" y="2188"/>
              <a:ext cx="17" cy="4"/>
            </a:xfrm>
            <a:custGeom>
              <a:avLst/>
              <a:gdLst>
                <a:gd name="T0" fmla="*/ 53 w 53"/>
                <a:gd name="T1" fmla="*/ 12 h 12"/>
                <a:gd name="T2" fmla="*/ 53 w 53"/>
                <a:gd name="T3" fmla="*/ 7 h 12"/>
                <a:gd name="T4" fmla="*/ 53 w 53"/>
                <a:gd name="T5" fmla="*/ 0 h 12"/>
                <a:gd name="T6" fmla="*/ 1 w 53"/>
                <a:gd name="T7" fmla="*/ 0 h 12"/>
                <a:gd name="T8" fmla="*/ 0 w 53"/>
                <a:gd name="T9" fmla="*/ 7 h 12"/>
                <a:gd name="T10" fmla="*/ 1 w 53"/>
                <a:gd name="T11" fmla="*/ 12 h 12"/>
                <a:gd name="T12" fmla="*/ 53 w 5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3" y="12"/>
                  </a:moveTo>
                  <a:lnTo>
                    <a:pt x="53" y="7"/>
                  </a:lnTo>
                  <a:lnTo>
                    <a:pt x="53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" y="12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08" name="Freeform 557"/>
            <p:cNvSpPr>
              <a:spLocks noChangeArrowheads="1"/>
            </p:cNvSpPr>
            <p:nvPr/>
          </p:nvSpPr>
          <p:spPr bwMode="auto">
            <a:xfrm>
              <a:off x="1794" y="2181"/>
              <a:ext cx="16" cy="4"/>
            </a:xfrm>
            <a:custGeom>
              <a:avLst/>
              <a:gdLst>
                <a:gd name="T0" fmla="*/ 0 w 50"/>
                <a:gd name="T1" fmla="*/ 12 h 12"/>
                <a:gd name="T2" fmla="*/ 50 w 50"/>
                <a:gd name="T3" fmla="*/ 12 h 12"/>
                <a:gd name="T4" fmla="*/ 49 w 50"/>
                <a:gd name="T5" fmla="*/ 0 h 12"/>
                <a:gd name="T6" fmla="*/ 3 w 50"/>
                <a:gd name="T7" fmla="*/ 0 h 12"/>
                <a:gd name="T8" fmla="*/ 0 w 5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">
                  <a:moveTo>
                    <a:pt x="0" y="12"/>
                  </a:moveTo>
                  <a:lnTo>
                    <a:pt x="50" y="12"/>
                  </a:lnTo>
                  <a:lnTo>
                    <a:pt x="49" y="0"/>
                  </a:lnTo>
                  <a:lnTo>
                    <a:pt x="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09" name="Freeform 558"/>
            <p:cNvSpPr>
              <a:spLocks noChangeArrowheads="1"/>
            </p:cNvSpPr>
            <p:nvPr/>
          </p:nvSpPr>
          <p:spPr bwMode="auto">
            <a:xfrm>
              <a:off x="1795" y="2203"/>
              <a:ext cx="14" cy="4"/>
            </a:xfrm>
            <a:custGeom>
              <a:avLst/>
              <a:gdLst>
                <a:gd name="T0" fmla="*/ 36 w 42"/>
                <a:gd name="T1" fmla="*/ 12 h 12"/>
                <a:gd name="T2" fmla="*/ 39 w 42"/>
                <a:gd name="T3" fmla="*/ 7 h 12"/>
                <a:gd name="T4" fmla="*/ 42 w 42"/>
                <a:gd name="T5" fmla="*/ 0 h 12"/>
                <a:gd name="T6" fmla="*/ 0 w 42"/>
                <a:gd name="T7" fmla="*/ 0 h 12"/>
                <a:gd name="T8" fmla="*/ 1 w 42"/>
                <a:gd name="T9" fmla="*/ 7 h 12"/>
                <a:gd name="T10" fmla="*/ 5 w 42"/>
                <a:gd name="T11" fmla="*/ 12 h 12"/>
                <a:gd name="T12" fmla="*/ 36 w 4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2">
                  <a:moveTo>
                    <a:pt x="36" y="12"/>
                  </a:moveTo>
                  <a:lnTo>
                    <a:pt x="39" y="7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2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10" name="Freeform 559"/>
            <p:cNvSpPr>
              <a:spLocks noChangeArrowheads="1"/>
            </p:cNvSpPr>
            <p:nvPr/>
          </p:nvSpPr>
          <p:spPr bwMode="auto">
            <a:xfrm>
              <a:off x="1795" y="2199"/>
              <a:ext cx="15" cy="4"/>
            </a:xfrm>
            <a:custGeom>
              <a:avLst/>
              <a:gdLst>
                <a:gd name="T0" fmla="*/ 43 w 46"/>
                <a:gd name="T1" fmla="*/ 11 h 11"/>
                <a:gd name="T2" fmla="*/ 46 w 46"/>
                <a:gd name="T3" fmla="*/ 0 h 11"/>
                <a:gd name="T4" fmla="*/ 0 w 46"/>
                <a:gd name="T5" fmla="*/ 0 h 11"/>
                <a:gd name="T6" fmla="*/ 1 w 46"/>
                <a:gd name="T7" fmla="*/ 11 h 11"/>
                <a:gd name="T8" fmla="*/ 43 w 4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">
                  <a:moveTo>
                    <a:pt x="43" y="11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43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11" name="Freeform 560"/>
            <p:cNvSpPr>
              <a:spLocks noChangeArrowheads="1"/>
            </p:cNvSpPr>
            <p:nvPr/>
          </p:nvSpPr>
          <p:spPr bwMode="auto">
            <a:xfrm>
              <a:off x="1793" y="2196"/>
              <a:ext cx="17" cy="3"/>
            </a:xfrm>
            <a:custGeom>
              <a:avLst/>
              <a:gdLst>
                <a:gd name="T0" fmla="*/ 50 w 51"/>
                <a:gd name="T1" fmla="*/ 11 h 11"/>
                <a:gd name="T2" fmla="*/ 51 w 51"/>
                <a:gd name="T3" fmla="*/ 0 h 11"/>
                <a:gd name="T4" fmla="*/ 0 w 51"/>
                <a:gd name="T5" fmla="*/ 0 h 11"/>
                <a:gd name="T6" fmla="*/ 4 w 51"/>
                <a:gd name="T7" fmla="*/ 11 h 11"/>
                <a:gd name="T8" fmla="*/ 50 w 5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">
                  <a:moveTo>
                    <a:pt x="50" y="11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4" y="11"/>
                  </a:lnTo>
                  <a:lnTo>
                    <a:pt x="50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12" name="Freeform 561"/>
            <p:cNvSpPr>
              <a:spLocks noChangeArrowheads="1"/>
            </p:cNvSpPr>
            <p:nvPr/>
          </p:nvSpPr>
          <p:spPr bwMode="auto">
            <a:xfrm>
              <a:off x="1797" y="2207"/>
              <a:ext cx="10" cy="3"/>
            </a:xfrm>
            <a:custGeom>
              <a:avLst/>
              <a:gdLst>
                <a:gd name="T0" fmla="*/ 31 w 31"/>
                <a:gd name="T1" fmla="*/ 0 h 10"/>
                <a:gd name="T2" fmla="*/ 0 w 31"/>
                <a:gd name="T3" fmla="*/ 0 h 10"/>
                <a:gd name="T4" fmla="*/ 6 w 31"/>
                <a:gd name="T5" fmla="*/ 7 h 10"/>
                <a:gd name="T6" fmla="*/ 16 w 31"/>
                <a:gd name="T7" fmla="*/ 10 h 10"/>
                <a:gd name="T8" fmla="*/ 23 w 31"/>
                <a:gd name="T9" fmla="*/ 7 h 10"/>
                <a:gd name="T10" fmla="*/ 24 w 31"/>
                <a:gd name="T11" fmla="*/ 5 h 10"/>
                <a:gd name="T12" fmla="*/ 27 w 31"/>
                <a:gd name="T13" fmla="*/ 4 h 10"/>
                <a:gd name="T14" fmla="*/ 31 w 31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lnTo>
                    <a:pt x="0" y="0"/>
                  </a:lnTo>
                  <a:lnTo>
                    <a:pt x="6" y="7"/>
                  </a:lnTo>
                  <a:lnTo>
                    <a:pt x="16" y="10"/>
                  </a:lnTo>
                  <a:lnTo>
                    <a:pt x="23" y="7"/>
                  </a:lnTo>
                  <a:lnTo>
                    <a:pt x="24" y="5"/>
                  </a:lnTo>
                  <a:lnTo>
                    <a:pt x="27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13" name="Freeform 562"/>
            <p:cNvSpPr>
              <a:spLocks noChangeArrowheads="1"/>
            </p:cNvSpPr>
            <p:nvPr/>
          </p:nvSpPr>
          <p:spPr bwMode="auto">
            <a:xfrm>
              <a:off x="1793" y="2192"/>
              <a:ext cx="17" cy="4"/>
            </a:xfrm>
            <a:custGeom>
              <a:avLst/>
              <a:gdLst>
                <a:gd name="T0" fmla="*/ 1 w 52"/>
                <a:gd name="T1" fmla="*/ 11 h 11"/>
                <a:gd name="T2" fmla="*/ 52 w 52"/>
                <a:gd name="T3" fmla="*/ 11 h 11"/>
                <a:gd name="T4" fmla="*/ 52 w 52"/>
                <a:gd name="T5" fmla="*/ 0 h 11"/>
                <a:gd name="T6" fmla="*/ 0 w 52"/>
                <a:gd name="T7" fmla="*/ 0 h 11"/>
                <a:gd name="T8" fmla="*/ 1 w 5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1">
                  <a:moveTo>
                    <a:pt x="1" y="11"/>
                  </a:moveTo>
                  <a:lnTo>
                    <a:pt x="52" y="11"/>
                  </a:lnTo>
                  <a:lnTo>
                    <a:pt x="52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14" name="Freeform 563"/>
            <p:cNvSpPr>
              <a:spLocks noEditPoints="1" noChangeArrowheads="1"/>
            </p:cNvSpPr>
            <p:nvPr/>
          </p:nvSpPr>
          <p:spPr bwMode="auto">
            <a:xfrm>
              <a:off x="1500" y="2169"/>
              <a:ext cx="27" cy="44"/>
            </a:xfrm>
            <a:custGeom>
              <a:avLst/>
              <a:gdLst>
                <a:gd name="T0" fmla="*/ 31 w 82"/>
                <a:gd name="T1" fmla="*/ 0 h 131"/>
                <a:gd name="T2" fmla="*/ 17 w 82"/>
                <a:gd name="T3" fmla="*/ 9 h 131"/>
                <a:gd name="T4" fmla="*/ 6 w 82"/>
                <a:gd name="T5" fmla="*/ 26 h 131"/>
                <a:gd name="T6" fmla="*/ 0 w 82"/>
                <a:gd name="T7" fmla="*/ 50 h 131"/>
                <a:gd name="T8" fmla="*/ 0 w 82"/>
                <a:gd name="T9" fmla="*/ 79 h 131"/>
                <a:gd name="T10" fmla="*/ 6 w 82"/>
                <a:gd name="T11" fmla="*/ 103 h 131"/>
                <a:gd name="T12" fmla="*/ 17 w 82"/>
                <a:gd name="T13" fmla="*/ 120 h 131"/>
                <a:gd name="T14" fmla="*/ 31 w 82"/>
                <a:gd name="T15" fmla="*/ 130 h 131"/>
                <a:gd name="T16" fmla="*/ 48 w 82"/>
                <a:gd name="T17" fmla="*/ 130 h 131"/>
                <a:gd name="T18" fmla="*/ 57 w 82"/>
                <a:gd name="T19" fmla="*/ 126 h 131"/>
                <a:gd name="T20" fmla="*/ 71 w 82"/>
                <a:gd name="T21" fmla="*/ 113 h 131"/>
                <a:gd name="T22" fmla="*/ 73 w 82"/>
                <a:gd name="T23" fmla="*/ 107 h 131"/>
                <a:gd name="T24" fmla="*/ 75 w 82"/>
                <a:gd name="T25" fmla="*/ 98 h 131"/>
                <a:gd name="T26" fmla="*/ 79 w 82"/>
                <a:gd name="T27" fmla="*/ 91 h 131"/>
                <a:gd name="T28" fmla="*/ 81 w 82"/>
                <a:gd name="T29" fmla="*/ 70 h 131"/>
                <a:gd name="T30" fmla="*/ 82 w 82"/>
                <a:gd name="T31" fmla="*/ 64 h 131"/>
                <a:gd name="T32" fmla="*/ 79 w 82"/>
                <a:gd name="T33" fmla="*/ 37 h 131"/>
                <a:gd name="T34" fmla="*/ 71 w 82"/>
                <a:gd name="T35" fmla="*/ 16 h 131"/>
                <a:gd name="T36" fmla="*/ 57 w 82"/>
                <a:gd name="T37" fmla="*/ 4 h 131"/>
                <a:gd name="T38" fmla="*/ 41 w 82"/>
                <a:gd name="T39" fmla="*/ 0 h 131"/>
                <a:gd name="T40" fmla="*/ 46 w 82"/>
                <a:gd name="T41" fmla="*/ 5 h 131"/>
                <a:gd name="T42" fmla="*/ 56 w 82"/>
                <a:gd name="T43" fmla="*/ 14 h 131"/>
                <a:gd name="T44" fmla="*/ 62 w 82"/>
                <a:gd name="T45" fmla="*/ 29 h 131"/>
                <a:gd name="T46" fmla="*/ 65 w 82"/>
                <a:gd name="T47" fmla="*/ 50 h 131"/>
                <a:gd name="T48" fmla="*/ 65 w 82"/>
                <a:gd name="T49" fmla="*/ 67 h 131"/>
                <a:gd name="T50" fmla="*/ 65 w 82"/>
                <a:gd name="T51" fmla="*/ 78 h 131"/>
                <a:gd name="T52" fmla="*/ 62 w 82"/>
                <a:gd name="T53" fmla="*/ 100 h 131"/>
                <a:gd name="T54" fmla="*/ 56 w 82"/>
                <a:gd name="T55" fmla="*/ 115 h 131"/>
                <a:gd name="T56" fmla="*/ 46 w 82"/>
                <a:gd name="T57" fmla="*/ 123 h 131"/>
                <a:gd name="T58" fmla="*/ 35 w 82"/>
                <a:gd name="T59" fmla="*/ 123 h 131"/>
                <a:gd name="T60" fmla="*/ 25 w 82"/>
                <a:gd name="T61" fmla="*/ 115 h 131"/>
                <a:gd name="T62" fmla="*/ 14 w 82"/>
                <a:gd name="T63" fmla="*/ 64 h 131"/>
                <a:gd name="T64" fmla="*/ 30 w 82"/>
                <a:gd name="T65" fmla="*/ 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131">
                  <a:moveTo>
                    <a:pt x="41" y="0"/>
                  </a:moveTo>
                  <a:lnTo>
                    <a:pt x="31" y="0"/>
                  </a:lnTo>
                  <a:lnTo>
                    <a:pt x="24" y="4"/>
                  </a:lnTo>
                  <a:lnTo>
                    <a:pt x="17" y="9"/>
                  </a:lnTo>
                  <a:lnTo>
                    <a:pt x="12" y="17"/>
                  </a:lnTo>
                  <a:lnTo>
                    <a:pt x="6" y="26"/>
                  </a:lnTo>
                  <a:lnTo>
                    <a:pt x="2" y="38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2" y="92"/>
                  </a:lnTo>
                  <a:lnTo>
                    <a:pt x="6" y="103"/>
                  </a:lnTo>
                  <a:lnTo>
                    <a:pt x="12" y="113"/>
                  </a:lnTo>
                  <a:lnTo>
                    <a:pt x="17" y="120"/>
                  </a:lnTo>
                  <a:lnTo>
                    <a:pt x="24" y="126"/>
                  </a:lnTo>
                  <a:lnTo>
                    <a:pt x="31" y="130"/>
                  </a:lnTo>
                  <a:lnTo>
                    <a:pt x="41" y="131"/>
                  </a:lnTo>
                  <a:lnTo>
                    <a:pt x="48" y="130"/>
                  </a:lnTo>
                  <a:lnTo>
                    <a:pt x="52" y="127"/>
                  </a:lnTo>
                  <a:lnTo>
                    <a:pt x="57" y="126"/>
                  </a:lnTo>
                  <a:lnTo>
                    <a:pt x="64" y="120"/>
                  </a:lnTo>
                  <a:lnTo>
                    <a:pt x="71" y="113"/>
                  </a:lnTo>
                  <a:lnTo>
                    <a:pt x="71" y="109"/>
                  </a:lnTo>
                  <a:lnTo>
                    <a:pt x="73" y="107"/>
                  </a:lnTo>
                  <a:lnTo>
                    <a:pt x="75" y="102"/>
                  </a:lnTo>
                  <a:lnTo>
                    <a:pt x="75" y="98"/>
                  </a:lnTo>
                  <a:lnTo>
                    <a:pt x="76" y="96"/>
                  </a:lnTo>
                  <a:lnTo>
                    <a:pt x="79" y="91"/>
                  </a:lnTo>
                  <a:lnTo>
                    <a:pt x="81" y="78"/>
                  </a:lnTo>
                  <a:lnTo>
                    <a:pt x="81" y="70"/>
                  </a:lnTo>
                  <a:lnTo>
                    <a:pt x="81" y="67"/>
                  </a:lnTo>
                  <a:lnTo>
                    <a:pt x="82" y="64"/>
                  </a:lnTo>
                  <a:lnTo>
                    <a:pt x="81" y="49"/>
                  </a:lnTo>
                  <a:lnTo>
                    <a:pt x="79" y="37"/>
                  </a:lnTo>
                  <a:lnTo>
                    <a:pt x="75" y="24"/>
                  </a:lnTo>
                  <a:lnTo>
                    <a:pt x="71" y="16"/>
                  </a:lnTo>
                  <a:lnTo>
                    <a:pt x="64" y="8"/>
                  </a:lnTo>
                  <a:lnTo>
                    <a:pt x="57" y="4"/>
                  </a:lnTo>
                  <a:lnTo>
                    <a:pt x="48" y="0"/>
                  </a:lnTo>
                  <a:lnTo>
                    <a:pt x="41" y="0"/>
                  </a:lnTo>
                  <a:close/>
                  <a:moveTo>
                    <a:pt x="41" y="5"/>
                  </a:moveTo>
                  <a:lnTo>
                    <a:pt x="46" y="5"/>
                  </a:lnTo>
                  <a:lnTo>
                    <a:pt x="52" y="9"/>
                  </a:lnTo>
                  <a:lnTo>
                    <a:pt x="56" y="14"/>
                  </a:lnTo>
                  <a:lnTo>
                    <a:pt x="60" y="22"/>
                  </a:lnTo>
                  <a:lnTo>
                    <a:pt x="62" y="29"/>
                  </a:lnTo>
                  <a:lnTo>
                    <a:pt x="64" y="39"/>
                  </a:lnTo>
                  <a:lnTo>
                    <a:pt x="65" y="50"/>
                  </a:lnTo>
                  <a:lnTo>
                    <a:pt x="66" y="64"/>
                  </a:lnTo>
                  <a:lnTo>
                    <a:pt x="65" y="67"/>
                  </a:lnTo>
                  <a:lnTo>
                    <a:pt x="65" y="70"/>
                  </a:lnTo>
                  <a:lnTo>
                    <a:pt x="65" y="78"/>
                  </a:lnTo>
                  <a:lnTo>
                    <a:pt x="64" y="90"/>
                  </a:lnTo>
                  <a:lnTo>
                    <a:pt x="62" y="100"/>
                  </a:lnTo>
                  <a:lnTo>
                    <a:pt x="60" y="109"/>
                  </a:lnTo>
                  <a:lnTo>
                    <a:pt x="56" y="115"/>
                  </a:lnTo>
                  <a:lnTo>
                    <a:pt x="52" y="120"/>
                  </a:lnTo>
                  <a:lnTo>
                    <a:pt x="46" y="123"/>
                  </a:lnTo>
                  <a:lnTo>
                    <a:pt x="41" y="124"/>
                  </a:lnTo>
                  <a:lnTo>
                    <a:pt x="35" y="123"/>
                  </a:lnTo>
                  <a:lnTo>
                    <a:pt x="30" y="120"/>
                  </a:lnTo>
                  <a:lnTo>
                    <a:pt x="25" y="115"/>
                  </a:lnTo>
                  <a:lnTo>
                    <a:pt x="22" y="109"/>
                  </a:lnTo>
                  <a:lnTo>
                    <a:pt x="14" y="64"/>
                  </a:lnTo>
                  <a:lnTo>
                    <a:pt x="22" y="22"/>
                  </a:lnTo>
                  <a:lnTo>
                    <a:pt x="30" y="9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15" name="Freeform 564"/>
            <p:cNvSpPr>
              <a:spLocks noChangeArrowheads="1"/>
            </p:cNvSpPr>
            <p:nvPr/>
          </p:nvSpPr>
          <p:spPr bwMode="auto">
            <a:xfrm>
              <a:off x="1507" y="2174"/>
              <a:ext cx="13" cy="3"/>
            </a:xfrm>
            <a:custGeom>
              <a:avLst/>
              <a:gdLst>
                <a:gd name="T0" fmla="*/ 6 w 40"/>
                <a:gd name="T1" fmla="*/ 0 h 10"/>
                <a:gd name="T2" fmla="*/ 0 w 40"/>
                <a:gd name="T3" fmla="*/ 8 h 10"/>
                <a:gd name="T4" fmla="*/ 0 w 40"/>
                <a:gd name="T5" fmla="*/ 10 h 10"/>
                <a:gd name="T6" fmla="*/ 40 w 40"/>
                <a:gd name="T7" fmla="*/ 10 h 10"/>
                <a:gd name="T8" fmla="*/ 38 w 40"/>
                <a:gd name="T9" fmla="*/ 8 h 10"/>
                <a:gd name="T10" fmla="*/ 35 w 40"/>
                <a:gd name="T11" fmla="*/ 0 h 10"/>
                <a:gd name="T12" fmla="*/ 6 w 4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">
                  <a:moveTo>
                    <a:pt x="6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40" y="10"/>
                  </a:lnTo>
                  <a:lnTo>
                    <a:pt x="38" y="8"/>
                  </a:lnTo>
                  <a:lnTo>
                    <a:pt x="3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16" name="Freeform 565"/>
            <p:cNvSpPr>
              <a:spLocks noChangeArrowheads="1"/>
            </p:cNvSpPr>
            <p:nvPr/>
          </p:nvSpPr>
          <p:spPr bwMode="auto">
            <a:xfrm>
              <a:off x="1506" y="2177"/>
              <a:ext cx="15" cy="4"/>
            </a:xfrm>
            <a:custGeom>
              <a:avLst/>
              <a:gdLst>
                <a:gd name="T0" fmla="*/ 3 w 46"/>
                <a:gd name="T1" fmla="*/ 0 h 11"/>
                <a:gd name="T2" fmla="*/ 0 w 46"/>
                <a:gd name="T3" fmla="*/ 11 h 11"/>
                <a:gd name="T4" fmla="*/ 46 w 46"/>
                <a:gd name="T5" fmla="*/ 11 h 11"/>
                <a:gd name="T6" fmla="*/ 43 w 46"/>
                <a:gd name="T7" fmla="*/ 0 h 11"/>
                <a:gd name="T8" fmla="*/ 3 w 4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">
                  <a:moveTo>
                    <a:pt x="3" y="0"/>
                  </a:moveTo>
                  <a:lnTo>
                    <a:pt x="0" y="11"/>
                  </a:lnTo>
                  <a:lnTo>
                    <a:pt x="46" y="11"/>
                  </a:lnTo>
                  <a:lnTo>
                    <a:pt x="4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17" name="Freeform 566"/>
            <p:cNvSpPr>
              <a:spLocks noChangeArrowheads="1"/>
            </p:cNvSpPr>
            <p:nvPr/>
          </p:nvSpPr>
          <p:spPr bwMode="auto">
            <a:xfrm>
              <a:off x="1504" y="2188"/>
              <a:ext cx="18" cy="4"/>
            </a:xfrm>
            <a:custGeom>
              <a:avLst/>
              <a:gdLst>
                <a:gd name="T0" fmla="*/ 0 w 52"/>
                <a:gd name="T1" fmla="*/ 7 h 12"/>
                <a:gd name="T2" fmla="*/ 2 w 52"/>
                <a:gd name="T3" fmla="*/ 12 h 12"/>
                <a:gd name="T4" fmla="*/ 52 w 52"/>
                <a:gd name="T5" fmla="*/ 12 h 12"/>
                <a:gd name="T6" fmla="*/ 52 w 52"/>
                <a:gd name="T7" fmla="*/ 7 h 12"/>
                <a:gd name="T8" fmla="*/ 52 w 52"/>
                <a:gd name="T9" fmla="*/ 0 h 12"/>
                <a:gd name="T10" fmla="*/ 2 w 52"/>
                <a:gd name="T11" fmla="*/ 0 h 12"/>
                <a:gd name="T12" fmla="*/ 0 w 52"/>
                <a:gd name="T1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0" y="7"/>
                  </a:moveTo>
                  <a:lnTo>
                    <a:pt x="2" y="12"/>
                  </a:lnTo>
                  <a:lnTo>
                    <a:pt x="52" y="12"/>
                  </a:lnTo>
                  <a:lnTo>
                    <a:pt x="52" y="7"/>
                  </a:lnTo>
                  <a:lnTo>
                    <a:pt x="52" y="0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18" name="Freeform 567"/>
            <p:cNvSpPr>
              <a:spLocks noChangeArrowheads="1"/>
            </p:cNvSpPr>
            <p:nvPr/>
          </p:nvSpPr>
          <p:spPr bwMode="auto">
            <a:xfrm>
              <a:off x="1505" y="2185"/>
              <a:ext cx="17" cy="3"/>
            </a:xfrm>
            <a:custGeom>
              <a:avLst/>
              <a:gdLst>
                <a:gd name="T0" fmla="*/ 2 w 50"/>
                <a:gd name="T1" fmla="*/ 0 h 10"/>
                <a:gd name="T2" fmla="*/ 0 w 50"/>
                <a:gd name="T3" fmla="*/ 10 h 10"/>
                <a:gd name="T4" fmla="*/ 50 w 50"/>
                <a:gd name="T5" fmla="*/ 10 h 10"/>
                <a:gd name="T6" fmla="*/ 50 w 50"/>
                <a:gd name="T7" fmla="*/ 0 h 10"/>
                <a:gd name="T8" fmla="*/ 2 w 5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0">
                  <a:moveTo>
                    <a:pt x="2" y="0"/>
                  </a:moveTo>
                  <a:lnTo>
                    <a:pt x="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19" name="Freeform 568"/>
            <p:cNvSpPr>
              <a:spLocks noChangeArrowheads="1"/>
            </p:cNvSpPr>
            <p:nvPr/>
          </p:nvSpPr>
          <p:spPr bwMode="auto">
            <a:xfrm>
              <a:off x="1506" y="2181"/>
              <a:ext cx="16" cy="4"/>
            </a:xfrm>
            <a:custGeom>
              <a:avLst/>
              <a:gdLst>
                <a:gd name="T0" fmla="*/ 1 w 48"/>
                <a:gd name="T1" fmla="*/ 0 h 12"/>
                <a:gd name="T2" fmla="*/ 0 w 48"/>
                <a:gd name="T3" fmla="*/ 12 h 12"/>
                <a:gd name="T4" fmla="*/ 48 w 48"/>
                <a:gd name="T5" fmla="*/ 12 h 12"/>
                <a:gd name="T6" fmla="*/ 47 w 48"/>
                <a:gd name="T7" fmla="*/ 0 h 12"/>
                <a:gd name="T8" fmla="*/ 1 w 4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2">
                  <a:moveTo>
                    <a:pt x="1" y="0"/>
                  </a:moveTo>
                  <a:lnTo>
                    <a:pt x="0" y="12"/>
                  </a:lnTo>
                  <a:lnTo>
                    <a:pt x="48" y="12"/>
                  </a:lnTo>
                  <a:lnTo>
                    <a:pt x="4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20" name="Freeform 569"/>
            <p:cNvSpPr>
              <a:spLocks noChangeArrowheads="1"/>
            </p:cNvSpPr>
            <p:nvPr/>
          </p:nvSpPr>
          <p:spPr bwMode="auto">
            <a:xfrm>
              <a:off x="1509" y="2171"/>
              <a:ext cx="10" cy="3"/>
            </a:xfrm>
            <a:custGeom>
              <a:avLst/>
              <a:gdLst>
                <a:gd name="T0" fmla="*/ 29 w 29"/>
                <a:gd name="T1" fmla="*/ 9 h 9"/>
                <a:gd name="T2" fmla="*/ 22 w 29"/>
                <a:gd name="T3" fmla="*/ 1 h 9"/>
                <a:gd name="T4" fmla="*/ 13 w 29"/>
                <a:gd name="T5" fmla="*/ 0 h 9"/>
                <a:gd name="T6" fmla="*/ 5 w 29"/>
                <a:gd name="T7" fmla="*/ 1 h 9"/>
                <a:gd name="T8" fmla="*/ 0 w 29"/>
                <a:gd name="T9" fmla="*/ 9 h 9"/>
                <a:gd name="T10" fmla="*/ 29 w 29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9">
                  <a:moveTo>
                    <a:pt x="29" y="9"/>
                  </a:moveTo>
                  <a:lnTo>
                    <a:pt x="22" y="1"/>
                  </a:lnTo>
                  <a:lnTo>
                    <a:pt x="13" y="0"/>
                  </a:lnTo>
                  <a:lnTo>
                    <a:pt x="5" y="1"/>
                  </a:lnTo>
                  <a:lnTo>
                    <a:pt x="0" y="9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21" name="Freeform 570"/>
            <p:cNvSpPr>
              <a:spLocks noChangeArrowheads="1"/>
            </p:cNvSpPr>
            <p:nvPr/>
          </p:nvSpPr>
          <p:spPr bwMode="auto">
            <a:xfrm>
              <a:off x="1505" y="2192"/>
              <a:ext cx="17" cy="4"/>
            </a:xfrm>
            <a:custGeom>
              <a:avLst/>
              <a:gdLst>
                <a:gd name="T0" fmla="*/ 50 w 50"/>
                <a:gd name="T1" fmla="*/ 0 h 11"/>
                <a:gd name="T2" fmla="*/ 0 w 50"/>
                <a:gd name="T3" fmla="*/ 0 h 11"/>
                <a:gd name="T4" fmla="*/ 1 w 50"/>
                <a:gd name="T5" fmla="*/ 11 h 11"/>
                <a:gd name="T6" fmla="*/ 50 w 50"/>
                <a:gd name="T7" fmla="*/ 11 h 11"/>
                <a:gd name="T8" fmla="*/ 50 w 5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">
                  <a:moveTo>
                    <a:pt x="50" y="0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50" y="1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22" name="Freeform 571"/>
            <p:cNvSpPr>
              <a:spLocks noChangeArrowheads="1"/>
            </p:cNvSpPr>
            <p:nvPr/>
          </p:nvSpPr>
          <p:spPr bwMode="auto">
            <a:xfrm>
              <a:off x="1505" y="2196"/>
              <a:ext cx="17" cy="3"/>
            </a:xfrm>
            <a:custGeom>
              <a:avLst/>
              <a:gdLst>
                <a:gd name="T0" fmla="*/ 48 w 49"/>
                <a:gd name="T1" fmla="*/ 11 h 11"/>
                <a:gd name="T2" fmla="*/ 49 w 49"/>
                <a:gd name="T3" fmla="*/ 0 h 11"/>
                <a:gd name="T4" fmla="*/ 0 w 49"/>
                <a:gd name="T5" fmla="*/ 0 h 11"/>
                <a:gd name="T6" fmla="*/ 2 w 49"/>
                <a:gd name="T7" fmla="*/ 11 h 11"/>
                <a:gd name="T8" fmla="*/ 48 w 4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1">
                  <a:moveTo>
                    <a:pt x="48" y="11"/>
                  </a:moveTo>
                  <a:lnTo>
                    <a:pt x="49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23" name="Freeform 572"/>
            <p:cNvSpPr>
              <a:spLocks noChangeArrowheads="1"/>
            </p:cNvSpPr>
            <p:nvPr/>
          </p:nvSpPr>
          <p:spPr bwMode="auto">
            <a:xfrm>
              <a:off x="1506" y="2203"/>
              <a:ext cx="15" cy="4"/>
            </a:xfrm>
            <a:custGeom>
              <a:avLst/>
              <a:gdLst>
                <a:gd name="T0" fmla="*/ 40 w 43"/>
                <a:gd name="T1" fmla="*/ 7 h 12"/>
                <a:gd name="T2" fmla="*/ 43 w 43"/>
                <a:gd name="T3" fmla="*/ 0 h 12"/>
                <a:gd name="T4" fmla="*/ 0 w 43"/>
                <a:gd name="T5" fmla="*/ 0 h 12"/>
                <a:gd name="T6" fmla="*/ 2 w 43"/>
                <a:gd name="T7" fmla="*/ 7 h 12"/>
                <a:gd name="T8" fmla="*/ 5 w 43"/>
                <a:gd name="T9" fmla="*/ 12 h 12"/>
                <a:gd name="T10" fmla="*/ 38 w 43"/>
                <a:gd name="T11" fmla="*/ 12 h 12"/>
                <a:gd name="T12" fmla="*/ 40 w 43"/>
                <a:gd name="T1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2">
                  <a:moveTo>
                    <a:pt x="40" y="7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5" y="12"/>
                  </a:lnTo>
                  <a:lnTo>
                    <a:pt x="38" y="12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24" name="Freeform 573"/>
            <p:cNvSpPr>
              <a:spLocks noChangeArrowheads="1"/>
            </p:cNvSpPr>
            <p:nvPr/>
          </p:nvSpPr>
          <p:spPr bwMode="auto">
            <a:xfrm>
              <a:off x="1506" y="2199"/>
              <a:ext cx="15" cy="4"/>
            </a:xfrm>
            <a:custGeom>
              <a:avLst/>
              <a:gdLst>
                <a:gd name="T0" fmla="*/ 44 w 46"/>
                <a:gd name="T1" fmla="*/ 11 h 11"/>
                <a:gd name="T2" fmla="*/ 46 w 46"/>
                <a:gd name="T3" fmla="*/ 0 h 11"/>
                <a:gd name="T4" fmla="*/ 0 w 46"/>
                <a:gd name="T5" fmla="*/ 0 h 11"/>
                <a:gd name="T6" fmla="*/ 1 w 46"/>
                <a:gd name="T7" fmla="*/ 11 h 11"/>
                <a:gd name="T8" fmla="*/ 44 w 4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">
                  <a:moveTo>
                    <a:pt x="44" y="11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44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25" name="Freeform 574"/>
            <p:cNvSpPr>
              <a:spLocks noChangeArrowheads="1"/>
            </p:cNvSpPr>
            <p:nvPr/>
          </p:nvSpPr>
          <p:spPr bwMode="auto">
            <a:xfrm>
              <a:off x="1508" y="2207"/>
              <a:ext cx="11" cy="3"/>
            </a:xfrm>
            <a:custGeom>
              <a:avLst/>
              <a:gdLst>
                <a:gd name="T0" fmla="*/ 16 w 33"/>
                <a:gd name="T1" fmla="*/ 10 h 10"/>
                <a:gd name="T2" fmla="*/ 16 w 33"/>
                <a:gd name="T3" fmla="*/ 9 h 10"/>
                <a:gd name="T4" fmla="*/ 17 w 33"/>
                <a:gd name="T5" fmla="*/ 9 h 10"/>
                <a:gd name="T6" fmla="*/ 20 w 33"/>
                <a:gd name="T7" fmla="*/ 9 h 10"/>
                <a:gd name="T8" fmla="*/ 25 w 33"/>
                <a:gd name="T9" fmla="*/ 7 h 10"/>
                <a:gd name="T10" fmla="*/ 26 w 33"/>
                <a:gd name="T11" fmla="*/ 5 h 10"/>
                <a:gd name="T12" fmla="*/ 28 w 33"/>
                <a:gd name="T13" fmla="*/ 4 h 10"/>
                <a:gd name="T14" fmla="*/ 33 w 33"/>
                <a:gd name="T15" fmla="*/ 0 h 10"/>
                <a:gd name="T16" fmla="*/ 0 w 33"/>
                <a:gd name="T17" fmla="*/ 0 h 10"/>
                <a:gd name="T18" fmla="*/ 8 w 33"/>
                <a:gd name="T19" fmla="*/ 7 h 10"/>
                <a:gd name="T20" fmla="*/ 16 w 33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0">
                  <a:moveTo>
                    <a:pt x="16" y="10"/>
                  </a:moveTo>
                  <a:lnTo>
                    <a:pt x="16" y="9"/>
                  </a:lnTo>
                  <a:lnTo>
                    <a:pt x="17" y="9"/>
                  </a:lnTo>
                  <a:lnTo>
                    <a:pt x="20" y="9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8" y="4"/>
                  </a:lnTo>
                  <a:lnTo>
                    <a:pt x="33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26" name="Freeform 575"/>
            <p:cNvSpPr>
              <a:spLocks noChangeArrowheads="1"/>
            </p:cNvSpPr>
            <p:nvPr/>
          </p:nvSpPr>
          <p:spPr bwMode="auto">
            <a:xfrm>
              <a:off x="1470" y="2169"/>
              <a:ext cx="20" cy="43"/>
            </a:xfrm>
            <a:custGeom>
              <a:avLst/>
              <a:gdLst>
                <a:gd name="T0" fmla="*/ 37 w 60"/>
                <a:gd name="T1" fmla="*/ 0 h 131"/>
                <a:gd name="T2" fmla="*/ 33 w 60"/>
                <a:gd name="T3" fmla="*/ 0 h 131"/>
                <a:gd name="T4" fmla="*/ 23 w 60"/>
                <a:gd name="T5" fmla="*/ 9 h 131"/>
                <a:gd name="T6" fmla="*/ 9 w 60"/>
                <a:gd name="T7" fmla="*/ 11 h 131"/>
                <a:gd name="T8" fmla="*/ 0 w 60"/>
                <a:gd name="T9" fmla="*/ 11 h 131"/>
                <a:gd name="T10" fmla="*/ 0 w 60"/>
                <a:gd name="T11" fmla="*/ 16 h 131"/>
                <a:gd name="T12" fmla="*/ 15 w 60"/>
                <a:gd name="T13" fmla="*/ 16 h 131"/>
                <a:gd name="T14" fmla="*/ 21 w 60"/>
                <a:gd name="T15" fmla="*/ 17 h 131"/>
                <a:gd name="T16" fmla="*/ 23 w 60"/>
                <a:gd name="T17" fmla="*/ 23 h 131"/>
                <a:gd name="T18" fmla="*/ 23 w 60"/>
                <a:gd name="T19" fmla="*/ 114 h 131"/>
                <a:gd name="T20" fmla="*/ 20 w 60"/>
                <a:gd name="T21" fmla="*/ 122 h 131"/>
                <a:gd name="T22" fmla="*/ 9 w 60"/>
                <a:gd name="T23" fmla="*/ 125 h 131"/>
                <a:gd name="T24" fmla="*/ 0 w 60"/>
                <a:gd name="T25" fmla="*/ 125 h 131"/>
                <a:gd name="T26" fmla="*/ 0 w 60"/>
                <a:gd name="T27" fmla="*/ 131 h 131"/>
                <a:gd name="T28" fmla="*/ 60 w 60"/>
                <a:gd name="T29" fmla="*/ 131 h 131"/>
                <a:gd name="T30" fmla="*/ 60 w 60"/>
                <a:gd name="T31" fmla="*/ 125 h 131"/>
                <a:gd name="T32" fmla="*/ 52 w 60"/>
                <a:gd name="T33" fmla="*/ 125 h 131"/>
                <a:gd name="T34" fmla="*/ 40 w 60"/>
                <a:gd name="T35" fmla="*/ 122 h 131"/>
                <a:gd name="T36" fmla="*/ 37 w 60"/>
                <a:gd name="T37" fmla="*/ 114 h 131"/>
                <a:gd name="T38" fmla="*/ 37 w 60"/>
                <a:gd name="T3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131">
                  <a:moveTo>
                    <a:pt x="37" y="0"/>
                  </a:moveTo>
                  <a:lnTo>
                    <a:pt x="33" y="0"/>
                  </a:lnTo>
                  <a:lnTo>
                    <a:pt x="23" y="9"/>
                  </a:lnTo>
                  <a:lnTo>
                    <a:pt x="9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5" y="16"/>
                  </a:lnTo>
                  <a:lnTo>
                    <a:pt x="21" y="17"/>
                  </a:lnTo>
                  <a:lnTo>
                    <a:pt x="23" y="23"/>
                  </a:lnTo>
                  <a:lnTo>
                    <a:pt x="23" y="114"/>
                  </a:lnTo>
                  <a:lnTo>
                    <a:pt x="20" y="122"/>
                  </a:lnTo>
                  <a:lnTo>
                    <a:pt x="9" y="125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60" y="131"/>
                  </a:lnTo>
                  <a:lnTo>
                    <a:pt x="60" y="125"/>
                  </a:lnTo>
                  <a:lnTo>
                    <a:pt x="52" y="125"/>
                  </a:lnTo>
                  <a:lnTo>
                    <a:pt x="40" y="122"/>
                  </a:lnTo>
                  <a:lnTo>
                    <a:pt x="37" y="11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27" name="Freeform 576"/>
            <p:cNvSpPr>
              <a:spLocks noEditPoints="1" noChangeArrowheads="1"/>
            </p:cNvSpPr>
            <p:nvPr/>
          </p:nvSpPr>
          <p:spPr bwMode="auto">
            <a:xfrm>
              <a:off x="1197" y="2172"/>
              <a:ext cx="27" cy="43"/>
            </a:xfrm>
            <a:custGeom>
              <a:avLst/>
              <a:gdLst>
                <a:gd name="T0" fmla="*/ 5 w 82"/>
                <a:gd name="T1" fmla="*/ 26 h 130"/>
                <a:gd name="T2" fmla="*/ 0 w 82"/>
                <a:gd name="T3" fmla="*/ 49 h 130"/>
                <a:gd name="T4" fmla="*/ 0 w 82"/>
                <a:gd name="T5" fmla="*/ 78 h 130"/>
                <a:gd name="T6" fmla="*/ 5 w 82"/>
                <a:gd name="T7" fmla="*/ 103 h 130"/>
                <a:gd name="T8" fmla="*/ 17 w 82"/>
                <a:gd name="T9" fmla="*/ 120 h 130"/>
                <a:gd name="T10" fmla="*/ 31 w 82"/>
                <a:gd name="T11" fmla="*/ 129 h 130"/>
                <a:gd name="T12" fmla="*/ 48 w 82"/>
                <a:gd name="T13" fmla="*/ 129 h 130"/>
                <a:gd name="T14" fmla="*/ 57 w 82"/>
                <a:gd name="T15" fmla="*/ 126 h 130"/>
                <a:gd name="T16" fmla="*/ 63 w 82"/>
                <a:gd name="T17" fmla="*/ 120 h 130"/>
                <a:gd name="T18" fmla="*/ 75 w 82"/>
                <a:gd name="T19" fmla="*/ 101 h 130"/>
                <a:gd name="T20" fmla="*/ 76 w 82"/>
                <a:gd name="T21" fmla="*/ 95 h 130"/>
                <a:gd name="T22" fmla="*/ 81 w 82"/>
                <a:gd name="T23" fmla="*/ 77 h 130"/>
                <a:gd name="T24" fmla="*/ 81 w 82"/>
                <a:gd name="T25" fmla="*/ 66 h 130"/>
                <a:gd name="T26" fmla="*/ 81 w 82"/>
                <a:gd name="T27" fmla="*/ 48 h 130"/>
                <a:gd name="T28" fmla="*/ 75 w 82"/>
                <a:gd name="T29" fmla="*/ 25 h 130"/>
                <a:gd name="T30" fmla="*/ 63 w 82"/>
                <a:gd name="T31" fmla="*/ 8 h 130"/>
                <a:gd name="T32" fmla="*/ 48 w 82"/>
                <a:gd name="T33" fmla="*/ 0 h 130"/>
                <a:gd name="T34" fmla="*/ 31 w 82"/>
                <a:gd name="T35" fmla="*/ 0 h 130"/>
                <a:gd name="T36" fmla="*/ 17 w 82"/>
                <a:gd name="T37" fmla="*/ 9 h 130"/>
                <a:gd name="T38" fmla="*/ 14 w 82"/>
                <a:gd name="T39" fmla="*/ 64 h 130"/>
                <a:gd name="T40" fmla="*/ 30 w 82"/>
                <a:gd name="T41" fmla="*/ 8 h 130"/>
                <a:gd name="T42" fmla="*/ 46 w 82"/>
                <a:gd name="T43" fmla="*/ 5 h 130"/>
                <a:gd name="T44" fmla="*/ 55 w 82"/>
                <a:gd name="T45" fmla="*/ 13 h 130"/>
                <a:gd name="T46" fmla="*/ 61 w 82"/>
                <a:gd name="T47" fmla="*/ 29 h 130"/>
                <a:gd name="T48" fmla="*/ 65 w 82"/>
                <a:gd name="T49" fmla="*/ 51 h 130"/>
                <a:gd name="T50" fmla="*/ 65 w 82"/>
                <a:gd name="T51" fmla="*/ 66 h 130"/>
                <a:gd name="T52" fmla="*/ 65 w 82"/>
                <a:gd name="T53" fmla="*/ 77 h 130"/>
                <a:gd name="T54" fmla="*/ 61 w 82"/>
                <a:gd name="T55" fmla="*/ 99 h 130"/>
                <a:gd name="T56" fmla="*/ 55 w 82"/>
                <a:gd name="T57" fmla="*/ 115 h 130"/>
                <a:gd name="T58" fmla="*/ 46 w 82"/>
                <a:gd name="T59" fmla="*/ 123 h 130"/>
                <a:gd name="T60" fmla="*/ 35 w 82"/>
                <a:gd name="T61" fmla="*/ 123 h 130"/>
                <a:gd name="T62" fmla="*/ 25 w 82"/>
                <a:gd name="T63" fmla="*/ 115 h 130"/>
                <a:gd name="T64" fmla="*/ 14 w 82"/>
                <a:gd name="T65" fmla="*/ 6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130">
                  <a:moveTo>
                    <a:pt x="11" y="18"/>
                  </a:moveTo>
                  <a:lnTo>
                    <a:pt x="5" y="26"/>
                  </a:lnTo>
                  <a:lnTo>
                    <a:pt x="2" y="37"/>
                  </a:lnTo>
                  <a:lnTo>
                    <a:pt x="0" y="49"/>
                  </a:lnTo>
                  <a:lnTo>
                    <a:pt x="0" y="64"/>
                  </a:lnTo>
                  <a:lnTo>
                    <a:pt x="0" y="78"/>
                  </a:lnTo>
                  <a:lnTo>
                    <a:pt x="2" y="92"/>
                  </a:lnTo>
                  <a:lnTo>
                    <a:pt x="5" y="103"/>
                  </a:lnTo>
                  <a:lnTo>
                    <a:pt x="11" y="112"/>
                  </a:lnTo>
                  <a:lnTo>
                    <a:pt x="17" y="120"/>
                  </a:lnTo>
                  <a:lnTo>
                    <a:pt x="24" y="126"/>
                  </a:lnTo>
                  <a:lnTo>
                    <a:pt x="31" y="129"/>
                  </a:lnTo>
                  <a:lnTo>
                    <a:pt x="41" y="130"/>
                  </a:lnTo>
                  <a:lnTo>
                    <a:pt x="48" y="129"/>
                  </a:lnTo>
                  <a:lnTo>
                    <a:pt x="52" y="127"/>
                  </a:lnTo>
                  <a:lnTo>
                    <a:pt x="57" y="126"/>
                  </a:lnTo>
                  <a:lnTo>
                    <a:pt x="59" y="122"/>
                  </a:lnTo>
                  <a:lnTo>
                    <a:pt x="63" y="120"/>
                  </a:lnTo>
                  <a:lnTo>
                    <a:pt x="70" y="112"/>
                  </a:lnTo>
                  <a:lnTo>
                    <a:pt x="75" y="101"/>
                  </a:lnTo>
                  <a:lnTo>
                    <a:pt x="75" y="98"/>
                  </a:lnTo>
                  <a:lnTo>
                    <a:pt x="76" y="95"/>
                  </a:lnTo>
                  <a:lnTo>
                    <a:pt x="78" y="91"/>
                  </a:lnTo>
                  <a:lnTo>
                    <a:pt x="81" y="77"/>
                  </a:lnTo>
                  <a:lnTo>
                    <a:pt x="81" y="70"/>
                  </a:lnTo>
                  <a:lnTo>
                    <a:pt x="81" y="66"/>
                  </a:lnTo>
                  <a:lnTo>
                    <a:pt x="82" y="64"/>
                  </a:lnTo>
                  <a:lnTo>
                    <a:pt x="81" y="48"/>
                  </a:lnTo>
                  <a:lnTo>
                    <a:pt x="78" y="36"/>
                  </a:lnTo>
                  <a:lnTo>
                    <a:pt x="75" y="25"/>
                  </a:lnTo>
                  <a:lnTo>
                    <a:pt x="70" y="17"/>
                  </a:lnTo>
                  <a:lnTo>
                    <a:pt x="63" y="8"/>
                  </a:lnTo>
                  <a:lnTo>
                    <a:pt x="57" y="3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7" y="9"/>
                  </a:lnTo>
                  <a:lnTo>
                    <a:pt x="11" y="18"/>
                  </a:lnTo>
                  <a:close/>
                  <a:moveTo>
                    <a:pt x="14" y="64"/>
                  </a:moveTo>
                  <a:lnTo>
                    <a:pt x="21" y="22"/>
                  </a:lnTo>
                  <a:lnTo>
                    <a:pt x="30" y="8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52" y="8"/>
                  </a:lnTo>
                  <a:lnTo>
                    <a:pt x="55" y="13"/>
                  </a:lnTo>
                  <a:lnTo>
                    <a:pt x="60" y="22"/>
                  </a:lnTo>
                  <a:lnTo>
                    <a:pt x="61" y="29"/>
                  </a:lnTo>
                  <a:lnTo>
                    <a:pt x="64" y="40"/>
                  </a:lnTo>
                  <a:lnTo>
                    <a:pt x="65" y="51"/>
                  </a:lnTo>
                  <a:lnTo>
                    <a:pt x="66" y="64"/>
                  </a:lnTo>
                  <a:lnTo>
                    <a:pt x="65" y="66"/>
                  </a:lnTo>
                  <a:lnTo>
                    <a:pt x="65" y="70"/>
                  </a:lnTo>
                  <a:lnTo>
                    <a:pt x="65" y="77"/>
                  </a:lnTo>
                  <a:lnTo>
                    <a:pt x="64" y="89"/>
                  </a:lnTo>
                  <a:lnTo>
                    <a:pt x="61" y="99"/>
                  </a:lnTo>
                  <a:lnTo>
                    <a:pt x="60" y="109"/>
                  </a:lnTo>
                  <a:lnTo>
                    <a:pt x="55" y="115"/>
                  </a:lnTo>
                  <a:lnTo>
                    <a:pt x="51" y="120"/>
                  </a:lnTo>
                  <a:lnTo>
                    <a:pt x="46" y="123"/>
                  </a:lnTo>
                  <a:lnTo>
                    <a:pt x="41" y="124"/>
                  </a:lnTo>
                  <a:lnTo>
                    <a:pt x="35" y="123"/>
                  </a:lnTo>
                  <a:lnTo>
                    <a:pt x="30" y="120"/>
                  </a:lnTo>
                  <a:lnTo>
                    <a:pt x="25" y="115"/>
                  </a:lnTo>
                  <a:lnTo>
                    <a:pt x="21" y="109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28" name="Freeform 577"/>
            <p:cNvSpPr>
              <a:spLocks noChangeArrowheads="1"/>
            </p:cNvSpPr>
            <p:nvPr/>
          </p:nvSpPr>
          <p:spPr bwMode="auto">
            <a:xfrm>
              <a:off x="1204" y="2177"/>
              <a:ext cx="14" cy="4"/>
            </a:xfrm>
            <a:custGeom>
              <a:avLst/>
              <a:gdLst>
                <a:gd name="T0" fmla="*/ 4 w 42"/>
                <a:gd name="T1" fmla="*/ 0 h 11"/>
                <a:gd name="T2" fmla="*/ 0 w 42"/>
                <a:gd name="T3" fmla="*/ 7 h 11"/>
                <a:gd name="T4" fmla="*/ 0 w 42"/>
                <a:gd name="T5" fmla="*/ 11 h 11"/>
                <a:gd name="T6" fmla="*/ 42 w 42"/>
                <a:gd name="T7" fmla="*/ 11 h 11"/>
                <a:gd name="T8" fmla="*/ 39 w 42"/>
                <a:gd name="T9" fmla="*/ 7 h 11"/>
                <a:gd name="T10" fmla="*/ 37 w 42"/>
                <a:gd name="T11" fmla="*/ 0 h 11"/>
                <a:gd name="T12" fmla="*/ 4 w 4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4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42" y="11"/>
                  </a:lnTo>
                  <a:lnTo>
                    <a:pt x="39" y="7"/>
                  </a:lnTo>
                  <a:lnTo>
                    <a:pt x="3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29" name="Freeform 578"/>
            <p:cNvSpPr>
              <a:spLocks noChangeArrowheads="1"/>
            </p:cNvSpPr>
            <p:nvPr/>
          </p:nvSpPr>
          <p:spPr bwMode="auto">
            <a:xfrm>
              <a:off x="1201" y="2192"/>
              <a:ext cx="18" cy="4"/>
            </a:xfrm>
            <a:custGeom>
              <a:avLst/>
              <a:gdLst>
                <a:gd name="T0" fmla="*/ 1 w 52"/>
                <a:gd name="T1" fmla="*/ 0 h 11"/>
                <a:gd name="T2" fmla="*/ 0 w 52"/>
                <a:gd name="T3" fmla="*/ 4 h 11"/>
                <a:gd name="T4" fmla="*/ 1 w 52"/>
                <a:gd name="T5" fmla="*/ 11 h 11"/>
                <a:gd name="T6" fmla="*/ 52 w 52"/>
                <a:gd name="T7" fmla="*/ 11 h 11"/>
                <a:gd name="T8" fmla="*/ 52 w 52"/>
                <a:gd name="T9" fmla="*/ 4 h 11"/>
                <a:gd name="T10" fmla="*/ 52 w 52"/>
                <a:gd name="T11" fmla="*/ 0 h 11"/>
                <a:gd name="T12" fmla="*/ 1 w 5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1">
                  <a:moveTo>
                    <a:pt x="1" y="0"/>
                  </a:moveTo>
                  <a:lnTo>
                    <a:pt x="0" y="4"/>
                  </a:lnTo>
                  <a:lnTo>
                    <a:pt x="1" y="11"/>
                  </a:lnTo>
                  <a:lnTo>
                    <a:pt x="52" y="11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30" name="Freeform 579"/>
            <p:cNvSpPr>
              <a:spLocks noChangeArrowheads="1"/>
            </p:cNvSpPr>
            <p:nvPr/>
          </p:nvSpPr>
          <p:spPr bwMode="auto">
            <a:xfrm>
              <a:off x="1202" y="2188"/>
              <a:ext cx="17" cy="4"/>
            </a:xfrm>
            <a:custGeom>
              <a:avLst/>
              <a:gdLst>
                <a:gd name="T0" fmla="*/ 3 w 51"/>
                <a:gd name="T1" fmla="*/ 0 h 12"/>
                <a:gd name="T2" fmla="*/ 0 w 51"/>
                <a:gd name="T3" fmla="*/ 12 h 12"/>
                <a:gd name="T4" fmla="*/ 51 w 51"/>
                <a:gd name="T5" fmla="*/ 12 h 12"/>
                <a:gd name="T6" fmla="*/ 51 w 51"/>
                <a:gd name="T7" fmla="*/ 0 h 12"/>
                <a:gd name="T8" fmla="*/ 3 w 5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2">
                  <a:moveTo>
                    <a:pt x="3" y="0"/>
                  </a:moveTo>
                  <a:lnTo>
                    <a:pt x="0" y="12"/>
                  </a:lnTo>
                  <a:lnTo>
                    <a:pt x="51" y="12"/>
                  </a:lnTo>
                  <a:lnTo>
                    <a:pt x="5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31" name="Freeform 580"/>
            <p:cNvSpPr>
              <a:spLocks noChangeArrowheads="1"/>
            </p:cNvSpPr>
            <p:nvPr/>
          </p:nvSpPr>
          <p:spPr bwMode="auto">
            <a:xfrm>
              <a:off x="1203" y="2185"/>
              <a:ext cx="16" cy="3"/>
            </a:xfrm>
            <a:custGeom>
              <a:avLst/>
              <a:gdLst>
                <a:gd name="T0" fmla="*/ 1 w 48"/>
                <a:gd name="T1" fmla="*/ 0 h 10"/>
                <a:gd name="T2" fmla="*/ 0 w 48"/>
                <a:gd name="T3" fmla="*/ 10 h 10"/>
                <a:gd name="T4" fmla="*/ 48 w 48"/>
                <a:gd name="T5" fmla="*/ 10 h 10"/>
                <a:gd name="T6" fmla="*/ 47 w 48"/>
                <a:gd name="T7" fmla="*/ 0 h 10"/>
                <a:gd name="T8" fmla="*/ 1 w 4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">
                  <a:moveTo>
                    <a:pt x="1" y="0"/>
                  </a:moveTo>
                  <a:lnTo>
                    <a:pt x="0" y="10"/>
                  </a:lnTo>
                  <a:lnTo>
                    <a:pt x="48" y="10"/>
                  </a:lnTo>
                  <a:lnTo>
                    <a:pt x="4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32" name="Freeform 581"/>
            <p:cNvSpPr>
              <a:spLocks noChangeArrowheads="1"/>
            </p:cNvSpPr>
            <p:nvPr/>
          </p:nvSpPr>
          <p:spPr bwMode="auto">
            <a:xfrm>
              <a:off x="1203" y="2181"/>
              <a:ext cx="15" cy="4"/>
            </a:xfrm>
            <a:custGeom>
              <a:avLst/>
              <a:gdLst>
                <a:gd name="T0" fmla="*/ 2 w 46"/>
                <a:gd name="T1" fmla="*/ 0 h 12"/>
                <a:gd name="T2" fmla="*/ 0 w 46"/>
                <a:gd name="T3" fmla="*/ 12 h 12"/>
                <a:gd name="T4" fmla="*/ 46 w 46"/>
                <a:gd name="T5" fmla="*/ 12 h 12"/>
                <a:gd name="T6" fmla="*/ 44 w 46"/>
                <a:gd name="T7" fmla="*/ 0 h 12"/>
                <a:gd name="T8" fmla="*/ 2 w 4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2">
                  <a:moveTo>
                    <a:pt x="2" y="0"/>
                  </a:moveTo>
                  <a:lnTo>
                    <a:pt x="0" y="12"/>
                  </a:lnTo>
                  <a:lnTo>
                    <a:pt x="46" y="12"/>
                  </a:lnTo>
                  <a:lnTo>
                    <a:pt x="4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33" name="Freeform 582"/>
            <p:cNvSpPr>
              <a:spLocks noChangeArrowheads="1"/>
            </p:cNvSpPr>
            <p:nvPr/>
          </p:nvSpPr>
          <p:spPr bwMode="auto">
            <a:xfrm>
              <a:off x="1205" y="2174"/>
              <a:ext cx="11" cy="3"/>
            </a:xfrm>
            <a:custGeom>
              <a:avLst/>
              <a:gdLst>
                <a:gd name="T0" fmla="*/ 33 w 33"/>
                <a:gd name="T1" fmla="*/ 10 h 10"/>
                <a:gd name="T2" fmla="*/ 28 w 33"/>
                <a:gd name="T3" fmla="*/ 4 h 10"/>
                <a:gd name="T4" fmla="*/ 24 w 33"/>
                <a:gd name="T5" fmla="*/ 2 h 10"/>
                <a:gd name="T6" fmla="*/ 19 w 33"/>
                <a:gd name="T7" fmla="*/ 0 h 10"/>
                <a:gd name="T8" fmla="*/ 16 w 33"/>
                <a:gd name="T9" fmla="*/ 0 h 10"/>
                <a:gd name="T10" fmla="*/ 6 w 33"/>
                <a:gd name="T11" fmla="*/ 2 h 10"/>
                <a:gd name="T12" fmla="*/ 0 w 33"/>
                <a:gd name="T13" fmla="*/ 10 h 10"/>
                <a:gd name="T14" fmla="*/ 33 w 33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0">
                  <a:moveTo>
                    <a:pt x="33" y="10"/>
                  </a:moveTo>
                  <a:lnTo>
                    <a:pt x="28" y="4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10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34" name="Freeform 583"/>
            <p:cNvSpPr>
              <a:spLocks noChangeArrowheads="1"/>
            </p:cNvSpPr>
            <p:nvPr/>
          </p:nvSpPr>
          <p:spPr bwMode="auto">
            <a:xfrm>
              <a:off x="1202" y="2196"/>
              <a:ext cx="17" cy="3"/>
            </a:xfrm>
            <a:custGeom>
              <a:avLst/>
              <a:gdLst>
                <a:gd name="T0" fmla="*/ 51 w 51"/>
                <a:gd name="T1" fmla="*/ 11 h 11"/>
                <a:gd name="T2" fmla="*/ 51 w 51"/>
                <a:gd name="T3" fmla="*/ 0 h 11"/>
                <a:gd name="T4" fmla="*/ 0 w 51"/>
                <a:gd name="T5" fmla="*/ 0 h 11"/>
                <a:gd name="T6" fmla="*/ 3 w 51"/>
                <a:gd name="T7" fmla="*/ 11 h 11"/>
                <a:gd name="T8" fmla="*/ 51 w 5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">
                  <a:moveTo>
                    <a:pt x="51" y="11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35" name="Freeform 584"/>
            <p:cNvSpPr>
              <a:spLocks noChangeArrowheads="1"/>
            </p:cNvSpPr>
            <p:nvPr/>
          </p:nvSpPr>
          <p:spPr bwMode="auto">
            <a:xfrm>
              <a:off x="1203" y="2199"/>
              <a:ext cx="16" cy="4"/>
            </a:xfrm>
            <a:custGeom>
              <a:avLst/>
              <a:gdLst>
                <a:gd name="T0" fmla="*/ 47 w 48"/>
                <a:gd name="T1" fmla="*/ 11 h 11"/>
                <a:gd name="T2" fmla="*/ 48 w 48"/>
                <a:gd name="T3" fmla="*/ 0 h 11"/>
                <a:gd name="T4" fmla="*/ 0 w 48"/>
                <a:gd name="T5" fmla="*/ 0 h 11"/>
                <a:gd name="T6" fmla="*/ 1 w 48"/>
                <a:gd name="T7" fmla="*/ 11 h 11"/>
                <a:gd name="T8" fmla="*/ 47 w 4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">
                  <a:moveTo>
                    <a:pt x="47" y="11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36" name="Freeform 585"/>
            <p:cNvSpPr>
              <a:spLocks noChangeArrowheads="1"/>
            </p:cNvSpPr>
            <p:nvPr/>
          </p:nvSpPr>
          <p:spPr bwMode="auto">
            <a:xfrm>
              <a:off x="1204" y="2207"/>
              <a:ext cx="13" cy="4"/>
            </a:xfrm>
            <a:custGeom>
              <a:avLst/>
              <a:gdLst>
                <a:gd name="T0" fmla="*/ 39 w 40"/>
                <a:gd name="T1" fmla="*/ 4 h 11"/>
                <a:gd name="T2" fmla="*/ 39 w 40"/>
                <a:gd name="T3" fmla="*/ 1 h 11"/>
                <a:gd name="T4" fmla="*/ 39 w 40"/>
                <a:gd name="T5" fmla="*/ 0 h 11"/>
                <a:gd name="T6" fmla="*/ 40 w 40"/>
                <a:gd name="T7" fmla="*/ 0 h 11"/>
                <a:gd name="T8" fmla="*/ 0 w 40"/>
                <a:gd name="T9" fmla="*/ 0 h 11"/>
                <a:gd name="T10" fmla="*/ 0 w 40"/>
                <a:gd name="T11" fmla="*/ 4 h 11"/>
                <a:gd name="T12" fmla="*/ 5 w 40"/>
                <a:gd name="T13" fmla="*/ 11 h 11"/>
                <a:gd name="T14" fmla="*/ 33 w 40"/>
                <a:gd name="T15" fmla="*/ 11 h 11"/>
                <a:gd name="T16" fmla="*/ 36 w 40"/>
                <a:gd name="T17" fmla="*/ 7 h 11"/>
                <a:gd name="T18" fmla="*/ 37 w 40"/>
                <a:gd name="T19" fmla="*/ 5 h 11"/>
                <a:gd name="T20" fmla="*/ 39 w 40"/>
                <a:gd name="T2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11">
                  <a:moveTo>
                    <a:pt x="39" y="4"/>
                  </a:moveTo>
                  <a:lnTo>
                    <a:pt x="39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11"/>
                  </a:lnTo>
                  <a:lnTo>
                    <a:pt x="33" y="11"/>
                  </a:lnTo>
                  <a:lnTo>
                    <a:pt x="36" y="7"/>
                  </a:lnTo>
                  <a:lnTo>
                    <a:pt x="37" y="5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37" name="Freeform 586"/>
            <p:cNvSpPr>
              <a:spLocks noChangeArrowheads="1"/>
            </p:cNvSpPr>
            <p:nvPr/>
          </p:nvSpPr>
          <p:spPr bwMode="auto">
            <a:xfrm>
              <a:off x="1203" y="2203"/>
              <a:ext cx="15" cy="4"/>
            </a:xfrm>
            <a:custGeom>
              <a:avLst/>
              <a:gdLst>
                <a:gd name="T0" fmla="*/ 42 w 46"/>
                <a:gd name="T1" fmla="*/ 12 h 12"/>
                <a:gd name="T2" fmla="*/ 46 w 46"/>
                <a:gd name="T3" fmla="*/ 0 h 12"/>
                <a:gd name="T4" fmla="*/ 0 w 46"/>
                <a:gd name="T5" fmla="*/ 0 h 12"/>
                <a:gd name="T6" fmla="*/ 2 w 46"/>
                <a:gd name="T7" fmla="*/ 12 h 12"/>
                <a:gd name="T8" fmla="*/ 42 w 4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2">
                  <a:moveTo>
                    <a:pt x="42" y="12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2" y="12"/>
                  </a:lnTo>
                  <a:lnTo>
                    <a:pt x="42" y="12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38" name="Freeform 587"/>
            <p:cNvSpPr>
              <a:spLocks noChangeArrowheads="1"/>
            </p:cNvSpPr>
            <p:nvPr/>
          </p:nvSpPr>
          <p:spPr bwMode="auto">
            <a:xfrm>
              <a:off x="1205" y="2211"/>
              <a:ext cx="10" cy="2"/>
            </a:xfrm>
            <a:custGeom>
              <a:avLst/>
              <a:gdLst>
                <a:gd name="T0" fmla="*/ 15 w 28"/>
                <a:gd name="T1" fmla="*/ 8 h 8"/>
                <a:gd name="T2" fmla="*/ 17 w 28"/>
                <a:gd name="T3" fmla="*/ 7 h 8"/>
                <a:gd name="T4" fmla="*/ 17 w 28"/>
                <a:gd name="T5" fmla="*/ 6 h 8"/>
                <a:gd name="T6" fmla="*/ 18 w 28"/>
                <a:gd name="T7" fmla="*/ 6 h 8"/>
                <a:gd name="T8" fmla="*/ 21 w 28"/>
                <a:gd name="T9" fmla="*/ 6 h 8"/>
                <a:gd name="T10" fmla="*/ 28 w 28"/>
                <a:gd name="T11" fmla="*/ 0 h 8"/>
                <a:gd name="T12" fmla="*/ 0 w 28"/>
                <a:gd name="T13" fmla="*/ 0 h 8"/>
                <a:gd name="T14" fmla="*/ 6 w 28"/>
                <a:gd name="T15" fmla="*/ 6 h 8"/>
                <a:gd name="T16" fmla="*/ 15 w 2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8">
                  <a:moveTo>
                    <a:pt x="15" y="8"/>
                  </a:moveTo>
                  <a:lnTo>
                    <a:pt x="17" y="7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39" name="Freeform 588"/>
            <p:cNvSpPr>
              <a:spLocks noChangeArrowheads="1"/>
            </p:cNvSpPr>
            <p:nvPr/>
          </p:nvSpPr>
          <p:spPr bwMode="auto">
            <a:xfrm>
              <a:off x="1162" y="2172"/>
              <a:ext cx="27" cy="43"/>
            </a:xfrm>
            <a:custGeom>
              <a:avLst/>
              <a:gdLst>
                <a:gd name="T0" fmla="*/ 2 w 80"/>
                <a:gd name="T1" fmla="*/ 31 h 129"/>
                <a:gd name="T2" fmla="*/ 5 w 80"/>
                <a:gd name="T3" fmla="*/ 40 h 129"/>
                <a:gd name="T4" fmla="*/ 13 w 80"/>
                <a:gd name="T5" fmla="*/ 42 h 129"/>
                <a:gd name="T6" fmla="*/ 19 w 80"/>
                <a:gd name="T7" fmla="*/ 41 h 129"/>
                <a:gd name="T8" fmla="*/ 20 w 80"/>
                <a:gd name="T9" fmla="*/ 36 h 129"/>
                <a:gd name="T10" fmla="*/ 15 w 80"/>
                <a:gd name="T11" fmla="*/ 22 h 129"/>
                <a:gd name="T12" fmla="*/ 22 w 80"/>
                <a:gd name="T13" fmla="*/ 8 h 129"/>
                <a:gd name="T14" fmla="*/ 38 w 80"/>
                <a:gd name="T15" fmla="*/ 5 h 129"/>
                <a:gd name="T16" fmla="*/ 49 w 80"/>
                <a:gd name="T17" fmla="*/ 6 h 129"/>
                <a:gd name="T18" fmla="*/ 58 w 80"/>
                <a:gd name="T19" fmla="*/ 12 h 129"/>
                <a:gd name="T20" fmla="*/ 61 w 80"/>
                <a:gd name="T21" fmla="*/ 20 h 129"/>
                <a:gd name="T22" fmla="*/ 64 w 80"/>
                <a:gd name="T23" fmla="*/ 31 h 129"/>
                <a:gd name="T24" fmla="*/ 58 w 80"/>
                <a:gd name="T25" fmla="*/ 53 h 129"/>
                <a:gd name="T26" fmla="*/ 13 w 80"/>
                <a:gd name="T27" fmla="*/ 103 h 129"/>
                <a:gd name="T28" fmla="*/ 0 w 80"/>
                <a:gd name="T29" fmla="*/ 118 h 129"/>
                <a:gd name="T30" fmla="*/ 0 w 80"/>
                <a:gd name="T31" fmla="*/ 129 h 129"/>
                <a:gd name="T32" fmla="*/ 75 w 80"/>
                <a:gd name="T33" fmla="*/ 129 h 129"/>
                <a:gd name="T34" fmla="*/ 80 w 80"/>
                <a:gd name="T35" fmla="*/ 97 h 129"/>
                <a:gd name="T36" fmla="*/ 75 w 80"/>
                <a:gd name="T37" fmla="*/ 97 h 129"/>
                <a:gd name="T38" fmla="*/ 72 w 80"/>
                <a:gd name="T39" fmla="*/ 100 h 129"/>
                <a:gd name="T40" fmla="*/ 71 w 80"/>
                <a:gd name="T41" fmla="*/ 105 h 129"/>
                <a:gd name="T42" fmla="*/ 69 w 80"/>
                <a:gd name="T43" fmla="*/ 109 h 129"/>
                <a:gd name="T44" fmla="*/ 68 w 80"/>
                <a:gd name="T45" fmla="*/ 109 h 129"/>
                <a:gd name="T46" fmla="*/ 68 w 80"/>
                <a:gd name="T47" fmla="*/ 110 h 129"/>
                <a:gd name="T48" fmla="*/ 68 w 80"/>
                <a:gd name="T49" fmla="*/ 112 h 129"/>
                <a:gd name="T50" fmla="*/ 63 w 80"/>
                <a:gd name="T51" fmla="*/ 116 h 129"/>
                <a:gd name="T52" fmla="*/ 59 w 80"/>
                <a:gd name="T53" fmla="*/ 116 h 129"/>
                <a:gd name="T54" fmla="*/ 57 w 80"/>
                <a:gd name="T55" fmla="*/ 117 h 129"/>
                <a:gd name="T56" fmla="*/ 9 w 80"/>
                <a:gd name="T57" fmla="*/ 117 h 129"/>
                <a:gd name="T58" fmla="*/ 24 w 80"/>
                <a:gd name="T59" fmla="*/ 100 h 129"/>
                <a:gd name="T60" fmla="*/ 59 w 80"/>
                <a:gd name="T61" fmla="*/ 66 h 129"/>
                <a:gd name="T62" fmla="*/ 74 w 80"/>
                <a:gd name="T63" fmla="*/ 48 h 129"/>
                <a:gd name="T64" fmla="*/ 78 w 80"/>
                <a:gd name="T65" fmla="*/ 30 h 129"/>
                <a:gd name="T66" fmla="*/ 76 w 80"/>
                <a:gd name="T67" fmla="*/ 18 h 129"/>
                <a:gd name="T68" fmla="*/ 69 w 80"/>
                <a:gd name="T69" fmla="*/ 8 h 129"/>
                <a:gd name="T70" fmla="*/ 63 w 80"/>
                <a:gd name="T71" fmla="*/ 3 h 129"/>
                <a:gd name="T72" fmla="*/ 57 w 80"/>
                <a:gd name="T73" fmla="*/ 1 h 129"/>
                <a:gd name="T74" fmla="*/ 40 w 80"/>
                <a:gd name="T75" fmla="*/ 0 h 129"/>
                <a:gd name="T76" fmla="*/ 26 w 80"/>
                <a:gd name="T77" fmla="*/ 1 h 129"/>
                <a:gd name="T78" fmla="*/ 14 w 80"/>
                <a:gd name="T79" fmla="*/ 7 h 129"/>
                <a:gd name="T80" fmla="*/ 8 w 80"/>
                <a:gd name="T81" fmla="*/ 11 h 129"/>
                <a:gd name="T82" fmla="*/ 5 w 80"/>
                <a:gd name="T83" fmla="*/ 17 h 129"/>
                <a:gd name="T84" fmla="*/ 2 w 80"/>
                <a:gd name="T85" fmla="*/ 23 h 129"/>
                <a:gd name="T86" fmla="*/ 2 w 80"/>
                <a:gd name="T87" fmla="*/ 3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129">
                  <a:moveTo>
                    <a:pt x="2" y="31"/>
                  </a:moveTo>
                  <a:lnTo>
                    <a:pt x="5" y="40"/>
                  </a:lnTo>
                  <a:lnTo>
                    <a:pt x="13" y="42"/>
                  </a:lnTo>
                  <a:lnTo>
                    <a:pt x="19" y="41"/>
                  </a:lnTo>
                  <a:lnTo>
                    <a:pt x="20" y="36"/>
                  </a:lnTo>
                  <a:lnTo>
                    <a:pt x="15" y="22"/>
                  </a:lnTo>
                  <a:lnTo>
                    <a:pt x="22" y="8"/>
                  </a:lnTo>
                  <a:lnTo>
                    <a:pt x="38" y="5"/>
                  </a:lnTo>
                  <a:lnTo>
                    <a:pt x="49" y="6"/>
                  </a:lnTo>
                  <a:lnTo>
                    <a:pt x="58" y="12"/>
                  </a:lnTo>
                  <a:lnTo>
                    <a:pt x="61" y="20"/>
                  </a:lnTo>
                  <a:lnTo>
                    <a:pt x="64" y="31"/>
                  </a:lnTo>
                  <a:lnTo>
                    <a:pt x="58" y="53"/>
                  </a:lnTo>
                  <a:lnTo>
                    <a:pt x="13" y="103"/>
                  </a:lnTo>
                  <a:lnTo>
                    <a:pt x="0" y="118"/>
                  </a:lnTo>
                  <a:lnTo>
                    <a:pt x="0" y="129"/>
                  </a:lnTo>
                  <a:lnTo>
                    <a:pt x="75" y="129"/>
                  </a:lnTo>
                  <a:lnTo>
                    <a:pt x="80" y="97"/>
                  </a:lnTo>
                  <a:lnTo>
                    <a:pt x="75" y="97"/>
                  </a:lnTo>
                  <a:lnTo>
                    <a:pt x="72" y="100"/>
                  </a:lnTo>
                  <a:lnTo>
                    <a:pt x="71" y="105"/>
                  </a:lnTo>
                  <a:lnTo>
                    <a:pt x="69" y="109"/>
                  </a:lnTo>
                  <a:lnTo>
                    <a:pt x="68" y="109"/>
                  </a:lnTo>
                  <a:lnTo>
                    <a:pt x="68" y="110"/>
                  </a:lnTo>
                  <a:lnTo>
                    <a:pt x="68" y="112"/>
                  </a:lnTo>
                  <a:lnTo>
                    <a:pt x="63" y="116"/>
                  </a:lnTo>
                  <a:lnTo>
                    <a:pt x="59" y="116"/>
                  </a:lnTo>
                  <a:lnTo>
                    <a:pt x="57" y="117"/>
                  </a:lnTo>
                  <a:lnTo>
                    <a:pt x="9" y="117"/>
                  </a:lnTo>
                  <a:lnTo>
                    <a:pt x="24" y="100"/>
                  </a:lnTo>
                  <a:lnTo>
                    <a:pt x="59" y="66"/>
                  </a:lnTo>
                  <a:lnTo>
                    <a:pt x="74" y="48"/>
                  </a:lnTo>
                  <a:lnTo>
                    <a:pt x="78" y="30"/>
                  </a:lnTo>
                  <a:lnTo>
                    <a:pt x="76" y="18"/>
                  </a:lnTo>
                  <a:lnTo>
                    <a:pt x="69" y="8"/>
                  </a:lnTo>
                  <a:lnTo>
                    <a:pt x="63" y="3"/>
                  </a:lnTo>
                  <a:lnTo>
                    <a:pt x="57" y="1"/>
                  </a:lnTo>
                  <a:lnTo>
                    <a:pt x="40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8" y="11"/>
                  </a:lnTo>
                  <a:lnTo>
                    <a:pt x="5" y="17"/>
                  </a:lnTo>
                  <a:lnTo>
                    <a:pt x="2" y="23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40" name="Freeform 589"/>
            <p:cNvSpPr>
              <a:spLocks noEditPoints="1" noChangeArrowheads="1"/>
            </p:cNvSpPr>
            <p:nvPr/>
          </p:nvSpPr>
          <p:spPr bwMode="auto">
            <a:xfrm>
              <a:off x="5208" y="2065"/>
              <a:ext cx="140" cy="136"/>
            </a:xfrm>
            <a:custGeom>
              <a:avLst/>
              <a:gdLst>
                <a:gd name="T0" fmla="*/ 31 w 420"/>
                <a:gd name="T1" fmla="*/ 72 h 408"/>
                <a:gd name="T2" fmla="*/ 8 w 420"/>
                <a:gd name="T3" fmla="*/ 104 h 408"/>
                <a:gd name="T4" fmla="*/ 0 w 420"/>
                <a:gd name="T5" fmla="*/ 285 h 408"/>
                <a:gd name="T6" fmla="*/ 19 w 420"/>
                <a:gd name="T7" fmla="*/ 317 h 408"/>
                <a:gd name="T8" fmla="*/ 47 w 420"/>
                <a:gd name="T9" fmla="*/ 347 h 408"/>
                <a:gd name="T10" fmla="*/ 80 w 420"/>
                <a:gd name="T11" fmla="*/ 373 h 408"/>
                <a:gd name="T12" fmla="*/ 117 w 420"/>
                <a:gd name="T13" fmla="*/ 392 h 408"/>
                <a:gd name="T14" fmla="*/ 157 w 420"/>
                <a:gd name="T15" fmla="*/ 403 h 408"/>
                <a:gd name="T16" fmla="*/ 202 w 420"/>
                <a:gd name="T17" fmla="*/ 408 h 408"/>
                <a:gd name="T18" fmla="*/ 223 w 420"/>
                <a:gd name="T19" fmla="*/ 406 h 408"/>
                <a:gd name="T20" fmla="*/ 264 w 420"/>
                <a:gd name="T21" fmla="*/ 398 h 408"/>
                <a:gd name="T22" fmla="*/ 285 w 420"/>
                <a:gd name="T23" fmla="*/ 392 h 408"/>
                <a:gd name="T24" fmla="*/ 303 w 420"/>
                <a:gd name="T25" fmla="*/ 383 h 408"/>
                <a:gd name="T26" fmla="*/ 306 w 420"/>
                <a:gd name="T27" fmla="*/ 380 h 408"/>
                <a:gd name="T28" fmla="*/ 321 w 420"/>
                <a:gd name="T29" fmla="*/ 373 h 408"/>
                <a:gd name="T30" fmla="*/ 346 w 420"/>
                <a:gd name="T31" fmla="*/ 353 h 408"/>
                <a:gd name="T32" fmla="*/ 358 w 420"/>
                <a:gd name="T33" fmla="*/ 342 h 408"/>
                <a:gd name="T34" fmla="*/ 362 w 420"/>
                <a:gd name="T35" fmla="*/ 339 h 408"/>
                <a:gd name="T36" fmla="*/ 372 w 420"/>
                <a:gd name="T37" fmla="*/ 327 h 408"/>
                <a:gd name="T38" fmla="*/ 375 w 420"/>
                <a:gd name="T39" fmla="*/ 323 h 408"/>
                <a:gd name="T40" fmla="*/ 393 w 420"/>
                <a:gd name="T41" fmla="*/ 299 h 408"/>
                <a:gd name="T42" fmla="*/ 409 w 420"/>
                <a:gd name="T43" fmla="*/ 262 h 408"/>
                <a:gd name="T44" fmla="*/ 413 w 420"/>
                <a:gd name="T45" fmla="*/ 248 h 408"/>
                <a:gd name="T46" fmla="*/ 415 w 420"/>
                <a:gd name="T47" fmla="*/ 238 h 408"/>
                <a:gd name="T48" fmla="*/ 419 w 420"/>
                <a:gd name="T49" fmla="*/ 224 h 408"/>
                <a:gd name="T50" fmla="*/ 419 w 420"/>
                <a:gd name="T51" fmla="*/ 182 h 408"/>
                <a:gd name="T52" fmla="*/ 409 w 420"/>
                <a:gd name="T53" fmla="*/ 144 h 408"/>
                <a:gd name="T54" fmla="*/ 393 w 420"/>
                <a:gd name="T55" fmla="*/ 107 h 408"/>
                <a:gd name="T56" fmla="*/ 369 w 420"/>
                <a:gd name="T57" fmla="*/ 74 h 408"/>
                <a:gd name="T58" fmla="*/ 338 w 420"/>
                <a:gd name="T59" fmla="*/ 43 h 408"/>
                <a:gd name="T60" fmla="*/ 303 w 420"/>
                <a:gd name="T61" fmla="*/ 21 h 408"/>
                <a:gd name="T62" fmla="*/ 264 w 420"/>
                <a:gd name="T63" fmla="*/ 7 h 408"/>
                <a:gd name="T64" fmla="*/ 223 w 420"/>
                <a:gd name="T65" fmla="*/ 0 h 408"/>
                <a:gd name="T66" fmla="*/ 157 w 420"/>
                <a:gd name="T67" fmla="*/ 3 h 408"/>
                <a:gd name="T68" fmla="*/ 80 w 420"/>
                <a:gd name="T69" fmla="*/ 32 h 408"/>
                <a:gd name="T70" fmla="*/ 47 w 420"/>
                <a:gd name="T71" fmla="*/ 59 h 408"/>
                <a:gd name="T72" fmla="*/ 63 w 420"/>
                <a:gd name="T73" fmla="*/ 179 h 408"/>
                <a:gd name="T74" fmla="*/ 84 w 420"/>
                <a:gd name="T75" fmla="*/ 133 h 408"/>
                <a:gd name="T76" fmla="*/ 123 w 420"/>
                <a:gd name="T77" fmla="*/ 95 h 408"/>
                <a:gd name="T78" fmla="*/ 174 w 420"/>
                <a:gd name="T79" fmla="*/ 76 h 408"/>
                <a:gd name="T80" fmla="*/ 217 w 420"/>
                <a:gd name="T81" fmla="*/ 74 h 408"/>
                <a:gd name="T82" fmla="*/ 243 w 420"/>
                <a:gd name="T83" fmla="*/ 78 h 408"/>
                <a:gd name="T84" fmla="*/ 268 w 420"/>
                <a:gd name="T85" fmla="*/ 88 h 408"/>
                <a:gd name="T86" fmla="*/ 291 w 420"/>
                <a:gd name="T87" fmla="*/ 103 h 408"/>
                <a:gd name="T88" fmla="*/ 320 w 420"/>
                <a:gd name="T89" fmla="*/ 133 h 408"/>
                <a:gd name="T90" fmla="*/ 341 w 420"/>
                <a:gd name="T91" fmla="*/ 179 h 408"/>
                <a:gd name="T92" fmla="*/ 345 w 420"/>
                <a:gd name="T93" fmla="*/ 207 h 408"/>
                <a:gd name="T94" fmla="*/ 341 w 420"/>
                <a:gd name="T95" fmla="*/ 232 h 408"/>
                <a:gd name="T96" fmla="*/ 320 w 420"/>
                <a:gd name="T97" fmla="*/ 278 h 408"/>
                <a:gd name="T98" fmla="*/ 291 w 420"/>
                <a:gd name="T99" fmla="*/ 308 h 408"/>
                <a:gd name="T100" fmla="*/ 287 w 420"/>
                <a:gd name="T101" fmla="*/ 308 h 408"/>
                <a:gd name="T102" fmla="*/ 285 w 420"/>
                <a:gd name="T103" fmla="*/ 312 h 408"/>
                <a:gd name="T104" fmla="*/ 268 w 420"/>
                <a:gd name="T105" fmla="*/ 323 h 408"/>
                <a:gd name="T106" fmla="*/ 257 w 420"/>
                <a:gd name="T107" fmla="*/ 329 h 408"/>
                <a:gd name="T108" fmla="*/ 243 w 420"/>
                <a:gd name="T109" fmla="*/ 333 h 408"/>
                <a:gd name="T110" fmla="*/ 217 w 420"/>
                <a:gd name="T111" fmla="*/ 339 h 408"/>
                <a:gd name="T112" fmla="*/ 206 w 420"/>
                <a:gd name="T113" fmla="*/ 339 h 408"/>
                <a:gd name="T114" fmla="*/ 189 w 420"/>
                <a:gd name="T115" fmla="*/ 339 h 408"/>
                <a:gd name="T116" fmla="*/ 149 w 420"/>
                <a:gd name="T117" fmla="*/ 329 h 408"/>
                <a:gd name="T118" fmla="*/ 103 w 420"/>
                <a:gd name="T119" fmla="*/ 300 h 408"/>
                <a:gd name="T120" fmla="*/ 70 w 420"/>
                <a:gd name="T121" fmla="*/ 256 h 408"/>
                <a:gd name="T122" fmla="*/ 61 w 420"/>
                <a:gd name="T123" fmla="*/ 21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0" h="408">
                  <a:moveTo>
                    <a:pt x="47" y="59"/>
                  </a:moveTo>
                  <a:lnTo>
                    <a:pt x="31" y="72"/>
                  </a:lnTo>
                  <a:lnTo>
                    <a:pt x="19" y="88"/>
                  </a:lnTo>
                  <a:lnTo>
                    <a:pt x="8" y="104"/>
                  </a:lnTo>
                  <a:lnTo>
                    <a:pt x="0" y="122"/>
                  </a:lnTo>
                  <a:lnTo>
                    <a:pt x="0" y="285"/>
                  </a:lnTo>
                  <a:lnTo>
                    <a:pt x="8" y="301"/>
                  </a:lnTo>
                  <a:lnTo>
                    <a:pt x="19" y="317"/>
                  </a:lnTo>
                  <a:lnTo>
                    <a:pt x="31" y="331"/>
                  </a:lnTo>
                  <a:lnTo>
                    <a:pt x="47" y="347"/>
                  </a:lnTo>
                  <a:lnTo>
                    <a:pt x="63" y="360"/>
                  </a:lnTo>
                  <a:lnTo>
                    <a:pt x="80" y="373"/>
                  </a:lnTo>
                  <a:lnTo>
                    <a:pt x="98" y="383"/>
                  </a:lnTo>
                  <a:lnTo>
                    <a:pt x="117" y="392"/>
                  </a:lnTo>
                  <a:lnTo>
                    <a:pt x="137" y="398"/>
                  </a:lnTo>
                  <a:lnTo>
                    <a:pt x="157" y="403"/>
                  </a:lnTo>
                  <a:lnTo>
                    <a:pt x="179" y="406"/>
                  </a:lnTo>
                  <a:lnTo>
                    <a:pt x="202" y="408"/>
                  </a:lnTo>
                  <a:lnTo>
                    <a:pt x="212" y="406"/>
                  </a:lnTo>
                  <a:lnTo>
                    <a:pt x="223" y="406"/>
                  </a:lnTo>
                  <a:lnTo>
                    <a:pt x="245" y="403"/>
                  </a:lnTo>
                  <a:lnTo>
                    <a:pt x="264" y="398"/>
                  </a:lnTo>
                  <a:lnTo>
                    <a:pt x="274" y="394"/>
                  </a:lnTo>
                  <a:lnTo>
                    <a:pt x="285" y="392"/>
                  </a:lnTo>
                  <a:lnTo>
                    <a:pt x="293" y="387"/>
                  </a:lnTo>
                  <a:lnTo>
                    <a:pt x="303" y="383"/>
                  </a:lnTo>
                  <a:lnTo>
                    <a:pt x="304" y="381"/>
                  </a:lnTo>
                  <a:lnTo>
                    <a:pt x="306" y="380"/>
                  </a:lnTo>
                  <a:lnTo>
                    <a:pt x="311" y="377"/>
                  </a:lnTo>
                  <a:lnTo>
                    <a:pt x="321" y="373"/>
                  </a:lnTo>
                  <a:lnTo>
                    <a:pt x="338" y="360"/>
                  </a:lnTo>
                  <a:lnTo>
                    <a:pt x="346" y="353"/>
                  </a:lnTo>
                  <a:lnTo>
                    <a:pt x="356" y="347"/>
                  </a:lnTo>
                  <a:lnTo>
                    <a:pt x="358" y="342"/>
                  </a:lnTo>
                  <a:lnTo>
                    <a:pt x="360" y="340"/>
                  </a:lnTo>
                  <a:lnTo>
                    <a:pt x="362" y="339"/>
                  </a:lnTo>
                  <a:lnTo>
                    <a:pt x="369" y="331"/>
                  </a:lnTo>
                  <a:lnTo>
                    <a:pt x="372" y="327"/>
                  </a:lnTo>
                  <a:lnTo>
                    <a:pt x="373" y="324"/>
                  </a:lnTo>
                  <a:lnTo>
                    <a:pt x="375" y="323"/>
                  </a:lnTo>
                  <a:lnTo>
                    <a:pt x="383" y="316"/>
                  </a:lnTo>
                  <a:lnTo>
                    <a:pt x="393" y="299"/>
                  </a:lnTo>
                  <a:lnTo>
                    <a:pt x="403" y="282"/>
                  </a:lnTo>
                  <a:lnTo>
                    <a:pt x="409" y="262"/>
                  </a:lnTo>
                  <a:lnTo>
                    <a:pt x="412" y="253"/>
                  </a:lnTo>
                  <a:lnTo>
                    <a:pt x="413" y="248"/>
                  </a:lnTo>
                  <a:lnTo>
                    <a:pt x="415" y="244"/>
                  </a:lnTo>
                  <a:lnTo>
                    <a:pt x="415" y="238"/>
                  </a:lnTo>
                  <a:lnTo>
                    <a:pt x="416" y="233"/>
                  </a:lnTo>
                  <a:lnTo>
                    <a:pt x="419" y="224"/>
                  </a:lnTo>
                  <a:lnTo>
                    <a:pt x="420" y="204"/>
                  </a:lnTo>
                  <a:lnTo>
                    <a:pt x="419" y="182"/>
                  </a:lnTo>
                  <a:lnTo>
                    <a:pt x="415" y="163"/>
                  </a:lnTo>
                  <a:lnTo>
                    <a:pt x="409" y="144"/>
                  </a:lnTo>
                  <a:lnTo>
                    <a:pt x="403" y="126"/>
                  </a:lnTo>
                  <a:lnTo>
                    <a:pt x="393" y="107"/>
                  </a:lnTo>
                  <a:lnTo>
                    <a:pt x="383" y="90"/>
                  </a:lnTo>
                  <a:lnTo>
                    <a:pt x="369" y="74"/>
                  </a:lnTo>
                  <a:lnTo>
                    <a:pt x="356" y="59"/>
                  </a:lnTo>
                  <a:lnTo>
                    <a:pt x="338" y="43"/>
                  </a:lnTo>
                  <a:lnTo>
                    <a:pt x="321" y="32"/>
                  </a:lnTo>
                  <a:lnTo>
                    <a:pt x="303" y="21"/>
                  </a:lnTo>
                  <a:lnTo>
                    <a:pt x="285" y="14"/>
                  </a:lnTo>
                  <a:lnTo>
                    <a:pt x="264" y="7"/>
                  </a:lnTo>
                  <a:lnTo>
                    <a:pt x="245" y="3"/>
                  </a:lnTo>
                  <a:lnTo>
                    <a:pt x="223" y="0"/>
                  </a:lnTo>
                  <a:lnTo>
                    <a:pt x="202" y="0"/>
                  </a:lnTo>
                  <a:lnTo>
                    <a:pt x="157" y="3"/>
                  </a:lnTo>
                  <a:lnTo>
                    <a:pt x="117" y="14"/>
                  </a:lnTo>
                  <a:lnTo>
                    <a:pt x="80" y="32"/>
                  </a:lnTo>
                  <a:lnTo>
                    <a:pt x="63" y="43"/>
                  </a:lnTo>
                  <a:lnTo>
                    <a:pt x="47" y="59"/>
                  </a:lnTo>
                  <a:close/>
                  <a:moveTo>
                    <a:pt x="61" y="207"/>
                  </a:moveTo>
                  <a:lnTo>
                    <a:pt x="63" y="179"/>
                  </a:lnTo>
                  <a:lnTo>
                    <a:pt x="70" y="156"/>
                  </a:lnTo>
                  <a:lnTo>
                    <a:pt x="84" y="133"/>
                  </a:lnTo>
                  <a:lnTo>
                    <a:pt x="103" y="113"/>
                  </a:lnTo>
                  <a:lnTo>
                    <a:pt x="123" y="95"/>
                  </a:lnTo>
                  <a:lnTo>
                    <a:pt x="149" y="83"/>
                  </a:lnTo>
                  <a:lnTo>
                    <a:pt x="174" y="76"/>
                  </a:lnTo>
                  <a:lnTo>
                    <a:pt x="203" y="74"/>
                  </a:lnTo>
                  <a:lnTo>
                    <a:pt x="217" y="74"/>
                  </a:lnTo>
                  <a:lnTo>
                    <a:pt x="231" y="76"/>
                  </a:lnTo>
                  <a:lnTo>
                    <a:pt x="243" y="78"/>
                  </a:lnTo>
                  <a:lnTo>
                    <a:pt x="257" y="83"/>
                  </a:lnTo>
                  <a:lnTo>
                    <a:pt x="268" y="88"/>
                  </a:lnTo>
                  <a:lnTo>
                    <a:pt x="280" y="95"/>
                  </a:lnTo>
                  <a:lnTo>
                    <a:pt x="291" y="103"/>
                  </a:lnTo>
                  <a:lnTo>
                    <a:pt x="303" y="113"/>
                  </a:lnTo>
                  <a:lnTo>
                    <a:pt x="320" y="133"/>
                  </a:lnTo>
                  <a:lnTo>
                    <a:pt x="334" y="156"/>
                  </a:lnTo>
                  <a:lnTo>
                    <a:pt x="341" y="179"/>
                  </a:lnTo>
                  <a:lnTo>
                    <a:pt x="344" y="192"/>
                  </a:lnTo>
                  <a:lnTo>
                    <a:pt x="345" y="207"/>
                  </a:lnTo>
                  <a:lnTo>
                    <a:pt x="344" y="219"/>
                  </a:lnTo>
                  <a:lnTo>
                    <a:pt x="341" y="232"/>
                  </a:lnTo>
                  <a:lnTo>
                    <a:pt x="334" y="256"/>
                  </a:lnTo>
                  <a:lnTo>
                    <a:pt x="320" y="278"/>
                  </a:lnTo>
                  <a:lnTo>
                    <a:pt x="303" y="300"/>
                  </a:lnTo>
                  <a:lnTo>
                    <a:pt x="291" y="308"/>
                  </a:lnTo>
                  <a:lnTo>
                    <a:pt x="288" y="308"/>
                  </a:lnTo>
                  <a:lnTo>
                    <a:pt x="287" y="308"/>
                  </a:lnTo>
                  <a:lnTo>
                    <a:pt x="287" y="310"/>
                  </a:lnTo>
                  <a:lnTo>
                    <a:pt x="285" y="312"/>
                  </a:lnTo>
                  <a:lnTo>
                    <a:pt x="280" y="317"/>
                  </a:lnTo>
                  <a:lnTo>
                    <a:pt x="268" y="323"/>
                  </a:lnTo>
                  <a:lnTo>
                    <a:pt x="262" y="325"/>
                  </a:lnTo>
                  <a:lnTo>
                    <a:pt x="257" y="329"/>
                  </a:lnTo>
                  <a:lnTo>
                    <a:pt x="249" y="330"/>
                  </a:lnTo>
                  <a:lnTo>
                    <a:pt x="243" y="333"/>
                  </a:lnTo>
                  <a:lnTo>
                    <a:pt x="231" y="336"/>
                  </a:lnTo>
                  <a:lnTo>
                    <a:pt x="217" y="339"/>
                  </a:lnTo>
                  <a:lnTo>
                    <a:pt x="209" y="339"/>
                  </a:lnTo>
                  <a:lnTo>
                    <a:pt x="206" y="339"/>
                  </a:lnTo>
                  <a:lnTo>
                    <a:pt x="203" y="340"/>
                  </a:lnTo>
                  <a:lnTo>
                    <a:pt x="189" y="339"/>
                  </a:lnTo>
                  <a:lnTo>
                    <a:pt x="174" y="336"/>
                  </a:lnTo>
                  <a:lnTo>
                    <a:pt x="149" y="329"/>
                  </a:lnTo>
                  <a:lnTo>
                    <a:pt x="123" y="317"/>
                  </a:lnTo>
                  <a:lnTo>
                    <a:pt x="103" y="300"/>
                  </a:lnTo>
                  <a:lnTo>
                    <a:pt x="84" y="278"/>
                  </a:lnTo>
                  <a:lnTo>
                    <a:pt x="70" y="256"/>
                  </a:lnTo>
                  <a:lnTo>
                    <a:pt x="63" y="232"/>
                  </a:lnTo>
                  <a:lnTo>
                    <a:pt x="61" y="219"/>
                  </a:lnTo>
                  <a:lnTo>
                    <a:pt x="61" y="20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41" name="Freeform 590"/>
            <p:cNvSpPr>
              <a:spLocks noChangeArrowheads="1"/>
            </p:cNvSpPr>
            <p:nvPr/>
          </p:nvSpPr>
          <p:spPr bwMode="auto">
            <a:xfrm>
              <a:off x="321" y="2182"/>
              <a:ext cx="7" cy="2"/>
            </a:xfrm>
            <a:custGeom>
              <a:avLst/>
              <a:gdLst>
                <a:gd name="T0" fmla="*/ 15 w 22"/>
                <a:gd name="T1" fmla="*/ 1 h 7"/>
                <a:gd name="T2" fmla="*/ 0 w 22"/>
                <a:gd name="T3" fmla="*/ 0 h 7"/>
                <a:gd name="T4" fmla="*/ 22 w 22"/>
                <a:gd name="T5" fmla="*/ 7 h 7"/>
                <a:gd name="T6" fmla="*/ 15 w 22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7">
                  <a:moveTo>
                    <a:pt x="15" y="1"/>
                  </a:moveTo>
                  <a:lnTo>
                    <a:pt x="0" y="0"/>
                  </a:lnTo>
                  <a:lnTo>
                    <a:pt x="22" y="7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42" name="Freeform 591"/>
            <p:cNvSpPr>
              <a:spLocks noChangeArrowheads="1"/>
            </p:cNvSpPr>
            <p:nvPr/>
          </p:nvSpPr>
          <p:spPr bwMode="auto">
            <a:xfrm>
              <a:off x="3652" y="2052"/>
              <a:ext cx="1" cy="17"/>
            </a:xfrm>
            <a:custGeom>
              <a:avLst/>
              <a:gdLst>
                <a:gd name="T0" fmla="*/ 0 w 2"/>
                <a:gd name="T1" fmla="*/ 2 h 51"/>
                <a:gd name="T2" fmla="*/ 2 w 2"/>
                <a:gd name="T3" fmla="*/ 0 h 51"/>
                <a:gd name="T4" fmla="*/ 1 w 2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1">
                  <a:moveTo>
                    <a:pt x="0" y="2"/>
                  </a:moveTo>
                  <a:lnTo>
                    <a:pt x="2" y="0"/>
                  </a:lnTo>
                  <a:lnTo>
                    <a:pt x="1" y="5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43" name="Freeform 592"/>
            <p:cNvSpPr>
              <a:spLocks noChangeArrowheads="1"/>
            </p:cNvSpPr>
            <p:nvPr/>
          </p:nvSpPr>
          <p:spPr bwMode="auto">
            <a:xfrm>
              <a:off x="2730" y="2050"/>
              <a:ext cx="1" cy="18"/>
            </a:xfrm>
            <a:custGeom>
              <a:avLst/>
              <a:gdLst>
                <a:gd name="T0" fmla="*/ 0 w 2"/>
                <a:gd name="T1" fmla="*/ 4 h 54"/>
                <a:gd name="T2" fmla="*/ 2 w 2"/>
                <a:gd name="T3" fmla="*/ 0 h 54"/>
                <a:gd name="T4" fmla="*/ 2 w 2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4">
                  <a:moveTo>
                    <a:pt x="0" y="4"/>
                  </a:moveTo>
                  <a:lnTo>
                    <a:pt x="2" y="0"/>
                  </a:lnTo>
                  <a:lnTo>
                    <a:pt x="2" y="5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44" name="Line 593"/>
            <p:cNvSpPr>
              <a:spLocks noChangeShapeType="1"/>
            </p:cNvSpPr>
            <p:nvPr/>
          </p:nvSpPr>
          <p:spPr bwMode="auto">
            <a:xfrm flipV="1">
              <a:off x="3962" y="2052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45" name="Line 594"/>
            <p:cNvSpPr>
              <a:spLocks noChangeShapeType="1"/>
            </p:cNvSpPr>
            <p:nvPr/>
          </p:nvSpPr>
          <p:spPr bwMode="auto">
            <a:xfrm>
              <a:off x="1347" y="2109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46" name="Freeform 595"/>
            <p:cNvSpPr>
              <a:spLocks noChangeArrowheads="1"/>
            </p:cNvSpPr>
            <p:nvPr/>
          </p:nvSpPr>
          <p:spPr bwMode="auto">
            <a:xfrm>
              <a:off x="3962" y="2052"/>
              <a:ext cx="1" cy="17"/>
            </a:xfrm>
            <a:custGeom>
              <a:avLst/>
              <a:gdLst>
                <a:gd name="T0" fmla="*/ 0 w 2"/>
                <a:gd name="T1" fmla="*/ 51 h 51"/>
                <a:gd name="T2" fmla="*/ 2 w 2"/>
                <a:gd name="T3" fmla="*/ 0 h 51"/>
                <a:gd name="T4" fmla="*/ 0 w 2"/>
                <a:gd name="T5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1">
                  <a:moveTo>
                    <a:pt x="0" y="51"/>
                  </a:move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47" name="Line 596"/>
            <p:cNvSpPr>
              <a:spLocks noChangeShapeType="1"/>
            </p:cNvSpPr>
            <p:nvPr/>
          </p:nvSpPr>
          <p:spPr bwMode="auto">
            <a:xfrm flipH="1">
              <a:off x="3962" y="205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48" name="Freeform 597"/>
            <p:cNvSpPr>
              <a:spLocks noChangeArrowheads="1"/>
            </p:cNvSpPr>
            <p:nvPr/>
          </p:nvSpPr>
          <p:spPr bwMode="auto">
            <a:xfrm>
              <a:off x="2423" y="2050"/>
              <a:ext cx="2" cy="23"/>
            </a:xfrm>
            <a:custGeom>
              <a:avLst/>
              <a:gdLst>
                <a:gd name="T0" fmla="*/ 5 w 5"/>
                <a:gd name="T1" fmla="*/ 4 h 69"/>
                <a:gd name="T2" fmla="*/ 0 w 5"/>
                <a:gd name="T3" fmla="*/ 0 h 69"/>
                <a:gd name="T4" fmla="*/ 1 w 5"/>
                <a:gd name="T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9">
                  <a:moveTo>
                    <a:pt x="5" y="4"/>
                  </a:moveTo>
                  <a:lnTo>
                    <a:pt x="0" y="0"/>
                  </a:lnTo>
                  <a:lnTo>
                    <a:pt x="1" y="6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49" name="Line 598"/>
            <p:cNvSpPr>
              <a:spLocks noChangeShapeType="1"/>
            </p:cNvSpPr>
            <p:nvPr/>
          </p:nvSpPr>
          <p:spPr bwMode="auto">
            <a:xfrm>
              <a:off x="1653" y="2064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50" name="Freeform 599"/>
            <p:cNvSpPr>
              <a:spLocks noChangeArrowheads="1"/>
            </p:cNvSpPr>
            <p:nvPr/>
          </p:nvSpPr>
          <p:spPr bwMode="auto">
            <a:xfrm>
              <a:off x="2115" y="2052"/>
              <a:ext cx="1" cy="17"/>
            </a:xfrm>
            <a:custGeom>
              <a:avLst/>
              <a:gdLst>
                <a:gd name="T0" fmla="*/ 0 w 2"/>
                <a:gd name="T1" fmla="*/ 2 h 51"/>
                <a:gd name="T2" fmla="*/ 2 w 2"/>
                <a:gd name="T3" fmla="*/ 0 h 51"/>
                <a:gd name="T4" fmla="*/ 1 w 2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1">
                  <a:moveTo>
                    <a:pt x="0" y="2"/>
                  </a:moveTo>
                  <a:lnTo>
                    <a:pt x="2" y="0"/>
                  </a:lnTo>
                  <a:lnTo>
                    <a:pt x="1" y="5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151" name="Line 600"/>
            <p:cNvSpPr>
              <a:spLocks noChangeShapeType="1"/>
            </p:cNvSpPr>
            <p:nvPr/>
          </p:nvSpPr>
          <p:spPr bwMode="auto">
            <a:xfrm>
              <a:off x="1653" y="2108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52" name="Line 601"/>
            <p:cNvSpPr>
              <a:spLocks noChangeShapeType="1"/>
            </p:cNvSpPr>
            <p:nvPr/>
          </p:nvSpPr>
          <p:spPr bwMode="auto">
            <a:xfrm>
              <a:off x="2883" y="211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53" name="Line 602"/>
            <p:cNvSpPr>
              <a:spLocks noChangeShapeType="1"/>
            </p:cNvSpPr>
            <p:nvPr/>
          </p:nvSpPr>
          <p:spPr bwMode="auto">
            <a:xfrm flipH="1">
              <a:off x="4270" y="2051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54" name="Line 603"/>
            <p:cNvSpPr>
              <a:spLocks noChangeShapeType="1"/>
            </p:cNvSpPr>
            <p:nvPr/>
          </p:nvSpPr>
          <p:spPr bwMode="auto">
            <a:xfrm>
              <a:off x="3193" y="2108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55" name="Line 604"/>
            <p:cNvSpPr>
              <a:spLocks noChangeShapeType="1"/>
            </p:cNvSpPr>
            <p:nvPr/>
          </p:nvSpPr>
          <p:spPr bwMode="auto">
            <a:xfrm flipH="1">
              <a:off x="2267" y="2067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56" name="Line 605"/>
            <p:cNvSpPr>
              <a:spLocks noChangeShapeType="1"/>
            </p:cNvSpPr>
            <p:nvPr/>
          </p:nvSpPr>
          <p:spPr bwMode="auto">
            <a:xfrm flipV="1">
              <a:off x="4883" y="2050"/>
              <a:ext cx="1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157" name="Freeform 606"/>
          <p:cNvSpPr>
            <a:spLocks noChangeArrowheads="1"/>
          </p:cNvSpPr>
          <p:nvPr/>
        </p:nvSpPr>
        <p:spPr bwMode="auto">
          <a:xfrm>
            <a:off x="4178410" y="3394935"/>
            <a:ext cx="3094" cy="36420"/>
          </a:xfrm>
          <a:custGeom>
            <a:avLst/>
            <a:gdLst>
              <a:gd name="T0" fmla="*/ 5 w 5"/>
              <a:gd name="T1" fmla="*/ 2 h 68"/>
              <a:gd name="T2" fmla="*/ 0 w 5"/>
              <a:gd name="T3" fmla="*/ 0 h 68"/>
              <a:gd name="T4" fmla="*/ 5 w 5"/>
              <a:gd name="T5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68">
                <a:moveTo>
                  <a:pt x="5" y="2"/>
                </a:moveTo>
                <a:lnTo>
                  <a:pt x="0" y="0"/>
                </a:lnTo>
                <a:lnTo>
                  <a:pt x="5" y="68"/>
                </a:lnTo>
              </a:path>
            </a:pathLst>
          </a:custGeom>
          <a:noFill/>
          <a:ln w="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158" name="Freeform 607"/>
          <p:cNvSpPr>
            <a:spLocks noChangeArrowheads="1"/>
          </p:cNvSpPr>
          <p:nvPr/>
        </p:nvSpPr>
        <p:spPr bwMode="auto">
          <a:xfrm>
            <a:off x="6854695" y="3394935"/>
            <a:ext cx="3094" cy="28502"/>
          </a:xfrm>
          <a:custGeom>
            <a:avLst/>
            <a:gdLst>
              <a:gd name="T0" fmla="*/ 0 w 3"/>
              <a:gd name="T1" fmla="*/ 2 h 51"/>
              <a:gd name="T2" fmla="*/ 3 w 3"/>
              <a:gd name="T3" fmla="*/ 0 h 51"/>
              <a:gd name="T4" fmla="*/ 1 w 3"/>
              <a:gd name="T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1">
                <a:moveTo>
                  <a:pt x="0" y="2"/>
                </a:moveTo>
                <a:lnTo>
                  <a:pt x="3" y="0"/>
                </a:lnTo>
                <a:lnTo>
                  <a:pt x="1" y="51"/>
                </a:lnTo>
              </a:path>
            </a:pathLst>
          </a:custGeom>
          <a:noFill/>
          <a:ln w="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159" name="Freeform 608"/>
          <p:cNvSpPr>
            <a:spLocks noChangeArrowheads="1"/>
          </p:cNvSpPr>
          <p:nvPr/>
        </p:nvSpPr>
        <p:spPr bwMode="auto">
          <a:xfrm>
            <a:off x="2125560" y="3486776"/>
            <a:ext cx="7801449" cy="87091"/>
          </a:xfrm>
          <a:custGeom>
            <a:avLst/>
            <a:gdLst>
              <a:gd name="T0" fmla="*/ 0 w 13436"/>
              <a:gd name="T1" fmla="*/ 137 h 155"/>
              <a:gd name="T2" fmla="*/ 2545 w 13436"/>
              <a:gd name="T3" fmla="*/ 137 h 155"/>
              <a:gd name="T4" fmla="*/ 13215 w 13436"/>
              <a:gd name="T5" fmla="*/ 138 h 155"/>
              <a:gd name="T6" fmla="*/ 13300 w 13436"/>
              <a:gd name="T7" fmla="*/ 155 h 155"/>
              <a:gd name="T8" fmla="*/ 13312 w 13436"/>
              <a:gd name="T9" fmla="*/ 154 h 155"/>
              <a:gd name="T10" fmla="*/ 13315 w 13436"/>
              <a:gd name="T11" fmla="*/ 152 h 155"/>
              <a:gd name="T12" fmla="*/ 13318 w 13436"/>
              <a:gd name="T13" fmla="*/ 152 h 155"/>
              <a:gd name="T14" fmla="*/ 13326 w 13436"/>
              <a:gd name="T15" fmla="*/ 152 h 155"/>
              <a:gd name="T16" fmla="*/ 13350 w 13436"/>
              <a:gd name="T17" fmla="*/ 149 h 155"/>
              <a:gd name="T18" fmla="*/ 13361 w 13436"/>
              <a:gd name="T19" fmla="*/ 144 h 155"/>
              <a:gd name="T20" fmla="*/ 13373 w 13436"/>
              <a:gd name="T21" fmla="*/ 140 h 155"/>
              <a:gd name="T22" fmla="*/ 13395 w 13436"/>
              <a:gd name="T23" fmla="*/ 132 h 155"/>
              <a:gd name="T24" fmla="*/ 13403 w 13436"/>
              <a:gd name="T25" fmla="*/ 124 h 155"/>
              <a:gd name="T26" fmla="*/ 13404 w 13436"/>
              <a:gd name="T27" fmla="*/ 122 h 155"/>
              <a:gd name="T28" fmla="*/ 13407 w 13436"/>
              <a:gd name="T29" fmla="*/ 121 h 155"/>
              <a:gd name="T30" fmla="*/ 13412 w 13436"/>
              <a:gd name="T31" fmla="*/ 118 h 155"/>
              <a:gd name="T32" fmla="*/ 13419 w 13436"/>
              <a:gd name="T33" fmla="*/ 111 h 155"/>
              <a:gd name="T34" fmla="*/ 13425 w 13436"/>
              <a:gd name="T35" fmla="*/ 106 h 155"/>
              <a:gd name="T36" fmla="*/ 13432 w 13436"/>
              <a:gd name="T37" fmla="*/ 92 h 155"/>
              <a:gd name="T38" fmla="*/ 13435 w 13436"/>
              <a:gd name="T39" fmla="*/ 85 h 155"/>
              <a:gd name="T40" fmla="*/ 13436 w 13436"/>
              <a:gd name="T41" fmla="*/ 77 h 155"/>
              <a:gd name="T42" fmla="*/ 13435 w 13436"/>
              <a:gd name="T43" fmla="*/ 68 h 155"/>
              <a:gd name="T44" fmla="*/ 13432 w 13436"/>
              <a:gd name="T45" fmla="*/ 60 h 155"/>
              <a:gd name="T46" fmla="*/ 13425 w 13436"/>
              <a:gd name="T47" fmla="*/ 46 h 155"/>
              <a:gd name="T48" fmla="*/ 13419 w 13436"/>
              <a:gd name="T49" fmla="*/ 39 h 155"/>
              <a:gd name="T50" fmla="*/ 13412 w 13436"/>
              <a:gd name="T51" fmla="*/ 32 h 155"/>
              <a:gd name="T52" fmla="*/ 13395 w 13436"/>
              <a:gd name="T53" fmla="*/ 22 h 155"/>
              <a:gd name="T54" fmla="*/ 13373 w 13436"/>
              <a:gd name="T55" fmla="*/ 11 h 155"/>
              <a:gd name="T56" fmla="*/ 13350 w 13436"/>
              <a:gd name="T57" fmla="*/ 5 h 155"/>
              <a:gd name="T58" fmla="*/ 13326 w 13436"/>
              <a:gd name="T59" fmla="*/ 1 h 155"/>
              <a:gd name="T60" fmla="*/ 13300 w 13436"/>
              <a:gd name="T61" fmla="*/ 0 h 155"/>
              <a:gd name="T62" fmla="*/ 13219 w 13436"/>
              <a:gd name="T63" fmla="*/ 14 h 155"/>
              <a:gd name="T64" fmla="*/ 13211 w 13436"/>
              <a:gd name="T65" fmla="*/ 18 h 155"/>
              <a:gd name="T66" fmla="*/ 7690 w 13436"/>
              <a:gd name="T67" fmla="*/ 18 h 155"/>
              <a:gd name="T68" fmla="*/ 6761 w 13436"/>
              <a:gd name="T69" fmla="*/ 18 h 155"/>
              <a:gd name="T70" fmla="*/ 3071 w 13436"/>
              <a:gd name="T71" fmla="*/ 18 h 155"/>
              <a:gd name="T72" fmla="*/ 2151 w 13436"/>
              <a:gd name="T73" fmla="*/ 18 h 155"/>
              <a:gd name="T74" fmla="*/ 0 w 13436"/>
              <a:gd name="T75" fmla="*/ 1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436" h="155">
                <a:moveTo>
                  <a:pt x="0" y="137"/>
                </a:moveTo>
                <a:lnTo>
                  <a:pt x="2545" y="137"/>
                </a:lnTo>
                <a:lnTo>
                  <a:pt x="13215" y="138"/>
                </a:lnTo>
                <a:lnTo>
                  <a:pt x="13300" y="155"/>
                </a:lnTo>
                <a:lnTo>
                  <a:pt x="13312" y="154"/>
                </a:lnTo>
                <a:lnTo>
                  <a:pt x="13315" y="152"/>
                </a:lnTo>
                <a:lnTo>
                  <a:pt x="13318" y="152"/>
                </a:lnTo>
                <a:lnTo>
                  <a:pt x="13326" y="152"/>
                </a:lnTo>
                <a:lnTo>
                  <a:pt x="13350" y="149"/>
                </a:lnTo>
                <a:lnTo>
                  <a:pt x="13361" y="144"/>
                </a:lnTo>
                <a:lnTo>
                  <a:pt x="13373" y="140"/>
                </a:lnTo>
                <a:lnTo>
                  <a:pt x="13395" y="132"/>
                </a:lnTo>
                <a:lnTo>
                  <a:pt x="13403" y="124"/>
                </a:lnTo>
                <a:lnTo>
                  <a:pt x="13404" y="122"/>
                </a:lnTo>
                <a:lnTo>
                  <a:pt x="13407" y="121"/>
                </a:lnTo>
                <a:lnTo>
                  <a:pt x="13412" y="118"/>
                </a:lnTo>
                <a:lnTo>
                  <a:pt x="13419" y="111"/>
                </a:lnTo>
                <a:lnTo>
                  <a:pt x="13425" y="106"/>
                </a:lnTo>
                <a:lnTo>
                  <a:pt x="13432" y="92"/>
                </a:lnTo>
                <a:lnTo>
                  <a:pt x="13435" y="85"/>
                </a:lnTo>
                <a:lnTo>
                  <a:pt x="13436" y="77"/>
                </a:lnTo>
                <a:lnTo>
                  <a:pt x="13435" y="68"/>
                </a:lnTo>
                <a:lnTo>
                  <a:pt x="13432" y="60"/>
                </a:lnTo>
                <a:lnTo>
                  <a:pt x="13425" y="46"/>
                </a:lnTo>
                <a:lnTo>
                  <a:pt x="13419" y="39"/>
                </a:lnTo>
                <a:lnTo>
                  <a:pt x="13412" y="32"/>
                </a:lnTo>
                <a:lnTo>
                  <a:pt x="13395" y="22"/>
                </a:lnTo>
                <a:lnTo>
                  <a:pt x="13373" y="11"/>
                </a:lnTo>
                <a:lnTo>
                  <a:pt x="13350" y="5"/>
                </a:lnTo>
                <a:lnTo>
                  <a:pt x="13326" y="1"/>
                </a:lnTo>
                <a:lnTo>
                  <a:pt x="13300" y="0"/>
                </a:lnTo>
                <a:lnTo>
                  <a:pt x="13219" y="14"/>
                </a:lnTo>
                <a:lnTo>
                  <a:pt x="13211" y="18"/>
                </a:lnTo>
                <a:lnTo>
                  <a:pt x="7690" y="18"/>
                </a:lnTo>
                <a:lnTo>
                  <a:pt x="6761" y="18"/>
                </a:lnTo>
                <a:lnTo>
                  <a:pt x="3071" y="18"/>
                </a:lnTo>
                <a:lnTo>
                  <a:pt x="2151" y="18"/>
                </a:lnTo>
                <a:lnTo>
                  <a:pt x="0" y="18"/>
                </a:lnTo>
              </a:path>
            </a:pathLst>
          </a:custGeom>
          <a:noFill/>
          <a:ln w="0">
            <a:solidFill>
              <a:srgbClr val="9999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160" name="Line 609"/>
          <p:cNvSpPr>
            <a:spLocks noChangeShapeType="1"/>
          </p:cNvSpPr>
          <p:nvPr/>
        </p:nvSpPr>
        <p:spPr bwMode="auto">
          <a:xfrm>
            <a:off x="7495148" y="3410770"/>
            <a:ext cx="1546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61" name="Line 610"/>
          <p:cNvSpPr>
            <a:spLocks noChangeShapeType="1"/>
          </p:cNvSpPr>
          <p:nvPr/>
        </p:nvSpPr>
        <p:spPr bwMode="auto">
          <a:xfrm>
            <a:off x="6757234" y="3410770"/>
            <a:ext cx="1547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62" name="Line 611"/>
          <p:cNvSpPr>
            <a:spLocks noChangeShapeType="1"/>
          </p:cNvSpPr>
          <p:nvPr/>
        </p:nvSpPr>
        <p:spPr bwMode="auto">
          <a:xfrm>
            <a:off x="6907293" y="3410770"/>
            <a:ext cx="1546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63" name="Line 612"/>
          <p:cNvSpPr>
            <a:spLocks noChangeShapeType="1"/>
          </p:cNvSpPr>
          <p:nvPr/>
        </p:nvSpPr>
        <p:spPr bwMode="auto">
          <a:xfrm>
            <a:off x="6698448" y="3410770"/>
            <a:ext cx="1547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64" name="Line 613"/>
          <p:cNvSpPr>
            <a:spLocks noChangeShapeType="1"/>
          </p:cNvSpPr>
          <p:nvPr/>
        </p:nvSpPr>
        <p:spPr bwMode="auto">
          <a:xfrm>
            <a:off x="6958342" y="3410770"/>
            <a:ext cx="1547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65" name="Line 614"/>
          <p:cNvSpPr>
            <a:spLocks noChangeShapeType="1"/>
          </p:cNvSpPr>
          <p:nvPr/>
        </p:nvSpPr>
        <p:spPr bwMode="auto">
          <a:xfrm>
            <a:off x="7071274" y="3409185"/>
            <a:ext cx="1546" cy="8234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66" name="Line 615"/>
          <p:cNvSpPr>
            <a:spLocks noChangeShapeType="1"/>
          </p:cNvSpPr>
          <p:nvPr/>
        </p:nvSpPr>
        <p:spPr bwMode="auto">
          <a:xfrm>
            <a:off x="7018676" y="3410770"/>
            <a:ext cx="1546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67" name="Line 616"/>
          <p:cNvSpPr>
            <a:spLocks noChangeShapeType="1"/>
          </p:cNvSpPr>
          <p:nvPr/>
        </p:nvSpPr>
        <p:spPr bwMode="auto">
          <a:xfrm>
            <a:off x="6645851" y="3410770"/>
            <a:ext cx="1547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68" name="Line 617"/>
          <p:cNvSpPr>
            <a:spLocks noChangeShapeType="1"/>
          </p:cNvSpPr>
          <p:nvPr/>
        </p:nvSpPr>
        <p:spPr bwMode="auto">
          <a:xfrm>
            <a:off x="6426180" y="3409185"/>
            <a:ext cx="3094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69" name="Line 618"/>
          <p:cNvSpPr>
            <a:spLocks noChangeShapeType="1"/>
          </p:cNvSpPr>
          <p:nvPr/>
        </p:nvSpPr>
        <p:spPr bwMode="auto">
          <a:xfrm>
            <a:off x="6537563" y="3409185"/>
            <a:ext cx="3094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70" name="Line 619"/>
          <p:cNvSpPr>
            <a:spLocks noChangeShapeType="1"/>
          </p:cNvSpPr>
          <p:nvPr/>
        </p:nvSpPr>
        <p:spPr bwMode="auto">
          <a:xfrm>
            <a:off x="7178014" y="3412354"/>
            <a:ext cx="1547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71" name="Line 620"/>
          <p:cNvSpPr>
            <a:spLocks noChangeShapeType="1"/>
          </p:cNvSpPr>
          <p:nvPr/>
        </p:nvSpPr>
        <p:spPr bwMode="auto">
          <a:xfrm>
            <a:off x="6486513" y="3409185"/>
            <a:ext cx="1546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72" name="Line 621"/>
          <p:cNvSpPr>
            <a:spLocks noChangeShapeType="1"/>
          </p:cNvSpPr>
          <p:nvPr/>
        </p:nvSpPr>
        <p:spPr bwMode="auto">
          <a:xfrm>
            <a:off x="6375130" y="3409185"/>
            <a:ext cx="1546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73" name="Line 622"/>
          <p:cNvSpPr>
            <a:spLocks noChangeShapeType="1"/>
          </p:cNvSpPr>
          <p:nvPr/>
        </p:nvSpPr>
        <p:spPr bwMode="auto">
          <a:xfrm>
            <a:off x="7341994" y="3410770"/>
            <a:ext cx="1547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74" name="Line 623"/>
          <p:cNvSpPr>
            <a:spLocks noChangeShapeType="1"/>
          </p:cNvSpPr>
          <p:nvPr/>
        </p:nvSpPr>
        <p:spPr bwMode="auto">
          <a:xfrm>
            <a:off x="7442550" y="3410770"/>
            <a:ext cx="1546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75" name="Line 624"/>
          <p:cNvSpPr>
            <a:spLocks noChangeShapeType="1"/>
          </p:cNvSpPr>
          <p:nvPr/>
        </p:nvSpPr>
        <p:spPr bwMode="auto">
          <a:xfrm>
            <a:off x="7606531" y="3409185"/>
            <a:ext cx="1546" cy="8234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76" name="Line 625"/>
          <p:cNvSpPr>
            <a:spLocks noChangeShapeType="1"/>
          </p:cNvSpPr>
          <p:nvPr/>
        </p:nvSpPr>
        <p:spPr bwMode="auto">
          <a:xfrm>
            <a:off x="6809831" y="3409185"/>
            <a:ext cx="1547" cy="8234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77" name="Line 626"/>
          <p:cNvSpPr>
            <a:spLocks noChangeShapeType="1"/>
          </p:cNvSpPr>
          <p:nvPr/>
        </p:nvSpPr>
        <p:spPr bwMode="auto">
          <a:xfrm>
            <a:off x="7714820" y="3412354"/>
            <a:ext cx="1546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78" name="Line 627"/>
          <p:cNvSpPr>
            <a:spLocks noChangeShapeType="1"/>
          </p:cNvSpPr>
          <p:nvPr/>
        </p:nvSpPr>
        <p:spPr bwMode="auto">
          <a:xfrm>
            <a:off x="7765868" y="3412354"/>
            <a:ext cx="1547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79" name="Line 628"/>
          <p:cNvSpPr>
            <a:spLocks noChangeShapeType="1"/>
          </p:cNvSpPr>
          <p:nvPr/>
        </p:nvSpPr>
        <p:spPr bwMode="auto">
          <a:xfrm>
            <a:off x="6269935" y="3409185"/>
            <a:ext cx="1546" cy="8234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80" name="Line 629"/>
          <p:cNvSpPr>
            <a:spLocks noChangeShapeType="1"/>
          </p:cNvSpPr>
          <p:nvPr/>
        </p:nvSpPr>
        <p:spPr bwMode="auto">
          <a:xfrm>
            <a:off x="7553933" y="3410770"/>
            <a:ext cx="1546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81" name="Line 630"/>
          <p:cNvSpPr>
            <a:spLocks noChangeShapeType="1"/>
          </p:cNvSpPr>
          <p:nvPr/>
        </p:nvSpPr>
        <p:spPr bwMode="auto">
          <a:xfrm>
            <a:off x="7826203" y="3412354"/>
            <a:ext cx="1546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82" name="Line 631"/>
          <p:cNvSpPr>
            <a:spLocks noChangeShapeType="1"/>
          </p:cNvSpPr>
          <p:nvPr/>
        </p:nvSpPr>
        <p:spPr bwMode="auto">
          <a:xfrm>
            <a:off x="7877253" y="3410770"/>
            <a:ext cx="3094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83" name="Line 632"/>
          <p:cNvSpPr>
            <a:spLocks noChangeShapeType="1"/>
          </p:cNvSpPr>
          <p:nvPr/>
        </p:nvSpPr>
        <p:spPr bwMode="auto">
          <a:xfrm>
            <a:off x="6217338" y="3410770"/>
            <a:ext cx="1546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84" name="Line 633"/>
          <p:cNvSpPr>
            <a:spLocks noChangeShapeType="1"/>
          </p:cNvSpPr>
          <p:nvPr/>
        </p:nvSpPr>
        <p:spPr bwMode="auto">
          <a:xfrm>
            <a:off x="6107500" y="3410770"/>
            <a:ext cx="1547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85" name="Line 634"/>
          <p:cNvSpPr>
            <a:spLocks noChangeShapeType="1"/>
          </p:cNvSpPr>
          <p:nvPr/>
        </p:nvSpPr>
        <p:spPr bwMode="auto">
          <a:xfrm>
            <a:off x="6160097" y="3410770"/>
            <a:ext cx="1547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86" name="Line 635"/>
          <p:cNvSpPr>
            <a:spLocks noChangeShapeType="1"/>
          </p:cNvSpPr>
          <p:nvPr/>
        </p:nvSpPr>
        <p:spPr bwMode="auto">
          <a:xfrm>
            <a:off x="5999212" y="3409185"/>
            <a:ext cx="3094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87" name="Line 636"/>
          <p:cNvSpPr>
            <a:spLocks noChangeShapeType="1"/>
          </p:cNvSpPr>
          <p:nvPr/>
        </p:nvSpPr>
        <p:spPr bwMode="auto">
          <a:xfrm>
            <a:off x="8035044" y="3410770"/>
            <a:ext cx="1547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88" name="Line 637"/>
          <p:cNvSpPr>
            <a:spLocks noChangeShapeType="1"/>
          </p:cNvSpPr>
          <p:nvPr/>
        </p:nvSpPr>
        <p:spPr bwMode="auto">
          <a:xfrm>
            <a:off x="7982446" y="3410770"/>
            <a:ext cx="1547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89" name="Line 638"/>
          <p:cNvSpPr>
            <a:spLocks noChangeShapeType="1"/>
          </p:cNvSpPr>
          <p:nvPr/>
        </p:nvSpPr>
        <p:spPr bwMode="auto">
          <a:xfrm>
            <a:off x="8254716" y="3412354"/>
            <a:ext cx="1547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90" name="Line 639"/>
          <p:cNvSpPr>
            <a:spLocks noChangeShapeType="1"/>
          </p:cNvSpPr>
          <p:nvPr/>
        </p:nvSpPr>
        <p:spPr bwMode="auto">
          <a:xfrm>
            <a:off x="8305768" y="3412354"/>
            <a:ext cx="3094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91" name="Line 640"/>
          <p:cNvSpPr>
            <a:spLocks noChangeShapeType="1"/>
          </p:cNvSpPr>
          <p:nvPr/>
        </p:nvSpPr>
        <p:spPr bwMode="auto">
          <a:xfrm>
            <a:off x="8366099" y="3412354"/>
            <a:ext cx="1547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92" name="Line 641"/>
          <p:cNvSpPr>
            <a:spLocks noChangeShapeType="1"/>
          </p:cNvSpPr>
          <p:nvPr/>
        </p:nvSpPr>
        <p:spPr bwMode="auto">
          <a:xfrm>
            <a:off x="8093829" y="3410770"/>
            <a:ext cx="1547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93" name="Line 642"/>
          <p:cNvSpPr>
            <a:spLocks noChangeShapeType="1"/>
          </p:cNvSpPr>
          <p:nvPr/>
        </p:nvSpPr>
        <p:spPr bwMode="auto">
          <a:xfrm>
            <a:off x="7232160" y="3412354"/>
            <a:ext cx="1546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94" name="Line 643"/>
          <p:cNvSpPr>
            <a:spLocks noChangeShapeType="1"/>
          </p:cNvSpPr>
          <p:nvPr/>
        </p:nvSpPr>
        <p:spPr bwMode="auto">
          <a:xfrm>
            <a:off x="8146427" y="3409185"/>
            <a:ext cx="1547" cy="8234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95" name="Line 644"/>
          <p:cNvSpPr>
            <a:spLocks noChangeShapeType="1"/>
          </p:cNvSpPr>
          <p:nvPr/>
        </p:nvSpPr>
        <p:spPr bwMode="auto">
          <a:xfrm>
            <a:off x="7290946" y="3412354"/>
            <a:ext cx="1546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96" name="Line 645"/>
          <p:cNvSpPr>
            <a:spLocks noChangeShapeType="1"/>
          </p:cNvSpPr>
          <p:nvPr/>
        </p:nvSpPr>
        <p:spPr bwMode="auto">
          <a:xfrm>
            <a:off x="9484571" y="3407603"/>
            <a:ext cx="1546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97" name="Line 646"/>
          <p:cNvSpPr>
            <a:spLocks noChangeShapeType="1"/>
          </p:cNvSpPr>
          <p:nvPr/>
        </p:nvSpPr>
        <p:spPr bwMode="auto">
          <a:xfrm>
            <a:off x="8517703" y="3409185"/>
            <a:ext cx="1547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98" name="Line 647"/>
          <p:cNvSpPr>
            <a:spLocks noChangeShapeType="1"/>
          </p:cNvSpPr>
          <p:nvPr/>
        </p:nvSpPr>
        <p:spPr bwMode="auto">
          <a:xfrm>
            <a:off x="8418696" y="3410770"/>
            <a:ext cx="1547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199" name="Line 648"/>
          <p:cNvSpPr>
            <a:spLocks noChangeShapeType="1"/>
          </p:cNvSpPr>
          <p:nvPr/>
        </p:nvSpPr>
        <p:spPr bwMode="auto">
          <a:xfrm>
            <a:off x="8629086" y="3409185"/>
            <a:ext cx="1547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00" name="Line 649"/>
          <p:cNvSpPr>
            <a:spLocks noChangeShapeType="1"/>
          </p:cNvSpPr>
          <p:nvPr/>
        </p:nvSpPr>
        <p:spPr bwMode="auto">
          <a:xfrm>
            <a:off x="8568756" y="3409185"/>
            <a:ext cx="3094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01" name="Line 650"/>
          <p:cNvSpPr>
            <a:spLocks noChangeShapeType="1"/>
          </p:cNvSpPr>
          <p:nvPr/>
        </p:nvSpPr>
        <p:spPr bwMode="auto">
          <a:xfrm>
            <a:off x="8681684" y="3409185"/>
            <a:ext cx="1547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02" name="Line 651"/>
          <p:cNvSpPr>
            <a:spLocks noChangeShapeType="1"/>
          </p:cNvSpPr>
          <p:nvPr/>
        </p:nvSpPr>
        <p:spPr bwMode="auto">
          <a:xfrm>
            <a:off x="8899811" y="3410770"/>
            <a:ext cx="3094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03" name="Line 652"/>
          <p:cNvSpPr>
            <a:spLocks noChangeShapeType="1"/>
          </p:cNvSpPr>
          <p:nvPr/>
        </p:nvSpPr>
        <p:spPr bwMode="auto">
          <a:xfrm>
            <a:off x="8952408" y="3409185"/>
            <a:ext cx="1546" cy="8234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04" name="Line 653"/>
          <p:cNvSpPr>
            <a:spLocks noChangeShapeType="1"/>
          </p:cNvSpPr>
          <p:nvPr/>
        </p:nvSpPr>
        <p:spPr bwMode="auto">
          <a:xfrm>
            <a:off x="8841025" y="3410770"/>
            <a:ext cx="1546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05" name="Line 654"/>
          <p:cNvSpPr>
            <a:spLocks noChangeShapeType="1"/>
          </p:cNvSpPr>
          <p:nvPr/>
        </p:nvSpPr>
        <p:spPr bwMode="auto">
          <a:xfrm>
            <a:off x="4017524" y="3409185"/>
            <a:ext cx="1546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06" name="Line 655"/>
          <p:cNvSpPr>
            <a:spLocks noChangeShapeType="1"/>
          </p:cNvSpPr>
          <p:nvPr/>
        </p:nvSpPr>
        <p:spPr bwMode="auto">
          <a:xfrm>
            <a:off x="8788428" y="3410770"/>
            <a:ext cx="3094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07" name="Line 656"/>
          <p:cNvSpPr>
            <a:spLocks noChangeShapeType="1"/>
          </p:cNvSpPr>
          <p:nvPr/>
        </p:nvSpPr>
        <p:spPr bwMode="auto">
          <a:xfrm>
            <a:off x="9048321" y="3407603"/>
            <a:ext cx="1546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08" name="Line 657"/>
          <p:cNvSpPr>
            <a:spLocks noChangeShapeType="1"/>
          </p:cNvSpPr>
          <p:nvPr/>
        </p:nvSpPr>
        <p:spPr bwMode="auto">
          <a:xfrm>
            <a:off x="4283606" y="3410770"/>
            <a:ext cx="1546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09" name="Line 658"/>
          <p:cNvSpPr>
            <a:spLocks noChangeShapeType="1"/>
          </p:cNvSpPr>
          <p:nvPr/>
        </p:nvSpPr>
        <p:spPr bwMode="auto">
          <a:xfrm>
            <a:off x="9100919" y="3407603"/>
            <a:ext cx="1546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10" name="Line 659"/>
          <p:cNvSpPr>
            <a:spLocks noChangeShapeType="1"/>
          </p:cNvSpPr>
          <p:nvPr/>
        </p:nvSpPr>
        <p:spPr bwMode="auto">
          <a:xfrm>
            <a:off x="4231008" y="3410770"/>
            <a:ext cx="3094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11" name="Line 660"/>
          <p:cNvSpPr>
            <a:spLocks noChangeShapeType="1"/>
          </p:cNvSpPr>
          <p:nvPr/>
        </p:nvSpPr>
        <p:spPr bwMode="auto">
          <a:xfrm>
            <a:off x="9159704" y="3407603"/>
            <a:ext cx="1546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12" name="Line 661"/>
          <p:cNvSpPr>
            <a:spLocks noChangeShapeType="1"/>
          </p:cNvSpPr>
          <p:nvPr/>
        </p:nvSpPr>
        <p:spPr bwMode="auto">
          <a:xfrm>
            <a:off x="9212302" y="3406018"/>
            <a:ext cx="1546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13" name="Line 662"/>
          <p:cNvSpPr>
            <a:spLocks noChangeShapeType="1"/>
          </p:cNvSpPr>
          <p:nvPr/>
        </p:nvSpPr>
        <p:spPr bwMode="auto">
          <a:xfrm>
            <a:off x="9371639" y="3409187"/>
            <a:ext cx="1547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14" name="Line 663"/>
          <p:cNvSpPr>
            <a:spLocks noChangeShapeType="1"/>
          </p:cNvSpPr>
          <p:nvPr/>
        </p:nvSpPr>
        <p:spPr bwMode="auto">
          <a:xfrm>
            <a:off x="5886283" y="3409185"/>
            <a:ext cx="1546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15" name="Line 664"/>
          <p:cNvSpPr>
            <a:spLocks noChangeShapeType="1"/>
          </p:cNvSpPr>
          <p:nvPr/>
        </p:nvSpPr>
        <p:spPr bwMode="auto">
          <a:xfrm>
            <a:off x="5739317" y="3409185"/>
            <a:ext cx="1547" cy="8234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16" name="Line 665"/>
          <p:cNvSpPr>
            <a:spLocks noChangeShapeType="1"/>
          </p:cNvSpPr>
          <p:nvPr/>
        </p:nvSpPr>
        <p:spPr bwMode="auto">
          <a:xfrm>
            <a:off x="9431974" y="3409187"/>
            <a:ext cx="1546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17" name="Line 666"/>
          <p:cNvSpPr>
            <a:spLocks noChangeShapeType="1"/>
          </p:cNvSpPr>
          <p:nvPr/>
        </p:nvSpPr>
        <p:spPr bwMode="auto">
          <a:xfrm>
            <a:off x="5467048" y="3409185"/>
            <a:ext cx="1547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18" name="Line 667"/>
          <p:cNvSpPr>
            <a:spLocks noChangeShapeType="1"/>
          </p:cNvSpPr>
          <p:nvPr/>
        </p:nvSpPr>
        <p:spPr bwMode="auto">
          <a:xfrm>
            <a:off x="9320591" y="3409187"/>
            <a:ext cx="1546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19" name="Line 668"/>
          <p:cNvSpPr>
            <a:spLocks noChangeShapeType="1"/>
          </p:cNvSpPr>
          <p:nvPr/>
        </p:nvSpPr>
        <p:spPr bwMode="auto">
          <a:xfrm>
            <a:off x="5948162" y="3409185"/>
            <a:ext cx="1546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20" name="Line 669"/>
          <p:cNvSpPr>
            <a:spLocks noChangeShapeType="1"/>
          </p:cNvSpPr>
          <p:nvPr/>
        </p:nvSpPr>
        <p:spPr bwMode="auto">
          <a:xfrm>
            <a:off x="5626389" y="3410770"/>
            <a:ext cx="3094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21" name="Line 670"/>
          <p:cNvSpPr>
            <a:spLocks noChangeShapeType="1"/>
          </p:cNvSpPr>
          <p:nvPr/>
        </p:nvSpPr>
        <p:spPr bwMode="auto">
          <a:xfrm>
            <a:off x="5575337" y="3410770"/>
            <a:ext cx="1547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22" name="Line 671"/>
          <p:cNvSpPr>
            <a:spLocks noChangeShapeType="1"/>
          </p:cNvSpPr>
          <p:nvPr/>
        </p:nvSpPr>
        <p:spPr bwMode="auto">
          <a:xfrm>
            <a:off x="5836779" y="3409185"/>
            <a:ext cx="1546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23" name="Line 672"/>
          <p:cNvSpPr>
            <a:spLocks noChangeShapeType="1"/>
          </p:cNvSpPr>
          <p:nvPr/>
        </p:nvSpPr>
        <p:spPr bwMode="auto">
          <a:xfrm>
            <a:off x="5686720" y="3410770"/>
            <a:ext cx="1547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24" name="Line 673"/>
          <p:cNvSpPr>
            <a:spLocks noChangeShapeType="1"/>
          </p:cNvSpPr>
          <p:nvPr/>
        </p:nvSpPr>
        <p:spPr bwMode="auto">
          <a:xfrm>
            <a:off x="3158945" y="3409185"/>
            <a:ext cx="1547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25" name="Line 674"/>
          <p:cNvSpPr>
            <a:spLocks noChangeShapeType="1"/>
          </p:cNvSpPr>
          <p:nvPr/>
        </p:nvSpPr>
        <p:spPr bwMode="auto">
          <a:xfrm>
            <a:off x="3211543" y="3409185"/>
            <a:ext cx="1547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26" name="Line 675"/>
          <p:cNvSpPr>
            <a:spLocks noChangeShapeType="1"/>
          </p:cNvSpPr>
          <p:nvPr/>
        </p:nvSpPr>
        <p:spPr bwMode="auto">
          <a:xfrm>
            <a:off x="3270328" y="3409185"/>
            <a:ext cx="1547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27" name="Line 676"/>
          <p:cNvSpPr>
            <a:spLocks noChangeShapeType="1"/>
          </p:cNvSpPr>
          <p:nvPr/>
        </p:nvSpPr>
        <p:spPr bwMode="auto">
          <a:xfrm>
            <a:off x="3482267" y="3410770"/>
            <a:ext cx="1546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28" name="Line 677"/>
          <p:cNvSpPr>
            <a:spLocks noChangeShapeType="1"/>
          </p:cNvSpPr>
          <p:nvPr/>
        </p:nvSpPr>
        <p:spPr bwMode="auto">
          <a:xfrm>
            <a:off x="3542597" y="3410770"/>
            <a:ext cx="1547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29" name="Line 678"/>
          <p:cNvSpPr>
            <a:spLocks noChangeShapeType="1"/>
          </p:cNvSpPr>
          <p:nvPr/>
        </p:nvSpPr>
        <p:spPr bwMode="auto">
          <a:xfrm>
            <a:off x="3429669" y="3410770"/>
            <a:ext cx="3094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30" name="Line 679"/>
          <p:cNvSpPr>
            <a:spLocks noChangeShapeType="1"/>
          </p:cNvSpPr>
          <p:nvPr/>
        </p:nvSpPr>
        <p:spPr bwMode="auto">
          <a:xfrm>
            <a:off x="3322925" y="3409185"/>
            <a:ext cx="1547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31" name="Line 680"/>
          <p:cNvSpPr>
            <a:spLocks noChangeShapeType="1"/>
          </p:cNvSpPr>
          <p:nvPr/>
        </p:nvSpPr>
        <p:spPr bwMode="auto">
          <a:xfrm>
            <a:off x="4343936" y="3410770"/>
            <a:ext cx="1547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32" name="Line 681"/>
          <p:cNvSpPr>
            <a:spLocks noChangeShapeType="1"/>
          </p:cNvSpPr>
          <p:nvPr/>
        </p:nvSpPr>
        <p:spPr bwMode="auto">
          <a:xfrm>
            <a:off x="5303067" y="3409185"/>
            <a:ext cx="1547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33" name="Line 682"/>
          <p:cNvSpPr>
            <a:spLocks noChangeShapeType="1"/>
          </p:cNvSpPr>
          <p:nvPr/>
        </p:nvSpPr>
        <p:spPr bwMode="auto">
          <a:xfrm>
            <a:off x="3691109" y="3409187"/>
            <a:ext cx="3094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34" name="Line 683"/>
          <p:cNvSpPr>
            <a:spLocks noChangeShapeType="1"/>
          </p:cNvSpPr>
          <p:nvPr/>
        </p:nvSpPr>
        <p:spPr bwMode="auto">
          <a:xfrm>
            <a:off x="3743706" y="3409187"/>
            <a:ext cx="1547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35" name="Line 684"/>
          <p:cNvSpPr>
            <a:spLocks noChangeShapeType="1"/>
          </p:cNvSpPr>
          <p:nvPr/>
        </p:nvSpPr>
        <p:spPr bwMode="auto">
          <a:xfrm>
            <a:off x="3593650" y="3409185"/>
            <a:ext cx="1546" cy="8234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36" name="Line 685"/>
          <p:cNvSpPr>
            <a:spLocks noChangeShapeType="1"/>
          </p:cNvSpPr>
          <p:nvPr/>
        </p:nvSpPr>
        <p:spPr bwMode="auto">
          <a:xfrm>
            <a:off x="3805585" y="3409187"/>
            <a:ext cx="1547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37" name="Line 686"/>
          <p:cNvSpPr>
            <a:spLocks noChangeShapeType="1"/>
          </p:cNvSpPr>
          <p:nvPr/>
        </p:nvSpPr>
        <p:spPr bwMode="auto">
          <a:xfrm>
            <a:off x="5197873" y="3410770"/>
            <a:ext cx="3094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38" name="Line 687"/>
          <p:cNvSpPr>
            <a:spLocks noChangeShapeType="1"/>
          </p:cNvSpPr>
          <p:nvPr/>
        </p:nvSpPr>
        <p:spPr bwMode="auto">
          <a:xfrm>
            <a:off x="5146824" y="3412354"/>
            <a:ext cx="1546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39" name="Line 688"/>
          <p:cNvSpPr>
            <a:spLocks noChangeShapeType="1"/>
          </p:cNvSpPr>
          <p:nvPr/>
        </p:nvSpPr>
        <p:spPr bwMode="auto">
          <a:xfrm>
            <a:off x="5089583" y="3412354"/>
            <a:ext cx="1547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40" name="Line 689"/>
          <p:cNvSpPr>
            <a:spLocks noChangeShapeType="1"/>
          </p:cNvSpPr>
          <p:nvPr/>
        </p:nvSpPr>
        <p:spPr bwMode="auto">
          <a:xfrm>
            <a:off x="4928697" y="3409185"/>
            <a:ext cx="1547" cy="8234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41" name="Line 690"/>
          <p:cNvSpPr>
            <a:spLocks noChangeShapeType="1"/>
          </p:cNvSpPr>
          <p:nvPr/>
        </p:nvSpPr>
        <p:spPr bwMode="auto">
          <a:xfrm>
            <a:off x="5036986" y="3412354"/>
            <a:ext cx="1547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42" name="Line 691"/>
          <p:cNvSpPr>
            <a:spLocks noChangeShapeType="1"/>
          </p:cNvSpPr>
          <p:nvPr/>
        </p:nvSpPr>
        <p:spPr bwMode="auto">
          <a:xfrm>
            <a:off x="3964926" y="3409185"/>
            <a:ext cx="1546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43" name="Line 692"/>
          <p:cNvSpPr>
            <a:spLocks noChangeShapeType="1"/>
          </p:cNvSpPr>
          <p:nvPr/>
        </p:nvSpPr>
        <p:spPr bwMode="auto">
          <a:xfrm>
            <a:off x="3856637" y="3407603"/>
            <a:ext cx="1546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44" name="Line 693"/>
          <p:cNvSpPr>
            <a:spLocks noChangeShapeType="1"/>
          </p:cNvSpPr>
          <p:nvPr/>
        </p:nvSpPr>
        <p:spPr bwMode="auto">
          <a:xfrm>
            <a:off x="4074761" y="3409185"/>
            <a:ext cx="1547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45" name="Line 694"/>
          <p:cNvSpPr>
            <a:spLocks noChangeShapeType="1"/>
          </p:cNvSpPr>
          <p:nvPr/>
        </p:nvSpPr>
        <p:spPr bwMode="auto">
          <a:xfrm>
            <a:off x="5355665" y="3409185"/>
            <a:ext cx="1547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46" name="Line 695"/>
          <p:cNvSpPr>
            <a:spLocks noChangeShapeType="1"/>
          </p:cNvSpPr>
          <p:nvPr/>
        </p:nvSpPr>
        <p:spPr bwMode="auto">
          <a:xfrm>
            <a:off x="4127358" y="3409185"/>
            <a:ext cx="1547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47" name="Line 696"/>
          <p:cNvSpPr>
            <a:spLocks noChangeShapeType="1"/>
          </p:cNvSpPr>
          <p:nvPr/>
        </p:nvSpPr>
        <p:spPr bwMode="auto">
          <a:xfrm>
            <a:off x="5414450" y="3409185"/>
            <a:ext cx="1547" cy="8075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48" name="Line 697"/>
          <p:cNvSpPr>
            <a:spLocks noChangeShapeType="1"/>
          </p:cNvSpPr>
          <p:nvPr/>
        </p:nvSpPr>
        <p:spPr bwMode="auto">
          <a:xfrm>
            <a:off x="4614660" y="3412354"/>
            <a:ext cx="1546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49" name="Line 698"/>
          <p:cNvSpPr>
            <a:spLocks noChangeShapeType="1"/>
          </p:cNvSpPr>
          <p:nvPr/>
        </p:nvSpPr>
        <p:spPr bwMode="auto">
          <a:xfrm>
            <a:off x="4815769" y="3410770"/>
            <a:ext cx="1546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50" name="Line 699"/>
          <p:cNvSpPr>
            <a:spLocks noChangeShapeType="1"/>
          </p:cNvSpPr>
          <p:nvPr/>
        </p:nvSpPr>
        <p:spPr bwMode="auto">
          <a:xfrm>
            <a:off x="4503278" y="3412354"/>
            <a:ext cx="1546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51" name="Line 700"/>
          <p:cNvSpPr>
            <a:spLocks noChangeShapeType="1"/>
          </p:cNvSpPr>
          <p:nvPr/>
        </p:nvSpPr>
        <p:spPr bwMode="auto">
          <a:xfrm>
            <a:off x="4394989" y="3409185"/>
            <a:ext cx="1546" cy="8234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52" name="Line 701"/>
          <p:cNvSpPr>
            <a:spLocks noChangeShapeType="1"/>
          </p:cNvSpPr>
          <p:nvPr/>
        </p:nvSpPr>
        <p:spPr bwMode="auto">
          <a:xfrm>
            <a:off x="4876099" y="3410770"/>
            <a:ext cx="1547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53" name="Line 702"/>
          <p:cNvSpPr>
            <a:spLocks noChangeShapeType="1"/>
          </p:cNvSpPr>
          <p:nvPr/>
        </p:nvSpPr>
        <p:spPr bwMode="auto">
          <a:xfrm>
            <a:off x="4667258" y="3410770"/>
            <a:ext cx="1546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54" name="Line 703"/>
          <p:cNvSpPr>
            <a:spLocks noChangeShapeType="1"/>
          </p:cNvSpPr>
          <p:nvPr/>
        </p:nvSpPr>
        <p:spPr bwMode="auto">
          <a:xfrm>
            <a:off x="4764716" y="3410770"/>
            <a:ext cx="1547" cy="8075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55" name="Line 704"/>
          <p:cNvSpPr>
            <a:spLocks noChangeShapeType="1"/>
          </p:cNvSpPr>
          <p:nvPr/>
        </p:nvSpPr>
        <p:spPr bwMode="auto">
          <a:xfrm>
            <a:off x="4555875" y="3412354"/>
            <a:ext cx="1546" cy="7917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56" name="Line 705"/>
          <p:cNvSpPr>
            <a:spLocks noChangeShapeType="1"/>
          </p:cNvSpPr>
          <p:nvPr/>
        </p:nvSpPr>
        <p:spPr bwMode="auto">
          <a:xfrm flipV="1">
            <a:off x="3106347" y="3394934"/>
            <a:ext cx="1547" cy="965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57" name="Line 706"/>
          <p:cNvSpPr>
            <a:spLocks noChangeShapeType="1"/>
          </p:cNvSpPr>
          <p:nvPr/>
        </p:nvSpPr>
        <p:spPr bwMode="auto">
          <a:xfrm flipH="1">
            <a:off x="8463561" y="3415519"/>
            <a:ext cx="3094" cy="760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58" name="Freeform 707"/>
          <p:cNvSpPr>
            <a:spLocks noChangeArrowheads="1"/>
          </p:cNvSpPr>
          <p:nvPr/>
        </p:nvSpPr>
        <p:spPr bwMode="auto">
          <a:xfrm>
            <a:off x="7389953" y="3394935"/>
            <a:ext cx="1546" cy="98174"/>
          </a:xfrm>
          <a:custGeom>
            <a:avLst/>
            <a:gdLst>
              <a:gd name="T0" fmla="*/ 0 w 1"/>
              <a:gd name="T1" fmla="*/ 175 h 175"/>
              <a:gd name="T2" fmla="*/ 1 w 1"/>
              <a:gd name="T3" fmla="*/ 49 h 175"/>
              <a:gd name="T4" fmla="*/ 0 w 1"/>
              <a:gd name="T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75">
                <a:moveTo>
                  <a:pt x="0" y="175"/>
                </a:moveTo>
                <a:lnTo>
                  <a:pt x="1" y="49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59" name="Line 708"/>
          <p:cNvSpPr>
            <a:spLocks noChangeShapeType="1"/>
          </p:cNvSpPr>
          <p:nvPr/>
        </p:nvSpPr>
        <p:spPr bwMode="auto">
          <a:xfrm>
            <a:off x="8732736" y="3402851"/>
            <a:ext cx="1546" cy="870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60" name="Line 709"/>
          <p:cNvSpPr>
            <a:spLocks noChangeShapeType="1"/>
          </p:cNvSpPr>
          <p:nvPr/>
        </p:nvSpPr>
        <p:spPr bwMode="auto">
          <a:xfrm flipH="1" flipV="1">
            <a:off x="3641605" y="3391768"/>
            <a:ext cx="1547" cy="981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61" name="Freeform 710"/>
          <p:cNvSpPr>
            <a:spLocks noChangeArrowheads="1"/>
          </p:cNvSpPr>
          <p:nvPr/>
        </p:nvSpPr>
        <p:spPr bwMode="auto">
          <a:xfrm>
            <a:off x="10100271" y="3415519"/>
            <a:ext cx="244424" cy="228018"/>
          </a:xfrm>
          <a:custGeom>
            <a:avLst/>
            <a:gdLst>
              <a:gd name="T0" fmla="*/ 8 w 420"/>
              <a:gd name="T1" fmla="*/ 301 h 408"/>
              <a:gd name="T2" fmla="*/ 31 w 420"/>
              <a:gd name="T3" fmla="*/ 331 h 408"/>
              <a:gd name="T4" fmla="*/ 63 w 420"/>
              <a:gd name="T5" fmla="*/ 360 h 408"/>
              <a:gd name="T6" fmla="*/ 98 w 420"/>
              <a:gd name="T7" fmla="*/ 383 h 408"/>
              <a:gd name="T8" fmla="*/ 137 w 420"/>
              <a:gd name="T9" fmla="*/ 398 h 408"/>
              <a:gd name="T10" fmla="*/ 179 w 420"/>
              <a:gd name="T11" fmla="*/ 406 h 408"/>
              <a:gd name="T12" fmla="*/ 212 w 420"/>
              <a:gd name="T13" fmla="*/ 406 h 408"/>
              <a:gd name="T14" fmla="*/ 245 w 420"/>
              <a:gd name="T15" fmla="*/ 403 h 408"/>
              <a:gd name="T16" fmla="*/ 274 w 420"/>
              <a:gd name="T17" fmla="*/ 394 h 408"/>
              <a:gd name="T18" fmla="*/ 293 w 420"/>
              <a:gd name="T19" fmla="*/ 387 h 408"/>
              <a:gd name="T20" fmla="*/ 304 w 420"/>
              <a:gd name="T21" fmla="*/ 381 h 408"/>
              <a:gd name="T22" fmla="*/ 311 w 420"/>
              <a:gd name="T23" fmla="*/ 377 h 408"/>
              <a:gd name="T24" fmla="*/ 338 w 420"/>
              <a:gd name="T25" fmla="*/ 360 h 408"/>
              <a:gd name="T26" fmla="*/ 356 w 420"/>
              <a:gd name="T27" fmla="*/ 347 h 408"/>
              <a:gd name="T28" fmla="*/ 360 w 420"/>
              <a:gd name="T29" fmla="*/ 340 h 408"/>
              <a:gd name="T30" fmla="*/ 369 w 420"/>
              <a:gd name="T31" fmla="*/ 331 h 408"/>
              <a:gd name="T32" fmla="*/ 373 w 420"/>
              <a:gd name="T33" fmla="*/ 324 h 408"/>
              <a:gd name="T34" fmla="*/ 383 w 420"/>
              <a:gd name="T35" fmla="*/ 316 h 408"/>
              <a:gd name="T36" fmla="*/ 403 w 420"/>
              <a:gd name="T37" fmla="*/ 282 h 408"/>
              <a:gd name="T38" fmla="*/ 412 w 420"/>
              <a:gd name="T39" fmla="*/ 253 h 408"/>
              <a:gd name="T40" fmla="*/ 415 w 420"/>
              <a:gd name="T41" fmla="*/ 244 h 408"/>
              <a:gd name="T42" fmla="*/ 416 w 420"/>
              <a:gd name="T43" fmla="*/ 233 h 408"/>
              <a:gd name="T44" fmla="*/ 420 w 420"/>
              <a:gd name="T45" fmla="*/ 204 h 408"/>
              <a:gd name="T46" fmla="*/ 415 w 420"/>
              <a:gd name="T47" fmla="*/ 163 h 408"/>
              <a:gd name="T48" fmla="*/ 403 w 420"/>
              <a:gd name="T49" fmla="*/ 126 h 408"/>
              <a:gd name="T50" fmla="*/ 383 w 420"/>
              <a:gd name="T51" fmla="*/ 90 h 408"/>
              <a:gd name="T52" fmla="*/ 356 w 420"/>
              <a:gd name="T53" fmla="*/ 59 h 408"/>
              <a:gd name="T54" fmla="*/ 321 w 420"/>
              <a:gd name="T55" fmla="*/ 32 h 408"/>
              <a:gd name="T56" fmla="*/ 285 w 420"/>
              <a:gd name="T57" fmla="*/ 14 h 408"/>
              <a:gd name="T58" fmla="*/ 245 w 420"/>
              <a:gd name="T59" fmla="*/ 3 h 408"/>
              <a:gd name="T60" fmla="*/ 202 w 420"/>
              <a:gd name="T61" fmla="*/ 0 h 408"/>
              <a:gd name="T62" fmla="*/ 117 w 420"/>
              <a:gd name="T63" fmla="*/ 14 h 408"/>
              <a:gd name="T64" fmla="*/ 63 w 420"/>
              <a:gd name="T65" fmla="*/ 43 h 408"/>
              <a:gd name="T66" fmla="*/ 31 w 420"/>
              <a:gd name="T67" fmla="*/ 72 h 408"/>
              <a:gd name="T68" fmla="*/ 8 w 420"/>
              <a:gd name="T69" fmla="*/ 10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20" h="408">
                <a:moveTo>
                  <a:pt x="0" y="285"/>
                </a:moveTo>
                <a:lnTo>
                  <a:pt x="8" y="301"/>
                </a:lnTo>
                <a:lnTo>
                  <a:pt x="19" y="317"/>
                </a:lnTo>
                <a:lnTo>
                  <a:pt x="31" y="331"/>
                </a:lnTo>
                <a:lnTo>
                  <a:pt x="47" y="347"/>
                </a:lnTo>
                <a:lnTo>
                  <a:pt x="63" y="360"/>
                </a:lnTo>
                <a:lnTo>
                  <a:pt x="80" y="373"/>
                </a:lnTo>
                <a:lnTo>
                  <a:pt x="98" y="383"/>
                </a:lnTo>
                <a:lnTo>
                  <a:pt x="117" y="392"/>
                </a:lnTo>
                <a:lnTo>
                  <a:pt x="137" y="398"/>
                </a:lnTo>
                <a:lnTo>
                  <a:pt x="157" y="403"/>
                </a:lnTo>
                <a:lnTo>
                  <a:pt x="179" y="406"/>
                </a:lnTo>
                <a:lnTo>
                  <a:pt x="202" y="408"/>
                </a:lnTo>
                <a:lnTo>
                  <a:pt x="212" y="406"/>
                </a:lnTo>
                <a:lnTo>
                  <a:pt x="223" y="406"/>
                </a:lnTo>
                <a:lnTo>
                  <a:pt x="245" y="403"/>
                </a:lnTo>
                <a:lnTo>
                  <a:pt x="264" y="398"/>
                </a:lnTo>
                <a:lnTo>
                  <a:pt x="274" y="394"/>
                </a:lnTo>
                <a:lnTo>
                  <a:pt x="285" y="392"/>
                </a:lnTo>
                <a:lnTo>
                  <a:pt x="293" y="387"/>
                </a:lnTo>
                <a:lnTo>
                  <a:pt x="303" y="383"/>
                </a:lnTo>
                <a:lnTo>
                  <a:pt x="304" y="381"/>
                </a:lnTo>
                <a:lnTo>
                  <a:pt x="306" y="380"/>
                </a:lnTo>
                <a:lnTo>
                  <a:pt x="311" y="377"/>
                </a:lnTo>
                <a:lnTo>
                  <a:pt x="321" y="373"/>
                </a:lnTo>
                <a:lnTo>
                  <a:pt x="338" y="360"/>
                </a:lnTo>
                <a:lnTo>
                  <a:pt x="346" y="353"/>
                </a:lnTo>
                <a:lnTo>
                  <a:pt x="356" y="347"/>
                </a:lnTo>
                <a:lnTo>
                  <a:pt x="358" y="342"/>
                </a:lnTo>
                <a:lnTo>
                  <a:pt x="360" y="340"/>
                </a:lnTo>
                <a:lnTo>
                  <a:pt x="362" y="339"/>
                </a:lnTo>
                <a:lnTo>
                  <a:pt x="369" y="331"/>
                </a:lnTo>
                <a:lnTo>
                  <a:pt x="372" y="327"/>
                </a:lnTo>
                <a:lnTo>
                  <a:pt x="373" y="324"/>
                </a:lnTo>
                <a:lnTo>
                  <a:pt x="375" y="323"/>
                </a:lnTo>
                <a:lnTo>
                  <a:pt x="383" y="316"/>
                </a:lnTo>
                <a:lnTo>
                  <a:pt x="393" y="299"/>
                </a:lnTo>
                <a:lnTo>
                  <a:pt x="403" y="282"/>
                </a:lnTo>
                <a:lnTo>
                  <a:pt x="409" y="262"/>
                </a:lnTo>
                <a:lnTo>
                  <a:pt x="412" y="253"/>
                </a:lnTo>
                <a:lnTo>
                  <a:pt x="413" y="248"/>
                </a:lnTo>
                <a:lnTo>
                  <a:pt x="415" y="244"/>
                </a:lnTo>
                <a:lnTo>
                  <a:pt x="415" y="238"/>
                </a:lnTo>
                <a:lnTo>
                  <a:pt x="416" y="233"/>
                </a:lnTo>
                <a:lnTo>
                  <a:pt x="419" y="224"/>
                </a:lnTo>
                <a:lnTo>
                  <a:pt x="420" y="204"/>
                </a:lnTo>
                <a:lnTo>
                  <a:pt x="419" y="182"/>
                </a:lnTo>
                <a:lnTo>
                  <a:pt x="415" y="163"/>
                </a:lnTo>
                <a:lnTo>
                  <a:pt x="409" y="144"/>
                </a:lnTo>
                <a:lnTo>
                  <a:pt x="403" y="126"/>
                </a:lnTo>
                <a:lnTo>
                  <a:pt x="393" y="107"/>
                </a:lnTo>
                <a:lnTo>
                  <a:pt x="383" y="90"/>
                </a:lnTo>
                <a:lnTo>
                  <a:pt x="369" y="74"/>
                </a:lnTo>
                <a:lnTo>
                  <a:pt x="356" y="59"/>
                </a:lnTo>
                <a:lnTo>
                  <a:pt x="338" y="43"/>
                </a:lnTo>
                <a:lnTo>
                  <a:pt x="321" y="32"/>
                </a:lnTo>
                <a:lnTo>
                  <a:pt x="303" y="21"/>
                </a:lnTo>
                <a:lnTo>
                  <a:pt x="285" y="14"/>
                </a:lnTo>
                <a:lnTo>
                  <a:pt x="264" y="7"/>
                </a:lnTo>
                <a:lnTo>
                  <a:pt x="245" y="3"/>
                </a:lnTo>
                <a:lnTo>
                  <a:pt x="223" y="0"/>
                </a:lnTo>
                <a:lnTo>
                  <a:pt x="202" y="0"/>
                </a:lnTo>
                <a:lnTo>
                  <a:pt x="157" y="3"/>
                </a:lnTo>
                <a:lnTo>
                  <a:pt x="117" y="14"/>
                </a:lnTo>
                <a:lnTo>
                  <a:pt x="80" y="32"/>
                </a:lnTo>
                <a:lnTo>
                  <a:pt x="63" y="43"/>
                </a:lnTo>
                <a:lnTo>
                  <a:pt x="47" y="59"/>
                </a:lnTo>
                <a:lnTo>
                  <a:pt x="31" y="72"/>
                </a:lnTo>
                <a:lnTo>
                  <a:pt x="19" y="88"/>
                </a:lnTo>
                <a:lnTo>
                  <a:pt x="8" y="104"/>
                </a:lnTo>
                <a:lnTo>
                  <a:pt x="0" y="122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62" name="Line 711"/>
          <p:cNvSpPr>
            <a:spLocks noChangeShapeType="1"/>
          </p:cNvSpPr>
          <p:nvPr/>
        </p:nvSpPr>
        <p:spPr bwMode="auto">
          <a:xfrm>
            <a:off x="4979749" y="3406020"/>
            <a:ext cx="1546" cy="1425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63" name="Line 712"/>
          <p:cNvSpPr>
            <a:spLocks noChangeShapeType="1"/>
          </p:cNvSpPr>
          <p:nvPr/>
        </p:nvSpPr>
        <p:spPr bwMode="auto">
          <a:xfrm>
            <a:off x="6590159" y="3401269"/>
            <a:ext cx="1547" cy="870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64" name="Line 713"/>
          <p:cNvSpPr>
            <a:spLocks noChangeShapeType="1"/>
          </p:cNvSpPr>
          <p:nvPr/>
        </p:nvSpPr>
        <p:spPr bwMode="auto">
          <a:xfrm>
            <a:off x="3907686" y="3401267"/>
            <a:ext cx="1547" cy="126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65" name="Line 714"/>
          <p:cNvSpPr>
            <a:spLocks noChangeShapeType="1"/>
          </p:cNvSpPr>
          <p:nvPr/>
        </p:nvSpPr>
        <p:spPr bwMode="auto">
          <a:xfrm>
            <a:off x="3907686" y="3486774"/>
            <a:ext cx="1547" cy="15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66" name="Line 715"/>
          <p:cNvSpPr>
            <a:spLocks noChangeShapeType="1"/>
          </p:cNvSpPr>
          <p:nvPr/>
        </p:nvSpPr>
        <p:spPr bwMode="auto">
          <a:xfrm>
            <a:off x="7659128" y="3406020"/>
            <a:ext cx="1546" cy="855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67" name="Line 716"/>
          <p:cNvSpPr>
            <a:spLocks noChangeShapeType="1"/>
          </p:cNvSpPr>
          <p:nvPr/>
        </p:nvSpPr>
        <p:spPr bwMode="auto">
          <a:xfrm>
            <a:off x="3373978" y="3402851"/>
            <a:ext cx="3094" cy="870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68" name="Freeform 717"/>
          <p:cNvSpPr>
            <a:spLocks noChangeArrowheads="1"/>
          </p:cNvSpPr>
          <p:nvPr/>
        </p:nvSpPr>
        <p:spPr bwMode="auto">
          <a:xfrm>
            <a:off x="7929849" y="3394935"/>
            <a:ext cx="1547" cy="98174"/>
          </a:xfrm>
          <a:custGeom>
            <a:avLst/>
            <a:gdLst>
              <a:gd name="T0" fmla="*/ 0 w 1"/>
              <a:gd name="T1" fmla="*/ 0 h 175"/>
              <a:gd name="T2" fmla="*/ 1 w 1"/>
              <a:gd name="T3" fmla="*/ 26 h 175"/>
              <a:gd name="T4" fmla="*/ 1 w 1"/>
              <a:gd name="T5" fmla="*/ 49 h 175"/>
              <a:gd name="T6" fmla="*/ 0 w 1"/>
              <a:gd name="T7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75">
                <a:moveTo>
                  <a:pt x="0" y="0"/>
                </a:moveTo>
                <a:lnTo>
                  <a:pt x="1" y="26"/>
                </a:lnTo>
                <a:lnTo>
                  <a:pt x="1" y="49"/>
                </a:lnTo>
                <a:lnTo>
                  <a:pt x="0" y="175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69" name="Freeform 718"/>
          <p:cNvSpPr>
            <a:spLocks noChangeArrowheads="1"/>
          </p:cNvSpPr>
          <p:nvPr/>
        </p:nvSpPr>
        <p:spPr bwMode="auto">
          <a:xfrm>
            <a:off x="4712119" y="3394935"/>
            <a:ext cx="1547" cy="98174"/>
          </a:xfrm>
          <a:custGeom>
            <a:avLst/>
            <a:gdLst>
              <a:gd name="T0" fmla="*/ 0 w 1"/>
              <a:gd name="T1" fmla="*/ 175 h 175"/>
              <a:gd name="T2" fmla="*/ 1 w 1"/>
              <a:gd name="T3" fmla="*/ 49 h 175"/>
              <a:gd name="T4" fmla="*/ 0 w 1"/>
              <a:gd name="T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75">
                <a:moveTo>
                  <a:pt x="0" y="175"/>
                </a:moveTo>
                <a:lnTo>
                  <a:pt x="1" y="49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70" name="Freeform 719"/>
          <p:cNvSpPr>
            <a:spLocks noChangeArrowheads="1"/>
          </p:cNvSpPr>
          <p:nvPr/>
        </p:nvSpPr>
        <p:spPr bwMode="auto">
          <a:xfrm>
            <a:off x="5248924" y="3394934"/>
            <a:ext cx="3094" cy="96591"/>
          </a:xfrm>
          <a:custGeom>
            <a:avLst/>
            <a:gdLst>
              <a:gd name="T0" fmla="*/ 5 w 5"/>
              <a:gd name="T1" fmla="*/ 0 h 174"/>
              <a:gd name="T2" fmla="*/ 1 w 5"/>
              <a:gd name="T3" fmla="*/ 65 h 174"/>
              <a:gd name="T4" fmla="*/ 0 w 5"/>
              <a:gd name="T5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74">
                <a:moveTo>
                  <a:pt x="5" y="0"/>
                </a:moveTo>
                <a:lnTo>
                  <a:pt x="1" y="65"/>
                </a:lnTo>
                <a:lnTo>
                  <a:pt x="0" y="174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71" name="Line 720"/>
          <p:cNvSpPr>
            <a:spLocks noChangeShapeType="1"/>
          </p:cNvSpPr>
          <p:nvPr/>
        </p:nvSpPr>
        <p:spPr bwMode="auto">
          <a:xfrm flipV="1">
            <a:off x="6320984" y="3394934"/>
            <a:ext cx="1547" cy="965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72" name="Freeform 721"/>
          <p:cNvSpPr>
            <a:spLocks noChangeArrowheads="1"/>
          </p:cNvSpPr>
          <p:nvPr/>
        </p:nvSpPr>
        <p:spPr bwMode="auto">
          <a:xfrm>
            <a:off x="6854695" y="3394935"/>
            <a:ext cx="3094" cy="98174"/>
          </a:xfrm>
          <a:custGeom>
            <a:avLst/>
            <a:gdLst>
              <a:gd name="T0" fmla="*/ 0 w 1"/>
              <a:gd name="T1" fmla="*/ 175 h 175"/>
              <a:gd name="T2" fmla="*/ 1 w 1"/>
              <a:gd name="T3" fmla="*/ 49 h 175"/>
              <a:gd name="T4" fmla="*/ 0 w 1"/>
              <a:gd name="T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75">
                <a:moveTo>
                  <a:pt x="0" y="175"/>
                </a:moveTo>
                <a:lnTo>
                  <a:pt x="1" y="49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73" name="Line 722"/>
          <p:cNvSpPr>
            <a:spLocks noChangeShapeType="1"/>
          </p:cNvSpPr>
          <p:nvPr/>
        </p:nvSpPr>
        <p:spPr bwMode="auto">
          <a:xfrm flipH="1">
            <a:off x="4446037" y="3406020"/>
            <a:ext cx="1547" cy="855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74" name="Line 723"/>
          <p:cNvSpPr>
            <a:spLocks noChangeShapeType="1"/>
          </p:cNvSpPr>
          <p:nvPr/>
        </p:nvSpPr>
        <p:spPr bwMode="auto">
          <a:xfrm flipH="1">
            <a:off x="5518100" y="3402851"/>
            <a:ext cx="1546" cy="886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75" name="Freeform 724"/>
          <p:cNvSpPr>
            <a:spLocks noChangeArrowheads="1"/>
          </p:cNvSpPr>
          <p:nvPr/>
        </p:nvSpPr>
        <p:spPr bwMode="auto">
          <a:xfrm>
            <a:off x="10137399" y="3456691"/>
            <a:ext cx="163980" cy="148845"/>
          </a:xfrm>
          <a:custGeom>
            <a:avLst/>
            <a:gdLst>
              <a:gd name="T0" fmla="*/ 0 w 284"/>
              <a:gd name="T1" fmla="*/ 133 h 266"/>
              <a:gd name="T2" fmla="*/ 0 w 284"/>
              <a:gd name="T3" fmla="*/ 145 h 266"/>
              <a:gd name="T4" fmla="*/ 2 w 284"/>
              <a:gd name="T5" fmla="*/ 158 h 266"/>
              <a:gd name="T6" fmla="*/ 9 w 284"/>
              <a:gd name="T7" fmla="*/ 182 h 266"/>
              <a:gd name="T8" fmla="*/ 23 w 284"/>
              <a:gd name="T9" fmla="*/ 204 h 266"/>
              <a:gd name="T10" fmla="*/ 42 w 284"/>
              <a:gd name="T11" fmla="*/ 226 h 266"/>
              <a:gd name="T12" fmla="*/ 62 w 284"/>
              <a:gd name="T13" fmla="*/ 243 h 266"/>
              <a:gd name="T14" fmla="*/ 88 w 284"/>
              <a:gd name="T15" fmla="*/ 255 h 266"/>
              <a:gd name="T16" fmla="*/ 113 w 284"/>
              <a:gd name="T17" fmla="*/ 262 h 266"/>
              <a:gd name="T18" fmla="*/ 128 w 284"/>
              <a:gd name="T19" fmla="*/ 265 h 266"/>
              <a:gd name="T20" fmla="*/ 142 w 284"/>
              <a:gd name="T21" fmla="*/ 266 h 266"/>
              <a:gd name="T22" fmla="*/ 145 w 284"/>
              <a:gd name="T23" fmla="*/ 265 h 266"/>
              <a:gd name="T24" fmla="*/ 148 w 284"/>
              <a:gd name="T25" fmla="*/ 265 h 266"/>
              <a:gd name="T26" fmla="*/ 156 w 284"/>
              <a:gd name="T27" fmla="*/ 265 h 266"/>
              <a:gd name="T28" fmla="*/ 170 w 284"/>
              <a:gd name="T29" fmla="*/ 262 h 266"/>
              <a:gd name="T30" fmla="*/ 182 w 284"/>
              <a:gd name="T31" fmla="*/ 259 h 266"/>
              <a:gd name="T32" fmla="*/ 188 w 284"/>
              <a:gd name="T33" fmla="*/ 256 h 266"/>
              <a:gd name="T34" fmla="*/ 196 w 284"/>
              <a:gd name="T35" fmla="*/ 255 h 266"/>
              <a:gd name="T36" fmla="*/ 201 w 284"/>
              <a:gd name="T37" fmla="*/ 251 h 266"/>
              <a:gd name="T38" fmla="*/ 207 w 284"/>
              <a:gd name="T39" fmla="*/ 249 h 266"/>
              <a:gd name="T40" fmla="*/ 219 w 284"/>
              <a:gd name="T41" fmla="*/ 243 h 266"/>
              <a:gd name="T42" fmla="*/ 224 w 284"/>
              <a:gd name="T43" fmla="*/ 238 h 266"/>
              <a:gd name="T44" fmla="*/ 226 w 284"/>
              <a:gd name="T45" fmla="*/ 236 h 266"/>
              <a:gd name="T46" fmla="*/ 226 w 284"/>
              <a:gd name="T47" fmla="*/ 234 h 266"/>
              <a:gd name="T48" fmla="*/ 227 w 284"/>
              <a:gd name="T49" fmla="*/ 234 h 266"/>
              <a:gd name="T50" fmla="*/ 230 w 284"/>
              <a:gd name="T51" fmla="*/ 234 h 266"/>
              <a:gd name="T52" fmla="*/ 242 w 284"/>
              <a:gd name="T53" fmla="*/ 226 h 266"/>
              <a:gd name="T54" fmla="*/ 259 w 284"/>
              <a:gd name="T55" fmla="*/ 204 h 266"/>
              <a:gd name="T56" fmla="*/ 273 w 284"/>
              <a:gd name="T57" fmla="*/ 182 h 266"/>
              <a:gd name="T58" fmla="*/ 280 w 284"/>
              <a:gd name="T59" fmla="*/ 158 h 266"/>
              <a:gd name="T60" fmla="*/ 283 w 284"/>
              <a:gd name="T61" fmla="*/ 145 h 266"/>
              <a:gd name="T62" fmla="*/ 284 w 284"/>
              <a:gd name="T63" fmla="*/ 133 h 266"/>
              <a:gd name="T64" fmla="*/ 283 w 284"/>
              <a:gd name="T65" fmla="*/ 118 h 266"/>
              <a:gd name="T66" fmla="*/ 280 w 284"/>
              <a:gd name="T67" fmla="*/ 105 h 266"/>
              <a:gd name="T68" fmla="*/ 273 w 284"/>
              <a:gd name="T69" fmla="*/ 82 h 266"/>
              <a:gd name="T70" fmla="*/ 259 w 284"/>
              <a:gd name="T71" fmla="*/ 59 h 266"/>
              <a:gd name="T72" fmla="*/ 242 w 284"/>
              <a:gd name="T73" fmla="*/ 39 h 266"/>
              <a:gd name="T74" fmla="*/ 230 w 284"/>
              <a:gd name="T75" fmla="*/ 29 h 266"/>
              <a:gd name="T76" fmla="*/ 219 w 284"/>
              <a:gd name="T77" fmla="*/ 21 h 266"/>
              <a:gd name="T78" fmla="*/ 207 w 284"/>
              <a:gd name="T79" fmla="*/ 14 h 266"/>
              <a:gd name="T80" fmla="*/ 196 w 284"/>
              <a:gd name="T81" fmla="*/ 9 h 266"/>
              <a:gd name="T82" fmla="*/ 182 w 284"/>
              <a:gd name="T83" fmla="*/ 4 h 266"/>
              <a:gd name="T84" fmla="*/ 170 w 284"/>
              <a:gd name="T85" fmla="*/ 2 h 266"/>
              <a:gd name="T86" fmla="*/ 156 w 284"/>
              <a:gd name="T87" fmla="*/ 0 h 266"/>
              <a:gd name="T88" fmla="*/ 142 w 284"/>
              <a:gd name="T89" fmla="*/ 0 h 266"/>
              <a:gd name="T90" fmla="*/ 113 w 284"/>
              <a:gd name="T91" fmla="*/ 2 h 266"/>
              <a:gd name="T92" fmla="*/ 88 w 284"/>
              <a:gd name="T93" fmla="*/ 9 h 266"/>
              <a:gd name="T94" fmla="*/ 62 w 284"/>
              <a:gd name="T95" fmla="*/ 21 h 266"/>
              <a:gd name="T96" fmla="*/ 42 w 284"/>
              <a:gd name="T97" fmla="*/ 39 h 266"/>
              <a:gd name="T98" fmla="*/ 23 w 284"/>
              <a:gd name="T99" fmla="*/ 59 h 266"/>
              <a:gd name="T100" fmla="*/ 9 w 284"/>
              <a:gd name="T101" fmla="*/ 82 h 266"/>
              <a:gd name="T102" fmla="*/ 2 w 284"/>
              <a:gd name="T103" fmla="*/ 105 h 266"/>
              <a:gd name="T104" fmla="*/ 0 w 284"/>
              <a:gd name="T105" fmla="*/ 133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4" h="266">
                <a:moveTo>
                  <a:pt x="0" y="133"/>
                </a:moveTo>
                <a:lnTo>
                  <a:pt x="0" y="145"/>
                </a:lnTo>
                <a:lnTo>
                  <a:pt x="2" y="158"/>
                </a:lnTo>
                <a:lnTo>
                  <a:pt x="9" y="182"/>
                </a:lnTo>
                <a:lnTo>
                  <a:pt x="23" y="204"/>
                </a:lnTo>
                <a:lnTo>
                  <a:pt x="42" y="226"/>
                </a:lnTo>
                <a:lnTo>
                  <a:pt x="62" y="243"/>
                </a:lnTo>
                <a:lnTo>
                  <a:pt x="88" y="255"/>
                </a:lnTo>
                <a:lnTo>
                  <a:pt x="113" y="262"/>
                </a:lnTo>
                <a:lnTo>
                  <a:pt x="128" y="265"/>
                </a:lnTo>
                <a:lnTo>
                  <a:pt x="142" y="266"/>
                </a:lnTo>
                <a:lnTo>
                  <a:pt x="145" y="265"/>
                </a:lnTo>
                <a:lnTo>
                  <a:pt x="148" y="265"/>
                </a:lnTo>
                <a:lnTo>
                  <a:pt x="156" y="265"/>
                </a:lnTo>
                <a:lnTo>
                  <a:pt x="170" y="262"/>
                </a:lnTo>
                <a:lnTo>
                  <a:pt x="182" y="259"/>
                </a:lnTo>
                <a:lnTo>
                  <a:pt x="188" y="256"/>
                </a:lnTo>
                <a:lnTo>
                  <a:pt x="196" y="255"/>
                </a:lnTo>
                <a:lnTo>
                  <a:pt x="201" y="251"/>
                </a:lnTo>
                <a:lnTo>
                  <a:pt x="207" y="249"/>
                </a:lnTo>
                <a:lnTo>
                  <a:pt x="219" y="243"/>
                </a:lnTo>
                <a:lnTo>
                  <a:pt x="224" y="238"/>
                </a:lnTo>
                <a:lnTo>
                  <a:pt x="226" y="236"/>
                </a:lnTo>
                <a:lnTo>
                  <a:pt x="226" y="234"/>
                </a:lnTo>
                <a:lnTo>
                  <a:pt x="227" y="234"/>
                </a:lnTo>
                <a:lnTo>
                  <a:pt x="230" y="234"/>
                </a:lnTo>
                <a:lnTo>
                  <a:pt x="242" y="226"/>
                </a:lnTo>
                <a:lnTo>
                  <a:pt x="259" y="204"/>
                </a:lnTo>
                <a:lnTo>
                  <a:pt x="273" y="182"/>
                </a:lnTo>
                <a:lnTo>
                  <a:pt x="280" y="158"/>
                </a:lnTo>
                <a:lnTo>
                  <a:pt x="283" y="145"/>
                </a:lnTo>
                <a:lnTo>
                  <a:pt x="284" y="133"/>
                </a:lnTo>
                <a:lnTo>
                  <a:pt x="283" y="118"/>
                </a:lnTo>
                <a:lnTo>
                  <a:pt x="280" y="105"/>
                </a:lnTo>
                <a:lnTo>
                  <a:pt x="273" y="82"/>
                </a:lnTo>
                <a:lnTo>
                  <a:pt x="259" y="59"/>
                </a:lnTo>
                <a:lnTo>
                  <a:pt x="242" y="39"/>
                </a:lnTo>
                <a:lnTo>
                  <a:pt x="230" y="29"/>
                </a:lnTo>
                <a:lnTo>
                  <a:pt x="219" y="21"/>
                </a:lnTo>
                <a:lnTo>
                  <a:pt x="207" y="14"/>
                </a:lnTo>
                <a:lnTo>
                  <a:pt x="196" y="9"/>
                </a:lnTo>
                <a:lnTo>
                  <a:pt x="182" y="4"/>
                </a:lnTo>
                <a:lnTo>
                  <a:pt x="170" y="2"/>
                </a:lnTo>
                <a:lnTo>
                  <a:pt x="156" y="0"/>
                </a:lnTo>
                <a:lnTo>
                  <a:pt x="142" y="0"/>
                </a:lnTo>
                <a:lnTo>
                  <a:pt x="113" y="2"/>
                </a:lnTo>
                <a:lnTo>
                  <a:pt x="88" y="9"/>
                </a:lnTo>
                <a:lnTo>
                  <a:pt x="62" y="21"/>
                </a:lnTo>
                <a:lnTo>
                  <a:pt x="42" y="39"/>
                </a:lnTo>
                <a:lnTo>
                  <a:pt x="23" y="59"/>
                </a:lnTo>
                <a:lnTo>
                  <a:pt x="9" y="82"/>
                </a:lnTo>
                <a:lnTo>
                  <a:pt x="2" y="105"/>
                </a:lnTo>
                <a:lnTo>
                  <a:pt x="0" y="133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76" name="Line 725"/>
          <p:cNvSpPr>
            <a:spLocks noChangeShapeType="1"/>
          </p:cNvSpPr>
          <p:nvPr/>
        </p:nvSpPr>
        <p:spPr bwMode="auto">
          <a:xfrm flipV="1">
            <a:off x="9529432" y="3390186"/>
            <a:ext cx="1547" cy="965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77" name="Line 726"/>
          <p:cNvSpPr>
            <a:spLocks noChangeShapeType="1"/>
          </p:cNvSpPr>
          <p:nvPr/>
        </p:nvSpPr>
        <p:spPr bwMode="auto">
          <a:xfrm flipV="1">
            <a:off x="9000363" y="3391768"/>
            <a:ext cx="1547" cy="981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78" name="Line 727"/>
          <p:cNvSpPr>
            <a:spLocks noChangeShapeType="1"/>
          </p:cNvSpPr>
          <p:nvPr/>
        </p:nvSpPr>
        <p:spPr bwMode="auto">
          <a:xfrm>
            <a:off x="8197479" y="3402851"/>
            <a:ext cx="1546" cy="870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79" name="Freeform 728"/>
          <p:cNvSpPr>
            <a:spLocks noChangeArrowheads="1"/>
          </p:cNvSpPr>
          <p:nvPr/>
        </p:nvSpPr>
        <p:spPr bwMode="auto">
          <a:xfrm>
            <a:off x="5784182" y="3394934"/>
            <a:ext cx="1546" cy="96591"/>
          </a:xfrm>
          <a:custGeom>
            <a:avLst/>
            <a:gdLst>
              <a:gd name="T0" fmla="*/ 2 w 2"/>
              <a:gd name="T1" fmla="*/ 174 h 174"/>
              <a:gd name="T2" fmla="*/ 2 w 2"/>
              <a:gd name="T3" fmla="*/ 50 h 174"/>
              <a:gd name="T4" fmla="*/ 0 w 2"/>
              <a:gd name="T5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74">
                <a:moveTo>
                  <a:pt x="2" y="174"/>
                </a:moveTo>
                <a:lnTo>
                  <a:pt x="2" y="5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80" name="Line 729"/>
          <p:cNvSpPr>
            <a:spLocks noChangeShapeType="1"/>
          </p:cNvSpPr>
          <p:nvPr/>
        </p:nvSpPr>
        <p:spPr bwMode="auto">
          <a:xfrm>
            <a:off x="6050263" y="3402851"/>
            <a:ext cx="1546" cy="886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81" name="Line 730"/>
          <p:cNvSpPr>
            <a:spLocks noChangeShapeType="1"/>
          </p:cNvSpPr>
          <p:nvPr/>
        </p:nvSpPr>
        <p:spPr bwMode="auto">
          <a:xfrm>
            <a:off x="7122322" y="3406020"/>
            <a:ext cx="1547" cy="855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82" name="Line 731"/>
          <p:cNvSpPr>
            <a:spLocks noChangeShapeType="1"/>
          </p:cNvSpPr>
          <p:nvPr/>
        </p:nvSpPr>
        <p:spPr bwMode="auto">
          <a:xfrm>
            <a:off x="9264899" y="3401269"/>
            <a:ext cx="1546" cy="855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283" name="Freeform 732"/>
          <p:cNvSpPr>
            <a:spLocks noChangeArrowheads="1"/>
          </p:cNvSpPr>
          <p:nvPr/>
        </p:nvSpPr>
        <p:spPr bwMode="auto">
          <a:xfrm>
            <a:off x="4181504" y="3394935"/>
            <a:ext cx="1546" cy="98174"/>
          </a:xfrm>
          <a:custGeom>
            <a:avLst/>
            <a:gdLst>
              <a:gd name="T0" fmla="*/ 0 w 1587"/>
              <a:gd name="T1" fmla="*/ 175 h 175"/>
              <a:gd name="T2" fmla="*/ 0 w 1587"/>
              <a:gd name="T3" fmla="*/ 66 h 175"/>
              <a:gd name="T4" fmla="*/ 0 w 1587"/>
              <a:gd name="T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7" h="175">
                <a:moveTo>
                  <a:pt x="0" y="175"/>
                </a:moveTo>
                <a:lnTo>
                  <a:pt x="0" y="6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84" name="Freeform 733"/>
          <p:cNvSpPr>
            <a:spLocks noChangeArrowheads="1"/>
          </p:cNvSpPr>
          <p:nvPr/>
        </p:nvSpPr>
        <p:spPr bwMode="auto">
          <a:xfrm>
            <a:off x="2020365" y="3379099"/>
            <a:ext cx="8079907" cy="311942"/>
          </a:xfrm>
          <a:custGeom>
            <a:avLst/>
            <a:gdLst>
              <a:gd name="T0" fmla="*/ 0 w 13916"/>
              <a:gd name="T1" fmla="*/ 78 h 558"/>
              <a:gd name="T2" fmla="*/ 13 w 13916"/>
              <a:gd name="T3" fmla="*/ 55 h 558"/>
              <a:gd name="T4" fmla="*/ 31 w 13916"/>
              <a:gd name="T5" fmla="*/ 35 h 558"/>
              <a:gd name="T6" fmla="*/ 50 w 13916"/>
              <a:gd name="T7" fmla="*/ 18 h 558"/>
              <a:gd name="T8" fmla="*/ 72 w 13916"/>
              <a:gd name="T9" fmla="*/ 8 h 558"/>
              <a:gd name="T10" fmla="*/ 95 w 13916"/>
              <a:gd name="T11" fmla="*/ 1 h 558"/>
              <a:gd name="T12" fmla="*/ 122 w 13916"/>
              <a:gd name="T13" fmla="*/ 0 h 558"/>
              <a:gd name="T14" fmla="*/ 13789 w 13916"/>
              <a:gd name="T15" fmla="*/ 0 h 558"/>
              <a:gd name="T16" fmla="*/ 13813 w 13916"/>
              <a:gd name="T17" fmla="*/ 1 h 558"/>
              <a:gd name="T18" fmla="*/ 13824 w 13916"/>
              <a:gd name="T19" fmla="*/ 3 h 558"/>
              <a:gd name="T20" fmla="*/ 13836 w 13916"/>
              <a:gd name="T21" fmla="*/ 8 h 558"/>
              <a:gd name="T22" fmla="*/ 13858 w 13916"/>
              <a:gd name="T23" fmla="*/ 18 h 558"/>
              <a:gd name="T24" fmla="*/ 13868 w 13916"/>
              <a:gd name="T25" fmla="*/ 25 h 558"/>
              <a:gd name="T26" fmla="*/ 13878 w 13916"/>
              <a:gd name="T27" fmla="*/ 35 h 558"/>
              <a:gd name="T28" fmla="*/ 13894 w 13916"/>
              <a:gd name="T29" fmla="*/ 53 h 558"/>
              <a:gd name="T30" fmla="*/ 13906 w 13916"/>
              <a:gd name="T31" fmla="*/ 73 h 558"/>
              <a:gd name="T32" fmla="*/ 13914 w 13916"/>
              <a:gd name="T33" fmla="*/ 95 h 558"/>
              <a:gd name="T34" fmla="*/ 13916 w 13916"/>
              <a:gd name="T35" fmla="*/ 119 h 558"/>
              <a:gd name="T36" fmla="*/ 13916 w 13916"/>
              <a:gd name="T37" fmla="*/ 186 h 558"/>
              <a:gd name="T38" fmla="*/ 13916 w 13916"/>
              <a:gd name="T39" fmla="*/ 349 h 558"/>
              <a:gd name="T40" fmla="*/ 13916 w 13916"/>
              <a:gd name="T41" fmla="*/ 437 h 558"/>
              <a:gd name="T42" fmla="*/ 13915 w 13916"/>
              <a:gd name="T43" fmla="*/ 441 h 558"/>
              <a:gd name="T44" fmla="*/ 13915 w 13916"/>
              <a:gd name="T45" fmla="*/ 447 h 558"/>
              <a:gd name="T46" fmla="*/ 13914 w 13916"/>
              <a:gd name="T47" fmla="*/ 460 h 558"/>
              <a:gd name="T48" fmla="*/ 13906 w 13916"/>
              <a:gd name="T49" fmla="*/ 481 h 558"/>
              <a:gd name="T50" fmla="*/ 13900 w 13916"/>
              <a:gd name="T51" fmla="*/ 491 h 558"/>
              <a:gd name="T52" fmla="*/ 13897 w 13916"/>
              <a:gd name="T53" fmla="*/ 496 h 558"/>
              <a:gd name="T54" fmla="*/ 13894 w 13916"/>
              <a:gd name="T55" fmla="*/ 502 h 558"/>
              <a:gd name="T56" fmla="*/ 13878 w 13916"/>
              <a:gd name="T57" fmla="*/ 521 h 558"/>
              <a:gd name="T58" fmla="*/ 13868 w 13916"/>
              <a:gd name="T59" fmla="*/ 529 h 558"/>
              <a:gd name="T60" fmla="*/ 13858 w 13916"/>
              <a:gd name="T61" fmla="*/ 536 h 558"/>
              <a:gd name="T62" fmla="*/ 13836 w 13916"/>
              <a:gd name="T63" fmla="*/ 548 h 558"/>
              <a:gd name="T64" fmla="*/ 13824 w 13916"/>
              <a:gd name="T65" fmla="*/ 552 h 558"/>
              <a:gd name="T66" fmla="*/ 13820 w 13916"/>
              <a:gd name="T67" fmla="*/ 552 h 558"/>
              <a:gd name="T68" fmla="*/ 13818 w 13916"/>
              <a:gd name="T69" fmla="*/ 553 h 558"/>
              <a:gd name="T70" fmla="*/ 13813 w 13916"/>
              <a:gd name="T71" fmla="*/ 555 h 558"/>
              <a:gd name="T72" fmla="*/ 13789 w 13916"/>
              <a:gd name="T73" fmla="*/ 558 h 558"/>
              <a:gd name="T74" fmla="*/ 122 w 13916"/>
              <a:gd name="T75" fmla="*/ 558 h 558"/>
              <a:gd name="T76" fmla="*/ 95 w 13916"/>
              <a:gd name="T77" fmla="*/ 555 h 558"/>
              <a:gd name="T78" fmla="*/ 72 w 13916"/>
              <a:gd name="T79" fmla="*/ 548 h 558"/>
              <a:gd name="T80" fmla="*/ 50 w 13916"/>
              <a:gd name="T81" fmla="*/ 536 h 558"/>
              <a:gd name="T82" fmla="*/ 31 w 13916"/>
              <a:gd name="T83" fmla="*/ 521 h 558"/>
              <a:gd name="T84" fmla="*/ 14 w 13916"/>
              <a:gd name="T85" fmla="*/ 502 h 558"/>
              <a:gd name="T86" fmla="*/ 7 w 13916"/>
              <a:gd name="T87" fmla="*/ 491 h 558"/>
              <a:gd name="T88" fmla="*/ 2 w 13916"/>
              <a:gd name="T89" fmla="*/ 481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916" h="558">
                <a:moveTo>
                  <a:pt x="0" y="78"/>
                </a:moveTo>
                <a:lnTo>
                  <a:pt x="13" y="55"/>
                </a:lnTo>
                <a:lnTo>
                  <a:pt x="31" y="35"/>
                </a:lnTo>
                <a:lnTo>
                  <a:pt x="50" y="18"/>
                </a:lnTo>
                <a:lnTo>
                  <a:pt x="72" y="8"/>
                </a:lnTo>
                <a:lnTo>
                  <a:pt x="95" y="1"/>
                </a:lnTo>
                <a:lnTo>
                  <a:pt x="122" y="0"/>
                </a:lnTo>
                <a:lnTo>
                  <a:pt x="13789" y="0"/>
                </a:lnTo>
                <a:lnTo>
                  <a:pt x="13813" y="1"/>
                </a:lnTo>
                <a:lnTo>
                  <a:pt x="13824" y="3"/>
                </a:lnTo>
                <a:lnTo>
                  <a:pt x="13836" y="8"/>
                </a:lnTo>
                <a:lnTo>
                  <a:pt x="13858" y="18"/>
                </a:lnTo>
                <a:lnTo>
                  <a:pt x="13868" y="25"/>
                </a:lnTo>
                <a:lnTo>
                  <a:pt x="13878" y="35"/>
                </a:lnTo>
                <a:lnTo>
                  <a:pt x="13894" y="53"/>
                </a:lnTo>
                <a:lnTo>
                  <a:pt x="13906" y="73"/>
                </a:lnTo>
                <a:lnTo>
                  <a:pt x="13914" y="95"/>
                </a:lnTo>
                <a:lnTo>
                  <a:pt x="13916" y="119"/>
                </a:lnTo>
                <a:lnTo>
                  <a:pt x="13916" y="186"/>
                </a:lnTo>
                <a:lnTo>
                  <a:pt x="13916" y="349"/>
                </a:lnTo>
                <a:lnTo>
                  <a:pt x="13916" y="437"/>
                </a:lnTo>
                <a:lnTo>
                  <a:pt x="13915" y="441"/>
                </a:lnTo>
                <a:lnTo>
                  <a:pt x="13915" y="447"/>
                </a:lnTo>
                <a:lnTo>
                  <a:pt x="13914" y="460"/>
                </a:lnTo>
                <a:lnTo>
                  <a:pt x="13906" y="481"/>
                </a:lnTo>
                <a:lnTo>
                  <a:pt x="13900" y="491"/>
                </a:lnTo>
                <a:lnTo>
                  <a:pt x="13897" y="496"/>
                </a:lnTo>
                <a:lnTo>
                  <a:pt x="13894" y="502"/>
                </a:lnTo>
                <a:lnTo>
                  <a:pt x="13878" y="521"/>
                </a:lnTo>
                <a:lnTo>
                  <a:pt x="13868" y="529"/>
                </a:lnTo>
                <a:lnTo>
                  <a:pt x="13858" y="536"/>
                </a:lnTo>
                <a:lnTo>
                  <a:pt x="13836" y="548"/>
                </a:lnTo>
                <a:lnTo>
                  <a:pt x="13824" y="552"/>
                </a:lnTo>
                <a:lnTo>
                  <a:pt x="13820" y="552"/>
                </a:lnTo>
                <a:lnTo>
                  <a:pt x="13818" y="553"/>
                </a:lnTo>
                <a:lnTo>
                  <a:pt x="13813" y="555"/>
                </a:lnTo>
                <a:lnTo>
                  <a:pt x="13789" y="558"/>
                </a:lnTo>
                <a:lnTo>
                  <a:pt x="122" y="558"/>
                </a:lnTo>
                <a:lnTo>
                  <a:pt x="95" y="555"/>
                </a:lnTo>
                <a:lnTo>
                  <a:pt x="72" y="548"/>
                </a:lnTo>
                <a:lnTo>
                  <a:pt x="50" y="536"/>
                </a:lnTo>
                <a:lnTo>
                  <a:pt x="31" y="521"/>
                </a:lnTo>
                <a:lnTo>
                  <a:pt x="14" y="502"/>
                </a:lnTo>
                <a:lnTo>
                  <a:pt x="7" y="491"/>
                </a:lnTo>
                <a:lnTo>
                  <a:pt x="2" y="481"/>
                </a:lnTo>
              </a:path>
            </a:pathLst>
          </a:cu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85" name="Freeform 734"/>
          <p:cNvSpPr>
            <a:spLocks noChangeArrowheads="1"/>
          </p:cNvSpPr>
          <p:nvPr/>
        </p:nvSpPr>
        <p:spPr bwMode="auto">
          <a:xfrm>
            <a:off x="1574831" y="3415520"/>
            <a:ext cx="538351" cy="243853"/>
          </a:xfrm>
          <a:custGeom>
            <a:avLst/>
            <a:gdLst>
              <a:gd name="T0" fmla="*/ 926 w 926"/>
              <a:gd name="T1" fmla="*/ 264 h 437"/>
              <a:gd name="T2" fmla="*/ 855 w 926"/>
              <a:gd name="T3" fmla="*/ 342 h 437"/>
              <a:gd name="T4" fmla="*/ 768 w 926"/>
              <a:gd name="T5" fmla="*/ 417 h 437"/>
              <a:gd name="T6" fmla="*/ 752 w 926"/>
              <a:gd name="T7" fmla="*/ 426 h 437"/>
              <a:gd name="T8" fmla="*/ 739 w 926"/>
              <a:gd name="T9" fmla="*/ 432 h 437"/>
              <a:gd name="T10" fmla="*/ 725 w 926"/>
              <a:gd name="T11" fmla="*/ 436 h 437"/>
              <a:gd name="T12" fmla="*/ 713 w 926"/>
              <a:gd name="T13" fmla="*/ 437 h 437"/>
              <a:gd name="T14" fmla="*/ 366 w 926"/>
              <a:gd name="T15" fmla="*/ 411 h 437"/>
              <a:gd name="T16" fmla="*/ 120 w 926"/>
              <a:gd name="T17" fmla="*/ 381 h 437"/>
              <a:gd name="T18" fmla="*/ 49 w 926"/>
              <a:gd name="T19" fmla="*/ 358 h 437"/>
              <a:gd name="T20" fmla="*/ 30 w 926"/>
              <a:gd name="T21" fmla="*/ 342 h 437"/>
              <a:gd name="T22" fmla="*/ 17 w 926"/>
              <a:gd name="T23" fmla="*/ 325 h 437"/>
              <a:gd name="T24" fmla="*/ 6 w 926"/>
              <a:gd name="T25" fmla="*/ 305 h 437"/>
              <a:gd name="T26" fmla="*/ 3 w 926"/>
              <a:gd name="T27" fmla="*/ 293 h 437"/>
              <a:gd name="T28" fmla="*/ 1 w 926"/>
              <a:gd name="T29" fmla="*/ 282 h 437"/>
              <a:gd name="T30" fmla="*/ 1 w 926"/>
              <a:gd name="T31" fmla="*/ 180 h 437"/>
              <a:gd name="T32" fmla="*/ 0 w 926"/>
              <a:gd name="T33" fmla="*/ 149 h 437"/>
              <a:gd name="T34" fmla="*/ 1 w 926"/>
              <a:gd name="T35" fmla="*/ 135 h 437"/>
              <a:gd name="T36" fmla="*/ 5 w 926"/>
              <a:gd name="T37" fmla="*/ 124 h 437"/>
              <a:gd name="T38" fmla="*/ 12 w 926"/>
              <a:gd name="T39" fmla="*/ 104 h 437"/>
              <a:gd name="T40" fmla="*/ 18 w 926"/>
              <a:gd name="T41" fmla="*/ 95 h 437"/>
              <a:gd name="T42" fmla="*/ 27 w 926"/>
              <a:gd name="T43" fmla="*/ 89 h 437"/>
              <a:gd name="T44" fmla="*/ 40 w 926"/>
              <a:gd name="T45" fmla="*/ 77 h 437"/>
              <a:gd name="T46" fmla="*/ 57 w 926"/>
              <a:gd name="T47" fmla="*/ 69 h 437"/>
              <a:gd name="T48" fmla="*/ 75 w 926"/>
              <a:gd name="T49" fmla="*/ 63 h 437"/>
              <a:gd name="T50" fmla="*/ 97 w 926"/>
              <a:gd name="T51" fmla="*/ 60 h 437"/>
              <a:gd name="T52" fmla="*/ 713 w 926"/>
              <a:gd name="T53" fmla="*/ 0 h 437"/>
              <a:gd name="T54" fmla="*/ 739 w 926"/>
              <a:gd name="T55" fmla="*/ 3 h 437"/>
              <a:gd name="T56" fmla="*/ 766 w 926"/>
              <a:gd name="T57" fmla="*/ 14 h 437"/>
              <a:gd name="T58" fmla="*/ 782 w 926"/>
              <a:gd name="T59" fmla="*/ 23 h 437"/>
              <a:gd name="T60" fmla="*/ 800 w 926"/>
              <a:gd name="T61" fmla="*/ 35 h 437"/>
              <a:gd name="T62" fmla="*/ 819 w 926"/>
              <a:gd name="T63" fmla="*/ 48 h 437"/>
              <a:gd name="T64" fmla="*/ 838 w 926"/>
              <a:gd name="T65" fmla="*/ 66 h 437"/>
              <a:gd name="T66" fmla="*/ 919 w 926"/>
              <a:gd name="T67" fmla="*/ 153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24" h="437">
                <a:moveTo>
                  <a:pt x="926" y="264"/>
                </a:moveTo>
                <a:lnTo>
                  <a:pt x="855" y="342"/>
                </a:lnTo>
                <a:lnTo>
                  <a:pt x="768" y="417"/>
                </a:lnTo>
                <a:lnTo>
                  <a:pt x="752" y="426"/>
                </a:lnTo>
                <a:lnTo>
                  <a:pt x="739" y="432"/>
                </a:lnTo>
                <a:lnTo>
                  <a:pt x="725" y="436"/>
                </a:lnTo>
                <a:lnTo>
                  <a:pt x="713" y="437"/>
                </a:lnTo>
                <a:lnTo>
                  <a:pt x="366" y="411"/>
                </a:lnTo>
                <a:lnTo>
                  <a:pt x="120" y="381"/>
                </a:lnTo>
                <a:lnTo>
                  <a:pt x="49" y="358"/>
                </a:lnTo>
                <a:lnTo>
                  <a:pt x="30" y="342"/>
                </a:lnTo>
                <a:lnTo>
                  <a:pt x="17" y="325"/>
                </a:lnTo>
                <a:lnTo>
                  <a:pt x="6" y="305"/>
                </a:lnTo>
                <a:lnTo>
                  <a:pt x="3" y="293"/>
                </a:lnTo>
                <a:lnTo>
                  <a:pt x="1" y="282"/>
                </a:lnTo>
                <a:lnTo>
                  <a:pt x="1" y="180"/>
                </a:lnTo>
                <a:lnTo>
                  <a:pt x="0" y="149"/>
                </a:lnTo>
                <a:lnTo>
                  <a:pt x="1" y="135"/>
                </a:lnTo>
                <a:lnTo>
                  <a:pt x="5" y="124"/>
                </a:lnTo>
                <a:lnTo>
                  <a:pt x="12" y="104"/>
                </a:lnTo>
                <a:lnTo>
                  <a:pt x="18" y="95"/>
                </a:lnTo>
                <a:lnTo>
                  <a:pt x="27" y="89"/>
                </a:lnTo>
                <a:lnTo>
                  <a:pt x="40" y="77"/>
                </a:lnTo>
                <a:lnTo>
                  <a:pt x="57" y="69"/>
                </a:lnTo>
                <a:lnTo>
                  <a:pt x="75" y="63"/>
                </a:lnTo>
                <a:lnTo>
                  <a:pt x="97" y="60"/>
                </a:lnTo>
                <a:lnTo>
                  <a:pt x="713" y="0"/>
                </a:lnTo>
                <a:lnTo>
                  <a:pt x="739" y="3"/>
                </a:lnTo>
                <a:lnTo>
                  <a:pt x="766" y="14"/>
                </a:lnTo>
                <a:lnTo>
                  <a:pt x="782" y="23"/>
                </a:lnTo>
                <a:lnTo>
                  <a:pt x="800" y="35"/>
                </a:lnTo>
                <a:lnTo>
                  <a:pt x="819" y="48"/>
                </a:lnTo>
                <a:lnTo>
                  <a:pt x="838" y="66"/>
                </a:lnTo>
                <a:lnTo>
                  <a:pt x="919" y="153"/>
                </a:lnTo>
              </a:path>
            </a:pathLst>
          </a:custGeom>
          <a:noFill/>
          <a:ln w="12700">
            <a:solidFill>
              <a:srgbClr val="FF99C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86" name="Freeform 735"/>
          <p:cNvSpPr>
            <a:spLocks noChangeArrowheads="1"/>
          </p:cNvSpPr>
          <p:nvPr/>
        </p:nvSpPr>
        <p:spPr bwMode="auto">
          <a:xfrm>
            <a:off x="1585662" y="3469358"/>
            <a:ext cx="496582" cy="3167"/>
          </a:xfrm>
          <a:custGeom>
            <a:avLst/>
            <a:gdLst>
              <a:gd name="T0" fmla="*/ 3 w 855"/>
              <a:gd name="T1" fmla="*/ 0 h 6"/>
              <a:gd name="T2" fmla="*/ 0 w 855"/>
              <a:gd name="T3" fmla="*/ 6 h 6"/>
              <a:gd name="T4" fmla="*/ 855 w 855"/>
              <a:gd name="T5" fmla="*/ 6 h 6"/>
              <a:gd name="T6" fmla="*/ 850 w 855"/>
              <a:gd name="T7" fmla="*/ 0 h 6"/>
              <a:gd name="T8" fmla="*/ 3 w 85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5" h="6">
                <a:moveTo>
                  <a:pt x="3" y="0"/>
                </a:moveTo>
                <a:lnTo>
                  <a:pt x="0" y="6"/>
                </a:lnTo>
                <a:lnTo>
                  <a:pt x="855" y="6"/>
                </a:lnTo>
                <a:lnTo>
                  <a:pt x="850" y="0"/>
                </a:lnTo>
                <a:lnTo>
                  <a:pt x="3" y="0"/>
                </a:lnTo>
                <a:close/>
              </a:path>
            </a:pathLst>
          </a:custGeom>
          <a:solidFill>
            <a:srgbClr val="EF1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87" name="Freeform 736"/>
          <p:cNvSpPr>
            <a:spLocks noChangeArrowheads="1"/>
          </p:cNvSpPr>
          <p:nvPr/>
        </p:nvSpPr>
        <p:spPr bwMode="auto">
          <a:xfrm>
            <a:off x="1582568" y="3472525"/>
            <a:ext cx="502770" cy="3167"/>
          </a:xfrm>
          <a:custGeom>
            <a:avLst/>
            <a:gdLst>
              <a:gd name="T0" fmla="*/ 4 w 865"/>
              <a:gd name="T1" fmla="*/ 0 h 6"/>
              <a:gd name="T2" fmla="*/ 0 w 865"/>
              <a:gd name="T3" fmla="*/ 6 h 6"/>
              <a:gd name="T4" fmla="*/ 865 w 865"/>
              <a:gd name="T5" fmla="*/ 6 h 6"/>
              <a:gd name="T6" fmla="*/ 859 w 865"/>
              <a:gd name="T7" fmla="*/ 0 h 6"/>
              <a:gd name="T8" fmla="*/ 4 w 86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5" h="6">
                <a:moveTo>
                  <a:pt x="4" y="0"/>
                </a:moveTo>
                <a:lnTo>
                  <a:pt x="0" y="6"/>
                </a:lnTo>
                <a:lnTo>
                  <a:pt x="865" y="6"/>
                </a:lnTo>
                <a:lnTo>
                  <a:pt x="859" y="0"/>
                </a:lnTo>
                <a:lnTo>
                  <a:pt x="4" y="0"/>
                </a:lnTo>
                <a:close/>
              </a:path>
            </a:pathLst>
          </a:custGeom>
          <a:solidFill>
            <a:srgbClr val="EE2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88" name="Freeform 737"/>
          <p:cNvSpPr>
            <a:spLocks noChangeArrowheads="1"/>
          </p:cNvSpPr>
          <p:nvPr/>
        </p:nvSpPr>
        <p:spPr bwMode="auto">
          <a:xfrm>
            <a:off x="1577925" y="3482026"/>
            <a:ext cx="515147" cy="3167"/>
          </a:xfrm>
          <a:custGeom>
            <a:avLst/>
            <a:gdLst>
              <a:gd name="T0" fmla="*/ 3 w 884"/>
              <a:gd name="T1" fmla="*/ 0 h 6"/>
              <a:gd name="T2" fmla="*/ 0 w 884"/>
              <a:gd name="T3" fmla="*/ 6 h 6"/>
              <a:gd name="T4" fmla="*/ 884 w 884"/>
              <a:gd name="T5" fmla="*/ 6 h 6"/>
              <a:gd name="T6" fmla="*/ 879 w 884"/>
              <a:gd name="T7" fmla="*/ 0 h 6"/>
              <a:gd name="T8" fmla="*/ 3 w 88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4" h="6">
                <a:moveTo>
                  <a:pt x="3" y="0"/>
                </a:moveTo>
                <a:lnTo>
                  <a:pt x="0" y="6"/>
                </a:lnTo>
                <a:lnTo>
                  <a:pt x="884" y="6"/>
                </a:lnTo>
                <a:lnTo>
                  <a:pt x="879" y="0"/>
                </a:lnTo>
                <a:lnTo>
                  <a:pt x="3" y="0"/>
                </a:lnTo>
                <a:close/>
              </a:path>
            </a:pathLst>
          </a:custGeom>
          <a:solidFill>
            <a:srgbClr val="EC2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89" name="Freeform 738"/>
          <p:cNvSpPr>
            <a:spLocks noChangeArrowheads="1"/>
          </p:cNvSpPr>
          <p:nvPr/>
        </p:nvSpPr>
        <p:spPr bwMode="auto">
          <a:xfrm>
            <a:off x="1577927" y="3485193"/>
            <a:ext cx="518241" cy="3167"/>
          </a:xfrm>
          <a:custGeom>
            <a:avLst/>
            <a:gdLst>
              <a:gd name="T0" fmla="*/ 1 w 891"/>
              <a:gd name="T1" fmla="*/ 0 h 6"/>
              <a:gd name="T2" fmla="*/ 0 w 891"/>
              <a:gd name="T3" fmla="*/ 6 h 6"/>
              <a:gd name="T4" fmla="*/ 891 w 891"/>
              <a:gd name="T5" fmla="*/ 6 h 6"/>
              <a:gd name="T6" fmla="*/ 885 w 891"/>
              <a:gd name="T7" fmla="*/ 0 h 6"/>
              <a:gd name="T8" fmla="*/ 1 w 891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1" h="6">
                <a:moveTo>
                  <a:pt x="1" y="0"/>
                </a:moveTo>
                <a:lnTo>
                  <a:pt x="0" y="6"/>
                </a:lnTo>
                <a:lnTo>
                  <a:pt x="891" y="6"/>
                </a:lnTo>
                <a:lnTo>
                  <a:pt x="885" y="0"/>
                </a:lnTo>
                <a:lnTo>
                  <a:pt x="1" y="0"/>
                </a:lnTo>
                <a:close/>
              </a:path>
            </a:pathLst>
          </a:custGeom>
          <a:solidFill>
            <a:srgbClr val="EB2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90" name="Freeform 739"/>
          <p:cNvSpPr>
            <a:spLocks noChangeArrowheads="1"/>
          </p:cNvSpPr>
          <p:nvPr/>
        </p:nvSpPr>
        <p:spPr bwMode="auto">
          <a:xfrm>
            <a:off x="1576379" y="3494693"/>
            <a:ext cx="530616" cy="3167"/>
          </a:xfrm>
          <a:custGeom>
            <a:avLst/>
            <a:gdLst>
              <a:gd name="T0" fmla="*/ 2 w 913"/>
              <a:gd name="T1" fmla="*/ 0 h 6"/>
              <a:gd name="T2" fmla="*/ 0 w 913"/>
              <a:gd name="T3" fmla="*/ 6 h 6"/>
              <a:gd name="T4" fmla="*/ 913 w 913"/>
              <a:gd name="T5" fmla="*/ 6 h 6"/>
              <a:gd name="T6" fmla="*/ 908 w 913"/>
              <a:gd name="T7" fmla="*/ 0 h 6"/>
              <a:gd name="T8" fmla="*/ 2 w 913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3" h="6">
                <a:moveTo>
                  <a:pt x="2" y="0"/>
                </a:moveTo>
                <a:lnTo>
                  <a:pt x="0" y="6"/>
                </a:lnTo>
                <a:lnTo>
                  <a:pt x="913" y="6"/>
                </a:lnTo>
                <a:lnTo>
                  <a:pt x="908" y="0"/>
                </a:lnTo>
                <a:lnTo>
                  <a:pt x="2" y="0"/>
                </a:lnTo>
                <a:close/>
              </a:path>
            </a:pathLst>
          </a:custGeom>
          <a:solidFill>
            <a:srgbClr val="E82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91" name="Freeform 740"/>
          <p:cNvSpPr>
            <a:spLocks noChangeArrowheads="1"/>
          </p:cNvSpPr>
          <p:nvPr/>
        </p:nvSpPr>
        <p:spPr bwMode="auto">
          <a:xfrm>
            <a:off x="1576379" y="3491527"/>
            <a:ext cx="525975" cy="3167"/>
          </a:xfrm>
          <a:custGeom>
            <a:avLst/>
            <a:gdLst>
              <a:gd name="T0" fmla="*/ 1 w 906"/>
              <a:gd name="T1" fmla="*/ 0 h 7"/>
              <a:gd name="T2" fmla="*/ 0 w 906"/>
              <a:gd name="T3" fmla="*/ 7 h 7"/>
              <a:gd name="T4" fmla="*/ 906 w 906"/>
              <a:gd name="T5" fmla="*/ 7 h 7"/>
              <a:gd name="T6" fmla="*/ 900 w 906"/>
              <a:gd name="T7" fmla="*/ 0 h 7"/>
              <a:gd name="T8" fmla="*/ 1 w 906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5" h="7">
                <a:moveTo>
                  <a:pt x="1" y="0"/>
                </a:moveTo>
                <a:lnTo>
                  <a:pt x="0" y="7"/>
                </a:lnTo>
                <a:lnTo>
                  <a:pt x="906" y="7"/>
                </a:lnTo>
                <a:lnTo>
                  <a:pt x="900" y="0"/>
                </a:lnTo>
                <a:lnTo>
                  <a:pt x="1" y="0"/>
                </a:lnTo>
                <a:close/>
              </a:path>
            </a:pathLst>
          </a:custGeom>
          <a:solidFill>
            <a:srgbClr val="E92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92" name="Freeform 741"/>
          <p:cNvSpPr>
            <a:spLocks noChangeArrowheads="1"/>
          </p:cNvSpPr>
          <p:nvPr/>
        </p:nvSpPr>
        <p:spPr bwMode="auto">
          <a:xfrm>
            <a:off x="1577925" y="3488360"/>
            <a:ext cx="521335" cy="3167"/>
          </a:xfrm>
          <a:custGeom>
            <a:avLst/>
            <a:gdLst>
              <a:gd name="T0" fmla="*/ 1 w 899"/>
              <a:gd name="T1" fmla="*/ 0 h 7"/>
              <a:gd name="T2" fmla="*/ 0 w 899"/>
              <a:gd name="T3" fmla="*/ 7 h 7"/>
              <a:gd name="T4" fmla="*/ 899 w 899"/>
              <a:gd name="T5" fmla="*/ 7 h 7"/>
              <a:gd name="T6" fmla="*/ 892 w 899"/>
              <a:gd name="T7" fmla="*/ 0 h 7"/>
              <a:gd name="T8" fmla="*/ 1 w 899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9" h="7">
                <a:moveTo>
                  <a:pt x="1" y="0"/>
                </a:moveTo>
                <a:lnTo>
                  <a:pt x="0" y="7"/>
                </a:lnTo>
                <a:lnTo>
                  <a:pt x="899" y="7"/>
                </a:lnTo>
                <a:lnTo>
                  <a:pt x="892" y="0"/>
                </a:lnTo>
                <a:lnTo>
                  <a:pt x="1" y="0"/>
                </a:lnTo>
                <a:close/>
              </a:path>
            </a:pathLst>
          </a:custGeom>
          <a:solidFill>
            <a:srgbClr val="EA2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93" name="Freeform 742"/>
          <p:cNvSpPr>
            <a:spLocks noChangeArrowheads="1"/>
          </p:cNvSpPr>
          <p:nvPr/>
        </p:nvSpPr>
        <p:spPr bwMode="auto">
          <a:xfrm>
            <a:off x="1581020" y="3475690"/>
            <a:ext cx="507411" cy="6334"/>
          </a:xfrm>
          <a:custGeom>
            <a:avLst/>
            <a:gdLst>
              <a:gd name="T0" fmla="*/ 3 w 876"/>
              <a:gd name="T1" fmla="*/ 0 h 8"/>
              <a:gd name="T2" fmla="*/ 0 w 876"/>
              <a:gd name="T3" fmla="*/ 8 h 8"/>
              <a:gd name="T4" fmla="*/ 876 w 876"/>
              <a:gd name="T5" fmla="*/ 8 h 8"/>
              <a:gd name="T6" fmla="*/ 868 w 876"/>
              <a:gd name="T7" fmla="*/ 0 h 8"/>
              <a:gd name="T8" fmla="*/ 3 w 876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6" h="8">
                <a:moveTo>
                  <a:pt x="3" y="0"/>
                </a:moveTo>
                <a:lnTo>
                  <a:pt x="0" y="8"/>
                </a:lnTo>
                <a:lnTo>
                  <a:pt x="876" y="8"/>
                </a:lnTo>
                <a:lnTo>
                  <a:pt x="868" y="0"/>
                </a:lnTo>
                <a:lnTo>
                  <a:pt x="3" y="0"/>
                </a:lnTo>
                <a:close/>
              </a:path>
            </a:pathLst>
          </a:custGeom>
          <a:solidFill>
            <a:srgbClr val="ED2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94" name="Freeform 743"/>
          <p:cNvSpPr>
            <a:spLocks noChangeArrowheads="1"/>
          </p:cNvSpPr>
          <p:nvPr/>
        </p:nvSpPr>
        <p:spPr bwMode="auto">
          <a:xfrm>
            <a:off x="1576379" y="3507361"/>
            <a:ext cx="2040474" cy="3167"/>
          </a:xfrm>
          <a:custGeom>
            <a:avLst/>
            <a:gdLst>
              <a:gd name="T0" fmla="*/ 0 w 3514"/>
              <a:gd name="T1" fmla="*/ 0 h 6"/>
              <a:gd name="T2" fmla="*/ 0 w 3514"/>
              <a:gd name="T3" fmla="*/ 6 h 6"/>
              <a:gd name="T4" fmla="*/ 3514 w 3514"/>
              <a:gd name="T5" fmla="*/ 6 h 6"/>
              <a:gd name="T6" fmla="*/ 3502 w 3514"/>
              <a:gd name="T7" fmla="*/ 1 h 6"/>
              <a:gd name="T8" fmla="*/ 3488 w 3514"/>
              <a:gd name="T9" fmla="*/ 0 h 6"/>
              <a:gd name="T10" fmla="*/ 918 w 3514"/>
              <a:gd name="T11" fmla="*/ 0 h 6"/>
              <a:gd name="T12" fmla="*/ 0 w 3514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13" h="6">
                <a:moveTo>
                  <a:pt x="0" y="0"/>
                </a:moveTo>
                <a:lnTo>
                  <a:pt x="0" y="6"/>
                </a:lnTo>
                <a:lnTo>
                  <a:pt x="3514" y="6"/>
                </a:lnTo>
                <a:lnTo>
                  <a:pt x="3502" y="1"/>
                </a:lnTo>
                <a:lnTo>
                  <a:pt x="3488" y="0"/>
                </a:lnTo>
                <a:lnTo>
                  <a:pt x="918" y="0"/>
                </a:lnTo>
                <a:lnTo>
                  <a:pt x="0" y="0"/>
                </a:lnTo>
                <a:close/>
              </a:path>
            </a:pathLst>
          </a:custGeom>
          <a:solidFill>
            <a:srgbClr val="E43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95" name="Rectangle 744"/>
          <p:cNvSpPr>
            <a:spLocks noChangeArrowheads="1"/>
          </p:cNvSpPr>
          <p:nvPr/>
        </p:nvSpPr>
        <p:spPr bwMode="auto">
          <a:xfrm>
            <a:off x="1576380" y="3501026"/>
            <a:ext cx="533710" cy="6334"/>
          </a:xfrm>
          <a:prstGeom prst="rect">
            <a:avLst/>
          </a:prstGeom>
          <a:solidFill>
            <a:srgbClr val="E63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fontAlgn="ctr">
              <a:buFont typeface="Wingdings" panose="05000000000000000000" pitchFamily="2" charset="2"/>
              <a:buNone/>
            </a:pPr>
            <a:endParaRPr lang="zh-CN" altLang="en-US" sz="1400" b="1">
              <a:solidFill>
                <a:srgbClr val="008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296" name="Freeform 745"/>
          <p:cNvSpPr>
            <a:spLocks noChangeArrowheads="1"/>
          </p:cNvSpPr>
          <p:nvPr/>
        </p:nvSpPr>
        <p:spPr bwMode="auto">
          <a:xfrm>
            <a:off x="1576379" y="3520029"/>
            <a:ext cx="2054397" cy="3167"/>
          </a:xfrm>
          <a:custGeom>
            <a:avLst/>
            <a:gdLst>
              <a:gd name="T0" fmla="*/ 0 w 3539"/>
              <a:gd name="T1" fmla="*/ 0 h 6"/>
              <a:gd name="T2" fmla="*/ 0 w 3539"/>
              <a:gd name="T3" fmla="*/ 6 h 6"/>
              <a:gd name="T4" fmla="*/ 3539 w 3539"/>
              <a:gd name="T5" fmla="*/ 6 h 6"/>
              <a:gd name="T6" fmla="*/ 3534 w 3539"/>
              <a:gd name="T7" fmla="*/ 0 h 6"/>
              <a:gd name="T8" fmla="*/ 0 w 3539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9" h="6">
                <a:moveTo>
                  <a:pt x="0" y="0"/>
                </a:moveTo>
                <a:lnTo>
                  <a:pt x="0" y="6"/>
                </a:lnTo>
                <a:lnTo>
                  <a:pt x="3539" y="6"/>
                </a:lnTo>
                <a:lnTo>
                  <a:pt x="3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E03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97" name="Freeform 746"/>
          <p:cNvSpPr>
            <a:spLocks noChangeArrowheads="1"/>
          </p:cNvSpPr>
          <p:nvPr/>
        </p:nvSpPr>
        <p:spPr bwMode="auto">
          <a:xfrm>
            <a:off x="1576379" y="3516862"/>
            <a:ext cx="2052850" cy="3167"/>
          </a:xfrm>
          <a:custGeom>
            <a:avLst/>
            <a:gdLst>
              <a:gd name="T0" fmla="*/ 0 w 3534"/>
              <a:gd name="T1" fmla="*/ 0 h 6"/>
              <a:gd name="T2" fmla="*/ 0 w 3534"/>
              <a:gd name="T3" fmla="*/ 6 h 6"/>
              <a:gd name="T4" fmla="*/ 3534 w 3534"/>
              <a:gd name="T5" fmla="*/ 6 h 6"/>
              <a:gd name="T6" fmla="*/ 3529 w 3534"/>
              <a:gd name="T7" fmla="*/ 0 h 6"/>
              <a:gd name="T8" fmla="*/ 0 w 353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4" h="6">
                <a:moveTo>
                  <a:pt x="0" y="0"/>
                </a:moveTo>
                <a:lnTo>
                  <a:pt x="0" y="6"/>
                </a:lnTo>
                <a:lnTo>
                  <a:pt x="3534" y="6"/>
                </a:lnTo>
                <a:lnTo>
                  <a:pt x="3529" y="0"/>
                </a:lnTo>
                <a:lnTo>
                  <a:pt x="0" y="0"/>
                </a:lnTo>
                <a:close/>
              </a:path>
            </a:pathLst>
          </a:custGeom>
          <a:solidFill>
            <a:srgbClr val="E13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98" name="Freeform 747"/>
          <p:cNvSpPr>
            <a:spLocks noChangeArrowheads="1"/>
          </p:cNvSpPr>
          <p:nvPr/>
        </p:nvSpPr>
        <p:spPr bwMode="auto">
          <a:xfrm>
            <a:off x="1576380" y="3513695"/>
            <a:ext cx="2049756" cy="3167"/>
          </a:xfrm>
          <a:custGeom>
            <a:avLst/>
            <a:gdLst>
              <a:gd name="T0" fmla="*/ 0 w 3529"/>
              <a:gd name="T1" fmla="*/ 6 h 7"/>
              <a:gd name="T2" fmla="*/ 0 w 3529"/>
              <a:gd name="T3" fmla="*/ 7 h 7"/>
              <a:gd name="T4" fmla="*/ 3529 w 3529"/>
              <a:gd name="T5" fmla="*/ 7 h 7"/>
              <a:gd name="T6" fmla="*/ 3527 w 3529"/>
              <a:gd name="T7" fmla="*/ 4 h 7"/>
              <a:gd name="T8" fmla="*/ 3526 w 3529"/>
              <a:gd name="T9" fmla="*/ 2 h 7"/>
              <a:gd name="T10" fmla="*/ 3523 w 3529"/>
              <a:gd name="T11" fmla="*/ 0 h 7"/>
              <a:gd name="T12" fmla="*/ 0 w 3529"/>
              <a:gd name="T13" fmla="*/ 0 h 7"/>
              <a:gd name="T14" fmla="*/ 0 w 3529"/>
              <a:gd name="T1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29" h="7">
                <a:moveTo>
                  <a:pt x="0" y="6"/>
                </a:moveTo>
                <a:lnTo>
                  <a:pt x="0" y="7"/>
                </a:lnTo>
                <a:lnTo>
                  <a:pt x="3529" y="7"/>
                </a:lnTo>
                <a:lnTo>
                  <a:pt x="3527" y="4"/>
                </a:lnTo>
                <a:lnTo>
                  <a:pt x="3526" y="2"/>
                </a:lnTo>
                <a:lnTo>
                  <a:pt x="3523" y="0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E13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299" name="Freeform 748"/>
          <p:cNvSpPr>
            <a:spLocks noChangeArrowheads="1"/>
          </p:cNvSpPr>
          <p:nvPr/>
        </p:nvSpPr>
        <p:spPr bwMode="auto">
          <a:xfrm>
            <a:off x="1576380" y="3510528"/>
            <a:ext cx="2045115" cy="3167"/>
          </a:xfrm>
          <a:custGeom>
            <a:avLst/>
            <a:gdLst>
              <a:gd name="T0" fmla="*/ 0 w 3523"/>
              <a:gd name="T1" fmla="*/ 0 h 6"/>
              <a:gd name="T2" fmla="*/ 0 w 3523"/>
              <a:gd name="T3" fmla="*/ 6 h 6"/>
              <a:gd name="T4" fmla="*/ 3523 w 3523"/>
              <a:gd name="T5" fmla="*/ 6 h 6"/>
              <a:gd name="T6" fmla="*/ 3514 w 3523"/>
              <a:gd name="T7" fmla="*/ 0 h 6"/>
              <a:gd name="T8" fmla="*/ 0 w 3523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2" h="6">
                <a:moveTo>
                  <a:pt x="0" y="0"/>
                </a:moveTo>
                <a:lnTo>
                  <a:pt x="0" y="6"/>
                </a:lnTo>
                <a:lnTo>
                  <a:pt x="3523" y="6"/>
                </a:lnTo>
                <a:lnTo>
                  <a:pt x="3514" y="0"/>
                </a:lnTo>
                <a:lnTo>
                  <a:pt x="0" y="0"/>
                </a:lnTo>
                <a:close/>
              </a:path>
            </a:pathLst>
          </a:custGeom>
          <a:solidFill>
            <a:srgbClr val="E33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00" name="Freeform 749"/>
          <p:cNvSpPr>
            <a:spLocks noChangeArrowheads="1"/>
          </p:cNvSpPr>
          <p:nvPr/>
        </p:nvSpPr>
        <p:spPr bwMode="auto">
          <a:xfrm>
            <a:off x="1576380" y="3526361"/>
            <a:ext cx="2057491" cy="4750"/>
          </a:xfrm>
          <a:custGeom>
            <a:avLst/>
            <a:gdLst>
              <a:gd name="T0" fmla="*/ 0 w 3543"/>
              <a:gd name="T1" fmla="*/ 0 h 8"/>
              <a:gd name="T2" fmla="*/ 0 w 3543"/>
              <a:gd name="T3" fmla="*/ 8 h 8"/>
              <a:gd name="T4" fmla="*/ 3543 w 3543"/>
              <a:gd name="T5" fmla="*/ 8 h 8"/>
              <a:gd name="T6" fmla="*/ 3542 w 3543"/>
              <a:gd name="T7" fmla="*/ 0 h 8"/>
              <a:gd name="T8" fmla="*/ 0 w 3543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43" h="8">
                <a:moveTo>
                  <a:pt x="0" y="0"/>
                </a:moveTo>
                <a:lnTo>
                  <a:pt x="0" y="8"/>
                </a:lnTo>
                <a:lnTo>
                  <a:pt x="3543" y="8"/>
                </a:lnTo>
                <a:lnTo>
                  <a:pt x="3542" y="0"/>
                </a:lnTo>
                <a:lnTo>
                  <a:pt x="0" y="0"/>
                </a:lnTo>
                <a:close/>
              </a:path>
            </a:pathLst>
          </a:custGeom>
          <a:solidFill>
            <a:srgbClr val="DE4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01" name="Rectangle 750"/>
          <p:cNvSpPr>
            <a:spLocks noChangeArrowheads="1"/>
          </p:cNvSpPr>
          <p:nvPr/>
        </p:nvSpPr>
        <p:spPr bwMode="auto">
          <a:xfrm>
            <a:off x="1576380" y="3531113"/>
            <a:ext cx="2057491" cy="3167"/>
          </a:xfrm>
          <a:prstGeom prst="rect">
            <a:avLst/>
          </a:prstGeom>
          <a:solidFill>
            <a:srgbClr val="DD4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fontAlgn="ctr">
              <a:buFont typeface="Wingdings" panose="05000000000000000000" pitchFamily="2" charset="2"/>
              <a:buNone/>
            </a:pPr>
            <a:endParaRPr lang="zh-CN" altLang="en-US" sz="1400" b="1">
              <a:solidFill>
                <a:srgbClr val="008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302" name="Freeform 751"/>
          <p:cNvSpPr>
            <a:spLocks noChangeArrowheads="1"/>
          </p:cNvSpPr>
          <p:nvPr/>
        </p:nvSpPr>
        <p:spPr bwMode="auto">
          <a:xfrm>
            <a:off x="1576381" y="3542197"/>
            <a:ext cx="2055943" cy="3167"/>
          </a:xfrm>
          <a:custGeom>
            <a:avLst/>
            <a:gdLst>
              <a:gd name="T0" fmla="*/ 0 w 3542"/>
              <a:gd name="T1" fmla="*/ 0 h 6"/>
              <a:gd name="T2" fmla="*/ 0 w 3542"/>
              <a:gd name="T3" fmla="*/ 6 h 6"/>
              <a:gd name="T4" fmla="*/ 3539 w 3542"/>
              <a:gd name="T5" fmla="*/ 6 h 6"/>
              <a:gd name="T6" fmla="*/ 3542 w 3542"/>
              <a:gd name="T7" fmla="*/ 0 h 6"/>
              <a:gd name="T8" fmla="*/ 0 w 3542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42" h="6">
                <a:moveTo>
                  <a:pt x="0" y="0"/>
                </a:moveTo>
                <a:lnTo>
                  <a:pt x="0" y="6"/>
                </a:lnTo>
                <a:lnTo>
                  <a:pt x="3539" y="6"/>
                </a:lnTo>
                <a:lnTo>
                  <a:pt x="3542" y="0"/>
                </a:lnTo>
                <a:lnTo>
                  <a:pt x="0" y="0"/>
                </a:lnTo>
                <a:close/>
              </a:path>
            </a:pathLst>
          </a:custGeom>
          <a:solidFill>
            <a:srgbClr val="DA4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03" name="Freeform 752"/>
          <p:cNvSpPr>
            <a:spLocks noChangeArrowheads="1"/>
          </p:cNvSpPr>
          <p:nvPr/>
        </p:nvSpPr>
        <p:spPr bwMode="auto">
          <a:xfrm>
            <a:off x="1576380" y="3539030"/>
            <a:ext cx="2057491" cy="3167"/>
          </a:xfrm>
          <a:custGeom>
            <a:avLst/>
            <a:gdLst>
              <a:gd name="T0" fmla="*/ 0 w 3543"/>
              <a:gd name="T1" fmla="*/ 0 h 7"/>
              <a:gd name="T2" fmla="*/ 0 w 3543"/>
              <a:gd name="T3" fmla="*/ 7 h 7"/>
              <a:gd name="T4" fmla="*/ 3542 w 3543"/>
              <a:gd name="T5" fmla="*/ 7 h 7"/>
              <a:gd name="T6" fmla="*/ 3542 w 3543"/>
              <a:gd name="T7" fmla="*/ 3 h 7"/>
              <a:gd name="T8" fmla="*/ 3542 w 3543"/>
              <a:gd name="T9" fmla="*/ 1 h 7"/>
              <a:gd name="T10" fmla="*/ 3542 w 3543"/>
              <a:gd name="T11" fmla="*/ 0 h 7"/>
              <a:gd name="T12" fmla="*/ 3543 w 3543"/>
              <a:gd name="T13" fmla="*/ 0 h 7"/>
              <a:gd name="T14" fmla="*/ 0 w 3543"/>
              <a:gd name="T1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3" h="7">
                <a:moveTo>
                  <a:pt x="0" y="0"/>
                </a:moveTo>
                <a:lnTo>
                  <a:pt x="0" y="7"/>
                </a:lnTo>
                <a:lnTo>
                  <a:pt x="3542" y="7"/>
                </a:lnTo>
                <a:lnTo>
                  <a:pt x="3542" y="3"/>
                </a:lnTo>
                <a:lnTo>
                  <a:pt x="3542" y="1"/>
                </a:lnTo>
                <a:lnTo>
                  <a:pt x="3542" y="0"/>
                </a:lnTo>
                <a:lnTo>
                  <a:pt x="3543" y="0"/>
                </a:lnTo>
                <a:lnTo>
                  <a:pt x="0" y="0"/>
                </a:lnTo>
                <a:close/>
              </a:path>
            </a:pathLst>
          </a:custGeom>
          <a:solidFill>
            <a:srgbClr val="DB4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04" name="Freeform 753"/>
          <p:cNvSpPr>
            <a:spLocks noChangeArrowheads="1"/>
          </p:cNvSpPr>
          <p:nvPr/>
        </p:nvSpPr>
        <p:spPr bwMode="auto">
          <a:xfrm>
            <a:off x="1576380" y="3534279"/>
            <a:ext cx="2057491" cy="4751"/>
          </a:xfrm>
          <a:custGeom>
            <a:avLst/>
            <a:gdLst>
              <a:gd name="T0" fmla="*/ 0 w 3543"/>
              <a:gd name="T1" fmla="*/ 0 h 6"/>
              <a:gd name="T2" fmla="*/ 0 w 3543"/>
              <a:gd name="T3" fmla="*/ 6 h 6"/>
              <a:gd name="T4" fmla="*/ 3543 w 3543"/>
              <a:gd name="T5" fmla="*/ 6 h 6"/>
              <a:gd name="T6" fmla="*/ 3543 w 3543"/>
              <a:gd name="T7" fmla="*/ 1 h 6"/>
              <a:gd name="T8" fmla="*/ 3543 w 3543"/>
              <a:gd name="T9" fmla="*/ 0 h 6"/>
              <a:gd name="T10" fmla="*/ 0 w 3543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43" h="6">
                <a:moveTo>
                  <a:pt x="0" y="0"/>
                </a:moveTo>
                <a:lnTo>
                  <a:pt x="0" y="6"/>
                </a:lnTo>
                <a:lnTo>
                  <a:pt x="3543" y="6"/>
                </a:lnTo>
                <a:lnTo>
                  <a:pt x="3543" y="1"/>
                </a:lnTo>
                <a:lnTo>
                  <a:pt x="3543" y="0"/>
                </a:lnTo>
                <a:lnTo>
                  <a:pt x="0" y="0"/>
                </a:lnTo>
                <a:close/>
              </a:path>
            </a:pathLst>
          </a:custGeom>
          <a:solidFill>
            <a:srgbClr val="DC4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05" name="Freeform 754"/>
          <p:cNvSpPr>
            <a:spLocks noChangeArrowheads="1"/>
          </p:cNvSpPr>
          <p:nvPr/>
        </p:nvSpPr>
        <p:spPr bwMode="auto">
          <a:xfrm>
            <a:off x="1576381" y="3523196"/>
            <a:ext cx="2055943" cy="3167"/>
          </a:xfrm>
          <a:custGeom>
            <a:avLst/>
            <a:gdLst>
              <a:gd name="T0" fmla="*/ 0 w 3542"/>
              <a:gd name="T1" fmla="*/ 0 h 6"/>
              <a:gd name="T2" fmla="*/ 0 w 3542"/>
              <a:gd name="T3" fmla="*/ 6 h 6"/>
              <a:gd name="T4" fmla="*/ 3542 w 3542"/>
              <a:gd name="T5" fmla="*/ 6 h 6"/>
              <a:gd name="T6" fmla="*/ 3539 w 3542"/>
              <a:gd name="T7" fmla="*/ 0 h 6"/>
              <a:gd name="T8" fmla="*/ 0 w 3542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42" h="6">
                <a:moveTo>
                  <a:pt x="0" y="0"/>
                </a:moveTo>
                <a:lnTo>
                  <a:pt x="0" y="6"/>
                </a:lnTo>
                <a:lnTo>
                  <a:pt x="3542" y="6"/>
                </a:lnTo>
                <a:lnTo>
                  <a:pt x="3539" y="0"/>
                </a:lnTo>
                <a:lnTo>
                  <a:pt x="0" y="0"/>
                </a:lnTo>
                <a:close/>
              </a:path>
            </a:pathLst>
          </a:custGeom>
          <a:solidFill>
            <a:srgbClr val="DF3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06" name="Freeform 755"/>
          <p:cNvSpPr>
            <a:spLocks noChangeArrowheads="1"/>
          </p:cNvSpPr>
          <p:nvPr/>
        </p:nvSpPr>
        <p:spPr bwMode="auto">
          <a:xfrm>
            <a:off x="1576380" y="3497860"/>
            <a:ext cx="533710" cy="3167"/>
          </a:xfrm>
          <a:custGeom>
            <a:avLst/>
            <a:gdLst>
              <a:gd name="T0" fmla="*/ 0 w 918"/>
              <a:gd name="T1" fmla="*/ 0 h 6"/>
              <a:gd name="T2" fmla="*/ 0 w 918"/>
              <a:gd name="T3" fmla="*/ 6 h 6"/>
              <a:gd name="T4" fmla="*/ 918 w 918"/>
              <a:gd name="T5" fmla="*/ 6 h 6"/>
              <a:gd name="T6" fmla="*/ 918 w 918"/>
              <a:gd name="T7" fmla="*/ 4 h 6"/>
              <a:gd name="T8" fmla="*/ 913 w 918"/>
              <a:gd name="T9" fmla="*/ 0 h 6"/>
              <a:gd name="T10" fmla="*/ 0 w 918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8" h="6">
                <a:moveTo>
                  <a:pt x="0" y="0"/>
                </a:moveTo>
                <a:lnTo>
                  <a:pt x="0" y="6"/>
                </a:lnTo>
                <a:lnTo>
                  <a:pt x="918" y="6"/>
                </a:lnTo>
                <a:lnTo>
                  <a:pt x="918" y="4"/>
                </a:lnTo>
                <a:lnTo>
                  <a:pt x="913" y="0"/>
                </a:lnTo>
                <a:lnTo>
                  <a:pt x="0" y="0"/>
                </a:lnTo>
                <a:close/>
              </a:path>
            </a:pathLst>
          </a:custGeom>
          <a:solidFill>
            <a:srgbClr val="E72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07" name="Freeform 756"/>
          <p:cNvSpPr>
            <a:spLocks noChangeArrowheads="1"/>
          </p:cNvSpPr>
          <p:nvPr/>
        </p:nvSpPr>
        <p:spPr bwMode="auto">
          <a:xfrm>
            <a:off x="1590301" y="3461440"/>
            <a:ext cx="484207" cy="3167"/>
          </a:xfrm>
          <a:custGeom>
            <a:avLst/>
            <a:gdLst>
              <a:gd name="T0" fmla="*/ 7 w 833"/>
              <a:gd name="T1" fmla="*/ 0 h 6"/>
              <a:gd name="T2" fmla="*/ 0 w 833"/>
              <a:gd name="T3" fmla="*/ 6 h 6"/>
              <a:gd name="T4" fmla="*/ 833 w 833"/>
              <a:gd name="T5" fmla="*/ 6 h 6"/>
              <a:gd name="T6" fmla="*/ 825 w 833"/>
              <a:gd name="T7" fmla="*/ 0 h 6"/>
              <a:gd name="T8" fmla="*/ 7 w 833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3" h="6">
                <a:moveTo>
                  <a:pt x="7" y="0"/>
                </a:moveTo>
                <a:lnTo>
                  <a:pt x="0" y="6"/>
                </a:lnTo>
                <a:lnTo>
                  <a:pt x="833" y="6"/>
                </a:lnTo>
                <a:lnTo>
                  <a:pt x="825" y="0"/>
                </a:lnTo>
                <a:lnTo>
                  <a:pt x="7" y="0"/>
                </a:lnTo>
                <a:close/>
              </a:path>
            </a:pathLst>
          </a:custGeom>
          <a:solidFill>
            <a:srgbClr val="F11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08" name="Freeform 757"/>
          <p:cNvSpPr>
            <a:spLocks noChangeArrowheads="1"/>
          </p:cNvSpPr>
          <p:nvPr/>
        </p:nvSpPr>
        <p:spPr bwMode="auto">
          <a:xfrm>
            <a:off x="1596490" y="3458273"/>
            <a:ext cx="473378" cy="3167"/>
          </a:xfrm>
          <a:custGeom>
            <a:avLst/>
            <a:gdLst>
              <a:gd name="T0" fmla="*/ 8 w 818"/>
              <a:gd name="T1" fmla="*/ 0 h 6"/>
              <a:gd name="T2" fmla="*/ 0 w 818"/>
              <a:gd name="T3" fmla="*/ 6 h 6"/>
              <a:gd name="T4" fmla="*/ 818 w 818"/>
              <a:gd name="T5" fmla="*/ 6 h 6"/>
              <a:gd name="T6" fmla="*/ 814 w 818"/>
              <a:gd name="T7" fmla="*/ 0 h 6"/>
              <a:gd name="T8" fmla="*/ 8 w 8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8" h="6">
                <a:moveTo>
                  <a:pt x="8" y="0"/>
                </a:moveTo>
                <a:lnTo>
                  <a:pt x="0" y="6"/>
                </a:lnTo>
                <a:lnTo>
                  <a:pt x="818" y="6"/>
                </a:lnTo>
                <a:lnTo>
                  <a:pt x="814" y="0"/>
                </a:lnTo>
                <a:lnTo>
                  <a:pt x="8" y="0"/>
                </a:lnTo>
                <a:close/>
              </a:path>
            </a:pathLst>
          </a:custGeom>
          <a:solidFill>
            <a:srgbClr val="F31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09" name="Freeform 758"/>
          <p:cNvSpPr>
            <a:spLocks noChangeArrowheads="1"/>
          </p:cNvSpPr>
          <p:nvPr/>
        </p:nvSpPr>
        <p:spPr bwMode="auto">
          <a:xfrm>
            <a:off x="1599585" y="3455107"/>
            <a:ext cx="468737" cy="3167"/>
          </a:xfrm>
          <a:custGeom>
            <a:avLst/>
            <a:gdLst>
              <a:gd name="T0" fmla="*/ 13 w 806"/>
              <a:gd name="T1" fmla="*/ 0 h 6"/>
              <a:gd name="T2" fmla="*/ 0 w 806"/>
              <a:gd name="T3" fmla="*/ 6 h 6"/>
              <a:gd name="T4" fmla="*/ 806 w 806"/>
              <a:gd name="T5" fmla="*/ 6 h 6"/>
              <a:gd name="T6" fmla="*/ 800 w 806"/>
              <a:gd name="T7" fmla="*/ 0 h 6"/>
              <a:gd name="T8" fmla="*/ 13 w 806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5" h="6">
                <a:moveTo>
                  <a:pt x="13" y="0"/>
                </a:moveTo>
                <a:lnTo>
                  <a:pt x="0" y="6"/>
                </a:lnTo>
                <a:lnTo>
                  <a:pt x="806" y="6"/>
                </a:lnTo>
                <a:lnTo>
                  <a:pt x="800" y="0"/>
                </a:lnTo>
                <a:lnTo>
                  <a:pt x="13" y="0"/>
                </a:lnTo>
                <a:close/>
              </a:path>
            </a:pathLst>
          </a:custGeom>
          <a:solidFill>
            <a:srgbClr val="F41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10" name="Freeform 759"/>
          <p:cNvSpPr>
            <a:spLocks noChangeArrowheads="1"/>
          </p:cNvSpPr>
          <p:nvPr/>
        </p:nvSpPr>
        <p:spPr bwMode="auto">
          <a:xfrm>
            <a:off x="1608867" y="3451940"/>
            <a:ext cx="456361" cy="3167"/>
          </a:xfrm>
          <a:custGeom>
            <a:avLst/>
            <a:gdLst>
              <a:gd name="T0" fmla="*/ 18 w 787"/>
              <a:gd name="T1" fmla="*/ 0 h 7"/>
              <a:gd name="T2" fmla="*/ 0 w 787"/>
              <a:gd name="T3" fmla="*/ 7 h 7"/>
              <a:gd name="T4" fmla="*/ 787 w 787"/>
              <a:gd name="T5" fmla="*/ 7 h 7"/>
              <a:gd name="T6" fmla="*/ 783 w 787"/>
              <a:gd name="T7" fmla="*/ 2 h 7"/>
              <a:gd name="T8" fmla="*/ 780 w 787"/>
              <a:gd name="T9" fmla="*/ 0 h 7"/>
              <a:gd name="T10" fmla="*/ 18 w 787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7" h="7">
                <a:moveTo>
                  <a:pt x="18" y="0"/>
                </a:moveTo>
                <a:lnTo>
                  <a:pt x="0" y="7"/>
                </a:lnTo>
                <a:lnTo>
                  <a:pt x="787" y="7"/>
                </a:lnTo>
                <a:lnTo>
                  <a:pt x="783" y="2"/>
                </a:lnTo>
                <a:lnTo>
                  <a:pt x="780" y="0"/>
                </a:lnTo>
                <a:lnTo>
                  <a:pt x="18" y="0"/>
                </a:lnTo>
                <a:close/>
              </a:path>
            </a:pathLst>
          </a:custGeom>
          <a:solidFill>
            <a:srgbClr val="F51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11" name="Freeform 760"/>
          <p:cNvSpPr>
            <a:spLocks noChangeArrowheads="1"/>
          </p:cNvSpPr>
          <p:nvPr/>
        </p:nvSpPr>
        <p:spPr bwMode="auto">
          <a:xfrm>
            <a:off x="1618148" y="3448773"/>
            <a:ext cx="442438" cy="3167"/>
          </a:xfrm>
          <a:custGeom>
            <a:avLst/>
            <a:gdLst>
              <a:gd name="T0" fmla="*/ 24 w 762"/>
              <a:gd name="T1" fmla="*/ 2 h 6"/>
              <a:gd name="T2" fmla="*/ 0 w 762"/>
              <a:gd name="T3" fmla="*/ 6 h 6"/>
              <a:gd name="T4" fmla="*/ 762 w 762"/>
              <a:gd name="T5" fmla="*/ 6 h 6"/>
              <a:gd name="T6" fmla="*/ 755 w 762"/>
              <a:gd name="T7" fmla="*/ 0 h 6"/>
              <a:gd name="T8" fmla="*/ 51 w 762"/>
              <a:gd name="T9" fmla="*/ 0 h 6"/>
              <a:gd name="T10" fmla="*/ 24 w 762"/>
              <a:gd name="T11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2" h="6">
                <a:moveTo>
                  <a:pt x="24" y="2"/>
                </a:moveTo>
                <a:lnTo>
                  <a:pt x="0" y="6"/>
                </a:lnTo>
                <a:lnTo>
                  <a:pt x="762" y="6"/>
                </a:lnTo>
                <a:lnTo>
                  <a:pt x="755" y="0"/>
                </a:lnTo>
                <a:lnTo>
                  <a:pt x="51" y="0"/>
                </a:lnTo>
                <a:lnTo>
                  <a:pt x="24" y="2"/>
                </a:lnTo>
                <a:close/>
              </a:path>
            </a:pathLst>
          </a:custGeom>
          <a:solidFill>
            <a:srgbClr val="F61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12" name="Freeform 761"/>
          <p:cNvSpPr>
            <a:spLocks noChangeArrowheads="1"/>
          </p:cNvSpPr>
          <p:nvPr/>
        </p:nvSpPr>
        <p:spPr bwMode="auto">
          <a:xfrm>
            <a:off x="1647540" y="3444021"/>
            <a:ext cx="408404" cy="4750"/>
          </a:xfrm>
          <a:custGeom>
            <a:avLst/>
            <a:gdLst>
              <a:gd name="T0" fmla="*/ 65 w 704"/>
              <a:gd name="T1" fmla="*/ 0 h 6"/>
              <a:gd name="T2" fmla="*/ 0 w 704"/>
              <a:gd name="T3" fmla="*/ 6 h 6"/>
              <a:gd name="T4" fmla="*/ 704 w 704"/>
              <a:gd name="T5" fmla="*/ 6 h 6"/>
              <a:gd name="T6" fmla="*/ 697 w 704"/>
              <a:gd name="T7" fmla="*/ 0 h 6"/>
              <a:gd name="T8" fmla="*/ 65 w 70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4" h="6">
                <a:moveTo>
                  <a:pt x="65" y="0"/>
                </a:moveTo>
                <a:lnTo>
                  <a:pt x="0" y="6"/>
                </a:lnTo>
                <a:lnTo>
                  <a:pt x="704" y="6"/>
                </a:lnTo>
                <a:lnTo>
                  <a:pt x="697" y="0"/>
                </a:lnTo>
                <a:lnTo>
                  <a:pt x="65" y="0"/>
                </a:lnTo>
                <a:close/>
              </a:path>
            </a:pathLst>
          </a:custGeom>
          <a:solidFill>
            <a:srgbClr val="F70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13" name="Freeform 762"/>
          <p:cNvSpPr>
            <a:spLocks noChangeArrowheads="1"/>
          </p:cNvSpPr>
          <p:nvPr/>
        </p:nvSpPr>
        <p:spPr bwMode="auto">
          <a:xfrm>
            <a:off x="1684669" y="3439272"/>
            <a:ext cx="368183" cy="4751"/>
          </a:xfrm>
          <a:custGeom>
            <a:avLst/>
            <a:gdLst>
              <a:gd name="T0" fmla="*/ 65 w 632"/>
              <a:gd name="T1" fmla="*/ 0 h 8"/>
              <a:gd name="T2" fmla="*/ 0 w 632"/>
              <a:gd name="T3" fmla="*/ 8 h 8"/>
              <a:gd name="T4" fmla="*/ 632 w 632"/>
              <a:gd name="T5" fmla="*/ 8 h 8"/>
              <a:gd name="T6" fmla="*/ 625 w 632"/>
              <a:gd name="T7" fmla="*/ 0 h 8"/>
              <a:gd name="T8" fmla="*/ 65 w 632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2" h="8">
                <a:moveTo>
                  <a:pt x="65" y="0"/>
                </a:moveTo>
                <a:lnTo>
                  <a:pt x="0" y="8"/>
                </a:lnTo>
                <a:lnTo>
                  <a:pt x="632" y="8"/>
                </a:lnTo>
                <a:lnTo>
                  <a:pt x="625" y="0"/>
                </a:lnTo>
                <a:lnTo>
                  <a:pt x="65" y="0"/>
                </a:lnTo>
                <a:close/>
              </a:path>
            </a:pathLst>
          </a:custGeom>
          <a:solidFill>
            <a:srgbClr val="F80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14" name="Freeform 763"/>
          <p:cNvSpPr>
            <a:spLocks noChangeArrowheads="1"/>
          </p:cNvSpPr>
          <p:nvPr/>
        </p:nvSpPr>
        <p:spPr bwMode="auto">
          <a:xfrm>
            <a:off x="1587209" y="3464607"/>
            <a:ext cx="491941" cy="4751"/>
          </a:xfrm>
          <a:custGeom>
            <a:avLst/>
            <a:gdLst>
              <a:gd name="T0" fmla="*/ 8 w 847"/>
              <a:gd name="T1" fmla="*/ 0 h 8"/>
              <a:gd name="T2" fmla="*/ 0 w 847"/>
              <a:gd name="T3" fmla="*/ 8 h 8"/>
              <a:gd name="T4" fmla="*/ 847 w 847"/>
              <a:gd name="T5" fmla="*/ 8 h 8"/>
              <a:gd name="T6" fmla="*/ 841 w 847"/>
              <a:gd name="T7" fmla="*/ 0 h 8"/>
              <a:gd name="T8" fmla="*/ 8 w 847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5" h="8">
                <a:moveTo>
                  <a:pt x="8" y="0"/>
                </a:moveTo>
                <a:lnTo>
                  <a:pt x="0" y="8"/>
                </a:lnTo>
                <a:lnTo>
                  <a:pt x="847" y="8"/>
                </a:lnTo>
                <a:lnTo>
                  <a:pt x="841" y="0"/>
                </a:lnTo>
                <a:lnTo>
                  <a:pt x="8" y="0"/>
                </a:lnTo>
                <a:close/>
              </a:path>
            </a:pathLst>
          </a:custGeom>
          <a:solidFill>
            <a:srgbClr val="F01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15" name="Freeform 764"/>
          <p:cNvSpPr>
            <a:spLocks noChangeArrowheads="1"/>
          </p:cNvSpPr>
          <p:nvPr/>
        </p:nvSpPr>
        <p:spPr bwMode="auto">
          <a:xfrm>
            <a:off x="1762019" y="3432938"/>
            <a:ext cx="280004" cy="3167"/>
          </a:xfrm>
          <a:custGeom>
            <a:avLst/>
            <a:gdLst>
              <a:gd name="T0" fmla="*/ 65 w 483"/>
              <a:gd name="T1" fmla="*/ 0 h 6"/>
              <a:gd name="T2" fmla="*/ 0 w 483"/>
              <a:gd name="T3" fmla="*/ 6 h 6"/>
              <a:gd name="T4" fmla="*/ 483 w 483"/>
              <a:gd name="T5" fmla="*/ 6 h 6"/>
              <a:gd name="T6" fmla="*/ 476 w 483"/>
              <a:gd name="T7" fmla="*/ 0 h 6"/>
              <a:gd name="T8" fmla="*/ 65 w 483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2" h="6">
                <a:moveTo>
                  <a:pt x="65" y="0"/>
                </a:moveTo>
                <a:lnTo>
                  <a:pt x="0" y="6"/>
                </a:lnTo>
                <a:lnTo>
                  <a:pt x="483" y="6"/>
                </a:lnTo>
                <a:lnTo>
                  <a:pt x="476" y="0"/>
                </a:lnTo>
                <a:lnTo>
                  <a:pt x="65" y="0"/>
                </a:lnTo>
                <a:close/>
              </a:path>
            </a:pathLst>
          </a:custGeom>
          <a:solidFill>
            <a:srgbClr val="FA0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16" name="Freeform 765"/>
          <p:cNvSpPr>
            <a:spLocks noChangeArrowheads="1"/>
          </p:cNvSpPr>
          <p:nvPr/>
        </p:nvSpPr>
        <p:spPr bwMode="auto">
          <a:xfrm>
            <a:off x="1837819" y="3426604"/>
            <a:ext cx="193374" cy="3167"/>
          </a:xfrm>
          <a:custGeom>
            <a:avLst/>
            <a:gdLst>
              <a:gd name="T0" fmla="*/ 65 w 334"/>
              <a:gd name="T1" fmla="*/ 0 h 7"/>
              <a:gd name="T2" fmla="*/ 0 w 334"/>
              <a:gd name="T3" fmla="*/ 7 h 7"/>
              <a:gd name="T4" fmla="*/ 334 w 334"/>
              <a:gd name="T5" fmla="*/ 7 h 7"/>
              <a:gd name="T6" fmla="*/ 324 w 334"/>
              <a:gd name="T7" fmla="*/ 0 h 7"/>
              <a:gd name="T8" fmla="*/ 65 w 334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" h="7">
                <a:moveTo>
                  <a:pt x="65" y="0"/>
                </a:moveTo>
                <a:lnTo>
                  <a:pt x="0" y="7"/>
                </a:lnTo>
                <a:lnTo>
                  <a:pt x="334" y="7"/>
                </a:lnTo>
                <a:lnTo>
                  <a:pt x="324" y="0"/>
                </a:lnTo>
                <a:lnTo>
                  <a:pt x="65" y="0"/>
                </a:lnTo>
                <a:close/>
              </a:path>
            </a:pathLst>
          </a:custGeom>
          <a:solidFill>
            <a:srgbClr val="FC0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17" name="Freeform 766"/>
          <p:cNvSpPr>
            <a:spLocks noChangeArrowheads="1"/>
          </p:cNvSpPr>
          <p:nvPr/>
        </p:nvSpPr>
        <p:spPr bwMode="auto">
          <a:xfrm>
            <a:off x="1799145" y="3429771"/>
            <a:ext cx="239782" cy="3167"/>
          </a:xfrm>
          <a:custGeom>
            <a:avLst/>
            <a:gdLst>
              <a:gd name="T0" fmla="*/ 66 w 411"/>
              <a:gd name="T1" fmla="*/ 0 h 6"/>
              <a:gd name="T2" fmla="*/ 0 w 411"/>
              <a:gd name="T3" fmla="*/ 6 h 6"/>
              <a:gd name="T4" fmla="*/ 411 w 411"/>
              <a:gd name="T5" fmla="*/ 6 h 6"/>
              <a:gd name="T6" fmla="*/ 400 w 411"/>
              <a:gd name="T7" fmla="*/ 0 h 6"/>
              <a:gd name="T8" fmla="*/ 66 w 411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6">
                <a:moveTo>
                  <a:pt x="66" y="0"/>
                </a:moveTo>
                <a:lnTo>
                  <a:pt x="0" y="6"/>
                </a:lnTo>
                <a:lnTo>
                  <a:pt x="411" y="6"/>
                </a:lnTo>
                <a:lnTo>
                  <a:pt x="400" y="0"/>
                </a:lnTo>
                <a:lnTo>
                  <a:pt x="66" y="0"/>
                </a:lnTo>
                <a:close/>
              </a:path>
            </a:pathLst>
          </a:custGeom>
          <a:solidFill>
            <a:srgbClr val="FB0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18" name="Freeform 767"/>
          <p:cNvSpPr>
            <a:spLocks noChangeArrowheads="1"/>
          </p:cNvSpPr>
          <p:nvPr/>
        </p:nvSpPr>
        <p:spPr bwMode="auto">
          <a:xfrm>
            <a:off x="1876496" y="3415519"/>
            <a:ext cx="150057" cy="11084"/>
          </a:xfrm>
          <a:custGeom>
            <a:avLst/>
            <a:gdLst>
              <a:gd name="T0" fmla="*/ 259 w 259"/>
              <a:gd name="T1" fmla="*/ 19 h 19"/>
              <a:gd name="T2" fmla="*/ 249 w 259"/>
              <a:gd name="T3" fmla="*/ 14 h 19"/>
              <a:gd name="T4" fmla="*/ 222 w 259"/>
              <a:gd name="T5" fmla="*/ 3 h 19"/>
              <a:gd name="T6" fmla="*/ 196 w 259"/>
              <a:gd name="T7" fmla="*/ 0 h 19"/>
              <a:gd name="T8" fmla="*/ 0 w 259"/>
              <a:gd name="T9" fmla="*/ 19 h 19"/>
              <a:gd name="T10" fmla="*/ 259 w 259"/>
              <a:gd name="T11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9" h="19">
                <a:moveTo>
                  <a:pt x="259" y="19"/>
                </a:moveTo>
                <a:lnTo>
                  <a:pt x="249" y="14"/>
                </a:lnTo>
                <a:lnTo>
                  <a:pt x="222" y="3"/>
                </a:lnTo>
                <a:lnTo>
                  <a:pt x="196" y="0"/>
                </a:lnTo>
                <a:lnTo>
                  <a:pt x="0" y="19"/>
                </a:lnTo>
                <a:lnTo>
                  <a:pt x="259" y="19"/>
                </a:lnTo>
                <a:close/>
              </a:path>
            </a:pathLst>
          </a:custGeom>
          <a:solidFill>
            <a:srgbClr val="FD0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19" name="Freeform 768"/>
          <p:cNvSpPr>
            <a:spLocks noChangeArrowheads="1"/>
          </p:cNvSpPr>
          <p:nvPr/>
        </p:nvSpPr>
        <p:spPr bwMode="auto">
          <a:xfrm>
            <a:off x="1723344" y="3436105"/>
            <a:ext cx="324867" cy="3167"/>
          </a:xfrm>
          <a:custGeom>
            <a:avLst/>
            <a:gdLst>
              <a:gd name="T0" fmla="*/ 560 w 560"/>
              <a:gd name="T1" fmla="*/ 6 h 6"/>
              <a:gd name="T2" fmla="*/ 550 w 560"/>
              <a:gd name="T3" fmla="*/ 0 h 6"/>
              <a:gd name="T4" fmla="*/ 67 w 560"/>
              <a:gd name="T5" fmla="*/ 0 h 6"/>
              <a:gd name="T6" fmla="*/ 0 w 560"/>
              <a:gd name="T7" fmla="*/ 6 h 6"/>
              <a:gd name="T8" fmla="*/ 560 w 560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0" h="6">
                <a:moveTo>
                  <a:pt x="560" y="6"/>
                </a:moveTo>
                <a:lnTo>
                  <a:pt x="550" y="0"/>
                </a:lnTo>
                <a:lnTo>
                  <a:pt x="67" y="0"/>
                </a:lnTo>
                <a:lnTo>
                  <a:pt x="0" y="6"/>
                </a:lnTo>
                <a:lnTo>
                  <a:pt x="560" y="6"/>
                </a:lnTo>
                <a:close/>
              </a:path>
            </a:pathLst>
          </a:custGeom>
          <a:solidFill>
            <a:srgbClr val="F90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20" name="Freeform 769"/>
          <p:cNvSpPr>
            <a:spLocks noChangeArrowheads="1"/>
          </p:cNvSpPr>
          <p:nvPr/>
        </p:nvSpPr>
        <p:spPr bwMode="auto">
          <a:xfrm>
            <a:off x="1576379" y="3545364"/>
            <a:ext cx="2054397" cy="3167"/>
          </a:xfrm>
          <a:custGeom>
            <a:avLst/>
            <a:gdLst>
              <a:gd name="T0" fmla="*/ 3539 w 3539"/>
              <a:gd name="T1" fmla="*/ 0 h 6"/>
              <a:gd name="T2" fmla="*/ 0 w 3539"/>
              <a:gd name="T3" fmla="*/ 0 h 6"/>
              <a:gd name="T4" fmla="*/ 0 w 3539"/>
              <a:gd name="T5" fmla="*/ 6 h 6"/>
              <a:gd name="T6" fmla="*/ 3534 w 3539"/>
              <a:gd name="T7" fmla="*/ 6 h 6"/>
              <a:gd name="T8" fmla="*/ 3539 w 3539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9" h="6">
                <a:moveTo>
                  <a:pt x="3539" y="0"/>
                </a:moveTo>
                <a:lnTo>
                  <a:pt x="0" y="0"/>
                </a:lnTo>
                <a:lnTo>
                  <a:pt x="0" y="6"/>
                </a:lnTo>
                <a:lnTo>
                  <a:pt x="3534" y="6"/>
                </a:lnTo>
                <a:lnTo>
                  <a:pt x="3539" y="0"/>
                </a:lnTo>
                <a:close/>
              </a:path>
            </a:pathLst>
          </a:custGeom>
          <a:solidFill>
            <a:srgbClr val="D94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21" name="Freeform 770"/>
          <p:cNvSpPr>
            <a:spLocks noChangeArrowheads="1"/>
          </p:cNvSpPr>
          <p:nvPr/>
        </p:nvSpPr>
        <p:spPr bwMode="auto">
          <a:xfrm>
            <a:off x="1576379" y="3548531"/>
            <a:ext cx="2052850" cy="3167"/>
          </a:xfrm>
          <a:custGeom>
            <a:avLst/>
            <a:gdLst>
              <a:gd name="T0" fmla="*/ 3529 w 3534"/>
              <a:gd name="T1" fmla="*/ 7 h 7"/>
              <a:gd name="T2" fmla="*/ 3534 w 3534"/>
              <a:gd name="T3" fmla="*/ 0 h 7"/>
              <a:gd name="T4" fmla="*/ 0 w 3534"/>
              <a:gd name="T5" fmla="*/ 0 h 7"/>
              <a:gd name="T6" fmla="*/ 0 w 3534"/>
              <a:gd name="T7" fmla="*/ 7 h 7"/>
              <a:gd name="T8" fmla="*/ 3529 w 3534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4" h="7">
                <a:moveTo>
                  <a:pt x="3529" y="7"/>
                </a:moveTo>
                <a:lnTo>
                  <a:pt x="3534" y="0"/>
                </a:lnTo>
                <a:lnTo>
                  <a:pt x="0" y="0"/>
                </a:lnTo>
                <a:lnTo>
                  <a:pt x="0" y="7"/>
                </a:lnTo>
                <a:lnTo>
                  <a:pt x="3529" y="7"/>
                </a:lnTo>
                <a:close/>
              </a:path>
            </a:pathLst>
          </a:custGeom>
          <a:solidFill>
            <a:srgbClr val="D74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22" name="Freeform 771"/>
          <p:cNvSpPr>
            <a:spLocks noChangeArrowheads="1"/>
          </p:cNvSpPr>
          <p:nvPr/>
        </p:nvSpPr>
        <p:spPr bwMode="auto">
          <a:xfrm>
            <a:off x="1576380" y="3551698"/>
            <a:ext cx="2049756" cy="3167"/>
          </a:xfrm>
          <a:custGeom>
            <a:avLst/>
            <a:gdLst>
              <a:gd name="T0" fmla="*/ 3523 w 3529"/>
              <a:gd name="T1" fmla="*/ 6 h 6"/>
              <a:gd name="T2" fmla="*/ 3526 w 3529"/>
              <a:gd name="T3" fmla="*/ 4 h 6"/>
              <a:gd name="T4" fmla="*/ 3527 w 3529"/>
              <a:gd name="T5" fmla="*/ 2 h 6"/>
              <a:gd name="T6" fmla="*/ 3529 w 3529"/>
              <a:gd name="T7" fmla="*/ 0 h 6"/>
              <a:gd name="T8" fmla="*/ 0 w 3529"/>
              <a:gd name="T9" fmla="*/ 0 h 6"/>
              <a:gd name="T10" fmla="*/ 0 w 3529"/>
              <a:gd name="T11" fmla="*/ 6 h 6"/>
              <a:gd name="T12" fmla="*/ 3523 w 3529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29" h="6">
                <a:moveTo>
                  <a:pt x="3523" y="6"/>
                </a:moveTo>
                <a:lnTo>
                  <a:pt x="3526" y="4"/>
                </a:lnTo>
                <a:lnTo>
                  <a:pt x="3527" y="2"/>
                </a:lnTo>
                <a:lnTo>
                  <a:pt x="3529" y="0"/>
                </a:lnTo>
                <a:lnTo>
                  <a:pt x="0" y="0"/>
                </a:lnTo>
                <a:lnTo>
                  <a:pt x="0" y="6"/>
                </a:lnTo>
                <a:lnTo>
                  <a:pt x="3523" y="6"/>
                </a:lnTo>
                <a:close/>
              </a:path>
            </a:pathLst>
          </a:custGeom>
          <a:solidFill>
            <a:srgbClr val="D65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23" name="Freeform 772"/>
          <p:cNvSpPr>
            <a:spLocks noChangeArrowheads="1"/>
          </p:cNvSpPr>
          <p:nvPr/>
        </p:nvSpPr>
        <p:spPr bwMode="auto">
          <a:xfrm>
            <a:off x="1576379" y="3559615"/>
            <a:ext cx="2040474" cy="3167"/>
          </a:xfrm>
          <a:custGeom>
            <a:avLst/>
            <a:gdLst>
              <a:gd name="T0" fmla="*/ 3490 w 3513"/>
              <a:gd name="T1" fmla="*/ 6 h 6"/>
              <a:gd name="T2" fmla="*/ 3502 w 3513"/>
              <a:gd name="T3" fmla="*/ 3 h 6"/>
              <a:gd name="T4" fmla="*/ 3506 w 3513"/>
              <a:gd name="T5" fmla="*/ 1 h 6"/>
              <a:gd name="T6" fmla="*/ 3509 w 3513"/>
              <a:gd name="T7" fmla="*/ 0 h 6"/>
              <a:gd name="T8" fmla="*/ 3513 w 3513"/>
              <a:gd name="T9" fmla="*/ 0 h 6"/>
              <a:gd name="T10" fmla="*/ 0 w 3513"/>
              <a:gd name="T11" fmla="*/ 0 h 6"/>
              <a:gd name="T12" fmla="*/ 0 w 3513"/>
              <a:gd name="T13" fmla="*/ 6 h 6"/>
              <a:gd name="T14" fmla="*/ 925 w 3513"/>
              <a:gd name="T15" fmla="*/ 6 h 6"/>
              <a:gd name="T16" fmla="*/ 3490 w 3513"/>
              <a:gd name="T1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3" h="6">
                <a:moveTo>
                  <a:pt x="3490" y="6"/>
                </a:moveTo>
                <a:lnTo>
                  <a:pt x="3502" y="3"/>
                </a:lnTo>
                <a:lnTo>
                  <a:pt x="3506" y="1"/>
                </a:lnTo>
                <a:lnTo>
                  <a:pt x="3509" y="0"/>
                </a:lnTo>
                <a:lnTo>
                  <a:pt x="3513" y="0"/>
                </a:lnTo>
                <a:lnTo>
                  <a:pt x="0" y="0"/>
                </a:lnTo>
                <a:lnTo>
                  <a:pt x="0" y="6"/>
                </a:lnTo>
                <a:lnTo>
                  <a:pt x="925" y="6"/>
                </a:lnTo>
                <a:lnTo>
                  <a:pt x="3490" y="6"/>
                </a:lnTo>
                <a:close/>
              </a:path>
            </a:pathLst>
          </a:custGeom>
          <a:solidFill>
            <a:srgbClr val="D45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24" name="Freeform 773"/>
          <p:cNvSpPr>
            <a:spLocks noChangeArrowheads="1"/>
          </p:cNvSpPr>
          <p:nvPr/>
        </p:nvSpPr>
        <p:spPr bwMode="auto">
          <a:xfrm>
            <a:off x="1576380" y="3554863"/>
            <a:ext cx="2045115" cy="4750"/>
          </a:xfrm>
          <a:custGeom>
            <a:avLst/>
            <a:gdLst>
              <a:gd name="T0" fmla="*/ 3513 w 3523"/>
              <a:gd name="T1" fmla="*/ 7 h 7"/>
              <a:gd name="T2" fmla="*/ 3517 w 3523"/>
              <a:gd name="T3" fmla="*/ 3 h 7"/>
              <a:gd name="T4" fmla="*/ 3523 w 3523"/>
              <a:gd name="T5" fmla="*/ 0 h 7"/>
              <a:gd name="T6" fmla="*/ 0 w 3523"/>
              <a:gd name="T7" fmla="*/ 0 h 7"/>
              <a:gd name="T8" fmla="*/ 0 w 3523"/>
              <a:gd name="T9" fmla="*/ 7 h 7"/>
              <a:gd name="T10" fmla="*/ 3513 w 3523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22" h="7">
                <a:moveTo>
                  <a:pt x="3513" y="7"/>
                </a:moveTo>
                <a:lnTo>
                  <a:pt x="3517" y="3"/>
                </a:lnTo>
                <a:lnTo>
                  <a:pt x="3523" y="0"/>
                </a:lnTo>
                <a:lnTo>
                  <a:pt x="0" y="0"/>
                </a:lnTo>
                <a:lnTo>
                  <a:pt x="0" y="7"/>
                </a:lnTo>
                <a:lnTo>
                  <a:pt x="3513" y="7"/>
                </a:lnTo>
                <a:close/>
              </a:path>
            </a:pathLst>
          </a:custGeom>
          <a:solidFill>
            <a:srgbClr val="D55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25" name="Freeform 774"/>
          <p:cNvSpPr>
            <a:spLocks noChangeArrowheads="1"/>
          </p:cNvSpPr>
          <p:nvPr/>
        </p:nvSpPr>
        <p:spPr bwMode="auto">
          <a:xfrm>
            <a:off x="1576380" y="3577033"/>
            <a:ext cx="522881" cy="3167"/>
          </a:xfrm>
          <a:custGeom>
            <a:avLst/>
            <a:gdLst>
              <a:gd name="T0" fmla="*/ 894 w 900"/>
              <a:gd name="T1" fmla="*/ 6 h 6"/>
              <a:gd name="T2" fmla="*/ 900 w 900"/>
              <a:gd name="T3" fmla="*/ 0 h 6"/>
              <a:gd name="T4" fmla="*/ 0 w 900"/>
              <a:gd name="T5" fmla="*/ 0 h 6"/>
              <a:gd name="T6" fmla="*/ 2 w 900"/>
              <a:gd name="T7" fmla="*/ 6 h 6"/>
              <a:gd name="T8" fmla="*/ 894 w 900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0" h="6">
                <a:moveTo>
                  <a:pt x="894" y="6"/>
                </a:moveTo>
                <a:lnTo>
                  <a:pt x="900" y="0"/>
                </a:lnTo>
                <a:lnTo>
                  <a:pt x="0" y="0"/>
                </a:lnTo>
                <a:lnTo>
                  <a:pt x="2" y="6"/>
                </a:lnTo>
                <a:lnTo>
                  <a:pt x="894" y="6"/>
                </a:lnTo>
                <a:close/>
              </a:path>
            </a:pathLst>
          </a:custGeom>
          <a:solidFill>
            <a:srgbClr val="CF5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26" name="Freeform 775"/>
          <p:cNvSpPr>
            <a:spLocks noChangeArrowheads="1"/>
          </p:cNvSpPr>
          <p:nvPr/>
        </p:nvSpPr>
        <p:spPr bwMode="auto">
          <a:xfrm>
            <a:off x="1576379" y="3573866"/>
            <a:ext cx="525975" cy="3167"/>
          </a:xfrm>
          <a:custGeom>
            <a:avLst/>
            <a:gdLst>
              <a:gd name="T0" fmla="*/ 902 w 908"/>
              <a:gd name="T1" fmla="*/ 7 h 7"/>
              <a:gd name="T2" fmla="*/ 908 w 908"/>
              <a:gd name="T3" fmla="*/ 0 h 7"/>
              <a:gd name="T4" fmla="*/ 0 w 908"/>
              <a:gd name="T5" fmla="*/ 0 h 7"/>
              <a:gd name="T6" fmla="*/ 2 w 908"/>
              <a:gd name="T7" fmla="*/ 7 h 7"/>
              <a:gd name="T8" fmla="*/ 902 w 908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6" h="7">
                <a:moveTo>
                  <a:pt x="902" y="7"/>
                </a:moveTo>
                <a:lnTo>
                  <a:pt x="908" y="0"/>
                </a:lnTo>
                <a:lnTo>
                  <a:pt x="0" y="0"/>
                </a:lnTo>
                <a:lnTo>
                  <a:pt x="2" y="7"/>
                </a:lnTo>
                <a:lnTo>
                  <a:pt x="902" y="7"/>
                </a:lnTo>
                <a:close/>
              </a:path>
            </a:pathLst>
          </a:custGeom>
          <a:solidFill>
            <a:srgbClr val="D05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27" name="Freeform 776"/>
          <p:cNvSpPr>
            <a:spLocks noChangeArrowheads="1"/>
          </p:cNvSpPr>
          <p:nvPr/>
        </p:nvSpPr>
        <p:spPr bwMode="auto">
          <a:xfrm>
            <a:off x="1576379" y="3570699"/>
            <a:ext cx="530616" cy="3167"/>
          </a:xfrm>
          <a:custGeom>
            <a:avLst/>
            <a:gdLst>
              <a:gd name="T0" fmla="*/ 908 w 913"/>
              <a:gd name="T1" fmla="*/ 6 h 6"/>
              <a:gd name="T2" fmla="*/ 913 w 913"/>
              <a:gd name="T3" fmla="*/ 0 h 6"/>
              <a:gd name="T4" fmla="*/ 0 w 913"/>
              <a:gd name="T5" fmla="*/ 0 h 6"/>
              <a:gd name="T6" fmla="*/ 0 w 913"/>
              <a:gd name="T7" fmla="*/ 5 h 6"/>
              <a:gd name="T8" fmla="*/ 0 w 913"/>
              <a:gd name="T9" fmla="*/ 6 h 6"/>
              <a:gd name="T10" fmla="*/ 908 w 913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3" h="6">
                <a:moveTo>
                  <a:pt x="908" y="6"/>
                </a:moveTo>
                <a:lnTo>
                  <a:pt x="913" y="0"/>
                </a:lnTo>
                <a:lnTo>
                  <a:pt x="0" y="0"/>
                </a:lnTo>
                <a:lnTo>
                  <a:pt x="0" y="5"/>
                </a:lnTo>
                <a:lnTo>
                  <a:pt x="0" y="6"/>
                </a:lnTo>
                <a:lnTo>
                  <a:pt x="908" y="6"/>
                </a:lnTo>
                <a:close/>
              </a:path>
            </a:pathLst>
          </a:custGeom>
          <a:solidFill>
            <a:srgbClr val="D15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28" name="Freeform 777"/>
          <p:cNvSpPr>
            <a:spLocks noChangeArrowheads="1"/>
          </p:cNvSpPr>
          <p:nvPr/>
        </p:nvSpPr>
        <p:spPr bwMode="auto">
          <a:xfrm>
            <a:off x="1576380" y="3567533"/>
            <a:ext cx="533710" cy="3167"/>
          </a:xfrm>
          <a:custGeom>
            <a:avLst/>
            <a:gdLst>
              <a:gd name="T0" fmla="*/ 913 w 919"/>
              <a:gd name="T1" fmla="*/ 6 h 6"/>
              <a:gd name="T2" fmla="*/ 919 w 919"/>
              <a:gd name="T3" fmla="*/ 0 h 6"/>
              <a:gd name="T4" fmla="*/ 0 w 919"/>
              <a:gd name="T5" fmla="*/ 0 h 6"/>
              <a:gd name="T6" fmla="*/ 0 w 919"/>
              <a:gd name="T7" fmla="*/ 6 h 6"/>
              <a:gd name="T8" fmla="*/ 913 w 919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9" h="6">
                <a:moveTo>
                  <a:pt x="913" y="6"/>
                </a:moveTo>
                <a:lnTo>
                  <a:pt x="919" y="0"/>
                </a:lnTo>
                <a:lnTo>
                  <a:pt x="0" y="0"/>
                </a:lnTo>
                <a:lnTo>
                  <a:pt x="0" y="6"/>
                </a:lnTo>
                <a:lnTo>
                  <a:pt x="913" y="6"/>
                </a:lnTo>
                <a:close/>
              </a:path>
            </a:pathLst>
          </a:custGeom>
          <a:solidFill>
            <a:srgbClr val="D25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29" name="Freeform 778"/>
          <p:cNvSpPr>
            <a:spLocks noChangeArrowheads="1"/>
          </p:cNvSpPr>
          <p:nvPr/>
        </p:nvSpPr>
        <p:spPr bwMode="auto">
          <a:xfrm>
            <a:off x="1576379" y="3562782"/>
            <a:ext cx="536804" cy="4751"/>
          </a:xfrm>
          <a:custGeom>
            <a:avLst/>
            <a:gdLst>
              <a:gd name="T0" fmla="*/ 919 w 925"/>
              <a:gd name="T1" fmla="*/ 7 h 7"/>
              <a:gd name="T2" fmla="*/ 925 w 925"/>
              <a:gd name="T3" fmla="*/ 0 h 7"/>
              <a:gd name="T4" fmla="*/ 0 w 925"/>
              <a:gd name="T5" fmla="*/ 0 h 7"/>
              <a:gd name="T6" fmla="*/ 0 w 925"/>
              <a:gd name="T7" fmla="*/ 7 h 7"/>
              <a:gd name="T8" fmla="*/ 919 w 925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4" h="7">
                <a:moveTo>
                  <a:pt x="919" y="7"/>
                </a:moveTo>
                <a:lnTo>
                  <a:pt x="925" y="0"/>
                </a:lnTo>
                <a:lnTo>
                  <a:pt x="0" y="0"/>
                </a:lnTo>
                <a:lnTo>
                  <a:pt x="0" y="7"/>
                </a:lnTo>
                <a:lnTo>
                  <a:pt x="919" y="7"/>
                </a:lnTo>
                <a:close/>
              </a:path>
            </a:pathLst>
          </a:custGeom>
          <a:solidFill>
            <a:srgbClr val="D35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30" name="Freeform 779"/>
          <p:cNvSpPr>
            <a:spLocks noChangeArrowheads="1"/>
          </p:cNvSpPr>
          <p:nvPr/>
        </p:nvSpPr>
        <p:spPr bwMode="auto">
          <a:xfrm>
            <a:off x="1577927" y="3580200"/>
            <a:ext cx="518241" cy="3167"/>
          </a:xfrm>
          <a:custGeom>
            <a:avLst/>
            <a:gdLst>
              <a:gd name="T0" fmla="*/ 886 w 892"/>
              <a:gd name="T1" fmla="*/ 6 h 6"/>
              <a:gd name="T2" fmla="*/ 892 w 892"/>
              <a:gd name="T3" fmla="*/ 0 h 6"/>
              <a:gd name="T4" fmla="*/ 0 w 892"/>
              <a:gd name="T5" fmla="*/ 0 h 6"/>
              <a:gd name="T6" fmla="*/ 1 w 892"/>
              <a:gd name="T7" fmla="*/ 6 h 6"/>
              <a:gd name="T8" fmla="*/ 886 w 892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2" h="6">
                <a:moveTo>
                  <a:pt x="886" y="6"/>
                </a:moveTo>
                <a:lnTo>
                  <a:pt x="892" y="0"/>
                </a:lnTo>
                <a:lnTo>
                  <a:pt x="0" y="0"/>
                </a:lnTo>
                <a:lnTo>
                  <a:pt x="1" y="6"/>
                </a:lnTo>
                <a:lnTo>
                  <a:pt x="886" y="6"/>
                </a:lnTo>
                <a:close/>
              </a:path>
            </a:pathLst>
          </a:custGeom>
          <a:solidFill>
            <a:srgbClr val="CE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31" name="Freeform 780"/>
          <p:cNvSpPr>
            <a:spLocks noChangeArrowheads="1"/>
          </p:cNvSpPr>
          <p:nvPr/>
        </p:nvSpPr>
        <p:spPr bwMode="auto">
          <a:xfrm>
            <a:off x="1577925" y="3583367"/>
            <a:ext cx="515147" cy="3167"/>
          </a:xfrm>
          <a:custGeom>
            <a:avLst/>
            <a:gdLst>
              <a:gd name="T0" fmla="*/ 880 w 885"/>
              <a:gd name="T1" fmla="*/ 6 h 6"/>
              <a:gd name="T2" fmla="*/ 885 w 885"/>
              <a:gd name="T3" fmla="*/ 0 h 6"/>
              <a:gd name="T4" fmla="*/ 0 w 885"/>
              <a:gd name="T5" fmla="*/ 0 h 6"/>
              <a:gd name="T6" fmla="*/ 3 w 885"/>
              <a:gd name="T7" fmla="*/ 6 h 6"/>
              <a:gd name="T8" fmla="*/ 880 w 885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5" h="6">
                <a:moveTo>
                  <a:pt x="880" y="6"/>
                </a:moveTo>
                <a:lnTo>
                  <a:pt x="885" y="0"/>
                </a:lnTo>
                <a:lnTo>
                  <a:pt x="0" y="0"/>
                </a:lnTo>
                <a:lnTo>
                  <a:pt x="3" y="6"/>
                </a:lnTo>
                <a:lnTo>
                  <a:pt x="880" y="6"/>
                </a:lnTo>
                <a:close/>
              </a:path>
            </a:pathLst>
          </a:custGeom>
          <a:solidFill>
            <a:srgbClr val="CD6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32" name="Freeform 781"/>
          <p:cNvSpPr>
            <a:spLocks noChangeArrowheads="1"/>
          </p:cNvSpPr>
          <p:nvPr/>
        </p:nvSpPr>
        <p:spPr bwMode="auto">
          <a:xfrm>
            <a:off x="1633618" y="3622952"/>
            <a:ext cx="417686" cy="6334"/>
          </a:xfrm>
          <a:custGeom>
            <a:avLst/>
            <a:gdLst>
              <a:gd name="T0" fmla="*/ 710 w 718"/>
              <a:gd name="T1" fmla="*/ 7 h 7"/>
              <a:gd name="T2" fmla="*/ 718 w 718"/>
              <a:gd name="T3" fmla="*/ 0 h 7"/>
              <a:gd name="T4" fmla="*/ 0 w 718"/>
              <a:gd name="T5" fmla="*/ 0 h 7"/>
              <a:gd name="T6" fmla="*/ 19 w 718"/>
              <a:gd name="T7" fmla="*/ 7 h 7"/>
              <a:gd name="T8" fmla="*/ 710 w 718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8" h="7">
                <a:moveTo>
                  <a:pt x="710" y="7"/>
                </a:moveTo>
                <a:lnTo>
                  <a:pt x="718" y="0"/>
                </a:lnTo>
                <a:lnTo>
                  <a:pt x="0" y="0"/>
                </a:lnTo>
                <a:lnTo>
                  <a:pt x="19" y="7"/>
                </a:lnTo>
                <a:lnTo>
                  <a:pt x="710" y="7"/>
                </a:lnTo>
                <a:close/>
              </a:path>
            </a:pathLst>
          </a:custGeom>
          <a:solidFill>
            <a:srgbClr val="CC4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33" name="Freeform 782"/>
          <p:cNvSpPr>
            <a:spLocks noChangeArrowheads="1"/>
          </p:cNvSpPr>
          <p:nvPr/>
        </p:nvSpPr>
        <p:spPr bwMode="auto">
          <a:xfrm>
            <a:off x="1622788" y="3619786"/>
            <a:ext cx="433156" cy="3167"/>
          </a:xfrm>
          <a:custGeom>
            <a:avLst/>
            <a:gdLst>
              <a:gd name="T0" fmla="*/ 739 w 746"/>
              <a:gd name="T1" fmla="*/ 6 h 6"/>
              <a:gd name="T2" fmla="*/ 746 w 746"/>
              <a:gd name="T3" fmla="*/ 0 h 6"/>
              <a:gd name="T4" fmla="*/ 0 w 746"/>
              <a:gd name="T5" fmla="*/ 0 h 6"/>
              <a:gd name="T6" fmla="*/ 21 w 746"/>
              <a:gd name="T7" fmla="*/ 6 h 6"/>
              <a:gd name="T8" fmla="*/ 739 w 74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">
                <a:moveTo>
                  <a:pt x="739" y="6"/>
                </a:moveTo>
                <a:lnTo>
                  <a:pt x="746" y="0"/>
                </a:lnTo>
                <a:lnTo>
                  <a:pt x="0" y="0"/>
                </a:lnTo>
                <a:lnTo>
                  <a:pt x="21" y="6"/>
                </a:lnTo>
                <a:lnTo>
                  <a:pt x="739" y="6"/>
                </a:lnTo>
                <a:close/>
              </a:path>
            </a:pathLst>
          </a:custGeom>
          <a:solidFill>
            <a:srgbClr val="CC4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34" name="Freeform 783"/>
          <p:cNvSpPr>
            <a:spLocks noChangeArrowheads="1"/>
          </p:cNvSpPr>
          <p:nvPr/>
        </p:nvSpPr>
        <p:spPr bwMode="auto">
          <a:xfrm>
            <a:off x="1611959" y="3616619"/>
            <a:ext cx="447079" cy="3167"/>
          </a:xfrm>
          <a:custGeom>
            <a:avLst/>
            <a:gdLst>
              <a:gd name="T0" fmla="*/ 765 w 772"/>
              <a:gd name="T1" fmla="*/ 6 h 6"/>
              <a:gd name="T2" fmla="*/ 772 w 772"/>
              <a:gd name="T3" fmla="*/ 0 h 6"/>
              <a:gd name="T4" fmla="*/ 0 w 772"/>
              <a:gd name="T5" fmla="*/ 0 h 6"/>
              <a:gd name="T6" fmla="*/ 19 w 772"/>
              <a:gd name="T7" fmla="*/ 6 h 6"/>
              <a:gd name="T8" fmla="*/ 765 w 772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2" h="6">
                <a:moveTo>
                  <a:pt x="765" y="6"/>
                </a:moveTo>
                <a:lnTo>
                  <a:pt x="772" y="0"/>
                </a:lnTo>
                <a:lnTo>
                  <a:pt x="0" y="0"/>
                </a:lnTo>
                <a:lnTo>
                  <a:pt x="19" y="6"/>
                </a:lnTo>
                <a:lnTo>
                  <a:pt x="765" y="6"/>
                </a:lnTo>
                <a:close/>
              </a:path>
            </a:pathLst>
          </a:custGeom>
          <a:solidFill>
            <a:srgbClr val="CC4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35" name="Freeform 784"/>
          <p:cNvSpPr>
            <a:spLocks noChangeArrowheads="1"/>
          </p:cNvSpPr>
          <p:nvPr/>
        </p:nvSpPr>
        <p:spPr bwMode="auto">
          <a:xfrm>
            <a:off x="1601131" y="3613452"/>
            <a:ext cx="464096" cy="3167"/>
          </a:xfrm>
          <a:custGeom>
            <a:avLst/>
            <a:gdLst>
              <a:gd name="T0" fmla="*/ 788 w 797"/>
              <a:gd name="T1" fmla="*/ 6 h 6"/>
              <a:gd name="T2" fmla="*/ 797 w 797"/>
              <a:gd name="T3" fmla="*/ 0 h 6"/>
              <a:gd name="T4" fmla="*/ 0 w 797"/>
              <a:gd name="T5" fmla="*/ 0 h 6"/>
              <a:gd name="T6" fmla="*/ 4 w 797"/>
              <a:gd name="T7" fmla="*/ 2 h 6"/>
              <a:gd name="T8" fmla="*/ 16 w 797"/>
              <a:gd name="T9" fmla="*/ 6 h 6"/>
              <a:gd name="T10" fmla="*/ 788 w 797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7" h="6">
                <a:moveTo>
                  <a:pt x="788" y="6"/>
                </a:moveTo>
                <a:lnTo>
                  <a:pt x="797" y="0"/>
                </a:lnTo>
                <a:lnTo>
                  <a:pt x="0" y="0"/>
                </a:lnTo>
                <a:lnTo>
                  <a:pt x="4" y="2"/>
                </a:lnTo>
                <a:lnTo>
                  <a:pt x="16" y="6"/>
                </a:lnTo>
                <a:lnTo>
                  <a:pt x="788" y="6"/>
                </a:lnTo>
                <a:close/>
              </a:path>
            </a:pathLst>
          </a:custGeom>
          <a:solidFill>
            <a:srgbClr val="CC5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36" name="Freeform 785"/>
          <p:cNvSpPr>
            <a:spLocks noChangeArrowheads="1"/>
          </p:cNvSpPr>
          <p:nvPr/>
        </p:nvSpPr>
        <p:spPr bwMode="auto">
          <a:xfrm>
            <a:off x="1596489" y="3610285"/>
            <a:ext cx="471831" cy="3167"/>
          </a:xfrm>
          <a:custGeom>
            <a:avLst/>
            <a:gdLst>
              <a:gd name="T0" fmla="*/ 806 w 812"/>
              <a:gd name="T1" fmla="*/ 8 h 8"/>
              <a:gd name="T2" fmla="*/ 812 w 812"/>
              <a:gd name="T3" fmla="*/ 0 h 8"/>
              <a:gd name="T4" fmla="*/ 0 w 812"/>
              <a:gd name="T5" fmla="*/ 0 h 8"/>
              <a:gd name="T6" fmla="*/ 9 w 812"/>
              <a:gd name="T7" fmla="*/ 8 h 8"/>
              <a:gd name="T8" fmla="*/ 806 w 812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2" h="8">
                <a:moveTo>
                  <a:pt x="806" y="8"/>
                </a:moveTo>
                <a:lnTo>
                  <a:pt x="812" y="0"/>
                </a:lnTo>
                <a:lnTo>
                  <a:pt x="0" y="0"/>
                </a:lnTo>
                <a:lnTo>
                  <a:pt x="9" y="8"/>
                </a:lnTo>
                <a:lnTo>
                  <a:pt x="806" y="8"/>
                </a:lnTo>
                <a:close/>
              </a:path>
            </a:pathLst>
          </a:custGeom>
          <a:solidFill>
            <a:srgbClr val="CC5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37" name="Freeform 786"/>
          <p:cNvSpPr>
            <a:spLocks noChangeArrowheads="1"/>
          </p:cNvSpPr>
          <p:nvPr/>
        </p:nvSpPr>
        <p:spPr bwMode="auto">
          <a:xfrm>
            <a:off x="1591850" y="3607118"/>
            <a:ext cx="479566" cy="3167"/>
          </a:xfrm>
          <a:custGeom>
            <a:avLst/>
            <a:gdLst>
              <a:gd name="T0" fmla="*/ 818 w 825"/>
              <a:gd name="T1" fmla="*/ 6 h 6"/>
              <a:gd name="T2" fmla="*/ 825 w 825"/>
              <a:gd name="T3" fmla="*/ 0 h 6"/>
              <a:gd name="T4" fmla="*/ 0 w 825"/>
              <a:gd name="T5" fmla="*/ 0 h 6"/>
              <a:gd name="T6" fmla="*/ 6 w 825"/>
              <a:gd name="T7" fmla="*/ 6 h 6"/>
              <a:gd name="T8" fmla="*/ 818 w 825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5" h="6">
                <a:moveTo>
                  <a:pt x="818" y="6"/>
                </a:moveTo>
                <a:lnTo>
                  <a:pt x="825" y="0"/>
                </a:lnTo>
                <a:lnTo>
                  <a:pt x="0" y="0"/>
                </a:lnTo>
                <a:lnTo>
                  <a:pt x="6" y="6"/>
                </a:lnTo>
                <a:lnTo>
                  <a:pt x="818" y="6"/>
                </a:lnTo>
                <a:close/>
              </a:path>
            </a:pathLst>
          </a:custGeom>
          <a:solidFill>
            <a:srgbClr val="CC5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38" name="Freeform 787"/>
          <p:cNvSpPr>
            <a:spLocks noChangeArrowheads="1"/>
          </p:cNvSpPr>
          <p:nvPr/>
        </p:nvSpPr>
        <p:spPr bwMode="auto">
          <a:xfrm>
            <a:off x="1587209" y="3599200"/>
            <a:ext cx="491941" cy="4750"/>
          </a:xfrm>
          <a:custGeom>
            <a:avLst/>
            <a:gdLst>
              <a:gd name="T0" fmla="*/ 843 w 848"/>
              <a:gd name="T1" fmla="*/ 7 h 7"/>
              <a:gd name="T2" fmla="*/ 848 w 848"/>
              <a:gd name="T3" fmla="*/ 0 h 7"/>
              <a:gd name="T4" fmla="*/ 0 w 848"/>
              <a:gd name="T5" fmla="*/ 0 h 7"/>
              <a:gd name="T6" fmla="*/ 2 w 848"/>
              <a:gd name="T7" fmla="*/ 4 h 7"/>
              <a:gd name="T8" fmla="*/ 5 w 848"/>
              <a:gd name="T9" fmla="*/ 7 h 7"/>
              <a:gd name="T10" fmla="*/ 843 w 848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6" h="7">
                <a:moveTo>
                  <a:pt x="843" y="7"/>
                </a:moveTo>
                <a:lnTo>
                  <a:pt x="848" y="0"/>
                </a:lnTo>
                <a:lnTo>
                  <a:pt x="0" y="0"/>
                </a:lnTo>
                <a:lnTo>
                  <a:pt x="2" y="4"/>
                </a:lnTo>
                <a:lnTo>
                  <a:pt x="5" y="7"/>
                </a:lnTo>
                <a:lnTo>
                  <a:pt x="843" y="7"/>
                </a:lnTo>
                <a:close/>
              </a:path>
            </a:pathLst>
          </a:custGeom>
          <a:solidFill>
            <a:srgbClr val="CC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39" name="Freeform 788"/>
          <p:cNvSpPr>
            <a:spLocks noChangeArrowheads="1"/>
          </p:cNvSpPr>
          <p:nvPr/>
        </p:nvSpPr>
        <p:spPr bwMode="auto">
          <a:xfrm>
            <a:off x="1588755" y="3603952"/>
            <a:ext cx="487300" cy="3167"/>
          </a:xfrm>
          <a:custGeom>
            <a:avLst/>
            <a:gdLst>
              <a:gd name="T0" fmla="*/ 831 w 838"/>
              <a:gd name="T1" fmla="*/ 6 h 6"/>
              <a:gd name="T2" fmla="*/ 838 w 838"/>
              <a:gd name="T3" fmla="*/ 0 h 6"/>
              <a:gd name="T4" fmla="*/ 0 w 838"/>
              <a:gd name="T5" fmla="*/ 0 h 6"/>
              <a:gd name="T6" fmla="*/ 6 w 838"/>
              <a:gd name="T7" fmla="*/ 6 h 6"/>
              <a:gd name="T8" fmla="*/ 831 w 838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8" h="6">
                <a:moveTo>
                  <a:pt x="831" y="6"/>
                </a:moveTo>
                <a:lnTo>
                  <a:pt x="838" y="0"/>
                </a:lnTo>
                <a:lnTo>
                  <a:pt x="0" y="0"/>
                </a:lnTo>
                <a:lnTo>
                  <a:pt x="6" y="6"/>
                </a:lnTo>
                <a:lnTo>
                  <a:pt x="831" y="6"/>
                </a:lnTo>
                <a:close/>
              </a:path>
            </a:pathLst>
          </a:custGeom>
          <a:solidFill>
            <a:srgbClr val="CC5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40" name="Freeform 789"/>
          <p:cNvSpPr>
            <a:spLocks noChangeArrowheads="1"/>
          </p:cNvSpPr>
          <p:nvPr/>
        </p:nvSpPr>
        <p:spPr bwMode="auto">
          <a:xfrm>
            <a:off x="1585662" y="3594451"/>
            <a:ext cx="496582" cy="4751"/>
          </a:xfrm>
          <a:custGeom>
            <a:avLst/>
            <a:gdLst>
              <a:gd name="T0" fmla="*/ 851 w 857"/>
              <a:gd name="T1" fmla="*/ 6 h 6"/>
              <a:gd name="T2" fmla="*/ 857 w 857"/>
              <a:gd name="T3" fmla="*/ 0 h 6"/>
              <a:gd name="T4" fmla="*/ 0 w 857"/>
              <a:gd name="T5" fmla="*/ 0 h 6"/>
              <a:gd name="T6" fmla="*/ 3 w 857"/>
              <a:gd name="T7" fmla="*/ 6 h 6"/>
              <a:gd name="T8" fmla="*/ 851 w 857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7" h="6">
                <a:moveTo>
                  <a:pt x="851" y="6"/>
                </a:moveTo>
                <a:lnTo>
                  <a:pt x="857" y="0"/>
                </a:lnTo>
                <a:lnTo>
                  <a:pt x="0" y="0"/>
                </a:lnTo>
                <a:lnTo>
                  <a:pt x="3" y="6"/>
                </a:lnTo>
                <a:lnTo>
                  <a:pt x="851" y="6"/>
                </a:lnTo>
                <a:close/>
              </a:path>
            </a:pathLst>
          </a:custGeom>
          <a:solidFill>
            <a:srgbClr val="CC5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41" name="Freeform 790"/>
          <p:cNvSpPr>
            <a:spLocks noChangeArrowheads="1"/>
          </p:cNvSpPr>
          <p:nvPr/>
        </p:nvSpPr>
        <p:spPr bwMode="auto">
          <a:xfrm>
            <a:off x="1581019" y="3586534"/>
            <a:ext cx="508959" cy="7917"/>
          </a:xfrm>
          <a:custGeom>
            <a:avLst/>
            <a:gdLst>
              <a:gd name="T0" fmla="*/ 864 w 877"/>
              <a:gd name="T1" fmla="*/ 15 h 15"/>
              <a:gd name="T2" fmla="*/ 877 w 877"/>
              <a:gd name="T3" fmla="*/ 0 h 15"/>
              <a:gd name="T4" fmla="*/ 0 w 877"/>
              <a:gd name="T5" fmla="*/ 0 h 15"/>
              <a:gd name="T6" fmla="*/ 2 w 877"/>
              <a:gd name="T7" fmla="*/ 8 h 15"/>
              <a:gd name="T8" fmla="*/ 7 w 877"/>
              <a:gd name="T9" fmla="*/ 15 h 15"/>
              <a:gd name="T10" fmla="*/ 864 w 877"/>
              <a:gd name="T1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7" h="15">
                <a:moveTo>
                  <a:pt x="864" y="15"/>
                </a:moveTo>
                <a:lnTo>
                  <a:pt x="877" y="0"/>
                </a:lnTo>
                <a:lnTo>
                  <a:pt x="0" y="0"/>
                </a:lnTo>
                <a:lnTo>
                  <a:pt x="2" y="8"/>
                </a:lnTo>
                <a:lnTo>
                  <a:pt x="7" y="15"/>
                </a:lnTo>
                <a:lnTo>
                  <a:pt x="864" y="15"/>
                </a:lnTo>
                <a:close/>
              </a:path>
            </a:pathLst>
          </a:custGeom>
          <a:solidFill>
            <a:srgbClr val="CC6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42" name="Freeform 791"/>
          <p:cNvSpPr>
            <a:spLocks noChangeArrowheads="1"/>
          </p:cNvSpPr>
          <p:nvPr/>
        </p:nvSpPr>
        <p:spPr bwMode="auto">
          <a:xfrm>
            <a:off x="1797597" y="3645121"/>
            <a:ext cx="228954" cy="3167"/>
          </a:xfrm>
          <a:custGeom>
            <a:avLst/>
            <a:gdLst>
              <a:gd name="T0" fmla="*/ 382 w 391"/>
              <a:gd name="T1" fmla="*/ 6 h 6"/>
              <a:gd name="T2" fmla="*/ 384 w 391"/>
              <a:gd name="T3" fmla="*/ 4 h 6"/>
              <a:gd name="T4" fmla="*/ 391 w 391"/>
              <a:gd name="T5" fmla="*/ 0 h 6"/>
              <a:gd name="T6" fmla="*/ 0 w 391"/>
              <a:gd name="T7" fmla="*/ 0 h 6"/>
              <a:gd name="T8" fmla="*/ 87 w 391"/>
              <a:gd name="T9" fmla="*/ 6 h 6"/>
              <a:gd name="T10" fmla="*/ 382 w 391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1" h="6">
                <a:moveTo>
                  <a:pt x="382" y="6"/>
                </a:moveTo>
                <a:lnTo>
                  <a:pt x="384" y="4"/>
                </a:lnTo>
                <a:lnTo>
                  <a:pt x="391" y="0"/>
                </a:lnTo>
                <a:lnTo>
                  <a:pt x="0" y="0"/>
                </a:lnTo>
                <a:lnTo>
                  <a:pt x="87" y="6"/>
                </a:lnTo>
                <a:lnTo>
                  <a:pt x="382" y="6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43" name="Freeform 792"/>
          <p:cNvSpPr>
            <a:spLocks noChangeArrowheads="1"/>
          </p:cNvSpPr>
          <p:nvPr/>
        </p:nvSpPr>
        <p:spPr bwMode="auto">
          <a:xfrm>
            <a:off x="1848648" y="3648288"/>
            <a:ext cx="171715" cy="11085"/>
          </a:xfrm>
          <a:custGeom>
            <a:avLst/>
            <a:gdLst>
              <a:gd name="T0" fmla="*/ 242 w 295"/>
              <a:gd name="T1" fmla="*/ 18 h 18"/>
              <a:gd name="T2" fmla="*/ 253 w 295"/>
              <a:gd name="T3" fmla="*/ 17 h 18"/>
              <a:gd name="T4" fmla="*/ 266 w 295"/>
              <a:gd name="T5" fmla="*/ 13 h 18"/>
              <a:gd name="T6" fmla="*/ 280 w 295"/>
              <a:gd name="T7" fmla="*/ 7 h 18"/>
              <a:gd name="T8" fmla="*/ 295 w 295"/>
              <a:gd name="T9" fmla="*/ 0 h 18"/>
              <a:gd name="T10" fmla="*/ 0 w 295"/>
              <a:gd name="T11" fmla="*/ 0 h 18"/>
              <a:gd name="T12" fmla="*/ 242 w 295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5" h="18">
                <a:moveTo>
                  <a:pt x="242" y="18"/>
                </a:moveTo>
                <a:lnTo>
                  <a:pt x="253" y="17"/>
                </a:lnTo>
                <a:lnTo>
                  <a:pt x="266" y="13"/>
                </a:lnTo>
                <a:lnTo>
                  <a:pt x="280" y="7"/>
                </a:lnTo>
                <a:lnTo>
                  <a:pt x="295" y="0"/>
                </a:lnTo>
                <a:lnTo>
                  <a:pt x="0" y="0"/>
                </a:lnTo>
                <a:lnTo>
                  <a:pt x="242" y="18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44" name="Freeform 793"/>
          <p:cNvSpPr>
            <a:spLocks noChangeArrowheads="1"/>
          </p:cNvSpPr>
          <p:nvPr/>
        </p:nvSpPr>
        <p:spPr bwMode="auto">
          <a:xfrm>
            <a:off x="1673840" y="3632454"/>
            <a:ext cx="368183" cy="3167"/>
          </a:xfrm>
          <a:custGeom>
            <a:avLst/>
            <a:gdLst>
              <a:gd name="T0" fmla="*/ 626 w 633"/>
              <a:gd name="T1" fmla="*/ 6 h 6"/>
              <a:gd name="T2" fmla="*/ 633 w 633"/>
              <a:gd name="T3" fmla="*/ 0 h 6"/>
              <a:gd name="T4" fmla="*/ 0 w 633"/>
              <a:gd name="T5" fmla="*/ 0 h 6"/>
              <a:gd name="T6" fmla="*/ 52 w 633"/>
              <a:gd name="T7" fmla="*/ 6 h 6"/>
              <a:gd name="T8" fmla="*/ 626 w 633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" h="6">
                <a:moveTo>
                  <a:pt x="626" y="6"/>
                </a:moveTo>
                <a:lnTo>
                  <a:pt x="633" y="0"/>
                </a:lnTo>
                <a:lnTo>
                  <a:pt x="0" y="0"/>
                </a:lnTo>
                <a:lnTo>
                  <a:pt x="52" y="6"/>
                </a:lnTo>
                <a:lnTo>
                  <a:pt x="626" y="6"/>
                </a:lnTo>
                <a:close/>
              </a:path>
            </a:pathLst>
          </a:custGeom>
          <a:solidFill>
            <a:srgbClr val="CC4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45" name="Freeform 794"/>
          <p:cNvSpPr>
            <a:spLocks noChangeArrowheads="1"/>
          </p:cNvSpPr>
          <p:nvPr/>
        </p:nvSpPr>
        <p:spPr bwMode="auto">
          <a:xfrm>
            <a:off x="1706326" y="3635621"/>
            <a:ext cx="332601" cy="3167"/>
          </a:xfrm>
          <a:custGeom>
            <a:avLst/>
            <a:gdLst>
              <a:gd name="T0" fmla="*/ 565 w 574"/>
              <a:gd name="T1" fmla="*/ 7 h 7"/>
              <a:gd name="T2" fmla="*/ 574 w 574"/>
              <a:gd name="T3" fmla="*/ 0 h 7"/>
              <a:gd name="T4" fmla="*/ 0 w 574"/>
              <a:gd name="T5" fmla="*/ 0 h 7"/>
              <a:gd name="T6" fmla="*/ 51 w 574"/>
              <a:gd name="T7" fmla="*/ 7 h 7"/>
              <a:gd name="T8" fmla="*/ 565 w 574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" h="7">
                <a:moveTo>
                  <a:pt x="565" y="7"/>
                </a:moveTo>
                <a:lnTo>
                  <a:pt x="574" y="0"/>
                </a:lnTo>
                <a:lnTo>
                  <a:pt x="0" y="0"/>
                </a:lnTo>
                <a:lnTo>
                  <a:pt x="51" y="7"/>
                </a:lnTo>
                <a:lnTo>
                  <a:pt x="565" y="7"/>
                </a:lnTo>
                <a:close/>
              </a:path>
            </a:pathLst>
          </a:custGeom>
          <a:solidFill>
            <a:srgbClr val="CC3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46" name="Freeform 795"/>
          <p:cNvSpPr>
            <a:spLocks noChangeArrowheads="1"/>
          </p:cNvSpPr>
          <p:nvPr/>
        </p:nvSpPr>
        <p:spPr bwMode="auto">
          <a:xfrm>
            <a:off x="1735718" y="3638788"/>
            <a:ext cx="297021" cy="3167"/>
          </a:xfrm>
          <a:custGeom>
            <a:avLst/>
            <a:gdLst>
              <a:gd name="T0" fmla="*/ 508 w 514"/>
              <a:gd name="T1" fmla="*/ 6 h 6"/>
              <a:gd name="T2" fmla="*/ 514 w 514"/>
              <a:gd name="T3" fmla="*/ 0 h 6"/>
              <a:gd name="T4" fmla="*/ 0 w 514"/>
              <a:gd name="T5" fmla="*/ 0 h 6"/>
              <a:gd name="T6" fmla="*/ 51 w 514"/>
              <a:gd name="T7" fmla="*/ 6 h 6"/>
              <a:gd name="T8" fmla="*/ 508 w 514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4" h="6">
                <a:moveTo>
                  <a:pt x="508" y="6"/>
                </a:moveTo>
                <a:lnTo>
                  <a:pt x="514" y="0"/>
                </a:lnTo>
                <a:lnTo>
                  <a:pt x="0" y="0"/>
                </a:lnTo>
                <a:lnTo>
                  <a:pt x="51" y="6"/>
                </a:lnTo>
                <a:lnTo>
                  <a:pt x="508" y="6"/>
                </a:lnTo>
                <a:close/>
              </a:path>
            </a:pathLst>
          </a:custGeom>
          <a:solidFill>
            <a:srgbClr val="CC3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47" name="Freeform 796"/>
          <p:cNvSpPr>
            <a:spLocks noChangeArrowheads="1"/>
          </p:cNvSpPr>
          <p:nvPr/>
        </p:nvSpPr>
        <p:spPr bwMode="auto">
          <a:xfrm>
            <a:off x="1765111" y="3641955"/>
            <a:ext cx="264534" cy="3167"/>
          </a:xfrm>
          <a:custGeom>
            <a:avLst/>
            <a:gdLst>
              <a:gd name="T0" fmla="*/ 450 w 457"/>
              <a:gd name="T1" fmla="*/ 7 h 7"/>
              <a:gd name="T2" fmla="*/ 457 w 457"/>
              <a:gd name="T3" fmla="*/ 0 h 7"/>
              <a:gd name="T4" fmla="*/ 0 w 457"/>
              <a:gd name="T5" fmla="*/ 0 h 7"/>
              <a:gd name="T6" fmla="*/ 41 w 457"/>
              <a:gd name="T7" fmla="*/ 5 h 7"/>
              <a:gd name="T8" fmla="*/ 59 w 457"/>
              <a:gd name="T9" fmla="*/ 7 h 7"/>
              <a:gd name="T10" fmla="*/ 450 w 457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7" h="7">
                <a:moveTo>
                  <a:pt x="450" y="7"/>
                </a:moveTo>
                <a:lnTo>
                  <a:pt x="457" y="0"/>
                </a:lnTo>
                <a:lnTo>
                  <a:pt x="0" y="0"/>
                </a:lnTo>
                <a:lnTo>
                  <a:pt x="41" y="5"/>
                </a:lnTo>
                <a:lnTo>
                  <a:pt x="59" y="7"/>
                </a:lnTo>
                <a:lnTo>
                  <a:pt x="450" y="7"/>
                </a:lnTo>
                <a:close/>
              </a:path>
            </a:pathLst>
          </a:custGeom>
          <a:solidFill>
            <a:srgbClr val="CC3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48" name="Freeform 797"/>
          <p:cNvSpPr>
            <a:spLocks noChangeArrowheads="1"/>
          </p:cNvSpPr>
          <p:nvPr/>
        </p:nvSpPr>
        <p:spPr bwMode="auto">
          <a:xfrm>
            <a:off x="1644446" y="3629287"/>
            <a:ext cx="402216" cy="3167"/>
          </a:xfrm>
          <a:custGeom>
            <a:avLst/>
            <a:gdLst>
              <a:gd name="T0" fmla="*/ 684 w 691"/>
              <a:gd name="T1" fmla="*/ 6 h 6"/>
              <a:gd name="T2" fmla="*/ 691 w 691"/>
              <a:gd name="T3" fmla="*/ 0 h 6"/>
              <a:gd name="T4" fmla="*/ 0 w 691"/>
              <a:gd name="T5" fmla="*/ 0 h 6"/>
              <a:gd name="T6" fmla="*/ 51 w 691"/>
              <a:gd name="T7" fmla="*/ 6 h 6"/>
              <a:gd name="T8" fmla="*/ 684 w 691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1" h="6">
                <a:moveTo>
                  <a:pt x="684" y="6"/>
                </a:moveTo>
                <a:lnTo>
                  <a:pt x="691" y="0"/>
                </a:lnTo>
                <a:lnTo>
                  <a:pt x="0" y="0"/>
                </a:lnTo>
                <a:lnTo>
                  <a:pt x="51" y="6"/>
                </a:lnTo>
                <a:lnTo>
                  <a:pt x="684" y="6"/>
                </a:lnTo>
                <a:close/>
              </a:path>
            </a:pathLst>
          </a:custGeom>
          <a:solidFill>
            <a:srgbClr val="CC4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349" name="Rectangle 798"/>
          <p:cNvSpPr>
            <a:spLocks noChangeArrowheads="1"/>
          </p:cNvSpPr>
          <p:nvPr/>
        </p:nvSpPr>
        <p:spPr bwMode="auto">
          <a:xfrm>
            <a:off x="4231006" y="1262016"/>
            <a:ext cx="300082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9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温度计的结构</a:t>
            </a:r>
            <a:endParaRPr lang="zh-CN" altLang="en-US" sz="3900">
              <a:latin typeface="Arial" pitchFamily="34" charset="0"/>
            </a:endParaRPr>
          </a:p>
        </p:txBody>
      </p:sp>
      <p:sp>
        <p:nvSpPr>
          <p:cNvPr id="32543" name="Rectangle 799"/>
          <p:cNvSpPr>
            <a:spLocks noChangeArrowheads="1"/>
          </p:cNvSpPr>
          <p:nvPr/>
        </p:nvSpPr>
        <p:spPr bwMode="auto">
          <a:xfrm>
            <a:off x="4424381" y="4261087"/>
            <a:ext cx="1599583" cy="49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100">
                <a:solidFill>
                  <a:srgbClr val="3300FF"/>
                </a:solidFill>
                <a:latin typeface="华文中宋" pitchFamily="2" charset="-122"/>
                <a:ea typeface="华文中宋" pitchFamily="2" charset="-122"/>
              </a:rPr>
              <a:t>玻璃外壳</a:t>
            </a:r>
            <a:endParaRPr lang="zh-CN" altLang="en-US" sz="3100">
              <a:latin typeface="Arial" pitchFamily="34" charset="0"/>
            </a:endParaRPr>
          </a:p>
        </p:txBody>
      </p:sp>
      <p:sp>
        <p:nvSpPr>
          <p:cNvPr id="32544" name="Rectangle 800"/>
          <p:cNvSpPr>
            <a:spLocks noChangeArrowheads="1"/>
          </p:cNvSpPr>
          <p:nvPr/>
        </p:nvSpPr>
        <p:spPr bwMode="auto">
          <a:xfrm>
            <a:off x="7193483" y="2302349"/>
            <a:ext cx="799792" cy="49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100">
                <a:solidFill>
                  <a:srgbClr val="3300FF"/>
                </a:solidFill>
                <a:latin typeface="华文中宋" pitchFamily="2" charset="-122"/>
                <a:ea typeface="华文中宋" pitchFamily="2" charset="-122"/>
              </a:rPr>
              <a:t>细管</a:t>
            </a:r>
            <a:endParaRPr lang="zh-CN" altLang="en-US" sz="3100">
              <a:latin typeface="Arial" panose="020B0604020202020204" pitchFamily="34" charset="0"/>
            </a:endParaRPr>
          </a:p>
        </p:txBody>
      </p:sp>
      <p:sp>
        <p:nvSpPr>
          <p:cNvPr id="32545" name="Rectangle 801"/>
          <p:cNvSpPr>
            <a:spLocks noChangeArrowheads="1"/>
          </p:cNvSpPr>
          <p:nvPr/>
        </p:nvSpPr>
        <p:spPr bwMode="auto">
          <a:xfrm>
            <a:off x="2328214" y="2329268"/>
            <a:ext cx="1200461" cy="49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100">
                <a:solidFill>
                  <a:srgbClr val="3300FF"/>
                </a:solidFill>
                <a:latin typeface="华文中宋" pitchFamily="2" charset="-122"/>
                <a:ea typeface="华文中宋" pitchFamily="2" charset="-122"/>
              </a:rPr>
              <a:t>玻璃泡</a:t>
            </a:r>
            <a:endParaRPr lang="zh-CN" altLang="en-US" sz="3100">
              <a:latin typeface="Arial" panose="020B0604020202020204" pitchFamily="34" charset="0"/>
            </a:endParaRPr>
          </a:p>
        </p:txBody>
      </p:sp>
      <p:sp>
        <p:nvSpPr>
          <p:cNvPr id="32546" name="Rectangle 802"/>
          <p:cNvSpPr>
            <a:spLocks noChangeArrowheads="1"/>
          </p:cNvSpPr>
          <p:nvPr/>
        </p:nvSpPr>
        <p:spPr bwMode="auto">
          <a:xfrm>
            <a:off x="7631282" y="4250002"/>
            <a:ext cx="799791" cy="49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100">
                <a:solidFill>
                  <a:srgbClr val="3300FF"/>
                </a:solidFill>
                <a:latin typeface="华文中宋" pitchFamily="2" charset="-122"/>
                <a:ea typeface="华文中宋" pitchFamily="2" charset="-122"/>
              </a:rPr>
              <a:t>刻度</a:t>
            </a:r>
            <a:endParaRPr lang="zh-CN" altLang="en-US" sz="3100">
              <a:latin typeface="Arial" panose="020B0604020202020204" pitchFamily="34" charset="0"/>
            </a:endParaRPr>
          </a:p>
        </p:txBody>
      </p:sp>
      <p:sp>
        <p:nvSpPr>
          <p:cNvPr id="24354" name="Line 803"/>
          <p:cNvSpPr>
            <a:spLocks noChangeShapeType="1"/>
          </p:cNvSpPr>
          <p:nvPr/>
        </p:nvSpPr>
        <p:spPr bwMode="auto">
          <a:xfrm flipH="1" flipV="1">
            <a:off x="8186650" y="2774220"/>
            <a:ext cx="702331" cy="71889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4355" name="Line 804"/>
          <p:cNvSpPr>
            <a:spLocks noChangeShapeType="1"/>
          </p:cNvSpPr>
          <p:nvPr/>
        </p:nvSpPr>
        <p:spPr bwMode="auto">
          <a:xfrm>
            <a:off x="7063536" y="3491527"/>
            <a:ext cx="843108" cy="86298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60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43" grpId="0"/>
      <p:bldP spid="32544" grpId="0"/>
      <p:bldP spid="32545" grpId="0"/>
      <p:bldP spid="325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Object 2"/>
          <p:cNvGraphicFramePr>
            <a:graphicFrameLocks noChangeAspect="1"/>
          </p:cNvGraphicFramePr>
          <p:nvPr/>
        </p:nvGraphicFramePr>
        <p:xfrm>
          <a:off x="2923803" y="2"/>
          <a:ext cx="470284" cy="6793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r:id="rId3" imgW="224280" imgH="4547880" progId="Flash.Movie">
                  <p:embed/>
                </p:oleObj>
              </mc:Choice>
              <mc:Fallback>
                <p:oleObj r:id="rId3" imgW="224280" imgH="4547880" progId="Flash.Movi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23803" y="2"/>
                        <a:ext cx="470284" cy="6793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AutoShape 3"/>
          <p:cNvSpPr>
            <a:spLocks noChangeAspect="1" noChangeArrowheads="1" noTextEdit="1"/>
          </p:cNvSpPr>
          <p:nvPr/>
        </p:nvSpPr>
        <p:spPr bwMode="auto">
          <a:xfrm>
            <a:off x="4186143" y="978578"/>
            <a:ext cx="1590301" cy="443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579" name="Freeform 4"/>
          <p:cNvSpPr>
            <a:spLocks noChangeArrowheads="1"/>
          </p:cNvSpPr>
          <p:nvPr/>
        </p:nvSpPr>
        <p:spPr bwMode="auto">
          <a:xfrm>
            <a:off x="6712372" y="5360007"/>
            <a:ext cx="10828" cy="26918"/>
          </a:xfrm>
          <a:custGeom>
            <a:avLst/>
            <a:gdLst>
              <a:gd name="T0" fmla="*/ 0 w 11"/>
              <a:gd name="T1" fmla="*/ 0 h 31"/>
              <a:gd name="T2" fmla="*/ 2 w 11"/>
              <a:gd name="T3" fmla="*/ 8 h 31"/>
              <a:gd name="T4" fmla="*/ 11 w 11"/>
              <a:gd name="T5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31">
                <a:moveTo>
                  <a:pt x="0" y="0"/>
                </a:moveTo>
                <a:lnTo>
                  <a:pt x="2" y="8"/>
                </a:lnTo>
                <a:lnTo>
                  <a:pt x="11" y="31"/>
                </a:lnTo>
              </a:path>
            </a:pathLst>
          </a:custGeom>
          <a:noFill/>
          <a:ln w="9525">
            <a:solidFill>
              <a:srgbClr val="C0C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/>
          <a:lstStyle/>
          <a:p>
            <a:pPr eaLnBrk="0" hangingPunct="0"/>
            <a:endParaRPr lang="zh-CN" altLang="en-US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630370" y="1596126"/>
            <a:ext cx="781635" cy="359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900">
                <a:latin typeface="Arial" panose="020B0604020202020204" pitchFamily="34" charset="0"/>
              </a:rPr>
              <a:t>实验室用温度计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8900950" y="1849480"/>
            <a:ext cx="781635" cy="309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900">
                <a:latin typeface="Arial" panose="020B0604020202020204" pitchFamily="34" charset="0"/>
              </a:rPr>
              <a:t>家庭用寒暑表</a:t>
            </a:r>
          </a:p>
        </p:txBody>
      </p:sp>
      <p:pic>
        <p:nvPicPr>
          <p:cNvPr id="24582" name="Picture 7" descr="常见温度计"/>
          <p:cNvPicPr>
            <a:picLocks noChangeAspect="1" noChangeArrowheads="1"/>
          </p:cNvPicPr>
          <p:nvPr/>
        </p:nvPicPr>
        <p:blipFill>
          <a:blip r:embed="rId5">
            <a:lum bright="3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5" t="2345" r="11790" b="9888"/>
          <a:stretch>
            <a:fillRect/>
          </a:stretch>
        </p:blipFill>
        <p:spPr bwMode="auto">
          <a:xfrm>
            <a:off x="7343543" y="259687"/>
            <a:ext cx="1331954" cy="6221406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3" name="Group 8"/>
          <p:cNvGrpSpPr/>
          <p:nvPr/>
        </p:nvGrpSpPr>
        <p:grpSpPr>
          <a:xfrm>
            <a:off x="5309256" y="0"/>
            <a:ext cx="1335049" cy="6519097"/>
            <a:chOff x="2336" y="391"/>
            <a:chExt cx="863" cy="4117"/>
          </a:xfrm>
        </p:grpSpPr>
        <p:grpSp>
          <p:nvGrpSpPr>
            <p:cNvPr id="24584" name="Group 9"/>
            <p:cNvGrpSpPr/>
            <p:nvPr/>
          </p:nvGrpSpPr>
          <p:grpSpPr>
            <a:xfrm>
              <a:off x="2336" y="391"/>
              <a:ext cx="863" cy="4117"/>
              <a:chOff x="2336" y="0"/>
              <a:chExt cx="863" cy="4117"/>
            </a:xfrm>
          </p:grpSpPr>
          <p:sp>
            <p:nvSpPr>
              <p:cNvPr id="24585" name="Text Box 10"/>
              <p:cNvSpPr txBox="1">
                <a:spLocks noChangeArrowheads="1"/>
              </p:cNvSpPr>
              <p:nvPr/>
            </p:nvSpPr>
            <p:spPr bwMode="auto">
              <a:xfrm>
                <a:off x="2692" y="1207"/>
                <a:ext cx="507" cy="1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/>
              <a:p>
                <a:pPr>
                  <a:buFont typeface="Wingdings" panose="05000000000000000000" pitchFamily="2" charset="2"/>
                  <a:buNone/>
                </a:pPr>
                <a:r>
                  <a:rPr lang="zh-CN" altLang="en-US" sz="3900">
                    <a:latin typeface="Arial" panose="020B0604020202020204" pitchFamily="34" charset="0"/>
                  </a:rPr>
                  <a:t>医用体温计</a:t>
                </a:r>
              </a:p>
            </p:txBody>
          </p:sp>
          <p:sp>
            <p:nvSpPr>
              <p:cNvPr id="24586" name="Freeform 11"/>
              <p:cNvSpPr>
                <a:spLocks noChangeArrowheads="1"/>
              </p:cNvSpPr>
              <p:nvPr/>
            </p:nvSpPr>
            <p:spPr bwMode="auto">
              <a:xfrm>
                <a:off x="2534" y="20"/>
                <a:ext cx="5" cy="3289"/>
              </a:xfrm>
              <a:custGeom>
                <a:avLst/>
                <a:gdLst>
                  <a:gd name="T0" fmla="*/ 6 w 6"/>
                  <a:gd name="T1" fmla="*/ 5 h 6311"/>
                  <a:gd name="T2" fmla="*/ 0 w 6"/>
                  <a:gd name="T3" fmla="*/ 0 h 6311"/>
                  <a:gd name="T4" fmla="*/ 0 w 6"/>
                  <a:gd name="T5" fmla="*/ 6304 h 6311"/>
                  <a:gd name="T6" fmla="*/ 6 w 6"/>
                  <a:gd name="T7" fmla="*/ 6311 h 6311"/>
                  <a:gd name="T8" fmla="*/ 6 w 6"/>
                  <a:gd name="T9" fmla="*/ 5 h 6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311">
                    <a:moveTo>
                      <a:pt x="6" y="5"/>
                    </a:moveTo>
                    <a:lnTo>
                      <a:pt x="0" y="0"/>
                    </a:lnTo>
                    <a:lnTo>
                      <a:pt x="0" y="6304"/>
                    </a:lnTo>
                    <a:lnTo>
                      <a:pt x="6" y="631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587" name="Freeform 12"/>
              <p:cNvSpPr>
                <a:spLocks noChangeArrowheads="1"/>
              </p:cNvSpPr>
              <p:nvPr/>
            </p:nvSpPr>
            <p:spPr bwMode="auto">
              <a:xfrm>
                <a:off x="2539" y="23"/>
                <a:ext cx="2" cy="3289"/>
              </a:xfrm>
              <a:custGeom>
                <a:avLst/>
                <a:gdLst>
                  <a:gd name="T0" fmla="*/ 5 w 5"/>
                  <a:gd name="T1" fmla="*/ 7 h 6312"/>
                  <a:gd name="T2" fmla="*/ 0 w 5"/>
                  <a:gd name="T3" fmla="*/ 0 h 6312"/>
                  <a:gd name="T4" fmla="*/ 0 w 5"/>
                  <a:gd name="T5" fmla="*/ 6306 h 6312"/>
                  <a:gd name="T6" fmla="*/ 5 w 5"/>
                  <a:gd name="T7" fmla="*/ 6312 h 6312"/>
                  <a:gd name="T8" fmla="*/ 5 w 5"/>
                  <a:gd name="T9" fmla="*/ 7 h 6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312">
                    <a:moveTo>
                      <a:pt x="5" y="7"/>
                    </a:moveTo>
                    <a:lnTo>
                      <a:pt x="0" y="0"/>
                    </a:lnTo>
                    <a:lnTo>
                      <a:pt x="0" y="6306"/>
                    </a:lnTo>
                    <a:lnTo>
                      <a:pt x="5" y="6312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588" name="Freeform 13"/>
              <p:cNvSpPr>
                <a:spLocks noChangeArrowheads="1"/>
              </p:cNvSpPr>
              <p:nvPr/>
            </p:nvSpPr>
            <p:spPr bwMode="auto">
              <a:xfrm>
                <a:off x="2541" y="27"/>
                <a:ext cx="5" cy="3288"/>
              </a:xfrm>
              <a:custGeom>
                <a:avLst/>
                <a:gdLst>
                  <a:gd name="T0" fmla="*/ 5 w 5"/>
                  <a:gd name="T1" fmla="*/ 8 h 6311"/>
                  <a:gd name="T2" fmla="*/ 2 w 5"/>
                  <a:gd name="T3" fmla="*/ 3 h 6311"/>
                  <a:gd name="T4" fmla="*/ 0 w 5"/>
                  <a:gd name="T5" fmla="*/ 0 h 6311"/>
                  <a:gd name="T6" fmla="*/ 0 w 5"/>
                  <a:gd name="T7" fmla="*/ 6305 h 6311"/>
                  <a:gd name="T8" fmla="*/ 5 w 5"/>
                  <a:gd name="T9" fmla="*/ 6311 h 6311"/>
                  <a:gd name="T10" fmla="*/ 5 w 5"/>
                  <a:gd name="T11" fmla="*/ 8 h 6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311">
                    <a:moveTo>
                      <a:pt x="5" y="8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6305"/>
                    </a:lnTo>
                    <a:lnTo>
                      <a:pt x="5" y="6311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589" name="Freeform 14"/>
              <p:cNvSpPr>
                <a:spLocks noChangeArrowheads="1"/>
              </p:cNvSpPr>
              <p:nvPr/>
            </p:nvSpPr>
            <p:spPr bwMode="auto">
              <a:xfrm>
                <a:off x="2550" y="34"/>
                <a:ext cx="4" cy="3289"/>
              </a:xfrm>
              <a:custGeom>
                <a:avLst/>
                <a:gdLst>
                  <a:gd name="T0" fmla="*/ 6 w 6"/>
                  <a:gd name="T1" fmla="*/ 9 h 6310"/>
                  <a:gd name="T2" fmla="*/ 0 w 6"/>
                  <a:gd name="T3" fmla="*/ 0 h 6310"/>
                  <a:gd name="T4" fmla="*/ 0 w 6"/>
                  <a:gd name="T5" fmla="*/ 6302 h 6310"/>
                  <a:gd name="T6" fmla="*/ 6 w 6"/>
                  <a:gd name="T7" fmla="*/ 6310 h 6310"/>
                  <a:gd name="T8" fmla="*/ 6 w 6"/>
                  <a:gd name="T9" fmla="*/ 9 h 6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310">
                    <a:moveTo>
                      <a:pt x="6" y="9"/>
                    </a:moveTo>
                    <a:lnTo>
                      <a:pt x="0" y="0"/>
                    </a:lnTo>
                    <a:lnTo>
                      <a:pt x="0" y="6302"/>
                    </a:lnTo>
                    <a:lnTo>
                      <a:pt x="6" y="631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590" name="Freeform 15"/>
              <p:cNvSpPr>
                <a:spLocks noChangeArrowheads="1"/>
              </p:cNvSpPr>
              <p:nvPr/>
            </p:nvSpPr>
            <p:spPr bwMode="auto">
              <a:xfrm>
                <a:off x="2546" y="31"/>
                <a:ext cx="4" cy="3287"/>
              </a:xfrm>
              <a:custGeom>
                <a:avLst/>
                <a:gdLst>
                  <a:gd name="T0" fmla="*/ 5 w 5"/>
                  <a:gd name="T1" fmla="*/ 8 h 6310"/>
                  <a:gd name="T2" fmla="*/ 0 w 5"/>
                  <a:gd name="T3" fmla="*/ 0 h 6310"/>
                  <a:gd name="T4" fmla="*/ 0 w 5"/>
                  <a:gd name="T5" fmla="*/ 6303 h 6310"/>
                  <a:gd name="T6" fmla="*/ 5 w 5"/>
                  <a:gd name="T7" fmla="*/ 6310 h 6310"/>
                  <a:gd name="T8" fmla="*/ 5 w 5"/>
                  <a:gd name="T9" fmla="*/ 8 h 6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310">
                    <a:moveTo>
                      <a:pt x="5" y="8"/>
                    </a:moveTo>
                    <a:lnTo>
                      <a:pt x="0" y="0"/>
                    </a:lnTo>
                    <a:lnTo>
                      <a:pt x="0" y="6303"/>
                    </a:lnTo>
                    <a:lnTo>
                      <a:pt x="5" y="6310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591" name="Freeform 16"/>
              <p:cNvSpPr>
                <a:spLocks noChangeArrowheads="1"/>
              </p:cNvSpPr>
              <p:nvPr/>
            </p:nvSpPr>
            <p:spPr bwMode="auto">
              <a:xfrm>
                <a:off x="2530" y="17"/>
                <a:ext cx="4" cy="3287"/>
              </a:xfrm>
              <a:custGeom>
                <a:avLst/>
                <a:gdLst>
                  <a:gd name="T0" fmla="*/ 5 w 5"/>
                  <a:gd name="T1" fmla="*/ 6310 h 6310"/>
                  <a:gd name="T2" fmla="*/ 5 w 5"/>
                  <a:gd name="T3" fmla="*/ 6 h 6310"/>
                  <a:gd name="T4" fmla="*/ 2 w 5"/>
                  <a:gd name="T5" fmla="*/ 2 h 6310"/>
                  <a:gd name="T6" fmla="*/ 0 w 5"/>
                  <a:gd name="T7" fmla="*/ 0 h 6310"/>
                  <a:gd name="T8" fmla="*/ 0 w 5"/>
                  <a:gd name="T9" fmla="*/ 6306 h 6310"/>
                  <a:gd name="T10" fmla="*/ 5 w 5"/>
                  <a:gd name="T11" fmla="*/ 6310 h 6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310">
                    <a:moveTo>
                      <a:pt x="5" y="6310"/>
                    </a:moveTo>
                    <a:lnTo>
                      <a:pt x="5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6306"/>
                    </a:lnTo>
                    <a:lnTo>
                      <a:pt x="5" y="631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592" name="Freeform 17"/>
              <p:cNvSpPr>
                <a:spLocks noChangeArrowheads="1"/>
              </p:cNvSpPr>
              <p:nvPr/>
            </p:nvSpPr>
            <p:spPr bwMode="auto">
              <a:xfrm>
                <a:off x="2497" y="3"/>
                <a:ext cx="4" cy="188"/>
              </a:xfrm>
              <a:custGeom>
                <a:avLst/>
                <a:gdLst>
                  <a:gd name="T0" fmla="*/ 5 w 5"/>
                  <a:gd name="T1" fmla="*/ 2 h 360"/>
                  <a:gd name="T2" fmla="*/ 0 w 5"/>
                  <a:gd name="T3" fmla="*/ 0 h 360"/>
                  <a:gd name="T4" fmla="*/ 0 w 5"/>
                  <a:gd name="T5" fmla="*/ 347 h 360"/>
                  <a:gd name="T6" fmla="*/ 3 w 5"/>
                  <a:gd name="T7" fmla="*/ 354 h 360"/>
                  <a:gd name="T8" fmla="*/ 5 w 5"/>
                  <a:gd name="T9" fmla="*/ 360 h 360"/>
                  <a:gd name="T10" fmla="*/ 5 w 5"/>
                  <a:gd name="T11" fmla="*/ 2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60">
                    <a:moveTo>
                      <a:pt x="5" y="2"/>
                    </a:moveTo>
                    <a:lnTo>
                      <a:pt x="0" y="0"/>
                    </a:lnTo>
                    <a:lnTo>
                      <a:pt x="0" y="347"/>
                    </a:lnTo>
                    <a:lnTo>
                      <a:pt x="3" y="354"/>
                    </a:lnTo>
                    <a:lnTo>
                      <a:pt x="5" y="36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593" name="Freeform 18"/>
              <p:cNvSpPr>
                <a:spLocks noChangeArrowheads="1"/>
              </p:cNvSpPr>
              <p:nvPr/>
            </p:nvSpPr>
            <p:spPr bwMode="auto">
              <a:xfrm>
                <a:off x="2481" y="0"/>
                <a:ext cx="2" cy="173"/>
              </a:xfrm>
              <a:custGeom>
                <a:avLst/>
                <a:gdLst>
                  <a:gd name="T0" fmla="*/ 5 w 5"/>
                  <a:gd name="T1" fmla="*/ 1 h 331"/>
                  <a:gd name="T2" fmla="*/ 0 w 5"/>
                  <a:gd name="T3" fmla="*/ 0 h 331"/>
                  <a:gd name="T4" fmla="*/ 0 w 5"/>
                  <a:gd name="T5" fmla="*/ 329 h 331"/>
                  <a:gd name="T6" fmla="*/ 2 w 5"/>
                  <a:gd name="T7" fmla="*/ 329 h 331"/>
                  <a:gd name="T8" fmla="*/ 5 w 5"/>
                  <a:gd name="T9" fmla="*/ 331 h 331"/>
                  <a:gd name="T10" fmla="*/ 5 w 5"/>
                  <a:gd name="T11" fmla="*/ 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31">
                    <a:moveTo>
                      <a:pt x="5" y="1"/>
                    </a:moveTo>
                    <a:lnTo>
                      <a:pt x="0" y="0"/>
                    </a:lnTo>
                    <a:lnTo>
                      <a:pt x="0" y="329"/>
                    </a:lnTo>
                    <a:lnTo>
                      <a:pt x="2" y="329"/>
                    </a:lnTo>
                    <a:lnTo>
                      <a:pt x="5" y="33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594" name="Freeform 19"/>
              <p:cNvSpPr>
                <a:spLocks noChangeArrowheads="1"/>
              </p:cNvSpPr>
              <p:nvPr/>
            </p:nvSpPr>
            <p:spPr bwMode="auto">
              <a:xfrm>
                <a:off x="2483" y="2"/>
                <a:ext cx="5" cy="175"/>
              </a:xfrm>
              <a:custGeom>
                <a:avLst/>
                <a:gdLst>
                  <a:gd name="T0" fmla="*/ 6 w 6"/>
                  <a:gd name="T1" fmla="*/ 2 h 336"/>
                  <a:gd name="T2" fmla="*/ 0 w 6"/>
                  <a:gd name="T3" fmla="*/ 0 h 336"/>
                  <a:gd name="T4" fmla="*/ 0 w 6"/>
                  <a:gd name="T5" fmla="*/ 330 h 336"/>
                  <a:gd name="T6" fmla="*/ 6 w 6"/>
                  <a:gd name="T7" fmla="*/ 336 h 336"/>
                  <a:gd name="T8" fmla="*/ 6 w 6"/>
                  <a:gd name="T9" fmla="*/ 2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6">
                    <a:moveTo>
                      <a:pt x="6" y="2"/>
                    </a:moveTo>
                    <a:lnTo>
                      <a:pt x="0" y="0"/>
                    </a:lnTo>
                    <a:lnTo>
                      <a:pt x="0" y="330"/>
                    </a:lnTo>
                    <a:lnTo>
                      <a:pt x="6" y="336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595" name="Freeform 20"/>
              <p:cNvSpPr>
                <a:spLocks noChangeArrowheads="1"/>
              </p:cNvSpPr>
              <p:nvPr/>
            </p:nvSpPr>
            <p:spPr bwMode="auto">
              <a:xfrm>
                <a:off x="2488" y="2"/>
                <a:ext cx="4" cy="176"/>
              </a:xfrm>
              <a:custGeom>
                <a:avLst/>
                <a:gdLst>
                  <a:gd name="T0" fmla="*/ 5 w 5"/>
                  <a:gd name="T1" fmla="*/ 1 h 339"/>
                  <a:gd name="T2" fmla="*/ 0 w 5"/>
                  <a:gd name="T3" fmla="*/ 0 h 339"/>
                  <a:gd name="T4" fmla="*/ 0 w 5"/>
                  <a:gd name="T5" fmla="*/ 334 h 339"/>
                  <a:gd name="T6" fmla="*/ 5 w 5"/>
                  <a:gd name="T7" fmla="*/ 339 h 339"/>
                  <a:gd name="T8" fmla="*/ 5 w 5"/>
                  <a:gd name="T9" fmla="*/ 1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9">
                    <a:moveTo>
                      <a:pt x="5" y="1"/>
                    </a:moveTo>
                    <a:lnTo>
                      <a:pt x="0" y="0"/>
                    </a:lnTo>
                    <a:lnTo>
                      <a:pt x="0" y="334"/>
                    </a:lnTo>
                    <a:lnTo>
                      <a:pt x="5" y="339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596" name="Freeform 21"/>
              <p:cNvSpPr>
                <a:spLocks noChangeArrowheads="1"/>
              </p:cNvSpPr>
              <p:nvPr/>
            </p:nvSpPr>
            <p:spPr bwMode="auto">
              <a:xfrm>
                <a:off x="2492" y="3"/>
                <a:ext cx="5" cy="181"/>
              </a:xfrm>
              <a:custGeom>
                <a:avLst/>
                <a:gdLst>
                  <a:gd name="T0" fmla="*/ 6 w 6"/>
                  <a:gd name="T1" fmla="*/ 1 h 348"/>
                  <a:gd name="T2" fmla="*/ 0 w 6"/>
                  <a:gd name="T3" fmla="*/ 0 h 348"/>
                  <a:gd name="T4" fmla="*/ 0 w 6"/>
                  <a:gd name="T5" fmla="*/ 338 h 348"/>
                  <a:gd name="T6" fmla="*/ 6 w 6"/>
                  <a:gd name="T7" fmla="*/ 348 h 348"/>
                  <a:gd name="T8" fmla="*/ 6 w 6"/>
                  <a:gd name="T9" fmla="*/ 1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48">
                    <a:moveTo>
                      <a:pt x="6" y="1"/>
                    </a:moveTo>
                    <a:lnTo>
                      <a:pt x="0" y="0"/>
                    </a:lnTo>
                    <a:lnTo>
                      <a:pt x="0" y="338"/>
                    </a:lnTo>
                    <a:lnTo>
                      <a:pt x="6" y="348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597" name="Freeform 22"/>
              <p:cNvSpPr>
                <a:spLocks noChangeArrowheads="1"/>
              </p:cNvSpPr>
              <p:nvPr/>
            </p:nvSpPr>
            <p:spPr bwMode="auto">
              <a:xfrm>
                <a:off x="2526" y="14"/>
                <a:ext cx="4" cy="3289"/>
              </a:xfrm>
              <a:custGeom>
                <a:avLst/>
                <a:gdLst>
                  <a:gd name="T0" fmla="*/ 6 w 6"/>
                  <a:gd name="T1" fmla="*/ 5 h 6311"/>
                  <a:gd name="T2" fmla="*/ 0 w 6"/>
                  <a:gd name="T3" fmla="*/ 0 h 6311"/>
                  <a:gd name="T4" fmla="*/ 0 w 6"/>
                  <a:gd name="T5" fmla="*/ 6305 h 6311"/>
                  <a:gd name="T6" fmla="*/ 6 w 6"/>
                  <a:gd name="T7" fmla="*/ 6311 h 6311"/>
                  <a:gd name="T8" fmla="*/ 6 w 6"/>
                  <a:gd name="T9" fmla="*/ 5 h 6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311">
                    <a:moveTo>
                      <a:pt x="6" y="5"/>
                    </a:moveTo>
                    <a:lnTo>
                      <a:pt x="0" y="0"/>
                    </a:lnTo>
                    <a:lnTo>
                      <a:pt x="0" y="6305"/>
                    </a:lnTo>
                    <a:lnTo>
                      <a:pt x="6" y="631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598" name="Freeform 23"/>
              <p:cNvSpPr>
                <a:spLocks noChangeArrowheads="1"/>
              </p:cNvSpPr>
              <p:nvPr/>
            </p:nvSpPr>
            <p:spPr bwMode="auto">
              <a:xfrm>
                <a:off x="2521" y="13"/>
                <a:ext cx="5" cy="3286"/>
              </a:xfrm>
              <a:custGeom>
                <a:avLst/>
                <a:gdLst>
                  <a:gd name="T0" fmla="*/ 6 w 6"/>
                  <a:gd name="T1" fmla="*/ 4 h 6309"/>
                  <a:gd name="T2" fmla="*/ 0 w 6"/>
                  <a:gd name="T3" fmla="*/ 0 h 6309"/>
                  <a:gd name="T4" fmla="*/ 0 w 6"/>
                  <a:gd name="T5" fmla="*/ 6303 h 6309"/>
                  <a:gd name="T6" fmla="*/ 2 w 6"/>
                  <a:gd name="T7" fmla="*/ 6305 h 6309"/>
                  <a:gd name="T8" fmla="*/ 3 w 6"/>
                  <a:gd name="T9" fmla="*/ 6306 h 6309"/>
                  <a:gd name="T10" fmla="*/ 5 w 6"/>
                  <a:gd name="T11" fmla="*/ 6308 h 6309"/>
                  <a:gd name="T12" fmla="*/ 6 w 6"/>
                  <a:gd name="T13" fmla="*/ 6309 h 6309"/>
                  <a:gd name="T14" fmla="*/ 6 w 6"/>
                  <a:gd name="T15" fmla="*/ 4 h 6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309">
                    <a:moveTo>
                      <a:pt x="6" y="4"/>
                    </a:moveTo>
                    <a:lnTo>
                      <a:pt x="0" y="0"/>
                    </a:lnTo>
                    <a:lnTo>
                      <a:pt x="0" y="6303"/>
                    </a:lnTo>
                    <a:lnTo>
                      <a:pt x="2" y="6305"/>
                    </a:lnTo>
                    <a:lnTo>
                      <a:pt x="3" y="6306"/>
                    </a:lnTo>
                    <a:lnTo>
                      <a:pt x="5" y="6308"/>
                    </a:lnTo>
                    <a:lnTo>
                      <a:pt x="6" y="6309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599" name="Freeform 24"/>
              <p:cNvSpPr>
                <a:spLocks noChangeArrowheads="1"/>
              </p:cNvSpPr>
              <p:nvPr/>
            </p:nvSpPr>
            <p:spPr bwMode="auto">
              <a:xfrm>
                <a:off x="2517" y="9"/>
                <a:ext cx="4" cy="3287"/>
              </a:xfrm>
              <a:custGeom>
                <a:avLst/>
                <a:gdLst>
                  <a:gd name="T0" fmla="*/ 6 w 6"/>
                  <a:gd name="T1" fmla="*/ 5 h 6308"/>
                  <a:gd name="T2" fmla="*/ 3 w 6"/>
                  <a:gd name="T3" fmla="*/ 3 h 6308"/>
                  <a:gd name="T4" fmla="*/ 2 w 6"/>
                  <a:gd name="T5" fmla="*/ 2 h 6308"/>
                  <a:gd name="T6" fmla="*/ 0 w 6"/>
                  <a:gd name="T7" fmla="*/ 0 h 6308"/>
                  <a:gd name="T8" fmla="*/ 0 w 6"/>
                  <a:gd name="T9" fmla="*/ 6304 h 6308"/>
                  <a:gd name="T10" fmla="*/ 2 w 6"/>
                  <a:gd name="T11" fmla="*/ 6306 h 6308"/>
                  <a:gd name="T12" fmla="*/ 6 w 6"/>
                  <a:gd name="T13" fmla="*/ 6308 h 6308"/>
                  <a:gd name="T14" fmla="*/ 6 w 6"/>
                  <a:gd name="T15" fmla="*/ 5 h 6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308">
                    <a:moveTo>
                      <a:pt x="6" y="5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6304"/>
                    </a:lnTo>
                    <a:lnTo>
                      <a:pt x="2" y="6306"/>
                    </a:lnTo>
                    <a:lnTo>
                      <a:pt x="6" y="6308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00" name="Freeform 25"/>
              <p:cNvSpPr>
                <a:spLocks noChangeArrowheads="1"/>
              </p:cNvSpPr>
              <p:nvPr/>
            </p:nvSpPr>
            <p:spPr bwMode="auto">
              <a:xfrm>
                <a:off x="2512" y="8"/>
                <a:ext cx="5" cy="3287"/>
              </a:xfrm>
              <a:custGeom>
                <a:avLst/>
                <a:gdLst>
                  <a:gd name="T0" fmla="*/ 5 w 5"/>
                  <a:gd name="T1" fmla="*/ 3 h 6307"/>
                  <a:gd name="T2" fmla="*/ 0 w 5"/>
                  <a:gd name="T3" fmla="*/ 0 h 6307"/>
                  <a:gd name="T4" fmla="*/ 0 w 5"/>
                  <a:gd name="T5" fmla="*/ 6302 h 6307"/>
                  <a:gd name="T6" fmla="*/ 5 w 5"/>
                  <a:gd name="T7" fmla="*/ 6307 h 6307"/>
                  <a:gd name="T8" fmla="*/ 5 w 5"/>
                  <a:gd name="T9" fmla="*/ 3 h 6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307">
                    <a:moveTo>
                      <a:pt x="5" y="3"/>
                    </a:moveTo>
                    <a:lnTo>
                      <a:pt x="0" y="0"/>
                    </a:lnTo>
                    <a:lnTo>
                      <a:pt x="0" y="6302"/>
                    </a:lnTo>
                    <a:lnTo>
                      <a:pt x="5" y="6307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01" name="Freeform 26"/>
              <p:cNvSpPr>
                <a:spLocks noChangeArrowheads="1"/>
              </p:cNvSpPr>
              <p:nvPr/>
            </p:nvSpPr>
            <p:spPr bwMode="auto">
              <a:xfrm>
                <a:off x="2510" y="6"/>
                <a:ext cx="2" cy="3286"/>
              </a:xfrm>
              <a:custGeom>
                <a:avLst/>
                <a:gdLst>
                  <a:gd name="T0" fmla="*/ 5 w 5"/>
                  <a:gd name="T1" fmla="*/ 3 h 6305"/>
                  <a:gd name="T2" fmla="*/ 0 w 5"/>
                  <a:gd name="T3" fmla="*/ 0 h 6305"/>
                  <a:gd name="T4" fmla="*/ 0 w 5"/>
                  <a:gd name="T5" fmla="*/ 6301 h 6305"/>
                  <a:gd name="T6" fmla="*/ 5 w 5"/>
                  <a:gd name="T7" fmla="*/ 6305 h 6305"/>
                  <a:gd name="T8" fmla="*/ 5 w 5"/>
                  <a:gd name="T9" fmla="*/ 3 h 6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305">
                    <a:moveTo>
                      <a:pt x="5" y="3"/>
                    </a:moveTo>
                    <a:lnTo>
                      <a:pt x="0" y="0"/>
                    </a:lnTo>
                    <a:lnTo>
                      <a:pt x="0" y="6301"/>
                    </a:lnTo>
                    <a:lnTo>
                      <a:pt x="5" y="630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02" name="Freeform 27"/>
              <p:cNvSpPr>
                <a:spLocks noChangeArrowheads="1"/>
              </p:cNvSpPr>
              <p:nvPr/>
            </p:nvSpPr>
            <p:spPr bwMode="auto">
              <a:xfrm>
                <a:off x="2505" y="5"/>
                <a:ext cx="5" cy="3285"/>
              </a:xfrm>
              <a:custGeom>
                <a:avLst/>
                <a:gdLst>
                  <a:gd name="T0" fmla="*/ 6 w 6"/>
                  <a:gd name="T1" fmla="*/ 3 h 6304"/>
                  <a:gd name="T2" fmla="*/ 0 w 6"/>
                  <a:gd name="T3" fmla="*/ 0 h 6304"/>
                  <a:gd name="T4" fmla="*/ 0 w 6"/>
                  <a:gd name="T5" fmla="*/ 375 h 6304"/>
                  <a:gd name="T6" fmla="*/ 1 w 6"/>
                  <a:gd name="T7" fmla="*/ 385 h 6304"/>
                  <a:gd name="T8" fmla="*/ 3 w 6"/>
                  <a:gd name="T9" fmla="*/ 397 h 6304"/>
                  <a:gd name="T10" fmla="*/ 5 w 6"/>
                  <a:gd name="T11" fmla="*/ 425 h 6304"/>
                  <a:gd name="T12" fmla="*/ 4 w 6"/>
                  <a:gd name="T13" fmla="*/ 437 h 6304"/>
                  <a:gd name="T14" fmla="*/ 3 w 6"/>
                  <a:gd name="T15" fmla="*/ 443 h 6304"/>
                  <a:gd name="T16" fmla="*/ 3 w 6"/>
                  <a:gd name="T17" fmla="*/ 450 h 6304"/>
                  <a:gd name="T18" fmla="*/ 1 w 6"/>
                  <a:gd name="T19" fmla="*/ 461 h 6304"/>
                  <a:gd name="T20" fmla="*/ 0 w 6"/>
                  <a:gd name="T21" fmla="*/ 473 h 6304"/>
                  <a:gd name="T22" fmla="*/ 0 w 6"/>
                  <a:gd name="T23" fmla="*/ 6299 h 6304"/>
                  <a:gd name="T24" fmla="*/ 6 w 6"/>
                  <a:gd name="T25" fmla="*/ 6304 h 6304"/>
                  <a:gd name="T26" fmla="*/ 6 w 6"/>
                  <a:gd name="T27" fmla="*/ 3 h 6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6304">
                    <a:moveTo>
                      <a:pt x="6" y="3"/>
                    </a:moveTo>
                    <a:lnTo>
                      <a:pt x="0" y="0"/>
                    </a:lnTo>
                    <a:lnTo>
                      <a:pt x="0" y="375"/>
                    </a:lnTo>
                    <a:lnTo>
                      <a:pt x="1" y="385"/>
                    </a:lnTo>
                    <a:lnTo>
                      <a:pt x="3" y="397"/>
                    </a:lnTo>
                    <a:lnTo>
                      <a:pt x="5" y="425"/>
                    </a:lnTo>
                    <a:lnTo>
                      <a:pt x="4" y="437"/>
                    </a:lnTo>
                    <a:lnTo>
                      <a:pt x="3" y="443"/>
                    </a:lnTo>
                    <a:lnTo>
                      <a:pt x="3" y="450"/>
                    </a:lnTo>
                    <a:lnTo>
                      <a:pt x="1" y="461"/>
                    </a:lnTo>
                    <a:lnTo>
                      <a:pt x="0" y="473"/>
                    </a:lnTo>
                    <a:lnTo>
                      <a:pt x="0" y="6299"/>
                    </a:lnTo>
                    <a:lnTo>
                      <a:pt x="6" y="6304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03" name="Freeform 28"/>
              <p:cNvSpPr>
                <a:spLocks noChangeArrowheads="1"/>
              </p:cNvSpPr>
              <p:nvPr/>
            </p:nvSpPr>
            <p:spPr bwMode="auto">
              <a:xfrm>
                <a:off x="2501" y="5"/>
                <a:ext cx="4" cy="195"/>
              </a:xfrm>
              <a:custGeom>
                <a:avLst/>
                <a:gdLst>
                  <a:gd name="T0" fmla="*/ 6 w 6"/>
                  <a:gd name="T1" fmla="*/ 2 h 377"/>
                  <a:gd name="T2" fmla="*/ 0 w 6"/>
                  <a:gd name="T3" fmla="*/ 0 h 377"/>
                  <a:gd name="T4" fmla="*/ 0 w 6"/>
                  <a:gd name="T5" fmla="*/ 358 h 377"/>
                  <a:gd name="T6" fmla="*/ 6 w 6"/>
                  <a:gd name="T7" fmla="*/ 377 h 377"/>
                  <a:gd name="T8" fmla="*/ 6 w 6"/>
                  <a:gd name="T9" fmla="*/ 2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77">
                    <a:moveTo>
                      <a:pt x="6" y="2"/>
                    </a:moveTo>
                    <a:lnTo>
                      <a:pt x="0" y="0"/>
                    </a:lnTo>
                    <a:lnTo>
                      <a:pt x="0" y="358"/>
                    </a:lnTo>
                    <a:lnTo>
                      <a:pt x="6" y="377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04" name="Freeform 29"/>
              <p:cNvSpPr>
                <a:spLocks noChangeArrowheads="1"/>
              </p:cNvSpPr>
              <p:nvPr/>
            </p:nvSpPr>
            <p:spPr bwMode="auto">
              <a:xfrm>
                <a:off x="2468" y="0"/>
                <a:ext cx="4" cy="173"/>
              </a:xfrm>
              <a:custGeom>
                <a:avLst/>
                <a:gdLst>
                  <a:gd name="T0" fmla="*/ 5 w 5"/>
                  <a:gd name="T1" fmla="*/ 0 h 331"/>
                  <a:gd name="T2" fmla="*/ 0 w 5"/>
                  <a:gd name="T3" fmla="*/ 1 h 331"/>
                  <a:gd name="T4" fmla="*/ 0 w 5"/>
                  <a:gd name="T5" fmla="*/ 331 h 331"/>
                  <a:gd name="T6" fmla="*/ 5 w 5"/>
                  <a:gd name="T7" fmla="*/ 329 h 331"/>
                  <a:gd name="T8" fmla="*/ 5 w 5"/>
                  <a:gd name="T9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1">
                    <a:moveTo>
                      <a:pt x="5" y="0"/>
                    </a:moveTo>
                    <a:lnTo>
                      <a:pt x="0" y="1"/>
                    </a:lnTo>
                    <a:lnTo>
                      <a:pt x="0" y="331"/>
                    </a:lnTo>
                    <a:lnTo>
                      <a:pt x="5" y="32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05" name="Freeform 30"/>
              <p:cNvSpPr>
                <a:spLocks noChangeArrowheads="1"/>
              </p:cNvSpPr>
              <p:nvPr/>
            </p:nvSpPr>
            <p:spPr bwMode="auto">
              <a:xfrm>
                <a:off x="2472" y="0"/>
                <a:ext cx="4" cy="172"/>
              </a:xfrm>
              <a:custGeom>
                <a:avLst/>
                <a:gdLst>
                  <a:gd name="T0" fmla="*/ 6 w 6"/>
                  <a:gd name="T1" fmla="*/ 0 h 329"/>
                  <a:gd name="T2" fmla="*/ 0 w 6"/>
                  <a:gd name="T3" fmla="*/ 0 h 329"/>
                  <a:gd name="T4" fmla="*/ 0 w 6"/>
                  <a:gd name="T5" fmla="*/ 329 h 329"/>
                  <a:gd name="T6" fmla="*/ 6 w 6"/>
                  <a:gd name="T7" fmla="*/ 328 h 329"/>
                  <a:gd name="T8" fmla="*/ 6 w 6"/>
                  <a:gd name="T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9">
                    <a:moveTo>
                      <a:pt x="6" y="0"/>
                    </a:moveTo>
                    <a:lnTo>
                      <a:pt x="0" y="0"/>
                    </a:lnTo>
                    <a:lnTo>
                      <a:pt x="0" y="329"/>
                    </a:lnTo>
                    <a:lnTo>
                      <a:pt x="6" y="32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06" name="Freeform 31"/>
              <p:cNvSpPr>
                <a:spLocks noChangeArrowheads="1"/>
              </p:cNvSpPr>
              <p:nvPr/>
            </p:nvSpPr>
            <p:spPr bwMode="auto">
              <a:xfrm>
                <a:off x="2463" y="2"/>
                <a:ext cx="5" cy="175"/>
              </a:xfrm>
              <a:custGeom>
                <a:avLst/>
                <a:gdLst>
                  <a:gd name="T0" fmla="*/ 6 w 6"/>
                  <a:gd name="T1" fmla="*/ 0 h 336"/>
                  <a:gd name="T2" fmla="*/ 0 w 6"/>
                  <a:gd name="T3" fmla="*/ 2 h 336"/>
                  <a:gd name="T4" fmla="*/ 0 w 6"/>
                  <a:gd name="T5" fmla="*/ 336 h 336"/>
                  <a:gd name="T6" fmla="*/ 6 w 6"/>
                  <a:gd name="T7" fmla="*/ 330 h 336"/>
                  <a:gd name="T8" fmla="*/ 6 w 6"/>
                  <a:gd name="T9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6">
                    <a:moveTo>
                      <a:pt x="6" y="0"/>
                    </a:moveTo>
                    <a:lnTo>
                      <a:pt x="0" y="2"/>
                    </a:lnTo>
                    <a:lnTo>
                      <a:pt x="0" y="336"/>
                    </a:lnTo>
                    <a:lnTo>
                      <a:pt x="6" y="33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07" name="Freeform 32"/>
              <p:cNvSpPr>
                <a:spLocks noChangeArrowheads="1"/>
              </p:cNvSpPr>
              <p:nvPr/>
            </p:nvSpPr>
            <p:spPr bwMode="auto">
              <a:xfrm>
                <a:off x="2461" y="2"/>
                <a:ext cx="2" cy="176"/>
              </a:xfrm>
              <a:custGeom>
                <a:avLst/>
                <a:gdLst>
                  <a:gd name="T0" fmla="*/ 5 w 5"/>
                  <a:gd name="T1" fmla="*/ 0 h 339"/>
                  <a:gd name="T2" fmla="*/ 0 w 5"/>
                  <a:gd name="T3" fmla="*/ 1 h 339"/>
                  <a:gd name="T4" fmla="*/ 0 w 5"/>
                  <a:gd name="T5" fmla="*/ 339 h 339"/>
                  <a:gd name="T6" fmla="*/ 5 w 5"/>
                  <a:gd name="T7" fmla="*/ 334 h 339"/>
                  <a:gd name="T8" fmla="*/ 5 w 5"/>
                  <a:gd name="T9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9">
                    <a:moveTo>
                      <a:pt x="5" y="0"/>
                    </a:moveTo>
                    <a:lnTo>
                      <a:pt x="0" y="1"/>
                    </a:lnTo>
                    <a:lnTo>
                      <a:pt x="0" y="339"/>
                    </a:lnTo>
                    <a:lnTo>
                      <a:pt x="5" y="33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08" name="Freeform 33"/>
              <p:cNvSpPr>
                <a:spLocks noChangeArrowheads="1"/>
              </p:cNvSpPr>
              <p:nvPr/>
            </p:nvSpPr>
            <p:spPr bwMode="auto">
              <a:xfrm>
                <a:off x="2456" y="3"/>
                <a:ext cx="5" cy="180"/>
              </a:xfrm>
              <a:custGeom>
                <a:avLst/>
                <a:gdLst>
                  <a:gd name="T0" fmla="*/ 6 w 6"/>
                  <a:gd name="T1" fmla="*/ 0 h 347"/>
                  <a:gd name="T2" fmla="*/ 0 w 6"/>
                  <a:gd name="T3" fmla="*/ 1 h 347"/>
                  <a:gd name="T4" fmla="*/ 0 w 6"/>
                  <a:gd name="T5" fmla="*/ 347 h 347"/>
                  <a:gd name="T6" fmla="*/ 6 w 6"/>
                  <a:gd name="T7" fmla="*/ 338 h 347"/>
                  <a:gd name="T8" fmla="*/ 6 w 6"/>
                  <a:gd name="T9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47">
                    <a:moveTo>
                      <a:pt x="6" y="0"/>
                    </a:moveTo>
                    <a:lnTo>
                      <a:pt x="0" y="1"/>
                    </a:lnTo>
                    <a:lnTo>
                      <a:pt x="0" y="347"/>
                    </a:lnTo>
                    <a:lnTo>
                      <a:pt x="6" y="33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09" name="Freeform 34"/>
              <p:cNvSpPr>
                <a:spLocks noChangeArrowheads="1"/>
              </p:cNvSpPr>
              <p:nvPr/>
            </p:nvSpPr>
            <p:spPr bwMode="auto">
              <a:xfrm>
                <a:off x="2452" y="3"/>
                <a:ext cx="4" cy="186"/>
              </a:xfrm>
              <a:custGeom>
                <a:avLst/>
                <a:gdLst>
                  <a:gd name="T0" fmla="*/ 5 w 5"/>
                  <a:gd name="T1" fmla="*/ 0 h 358"/>
                  <a:gd name="T2" fmla="*/ 0 w 5"/>
                  <a:gd name="T3" fmla="*/ 2 h 358"/>
                  <a:gd name="T4" fmla="*/ 0 w 5"/>
                  <a:gd name="T5" fmla="*/ 358 h 358"/>
                  <a:gd name="T6" fmla="*/ 2 w 5"/>
                  <a:gd name="T7" fmla="*/ 354 h 358"/>
                  <a:gd name="T8" fmla="*/ 5 w 5"/>
                  <a:gd name="T9" fmla="*/ 346 h 358"/>
                  <a:gd name="T10" fmla="*/ 5 w 5"/>
                  <a:gd name="T11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58">
                    <a:moveTo>
                      <a:pt x="5" y="0"/>
                    </a:moveTo>
                    <a:lnTo>
                      <a:pt x="0" y="2"/>
                    </a:lnTo>
                    <a:lnTo>
                      <a:pt x="0" y="358"/>
                    </a:lnTo>
                    <a:lnTo>
                      <a:pt x="2" y="354"/>
                    </a:lnTo>
                    <a:lnTo>
                      <a:pt x="5" y="34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10" name="Freeform 35"/>
              <p:cNvSpPr>
                <a:spLocks noChangeArrowheads="1"/>
              </p:cNvSpPr>
              <p:nvPr/>
            </p:nvSpPr>
            <p:spPr bwMode="auto">
              <a:xfrm>
                <a:off x="2476" y="0"/>
                <a:ext cx="5" cy="172"/>
              </a:xfrm>
              <a:custGeom>
                <a:avLst/>
                <a:gdLst>
                  <a:gd name="T0" fmla="*/ 5 w 5"/>
                  <a:gd name="T1" fmla="*/ 0 h 329"/>
                  <a:gd name="T2" fmla="*/ 0 w 5"/>
                  <a:gd name="T3" fmla="*/ 0 h 329"/>
                  <a:gd name="T4" fmla="*/ 0 w 5"/>
                  <a:gd name="T5" fmla="*/ 328 h 329"/>
                  <a:gd name="T6" fmla="*/ 5 w 5"/>
                  <a:gd name="T7" fmla="*/ 329 h 329"/>
                  <a:gd name="T8" fmla="*/ 5 w 5"/>
                  <a:gd name="T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9">
                    <a:moveTo>
                      <a:pt x="5" y="0"/>
                    </a:moveTo>
                    <a:lnTo>
                      <a:pt x="0" y="0"/>
                    </a:lnTo>
                    <a:lnTo>
                      <a:pt x="0" y="328"/>
                    </a:lnTo>
                    <a:lnTo>
                      <a:pt x="5" y="32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11" name="Freeform 36"/>
              <p:cNvSpPr>
                <a:spLocks noEditPoints="1" noChangeArrowheads="1"/>
              </p:cNvSpPr>
              <p:nvPr/>
            </p:nvSpPr>
            <p:spPr bwMode="auto">
              <a:xfrm>
                <a:off x="2349" y="5"/>
                <a:ext cx="103" cy="3540"/>
              </a:xfrm>
              <a:custGeom>
                <a:avLst/>
                <a:gdLst>
                  <a:gd name="T0" fmla="*/ 138 w 138"/>
                  <a:gd name="T1" fmla="*/ 356 h 6795"/>
                  <a:gd name="T2" fmla="*/ 88 w 138"/>
                  <a:gd name="T3" fmla="*/ 35 h 6795"/>
                  <a:gd name="T4" fmla="*/ 29 w 138"/>
                  <a:gd name="T5" fmla="*/ 141 h 6795"/>
                  <a:gd name="T6" fmla="*/ 0 w 138"/>
                  <a:gd name="T7" fmla="*/ 578 h 6795"/>
                  <a:gd name="T8" fmla="*/ 0 w 138"/>
                  <a:gd name="T9" fmla="*/ 659 h 6795"/>
                  <a:gd name="T10" fmla="*/ 74 w 138"/>
                  <a:gd name="T11" fmla="*/ 789 h 6795"/>
                  <a:gd name="T12" fmla="*/ 0 w 138"/>
                  <a:gd name="T13" fmla="*/ 930 h 6795"/>
                  <a:gd name="T14" fmla="*/ 0 w 138"/>
                  <a:gd name="T15" fmla="*/ 999 h 6795"/>
                  <a:gd name="T16" fmla="*/ 76 w 138"/>
                  <a:gd name="T17" fmla="*/ 1128 h 6795"/>
                  <a:gd name="T18" fmla="*/ 0 w 138"/>
                  <a:gd name="T19" fmla="*/ 1350 h 6795"/>
                  <a:gd name="T20" fmla="*/ 0 w 138"/>
                  <a:gd name="T21" fmla="*/ 1415 h 6795"/>
                  <a:gd name="T22" fmla="*/ 94 w 138"/>
                  <a:gd name="T23" fmla="*/ 1631 h 6795"/>
                  <a:gd name="T24" fmla="*/ 0 w 138"/>
                  <a:gd name="T25" fmla="*/ 1771 h 6795"/>
                  <a:gd name="T26" fmla="*/ 0 w 138"/>
                  <a:gd name="T27" fmla="*/ 1835 h 6795"/>
                  <a:gd name="T28" fmla="*/ 76 w 138"/>
                  <a:gd name="T29" fmla="*/ 2049 h 6795"/>
                  <a:gd name="T30" fmla="*/ 0 w 138"/>
                  <a:gd name="T31" fmla="*/ 2178 h 6795"/>
                  <a:gd name="T32" fmla="*/ 0 w 138"/>
                  <a:gd name="T33" fmla="*/ 2329 h 6795"/>
                  <a:gd name="T34" fmla="*/ 76 w 138"/>
                  <a:gd name="T35" fmla="*/ 2470 h 6795"/>
                  <a:gd name="T36" fmla="*/ 0 w 138"/>
                  <a:gd name="T37" fmla="*/ 2688 h 6795"/>
                  <a:gd name="T38" fmla="*/ 0 w 138"/>
                  <a:gd name="T39" fmla="*/ 2751 h 6795"/>
                  <a:gd name="T40" fmla="*/ 76 w 138"/>
                  <a:gd name="T41" fmla="*/ 2880 h 6795"/>
                  <a:gd name="T42" fmla="*/ 0 w 138"/>
                  <a:gd name="T43" fmla="*/ 3108 h 6795"/>
                  <a:gd name="T44" fmla="*/ 0 w 138"/>
                  <a:gd name="T45" fmla="*/ 3172 h 6795"/>
                  <a:gd name="T46" fmla="*/ 106 w 138"/>
                  <a:gd name="T47" fmla="*/ 3385 h 6795"/>
                  <a:gd name="T48" fmla="*/ 0 w 138"/>
                  <a:gd name="T49" fmla="*/ 3516 h 6795"/>
                  <a:gd name="T50" fmla="*/ 0 w 138"/>
                  <a:gd name="T51" fmla="*/ 3581 h 6795"/>
                  <a:gd name="T52" fmla="*/ 76 w 138"/>
                  <a:gd name="T53" fmla="*/ 3810 h 6795"/>
                  <a:gd name="T54" fmla="*/ 0 w 138"/>
                  <a:gd name="T55" fmla="*/ 3937 h 6795"/>
                  <a:gd name="T56" fmla="*/ 0 w 138"/>
                  <a:gd name="T57" fmla="*/ 4092 h 6795"/>
                  <a:gd name="T58" fmla="*/ 76 w 138"/>
                  <a:gd name="T59" fmla="*/ 4219 h 6795"/>
                  <a:gd name="T60" fmla="*/ 0 w 138"/>
                  <a:gd name="T61" fmla="*/ 4435 h 6795"/>
                  <a:gd name="T62" fmla="*/ 0 w 138"/>
                  <a:gd name="T63" fmla="*/ 4510 h 6795"/>
                  <a:gd name="T64" fmla="*/ 76 w 138"/>
                  <a:gd name="T65" fmla="*/ 4639 h 6795"/>
                  <a:gd name="T66" fmla="*/ 0 w 138"/>
                  <a:gd name="T67" fmla="*/ 5137 h 6795"/>
                  <a:gd name="T68" fmla="*/ 0 w 138"/>
                  <a:gd name="T69" fmla="*/ 5490 h 6795"/>
                  <a:gd name="T70" fmla="*/ 31 w 138"/>
                  <a:gd name="T71" fmla="*/ 6703 h 6795"/>
                  <a:gd name="T72" fmla="*/ 38 w 138"/>
                  <a:gd name="T73" fmla="*/ 6712 h 6795"/>
                  <a:gd name="T74" fmla="*/ 51 w 138"/>
                  <a:gd name="T75" fmla="*/ 6682 h 6795"/>
                  <a:gd name="T76" fmla="*/ 56 w 138"/>
                  <a:gd name="T77" fmla="*/ 6699 h 6795"/>
                  <a:gd name="T78" fmla="*/ 59 w 138"/>
                  <a:gd name="T79" fmla="*/ 6719 h 6795"/>
                  <a:gd name="T80" fmla="*/ 81 w 138"/>
                  <a:gd name="T81" fmla="*/ 6746 h 6795"/>
                  <a:gd name="T82" fmla="*/ 76 w 138"/>
                  <a:gd name="T83" fmla="*/ 6786 h 6795"/>
                  <a:gd name="T84" fmla="*/ 81 w 138"/>
                  <a:gd name="T85" fmla="*/ 6795 h 6795"/>
                  <a:gd name="T86" fmla="*/ 124 w 138"/>
                  <a:gd name="T87" fmla="*/ 6741 h 6795"/>
                  <a:gd name="T88" fmla="*/ 127 w 138"/>
                  <a:gd name="T89" fmla="*/ 6713 h 6795"/>
                  <a:gd name="T90" fmla="*/ 126 w 138"/>
                  <a:gd name="T91" fmla="*/ 446 h 6795"/>
                  <a:gd name="T92" fmla="*/ 1 w 138"/>
                  <a:gd name="T93" fmla="*/ 1550 h 6795"/>
                  <a:gd name="T94" fmla="*/ 78 w 138"/>
                  <a:gd name="T95" fmla="*/ 1906 h 6795"/>
                  <a:gd name="T96" fmla="*/ 78 w 138"/>
                  <a:gd name="T97" fmla="*/ 2604 h 6795"/>
                  <a:gd name="T98" fmla="*/ 78 w 138"/>
                  <a:gd name="T99" fmla="*/ 3306 h 6795"/>
                  <a:gd name="T100" fmla="*/ 78 w 138"/>
                  <a:gd name="T101" fmla="*/ 3651 h 6795"/>
                  <a:gd name="T102" fmla="*/ 78 w 138"/>
                  <a:gd name="T103" fmla="*/ 4354 h 6795"/>
                  <a:gd name="T104" fmla="*/ 4 w 138"/>
                  <a:gd name="T105" fmla="*/ 4984 h 6795"/>
                  <a:gd name="T106" fmla="*/ 4 w 138"/>
                  <a:gd name="T107" fmla="*/ 4855 h 6795"/>
                  <a:gd name="T108" fmla="*/ 84 w 138"/>
                  <a:gd name="T109" fmla="*/ 5055 h 6795"/>
                  <a:gd name="T110" fmla="*/ 7 w 138"/>
                  <a:gd name="T111" fmla="*/ 5411 h 6795"/>
                  <a:gd name="T112" fmla="*/ 4 w 138"/>
                  <a:gd name="T113" fmla="*/ 5340 h 6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8" h="6795">
                    <a:moveTo>
                      <a:pt x="126" y="427"/>
                    </a:moveTo>
                    <a:lnTo>
                      <a:pt x="126" y="405"/>
                    </a:lnTo>
                    <a:lnTo>
                      <a:pt x="128" y="387"/>
                    </a:lnTo>
                    <a:lnTo>
                      <a:pt x="131" y="370"/>
                    </a:lnTo>
                    <a:lnTo>
                      <a:pt x="138" y="356"/>
                    </a:lnTo>
                    <a:lnTo>
                      <a:pt x="138" y="0"/>
                    </a:lnTo>
                    <a:lnTo>
                      <a:pt x="123" y="5"/>
                    </a:lnTo>
                    <a:lnTo>
                      <a:pt x="111" y="13"/>
                    </a:lnTo>
                    <a:lnTo>
                      <a:pt x="99" y="22"/>
                    </a:lnTo>
                    <a:lnTo>
                      <a:pt x="88" y="35"/>
                    </a:lnTo>
                    <a:lnTo>
                      <a:pt x="76" y="48"/>
                    </a:lnTo>
                    <a:lnTo>
                      <a:pt x="66" y="66"/>
                    </a:lnTo>
                    <a:lnTo>
                      <a:pt x="56" y="83"/>
                    </a:lnTo>
                    <a:lnTo>
                      <a:pt x="47" y="104"/>
                    </a:lnTo>
                    <a:lnTo>
                      <a:pt x="29" y="141"/>
                    </a:lnTo>
                    <a:lnTo>
                      <a:pt x="16" y="182"/>
                    </a:lnTo>
                    <a:lnTo>
                      <a:pt x="10" y="202"/>
                    </a:lnTo>
                    <a:lnTo>
                      <a:pt x="6" y="224"/>
                    </a:lnTo>
                    <a:lnTo>
                      <a:pt x="0" y="270"/>
                    </a:lnTo>
                    <a:lnTo>
                      <a:pt x="0" y="578"/>
                    </a:lnTo>
                    <a:lnTo>
                      <a:pt x="104" y="578"/>
                    </a:lnTo>
                    <a:lnTo>
                      <a:pt x="0" y="578"/>
                    </a:lnTo>
                    <a:lnTo>
                      <a:pt x="0" y="659"/>
                    </a:lnTo>
                    <a:lnTo>
                      <a:pt x="74" y="659"/>
                    </a:lnTo>
                    <a:lnTo>
                      <a:pt x="0" y="659"/>
                    </a:lnTo>
                    <a:lnTo>
                      <a:pt x="0" y="725"/>
                    </a:lnTo>
                    <a:lnTo>
                      <a:pt x="74" y="725"/>
                    </a:lnTo>
                    <a:lnTo>
                      <a:pt x="0" y="725"/>
                    </a:lnTo>
                    <a:lnTo>
                      <a:pt x="0" y="789"/>
                    </a:lnTo>
                    <a:lnTo>
                      <a:pt x="74" y="789"/>
                    </a:lnTo>
                    <a:lnTo>
                      <a:pt x="0" y="789"/>
                    </a:lnTo>
                    <a:lnTo>
                      <a:pt x="0" y="859"/>
                    </a:lnTo>
                    <a:lnTo>
                      <a:pt x="77" y="859"/>
                    </a:lnTo>
                    <a:lnTo>
                      <a:pt x="0" y="859"/>
                    </a:lnTo>
                    <a:lnTo>
                      <a:pt x="0" y="930"/>
                    </a:lnTo>
                    <a:lnTo>
                      <a:pt x="96" y="930"/>
                    </a:lnTo>
                    <a:lnTo>
                      <a:pt x="0" y="930"/>
                    </a:lnTo>
                    <a:lnTo>
                      <a:pt x="0" y="999"/>
                    </a:lnTo>
                    <a:lnTo>
                      <a:pt x="76" y="999"/>
                    </a:lnTo>
                    <a:lnTo>
                      <a:pt x="0" y="999"/>
                    </a:lnTo>
                    <a:lnTo>
                      <a:pt x="0" y="1065"/>
                    </a:lnTo>
                    <a:lnTo>
                      <a:pt x="76" y="1065"/>
                    </a:lnTo>
                    <a:lnTo>
                      <a:pt x="0" y="1065"/>
                    </a:lnTo>
                    <a:lnTo>
                      <a:pt x="0" y="1128"/>
                    </a:lnTo>
                    <a:lnTo>
                      <a:pt x="76" y="1128"/>
                    </a:lnTo>
                    <a:lnTo>
                      <a:pt x="0" y="1128"/>
                    </a:lnTo>
                    <a:lnTo>
                      <a:pt x="0" y="1279"/>
                    </a:lnTo>
                    <a:lnTo>
                      <a:pt x="101" y="1279"/>
                    </a:lnTo>
                    <a:lnTo>
                      <a:pt x="0" y="1279"/>
                    </a:lnTo>
                    <a:lnTo>
                      <a:pt x="0" y="1350"/>
                    </a:lnTo>
                    <a:lnTo>
                      <a:pt x="76" y="1350"/>
                    </a:lnTo>
                    <a:lnTo>
                      <a:pt x="0" y="1350"/>
                    </a:lnTo>
                    <a:lnTo>
                      <a:pt x="0" y="1415"/>
                    </a:lnTo>
                    <a:lnTo>
                      <a:pt x="76" y="1415"/>
                    </a:lnTo>
                    <a:lnTo>
                      <a:pt x="0" y="1415"/>
                    </a:lnTo>
                    <a:lnTo>
                      <a:pt x="0" y="1479"/>
                    </a:lnTo>
                    <a:lnTo>
                      <a:pt x="76" y="1479"/>
                    </a:lnTo>
                    <a:lnTo>
                      <a:pt x="0" y="1479"/>
                    </a:lnTo>
                    <a:lnTo>
                      <a:pt x="0" y="1631"/>
                    </a:lnTo>
                    <a:lnTo>
                      <a:pt x="94" y="1631"/>
                    </a:lnTo>
                    <a:lnTo>
                      <a:pt x="0" y="1631"/>
                    </a:lnTo>
                    <a:lnTo>
                      <a:pt x="0" y="1707"/>
                    </a:lnTo>
                    <a:lnTo>
                      <a:pt x="76" y="1707"/>
                    </a:lnTo>
                    <a:lnTo>
                      <a:pt x="0" y="1707"/>
                    </a:lnTo>
                    <a:lnTo>
                      <a:pt x="0" y="1771"/>
                    </a:lnTo>
                    <a:lnTo>
                      <a:pt x="76" y="1771"/>
                    </a:lnTo>
                    <a:lnTo>
                      <a:pt x="0" y="1771"/>
                    </a:lnTo>
                    <a:lnTo>
                      <a:pt x="0" y="1835"/>
                    </a:lnTo>
                    <a:lnTo>
                      <a:pt x="76" y="1835"/>
                    </a:lnTo>
                    <a:lnTo>
                      <a:pt x="0" y="1835"/>
                    </a:lnTo>
                    <a:lnTo>
                      <a:pt x="0" y="1982"/>
                    </a:lnTo>
                    <a:lnTo>
                      <a:pt x="106" y="1982"/>
                    </a:lnTo>
                    <a:lnTo>
                      <a:pt x="0" y="1982"/>
                    </a:lnTo>
                    <a:lnTo>
                      <a:pt x="0" y="2049"/>
                    </a:lnTo>
                    <a:lnTo>
                      <a:pt x="76" y="2049"/>
                    </a:lnTo>
                    <a:lnTo>
                      <a:pt x="0" y="2049"/>
                    </a:lnTo>
                    <a:lnTo>
                      <a:pt x="0" y="2113"/>
                    </a:lnTo>
                    <a:lnTo>
                      <a:pt x="76" y="2113"/>
                    </a:lnTo>
                    <a:lnTo>
                      <a:pt x="0" y="2113"/>
                    </a:lnTo>
                    <a:lnTo>
                      <a:pt x="0" y="2178"/>
                    </a:lnTo>
                    <a:lnTo>
                      <a:pt x="76" y="2178"/>
                    </a:lnTo>
                    <a:lnTo>
                      <a:pt x="0" y="2178"/>
                    </a:lnTo>
                    <a:lnTo>
                      <a:pt x="0" y="2329"/>
                    </a:lnTo>
                    <a:lnTo>
                      <a:pt x="94" y="2329"/>
                    </a:lnTo>
                    <a:lnTo>
                      <a:pt x="0" y="2329"/>
                    </a:lnTo>
                    <a:lnTo>
                      <a:pt x="0" y="2406"/>
                    </a:lnTo>
                    <a:lnTo>
                      <a:pt x="76" y="2406"/>
                    </a:lnTo>
                    <a:lnTo>
                      <a:pt x="0" y="2406"/>
                    </a:lnTo>
                    <a:lnTo>
                      <a:pt x="0" y="2470"/>
                    </a:lnTo>
                    <a:lnTo>
                      <a:pt x="76" y="2470"/>
                    </a:lnTo>
                    <a:lnTo>
                      <a:pt x="0" y="2470"/>
                    </a:lnTo>
                    <a:lnTo>
                      <a:pt x="0" y="2535"/>
                    </a:lnTo>
                    <a:lnTo>
                      <a:pt x="76" y="2535"/>
                    </a:lnTo>
                    <a:lnTo>
                      <a:pt x="0" y="2535"/>
                    </a:lnTo>
                    <a:lnTo>
                      <a:pt x="0" y="2688"/>
                    </a:lnTo>
                    <a:lnTo>
                      <a:pt x="106" y="2688"/>
                    </a:lnTo>
                    <a:lnTo>
                      <a:pt x="0" y="2688"/>
                    </a:lnTo>
                    <a:lnTo>
                      <a:pt x="0" y="2751"/>
                    </a:lnTo>
                    <a:lnTo>
                      <a:pt x="76" y="2751"/>
                    </a:lnTo>
                    <a:lnTo>
                      <a:pt x="0" y="2751"/>
                    </a:lnTo>
                    <a:lnTo>
                      <a:pt x="0" y="2815"/>
                    </a:lnTo>
                    <a:lnTo>
                      <a:pt x="76" y="2815"/>
                    </a:lnTo>
                    <a:lnTo>
                      <a:pt x="0" y="2815"/>
                    </a:lnTo>
                    <a:lnTo>
                      <a:pt x="0" y="2880"/>
                    </a:lnTo>
                    <a:lnTo>
                      <a:pt x="76" y="2880"/>
                    </a:lnTo>
                    <a:lnTo>
                      <a:pt x="0" y="2880"/>
                    </a:lnTo>
                    <a:lnTo>
                      <a:pt x="0" y="3031"/>
                    </a:lnTo>
                    <a:lnTo>
                      <a:pt x="94" y="3031"/>
                    </a:lnTo>
                    <a:lnTo>
                      <a:pt x="0" y="3031"/>
                    </a:lnTo>
                    <a:lnTo>
                      <a:pt x="0" y="3108"/>
                    </a:lnTo>
                    <a:lnTo>
                      <a:pt x="76" y="3108"/>
                    </a:lnTo>
                    <a:lnTo>
                      <a:pt x="0" y="3108"/>
                    </a:lnTo>
                    <a:lnTo>
                      <a:pt x="0" y="3172"/>
                    </a:lnTo>
                    <a:lnTo>
                      <a:pt x="76" y="3172"/>
                    </a:lnTo>
                    <a:lnTo>
                      <a:pt x="0" y="3172"/>
                    </a:lnTo>
                    <a:lnTo>
                      <a:pt x="0" y="3236"/>
                    </a:lnTo>
                    <a:lnTo>
                      <a:pt x="76" y="3236"/>
                    </a:lnTo>
                    <a:lnTo>
                      <a:pt x="0" y="3236"/>
                    </a:lnTo>
                    <a:lnTo>
                      <a:pt x="0" y="3385"/>
                    </a:lnTo>
                    <a:lnTo>
                      <a:pt x="106" y="3385"/>
                    </a:lnTo>
                    <a:lnTo>
                      <a:pt x="0" y="3385"/>
                    </a:lnTo>
                    <a:lnTo>
                      <a:pt x="0" y="3453"/>
                    </a:lnTo>
                    <a:lnTo>
                      <a:pt x="76" y="3453"/>
                    </a:lnTo>
                    <a:lnTo>
                      <a:pt x="0" y="3453"/>
                    </a:lnTo>
                    <a:lnTo>
                      <a:pt x="0" y="3516"/>
                    </a:lnTo>
                    <a:lnTo>
                      <a:pt x="76" y="3516"/>
                    </a:lnTo>
                    <a:lnTo>
                      <a:pt x="0" y="3516"/>
                    </a:lnTo>
                    <a:lnTo>
                      <a:pt x="0" y="3581"/>
                    </a:lnTo>
                    <a:lnTo>
                      <a:pt x="76" y="3581"/>
                    </a:lnTo>
                    <a:lnTo>
                      <a:pt x="0" y="3581"/>
                    </a:lnTo>
                    <a:lnTo>
                      <a:pt x="0" y="3734"/>
                    </a:lnTo>
                    <a:lnTo>
                      <a:pt x="94" y="3734"/>
                    </a:lnTo>
                    <a:lnTo>
                      <a:pt x="0" y="3734"/>
                    </a:lnTo>
                    <a:lnTo>
                      <a:pt x="0" y="3810"/>
                    </a:lnTo>
                    <a:lnTo>
                      <a:pt x="76" y="3810"/>
                    </a:lnTo>
                    <a:lnTo>
                      <a:pt x="0" y="3810"/>
                    </a:lnTo>
                    <a:lnTo>
                      <a:pt x="0" y="3873"/>
                    </a:lnTo>
                    <a:lnTo>
                      <a:pt x="76" y="3873"/>
                    </a:lnTo>
                    <a:lnTo>
                      <a:pt x="0" y="3873"/>
                    </a:lnTo>
                    <a:lnTo>
                      <a:pt x="0" y="3937"/>
                    </a:lnTo>
                    <a:lnTo>
                      <a:pt x="76" y="3937"/>
                    </a:lnTo>
                    <a:lnTo>
                      <a:pt x="0" y="3937"/>
                    </a:lnTo>
                    <a:lnTo>
                      <a:pt x="0" y="4092"/>
                    </a:lnTo>
                    <a:lnTo>
                      <a:pt x="106" y="4092"/>
                    </a:lnTo>
                    <a:lnTo>
                      <a:pt x="0" y="4092"/>
                    </a:lnTo>
                    <a:lnTo>
                      <a:pt x="0" y="4153"/>
                    </a:lnTo>
                    <a:lnTo>
                      <a:pt x="76" y="4153"/>
                    </a:lnTo>
                    <a:lnTo>
                      <a:pt x="0" y="4153"/>
                    </a:lnTo>
                    <a:lnTo>
                      <a:pt x="0" y="4219"/>
                    </a:lnTo>
                    <a:lnTo>
                      <a:pt x="76" y="4219"/>
                    </a:lnTo>
                    <a:lnTo>
                      <a:pt x="0" y="4219"/>
                    </a:lnTo>
                    <a:lnTo>
                      <a:pt x="0" y="4283"/>
                    </a:lnTo>
                    <a:lnTo>
                      <a:pt x="76" y="4283"/>
                    </a:lnTo>
                    <a:lnTo>
                      <a:pt x="0" y="4283"/>
                    </a:lnTo>
                    <a:lnTo>
                      <a:pt x="0" y="4435"/>
                    </a:lnTo>
                    <a:lnTo>
                      <a:pt x="94" y="4435"/>
                    </a:lnTo>
                    <a:lnTo>
                      <a:pt x="0" y="4435"/>
                    </a:lnTo>
                    <a:lnTo>
                      <a:pt x="0" y="4510"/>
                    </a:lnTo>
                    <a:lnTo>
                      <a:pt x="76" y="4510"/>
                    </a:lnTo>
                    <a:lnTo>
                      <a:pt x="0" y="4510"/>
                    </a:lnTo>
                    <a:lnTo>
                      <a:pt x="0" y="4575"/>
                    </a:lnTo>
                    <a:lnTo>
                      <a:pt x="76" y="4575"/>
                    </a:lnTo>
                    <a:lnTo>
                      <a:pt x="0" y="4575"/>
                    </a:lnTo>
                    <a:lnTo>
                      <a:pt x="0" y="4639"/>
                    </a:lnTo>
                    <a:lnTo>
                      <a:pt x="76" y="4639"/>
                    </a:lnTo>
                    <a:lnTo>
                      <a:pt x="0" y="4639"/>
                    </a:lnTo>
                    <a:lnTo>
                      <a:pt x="0" y="4788"/>
                    </a:lnTo>
                    <a:lnTo>
                      <a:pt x="103" y="4788"/>
                    </a:lnTo>
                    <a:lnTo>
                      <a:pt x="0" y="4788"/>
                    </a:lnTo>
                    <a:lnTo>
                      <a:pt x="0" y="5137"/>
                    </a:lnTo>
                    <a:lnTo>
                      <a:pt x="99" y="5137"/>
                    </a:lnTo>
                    <a:lnTo>
                      <a:pt x="0" y="5137"/>
                    </a:lnTo>
                    <a:lnTo>
                      <a:pt x="0" y="5490"/>
                    </a:lnTo>
                    <a:lnTo>
                      <a:pt x="106" y="5490"/>
                    </a:lnTo>
                    <a:lnTo>
                      <a:pt x="0" y="5490"/>
                    </a:lnTo>
                    <a:lnTo>
                      <a:pt x="0" y="6570"/>
                    </a:lnTo>
                    <a:lnTo>
                      <a:pt x="5" y="6609"/>
                    </a:lnTo>
                    <a:lnTo>
                      <a:pt x="14" y="6649"/>
                    </a:lnTo>
                    <a:lnTo>
                      <a:pt x="25" y="6686"/>
                    </a:lnTo>
                    <a:lnTo>
                      <a:pt x="31" y="6703"/>
                    </a:lnTo>
                    <a:lnTo>
                      <a:pt x="40" y="6721"/>
                    </a:lnTo>
                    <a:lnTo>
                      <a:pt x="40" y="6719"/>
                    </a:lnTo>
                    <a:lnTo>
                      <a:pt x="40" y="6717"/>
                    </a:lnTo>
                    <a:lnTo>
                      <a:pt x="40" y="6715"/>
                    </a:lnTo>
                    <a:lnTo>
                      <a:pt x="38" y="6712"/>
                    </a:lnTo>
                    <a:lnTo>
                      <a:pt x="34" y="6695"/>
                    </a:lnTo>
                    <a:lnTo>
                      <a:pt x="34" y="6667"/>
                    </a:lnTo>
                    <a:lnTo>
                      <a:pt x="48" y="6669"/>
                    </a:lnTo>
                    <a:lnTo>
                      <a:pt x="50" y="6674"/>
                    </a:lnTo>
                    <a:lnTo>
                      <a:pt x="51" y="6682"/>
                    </a:lnTo>
                    <a:lnTo>
                      <a:pt x="53" y="6687"/>
                    </a:lnTo>
                    <a:lnTo>
                      <a:pt x="53" y="6691"/>
                    </a:lnTo>
                    <a:lnTo>
                      <a:pt x="53" y="6694"/>
                    </a:lnTo>
                    <a:lnTo>
                      <a:pt x="54" y="6695"/>
                    </a:lnTo>
                    <a:lnTo>
                      <a:pt x="56" y="6699"/>
                    </a:lnTo>
                    <a:lnTo>
                      <a:pt x="56" y="6702"/>
                    </a:lnTo>
                    <a:lnTo>
                      <a:pt x="56" y="6706"/>
                    </a:lnTo>
                    <a:lnTo>
                      <a:pt x="58" y="6711"/>
                    </a:lnTo>
                    <a:lnTo>
                      <a:pt x="59" y="6715"/>
                    </a:lnTo>
                    <a:lnTo>
                      <a:pt x="59" y="6719"/>
                    </a:lnTo>
                    <a:lnTo>
                      <a:pt x="59" y="6733"/>
                    </a:lnTo>
                    <a:lnTo>
                      <a:pt x="67" y="6735"/>
                    </a:lnTo>
                    <a:lnTo>
                      <a:pt x="67" y="6738"/>
                    </a:lnTo>
                    <a:lnTo>
                      <a:pt x="67" y="6745"/>
                    </a:lnTo>
                    <a:lnTo>
                      <a:pt x="81" y="6746"/>
                    </a:lnTo>
                    <a:lnTo>
                      <a:pt x="81" y="6749"/>
                    </a:lnTo>
                    <a:lnTo>
                      <a:pt x="81" y="6776"/>
                    </a:lnTo>
                    <a:lnTo>
                      <a:pt x="81" y="6778"/>
                    </a:lnTo>
                    <a:lnTo>
                      <a:pt x="77" y="6782"/>
                    </a:lnTo>
                    <a:lnTo>
                      <a:pt x="76" y="6786"/>
                    </a:lnTo>
                    <a:lnTo>
                      <a:pt x="76" y="6787"/>
                    </a:lnTo>
                    <a:lnTo>
                      <a:pt x="80" y="6793"/>
                    </a:lnTo>
                    <a:lnTo>
                      <a:pt x="138" y="6688"/>
                    </a:lnTo>
                    <a:lnTo>
                      <a:pt x="80" y="6793"/>
                    </a:lnTo>
                    <a:lnTo>
                      <a:pt x="81" y="6795"/>
                    </a:lnTo>
                    <a:lnTo>
                      <a:pt x="91" y="6777"/>
                    </a:lnTo>
                    <a:lnTo>
                      <a:pt x="101" y="6763"/>
                    </a:lnTo>
                    <a:lnTo>
                      <a:pt x="112" y="6751"/>
                    </a:lnTo>
                    <a:lnTo>
                      <a:pt x="124" y="6742"/>
                    </a:lnTo>
                    <a:lnTo>
                      <a:pt x="124" y="6741"/>
                    </a:lnTo>
                    <a:lnTo>
                      <a:pt x="124" y="6728"/>
                    </a:lnTo>
                    <a:lnTo>
                      <a:pt x="126" y="6722"/>
                    </a:lnTo>
                    <a:lnTo>
                      <a:pt x="127" y="6718"/>
                    </a:lnTo>
                    <a:lnTo>
                      <a:pt x="127" y="6715"/>
                    </a:lnTo>
                    <a:lnTo>
                      <a:pt x="127" y="6713"/>
                    </a:lnTo>
                    <a:lnTo>
                      <a:pt x="138" y="6714"/>
                    </a:lnTo>
                    <a:lnTo>
                      <a:pt x="138" y="497"/>
                    </a:lnTo>
                    <a:lnTo>
                      <a:pt x="131" y="481"/>
                    </a:lnTo>
                    <a:lnTo>
                      <a:pt x="128" y="464"/>
                    </a:lnTo>
                    <a:lnTo>
                      <a:pt x="126" y="446"/>
                    </a:lnTo>
                    <a:lnTo>
                      <a:pt x="126" y="427"/>
                    </a:lnTo>
                    <a:close/>
                    <a:moveTo>
                      <a:pt x="1" y="1198"/>
                    </a:moveTo>
                    <a:lnTo>
                      <a:pt x="78" y="1198"/>
                    </a:lnTo>
                    <a:lnTo>
                      <a:pt x="1" y="1198"/>
                    </a:lnTo>
                    <a:close/>
                    <a:moveTo>
                      <a:pt x="1" y="1550"/>
                    </a:moveTo>
                    <a:lnTo>
                      <a:pt x="78" y="1550"/>
                    </a:lnTo>
                    <a:lnTo>
                      <a:pt x="1" y="1550"/>
                    </a:lnTo>
                    <a:close/>
                    <a:moveTo>
                      <a:pt x="78" y="1906"/>
                    </a:moveTo>
                    <a:lnTo>
                      <a:pt x="1" y="1906"/>
                    </a:lnTo>
                    <a:lnTo>
                      <a:pt x="78" y="1906"/>
                    </a:lnTo>
                    <a:close/>
                    <a:moveTo>
                      <a:pt x="78" y="2248"/>
                    </a:moveTo>
                    <a:lnTo>
                      <a:pt x="1" y="2248"/>
                    </a:lnTo>
                    <a:lnTo>
                      <a:pt x="78" y="2248"/>
                    </a:lnTo>
                    <a:close/>
                    <a:moveTo>
                      <a:pt x="1" y="2604"/>
                    </a:moveTo>
                    <a:lnTo>
                      <a:pt x="78" y="2604"/>
                    </a:lnTo>
                    <a:lnTo>
                      <a:pt x="1" y="2604"/>
                    </a:lnTo>
                    <a:close/>
                    <a:moveTo>
                      <a:pt x="1" y="2949"/>
                    </a:moveTo>
                    <a:lnTo>
                      <a:pt x="78" y="2949"/>
                    </a:lnTo>
                    <a:lnTo>
                      <a:pt x="1" y="2949"/>
                    </a:lnTo>
                    <a:close/>
                    <a:moveTo>
                      <a:pt x="78" y="3306"/>
                    </a:moveTo>
                    <a:lnTo>
                      <a:pt x="1" y="3306"/>
                    </a:lnTo>
                    <a:lnTo>
                      <a:pt x="78" y="3306"/>
                    </a:lnTo>
                    <a:close/>
                    <a:moveTo>
                      <a:pt x="78" y="3651"/>
                    </a:moveTo>
                    <a:lnTo>
                      <a:pt x="1" y="3651"/>
                    </a:lnTo>
                    <a:lnTo>
                      <a:pt x="78" y="3651"/>
                    </a:lnTo>
                    <a:close/>
                    <a:moveTo>
                      <a:pt x="1" y="4008"/>
                    </a:moveTo>
                    <a:lnTo>
                      <a:pt x="78" y="4008"/>
                    </a:lnTo>
                    <a:lnTo>
                      <a:pt x="1" y="4008"/>
                    </a:lnTo>
                    <a:close/>
                    <a:moveTo>
                      <a:pt x="1" y="4354"/>
                    </a:moveTo>
                    <a:lnTo>
                      <a:pt x="78" y="4354"/>
                    </a:lnTo>
                    <a:lnTo>
                      <a:pt x="1" y="4354"/>
                    </a:lnTo>
                    <a:close/>
                    <a:moveTo>
                      <a:pt x="4" y="4921"/>
                    </a:moveTo>
                    <a:lnTo>
                      <a:pt x="81" y="4921"/>
                    </a:lnTo>
                    <a:lnTo>
                      <a:pt x="4" y="4921"/>
                    </a:lnTo>
                    <a:close/>
                    <a:moveTo>
                      <a:pt x="4" y="4984"/>
                    </a:moveTo>
                    <a:lnTo>
                      <a:pt x="81" y="4984"/>
                    </a:lnTo>
                    <a:lnTo>
                      <a:pt x="4" y="4984"/>
                    </a:lnTo>
                    <a:close/>
                    <a:moveTo>
                      <a:pt x="4" y="4855"/>
                    </a:moveTo>
                    <a:lnTo>
                      <a:pt x="81" y="4855"/>
                    </a:lnTo>
                    <a:lnTo>
                      <a:pt x="4" y="4855"/>
                    </a:lnTo>
                    <a:close/>
                    <a:moveTo>
                      <a:pt x="78" y="4709"/>
                    </a:moveTo>
                    <a:lnTo>
                      <a:pt x="1" y="4709"/>
                    </a:lnTo>
                    <a:lnTo>
                      <a:pt x="78" y="4709"/>
                    </a:lnTo>
                    <a:close/>
                    <a:moveTo>
                      <a:pt x="7" y="5055"/>
                    </a:moveTo>
                    <a:lnTo>
                      <a:pt x="84" y="5055"/>
                    </a:lnTo>
                    <a:lnTo>
                      <a:pt x="7" y="5055"/>
                    </a:lnTo>
                    <a:close/>
                    <a:moveTo>
                      <a:pt x="4" y="5212"/>
                    </a:moveTo>
                    <a:lnTo>
                      <a:pt x="81" y="5212"/>
                    </a:lnTo>
                    <a:lnTo>
                      <a:pt x="4" y="5212"/>
                    </a:lnTo>
                    <a:close/>
                    <a:moveTo>
                      <a:pt x="7" y="5411"/>
                    </a:moveTo>
                    <a:lnTo>
                      <a:pt x="84" y="5411"/>
                    </a:lnTo>
                    <a:lnTo>
                      <a:pt x="7" y="5411"/>
                    </a:lnTo>
                    <a:close/>
                    <a:moveTo>
                      <a:pt x="4" y="5340"/>
                    </a:moveTo>
                    <a:lnTo>
                      <a:pt x="81" y="5340"/>
                    </a:lnTo>
                    <a:lnTo>
                      <a:pt x="4" y="5340"/>
                    </a:lnTo>
                    <a:close/>
                    <a:moveTo>
                      <a:pt x="81" y="5277"/>
                    </a:moveTo>
                    <a:lnTo>
                      <a:pt x="4" y="5277"/>
                    </a:lnTo>
                    <a:lnTo>
                      <a:pt x="81" y="52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12" name="Freeform 37"/>
              <p:cNvSpPr>
                <a:spLocks noChangeArrowheads="1"/>
              </p:cNvSpPr>
              <p:nvPr/>
            </p:nvSpPr>
            <p:spPr bwMode="auto">
              <a:xfrm>
                <a:off x="2554" y="0"/>
                <a:ext cx="5" cy="3287"/>
              </a:xfrm>
              <a:custGeom>
                <a:avLst/>
                <a:gdLst>
                  <a:gd name="T0" fmla="*/ 6 w 6"/>
                  <a:gd name="T1" fmla="*/ 10 h 6309"/>
                  <a:gd name="T2" fmla="*/ 0 w 6"/>
                  <a:gd name="T3" fmla="*/ 0 h 6309"/>
                  <a:gd name="T4" fmla="*/ 0 w 6"/>
                  <a:gd name="T5" fmla="*/ 6301 h 6309"/>
                  <a:gd name="T6" fmla="*/ 6 w 6"/>
                  <a:gd name="T7" fmla="*/ 6309 h 6309"/>
                  <a:gd name="T8" fmla="*/ 6 w 6"/>
                  <a:gd name="T9" fmla="*/ 10 h 6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309">
                    <a:moveTo>
                      <a:pt x="6" y="10"/>
                    </a:moveTo>
                    <a:lnTo>
                      <a:pt x="0" y="0"/>
                    </a:lnTo>
                    <a:lnTo>
                      <a:pt x="0" y="6301"/>
                    </a:lnTo>
                    <a:lnTo>
                      <a:pt x="6" y="6309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13" name="Freeform 38"/>
              <p:cNvSpPr>
                <a:spLocks noChangeArrowheads="1"/>
              </p:cNvSpPr>
              <p:nvPr/>
            </p:nvSpPr>
            <p:spPr bwMode="auto">
              <a:xfrm>
                <a:off x="2559" y="6"/>
                <a:ext cx="49" cy="3483"/>
              </a:xfrm>
              <a:custGeom>
                <a:avLst/>
                <a:gdLst>
                  <a:gd name="T0" fmla="*/ 14 w 66"/>
                  <a:gd name="T1" fmla="*/ 26 h 6686"/>
                  <a:gd name="T2" fmla="*/ 6 w 66"/>
                  <a:gd name="T3" fmla="*/ 11 h 6686"/>
                  <a:gd name="T4" fmla="*/ 0 w 66"/>
                  <a:gd name="T5" fmla="*/ 0 h 6686"/>
                  <a:gd name="T6" fmla="*/ 0 w 66"/>
                  <a:gd name="T7" fmla="*/ 6299 h 6686"/>
                  <a:gd name="T8" fmla="*/ 13 w 66"/>
                  <a:gd name="T9" fmla="*/ 6318 h 6686"/>
                  <a:gd name="T10" fmla="*/ 0 w 66"/>
                  <a:gd name="T11" fmla="*/ 6299 h 6686"/>
                  <a:gd name="T12" fmla="*/ 0 w 66"/>
                  <a:gd name="T13" fmla="*/ 6337 h 6686"/>
                  <a:gd name="T14" fmla="*/ 21 w 66"/>
                  <a:gd name="T15" fmla="*/ 6323 h 6686"/>
                  <a:gd name="T16" fmla="*/ 0 w 66"/>
                  <a:gd name="T17" fmla="*/ 6337 h 6686"/>
                  <a:gd name="T18" fmla="*/ 0 w 66"/>
                  <a:gd name="T19" fmla="*/ 6686 h 6686"/>
                  <a:gd name="T20" fmla="*/ 14 w 66"/>
                  <a:gd name="T21" fmla="*/ 6659 h 6686"/>
                  <a:gd name="T22" fmla="*/ 22 w 66"/>
                  <a:gd name="T23" fmla="*/ 6636 h 6686"/>
                  <a:gd name="T24" fmla="*/ 26 w 66"/>
                  <a:gd name="T25" fmla="*/ 6625 h 6686"/>
                  <a:gd name="T26" fmla="*/ 31 w 66"/>
                  <a:gd name="T27" fmla="*/ 6615 h 6686"/>
                  <a:gd name="T28" fmla="*/ 34 w 66"/>
                  <a:gd name="T29" fmla="*/ 6603 h 6686"/>
                  <a:gd name="T30" fmla="*/ 38 w 66"/>
                  <a:gd name="T31" fmla="*/ 6592 h 6686"/>
                  <a:gd name="T32" fmla="*/ 46 w 66"/>
                  <a:gd name="T33" fmla="*/ 6570 h 6686"/>
                  <a:gd name="T34" fmla="*/ 50 w 66"/>
                  <a:gd name="T35" fmla="*/ 6548 h 6686"/>
                  <a:gd name="T36" fmla="*/ 54 w 66"/>
                  <a:gd name="T37" fmla="*/ 6528 h 6686"/>
                  <a:gd name="T38" fmla="*/ 57 w 66"/>
                  <a:gd name="T39" fmla="*/ 6506 h 6686"/>
                  <a:gd name="T40" fmla="*/ 61 w 66"/>
                  <a:gd name="T41" fmla="*/ 6485 h 6686"/>
                  <a:gd name="T42" fmla="*/ 62 w 66"/>
                  <a:gd name="T43" fmla="*/ 6462 h 6686"/>
                  <a:gd name="T44" fmla="*/ 64 w 66"/>
                  <a:gd name="T45" fmla="*/ 6440 h 6686"/>
                  <a:gd name="T46" fmla="*/ 64 w 66"/>
                  <a:gd name="T47" fmla="*/ 6428 h 6686"/>
                  <a:gd name="T48" fmla="*/ 64 w 66"/>
                  <a:gd name="T49" fmla="*/ 6422 h 6686"/>
                  <a:gd name="T50" fmla="*/ 64 w 66"/>
                  <a:gd name="T51" fmla="*/ 6419 h 6686"/>
                  <a:gd name="T52" fmla="*/ 65 w 66"/>
                  <a:gd name="T53" fmla="*/ 6417 h 6686"/>
                  <a:gd name="T54" fmla="*/ 65 w 66"/>
                  <a:gd name="T55" fmla="*/ 6405 h 6686"/>
                  <a:gd name="T56" fmla="*/ 65 w 66"/>
                  <a:gd name="T57" fmla="*/ 6399 h 6686"/>
                  <a:gd name="T58" fmla="*/ 65 w 66"/>
                  <a:gd name="T59" fmla="*/ 6396 h 6686"/>
                  <a:gd name="T60" fmla="*/ 66 w 66"/>
                  <a:gd name="T61" fmla="*/ 6394 h 6686"/>
                  <a:gd name="T62" fmla="*/ 66 w 66"/>
                  <a:gd name="T63" fmla="*/ 290 h 6686"/>
                  <a:gd name="T64" fmla="*/ 65 w 66"/>
                  <a:gd name="T65" fmla="*/ 251 h 6686"/>
                  <a:gd name="T66" fmla="*/ 62 w 66"/>
                  <a:gd name="T67" fmla="*/ 214 h 6686"/>
                  <a:gd name="T68" fmla="*/ 58 w 66"/>
                  <a:gd name="T69" fmla="*/ 179 h 6686"/>
                  <a:gd name="T70" fmla="*/ 53 w 66"/>
                  <a:gd name="T71" fmla="*/ 146 h 6686"/>
                  <a:gd name="T72" fmla="*/ 45 w 66"/>
                  <a:gd name="T73" fmla="*/ 113 h 6686"/>
                  <a:gd name="T74" fmla="*/ 35 w 66"/>
                  <a:gd name="T75" fmla="*/ 83 h 6686"/>
                  <a:gd name="T76" fmla="*/ 25 w 66"/>
                  <a:gd name="T77" fmla="*/ 53 h 6686"/>
                  <a:gd name="T78" fmla="*/ 14 w 66"/>
                  <a:gd name="T79" fmla="*/ 26 h 6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6" h="6686">
                    <a:moveTo>
                      <a:pt x="14" y="26"/>
                    </a:moveTo>
                    <a:lnTo>
                      <a:pt x="6" y="11"/>
                    </a:lnTo>
                    <a:lnTo>
                      <a:pt x="0" y="0"/>
                    </a:lnTo>
                    <a:lnTo>
                      <a:pt x="0" y="6299"/>
                    </a:lnTo>
                    <a:lnTo>
                      <a:pt x="13" y="6318"/>
                    </a:lnTo>
                    <a:lnTo>
                      <a:pt x="0" y="6299"/>
                    </a:lnTo>
                    <a:lnTo>
                      <a:pt x="0" y="6337"/>
                    </a:lnTo>
                    <a:lnTo>
                      <a:pt x="21" y="6323"/>
                    </a:lnTo>
                    <a:lnTo>
                      <a:pt x="0" y="6337"/>
                    </a:lnTo>
                    <a:lnTo>
                      <a:pt x="0" y="6686"/>
                    </a:lnTo>
                    <a:lnTo>
                      <a:pt x="14" y="6659"/>
                    </a:lnTo>
                    <a:lnTo>
                      <a:pt x="22" y="6636"/>
                    </a:lnTo>
                    <a:lnTo>
                      <a:pt x="26" y="6625"/>
                    </a:lnTo>
                    <a:lnTo>
                      <a:pt x="31" y="6615"/>
                    </a:lnTo>
                    <a:lnTo>
                      <a:pt x="34" y="6603"/>
                    </a:lnTo>
                    <a:lnTo>
                      <a:pt x="38" y="6592"/>
                    </a:lnTo>
                    <a:lnTo>
                      <a:pt x="46" y="6570"/>
                    </a:lnTo>
                    <a:lnTo>
                      <a:pt x="50" y="6548"/>
                    </a:lnTo>
                    <a:lnTo>
                      <a:pt x="54" y="6528"/>
                    </a:lnTo>
                    <a:lnTo>
                      <a:pt x="57" y="6506"/>
                    </a:lnTo>
                    <a:lnTo>
                      <a:pt x="61" y="6485"/>
                    </a:lnTo>
                    <a:lnTo>
                      <a:pt x="62" y="6462"/>
                    </a:lnTo>
                    <a:lnTo>
                      <a:pt x="64" y="6440"/>
                    </a:lnTo>
                    <a:lnTo>
                      <a:pt x="64" y="6428"/>
                    </a:lnTo>
                    <a:lnTo>
                      <a:pt x="64" y="6422"/>
                    </a:lnTo>
                    <a:lnTo>
                      <a:pt x="64" y="6419"/>
                    </a:lnTo>
                    <a:lnTo>
                      <a:pt x="65" y="6417"/>
                    </a:lnTo>
                    <a:lnTo>
                      <a:pt x="65" y="6405"/>
                    </a:lnTo>
                    <a:lnTo>
                      <a:pt x="65" y="6399"/>
                    </a:lnTo>
                    <a:lnTo>
                      <a:pt x="65" y="6396"/>
                    </a:lnTo>
                    <a:lnTo>
                      <a:pt x="66" y="6394"/>
                    </a:lnTo>
                    <a:lnTo>
                      <a:pt x="66" y="290"/>
                    </a:lnTo>
                    <a:lnTo>
                      <a:pt x="65" y="251"/>
                    </a:lnTo>
                    <a:lnTo>
                      <a:pt x="62" y="214"/>
                    </a:lnTo>
                    <a:lnTo>
                      <a:pt x="58" y="179"/>
                    </a:lnTo>
                    <a:lnTo>
                      <a:pt x="53" y="146"/>
                    </a:lnTo>
                    <a:lnTo>
                      <a:pt x="45" y="113"/>
                    </a:lnTo>
                    <a:lnTo>
                      <a:pt x="35" y="83"/>
                    </a:lnTo>
                    <a:lnTo>
                      <a:pt x="25" y="53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14" name="Freeform 39"/>
              <p:cNvSpPr>
                <a:spLocks noChangeArrowheads="1"/>
              </p:cNvSpPr>
              <p:nvPr/>
            </p:nvSpPr>
            <p:spPr bwMode="auto">
              <a:xfrm>
                <a:off x="2554" y="3284"/>
                <a:ext cx="5" cy="26"/>
              </a:xfrm>
              <a:custGeom>
                <a:avLst/>
                <a:gdLst>
                  <a:gd name="T0" fmla="*/ 6 w 6"/>
                  <a:gd name="T1" fmla="*/ 8 h 51"/>
                  <a:gd name="T2" fmla="*/ 0 w 6"/>
                  <a:gd name="T3" fmla="*/ 0 h 51"/>
                  <a:gd name="T4" fmla="*/ 0 w 6"/>
                  <a:gd name="T5" fmla="*/ 51 h 51"/>
                  <a:gd name="T6" fmla="*/ 6 w 6"/>
                  <a:gd name="T7" fmla="*/ 46 h 51"/>
                  <a:gd name="T8" fmla="*/ 6 w 6"/>
                  <a:gd name="T9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1">
                    <a:moveTo>
                      <a:pt x="6" y="8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6" y="46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15" name="Freeform 40"/>
              <p:cNvSpPr>
                <a:spLocks noChangeArrowheads="1"/>
              </p:cNvSpPr>
              <p:nvPr/>
            </p:nvSpPr>
            <p:spPr bwMode="auto">
              <a:xfrm>
                <a:off x="2550" y="3279"/>
                <a:ext cx="4" cy="33"/>
              </a:xfrm>
              <a:custGeom>
                <a:avLst/>
                <a:gdLst>
                  <a:gd name="T0" fmla="*/ 6 w 6"/>
                  <a:gd name="T1" fmla="*/ 8 h 62"/>
                  <a:gd name="T2" fmla="*/ 0 w 6"/>
                  <a:gd name="T3" fmla="*/ 0 h 62"/>
                  <a:gd name="T4" fmla="*/ 0 w 6"/>
                  <a:gd name="T5" fmla="*/ 62 h 62"/>
                  <a:gd name="T6" fmla="*/ 6 w 6"/>
                  <a:gd name="T7" fmla="*/ 59 h 62"/>
                  <a:gd name="T8" fmla="*/ 6 w 6"/>
                  <a:gd name="T9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2">
                    <a:moveTo>
                      <a:pt x="6" y="8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6" y="59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16" name="Freeform 41"/>
              <p:cNvSpPr>
                <a:spLocks noChangeArrowheads="1"/>
              </p:cNvSpPr>
              <p:nvPr/>
            </p:nvSpPr>
            <p:spPr bwMode="auto">
              <a:xfrm>
                <a:off x="2546" y="3276"/>
                <a:ext cx="4" cy="38"/>
              </a:xfrm>
              <a:custGeom>
                <a:avLst/>
                <a:gdLst>
                  <a:gd name="T0" fmla="*/ 5 w 5"/>
                  <a:gd name="T1" fmla="*/ 7 h 72"/>
                  <a:gd name="T2" fmla="*/ 0 w 5"/>
                  <a:gd name="T3" fmla="*/ 0 h 72"/>
                  <a:gd name="T4" fmla="*/ 0 w 5"/>
                  <a:gd name="T5" fmla="*/ 72 h 72"/>
                  <a:gd name="T6" fmla="*/ 5 w 5"/>
                  <a:gd name="T7" fmla="*/ 69 h 72"/>
                  <a:gd name="T8" fmla="*/ 5 w 5"/>
                  <a:gd name="T9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2">
                    <a:moveTo>
                      <a:pt x="5" y="7"/>
                    </a:moveTo>
                    <a:lnTo>
                      <a:pt x="0" y="0"/>
                    </a:lnTo>
                    <a:lnTo>
                      <a:pt x="0" y="72"/>
                    </a:lnTo>
                    <a:lnTo>
                      <a:pt x="5" y="69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17" name="Freeform 42"/>
              <p:cNvSpPr>
                <a:spLocks noChangeArrowheads="1"/>
              </p:cNvSpPr>
              <p:nvPr/>
            </p:nvSpPr>
            <p:spPr bwMode="auto">
              <a:xfrm>
                <a:off x="2541" y="3273"/>
                <a:ext cx="5" cy="42"/>
              </a:xfrm>
              <a:custGeom>
                <a:avLst/>
                <a:gdLst>
                  <a:gd name="T0" fmla="*/ 5 w 5"/>
                  <a:gd name="T1" fmla="*/ 6 h 83"/>
                  <a:gd name="T2" fmla="*/ 0 w 5"/>
                  <a:gd name="T3" fmla="*/ 0 h 83"/>
                  <a:gd name="T4" fmla="*/ 0 w 5"/>
                  <a:gd name="T5" fmla="*/ 83 h 83"/>
                  <a:gd name="T6" fmla="*/ 5 w 5"/>
                  <a:gd name="T7" fmla="*/ 78 h 83"/>
                  <a:gd name="T8" fmla="*/ 5 w 5"/>
                  <a:gd name="T9" fmla="*/ 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3">
                    <a:moveTo>
                      <a:pt x="5" y="6"/>
                    </a:moveTo>
                    <a:lnTo>
                      <a:pt x="0" y="0"/>
                    </a:lnTo>
                    <a:lnTo>
                      <a:pt x="0" y="83"/>
                    </a:lnTo>
                    <a:lnTo>
                      <a:pt x="5" y="78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18" name="Freeform 43"/>
              <p:cNvSpPr>
                <a:spLocks noChangeArrowheads="1"/>
              </p:cNvSpPr>
              <p:nvPr/>
            </p:nvSpPr>
            <p:spPr bwMode="auto">
              <a:xfrm>
                <a:off x="2539" y="3270"/>
                <a:ext cx="2" cy="47"/>
              </a:xfrm>
              <a:custGeom>
                <a:avLst/>
                <a:gdLst>
                  <a:gd name="T0" fmla="*/ 5 w 5"/>
                  <a:gd name="T1" fmla="*/ 6 h 92"/>
                  <a:gd name="T2" fmla="*/ 0 w 5"/>
                  <a:gd name="T3" fmla="*/ 0 h 92"/>
                  <a:gd name="T4" fmla="*/ 0 w 5"/>
                  <a:gd name="T5" fmla="*/ 92 h 92"/>
                  <a:gd name="T6" fmla="*/ 5 w 5"/>
                  <a:gd name="T7" fmla="*/ 89 h 92"/>
                  <a:gd name="T8" fmla="*/ 5 w 5"/>
                  <a:gd name="T9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2">
                    <a:moveTo>
                      <a:pt x="5" y="6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5" y="89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19" name="Freeform 44"/>
              <p:cNvSpPr>
                <a:spLocks noChangeArrowheads="1"/>
              </p:cNvSpPr>
              <p:nvPr/>
            </p:nvSpPr>
            <p:spPr bwMode="auto">
              <a:xfrm>
                <a:off x="2534" y="3265"/>
                <a:ext cx="5" cy="55"/>
              </a:xfrm>
              <a:custGeom>
                <a:avLst/>
                <a:gdLst>
                  <a:gd name="T0" fmla="*/ 6 w 6"/>
                  <a:gd name="T1" fmla="*/ 7 h 103"/>
                  <a:gd name="T2" fmla="*/ 0 w 6"/>
                  <a:gd name="T3" fmla="*/ 0 h 103"/>
                  <a:gd name="T4" fmla="*/ 0 w 6"/>
                  <a:gd name="T5" fmla="*/ 103 h 103"/>
                  <a:gd name="T6" fmla="*/ 6 w 6"/>
                  <a:gd name="T7" fmla="*/ 99 h 103"/>
                  <a:gd name="T8" fmla="*/ 6 w 6"/>
                  <a:gd name="T9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3">
                    <a:moveTo>
                      <a:pt x="6" y="7"/>
                    </a:moveTo>
                    <a:lnTo>
                      <a:pt x="0" y="0"/>
                    </a:lnTo>
                    <a:lnTo>
                      <a:pt x="0" y="103"/>
                    </a:lnTo>
                    <a:lnTo>
                      <a:pt x="6" y="99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20" name="Freeform 45"/>
              <p:cNvSpPr>
                <a:spLocks noChangeArrowheads="1"/>
              </p:cNvSpPr>
              <p:nvPr/>
            </p:nvSpPr>
            <p:spPr bwMode="auto">
              <a:xfrm>
                <a:off x="2534" y="3317"/>
                <a:ext cx="5" cy="189"/>
              </a:xfrm>
              <a:custGeom>
                <a:avLst/>
                <a:gdLst>
                  <a:gd name="T0" fmla="*/ 6 w 6"/>
                  <a:gd name="T1" fmla="*/ 0 h 362"/>
                  <a:gd name="T2" fmla="*/ 0 w 6"/>
                  <a:gd name="T3" fmla="*/ 4 h 362"/>
                  <a:gd name="T4" fmla="*/ 0 w 6"/>
                  <a:gd name="T5" fmla="*/ 352 h 362"/>
                  <a:gd name="T6" fmla="*/ 6 w 6"/>
                  <a:gd name="T7" fmla="*/ 362 h 362"/>
                  <a:gd name="T8" fmla="*/ 6 w 6"/>
                  <a:gd name="T9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2">
                    <a:moveTo>
                      <a:pt x="6" y="0"/>
                    </a:moveTo>
                    <a:lnTo>
                      <a:pt x="0" y="4"/>
                    </a:lnTo>
                    <a:lnTo>
                      <a:pt x="0" y="352"/>
                    </a:lnTo>
                    <a:lnTo>
                      <a:pt x="6" y="36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21" name="Freeform 46"/>
              <p:cNvSpPr>
                <a:spLocks noChangeArrowheads="1"/>
              </p:cNvSpPr>
              <p:nvPr/>
            </p:nvSpPr>
            <p:spPr bwMode="auto">
              <a:xfrm>
                <a:off x="2539" y="3315"/>
                <a:ext cx="2" cy="192"/>
              </a:xfrm>
              <a:custGeom>
                <a:avLst/>
                <a:gdLst>
                  <a:gd name="T0" fmla="*/ 5 w 5"/>
                  <a:gd name="T1" fmla="*/ 0 h 369"/>
                  <a:gd name="T2" fmla="*/ 0 w 5"/>
                  <a:gd name="T3" fmla="*/ 3 h 369"/>
                  <a:gd name="T4" fmla="*/ 0 w 5"/>
                  <a:gd name="T5" fmla="*/ 365 h 369"/>
                  <a:gd name="T6" fmla="*/ 2 w 5"/>
                  <a:gd name="T7" fmla="*/ 369 h 369"/>
                  <a:gd name="T8" fmla="*/ 5 w 5"/>
                  <a:gd name="T9" fmla="*/ 365 h 369"/>
                  <a:gd name="T10" fmla="*/ 5 w 5"/>
                  <a:gd name="T11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69">
                    <a:moveTo>
                      <a:pt x="5" y="0"/>
                    </a:moveTo>
                    <a:lnTo>
                      <a:pt x="0" y="3"/>
                    </a:lnTo>
                    <a:lnTo>
                      <a:pt x="0" y="365"/>
                    </a:lnTo>
                    <a:lnTo>
                      <a:pt x="2" y="369"/>
                    </a:lnTo>
                    <a:lnTo>
                      <a:pt x="5" y="36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22" name="Freeform 47"/>
              <p:cNvSpPr>
                <a:spLocks noChangeArrowheads="1"/>
              </p:cNvSpPr>
              <p:nvPr/>
            </p:nvSpPr>
            <p:spPr bwMode="auto">
              <a:xfrm>
                <a:off x="2541" y="3314"/>
                <a:ext cx="5" cy="192"/>
              </a:xfrm>
              <a:custGeom>
                <a:avLst/>
                <a:gdLst>
                  <a:gd name="T0" fmla="*/ 5 w 5"/>
                  <a:gd name="T1" fmla="*/ 0 h 370"/>
                  <a:gd name="T2" fmla="*/ 0 w 5"/>
                  <a:gd name="T3" fmla="*/ 5 h 370"/>
                  <a:gd name="T4" fmla="*/ 0 w 5"/>
                  <a:gd name="T5" fmla="*/ 370 h 370"/>
                  <a:gd name="T6" fmla="*/ 5 w 5"/>
                  <a:gd name="T7" fmla="*/ 364 h 370"/>
                  <a:gd name="T8" fmla="*/ 5 w 5"/>
                  <a:gd name="T9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70">
                    <a:moveTo>
                      <a:pt x="5" y="0"/>
                    </a:moveTo>
                    <a:lnTo>
                      <a:pt x="0" y="5"/>
                    </a:lnTo>
                    <a:lnTo>
                      <a:pt x="0" y="370"/>
                    </a:lnTo>
                    <a:lnTo>
                      <a:pt x="5" y="36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23" name="Freeform 48"/>
              <p:cNvSpPr>
                <a:spLocks noChangeArrowheads="1"/>
              </p:cNvSpPr>
              <p:nvPr/>
            </p:nvSpPr>
            <p:spPr bwMode="auto">
              <a:xfrm>
                <a:off x="2546" y="3312"/>
                <a:ext cx="4" cy="191"/>
              </a:xfrm>
              <a:custGeom>
                <a:avLst/>
                <a:gdLst>
                  <a:gd name="T0" fmla="*/ 5 w 5"/>
                  <a:gd name="T1" fmla="*/ 0 h 367"/>
                  <a:gd name="T2" fmla="*/ 0 w 5"/>
                  <a:gd name="T3" fmla="*/ 3 h 367"/>
                  <a:gd name="T4" fmla="*/ 0 w 5"/>
                  <a:gd name="T5" fmla="*/ 367 h 367"/>
                  <a:gd name="T6" fmla="*/ 2 w 5"/>
                  <a:gd name="T7" fmla="*/ 362 h 367"/>
                  <a:gd name="T8" fmla="*/ 5 w 5"/>
                  <a:gd name="T9" fmla="*/ 359 h 367"/>
                  <a:gd name="T10" fmla="*/ 5 w 5"/>
                  <a:gd name="T11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67">
                    <a:moveTo>
                      <a:pt x="5" y="0"/>
                    </a:moveTo>
                    <a:lnTo>
                      <a:pt x="0" y="3"/>
                    </a:lnTo>
                    <a:lnTo>
                      <a:pt x="0" y="367"/>
                    </a:lnTo>
                    <a:lnTo>
                      <a:pt x="2" y="362"/>
                    </a:lnTo>
                    <a:lnTo>
                      <a:pt x="5" y="35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24" name="Freeform 49"/>
              <p:cNvSpPr>
                <a:spLocks noChangeArrowheads="1"/>
              </p:cNvSpPr>
              <p:nvPr/>
            </p:nvSpPr>
            <p:spPr bwMode="auto">
              <a:xfrm>
                <a:off x="2550" y="3310"/>
                <a:ext cx="4" cy="188"/>
              </a:xfrm>
              <a:custGeom>
                <a:avLst/>
                <a:gdLst>
                  <a:gd name="T0" fmla="*/ 6 w 6"/>
                  <a:gd name="T1" fmla="*/ 0 h 362"/>
                  <a:gd name="T2" fmla="*/ 0 w 6"/>
                  <a:gd name="T3" fmla="*/ 3 h 362"/>
                  <a:gd name="T4" fmla="*/ 0 w 6"/>
                  <a:gd name="T5" fmla="*/ 362 h 362"/>
                  <a:gd name="T6" fmla="*/ 6 w 6"/>
                  <a:gd name="T7" fmla="*/ 353 h 362"/>
                  <a:gd name="T8" fmla="*/ 6 w 6"/>
                  <a:gd name="T9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2">
                    <a:moveTo>
                      <a:pt x="6" y="0"/>
                    </a:moveTo>
                    <a:lnTo>
                      <a:pt x="0" y="3"/>
                    </a:lnTo>
                    <a:lnTo>
                      <a:pt x="0" y="362"/>
                    </a:lnTo>
                    <a:lnTo>
                      <a:pt x="6" y="35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25" name="Freeform 50"/>
              <p:cNvSpPr>
                <a:spLocks noChangeArrowheads="1"/>
              </p:cNvSpPr>
              <p:nvPr/>
            </p:nvSpPr>
            <p:spPr bwMode="auto">
              <a:xfrm>
                <a:off x="2554" y="3307"/>
                <a:ext cx="5" cy="186"/>
              </a:xfrm>
              <a:custGeom>
                <a:avLst/>
                <a:gdLst>
                  <a:gd name="T0" fmla="*/ 6 w 6"/>
                  <a:gd name="T1" fmla="*/ 0 h 358"/>
                  <a:gd name="T2" fmla="*/ 0 w 6"/>
                  <a:gd name="T3" fmla="*/ 5 h 358"/>
                  <a:gd name="T4" fmla="*/ 0 w 6"/>
                  <a:gd name="T5" fmla="*/ 358 h 358"/>
                  <a:gd name="T6" fmla="*/ 6 w 6"/>
                  <a:gd name="T7" fmla="*/ 349 h 358"/>
                  <a:gd name="T8" fmla="*/ 6 w 6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58">
                    <a:moveTo>
                      <a:pt x="6" y="0"/>
                    </a:moveTo>
                    <a:lnTo>
                      <a:pt x="0" y="5"/>
                    </a:lnTo>
                    <a:lnTo>
                      <a:pt x="0" y="358"/>
                    </a:lnTo>
                    <a:lnTo>
                      <a:pt x="6" y="34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26" name="Freeform 51"/>
              <p:cNvSpPr>
                <a:spLocks noChangeArrowheads="1"/>
              </p:cNvSpPr>
              <p:nvPr/>
            </p:nvSpPr>
            <p:spPr bwMode="auto">
              <a:xfrm>
                <a:off x="2530" y="3264"/>
                <a:ext cx="4" cy="57"/>
              </a:xfrm>
              <a:custGeom>
                <a:avLst/>
                <a:gdLst>
                  <a:gd name="T0" fmla="*/ 5 w 5"/>
                  <a:gd name="T1" fmla="*/ 107 h 110"/>
                  <a:gd name="T2" fmla="*/ 5 w 5"/>
                  <a:gd name="T3" fmla="*/ 4 h 110"/>
                  <a:gd name="T4" fmla="*/ 0 w 5"/>
                  <a:gd name="T5" fmla="*/ 0 h 110"/>
                  <a:gd name="T6" fmla="*/ 0 w 5"/>
                  <a:gd name="T7" fmla="*/ 110 h 110"/>
                  <a:gd name="T8" fmla="*/ 1 w 5"/>
                  <a:gd name="T9" fmla="*/ 109 h 110"/>
                  <a:gd name="T10" fmla="*/ 5 w 5"/>
                  <a:gd name="T11" fmla="*/ 10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0">
                    <a:moveTo>
                      <a:pt x="5" y="107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1" y="109"/>
                    </a:lnTo>
                    <a:lnTo>
                      <a:pt x="5" y="10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27" name="Freeform 52"/>
              <p:cNvSpPr>
                <a:spLocks noChangeArrowheads="1"/>
              </p:cNvSpPr>
              <p:nvPr/>
            </p:nvSpPr>
            <p:spPr bwMode="auto">
              <a:xfrm>
                <a:off x="2530" y="3320"/>
                <a:ext cx="4" cy="181"/>
              </a:xfrm>
              <a:custGeom>
                <a:avLst/>
                <a:gdLst>
                  <a:gd name="T0" fmla="*/ 5 w 5"/>
                  <a:gd name="T1" fmla="*/ 348 h 348"/>
                  <a:gd name="T2" fmla="*/ 5 w 5"/>
                  <a:gd name="T3" fmla="*/ 0 h 348"/>
                  <a:gd name="T4" fmla="*/ 1 w 5"/>
                  <a:gd name="T5" fmla="*/ 2 h 348"/>
                  <a:gd name="T6" fmla="*/ 0 w 5"/>
                  <a:gd name="T7" fmla="*/ 3 h 348"/>
                  <a:gd name="T8" fmla="*/ 0 w 5"/>
                  <a:gd name="T9" fmla="*/ 340 h 348"/>
                  <a:gd name="T10" fmla="*/ 5 w 5"/>
                  <a:gd name="T11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48">
                    <a:moveTo>
                      <a:pt x="5" y="348"/>
                    </a:moveTo>
                    <a:lnTo>
                      <a:pt x="5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40"/>
                    </a:lnTo>
                    <a:lnTo>
                      <a:pt x="5" y="348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28" name="Freeform 53"/>
              <p:cNvSpPr>
                <a:spLocks noChangeArrowheads="1"/>
              </p:cNvSpPr>
              <p:nvPr/>
            </p:nvSpPr>
            <p:spPr bwMode="auto">
              <a:xfrm>
                <a:off x="2345" y="106"/>
                <a:ext cx="4" cy="526"/>
              </a:xfrm>
              <a:custGeom>
                <a:avLst/>
                <a:gdLst>
                  <a:gd name="T0" fmla="*/ 6 w 6"/>
                  <a:gd name="T1" fmla="*/ 0 h 1009"/>
                  <a:gd name="T2" fmla="*/ 1 w 6"/>
                  <a:gd name="T3" fmla="*/ 47 h 1009"/>
                  <a:gd name="T4" fmla="*/ 0 w 6"/>
                  <a:gd name="T5" fmla="*/ 98 h 1009"/>
                  <a:gd name="T6" fmla="*/ 0 w 6"/>
                  <a:gd name="T7" fmla="*/ 1009 h 1009"/>
                  <a:gd name="T8" fmla="*/ 6 w 6"/>
                  <a:gd name="T9" fmla="*/ 1009 h 1009"/>
                  <a:gd name="T10" fmla="*/ 6 w 6"/>
                  <a:gd name="T11" fmla="*/ 858 h 1009"/>
                  <a:gd name="T12" fmla="*/ 4 w 6"/>
                  <a:gd name="T13" fmla="*/ 858 h 1009"/>
                  <a:gd name="T14" fmla="*/ 6 w 6"/>
                  <a:gd name="T15" fmla="*/ 858 h 1009"/>
                  <a:gd name="T16" fmla="*/ 6 w 6"/>
                  <a:gd name="T17" fmla="*/ 795 h 1009"/>
                  <a:gd name="T18" fmla="*/ 4 w 6"/>
                  <a:gd name="T19" fmla="*/ 795 h 1009"/>
                  <a:gd name="T20" fmla="*/ 6 w 6"/>
                  <a:gd name="T21" fmla="*/ 795 h 1009"/>
                  <a:gd name="T22" fmla="*/ 6 w 6"/>
                  <a:gd name="T23" fmla="*/ 729 h 1009"/>
                  <a:gd name="T24" fmla="*/ 4 w 6"/>
                  <a:gd name="T25" fmla="*/ 729 h 1009"/>
                  <a:gd name="T26" fmla="*/ 6 w 6"/>
                  <a:gd name="T27" fmla="*/ 729 h 1009"/>
                  <a:gd name="T28" fmla="*/ 6 w 6"/>
                  <a:gd name="T29" fmla="*/ 660 h 1009"/>
                  <a:gd name="T30" fmla="*/ 3 w 6"/>
                  <a:gd name="T31" fmla="*/ 660 h 1009"/>
                  <a:gd name="T32" fmla="*/ 6 w 6"/>
                  <a:gd name="T33" fmla="*/ 660 h 1009"/>
                  <a:gd name="T34" fmla="*/ 6 w 6"/>
                  <a:gd name="T35" fmla="*/ 589 h 1009"/>
                  <a:gd name="T36" fmla="*/ 6 w 6"/>
                  <a:gd name="T37" fmla="*/ 519 h 1009"/>
                  <a:gd name="T38" fmla="*/ 3 w 6"/>
                  <a:gd name="T39" fmla="*/ 519 h 1009"/>
                  <a:gd name="T40" fmla="*/ 6 w 6"/>
                  <a:gd name="T41" fmla="*/ 519 h 1009"/>
                  <a:gd name="T42" fmla="*/ 6 w 6"/>
                  <a:gd name="T43" fmla="*/ 455 h 1009"/>
                  <a:gd name="T44" fmla="*/ 3 w 6"/>
                  <a:gd name="T45" fmla="*/ 455 h 1009"/>
                  <a:gd name="T46" fmla="*/ 6 w 6"/>
                  <a:gd name="T47" fmla="*/ 455 h 1009"/>
                  <a:gd name="T48" fmla="*/ 6 w 6"/>
                  <a:gd name="T49" fmla="*/ 389 h 1009"/>
                  <a:gd name="T50" fmla="*/ 3 w 6"/>
                  <a:gd name="T51" fmla="*/ 389 h 1009"/>
                  <a:gd name="T52" fmla="*/ 6 w 6"/>
                  <a:gd name="T53" fmla="*/ 389 h 1009"/>
                  <a:gd name="T54" fmla="*/ 6 w 6"/>
                  <a:gd name="T55" fmla="*/ 308 h 1009"/>
                  <a:gd name="T56" fmla="*/ 3 w 6"/>
                  <a:gd name="T57" fmla="*/ 308 h 1009"/>
                  <a:gd name="T58" fmla="*/ 6 w 6"/>
                  <a:gd name="T59" fmla="*/ 308 h 1009"/>
                  <a:gd name="T60" fmla="*/ 6 w 6"/>
                  <a:gd name="T61" fmla="*/ 0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1009">
                    <a:moveTo>
                      <a:pt x="6" y="0"/>
                    </a:moveTo>
                    <a:lnTo>
                      <a:pt x="1" y="47"/>
                    </a:lnTo>
                    <a:lnTo>
                      <a:pt x="0" y="98"/>
                    </a:lnTo>
                    <a:lnTo>
                      <a:pt x="0" y="1009"/>
                    </a:lnTo>
                    <a:lnTo>
                      <a:pt x="6" y="1009"/>
                    </a:lnTo>
                    <a:lnTo>
                      <a:pt x="6" y="858"/>
                    </a:lnTo>
                    <a:lnTo>
                      <a:pt x="4" y="858"/>
                    </a:lnTo>
                    <a:lnTo>
                      <a:pt x="6" y="858"/>
                    </a:lnTo>
                    <a:lnTo>
                      <a:pt x="6" y="795"/>
                    </a:lnTo>
                    <a:lnTo>
                      <a:pt x="4" y="795"/>
                    </a:lnTo>
                    <a:lnTo>
                      <a:pt x="6" y="795"/>
                    </a:lnTo>
                    <a:lnTo>
                      <a:pt x="6" y="729"/>
                    </a:lnTo>
                    <a:lnTo>
                      <a:pt x="4" y="729"/>
                    </a:lnTo>
                    <a:lnTo>
                      <a:pt x="6" y="729"/>
                    </a:lnTo>
                    <a:lnTo>
                      <a:pt x="6" y="660"/>
                    </a:lnTo>
                    <a:lnTo>
                      <a:pt x="3" y="660"/>
                    </a:lnTo>
                    <a:lnTo>
                      <a:pt x="6" y="660"/>
                    </a:lnTo>
                    <a:lnTo>
                      <a:pt x="6" y="589"/>
                    </a:lnTo>
                    <a:lnTo>
                      <a:pt x="6" y="519"/>
                    </a:lnTo>
                    <a:lnTo>
                      <a:pt x="3" y="519"/>
                    </a:lnTo>
                    <a:lnTo>
                      <a:pt x="6" y="519"/>
                    </a:lnTo>
                    <a:lnTo>
                      <a:pt x="6" y="455"/>
                    </a:lnTo>
                    <a:lnTo>
                      <a:pt x="3" y="455"/>
                    </a:lnTo>
                    <a:lnTo>
                      <a:pt x="6" y="455"/>
                    </a:lnTo>
                    <a:lnTo>
                      <a:pt x="6" y="389"/>
                    </a:lnTo>
                    <a:lnTo>
                      <a:pt x="3" y="389"/>
                    </a:lnTo>
                    <a:lnTo>
                      <a:pt x="6" y="389"/>
                    </a:lnTo>
                    <a:lnTo>
                      <a:pt x="6" y="308"/>
                    </a:lnTo>
                    <a:lnTo>
                      <a:pt x="3" y="308"/>
                    </a:lnTo>
                    <a:lnTo>
                      <a:pt x="6" y="30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29" name="Freeform 54"/>
              <p:cNvSpPr>
                <a:spLocks noChangeArrowheads="1"/>
              </p:cNvSpPr>
              <p:nvPr/>
            </p:nvSpPr>
            <p:spPr bwMode="auto">
              <a:xfrm>
                <a:off x="2492" y="225"/>
                <a:ext cx="5" cy="3018"/>
              </a:xfrm>
              <a:custGeom>
                <a:avLst/>
                <a:gdLst>
                  <a:gd name="T0" fmla="*/ 2 w 6"/>
                  <a:gd name="T1" fmla="*/ 0 h 5793"/>
                  <a:gd name="T2" fmla="*/ 2 w 6"/>
                  <a:gd name="T3" fmla="*/ 4 h 5793"/>
                  <a:gd name="T4" fmla="*/ 2 w 6"/>
                  <a:gd name="T5" fmla="*/ 7 h 5793"/>
                  <a:gd name="T6" fmla="*/ 0 w 6"/>
                  <a:gd name="T7" fmla="*/ 8 h 5793"/>
                  <a:gd name="T8" fmla="*/ 0 w 6"/>
                  <a:gd name="T9" fmla="*/ 5789 h 5793"/>
                  <a:gd name="T10" fmla="*/ 6 w 6"/>
                  <a:gd name="T11" fmla="*/ 5793 h 5793"/>
                  <a:gd name="T12" fmla="*/ 6 w 6"/>
                  <a:gd name="T13" fmla="*/ 0 h 5793"/>
                  <a:gd name="T14" fmla="*/ 2 w 6"/>
                  <a:gd name="T15" fmla="*/ 0 h 5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793">
                    <a:moveTo>
                      <a:pt x="2" y="0"/>
                    </a:moveTo>
                    <a:lnTo>
                      <a:pt x="2" y="4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0" y="5789"/>
                    </a:lnTo>
                    <a:lnTo>
                      <a:pt x="6" y="5793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30" name="Freeform 55"/>
              <p:cNvSpPr>
                <a:spLocks noChangeArrowheads="1"/>
              </p:cNvSpPr>
              <p:nvPr/>
            </p:nvSpPr>
            <p:spPr bwMode="auto">
              <a:xfrm>
                <a:off x="2490" y="230"/>
                <a:ext cx="2" cy="3012"/>
              </a:xfrm>
              <a:custGeom>
                <a:avLst/>
                <a:gdLst>
                  <a:gd name="T0" fmla="*/ 0 w 3"/>
                  <a:gd name="T1" fmla="*/ 0 h 5781"/>
                  <a:gd name="T2" fmla="*/ 0 w 3"/>
                  <a:gd name="T3" fmla="*/ 2 h 5781"/>
                  <a:gd name="T4" fmla="*/ 0 w 3"/>
                  <a:gd name="T5" fmla="*/ 89 h 5781"/>
                  <a:gd name="T6" fmla="*/ 0 w 3"/>
                  <a:gd name="T7" fmla="*/ 5778 h 5781"/>
                  <a:gd name="T8" fmla="*/ 3 w 3"/>
                  <a:gd name="T9" fmla="*/ 5781 h 5781"/>
                  <a:gd name="T10" fmla="*/ 3 w 3"/>
                  <a:gd name="T11" fmla="*/ 0 h 5781"/>
                  <a:gd name="T12" fmla="*/ 0 w 3"/>
                  <a:gd name="T13" fmla="*/ 0 h 5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781">
                    <a:moveTo>
                      <a:pt x="0" y="0"/>
                    </a:moveTo>
                    <a:lnTo>
                      <a:pt x="0" y="2"/>
                    </a:lnTo>
                    <a:lnTo>
                      <a:pt x="0" y="89"/>
                    </a:lnTo>
                    <a:lnTo>
                      <a:pt x="0" y="5778"/>
                    </a:lnTo>
                    <a:lnTo>
                      <a:pt x="3" y="578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31" name="Freeform 56"/>
              <p:cNvSpPr>
                <a:spLocks noChangeArrowheads="1"/>
              </p:cNvSpPr>
              <p:nvPr/>
            </p:nvSpPr>
            <p:spPr bwMode="auto">
              <a:xfrm>
                <a:off x="2497" y="222"/>
                <a:ext cx="4" cy="3024"/>
              </a:xfrm>
              <a:custGeom>
                <a:avLst/>
                <a:gdLst>
                  <a:gd name="T0" fmla="*/ 3 w 5"/>
                  <a:gd name="T1" fmla="*/ 6 h 5803"/>
                  <a:gd name="T2" fmla="*/ 0 w 5"/>
                  <a:gd name="T3" fmla="*/ 6 h 5803"/>
                  <a:gd name="T4" fmla="*/ 0 w 5"/>
                  <a:gd name="T5" fmla="*/ 5799 h 5803"/>
                  <a:gd name="T6" fmla="*/ 5 w 5"/>
                  <a:gd name="T7" fmla="*/ 5803 h 5803"/>
                  <a:gd name="T8" fmla="*/ 5 w 5"/>
                  <a:gd name="T9" fmla="*/ 0 h 5803"/>
                  <a:gd name="T10" fmla="*/ 3 w 5"/>
                  <a:gd name="T11" fmla="*/ 6 h 5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803">
                    <a:moveTo>
                      <a:pt x="3" y="6"/>
                    </a:moveTo>
                    <a:lnTo>
                      <a:pt x="0" y="6"/>
                    </a:lnTo>
                    <a:lnTo>
                      <a:pt x="0" y="5799"/>
                    </a:lnTo>
                    <a:lnTo>
                      <a:pt x="5" y="5803"/>
                    </a:lnTo>
                    <a:lnTo>
                      <a:pt x="5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32" name="Freeform 57"/>
              <p:cNvSpPr>
                <a:spLocks noChangeArrowheads="1"/>
              </p:cNvSpPr>
              <p:nvPr/>
            </p:nvSpPr>
            <p:spPr bwMode="auto">
              <a:xfrm>
                <a:off x="2452" y="224"/>
                <a:ext cx="4" cy="3240"/>
              </a:xfrm>
              <a:custGeom>
                <a:avLst/>
                <a:gdLst>
                  <a:gd name="T0" fmla="*/ 3 w 5"/>
                  <a:gd name="T1" fmla="*/ 2 h 6217"/>
                  <a:gd name="T2" fmla="*/ 1 w 5"/>
                  <a:gd name="T3" fmla="*/ 2 h 6217"/>
                  <a:gd name="T4" fmla="*/ 0 w 5"/>
                  <a:gd name="T5" fmla="*/ 0 h 6217"/>
                  <a:gd name="T6" fmla="*/ 0 w 5"/>
                  <a:gd name="T7" fmla="*/ 6217 h 6217"/>
                  <a:gd name="T8" fmla="*/ 1 w 5"/>
                  <a:gd name="T9" fmla="*/ 6217 h 6217"/>
                  <a:gd name="T10" fmla="*/ 5 w 5"/>
                  <a:gd name="T11" fmla="*/ 6212 h 6217"/>
                  <a:gd name="T12" fmla="*/ 5 w 5"/>
                  <a:gd name="T13" fmla="*/ 5811 h 6217"/>
                  <a:gd name="T14" fmla="*/ 3 w 5"/>
                  <a:gd name="T15" fmla="*/ 5811 h 6217"/>
                  <a:gd name="T16" fmla="*/ 3 w 5"/>
                  <a:gd name="T17" fmla="*/ 5794 h 6217"/>
                  <a:gd name="T18" fmla="*/ 3 w 5"/>
                  <a:gd name="T19" fmla="*/ 5706 h 6217"/>
                  <a:gd name="T20" fmla="*/ 3 w 5"/>
                  <a:gd name="T21" fmla="*/ 141 h 6217"/>
                  <a:gd name="T22" fmla="*/ 3 w 5"/>
                  <a:gd name="T23" fmla="*/ 2 h 6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6217">
                    <a:moveTo>
                      <a:pt x="3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6217"/>
                    </a:lnTo>
                    <a:lnTo>
                      <a:pt x="1" y="6217"/>
                    </a:lnTo>
                    <a:lnTo>
                      <a:pt x="5" y="6212"/>
                    </a:lnTo>
                    <a:lnTo>
                      <a:pt x="5" y="5811"/>
                    </a:lnTo>
                    <a:lnTo>
                      <a:pt x="3" y="5811"/>
                    </a:lnTo>
                    <a:lnTo>
                      <a:pt x="3" y="5794"/>
                    </a:lnTo>
                    <a:lnTo>
                      <a:pt x="3" y="5706"/>
                    </a:lnTo>
                    <a:lnTo>
                      <a:pt x="3" y="14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33" name="Freeform 58"/>
              <p:cNvSpPr>
                <a:spLocks noChangeArrowheads="1"/>
              </p:cNvSpPr>
              <p:nvPr/>
            </p:nvSpPr>
            <p:spPr bwMode="auto">
              <a:xfrm>
                <a:off x="2501" y="213"/>
                <a:ext cx="4" cy="3035"/>
              </a:xfrm>
              <a:custGeom>
                <a:avLst/>
                <a:gdLst>
                  <a:gd name="T0" fmla="*/ 6 w 6"/>
                  <a:gd name="T1" fmla="*/ 0 h 5826"/>
                  <a:gd name="T2" fmla="*/ 4 w 6"/>
                  <a:gd name="T3" fmla="*/ 4 h 5826"/>
                  <a:gd name="T4" fmla="*/ 3 w 6"/>
                  <a:gd name="T5" fmla="*/ 6 h 5826"/>
                  <a:gd name="T6" fmla="*/ 3 w 6"/>
                  <a:gd name="T7" fmla="*/ 9 h 5826"/>
                  <a:gd name="T8" fmla="*/ 0 w 6"/>
                  <a:gd name="T9" fmla="*/ 19 h 5826"/>
                  <a:gd name="T10" fmla="*/ 0 w 6"/>
                  <a:gd name="T11" fmla="*/ 5822 h 5826"/>
                  <a:gd name="T12" fmla="*/ 6 w 6"/>
                  <a:gd name="T13" fmla="*/ 5826 h 5826"/>
                  <a:gd name="T14" fmla="*/ 6 w 6"/>
                  <a:gd name="T15" fmla="*/ 0 h 5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826">
                    <a:moveTo>
                      <a:pt x="6" y="0"/>
                    </a:moveTo>
                    <a:lnTo>
                      <a:pt x="4" y="4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0" y="19"/>
                    </a:lnTo>
                    <a:lnTo>
                      <a:pt x="0" y="5822"/>
                    </a:lnTo>
                    <a:lnTo>
                      <a:pt x="6" y="582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34" name="Freeform 59"/>
              <p:cNvSpPr>
                <a:spLocks noChangeArrowheads="1"/>
              </p:cNvSpPr>
              <p:nvPr/>
            </p:nvSpPr>
            <p:spPr bwMode="auto">
              <a:xfrm>
                <a:off x="2345" y="632"/>
                <a:ext cx="4" cy="182"/>
              </a:xfrm>
              <a:custGeom>
                <a:avLst/>
                <a:gdLst>
                  <a:gd name="T0" fmla="*/ 6 w 6"/>
                  <a:gd name="T1" fmla="*/ 0 h 352"/>
                  <a:gd name="T2" fmla="*/ 0 w 6"/>
                  <a:gd name="T3" fmla="*/ 0 h 352"/>
                  <a:gd name="T4" fmla="*/ 0 w 6"/>
                  <a:gd name="T5" fmla="*/ 352 h 352"/>
                  <a:gd name="T6" fmla="*/ 6 w 6"/>
                  <a:gd name="T7" fmla="*/ 352 h 352"/>
                  <a:gd name="T8" fmla="*/ 6 w 6"/>
                  <a:gd name="T9" fmla="*/ 200 h 352"/>
                  <a:gd name="T10" fmla="*/ 4 w 6"/>
                  <a:gd name="T11" fmla="*/ 200 h 352"/>
                  <a:gd name="T12" fmla="*/ 6 w 6"/>
                  <a:gd name="T13" fmla="*/ 200 h 352"/>
                  <a:gd name="T14" fmla="*/ 6 w 6"/>
                  <a:gd name="T15" fmla="*/ 136 h 352"/>
                  <a:gd name="T16" fmla="*/ 4 w 6"/>
                  <a:gd name="T17" fmla="*/ 136 h 352"/>
                  <a:gd name="T18" fmla="*/ 6 w 6"/>
                  <a:gd name="T19" fmla="*/ 136 h 352"/>
                  <a:gd name="T20" fmla="*/ 6 w 6"/>
                  <a:gd name="T21" fmla="*/ 71 h 352"/>
                  <a:gd name="T22" fmla="*/ 4 w 6"/>
                  <a:gd name="T23" fmla="*/ 71 h 352"/>
                  <a:gd name="T24" fmla="*/ 6 w 6"/>
                  <a:gd name="T25" fmla="*/ 71 h 352"/>
                  <a:gd name="T26" fmla="*/ 6 w 6"/>
                  <a:gd name="T2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352">
                    <a:moveTo>
                      <a:pt x="6" y="0"/>
                    </a:moveTo>
                    <a:lnTo>
                      <a:pt x="0" y="0"/>
                    </a:lnTo>
                    <a:lnTo>
                      <a:pt x="0" y="352"/>
                    </a:lnTo>
                    <a:lnTo>
                      <a:pt x="6" y="352"/>
                    </a:lnTo>
                    <a:lnTo>
                      <a:pt x="6" y="200"/>
                    </a:lnTo>
                    <a:lnTo>
                      <a:pt x="4" y="200"/>
                    </a:lnTo>
                    <a:lnTo>
                      <a:pt x="6" y="200"/>
                    </a:lnTo>
                    <a:lnTo>
                      <a:pt x="6" y="136"/>
                    </a:lnTo>
                    <a:lnTo>
                      <a:pt x="4" y="136"/>
                    </a:lnTo>
                    <a:lnTo>
                      <a:pt x="6" y="136"/>
                    </a:lnTo>
                    <a:lnTo>
                      <a:pt x="6" y="71"/>
                    </a:lnTo>
                    <a:lnTo>
                      <a:pt x="4" y="71"/>
                    </a:lnTo>
                    <a:lnTo>
                      <a:pt x="6" y="7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35" name="Freeform 60"/>
              <p:cNvSpPr>
                <a:spLocks noChangeArrowheads="1"/>
              </p:cNvSpPr>
              <p:nvPr/>
            </p:nvSpPr>
            <p:spPr bwMode="auto">
              <a:xfrm>
                <a:off x="2345" y="814"/>
                <a:ext cx="4" cy="365"/>
              </a:xfrm>
              <a:custGeom>
                <a:avLst/>
                <a:gdLst>
                  <a:gd name="T0" fmla="*/ 6 w 6"/>
                  <a:gd name="T1" fmla="*/ 0 h 698"/>
                  <a:gd name="T2" fmla="*/ 0 w 6"/>
                  <a:gd name="T3" fmla="*/ 0 h 698"/>
                  <a:gd name="T4" fmla="*/ 0 w 6"/>
                  <a:gd name="T5" fmla="*/ 698 h 698"/>
                  <a:gd name="T6" fmla="*/ 6 w 6"/>
                  <a:gd name="T7" fmla="*/ 698 h 698"/>
                  <a:gd name="T8" fmla="*/ 6 w 6"/>
                  <a:gd name="T9" fmla="*/ 547 h 698"/>
                  <a:gd name="T10" fmla="*/ 4 w 6"/>
                  <a:gd name="T11" fmla="*/ 547 h 698"/>
                  <a:gd name="T12" fmla="*/ 6 w 6"/>
                  <a:gd name="T13" fmla="*/ 547 h 698"/>
                  <a:gd name="T14" fmla="*/ 6 w 6"/>
                  <a:gd name="T15" fmla="*/ 482 h 698"/>
                  <a:gd name="T16" fmla="*/ 4 w 6"/>
                  <a:gd name="T17" fmla="*/ 482 h 698"/>
                  <a:gd name="T18" fmla="*/ 6 w 6"/>
                  <a:gd name="T19" fmla="*/ 482 h 698"/>
                  <a:gd name="T20" fmla="*/ 6 w 6"/>
                  <a:gd name="T21" fmla="*/ 418 h 698"/>
                  <a:gd name="T22" fmla="*/ 4 w 6"/>
                  <a:gd name="T23" fmla="*/ 418 h 698"/>
                  <a:gd name="T24" fmla="*/ 6 w 6"/>
                  <a:gd name="T25" fmla="*/ 418 h 698"/>
                  <a:gd name="T26" fmla="*/ 6 w 6"/>
                  <a:gd name="T27" fmla="*/ 351 h 698"/>
                  <a:gd name="T28" fmla="*/ 4 w 6"/>
                  <a:gd name="T29" fmla="*/ 351 h 698"/>
                  <a:gd name="T30" fmla="*/ 6 w 6"/>
                  <a:gd name="T31" fmla="*/ 351 h 698"/>
                  <a:gd name="T32" fmla="*/ 6 w 6"/>
                  <a:gd name="T33" fmla="*/ 204 h 698"/>
                  <a:gd name="T34" fmla="*/ 4 w 6"/>
                  <a:gd name="T35" fmla="*/ 204 h 698"/>
                  <a:gd name="T36" fmla="*/ 6 w 6"/>
                  <a:gd name="T37" fmla="*/ 204 h 698"/>
                  <a:gd name="T38" fmla="*/ 6 w 6"/>
                  <a:gd name="T39" fmla="*/ 140 h 698"/>
                  <a:gd name="T40" fmla="*/ 4 w 6"/>
                  <a:gd name="T41" fmla="*/ 140 h 698"/>
                  <a:gd name="T42" fmla="*/ 6 w 6"/>
                  <a:gd name="T43" fmla="*/ 140 h 698"/>
                  <a:gd name="T44" fmla="*/ 6 w 6"/>
                  <a:gd name="T45" fmla="*/ 76 h 698"/>
                  <a:gd name="T46" fmla="*/ 4 w 6"/>
                  <a:gd name="T47" fmla="*/ 76 h 698"/>
                  <a:gd name="T48" fmla="*/ 6 w 6"/>
                  <a:gd name="T49" fmla="*/ 76 h 698"/>
                  <a:gd name="T50" fmla="*/ 6 w 6"/>
                  <a:gd name="T51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" h="698">
                    <a:moveTo>
                      <a:pt x="6" y="0"/>
                    </a:moveTo>
                    <a:lnTo>
                      <a:pt x="0" y="0"/>
                    </a:lnTo>
                    <a:lnTo>
                      <a:pt x="0" y="698"/>
                    </a:lnTo>
                    <a:lnTo>
                      <a:pt x="6" y="698"/>
                    </a:lnTo>
                    <a:lnTo>
                      <a:pt x="6" y="547"/>
                    </a:lnTo>
                    <a:lnTo>
                      <a:pt x="4" y="547"/>
                    </a:lnTo>
                    <a:lnTo>
                      <a:pt x="6" y="547"/>
                    </a:lnTo>
                    <a:lnTo>
                      <a:pt x="6" y="482"/>
                    </a:lnTo>
                    <a:lnTo>
                      <a:pt x="4" y="482"/>
                    </a:lnTo>
                    <a:lnTo>
                      <a:pt x="6" y="482"/>
                    </a:lnTo>
                    <a:lnTo>
                      <a:pt x="6" y="418"/>
                    </a:lnTo>
                    <a:lnTo>
                      <a:pt x="4" y="418"/>
                    </a:lnTo>
                    <a:lnTo>
                      <a:pt x="6" y="418"/>
                    </a:lnTo>
                    <a:lnTo>
                      <a:pt x="6" y="351"/>
                    </a:lnTo>
                    <a:lnTo>
                      <a:pt x="4" y="351"/>
                    </a:lnTo>
                    <a:lnTo>
                      <a:pt x="6" y="351"/>
                    </a:lnTo>
                    <a:lnTo>
                      <a:pt x="6" y="204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6" y="140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6" y="76"/>
                    </a:lnTo>
                    <a:lnTo>
                      <a:pt x="4" y="76"/>
                    </a:lnTo>
                    <a:lnTo>
                      <a:pt x="6" y="7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36" name="Freeform 61"/>
              <p:cNvSpPr>
                <a:spLocks noChangeArrowheads="1"/>
              </p:cNvSpPr>
              <p:nvPr/>
            </p:nvSpPr>
            <p:spPr bwMode="auto">
              <a:xfrm>
                <a:off x="2345" y="1179"/>
                <a:ext cx="4" cy="365"/>
              </a:xfrm>
              <a:custGeom>
                <a:avLst/>
                <a:gdLst>
                  <a:gd name="T0" fmla="*/ 6 w 6"/>
                  <a:gd name="T1" fmla="*/ 77 h 702"/>
                  <a:gd name="T2" fmla="*/ 6 w 6"/>
                  <a:gd name="T3" fmla="*/ 0 h 702"/>
                  <a:gd name="T4" fmla="*/ 0 w 6"/>
                  <a:gd name="T5" fmla="*/ 0 h 702"/>
                  <a:gd name="T6" fmla="*/ 0 w 6"/>
                  <a:gd name="T7" fmla="*/ 702 h 702"/>
                  <a:gd name="T8" fmla="*/ 6 w 6"/>
                  <a:gd name="T9" fmla="*/ 702 h 702"/>
                  <a:gd name="T10" fmla="*/ 6 w 6"/>
                  <a:gd name="T11" fmla="*/ 551 h 702"/>
                  <a:gd name="T12" fmla="*/ 4 w 6"/>
                  <a:gd name="T13" fmla="*/ 551 h 702"/>
                  <a:gd name="T14" fmla="*/ 6 w 6"/>
                  <a:gd name="T15" fmla="*/ 551 h 702"/>
                  <a:gd name="T16" fmla="*/ 6 w 6"/>
                  <a:gd name="T17" fmla="*/ 486 h 702"/>
                  <a:gd name="T18" fmla="*/ 4 w 6"/>
                  <a:gd name="T19" fmla="*/ 486 h 702"/>
                  <a:gd name="T20" fmla="*/ 6 w 6"/>
                  <a:gd name="T21" fmla="*/ 486 h 702"/>
                  <a:gd name="T22" fmla="*/ 6 w 6"/>
                  <a:gd name="T23" fmla="*/ 422 h 702"/>
                  <a:gd name="T24" fmla="*/ 4 w 6"/>
                  <a:gd name="T25" fmla="*/ 422 h 702"/>
                  <a:gd name="T26" fmla="*/ 6 w 6"/>
                  <a:gd name="T27" fmla="*/ 422 h 702"/>
                  <a:gd name="T28" fmla="*/ 6 w 6"/>
                  <a:gd name="T29" fmla="*/ 359 h 702"/>
                  <a:gd name="T30" fmla="*/ 4 w 6"/>
                  <a:gd name="T31" fmla="*/ 359 h 702"/>
                  <a:gd name="T32" fmla="*/ 6 w 6"/>
                  <a:gd name="T33" fmla="*/ 359 h 702"/>
                  <a:gd name="T34" fmla="*/ 6 w 6"/>
                  <a:gd name="T35" fmla="*/ 206 h 702"/>
                  <a:gd name="T36" fmla="*/ 4 w 6"/>
                  <a:gd name="T37" fmla="*/ 206 h 702"/>
                  <a:gd name="T38" fmla="*/ 6 w 6"/>
                  <a:gd name="T39" fmla="*/ 206 h 702"/>
                  <a:gd name="T40" fmla="*/ 6 w 6"/>
                  <a:gd name="T41" fmla="*/ 141 h 702"/>
                  <a:gd name="T42" fmla="*/ 4 w 6"/>
                  <a:gd name="T43" fmla="*/ 141 h 702"/>
                  <a:gd name="T44" fmla="*/ 6 w 6"/>
                  <a:gd name="T45" fmla="*/ 141 h 702"/>
                  <a:gd name="T46" fmla="*/ 6 w 6"/>
                  <a:gd name="T47" fmla="*/ 77 h 702"/>
                  <a:gd name="T48" fmla="*/ 4 w 6"/>
                  <a:gd name="T49" fmla="*/ 77 h 702"/>
                  <a:gd name="T50" fmla="*/ 6 w 6"/>
                  <a:gd name="T51" fmla="*/ 77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" h="702">
                    <a:moveTo>
                      <a:pt x="6" y="77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702"/>
                    </a:lnTo>
                    <a:lnTo>
                      <a:pt x="6" y="702"/>
                    </a:lnTo>
                    <a:lnTo>
                      <a:pt x="6" y="551"/>
                    </a:lnTo>
                    <a:lnTo>
                      <a:pt x="4" y="551"/>
                    </a:lnTo>
                    <a:lnTo>
                      <a:pt x="6" y="551"/>
                    </a:lnTo>
                    <a:lnTo>
                      <a:pt x="6" y="486"/>
                    </a:lnTo>
                    <a:lnTo>
                      <a:pt x="4" y="486"/>
                    </a:lnTo>
                    <a:lnTo>
                      <a:pt x="6" y="486"/>
                    </a:lnTo>
                    <a:lnTo>
                      <a:pt x="6" y="422"/>
                    </a:lnTo>
                    <a:lnTo>
                      <a:pt x="4" y="422"/>
                    </a:lnTo>
                    <a:lnTo>
                      <a:pt x="6" y="422"/>
                    </a:lnTo>
                    <a:lnTo>
                      <a:pt x="6" y="359"/>
                    </a:lnTo>
                    <a:lnTo>
                      <a:pt x="4" y="359"/>
                    </a:lnTo>
                    <a:lnTo>
                      <a:pt x="6" y="359"/>
                    </a:lnTo>
                    <a:lnTo>
                      <a:pt x="6" y="206"/>
                    </a:lnTo>
                    <a:lnTo>
                      <a:pt x="4" y="206"/>
                    </a:lnTo>
                    <a:lnTo>
                      <a:pt x="6" y="206"/>
                    </a:lnTo>
                    <a:lnTo>
                      <a:pt x="6" y="141"/>
                    </a:lnTo>
                    <a:lnTo>
                      <a:pt x="4" y="141"/>
                    </a:lnTo>
                    <a:lnTo>
                      <a:pt x="6" y="141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6" y="7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37" name="Freeform 62"/>
              <p:cNvSpPr>
                <a:spLocks noChangeArrowheads="1"/>
              </p:cNvSpPr>
              <p:nvPr/>
            </p:nvSpPr>
            <p:spPr bwMode="auto">
              <a:xfrm>
                <a:off x="2345" y="1544"/>
                <a:ext cx="4" cy="366"/>
              </a:xfrm>
              <a:custGeom>
                <a:avLst/>
                <a:gdLst>
                  <a:gd name="T0" fmla="*/ 6 w 6"/>
                  <a:gd name="T1" fmla="*/ 0 h 703"/>
                  <a:gd name="T2" fmla="*/ 0 w 6"/>
                  <a:gd name="T3" fmla="*/ 0 h 703"/>
                  <a:gd name="T4" fmla="*/ 0 w 6"/>
                  <a:gd name="T5" fmla="*/ 703 h 703"/>
                  <a:gd name="T6" fmla="*/ 6 w 6"/>
                  <a:gd name="T7" fmla="*/ 703 h 703"/>
                  <a:gd name="T8" fmla="*/ 6 w 6"/>
                  <a:gd name="T9" fmla="*/ 550 h 703"/>
                  <a:gd name="T10" fmla="*/ 4 w 6"/>
                  <a:gd name="T11" fmla="*/ 550 h 703"/>
                  <a:gd name="T12" fmla="*/ 6 w 6"/>
                  <a:gd name="T13" fmla="*/ 550 h 703"/>
                  <a:gd name="T14" fmla="*/ 6 w 6"/>
                  <a:gd name="T15" fmla="*/ 485 h 703"/>
                  <a:gd name="T16" fmla="*/ 4 w 6"/>
                  <a:gd name="T17" fmla="*/ 485 h 703"/>
                  <a:gd name="T18" fmla="*/ 6 w 6"/>
                  <a:gd name="T19" fmla="*/ 485 h 703"/>
                  <a:gd name="T20" fmla="*/ 6 w 6"/>
                  <a:gd name="T21" fmla="*/ 422 h 703"/>
                  <a:gd name="T22" fmla="*/ 4 w 6"/>
                  <a:gd name="T23" fmla="*/ 422 h 703"/>
                  <a:gd name="T24" fmla="*/ 6 w 6"/>
                  <a:gd name="T25" fmla="*/ 422 h 703"/>
                  <a:gd name="T26" fmla="*/ 6 w 6"/>
                  <a:gd name="T27" fmla="*/ 354 h 703"/>
                  <a:gd name="T28" fmla="*/ 4 w 6"/>
                  <a:gd name="T29" fmla="*/ 354 h 703"/>
                  <a:gd name="T30" fmla="*/ 6 w 6"/>
                  <a:gd name="T31" fmla="*/ 354 h 703"/>
                  <a:gd name="T32" fmla="*/ 6 w 6"/>
                  <a:gd name="T33" fmla="*/ 205 h 703"/>
                  <a:gd name="T34" fmla="*/ 4 w 6"/>
                  <a:gd name="T35" fmla="*/ 205 h 703"/>
                  <a:gd name="T36" fmla="*/ 6 w 6"/>
                  <a:gd name="T37" fmla="*/ 205 h 703"/>
                  <a:gd name="T38" fmla="*/ 6 w 6"/>
                  <a:gd name="T39" fmla="*/ 141 h 703"/>
                  <a:gd name="T40" fmla="*/ 4 w 6"/>
                  <a:gd name="T41" fmla="*/ 141 h 703"/>
                  <a:gd name="T42" fmla="*/ 6 w 6"/>
                  <a:gd name="T43" fmla="*/ 141 h 703"/>
                  <a:gd name="T44" fmla="*/ 6 w 6"/>
                  <a:gd name="T45" fmla="*/ 77 h 703"/>
                  <a:gd name="T46" fmla="*/ 4 w 6"/>
                  <a:gd name="T47" fmla="*/ 77 h 703"/>
                  <a:gd name="T48" fmla="*/ 6 w 6"/>
                  <a:gd name="T49" fmla="*/ 77 h 703"/>
                  <a:gd name="T50" fmla="*/ 6 w 6"/>
                  <a:gd name="T51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" h="703">
                    <a:moveTo>
                      <a:pt x="6" y="0"/>
                    </a:moveTo>
                    <a:lnTo>
                      <a:pt x="0" y="0"/>
                    </a:lnTo>
                    <a:lnTo>
                      <a:pt x="0" y="703"/>
                    </a:lnTo>
                    <a:lnTo>
                      <a:pt x="6" y="703"/>
                    </a:lnTo>
                    <a:lnTo>
                      <a:pt x="6" y="550"/>
                    </a:lnTo>
                    <a:lnTo>
                      <a:pt x="4" y="550"/>
                    </a:lnTo>
                    <a:lnTo>
                      <a:pt x="6" y="550"/>
                    </a:lnTo>
                    <a:lnTo>
                      <a:pt x="6" y="485"/>
                    </a:lnTo>
                    <a:lnTo>
                      <a:pt x="4" y="485"/>
                    </a:lnTo>
                    <a:lnTo>
                      <a:pt x="6" y="485"/>
                    </a:lnTo>
                    <a:lnTo>
                      <a:pt x="6" y="422"/>
                    </a:lnTo>
                    <a:lnTo>
                      <a:pt x="4" y="422"/>
                    </a:lnTo>
                    <a:lnTo>
                      <a:pt x="6" y="422"/>
                    </a:lnTo>
                    <a:lnTo>
                      <a:pt x="6" y="354"/>
                    </a:lnTo>
                    <a:lnTo>
                      <a:pt x="4" y="354"/>
                    </a:lnTo>
                    <a:lnTo>
                      <a:pt x="6" y="354"/>
                    </a:lnTo>
                    <a:lnTo>
                      <a:pt x="6" y="205"/>
                    </a:lnTo>
                    <a:lnTo>
                      <a:pt x="4" y="205"/>
                    </a:lnTo>
                    <a:lnTo>
                      <a:pt x="6" y="205"/>
                    </a:lnTo>
                    <a:lnTo>
                      <a:pt x="6" y="141"/>
                    </a:lnTo>
                    <a:lnTo>
                      <a:pt x="4" y="141"/>
                    </a:lnTo>
                    <a:lnTo>
                      <a:pt x="6" y="141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6" y="7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38" name="Freeform 63"/>
              <p:cNvSpPr>
                <a:spLocks noChangeArrowheads="1"/>
              </p:cNvSpPr>
              <p:nvPr/>
            </p:nvSpPr>
            <p:spPr bwMode="auto">
              <a:xfrm>
                <a:off x="2345" y="1910"/>
                <a:ext cx="4" cy="366"/>
              </a:xfrm>
              <a:custGeom>
                <a:avLst/>
                <a:gdLst>
                  <a:gd name="T0" fmla="*/ 6 w 6"/>
                  <a:gd name="T1" fmla="*/ 76 h 701"/>
                  <a:gd name="T2" fmla="*/ 6 w 6"/>
                  <a:gd name="T3" fmla="*/ 0 h 701"/>
                  <a:gd name="T4" fmla="*/ 0 w 6"/>
                  <a:gd name="T5" fmla="*/ 0 h 701"/>
                  <a:gd name="T6" fmla="*/ 0 w 6"/>
                  <a:gd name="T7" fmla="*/ 701 h 701"/>
                  <a:gd name="T8" fmla="*/ 6 w 6"/>
                  <a:gd name="T9" fmla="*/ 701 h 701"/>
                  <a:gd name="T10" fmla="*/ 6 w 6"/>
                  <a:gd name="T11" fmla="*/ 549 h 701"/>
                  <a:gd name="T12" fmla="*/ 4 w 6"/>
                  <a:gd name="T13" fmla="*/ 549 h 701"/>
                  <a:gd name="T14" fmla="*/ 6 w 6"/>
                  <a:gd name="T15" fmla="*/ 549 h 701"/>
                  <a:gd name="T16" fmla="*/ 6 w 6"/>
                  <a:gd name="T17" fmla="*/ 485 h 701"/>
                  <a:gd name="T18" fmla="*/ 4 w 6"/>
                  <a:gd name="T19" fmla="*/ 485 h 701"/>
                  <a:gd name="T20" fmla="*/ 6 w 6"/>
                  <a:gd name="T21" fmla="*/ 485 h 701"/>
                  <a:gd name="T22" fmla="*/ 6 w 6"/>
                  <a:gd name="T23" fmla="*/ 419 h 701"/>
                  <a:gd name="T24" fmla="*/ 4 w 6"/>
                  <a:gd name="T25" fmla="*/ 419 h 701"/>
                  <a:gd name="T26" fmla="*/ 6 w 6"/>
                  <a:gd name="T27" fmla="*/ 419 h 701"/>
                  <a:gd name="T28" fmla="*/ 6 w 6"/>
                  <a:gd name="T29" fmla="*/ 358 h 701"/>
                  <a:gd name="T30" fmla="*/ 4 w 6"/>
                  <a:gd name="T31" fmla="*/ 358 h 701"/>
                  <a:gd name="T32" fmla="*/ 6 w 6"/>
                  <a:gd name="T33" fmla="*/ 358 h 701"/>
                  <a:gd name="T34" fmla="*/ 6 w 6"/>
                  <a:gd name="T35" fmla="*/ 203 h 701"/>
                  <a:gd name="T36" fmla="*/ 4 w 6"/>
                  <a:gd name="T37" fmla="*/ 203 h 701"/>
                  <a:gd name="T38" fmla="*/ 6 w 6"/>
                  <a:gd name="T39" fmla="*/ 203 h 701"/>
                  <a:gd name="T40" fmla="*/ 6 w 6"/>
                  <a:gd name="T41" fmla="*/ 139 h 701"/>
                  <a:gd name="T42" fmla="*/ 4 w 6"/>
                  <a:gd name="T43" fmla="*/ 139 h 701"/>
                  <a:gd name="T44" fmla="*/ 6 w 6"/>
                  <a:gd name="T45" fmla="*/ 139 h 701"/>
                  <a:gd name="T46" fmla="*/ 6 w 6"/>
                  <a:gd name="T47" fmla="*/ 76 h 701"/>
                  <a:gd name="T48" fmla="*/ 4 w 6"/>
                  <a:gd name="T49" fmla="*/ 76 h 701"/>
                  <a:gd name="T50" fmla="*/ 6 w 6"/>
                  <a:gd name="T51" fmla="*/ 76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" h="701">
                    <a:moveTo>
                      <a:pt x="6" y="7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701"/>
                    </a:lnTo>
                    <a:lnTo>
                      <a:pt x="6" y="701"/>
                    </a:lnTo>
                    <a:lnTo>
                      <a:pt x="6" y="549"/>
                    </a:lnTo>
                    <a:lnTo>
                      <a:pt x="4" y="549"/>
                    </a:lnTo>
                    <a:lnTo>
                      <a:pt x="6" y="549"/>
                    </a:lnTo>
                    <a:lnTo>
                      <a:pt x="6" y="485"/>
                    </a:lnTo>
                    <a:lnTo>
                      <a:pt x="4" y="485"/>
                    </a:lnTo>
                    <a:lnTo>
                      <a:pt x="6" y="485"/>
                    </a:lnTo>
                    <a:lnTo>
                      <a:pt x="6" y="419"/>
                    </a:lnTo>
                    <a:lnTo>
                      <a:pt x="4" y="419"/>
                    </a:lnTo>
                    <a:lnTo>
                      <a:pt x="6" y="419"/>
                    </a:lnTo>
                    <a:lnTo>
                      <a:pt x="6" y="358"/>
                    </a:lnTo>
                    <a:lnTo>
                      <a:pt x="4" y="358"/>
                    </a:lnTo>
                    <a:lnTo>
                      <a:pt x="6" y="358"/>
                    </a:lnTo>
                    <a:lnTo>
                      <a:pt x="6" y="203"/>
                    </a:lnTo>
                    <a:lnTo>
                      <a:pt x="4" y="203"/>
                    </a:lnTo>
                    <a:lnTo>
                      <a:pt x="6" y="203"/>
                    </a:lnTo>
                    <a:lnTo>
                      <a:pt x="6" y="139"/>
                    </a:lnTo>
                    <a:lnTo>
                      <a:pt x="4" y="139"/>
                    </a:lnTo>
                    <a:lnTo>
                      <a:pt x="6" y="139"/>
                    </a:lnTo>
                    <a:lnTo>
                      <a:pt x="6" y="76"/>
                    </a:lnTo>
                    <a:lnTo>
                      <a:pt x="4" y="76"/>
                    </a:lnTo>
                    <a:lnTo>
                      <a:pt x="6" y="7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39" name="Freeform 64"/>
              <p:cNvSpPr>
                <a:spLocks noChangeArrowheads="1"/>
              </p:cNvSpPr>
              <p:nvPr/>
            </p:nvSpPr>
            <p:spPr bwMode="auto">
              <a:xfrm>
                <a:off x="2345" y="2276"/>
                <a:ext cx="4" cy="184"/>
              </a:xfrm>
              <a:custGeom>
                <a:avLst/>
                <a:gdLst>
                  <a:gd name="T0" fmla="*/ 4 w 6"/>
                  <a:gd name="T1" fmla="*/ 75 h 353"/>
                  <a:gd name="T2" fmla="*/ 6 w 6"/>
                  <a:gd name="T3" fmla="*/ 75 h 353"/>
                  <a:gd name="T4" fmla="*/ 6 w 6"/>
                  <a:gd name="T5" fmla="*/ 0 h 353"/>
                  <a:gd name="T6" fmla="*/ 0 w 6"/>
                  <a:gd name="T7" fmla="*/ 0 h 353"/>
                  <a:gd name="T8" fmla="*/ 0 w 6"/>
                  <a:gd name="T9" fmla="*/ 353 h 353"/>
                  <a:gd name="T10" fmla="*/ 6 w 6"/>
                  <a:gd name="T11" fmla="*/ 353 h 353"/>
                  <a:gd name="T12" fmla="*/ 6 w 6"/>
                  <a:gd name="T13" fmla="*/ 204 h 353"/>
                  <a:gd name="T14" fmla="*/ 4 w 6"/>
                  <a:gd name="T15" fmla="*/ 204 h 353"/>
                  <a:gd name="T16" fmla="*/ 6 w 6"/>
                  <a:gd name="T17" fmla="*/ 204 h 353"/>
                  <a:gd name="T18" fmla="*/ 6 w 6"/>
                  <a:gd name="T19" fmla="*/ 140 h 353"/>
                  <a:gd name="T20" fmla="*/ 4 w 6"/>
                  <a:gd name="T21" fmla="*/ 140 h 353"/>
                  <a:gd name="T22" fmla="*/ 6 w 6"/>
                  <a:gd name="T23" fmla="*/ 140 h 353"/>
                  <a:gd name="T24" fmla="*/ 6 w 6"/>
                  <a:gd name="T25" fmla="*/ 75 h 353"/>
                  <a:gd name="T26" fmla="*/ 4 w 6"/>
                  <a:gd name="T27" fmla="*/ 75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353">
                    <a:moveTo>
                      <a:pt x="4" y="75"/>
                    </a:moveTo>
                    <a:lnTo>
                      <a:pt x="6" y="7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53"/>
                    </a:lnTo>
                    <a:lnTo>
                      <a:pt x="6" y="353"/>
                    </a:lnTo>
                    <a:lnTo>
                      <a:pt x="6" y="204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6" y="140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6" y="75"/>
                    </a:lnTo>
                    <a:lnTo>
                      <a:pt x="4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40" name="Freeform 65"/>
              <p:cNvSpPr>
                <a:spLocks noChangeArrowheads="1"/>
              </p:cNvSpPr>
              <p:nvPr/>
            </p:nvSpPr>
            <p:spPr bwMode="auto">
              <a:xfrm>
                <a:off x="2345" y="2460"/>
                <a:ext cx="4" cy="929"/>
              </a:xfrm>
              <a:custGeom>
                <a:avLst/>
                <a:gdLst>
                  <a:gd name="T0" fmla="*/ 6 w 6"/>
                  <a:gd name="T1" fmla="*/ 0 h 1782"/>
                  <a:gd name="T2" fmla="*/ 0 w 6"/>
                  <a:gd name="T3" fmla="*/ 0 h 1782"/>
                  <a:gd name="T4" fmla="*/ 0 w 6"/>
                  <a:gd name="T5" fmla="*/ 1684 h 1782"/>
                  <a:gd name="T6" fmla="*/ 1 w 6"/>
                  <a:gd name="T7" fmla="*/ 1733 h 1782"/>
                  <a:gd name="T8" fmla="*/ 6 w 6"/>
                  <a:gd name="T9" fmla="*/ 1782 h 1782"/>
                  <a:gd name="T10" fmla="*/ 6 w 6"/>
                  <a:gd name="T11" fmla="*/ 702 h 1782"/>
                  <a:gd name="T12" fmla="*/ 4 w 6"/>
                  <a:gd name="T13" fmla="*/ 702 h 1782"/>
                  <a:gd name="T14" fmla="*/ 6 w 6"/>
                  <a:gd name="T15" fmla="*/ 702 h 1782"/>
                  <a:gd name="T16" fmla="*/ 6 w 6"/>
                  <a:gd name="T17" fmla="*/ 349 h 1782"/>
                  <a:gd name="T18" fmla="*/ 6 w 6"/>
                  <a:gd name="T19" fmla="*/ 0 h 1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782">
                    <a:moveTo>
                      <a:pt x="6" y="0"/>
                    </a:moveTo>
                    <a:lnTo>
                      <a:pt x="0" y="0"/>
                    </a:lnTo>
                    <a:lnTo>
                      <a:pt x="0" y="1684"/>
                    </a:lnTo>
                    <a:lnTo>
                      <a:pt x="1" y="1733"/>
                    </a:lnTo>
                    <a:lnTo>
                      <a:pt x="6" y="1782"/>
                    </a:lnTo>
                    <a:lnTo>
                      <a:pt x="6" y="702"/>
                    </a:lnTo>
                    <a:lnTo>
                      <a:pt x="4" y="702"/>
                    </a:lnTo>
                    <a:lnTo>
                      <a:pt x="6" y="702"/>
                    </a:lnTo>
                    <a:lnTo>
                      <a:pt x="6" y="34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41" name="Freeform 66"/>
              <p:cNvSpPr>
                <a:spLocks noChangeArrowheads="1"/>
              </p:cNvSpPr>
              <p:nvPr/>
            </p:nvSpPr>
            <p:spPr bwMode="auto">
              <a:xfrm>
                <a:off x="2472" y="3253"/>
                <a:ext cx="4" cy="108"/>
              </a:xfrm>
              <a:custGeom>
                <a:avLst/>
                <a:gdLst>
                  <a:gd name="T0" fmla="*/ 6 w 6"/>
                  <a:gd name="T1" fmla="*/ 0 h 206"/>
                  <a:gd name="T2" fmla="*/ 0 w 6"/>
                  <a:gd name="T3" fmla="*/ 0 h 206"/>
                  <a:gd name="T4" fmla="*/ 0 w 6"/>
                  <a:gd name="T5" fmla="*/ 205 h 206"/>
                  <a:gd name="T6" fmla="*/ 6 w 6"/>
                  <a:gd name="T7" fmla="*/ 206 h 206"/>
                  <a:gd name="T8" fmla="*/ 6 w 6"/>
                  <a:gd name="T9" fmla="*/ 182 h 206"/>
                  <a:gd name="T10" fmla="*/ 5 w 6"/>
                  <a:gd name="T11" fmla="*/ 182 h 206"/>
                  <a:gd name="T12" fmla="*/ 6 w 6"/>
                  <a:gd name="T13" fmla="*/ 182 h 206"/>
                  <a:gd name="T14" fmla="*/ 6 w 6"/>
                  <a:gd name="T15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06">
                    <a:moveTo>
                      <a:pt x="6" y="0"/>
                    </a:moveTo>
                    <a:lnTo>
                      <a:pt x="0" y="0"/>
                    </a:lnTo>
                    <a:lnTo>
                      <a:pt x="0" y="205"/>
                    </a:lnTo>
                    <a:lnTo>
                      <a:pt x="6" y="206"/>
                    </a:lnTo>
                    <a:lnTo>
                      <a:pt x="6" y="182"/>
                    </a:lnTo>
                    <a:lnTo>
                      <a:pt x="5" y="182"/>
                    </a:lnTo>
                    <a:lnTo>
                      <a:pt x="6" y="18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42" name="Rectangle 67"/>
              <p:cNvSpPr>
                <a:spLocks noChangeArrowheads="1"/>
              </p:cNvSpPr>
              <p:nvPr/>
            </p:nvSpPr>
            <p:spPr bwMode="auto">
              <a:xfrm>
                <a:off x="2468" y="3253"/>
                <a:ext cx="4" cy="1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ctr">
                  <a:buFont typeface="Wingdings" panose="05000000000000000000" pitchFamily="2" charset="2"/>
                  <a:buNone/>
                </a:pPr>
                <a:endParaRPr lang="zh-CN" altLang="en-US" sz="1400" b="1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4643" name="Freeform 68"/>
              <p:cNvSpPr>
                <a:spLocks noChangeArrowheads="1"/>
              </p:cNvSpPr>
              <p:nvPr/>
            </p:nvSpPr>
            <p:spPr bwMode="auto">
              <a:xfrm>
                <a:off x="2463" y="3253"/>
                <a:ext cx="5" cy="106"/>
              </a:xfrm>
              <a:custGeom>
                <a:avLst/>
                <a:gdLst>
                  <a:gd name="T0" fmla="*/ 6 w 6"/>
                  <a:gd name="T1" fmla="*/ 1 h 206"/>
                  <a:gd name="T2" fmla="*/ 0 w 6"/>
                  <a:gd name="T3" fmla="*/ 0 h 206"/>
                  <a:gd name="T4" fmla="*/ 0 w 6"/>
                  <a:gd name="T5" fmla="*/ 205 h 206"/>
                  <a:gd name="T6" fmla="*/ 6 w 6"/>
                  <a:gd name="T7" fmla="*/ 206 h 206"/>
                  <a:gd name="T8" fmla="*/ 6 w 6"/>
                  <a:gd name="T9" fmla="*/ 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06">
                    <a:moveTo>
                      <a:pt x="6" y="1"/>
                    </a:moveTo>
                    <a:lnTo>
                      <a:pt x="0" y="0"/>
                    </a:lnTo>
                    <a:lnTo>
                      <a:pt x="0" y="205"/>
                    </a:lnTo>
                    <a:lnTo>
                      <a:pt x="6" y="206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44" name="Rectangle 69"/>
              <p:cNvSpPr>
                <a:spLocks noChangeArrowheads="1"/>
              </p:cNvSpPr>
              <p:nvPr/>
            </p:nvSpPr>
            <p:spPr bwMode="auto">
              <a:xfrm>
                <a:off x="2461" y="3253"/>
                <a:ext cx="2" cy="10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ctr">
                  <a:buFont typeface="Wingdings" panose="05000000000000000000" pitchFamily="2" charset="2"/>
                  <a:buNone/>
                </a:pPr>
                <a:endParaRPr lang="zh-CN" altLang="en-US" sz="1400" b="1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4645" name="Freeform 70"/>
              <p:cNvSpPr>
                <a:spLocks noChangeArrowheads="1"/>
              </p:cNvSpPr>
              <p:nvPr/>
            </p:nvSpPr>
            <p:spPr bwMode="auto">
              <a:xfrm>
                <a:off x="2456" y="3251"/>
                <a:ext cx="5" cy="210"/>
              </a:xfrm>
              <a:custGeom>
                <a:avLst/>
                <a:gdLst>
                  <a:gd name="T0" fmla="*/ 6 w 6"/>
                  <a:gd name="T1" fmla="*/ 1 h 401"/>
                  <a:gd name="T2" fmla="*/ 0 w 6"/>
                  <a:gd name="T3" fmla="*/ 0 h 401"/>
                  <a:gd name="T4" fmla="*/ 0 w 6"/>
                  <a:gd name="T5" fmla="*/ 401 h 401"/>
                  <a:gd name="T6" fmla="*/ 6 w 6"/>
                  <a:gd name="T7" fmla="*/ 392 h 401"/>
                  <a:gd name="T8" fmla="*/ 6 w 6"/>
                  <a:gd name="T9" fmla="*/ 388 h 401"/>
                  <a:gd name="T10" fmla="*/ 3 w 6"/>
                  <a:gd name="T11" fmla="*/ 388 h 401"/>
                  <a:gd name="T12" fmla="*/ 3 w 6"/>
                  <a:gd name="T13" fmla="*/ 205 h 401"/>
                  <a:gd name="T14" fmla="*/ 6 w 6"/>
                  <a:gd name="T15" fmla="*/ 206 h 401"/>
                  <a:gd name="T16" fmla="*/ 6 w 6"/>
                  <a:gd name="T17" fmla="*/ 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01">
                    <a:moveTo>
                      <a:pt x="6" y="1"/>
                    </a:moveTo>
                    <a:lnTo>
                      <a:pt x="0" y="0"/>
                    </a:lnTo>
                    <a:lnTo>
                      <a:pt x="0" y="401"/>
                    </a:lnTo>
                    <a:lnTo>
                      <a:pt x="6" y="392"/>
                    </a:lnTo>
                    <a:lnTo>
                      <a:pt x="6" y="388"/>
                    </a:lnTo>
                    <a:lnTo>
                      <a:pt x="3" y="388"/>
                    </a:lnTo>
                    <a:lnTo>
                      <a:pt x="3" y="205"/>
                    </a:lnTo>
                    <a:lnTo>
                      <a:pt x="6" y="206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46" name="Freeform 71"/>
              <p:cNvSpPr>
                <a:spLocks noChangeArrowheads="1"/>
              </p:cNvSpPr>
              <p:nvPr/>
            </p:nvSpPr>
            <p:spPr bwMode="auto">
              <a:xfrm>
                <a:off x="2521" y="3257"/>
                <a:ext cx="5" cy="69"/>
              </a:xfrm>
              <a:custGeom>
                <a:avLst/>
                <a:gdLst>
                  <a:gd name="T0" fmla="*/ 6 w 6"/>
                  <a:gd name="T1" fmla="*/ 6 h 132"/>
                  <a:gd name="T2" fmla="*/ 5 w 6"/>
                  <a:gd name="T3" fmla="*/ 5 h 132"/>
                  <a:gd name="T4" fmla="*/ 3 w 6"/>
                  <a:gd name="T5" fmla="*/ 3 h 132"/>
                  <a:gd name="T6" fmla="*/ 2 w 6"/>
                  <a:gd name="T7" fmla="*/ 2 h 132"/>
                  <a:gd name="T8" fmla="*/ 0 w 6"/>
                  <a:gd name="T9" fmla="*/ 0 h 132"/>
                  <a:gd name="T10" fmla="*/ 0 w 6"/>
                  <a:gd name="T11" fmla="*/ 132 h 132"/>
                  <a:gd name="T12" fmla="*/ 6 w 6"/>
                  <a:gd name="T13" fmla="*/ 126 h 132"/>
                  <a:gd name="T14" fmla="*/ 6 w 6"/>
                  <a:gd name="T15" fmla="*/ 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32">
                    <a:moveTo>
                      <a:pt x="6" y="6"/>
                    </a:moveTo>
                    <a:lnTo>
                      <a:pt x="5" y="5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2"/>
                    </a:lnTo>
                    <a:lnTo>
                      <a:pt x="6" y="12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47" name="Freeform 72"/>
              <p:cNvSpPr>
                <a:spLocks noChangeArrowheads="1"/>
              </p:cNvSpPr>
              <p:nvPr/>
            </p:nvSpPr>
            <p:spPr bwMode="auto">
              <a:xfrm>
                <a:off x="2517" y="3256"/>
                <a:ext cx="4" cy="72"/>
              </a:xfrm>
              <a:custGeom>
                <a:avLst/>
                <a:gdLst>
                  <a:gd name="T0" fmla="*/ 6 w 6"/>
                  <a:gd name="T1" fmla="*/ 4 h 139"/>
                  <a:gd name="T2" fmla="*/ 2 w 6"/>
                  <a:gd name="T3" fmla="*/ 2 h 139"/>
                  <a:gd name="T4" fmla="*/ 0 w 6"/>
                  <a:gd name="T5" fmla="*/ 0 h 139"/>
                  <a:gd name="T6" fmla="*/ 0 w 6"/>
                  <a:gd name="T7" fmla="*/ 139 h 139"/>
                  <a:gd name="T8" fmla="*/ 6 w 6"/>
                  <a:gd name="T9" fmla="*/ 136 h 139"/>
                  <a:gd name="T10" fmla="*/ 6 w 6"/>
                  <a:gd name="T11" fmla="*/ 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39">
                    <a:moveTo>
                      <a:pt x="6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139"/>
                    </a:lnTo>
                    <a:lnTo>
                      <a:pt x="6" y="136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48" name="Freeform 73"/>
              <p:cNvSpPr>
                <a:spLocks noChangeArrowheads="1"/>
              </p:cNvSpPr>
              <p:nvPr/>
            </p:nvSpPr>
            <p:spPr bwMode="auto">
              <a:xfrm>
                <a:off x="2512" y="3253"/>
                <a:ext cx="5" cy="76"/>
              </a:xfrm>
              <a:custGeom>
                <a:avLst/>
                <a:gdLst>
                  <a:gd name="T0" fmla="*/ 5 w 5"/>
                  <a:gd name="T1" fmla="*/ 5 h 148"/>
                  <a:gd name="T2" fmla="*/ 0 w 5"/>
                  <a:gd name="T3" fmla="*/ 0 h 148"/>
                  <a:gd name="T4" fmla="*/ 0 w 5"/>
                  <a:gd name="T5" fmla="*/ 148 h 148"/>
                  <a:gd name="T6" fmla="*/ 5 w 5"/>
                  <a:gd name="T7" fmla="*/ 144 h 148"/>
                  <a:gd name="T8" fmla="*/ 5 w 5"/>
                  <a:gd name="T9" fmla="*/ 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48">
                    <a:moveTo>
                      <a:pt x="5" y="5"/>
                    </a:moveTo>
                    <a:lnTo>
                      <a:pt x="0" y="0"/>
                    </a:lnTo>
                    <a:lnTo>
                      <a:pt x="0" y="148"/>
                    </a:lnTo>
                    <a:lnTo>
                      <a:pt x="5" y="144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49" name="Freeform 74"/>
              <p:cNvSpPr>
                <a:spLocks noChangeArrowheads="1"/>
              </p:cNvSpPr>
              <p:nvPr/>
            </p:nvSpPr>
            <p:spPr bwMode="auto">
              <a:xfrm>
                <a:off x="2510" y="3251"/>
                <a:ext cx="2" cy="80"/>
              </a:xfrm>
              <a:custGeom>
                <a:avLst/>
                <a:gdLst>
                  <a:gd name="T0" fmla="*/ 5 w 5"/>
                  <a:gd name="T1" fmla="*/ 4 h 155"/>
                  <a:gd name="T2" fmla="*/ 0 w 5"/>
                  <a:gd name="T3" fmla="*/ 0 h 155"/>
                  <a:gd name="T4" fmla="*/ 0 w 5"/>
                  <a:gd name="T5" fmla="*/ 155 h 155"/>
                  <a:gd name="T6" fmla="*/ 5 w 5"/>
                  <a:gd name="T7" fmla="*/ 152 h 155"/>
                  <a:gd name="T8" fmla="*/ 5 w 5"/>
                  <a:gd name="T9" fmla="*/ 4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5">
                    <a:moveTo>
                      <a:pt x="5" y="4"/>
                    </a:moveTo>
                    <a:lnTo>
                      <a:pt x="0" y="0"/>
                    </a:lnTo>
                    <a:lnTo>
                      <a:pt x="0" y="155"/>
                    </a:lnTo>
                    <a:lnTo>
                      <a:pt x="5" y="152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50" name="Freeform 75"/>
              <p:cNvSpPr>
                <a:spLocks noChangeArrowheads="1"/>
              </p:cNvSpPr>
              <p:nvPr/>
            </p:nvSpPr>
            <p:spPr bwMode="auto">
              <a:xfrm>
                <a:off x="2505" y="3248"/>
                <a:ext cx="5" cy="86"/>
              </a:xfrm>
              <a:custGeom>
                <a:avLst/>
                <a:gdLst>
                  <a:gd name="T0" fmla="*/ 6 w 6"/>
                  <a:gd name="T1" fmla="*/ 5 h 165"/>
                  <a:gd name="T2" fmla="*/ 0 w 6"/>
                  <a:gd name="T3" fmla="*/ 0 h 165"/>
                  <a:gd name="T4" fmla="*/ 0 w 6"/>
                  <a:gd name="T5" fmla="*/ 165 h 165"/>
                  <a:gd name="T6" fmla="*/ 6 w 6"/>
                  <a:gd name="T7" fmla="*/ 160 h 165"/>
                  <a:gd name="T8" fmla="*/ 6 w 6"/>
                  <a:gd name="T9" fmla="*/ 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5">
                    <a:moveTo>
                      <a:pt x="6" y="5"/>
                    </a:moveTo>
                    <a:lnTo>
                      <a:pt x="0" y="0"/>
                    </a:lnTo>
                    <a:lnTo>
                      <a:pt x="0" y="165"/>
                    </a:lnTo>
                    <a:lnTo>
                      <a:pt x="6" y="16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51" name="Freeform 76"/>
              <p:cNvSpPr>
                <a:spLocks noChangeArrowheads="1"/>
              </p:cNvSpPr>
              <p:nvPr/>
            </p:nvSpPr>
            <p:spPr bwMode="auto">
              <a:xfrm>
                <a:off x="2497" y="3243"/>
                <a:ext cx="4" cy="94"/>
              </a:xfrm>
              <a:custGeom>
                <a:avLst/>
                <a:gdLst>
                  <a:gd name="T0" fmla="*/ 5 w 5"/>
                  <a:gd name="T1" fmla="*/ 4 h 179"/>
                  <a:gd name="T2" fmla="*/ 0 w 5"/>
                  <a:gd name="T3" fmla="*/ 0 h 179"/>
                  <a:gd name="T4" fmla="*/ 0 w 5"/>
                  <a:gd name="T5" fmla="*/ 179 h 179"/>
                  <a:gd name="T6" fmla="*/ 5 w 5"/>
                  <a:gd name="T7" fmla="*/ 176 h 179"/>
                  <a:gd name="T8" fmla="*/ 5 w 5"/>
                  <a:gd name="T9" fmla="*/ 4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9">
                    <a:moveTo>
                      <a:pt x="5" y="4"/>
                    </a:moveTo>
                    <a:lnTo>
                      <a:pt x="0" y="0"/>
                    </a:lnTo>
                    <a:lnTo>
                      <a:pt x="0" y="179"/>
                    </a:lnTo>
                    <a:lnTo>
                      <a:pt x="5" y="176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52" name="Freeform 77"/>
              <p:cNvSpPr>
                <a:spLocks noChangeArrowheads="1"/>
              </p:cNvSpPr>
              <p:nvPr/>
            </p:nvSpPr>
            <p:spPr bwMode="auto">
              <a:xfrm>
                <a:off x="2492" y="3242"/>
                <a:ext cx="5" cy="98"/>
              </a:xfrm>
              <a:custGeom>
                <a:avLst/>
                <a:gdLst>
                  <a:gd name="T0" fmla="*/ 6 w 6"/>
                  <a:gd name="T1" fmla="*/ 4 h 188"/>
                  <a:gd name="T2" fmla="*/ 0 w 6"/>
                  <a:gd name="T3" fmla="*/ 0 h 188"/>
                  <a:gd name="T4" fmla="*/ 0 w 6"/>
                  <a:gd name="T5" fmla="*/ 188 h 188"/>
                  <a:gd name="T6" fmla="*/ 6 w 6"/>
                  <a:gd name="T7" fmla="*/ 183 h 188"/>
                  <a:gd name="T8" fmla="*/ 6 w 6"/>
                  <a:gd name="T9" fmla="*/ 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8">
                    <a:moveTo>
                      <a:pt x="6" y="4"/>
                    </a:moveTo>
                    <a:lnTo>
                      <a:pt x="0" y="0"/>
                    </a:lnTo>
                    <a:lnTo>
                      <a:pt x="0" y="188"/>
                    </a:lnTo>
                    <a:lnTo>
                      <a:pt x="6" y="18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53" name="Freeform 78"/>
              <p:cNvSpPr>
                <a:spLocks noChangeArrowheads="1"/>
              </p:cNvSpPr>
              <p:nvPr/>
            </p:nvSpPr>
            <p:spPr bwMode="auto">
              <a:xfrm>
                <a:off x="2488" y="3240"/>
                <a:ext cx="4" cy="102"/>
              </a:xfrm>
              <a:custGeom>
                <a:avLst/>
                <a:gdLst>
                  <a:gd name="T0" fmla="*/ 2 w 5"/>
                  <a:gd name="T1" fmla="*/ 0 h 194"/>
                  <a:gd name="T2" fmla="*/ 2 w 5"/>
                  <a:gd name="T3" fmla="*/ 29 h 194"/>
                  <a:gd name="T4" fmla="*/ 0 w 5"/>
                  <a:gd name="T5" fmla="*/ 29 h 194"/>
                  <a:gd name="T6" fmla="*/ 0 w 5"/>
                  <a:gd name="T7" fmla="*/ 194 h 194"/>
                  <a:gd name="T8" fmla="*/ 5 w 5"/>
                  <a:gd name="T9" fmla="*/ 191 h 194"/>
                  <a:gd name="T10" fmla="*/ 5 w 5"/>
                  <a:gd name="T11" fmla="*/ 3 h 194"/>
                  <a:gd name="T12" fmla="*/ 2 w 5"/>
                  <a:gd name="T13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94">
                    <a:moveTo>
                      <a:pt x="2" y="0"/>
                    </a:moveTo>
                    <a:lnTo>
                      <a:pt x="2" y="29"/>
                    </a:lnTo>
                    <a:lnTo>
                      <a:pt x="0" y="29"/>
                    </a:lnTo>
                    <a:lnTo>
                      <a:pt x="0" y="194"/>
                    </a:lnTo>
                    <a:lnTo>
                      <a:pt x="5" y="191"/>
                    </a:lnTo>
                    <a:lnTo>
                      <a:pt x="5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54" name="Freeform 79"/>
              <p:cNvSpPr>
                <a:spLocks noChangeArrowheads="1"/>
              </p:cNvSpPr>
              <p:nvPr/>
            </p:nvSpPr>
            <p:spPr bwMode="auto">
              <a:xfrm>
                <a:off x="2476" y="3253"/>
                <a:ext cx="5" cy="95"/>
              </a:xfrm>
              <a:custGeom>
                <a:avLst/>
                <a:gdLst>
                  <a:gd name="T0" fmla="*/ 5 w 5"/>
                  <a:gd name="T1" fmla="*/ 0 h 182"/>
                  <a:gd name="T2" fmla="*/ 0 w 5"/>
                  <a:gd name="T3" fmla="*/ 0 h 182"/>
                  <a:gd name="T4" fmla="*/ 0 w 5"/>
                  <a:gd name="T5" fmla="*/ 182 h 182"/>
                  <a:gd name="T6" fmla="*/ 5 w 5"/>
                  <a:gd name="T7" fmla="*/ 177 h 182"/>
                  <a:gd name="T8" fmla="*/ 5 w 5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82">
                    <a:moveTo>
                      <a:pt x="5" y="0"/>
                    </a:moveTo>
                    <a:lnTo>
                      <a:pt x="0" y="0"/>
                    </a:lnTo>
                    <a:lnTo>
                      <a:pt x="0" y="182"/>
                    </a:lnTo>
                    <a:lnTo>
                      <a:pt x="5" y="17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55" name="Freeform 80"/>
              <p:cNvSpPr>
                <a:spLocks noChangeArrowheads="1"/>
              </p:cNvSpPr>
              <p:nvPr/>
            </p:nvSpPr>
            <p:spPr bwMode="auto">
              <a:xfrm>
                <a:off x="2481" y="3253"/>
                <a:ext cx="2" cy="92"/>
              </a:xfrm>
              <a:custGeom>
                <a:avLst/>
                <a:gdLst>
                  <a:gd name="T0" fmla="*/ 5 w 5"/>
                  <a:gd name="T1" fmla="*/ 3 h 177"/>
                  <a:gd name="T2" fmla="*/ 0 w 5"/>
                  <a:gd name="T3" fmla="*/ 0 h 177"/>
                  <a:gd name="T4" fmla="*/ 0 w 5"/>
                  <a:gd name="T5" fmla="*/ 177 h 177"/>
                  <a:gd name="T6" fmla="*/ 5 w 5"/>
                  <a:gd name="T7" fmla="*/ 174 h 177"/>
                  <a:gd name="T8" fmla="*/ 5 w 5"/>
                  <a:gd name="T9" fmla="*/ 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7">
                    <a:moveTo>
                      <a:pt x="5" y="3"/>
                    </a:moveTo>
                    <a:lnTo>
                      <a:pt x="0" y="0"/>
                    </a:lnTo>
                    <a:lnTo>
                      <a:pt x="0" y="177"/>
                    </a:lnTo>
                    <a:lnTo>
                      <a:pt x="5" y="17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56" name="Freeform 81"/>
              <p:cNvSpPr>
                <a:spLocks noChangeArrowheads="1"/>
              </p:cNvSpPr>
              <p:nvPr/>
            </p:nvSpPr>
            <p:spPr bwMode="auto">
              <a:xfrm>
                <a:off x="2483" y="3254"/>
                <a:ext cx="5" cy="89"/>
              </a:xfrm>
              <a:custGeom>
                <a:avLst/>
                <a:gdLst>
                  <a:gd name="T0" fmla="*/ 6 w 6"/>
                  <a:gd name="T1" fmla="*/ 2 h 171"/>
                  <a:gd name="T2" fmla="*/ 0 w 6"/>
                  <a:gd name="T3" fmla="*/ 0 h 171"/>
                  <a:gd name="T4" fmla="*/ 0 w 6"/>
                  <a:gd name="T5" fmla="*/ 171 h 171"/>
                  <a:gd name="T6" fmla="*/ 6 w 6"/>
                  <a:gd name="T7" fmla="*/ 167 h 171"/>
                  <a:gd name="T8" fmla="*/ 6 w 6"/>
                  <a:gd name="T9" fmla="*/ 2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1">
                    <a:moveTo>
                      <a:pt x="6" y="2"/>
                    </a:moveTo>
                    <a:lnTo>
                      <a:pt x="0" y="0"/>
                    </a:lnTo>
                    <a:lnTo>
                      <a:pt x="0" y="171"/>
                    </a:lnTo>
                    <a:lnTo>
                      <a:pt x="6" y="167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57" name="Freeform 82"/>
              <p:cNvSpPr>
                <a:spLocks noChangeArrowheads="1"/>
              </p:cNvSpPr>
              <p:nvPr/>
            </p:nvSpPr>
            <p:spPr bwMode="auto">
              <a:xfrm>
                <a:off x="2526" y="3260"/>
                <a:ext cx="4" cy="63"/>
              </a:xfrm>
              <a:custGeom>
                <a:avLst/>
                <a:gdLst>
                  <a:gd name="T0" fmla="*/ 6 w 6"/>
                  <a:gd name="T1" fmla="*/ 6 h 120"/>
                  <a:gd name="T2" fmla="*/ 0 w 6"/>
                  <a:gd name="T3" fmla="*/ 0 h 120"/>
                  <a:gd name="T4" fmla="*/ 0 w 6"/>
                  <a:gd name="T5" fmla="*/ 120 h 120"/>
                  <a:gd name="T6" fmla="*/ 6 w 6"/>
                  <a:gd name="T7" fmla="*/ 116 h 120"/>
                  <a:gd name="T8" fmla="*/ 6 w 6"/>
                  <a:gd name="T9" fmla="*/ 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0">
                    <a:moveTo>
                      <a:pt x="6" y="6"/>
                    </a:moveTo>
                    <a:lnTo>
                      <a:pt x="0" y="0"/>
                    </a:lnTo>
                    <a:lnTo>
                      <a:pt x="0" y="120"/>
                    </a:lnTo>
                    <a:lnTo>
                      <a:pt x="6" y="11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58" name="Freeform 83"/>
              <p:cNvSpPr>
                <a:spLocks noChangeArrowheads="1"/>
              </p:cNvSpPr>
              <p:nvPr/>
            </p:nvSpPr>
            <p:spPr bwMode="auto">
              <a:xfrm>
                <a:off x="2501" y="3246"/>
                <a:ext cx="4" cy="90"/>
              </a:xfrm>
              <a:custGeom>
                <a:avLst/>
                <a:gdLst>
                  <a:gd name="T0" fmla="*/ 6 w 6"/>
                  <a:gd name="T1" fmla="*/ 4 h 172"/>
                  <a:gd name="T2" fmla="*/ 0 w 6"/>
                  <a:gd name="T3" fmla="*/ 0 h 172"/>
                  <a:gd name="T4" fmla="*/ 0 w 6"/>
                  <a:gd name="T5" fmla="*/ 172 h 172"/>
                  <a:gd name="T6" fmla="*/ 6 w 6"/>
                  <a:gd name="T7" fmla="*/ 169 h 172"/>
                  <a:gd name="T8" fmla="*/ 6 w 6"/>
                  <a:gd name="T9" fmla="*/ 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2">
                    <a:moveTo>
                      <a:pt x="6" y="4"/>
                    </a:moveTo>
                    <a:lnTo>
                      <a:pt x="0" y="0"/>
                    </a:lnTo>
                    <a:lnTo>
                      <a:pt x="0" y="172"/>
                    </a:lnTo>
                    <a:lnTo>
                      <a:pt x="6" y="169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59" name="Freeform 84"/>
              <p:cNvSpPr>
                <a:spLocks noChangeArrowheads="1"/>
              </p:cNvSpPr>
              <p:nvPr/>
            </p:nvSpPr>
            <p:spPr bwMode="auto">
              <a:xfrm>
                <a:off x="2526" y="3321"/>
                <a:ext cx="4" cy="175"/>
              </a:xfrm>
              <a:custGeom>
                <a:avLst/>
                <a:gdLst>
                  <a:gd name="T0" fmla="*/ 6 w 6"/>
                  <a:gd name="T1" fmla="*/ 0 h 337"/>
                  <a:gd name="T2" fmla="*/ 0 w 6"/>
                  <a:gd name="T3" fmla="*/ 4 h 337"/>
                  <a:gd name="T4" fmla="*/ 0 w 6"/>
                  <a:gd name="T5" fmla="*/ 327 h 337"/>
                  <a:gd name="T6" fmla="*/ 6 w 6"/>
                  <a:gd name="T7" fmla="*/ 337 h 337"/>
                  <a:gd name="T8" fmla="*/ 6 w 6"/>
                  <a:gd name="T9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7">
                    <a:moveTo>
                      <a:pt x="6" y="0"/>
                    </a:moveTo>
                    <a:lnTo>
                      <a:pt x="0" y="4"/>
                    </a:lnTo>
                    <a:lnTo>
                      <a:pt x="0" y="327"/>
                    </a:lnTo>
                    <a:lnTo>
                      <a:pt x="6" y="33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60" name="Freeform 85"/>
              <p:cNvSpPr>
                <a:spLocks noChangeArrowheads="1"/>
              </p:cNvSpPr>
              <p:nvPr/>
            </p:nvSpPr>
            <p:spPr bwMode="auto">
              <a:xfrm>
                <a:off x="2521" y="3323"/>
                <a:ext cx="5" cy="169"/>
              </a:xfrm>
              <a:custGeom>
                <a:avLst/>
                <a:gdLst>
                  <a:gd name="T0" fmla="*/ 6 w 6"/>
                  <a:gd name="T1" fmla="*/ 0 h 323"/>
                  <a:gd name="T2" fmla="*/ 0 w 6"/>
                  <a:gd name="T3" fmla="*/ 6 h 323"/>
                  <a:gd name="T4" fmla="*/ 0 w 6"/>
                  <a:gd name="T5" fmla="*/ 314 h 323"/>
                  <a:gd name="T6" fmla="*/ 6 w 6"/>
                  <a:gd name="T7" fmla="*/ 323 h 323"/>
                  <a:gd name="T8" fmla="*/ 6 w 6"/>
                  <a:gd name="T9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3">
                    <a:moveTo>
                      <a:pt x="6" y="0"/>
                    </a:moveTo>
                    <a:lnTo>
                      <a:pt x="0" y="6"/>
                    </a:lnTo>
                    <a:lnTo>
                      <a:pt x="0" y="314"/>
                    </a:lnTo>
                    <a:lnTo>
                      <a:pt x="6" y="32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61" name="Freeform 86"/>
              <p:cNvSpPr>
                <a:spLocks noChangeArrowheads="1"/>
              </p:cNvSpPr>
              <p:nvPr/>
            </p:nvSpPr>
            <p:spPr bwMode="auto">
              <a:xfrm>
                <a:off x="2517" y="3326"/>
                <a:ext cx="4" cy="161"/>
              </a:xfrm>
              <a:custGeom>
                <a:avLst/>
                <a:gdLst>
                  <a:gd name="T0" fmla="*/ 6 w 6"/>
                  <a:gd name="T1" fmla="*/ 0 h 308"/>
                  <a:gd name="T2" fmla="*/ 0 w 6"/>
                  <a:gd name="T3" fmla="*/ 3 h 308"/>
                  <a:gd name="T4" fmla="*/ 0 w 6"/>
                  <a:gd name="T5" fmla="*/ 295 h 308"/>
                  <a:gd name="T6" fmla="*/ 1 w 6"/>
                  <a:gd name="T7" fmla="*/ 295 h 308"/>
                  <a:gd name="T8" fmla="*/ 1 w 6"/>
                  <a:gd name="T9" fmla="*/ 298 h 308"/>
                  <a:gd name="T10" fmla="*/ 1 w 6"/>
                  <a:gd name="T11" fmla="*/ 300 h 308"/>
                  <a:gd name="T12" fmla="*/ 6 w 6"/>
                  <a:gd name="T13" fmla="*/ 308 h 308"/>
                  <a:gd name="T14" fmla="*/ 6 w 6"/>
                  <a:gd name="T15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08">
                    <a:moveTo>
                      <a:pt x="6" y="0"/>
                    </a:moveTo>
                    <a:lnTo>
                      <a:pt x="0" y="3"/>
                    </a:lnTo>
                    <a:lnTo>
                      <a:pt x="0" y="295"/>
                    </a:lnTo>
                    <a:lnTo>
                      <a:pt x="1" y="295"/>
                    </a:lnTo>
                    <a:lnTo>
                      <a:pt x="1" y="298"/>
                    </a:lnTo>
                    <a:lnTo>
                      <a:pt x="1" y="300"/>
                    </a:lnTo>
                    <a:lnTo>
                      <a:pt x="6" y="30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62" name="Freeform 87"/>
              <p:cNvSpPr>
                <a:spLocks noChangeArrowheads="1"/>
              </p:cNvSpPr>
              <p:nvPr/>
            </p:nvSpPr>
            <p:spPr bwMode="auto">
              <a:xfrm>
                <a:off x="2512" y="3328"/>
                <a:ext cx="5" cy="151"/>
              </a:xfrm>
              <a:custGeom>
                <a:avLst/>
                <a:gdLst>
                  <a:gd name="T0" fmla="*/ 5 w 5"/>
                  <a:gd name="T1" fmla="*/ 0 h 292"/>
                  <a:gd name="T2" fmla="*/ 0 w 5"/>
                  <a:gd name="T3" fmla="*/ 4 h 292"/>
                  <a:gd name="T4" fmla="*/ 0 w 5"/>
                  <a:gd name="T5" fmla="*/ 287 h 292"/>
                  <a:gd name="T6" fmla="*/ 1 w 5"/>
                  <a:gd name="T7" fmla="*/ 290 h 292"/>
                  <a:gd name="T8" fmla="*/ 5 w 5"/>
                  <a:gd name="T9" fmla="*/ 292 h 292"/>
                  <a:gd name="T10" fmla="*/ 5 w 5"/>
                  <a:gd name="T1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92">
                    <a:moveTo>
                      <a:pt x="5" y="0"/>
                    </a:moveTo>
                    <a:lnTo>
                      <a:pt x="0" y="4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" y="29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63" name="Freeform 88"/>
              <p:cNvSpPr>
                <a:spLocks noChangeArrowheads="1"/>
              </p:cNvSpPr>
              <p:nvPr/>
            </p:nvSpPr>
            <p:spPr bwMode="auto">
              <a:xfrm>
                <a:off x="2510" y="3329"/>
                <a:ext cx="2" cy="149"/>
              </a:xfrm>
              <a:custGeom>
                <a:avLst/>
                <a:gdLst>
                  <a:gd name="T0" fmla="*/ 5 w 5"/>
                  <a:gd name="T1" fmla="*/ 0 h 283"/>
                  <a:gd name="T2" fmla="*/ 0 w 5"/>
                  <a:gd name="T3" fmla="*/ 3 h 283"/>
                  <a:gd name="T4" fmla="*/ 0 w 5"/>
                  <a:gd name="T5" fmla="*/ 275 h 283"/>
                  <a:gd name="T6" fmla="*/ 5 w 5"/>
                  <a:gd name="T7" fmla="*/ 283 h 283"/>
                  <a:gd name="T8" fmla="*/ 5 w 5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3">
                    <a:moveTo>
                      <a:pt x="5" y="0"/>
                    </a:moveTo>
                    <a:lnTo>
                      <a:pt x="0" y="3"/>
                    </a:lnTo>
                    <a:lnTo>
                      <a:pt x="0" y="275"/>
                    </a:lnTo>
                    <a:lnTo>
                      <a:pt x="5" y="28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64" name="Freeform 89"/>
              <p:cNvSpPr>
                <a:spLocks noChangeArrowheads="1"/>
              </p:cNvSpPr>
              <p:nvPr/>
            </p:nvSpPr>
            <p:spPr bwMode="auto">
              <a:xfrm>
                <a:off x="2505" y="3331"/>
                <a:ext cx="5" cy="142"/>
              </a:xfrm>
              <a:custGeom>
                <a:avLst/>
                <a:gdLst>
                  <a:gd name="T0" fmla="*/ 6 w 6"/>
                  <a:gd name="T1" fmla="*/ 0 h 272"/>
                  <a:gd name="T2" fmla="*/ 0 w 6"/>
                  <a:gd name="T3" fmla="*/ 5 h 272"/>
                  <a:gd name="T4" fmla="*/ 0 w 6"/>
                  <a:gd name="T5" fmla="*/ 262 h 272"/>
                  <a:gd name="T6" fmla="*/ 6 w 6"/>
                  <a:gd name="T7" fmla="*/ 272 h 272"/>
                  <a:gd name="T8" fmla="*/ 6 w 6"/>
                  <a:gd name="T9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72">
                    <a:moveTo>
                      <a:pt x="6" y="0"/>
                    </a:moveTo>
                    <a:lnTo>
                      <a:pt x="0" y="5"/>
                    </a:lnTo>
                    <a:lnTo>
                      <a:pt x="0" y="262"/>
                    </a:lnTo>
                    <a:lnTo>
                      <a:pt x="6" y="27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65" name="Freeform 90"/>
              <p:cNvSpPr>
                <a:spLocks noChangeArrowheads="1"/>
              </p:cNvSpPr>
              <p:nvPr/>
            </p:nvSpPr>
            <p:spPr bwMode="auto">
              <a:xfrm>
                <a:off x="2492" y="3337"/>
                <a:ext cx="5" cy="122"/>
              </a:xfrm>
              <a:custGeom>
                <a:avLst/>
                <a:gdLst>
                  <a:gd name="T0" fmla="*/ 6 w 6"/>
                  <a:gd name="T1" fmla="*/ 0 h 233"/>
                  <a:gd name="T2" fmla="*/ 0 w 6"/>
                  <a:gd name="T3" fmla="*/ 5 h 233"/>
                  <a:gd name="T4" fmla="*/ 0 w 6"/>
                  <a:gd name="T5" fmla="*/ 49 h 233"/>
                  <a:gd name="T6" fmla="*/ 2 w 6"/>
                  <a:gd name="T7" fmla="*/ 49 h 233"/>
                  <a:gd name="T8" fmla="*/ 2 w 6"/>
                  <a:gd name="T9" fmla="*/ 225 h 233"/>
                  <a:gd name="T10" fmla="*/ 6 w 6"/>
                  <a:gd name="T11" fmla="*/ 233 h 233"/>
                  <a:gd name="T12" fmla="*/ 6 w 6"/>
                  <a:gd name="T1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33">
                    <a:moveTo>
                      <a:pt x="6" y="0"/>
                    </a:moveTo>
                    <a:lnTo>
                      <a:pt x="0" y="5"/>
                    </a:lnTo>
                    <a:lnTo>
                      <a:pt x="0" y="49"/>
                    </a:lnTo>
                    <a:lnTo>
                      <a:pt x="2" y="49"/>
                    </a:lnTo>
                    <a:lnTo>
                      <a:pt x="2" y="225"/>
                    </a:lnTo>
                    <a:lnTo>
                      <a:pt x="6" y="23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66" name="Freeform 91"/>
              <p:cNvSpPr>
                <a:spLocks noChangeArrowheads="1"/>
              </p:cNvSpPr>
              <p:nvPr/>
            </p:nvSpPr>
            <p:spPr bwMode="auto">
              <a:xfrm>
                <a:off x="2483" y="3342"/>
                <a:ext cx="5" cy="20"/>
              </a:xfrm>
              <a:custGeom>
                <a:avLst/>
                <a:gdLst>
                  <a:gd name="T0" fmla="*/ 6 w 6"/>
                  <a:gd name="T1" fmla="*/ 0 h 40"/>
                  <a:gd name="T2" fmla="*/ 0 w 6"/>
                  <a:gd name="T3" fmla="*/ 4 h 40"/>
                  <a:gd name="T4" fmla="*/ 0 w 6"/>
                  <a:gd name="T5" fmla="*/ 39 h 40"/>
                  <a:gd name="T6" fmla="*/ 6 w 6"/>
                  <a:gd name="T7" fmla="*/ 40 h 40"/>
                  <a:gd name="T8" fmla="*/ 6 w 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0">
                    <a:moveTo>
                      <a:pt x="6" y="0"/>
                    </a:moveTo>
                    <a:lnTo>
                      <a:pt x="0" y="4"/>
                    </a:lnTo>
                    <a:lnTo>
                      <a:pt x="0" y="39"/>
                    </a:lnTo>
                    <a:lnTo>
                      <a:pt x="6" y="4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67" name="Freeform 92"/>
              <p:cNvSpPr>
                <a:spLocks noChangeArrowheads="1"/>
              </p:cNvSpPr>
              <p:nvPr/>
            </p:nvSpPr>
            <p:spPr bwMode="auto">
              <a:xfrm>
                <a:off x="2481" y="3343"/>
                <a:ext cx="2" cy="19"/>
              </a:xfrm>
              <a:custGeom>
                <a:avLst/>
                <a:gdLst>
                  <a:gd name="T0" fmla="*/ 5 w 5"/>
                  <a:gd name="T1" fmla="*/ 0 h 35"/>
                  <a:gd name="T2" fmla="*/ 0 w 5"/>
                  <a:gd name="T3" fmla="*/ 3 h 35"/>
                  <a:gd name="T4" fmla="*/ 0 w 5"/>
                  <a:gd name="T5" fmla="*/ 33 h 35"/>
                  <a:gd name="T6" fmla="*/ 3 w 5"/>
                  <a:gd name="T7" fmla="*/ 33 h 35"/>
                  <a:gd name="T8" fmla="*/ 3 w 5"/>
                  <a:gd name="T9" fmla="*/ 11 h 35"/>
                  <a:gd name="T10" fmla="*/ 3 w 5"/>
                  <a:gd name="T11" fmla="*/ 33 h 35"/>
                  <a:gd name="T12" fmla="*/ 5 w 5"/>
                  <a:gd name="T13" fmla="*/ 35 h 35"/>
                  <a:gd name="T14" fmla="*/ 5 w 5"/>
                  <a:gd name="T1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5">
                    <a:moveTo>
                      <a:pt x="5" y="0"/>
                    </a:moveTo>
                    <a:lnTo>
                      <a:pt x="0" y="3"/>
                    </a:lnTo>
                    <a:lnTo>
                      <a:pt x="0" y="33"/>
                    </a:lnTo>
                    <a:lnTo>
                      <a:pt x="3" y="33"/>
                    </a:lnTo>
                    <a:lnTo>
                      <a:pt x="3" y="11"/>
                    </a:lnTo>
                    <a:lnTo>
                      <a:pt x="3" y="33"/>
                    </a:lnTo>
                    <a:lnTo>
                      <a:pt x="5" y="3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68" name="Freeform 93"/>
              <p:cNvSpPr>
                <a:spLocks noChangeArrowheads="1"/>
              </p:cNvSpPr>
              <p:nvPr/>
            </p:nvSpPr>
            <p:spPr bwMode="auto">
              <a:xfrm>
                <a:off x="2488" y="3340"/>
                <a:ext cx="4" cy="22"/>
              </a:xfrm>
              <a:custGeom>
                <a:avLst/>
                <a:gdLst>
                  <a:gd name="T0" fmla="*/ 5 w 5"/>
                  <a:gd name="T1" fmla="*/ 44 h 44"/>
                  <a:gd name="T2" fmla="*/ 5 w 5"/>
                  <a:gd name="T3" fmla="*/ 0 h 44"/>
                  <a:gd name="T4" fmla="*/ 0 w 5"/>
                  <a:gd name="T5" fmla="*/ 3 h 44"/>
                  <a:gd name="T6" fmla="*/ 0 w 5"/>
                  <a:gd name="T7" fmla="*/ 43 h 44"/>
                  <a:gd name="T8" fmla="*/ 5 w 5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4">
                    <a:moveTo>
                      <a:pt x="5" y="44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43"/>
                    </a:ln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69" name="Freeform 94"/>
              <p:cNvSpPr>
                <a:spLocks noChangeArrowheads="1"/>
              </p:cNvSpPr>
              <p:nvPr/>
            </p:nvSpPr>
            <p:spPr bwMode="auto">
              <a:xfrm>
                <a:off x="2476" y="3345"/>
                <a:ext cx="5" cy="16"/>
              </a:xfrm>
              <a:custGeom>
                <a:avLst/>
                <a:gdLst>
                  <a:gd name="T0" fmla="*/ 5 w 5"/>
                  <a:gd name="T1" fmla="*/ 30 h 30"/>
                  <a:gd name="T2" fmla="*/ 5 w 5"/>
                  <a:gd name="T3" fmla="*/ 0 h 30"/>
                  <a:gd name="T4" fmla="*/ 0 w 5"/>
                  <a:gd name="T5" fmla="*/ 5 h 30"/>
                  <a:gd name="T6" fmla="*/ 0 w 5"/>
                  <a:gd name="T7" fmla="*/ 29 h 30"/>
                  <a:gd name="T8" fmla="*/ 5 w 5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5" y="3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5" y="3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70" name="Freeform 95"/>
              <p:cNvSpPr>
                <a:spLocks noChangeArrowheads="1"/>
              </p:cNvSpPr>
              <p:nvPr/>
            </p:nvSpPr>
            <p:spPr bwMode="auto">
              <a:xfrm>
                <a:off x="2501" y="3334"/>
                <a:ext cx="4" cy="134"/>
              </a:xfrm>
              <a:custGeom>
                <a:avLst/>
                <a:gdLst>
                  <a:gd name="T0" fmla="*/ 6 w 6"/>
                  <a:gd name="T1" fmla="*/ 0 h 257"/>
                  <a:gd name="T2" fmla="*/ 0 w 6"/>
                  <a:gd name="T3" fmla="*/ 3 h 257"/>
                  <a:gd name="T4" fmla="*/ 0 w 6"/>
                  <a:gd name="T5" fmla="*/ 247 h 257"/>
                  <a:gd name="T6" fmla="*/ 6 w 6"/>
                  <a:gd name="T7" fmla="*/ 257 h 257"/>
                  <a:gd name="T8" fmla="*/ 6 w 6"/>
                  <a:gd name="T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7">
                    <a:moveTo>
                      <a:pt x="6" y="0"/>
                    </a:moveTo>
                    <a:lnTo>
                      <a:pt x="0" y="3"/>
                    </a:lnTo>
                    <a:lnTo>
                      <a:pt x="0" y="247"/>
                    </a:lnTo>
                    <a:lnTo>
                      <a:pt x="6" y="25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71" name="Freeform 96"/>
              <p:cNvSpPr>
                <a:spLocks noChangeArrowheads="1"/>
              </p:cNvSpPr>
              <p:nvPr/>
            </p:nvSpPr>
            <p:spPr bwMode="auto">
              <a:xfrm>
                <a:off x="2497" y="3336"/>
                <a:ext cx="4" cy="126"/>
              </a:xfrm>
              <a:custGeom>
                <a:avLst/>
                <a:gdLst>
                  <a:gd name="T0" fmla="*/ 5 w 5"/>
                  <a:gd name="T1" fmla="*/ 0 h 244"/>
                  <a:gd name="T2" fmla="*/ 0 w 5"/>
                  <a:gd name="T3" fmla="*/ 3 h 244"/>
                  <a:gd name="T4" fmla="*/ 0 w 5"/>
                  <a:gd name="T5" fmla="*/ 236 h 244"/>
                  <a:gd name="T6" fmla="*/ 5 w 5"/>
                  <a:gd name="T7" fmla="*/ 244 h 244"/>
                  <a:gd name="T8" fmla="*/ 5 w 5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4">
                    <a:moveTo>
                      <a:pt x="5" y="0"/>
                    </a:moveTo>
                    <a:lnTo>
                      <a:pt x="0" y="3"/>
                    </a:lnTo>
                    <a:lnTo>
                      <a:pt x="0" y="236"/>
                    </a:lnTo>
                    <a:lnTo>
                      <a:pt x="5" y="24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72" name="Freeform 97"/>
              <p:cNvSpPr>
                <a:spLocks noChangeArrowheads="1"/>
              </p:cNvSpPr>
              <p:nvPr/>
            </p:nvSpPr>
            <p:spPr bwMode="auto">
              <a:xfrm>
                <a:off x="2461" y="3454"/>
                <a:ext cx="2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73" name="Freeform 98"/>
              <p:cNvSpPr>
                <a:spLocks noChangeArrowheads="1"/>
              </p:cNvSpPr>
              <p:nvPr/>
            </p:nvSpPr>
            <p:spPr bwMode="auto">
              <a:xfrm>
                <a:off x="2443" y="133"/>
                <a:ext cx="65" cy="92"/>
              </a:xfrm>
              <a:custGeom>
                <a:avLst/>
                <a:gdLst>
                  <a:gd name="T0" fmla="*/ 32 w 88"/>
                  <a:gd name="T1" fmla="*/ 154 h 179"/>
                  <a:gd name="T2" fmla="*/ 32 w 88"/>
                  <a:gd name="T3" fmla="*/ 126 h 179"/>
                  <a:gd name="T4" fmla="*/ 45 w 88"/>
                  <a:gd name="T5" fmla="*/ 128 h 179"/>
                  <a:gd name="T6" fmla="*/ 45 w 88"/>
                  <a:gd name="T7" fmla="*/ 140 h 179"/>
                  <a:gd name="T8" fmla="*/ 45 w 88"/>
                  <a:gd name="T9" fmla="*/ 158 h 179"/>
                  <a:gd name="T10" fmla="*/ 45 w 88"/>
                  <a:gd name="T11" fmla="*/ 160 h 179"/>
                  <a:gd name="T12" fmla="*/ 46 w 88"/>
                  <a:gd name="T13" fmla="*/ 163 h 179"/>
                  <a:gd name="T14" fmla="*/ 48 w 88"/>
                  <a:gd name="T15" fmla="*/ 163 h 179"/>
                  <a:gd name="T16" fmla="*/ 48 w 88"/>
                  <a:gd name="T17" fmla="*/ 164 h 179"/>
                  <a:gd name="T18" fmla="*/ 50 w 88"/>
                  <a:gd name="T19" fmla="*/ 158 h 179"/>
                  <a:gd name="T20" fmla="*/ 54 w 88"/>
                  <a:gd name="T21" fmla="*/ 149 h 179"/>
                  <a:gd name="T22" fmla="*/ 54 w 88"/>
                  <a:gd name="T23" fmla="*/ 148 h 179"/>
                  <a:gd name="T24" fmla="*/ 68 w 88"/>
                  <a:gd name="T25" fmla="*/ 151 h 179"/>
                  <a:gd name="T26" fmla="*/ 68 w 88"/>
                  <a:gd name="T27" fmla="*/ 154 h 179"/>
                  <a:gd name="T28" fmla="*/ 68 w 88"/>
                  <a:gd name="T29" fmla="*/ 163 h 179"/>
                  <a:gd name="T30" fmla="*/ 68 w 88"/>
                  <a:gd name="T31" fmla="*/ 166 h 179"/>
                  <a:gd name="T32" fmla="*/ 68 w 88"/>
                  <a:gd name="T33" fmla="*/ 176 h 179"/>
                  <a:gd name="T34" fmla="*/ 68 w 88"/>
                  <a:gd name="T35" fmla="*/ 179 h 179"/>
                  <a:gd name="T36" fmla="*/ 75 w 88"/>
                  <a:gd name="T37" fmla="*/ 179 h 179"/>
                  <a:gd name="T38" fmla="*/ 77 w 88"/>
                  <a:gd name="T39" fmla="*/ 170 h 179"/>
                  <a:gd name="T40" fmla="*/ 80 w 88"/>
                  <a:gd name="T41" fmla="*/ 162 h 179"/>
                  <a:gd name="T42" fmla="*/ 84 w 88"/>
                  <a:gd name="T43" fmla="*/ 145 h 179"/>
                  <a:gd name="T44" fmla="*/ 85 w 88"/>
                  <a:gd name="T45" fmla="*/ 135 h 179"/>
                  <a:gd name="T46" fmla="*/ 87 w 88"/>
                  <a:gd name="T47" fmla="*/ 126 h 179"/>
                  <a:gd name="T48" fmla="*/ 88 w 88"/>
                  <a:gd name="T49" fmla="*/ 106 h 179"/>
                  <a:gd name="T50" fmla="*/ 87 w 88"/>
                  <a:gd name="T51" fmla="*/ 83 h 179"/>
                  <a:gd name="T52" fmla="*/ 84 w 88"/>
                  <a:gd name="T53" fmla="*/ 64 h 179"/>
                  <a:gd name="T54" fmla="*/ 80 w 88"/>
                  <a:gd name="T55" fmla="*/ 46 h 179"/>
                  <a:gd name="T56" fmla="*/ 75 w 88"/>
                  <a:gd name="T57" fmla="*/ 31 h 179"/>
                  <a:gd name="T58" fmla="*/ 71 w 88"/>
                  <a:gd name="T59" fmla="*/ 23 h 179"/>
                  <a:gd name="T60" fmla="*/ 68 w 88"/>
                  <a:gd name="T61" fmla="*/ 17 h 179"/>
                  <a:gd name="T62" fmla="*/ 61 w 88"/>
                  <a:gd name="T63" fmla="*/ 8 h 179"/>
                  <a:gd name="T64" fmla="*/ 53 w 88"/>
                  <a:gd name="T65" fmla="*/ 1 h 179"/>
                  <a:gd name="T66" fmla="*/ 45 w 88"/>
                  <a:gd name="T67" fmla="*/ 0 h 179"/>
                  <a:gd name="T68" fmla="*/ 36 w 88"/>
                  <a:gd name="T69" fmla="*/ 1 h 179"/>
                  <a:gd name="T70" fmla="*/ 28 w 88"/>
                  <a:gd name="T71" fmla="*/ 8 h 179"/>
                  <a:gd name="T72" fmla="*/ 20 w 88"/>
                  <a:gd name="T73" fmla="*/ 17 h 179"/>
                  <a:gd name="T74" fmla="*/ 14 w 88"/>
                  <a:gd name="T75" fmla="*/ 31 h 179"/>
                  <a:gd name="T76" fmla="*/ 7 w 88"/>
                  <a:gd name="T77" fmla="*/ 46 h 179"/>
                  <a:gd name="T78" fmla="*/ 3 w 88"/>
                  <a:gd name="T79" fmla="*/ 64 h 179"/>
                  <a:gd name="T80" fmla="*/ 0 w 88"/>
                  <a:gd name="T81" fmla="*/ 83 h 179"/>
                  <a:gd name="T82" fmla="*/ 0 w 88"/>
                  <a:gd name="T83" fmla="*/ 106 h 179"/>
                  <a:gd name="T84" fmla="*/ 0 w 88"/>
                  <a:gd name="T85" fmla="*/ 125 h 179"/>
                  <a:gd name="T86" fmla="*/ 3 w 88"/>
                  <a:gd name="T87" fmla="*/ 144 h 179"/>
                  <a:gd name="T88" fmla="*/ 7 w 88"/>
                  <a:gd name="T89" fmla="*/ 161 h 179"/>
                  <a:gd name="T90" fmla="*/ 13 w 88"/>
                  <a:gd name="T91" fmla="*/ 178 h 179"/>
                  <a:gd name="T92" fmla="*/ 15 w 88"/>
                  <a:gd name="T93" fmla="*/ 178 h 179"/>
                  <a:gd name="T94" fmla="*/ 32 w 88"/>
                  <a:gd name="T95" fmla="*/ 179 h 179"/>
                  <a:gd name="T96" fmla="*/ 32 w 88"/>
                  <a:gd name="T97" fmla="*/ 154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" h="179">
                    <a:moveTo>
                      <a:pt x="32" y="154"/>
                    </a:moveTo>
                    <a:lnTo>
                      <a:pt x="32" y="126"/>
                    </a:lnTo>
                    <a:lnTo>
                      <a:pt x="45" y="128"/>
                    </a:lnTo>
                    <a:lnTo>
                      <a:pt x="45" y="140"/>
                    </a:lnTo>
                    <a:lnTo>
                      <a:pt x="45" y="158"/>
                    </a:lnTo>
                    <a:lnTo>
                      <a:pt x="45" y="160"/>
                    </a:lnTo>
                    <a:lnTo>
                      <a:pt x="46" y="163"/>
                    </a:lnTo>
                    <a:lnTo>
                      <a:pt x="48" y="163"/>
                    </a:lnTo>
                    <a:lnTo>
                      <a:pt x="48" y="164"/>
                    </a:lnTo>
                    <a:lnTo>
                      <a:pt x="50" y="158"/>
                    </a:lnTo>
                    <a:lnTo>
                      <a:pt x="54" y="149"/>
                    </a:lnTo>
                    <a:lnTo>
                      <a:pt x="54" y="148"/>
                    </a:lnTo>
                    <a:lnTo>
                      <a:pt x="68" y="151"/>
                    </a:lnTo>
                    <a:lnTo>
                      <a:pt x="68" y="154"/>
                    </a:lnTo>
                    <a:lnTo>
                      <a:pt x="68" y="163"/>
                    </a:lnTo>
                    <a:lnTo>
                      <a:pt x="68" y="166"/>
                    </a:lnTo>
                    <a:lnTo>
                      <a:pt x="68" y="176"/>
                    </a:lnTo>
                    <a:lnTo>
                      <a:pt x="68" y="179"/>
                    </a:lnTo>
                    <a:lnTo>
                      <a:pt x="75" y="179"/>
                    </a:lnTo>
                    <a:lnTo>
                      <a:pt x="77" y="170"/>
                    </a:lnTo>
                    <a:lnTo>
                      <a:pt x="80" y="162"/>
                    </a:lnTo>
                    <a:lnTo>
                      <a:pt x="84" y="145"/>
                    </a:lnTo>
                    <a:lnTo>
                      <a:pt x="85" y="135"/>
                    </a:lnTo>
                    <a:lnTo>
                      <a:pt x="87" y="126"/>
                    </a:lnTo>
                    <a:lnTo>
                      <a:pt x="88" y="106"/>
                    </a:lnTo>
                    <a:lnTo>
                      <a:pt x="87" y="83"/>
                    </a:lnTo>
                    <a:lnTo>
                      <a:pt x="84" y="64"/>
                    </a:lnTo>
                    <a:lnTo>
                      <a:pt x="80" y="46"/>
                    </a:lnTo>
                    <a:lnTo>
                      <a:pt x="75" y="31"/>
                    </a:lnTo>
                    <a:lnTo>
                      <a:pt x="71" y="23"/>
                    </a:lnTo>
                    <a:lnTo>
                      <a:pt x="68" y="17"/>
                    </a:lnTo>
                    <a:lnTo>
                      <a:pt x="61" y="8"/>
                    </a:lnTo>
                    <a:lnTo>
                      <a:pt x="53" y="1"/>
                    </a:lnTo>
                    <a:lnTo>
                      <a:pt x="45" y="0"/>
                    </a:lnTo>
                    <a:lnTo>
                      <a:pt x="36" y="1"/>
                    </a:lnTo>
                    <a:lnTo>
                      <a:pt x="28" y="8"/>
                    </a:lnTo>
                    <a:lnTo>
                      <a:pt x="20" y="17"/>
                    </a:lnTo>
                    <a:lnTo>
                      <a:pt x="14" y="31"/>
                    </a:lnTo>
                    <a:lnTo>
                      <a:pt x="7" y="46"/>
                    </a:lnTo>
                    <a:lnTo>
                      <a:pt x="3" y="64"/>
                    </a:lnTo>
                    <a:lnTo>
                      <a:pt x="0" y="83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3" y="144"/>
                    </a:lnTo>
                    <a:lnTo>
                      <a:pt x="7" y="161"/>
                    </a:lnTo>
                    <a:lnTo>
                      <a:pt x="13" y="178"/>
                    </a:lnTo>
                    <a:lnTo>
                      <a:pt x="15" y="178"/>
                    </a:lnTo>
                    <a:lnTo>
                      <a:pt x="32" y="179"/>
                    </a:lnTo>
                    <a:lnTo>
                      <a:pt x="32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74" name="Freeform 99"/>
              <p:cNvSpPr>
                <a:spLocks noChangeArrowheads="1"/>
              </p:cNvSpPr>
              <p:nvPr/>
            </p:nvSpPr>
            <p:spPr bwMode="auto">
              <a:xfrm>
                <a:off x="2488" y="231"/>
                <a:ext cx="2" cy="79"/>
              </a:xfrm>
              <a:custGeom>
                <a:avLst/>
                <a:gdLst>
                  <a:gd name="T0" fmla="*/ 1 w 2"/>
                  <a:gd name="T1" fmla="*/ 3 h 152"/>
                  <a:gd name="T2" fmla="*/ 0 w 2"/>
                  <a:gd name="T3" fmla="*/ 3 h 152"/>
                  <a:gd name="T4" fmla="*/ 0 w 2"/>
                  <a:gd name="T5" fmla="*/ 152 h 152"/>
                  <a:gd name="T6" fmla="*/ 2 w 2"/>
                  <a:gd name="T7" fmla="*/ 87 h 152"/>
                  <a:gd name="T8" fmla="*/ 2 w 2"/>
                  <a:gd name="T9" fmla="*/ 0 h 152"/>
                  <a:gd name="T10" fmla="*/ 1 w 2"/>
                  <a:gd name="T11" fmla="*/ 1 h 152"/>
                  <a:gd name="T12" fmla="*/ 1 w 2"/>
                  <a:gd name="T13" fmla="*/ 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52">
                    <a:moveTo>
                      <a:pt x="1" y="3"/>
                    </a:moveTo>
                    <a:lnTo>
                      <a:pt x="0" y="3"/>
                    </a:lnTo>
                    <a:lnTo>
                      <a:pt x="0" y="152"/>
                    </a:lnTo>
                    <a:lnTo>
                      <a:pt x="2" y="87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75" name="Freeform 100"/>
              <p:cNvSpPr>
                <a:spLocks noChangeArrowheads="1"/>
              </p:cNvSpPr>
              <p:nvPr/>
            </p:nvSpPr>
            <p:spPr bwMode="auto">
              <a:xfrm>
                <a:off x="2483" y="233"/>
                <a:ext cx="5" cy="128"/>
              </a:xfrm>
              <a:custGeom>
                <a:avLst/>
                <a:gdLst>
                  <a:gd name="T0" fmla="*/ 6 w 6"/>
                  <a:gd name="T1" fmla="*/ 0 h 246"/>
                  <a:gd name="T2" fmla="*/ 0 w 6"/>
                  <a:gd name="T3" fmla="*/ 1 h 246"/>
                  <a:gd name="T4" fmla="*/ 0 w 6"/>
                  <a:gd name="T5" fmla="*/ 246 h 246"/>
                  <a:gd name="T6" fmla="*/ 4 w 6"/>
                  <a:gd name="T7" fmla="*/ 246 h 246"/>
                  <a:gd name="T8" fmla="*/ 6 w 6"/>
                  <a:gd name="T9" fmla="*/ 149 h 246"/>
                  <a:gd name="T10" fmla="*/ 6 w 6"/>
                  <a:gd name="T1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46">
                    <a:moveTo>
                      <a:pt x="6" y="0"/>
                    </a:moveTo>
                    <a:lnTo>
                      <a:pt x="0" y="1"/>
                    </a:lnTo>
                    <a:lnTo>
                      <a:pt x="0" y="246"/>
                    </a:lnTo>
                    <a:lnTo>
                      <a:pt x="4" y="246"/>
                    </a:lnTo>
                    <a:lnTo>
                      <a:pt x="6" y="14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76" name="Freeform 101"/>
              <p:cNvSpPr>
                <a:spLocks noChangeArrowheads="1"/>
              </p:cNvSpPr>
              <p:nvPr/>
            </p:nvSpPr>
            <p:spPr bwMode="auto">
              <a:xfrm>
                <a:off x="2481" y="233"/>
                <a:ext cx="2" cy="128"/>
              </a:xfrm>
              <a:custGeom>
                <a:avLst/>
                <a:gdLst>
                  <a:gd name="T0" fmla="*/ 4 w 4"/>
                  <a:gd name="T1" fmla="*/ 0 h 245"/>
                  <a:gd name="T2" fmla="*/ 0 w 4"/>
                  <a:gd name="T3" fmla="*/ 1 h 245"/>
                  <a:gd name="T4" fmla="*/ 0 w 4"/>
                  <a:gd name="T5" fmla="*/ 217 h 245"/>
                  <a:gd name="T6" fmla="*/ 0 w 4"/>
                  <a:gd name="T7" fmla="*/ 226 h 245"/>
                  <a:gd name="T8" fmla="*/ 3 w 4"/>
                  <a:gd name="T9" fmla="*/ 226 h 245"/>
                  <a:gd name="T10" fmla="*/ 3 w 4"/>
                  <a:gd name="T11" fmla="*/ 230 h 245"/>
                  <a:gd name="T12" fmla="*/ 3 w 4"/>
                  <a:gd name="T13" fmla="*/ 243 h 245"/>
                  <a:gd name="T14" fmla="*/ 4 w 4"/>
                  <a:gd name="T15" fmla="*/ 245 h 245"/>
                  <a:gd name="T16" fmla="*/ 4 w 4"/>
                  <a:gd name="T17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45">
                    <a:moveTo>
                      <a:pt x="4" y="0"/>
                    </a:moveTo>
                    <a:lnTo>
                      <a:pt x="0" y="1"/>
                    </a:lnTo>
                    <a:lnTo>
                      <a:pt x="0" y="217"/>
                    </a:lnTo>
                    <a:lnTo>
                      <a:pt x="0" y="226"/>
                    </a:lnTo>
                    <a:lnTo>
                      <a:pt x="3" y="226"/>
                    </a:lnTo>
                    <a:lnTo>
                      <a:pt x="3" y="230"/>
                    </a:lnTo>
                    <a:lnTo>
                      <a:pt x="3" y="243"/>
                    </a:lnTo>
                    <a:lnTo>
                      <a:pt x="4" y="24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77" name="Freeform 102"/>
              <p:cNvSpPr>
                <a:spLocks noChangeArrowheads="1"/>
              </p:cNvSpPr>
              <p:nvPr/>
            </p:nvSpPr>
            <p:spPr bwMode="auto">
              <a:xfrm>
                <a:off x="2463" y="225"/>
                <a:ext cx="5" cy="125"/>
              </a:xfrm>
              <a:custGeom>
                <a:avLst/>
                <a:gdLst>
                  <a:gd name="T0" fmla="*/ 4 w 4"/>
                  <a:gd name="T1" fmla="*/ 0 h 239"/>
                  <a:gd name="T2" fmla="*/ 0 w 4"/>
                  <a:gd name="T3" fmla="*/ 0 h 239"/>
                  <a:gd name="T4" fmla="*/ 0 w 4"/>
                  <a:gd name="T5" fmla="*/ 239 h 239"/>
                  <a:gd name="T6" fmla="*/ 4 w 4"/>
                  <a:gd name="T7" fmla="*/ 239 h 239"/>
                  <a:gd name="T8" fmla="*/ 4 w 4"/>
                  <a:gd name="T9" fmla="*/ 89 h 239"/>
                  <a:gd name="T10" fmla="*/ 4 w 4"/>
                  <a:gd name="T11" fmla="*/ 68 h 239"/>
                  <a:gd name="T12" fmla="*/ 4 w 4"/>
                  <a:gd name="T13" fmla="*/ 55 h 239"/>
                  <a:gd name="T14" fmla="*/ 4 w 4"/>
                  <a:gd name="T15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39">
                    <a:moveTo>
                      <a:pt x="4" y="0"/>
                    </a:moveTo>
                    <a:lnTo>
                      <a:pt x="0" y="0"/>
                    </a:lnTo>
                    <a:lnTo>
                      <a:pt x="0" y="239"/>
                    </a:lnTo>
                    <a:lnTo>
                      <a:pt x="4" y="239"/>
                    </a:lnTo>
                    <a:lnTo>
                      <a:pt x="4" y="89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78" name="Freeform 103"/>
              <p:cNvSpPr>
                <a:spLocks noChangeArrowheads="1"/>
              </p:cNvSpPr>
              <p:nvPr/>
            </p:nvSpPr>
            <p:spPr bwMode="auto">
              <a:xfrm>
                <a:off x="2461" y="225"/>
                <a:ext cx="2" cy="125"/>
              </a:xfrm>
              <a:custGeom>
                <a:avLst/>
                <a:gdLst>
                  <a:gd name="T0" fmla="*/ 5 w 5"/>
                  <a:gd name="T1" fmla="*/ 0 h 239"/>
                  <a:gd name="T2" fmla="*/ 0 w 5"/>
                  <a:gd name="T3" fmla="*/ 0 h 239"/>
                  <a:gd name="T4" fmla="*/ 0 w 5"/>
                  <a:gd name="T5" fmla="*/ 239 h 239"/>
                  <a:gd name="T6" fmla="*/ 4 w 5"/>
                  <a:gd name="T7" fmla="*/ 239 h 239"/>
                  <a:gd name="T8" fmla="*/ 4 w 5"/>
                  <a:gd name="T9" fmla="*/ 238 h 239"/>
                  <a:gd name="T10" fmla="*/ 5 w 5"/>
                  <a:gd name="T11" fmla="*/ 239 h 239"/>
                  <a:gd name="T12" fmla="*/ 5 w 5"/>
                  <a:gd name="T13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39">
                    <a:moveTo>
                      <a:pt x="5" y="0"/>
                    </a:moveTo>
                    <a:lnTo>
                      <a:pt x="0" y="0"/>
                    </a:lnTo>
                    <a:lnTo>
                      <a:pt x="0" y="239"/>
                    </a:lnTo>
                    <a:lnTo>
                      <a:pt x="4" y="239"/>
                    </a:lnTo>
                    <a:lnTo>
                      <a:pt x="4" y="238"/>
                    </a:lnTo>
                    <a:lnTo>
                      <a:pt x="5" y="23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79" name="Freeform 104"/>
              <p:cNvSpPr>
                <a:spLocks noChangeArrowheads="1"/>
              </p:cNvSpPr>
              <p:nvPr/>
            </p:nvSpPr>
            <p:spPr bwMode="auto">
              <a:xfrm>
                <a:off x="2454" y="225"/>
                <a:ext cx="7" cy="138"/>
              </a:xfrm>
              <a:custGeom>
                <a:avLst/>
                <a:gdLst>
                  <a:gd name="T0" fmla="*/ 8 w 8"/>
                  <a:gd name="T1" fmla="*/ 1 h 263"/>
                  <a:gd name="T2" fmla="*/ 0 w 8"/>
                  <a:gd name="T3" fmla="*/ 0 h 263"/>
                  <a:gd name="T4" fmla="*/ 0 w 8"/>
                  <a:gd name="T5" fmla="*/ 139 h 263"/>
                  <a:gd name="T6" fmla="*/ 3 w 8"/>
                  <a:gd name="T7" fmla="*/ 263 h 263"/>
                  <a:gd name="T8" fmla="*/ 3 w 8"/>
                  <a:gd name="T9" fmla="*/ 241 h 263"/>
                  <a:gd name="T10" fmla="*/ 3 w 8"/>
                  <a:gd name="T11" fmla="*/ 239 h 263"/>
                  <a:gd name="T12" fmla="*/ 8 w 8"/>
                  <a:gd name="T13" fmla="*/ 240 h 263"/>
                  <a:gd name="T14" fmla="*/ 8 w 8"/>
                  <a:gd name="T15" fmla="*/ 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63">
                    <a:moveTo>
                      <a:pt x="8" y="1"/>
                    </a:moveTo>
                    <a:lnTo>
                      <a:pt x="0" y="0"/>
                    </a:lnTo>
                    <a:lnTo>
                      <a:pt x="0" y="139"/>
                    </a:lnTo>
                    <a:lnTo>
                      <a:pt x="3" y="263"/>
                    </a:lnTo>
                    <a:lnTo>
                      <a:pt x="3" y="241"/>
                    </a:lnTo>
                    <a:lnTo>
                      <a:pt x="3" y="239"/>
                    </a:lnTo>
                    <a:lnTo>
                      <a:pt x="8" y="24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80" name="Freeform 105"/>
              <p:cNvSpPr>
                <a:spLocks noChangeArrowheads="1"/>
              </p:cNvSpPr>
              <p:nvPr/>
            </p:nvSpPr>
            <p:spPr bwMode="auto">
              <a:xfrm>
                <a:off x="2454" y="277"/>
                <a:ext cx="36" cy="2976"/>
              </a:xfrm>
              <a:custGeom>
                <a:avLst/>
                <a:gdLst>
                  <a:gd name="T0" fmla="*/ 47 w 48"/>
                  <a:gd name="T1" fmla="*/ 162 h 5713"/>
                  <a:gd name="T2" fmla="*/ 47 w 48"/>
                  <a:gd name="T3" fmla="*/ 182 h 5713"/>
                  <a:gd name="T4" fmla="*/ 39 w 48"/>
                  <a:gd name="T5" fmla="*/ 186 h 5713"/>
                  <a:gd name="T6" fmla="*/ 39 w 48"/>
                  <a:gd name="T7" fmla="*/ 191 h 5713"/>
                  <a:gd name="T8" fmla="*/ 39 w 48"/>
                  <a:gd name="T9" fmla="*/ 197 h 5713"/>
                  <a:gd name="T10" fmla="*/ 36 w 48"/>
                  <a:gd name="T11" fmla="*/ 204 h 5713"/>
                  <a:gd name="T12" fmla="*/ 30 w 48"/>
                  <a:gd name="T13" fmla="*/ 258 h 5713"/>
                  <a:gd name="T14" fmla="*/ 30 w 48"/>
                  <a:gd name="T15" fmla="*/ 294 h 5713"/>
                  <a:gd name="T16" fmla="*/ 17 w 48"/>
                  <a:gd name="T17" fmla="*/ 191 h 5713"/>
                  <a:gd name="T18" fmla="*/ 3 w 48"/>
                  <a:gd name="T19" fmla="*/ 188 h 5713"/>
                  <a:gd name="T20" fmla="*/ 3 w 48"/>
                  <a:gd name="T21" fmla="*/ 167 h 5713"/>
                  <a:gd name="T22" fmla="*/ 0 w 48"/>
                  <a:gd name="T23" fmla="*/ 41 h 5713"/>
                  <a:gd name="T24" fmla="*/ 0 w 48"/>
                  <a:gd name="T25" fmla="*/ 5694 h 5713"/>
                  <a:gd name="T26" fmla="*/ 35 w 48"/>
                  <a:gd name="T27" fmla="*/ 5713 h 5713"/>
                  <a:gd name="T28" fmla="*/ 19 w 48"/>
                  <a:gd name="T29" fmla="*/ 5670 h 5713"/>
                  <a:gd name="T30" fmla="*/ 19 w 48"/>
                  <a:gd name="T31" fmla="*/ 5670 h 5713"/>
                  <a:gd name="T32" fmla="*/ 19 w 48"/>
                  <a:gd name="T33" fmla="*/ 5670 h 5713"/>
                  <a:gd name="T34" fmla="*/ 15 w 48"/>
                  <a:gd name="T35" fmla="*/ 4898 h 5713"/>
                  <a:gd name="T36" fmla="*/ 19 w 48"/>
                  <a:gd name="T37" fmla="*/ 4238 h 5713"/>
                  <a:gd name="T38" fmla="*/ 21 w 48"/>
                  <a:gd name="T39" fmla="*/ 4940 h 5713"/>
                  <a:gd name="T40" fmla="*/ 26 w 48"/>
                  <a:gd name="T41" fmla="*/ 5109 h 5713"/>
                  <a:gd name="T42" fmla="*/ 31 w 48"/>
                  <a:gd name="T43" fmla="*/ 5173 h 5713"/>
                  <a:gd name="T44" fmla="*/ 30 w 48"/>
                  <a:gd name="T45" fmla="*/ 4957 h 5713"/>
                  <a:gd name="T46" fmla="*/ 29 w 48"/>
                  <a:gd name="T47" fmla="*/ 4833 h 5713"/>
                  <a:gd name="T48" fmla="*/ 29 w 48"/>
                  <a:gd name="T49" fmla="*/ 4833 h 5713"/>
                  <a:gd name="T50" fmla="*/ 27 w 48"/>
                  <a:gd name="T51" fmla="*/ 4244 h 5713"/>
                  <a:gd name="T52" fmla="*/ 33 w 48"/>
                  <a:gd name="T53" fmla="*/ 4664 h 5713"/>
                  <a:gd name="T54" fmla="*/ 35 w 48"/>
                  <a:gd name="T55" fmla="*/ 4233 h 5713"/>
                  <a:gd name="T56" fmla="*/ 33 w 48"/>
                  <a:gd name="T57" fmla="*/ 4664 h 5713"/>
                  <a:gd name="T58" fmla="*/ 30 w 48"/>
                  <a:gd name="T59" fmla="*/ 4957 h 5713"/>
                  <a:gd name="T60" fmla="*/ 32 w 48"/>
                  <a:gd name="T61" fmla="*/ 5182 h 5713"/>
                  <a:gd name="T62" fmla="*/ 34 w 48"/>
                  <a:gd name="T63" fmla="*/ 5296 h 5713"/>
                  <a:gd name="T64" fmla="*/ 35 w 48"/>
                  <a:gd name="T65" fmla="*/ 5681 h 5713"/>
                  <a:gd name="T66" fmla="*/ 48 w 48"/>
                  <a:gd name="T67" fmla="*/ 0 h 5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" h="5713">
                    <a:moveTo>
                      <a:pt x="44" y="162"/>
                    </a:moveTo>
                    <a:lnTo>
                      <a:pt x="47" y="162"/>
                    </a:lnTo>
                    <a:lnTo>
                      <a:pt x="47" y="165"/>
                    </a:lnTo>
                    <a:lnTo>
                      <a:pt x="47" y="182"/>
                    </a:lnTo>
                    <a:lnTo>
                      <a:pt x="47" y="184"/>
                    </a:lnTo>
                    <a:lnTo>
                      <a:pt x="39" y="186"/>
                    </a:lnTo>
                    <a:lnTo>
                      <a:pt x="39" y="188"/>
                    </a:lnTo>
                    <a:lnTo>
                      <a:pt x="39" y="191"/>
                    </a:lnTo>
                    <a:lnTo>
                      <a:pt x="39" y="194"/>
                    </a:lnTo>
                    <a:lnTo>
                      <a:pt x="39" y="197"/>
                    </a:lnTo>
                    <a:lnTo>
                      <a:pt x="36" y="199"/>
                    </a:lnTo>
                    <a:lnTo>
                      <a:pt x="36" y="204"/>
                    </a:lnTo>
                    <a:lnTo>
                      <a:pt x="30" y="205"/>
                    </a:lnTo>
                    <a:lnTo>
                      <a:pt x="30" y="258"/>
                    </a:lnTo>
                    <a:lnTo>
                      <a:pt x="30" y="293"/>
                    </a:lnTo>
                    <a:lnTo>
                      <a:pt x="30" y="294"/>
                    </a:lnTo>
                    <a:lnTo>
                      <a:pt x="17" y="293"/>
                    </a:lnTo>
                    <a:lnTo>
                      <a:pt x="17" y="191"/>
                    </a:lnTo>
                    <a:lnTo>
                      <a:pt x="3" y="193"/>
                    </a:lnTo>
                    <a:lnTo>
                      <a:pt x="3" y="188"/>
                    </a:lnTo>
                    <a:lnTo>
                      <a:pt x="3" y="169"/>
                    </a:lnTo>
                    <a:lnTo>
                      <a:pt x="3" y="167"/>
                    </a:lnTo>
                    <a:lnTo>
                      <a:pt x="3" y="165"/>
                    </a:lnTo>
                    <a:lnTo>
                      <a:pt x="0" y="41"/>
                    </a:lnTo>
                    <a:lnTo>
                      <a:pt x="0" y="5606"/>
                    </a:lnTo>
                    <a:lnTo>
                      <a:pt x="0" y="5694"/>
                    </a:lnTo>
                    <a:lnTo>
                      <a:pt x="0" y="5711"/>
                    </a:lnTo>
                    <a:lnTo>
                      <a:pt x="35" y="5713"/>
                    </a:lnTo>
                    <a:lnTo>
                      <a:pt x="35" y="5681"/>
                    </a:lnTo>
                    <a:lnTo>
                      <a:pt x="19" y="5670"/>
                    </a:lnTo>
                    <a:lnTo>
                      <a:pt x="19" y="5687"/>
                    </a:lnTo>
                    <a:lnTo>
                      <a:pt x="19" y="5670"/>
                    </a:lnTo>
                    <a:lnTo>
                      <a:pt x="8" y="5664"/>
                    </a:lnTo>
                    <a:lnTo>
                      <a:pt x="19" y="5670"/>
                    </a:lnTo>
                    <a:lnTo>
                      <a:pt x="19" y="4914"/>
                    </a:lnTo>
                    <a:lnTo>
                      <a:pt x="15" y="4898"/>
                    </a:lnTo>
                    <a:lnTo>
                      <a:pt x="19" y="4914"/>
                    </a:lnTo>
                    <a:lnTo>
                      <a:pt x="19" y="4238"/>
                    </a:lnTo>
                    <a:lnTo>
                      <a:pt x="19" y="4914"/>
                    </a:lnTo>
                    <a:lnTo>
                      <a:pt x="21" y="4940"/>
                    </a:lnTo>
                    <a:lnTo>
                      <a:pt x="24" y="5054"/>
                    </a:lnTo>
                    <a:lnTo>
                      <a:pt x="26" y="5109"/>
                    </a:lnTo>
                    <a:lnTo>
                      <a:pt x="30" y="5166"/>
                    </a:lnTo>
                    <a:lnTo>
                      <a:pt x="31" y="5173"/>
                    </a:lnTo>
                    <a:lnTo>
                      <a:pt x="31" y="5119"/>
                    </a:lnTo>
                    <a:lnTo>
                      <a:pt x="30" y="4957"/>
                    </a:lnTo>
                    <a:lnTo>
                      <a:pt x="30" y="4815"/>
                    </a:lnTo>
                    <a:lnTo>
                      <a:pt x="29" y="4833"/>
                    </a:lnTo>
                    <a:lnTo>
                      <a:pt x="27" y="4869"/>
                    </a:lnTo>
                    <a:lnTo>
                      <a:pt x="29" y="4833"/>
                    </a:lnTo>
                    <a:lnTo>
                      <a:pt x="30" y="4815"/>
                    </a:lnTo>
                    <a:lnTo>
                      <a:pt x="27" y="4244"/>
                    </a:lnTo>
                    <a:lnTo>
                      <a:pt x="30" y="4815"/>
                    </a:lnTo>
                    <a:lnTo>
                      <a:pt x="33" y="4664"/>
                    </a:lnTo>
                    <a:lnTo>
                      <a:pt x="33" y="4436"/>
                    </a:lnTo>
                    <a:lnTo>
                      <a:pt x="35" y="4233"/>
                    </a:lnTo>
                    <a:lnTo>
                      <a:pt x="33" y="4436"/>
                    </a:lnTo>
                    <a:lnTo>
                      <a:pt x="33" y="4664"/>
                    </a:lnTo>
                    <a:lnTo>
                      <a:pt x="30" y="4815"/>
                    </a:lnTo>
                    <a:lnTo>
                      <a:pt x="30" y="4957"/>
                    </a:lnTo>
                    <a:lnTo>
                      <a:pt x="31" y="5119"/>
                    </a:lnTo>
                    <a:lnTo>
                      <a:pt x="32" y="5182"/>
                    </a:lnTo>
                    <a:lnTo>
                      <a:pt x="33" y="5238"/>
                    </a:lnTo>
                    <a:lnTo>
                      <a:pt x="34" y="5296"/>
                    </a:lnTo>
                    <a:lnTo>
                      <a:pt x="33" y="5345"/>
                    </a:lnTo>
                    <a:lnTo>
                      <a:pt x="35" y="5681"/>
                    </a:lnTo>
                    <a:lnTo>
                      <a:pt x="48" y="5689"/>
                    </a:lnTo>
                    <a:lnTo>
                      <a:pt x="48" y="0"/>
                    </a:lnTo>
                    <a:lnTo>
                      <a:pt x="44" y="1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81" name="Freeform 106"/>
              <p:cNvSpPr>
                <a:spLocks noChangeArrowheads="1"/>
              </p:cNvSpPr>
              <p:nvPr/>
            </p:nvSpPr>
            <p:spPr bwMode="auto">
              <a:xfrm>
                <a:off x="2468" y="2837"/>
                <a:ext cx="13" cy="398"/>
              </a:xfrm>
              <a:custGeom>
                <a:avLst/>
                <a:gdLst>
                  <a:gd name="T0" fmla="*/ 2 w 16"/>
                  <a:gd name="T1" fmla="*/ 26 h 767"/>
                  <a:gd name="T2" fmla="*/ 0 w 16"/>
                  <a:gd name="T3" fmla="*/ 0 h 767"/>
                  <a:gd name="T4" fmla="*/ 0 w 16"/>
                  <a:gd name="T5" fmla="*/ 756 h 767"/>
                  <a:gd name="T6" fmla="*/ 16 w 16"/>
                  <a:gd name="T7" fmla="*/ 767 h 767"/>
                  <a:gd name="T8" fmla="*/ 14 w 16"/>
                  <a:gd name="T9" fmla="*/ 431 h 767"/>
                  <a:gd name="T10" fmla="*/ 11 w 16"/>
                  <a:gd name="T11" fmla="*/ 475 h 767"/>
                  <a:gd name="T12" fmla="*/ 14 w 16"/>
                  <a:gd name="T13" fmla="*/ 431 h 767"/>
                  <a:gd name="T14" fmla="*/ 12 w 16"/>
                  <a:gd name="T15" fmla="*/ 259 h 767"/>
                  <a:gd name="T16" fmla="*/ 11 w 16"/>
                  <a:gd name="T17" fmla="*/ 252 h 767"/>
                  <a:gd name="T18" fmla="*/ 7 w 16"/>
                  <a:gd name="T19" fmla="*/ 195 h 767"/>
                  <a:gd name="T20" fmla="*/ 5 w 16"/>
                  <a:gd name="T21" fmla="*/ 140 h 767"/>
                  <a:gd name="T22" fmla="*/ 2 w 16"/>
                  <a:gd name="T23" fmla="*/ 26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767">
                    <a:moveTo>
                      <a:pt x="2" y="26"/>
                    </a:moveTo>
                    <a:lnTo>
                      <a:pt x="0" y="0"/>
                    </a:lnTo>
                    <a:lnTo>
                      <a:pt x="0" y="756"/>
                    </a:lnTo>
                    <a:lnTo>
                      <a:pt x="16" y="767"/>
                    </a:lnTo>
                    <a:lnTo>
                      <a:pt x="14" y="431"/>
                    </a:lnTo>
                    <a:lnTo>
                      <a:pt x="11" y="475"/>
                    </a:lnTo>
                    <a:lnTo>
                      <a:pt x="14" y="431"/>
                    </a:lnTo>
                    <a:lnTo>
                      <a:pt x="12" y="259"/>
                    </a:lnTo>
                    <a:lnTo>
                      <a:pt x="11" y="252"/>
                    </a:lnTo>
                    <a:lnTo>
                      <a:pt x="7" y="195"/>
                    </a:lnTo>
                    <a:lnTo>
                      <a:pt x="5" y="140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82" name="Freeform 107"/>
              <p:cNvSpPr>
                <a:spLocks noChangeArrowheads="1"/>
              </p:cNvSpPr>
              <p:nvPr/>
            </p:nvSpPr>
            <p:spPr bwMode="auto">
              <a:xfrm>
                <a:off x="2476" y="2943"/>
                <a:ext cx="3" cy="33"/>
              </a:xfrm>
              <a:custGeom>
                <a:avLst/>
                <a:gdLst>
                  <a:gd name="T0" fmla="*/ 1 w 1"/>
                  <a:gd name="T1" fmla="*/ 63 h 63"/>
                  <a:gd name="T2" fmla="*/ 0 w 1"/>
                  <a:gd name="T3" fmla="*/ 0 h 63"/>
                  <a:gd name="T4" fmla="*/ 0 w 1"/>
                  <a:gd name="T5" fmla="*/ 54 h 63"/>
                  <a:gd name="T6" fmla="*/ 1 w 1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2">
                    <a:moveTo>
                      <a:pt x="1" y="63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1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83" name="Freeform 108"/>
              <p:cNvSpPr>
                <a:spLocks noChangeArrowheads="1"/>
              </p:cNvSpPr>
              <p:nvPr/>
            </p:nvSpPr>
            <p:spPr bwMode="auto">
              <a:xfrm>
                <a:off x="2476" y="2971"/>
                <a:ext cx="3" cy="89"/>
              </a:xfrm>
              <a:custGeom>
                <a:avLst/>
                <a:gdLst>
                  <a:gd name="T0" fmla="*/ 1 w 3"/>
                  <a:gd name="T1" fmla="*/ 9 h 172"/>
                  <a:gd name="T2" fmla="*/ 0 w 3"/>
                  <a:gd name="T3" fmla="*/ 0 h 172"/>
                  <a:gd name="T4" fmla="*/ 2 w 3"/>
                  <a:gd name="T5" fmla="*/ 172 h 172"/>
                  <a:gd name="T6" fmla="*/ 3 w 3"/>
                  <a:gd name="T7" fmla="*/ 123 h 172"/>
                  <a:gd name="T8" fmla="*/ 2 w 3"/>
                  <a:gd name="T9" fmla="*/ 65 h 172"/>
                  <a:gd name="T10" fmla="*/ 1 w 3"/>
                  <a:gd name="T11" fmla="*/ 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72">
                    <a:moveTo>
                      <a:pt x="1" y="9"/>
                    </a:moveTo>
                    <a:lnTo>
                      <a:pt x="0" y="0"/>
                    </a:lnTo>
                    <a:lnTo>
                      <a:pt x="2" y="172"/>
                    </a:lnTo>
                    <a:lnTo>
                      <a:pt x="3" y="123"/>
                    </a:lnTo>
                    <a:lnTo>
                      <a:pt x="2" y="65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84" name="Freeform 109"/>
              <p:cNvSpPr>
                <a:spLocks noChangeArrowheads="1"/>
              </p:cNvSpPr>
              <p:nvPr/>
            </p:nvSpPr>
            <p:spPr bwMode="auto">
              <a:xfrm>
                <a:off x="2481" y="3235"/>
                <a:ext cx="9" cy="21"/>
              </a:xfrm>
              <a:custGeom>
                <a:avLst/>
                <a:gdLst>
                  <a:gd name="T0" fmla="*/ 13 w 13"/>
                  <a:gd name="T1" fmla="*/ 37 h 37"/>
                  <a:gd name="T2" fmla="*/ 13 w 13"/>
                  <a:gd name="T3" fmla="*/ 8 h 37"/>
                  <a:gd name="T4" fmla="*/ 0 w 13"/>
                  <a:gd name="T5" fmla="*/ 0 h 37"/>
                  <a:gd name="T6" fmla="*/ 0 w 13"/>
                  <a:gd name="T7" fmla="*/ 32 h 37"/>
                  <a:gd name="T8" fmla="*/ 13 w 13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3" y="37"/>
                    </a:moveTo>
                    <a:lnTo>
                      <a:pt x="13" y="8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85" name="Freeform 110"/>
              <p:cNvSpPr>
                <a:spLocks noChangeArrowheads="1"/>
              </p:cNvSpPr>
              <p:nvPr/>
            </p:nvSpPr>
            <p:spPr bwMode="auto">
              <a:xfrm>
                <a:off x="2539" y="3506"/>
                <a:ext cx="2" cy="3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7 h 7"/>
                  <a:gd name="T4" fmla="*/ 2 w 2"/>
                  <a:gd name="T5" fmla="*/ 4 h 7"/>
                  <a:gd name="T6" fmla="*/ 0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7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86" name="Freeform 111"/>
              <p:cNvSpPr>
                <a:spLocks noChangeArrowheads="1"/>
              </p:cNvSpPr>
              <p:nvPr/>
            </p:nvSpPr>
            <p:spPr bwMode="auto">
              <a:xfrm>
                <a:off x="2534" y="3501"/>
                <a:ext cx="5" cy="8"/>
              </a:xfrm>
              <a:custGeom>
                <a:avLst/>
                <a:gdLst>
                  <a:gd name="T0" fmla="*/ 6 w 6"/>
                  <a:gd name="T1" fmla="*/ 17 h 17"/>
                  <a:gd name="T2" fmla="*/ 6 w 6"/>
                  <a:gd name="T3" fmla="*/ 10 h 17"/>
                  <a:gd name="T4" fmla="*/ 0 w 6"/>
                  <a:gd name="T5" fmla="*/ 0 h 17"/>
                  <a:gd name="T6" fmla="*/ 0 w 6"/>
                  <a:gd name="T7" fmla="*/ 8 h 17"/>
                  <a:gd name="T8" fmla="*/ 2 w 6"/>
                  <a:gd name="T9" fmla="*/ 12 h 17"/>
                  <a:gd name="T10" fmla="*/ 3 w 6"/>
                  <a:gd name="T11" fmla="*/ 14 h 17"/>
                  <a:gd name="T12" fmla="*/ 5 w 6"/>
                  <a:gd name="T13" fmla="*/ 17 h 17"/>
                  <a:gd name="T14" fmla="*/ 6 w 6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7">
                    <a:moveTo>
                      <a:pt x="6" y="17"/>
                    </a:moveTo>
                    <a:lnTo>
                      <a:pt x="6" y="1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3" y="14"/>
                    </a:lnTo>
                    <a:lnTo>
                      <a:pt x="5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87" name="Freeform 112"/>
              <p:cNvSpPr>
                <a:spLocks noChangeArrowheads="1"/>
              </p:cNvSpPr>
              <p:nvPr/>
            </p:nvSpPr>
            <p:spPr bwMode="auto">
              <a:xfrm>
                <a:off x="2530" y="3496"/>
                <a:ext cx="4" cy="8"/>
              </a:xfrm>
              <a:custGeom>
                <a:avLst/>
                <a:gdLst>
                  <a:gd name="T0" fmla="*/ 5 w 5"/>
                  <a:gd name="T1" fmla="*/ 16 h 16"/>
                  <a:gd name="T2" fmla="*/ 5 w 5"/>
                  <a:gd name="T3" fmla="*/ 8 h 16"/>
                  <a:gd name="T4" fmla="*/ 0 w 5"/>
                  <a:gd name="T5" fmla="*/ 0 h 16"/>
                  <a:gd name="T6" fmla="*/ 0 w 5"/>
                  <a:gd name="T7" fmla="*/ 7 h 16"/>
                  <a:gd name="T8" fmla="*/ 2 w 5"/>
                  <a:gd name="T9" fmla="*/ 11 h 16"/>
                  <a:gd name="T10" fmla="*/ 3 w 5"/>
                  <a:gd name="T11" fmla="*/ 13 h 16"/>
                  <a:gd name="T12" fmla="*/ 5 w 5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6">
                    <a:moveTo>
                      <a:pt x="5" y="16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88" name="Freeform 113"/>
              <p:cNvSpPr>
                <a:spLocks noChangeArrowheads="1"/>
              </p:cNvSpPr>
              <p:nvPr/>
            </p:nvSpPr>
            <p:spPr bwMode="auto">
              <a:xfrm>
                <a:off x="2521" y="3487"/>
                <a:ext cx="5" cy="8"/>
              </a:xfrm>
              <a:custGeom>
                <a:avLst/>
                <a:gdLst>
                  <a:gd name="T0" fmla="*/ 0 w 6"/>
                  <a:gd name="T1" fmla="*/ 0 h 17"/>
                  <a:gd name="T2" fmla="*/ 0 w 6"/>
                  <a:gd name="T3" fmla="*/ 9 h 17"/>
                  <a:gd name="T4" fmla="*/ 6 w 6"/>
                  <a:gd name="T5" fmla="*/ 17 h 17"/>
                  <a:gd name="T6" fmla="*/ 6 w 6"/>
                  <a:gd name="T7" fmla="*/ 9 h 17"/>
                  <a:gd name="T8" fmla="*/ 0 w 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lnTo>
                      <a:pt x="0" y="9"/>
                    </a:lnTo>
                    <a:lnTo>
                      <a:pt x="6" y="17"/>
                    </a:lnTo>
                    <a:lnTo>
                      <a:pt x="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89" name="Freeform 114"/>
              <p:cNvSpPr>
                <a:spLocks noChangeArrowheads="1"/>
              </p:cNvSpPr>
              <p:nvPr/>
            </p:nvSpPr>
            <p:spPr bwMode="auto">
              <a:xfrm>
                <a:off x="2517" y="3482"/>
                <a:ext cx="4" cy="10"/>
              </a:xfrm>
              <a:custGeom>
                <a:avLst/>
                <a:gdLst>
                  <a:gd name="T0" fmla="*/ 5 w 5"/>
                  <a:gd name="T1" fmla="*/ 17 h 17"/>
                  <a:gd name="T2" fmla="*/ 5 w 5"/>
                  <a:gd name="T3" fmla="*/ 8 h 17"/>
                  <a:gd name="T4" fmla="*/ 0 w 5"/>
                  <a:gd name="T5" fmla="*/ 0 h 17"/>
                  <a:gd name="T6" fmla="*/ 0 w 5"/>
                  <a:gd name="T7" fmla="*/ 3 h 17"/>
                  <a:gd name="T8" fmla="*/ 0 w 5"/>
                  <a:gd name="T9" fmla="*/ 7 h 17"/>
                  <a:gd name="T10" fmla="*/ 0 w 5"/>
                  <a:gd name="T11" fmla="*/ 12 h 17"/>
                  <a:gd name="T12" fmla="*/ 5 w 5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7">
                    <a:moveTo>
                      <a:pt x="5" y="17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90" name="Freeform 115"/>
              <p:cNvSpPr>
                <a:spLocks noChangeArrowheads="1"/>
              </p:cNvSpPr>
              <p:nvPr/>
            </p:nvSpPr>
            <p:spPr bwMode="auto">
              <a:xfrm>
                <a:off x="2526" y="3492"/>
                <a:ext cx="4" cy="8"/>
              </a:xfrm>
              <a:custGeom>
                <a:avLst/>
                <a:gdLst>
                  <a:gd name="T0" fmla="*/ 6 w 6"/>
                  <a:gd name="T1" fmla="*/ 17 h 17"/>
                  <a:gd name="T2" fmla="*/ 6 w 6"/>
                  <a:gd name="T3" fmla="*/ 10 h 17"/>
                  <a:gd name="T4" fmla="*/ 0 w 6"/>
                  <a:gd name="T5" fmla="*/ 0 h 17"/>
                  <a:gd name="T6" fmla="*/ 0 w 6"/>
                  <a:gd name="T7" fmla="*/ 8 h 17"/>
                  <a:gd name="T8" fmla="*/ 6 w 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6" y="17"/>
                    </a:moveTo>
                    <a:lnTo>
                      <a:pt x="6" y="1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91" name="Freeform 116"/>
              <p:cNvSpPr>
                <a:spLocks noChangeArrowheads="1"/>
              </p:cNvSpPr>
              <p:nvPr/>
            </p:nvSpPr>
            <p:spPr bwMode="auto">
              <a:xfrm>
                <a:off x="2378" y="3478"/>
                <a:ext cx="188" cy="639"/>
              </a:xfrm>
              <a:custGeom>
                <a:avLst/>
                <a:gdLst>
                  <a:gd name="T0" fmla="*/ 214 w 253"/>
                  <a:gd name="T1" fmla="*/ 61 h 1226"/>
                  <a:gd name="T2" fmla="*/ 201 w 253"/>
                  <a:gd name="T3" fmla="*/ 39 h 1226"/>
                  <a:gd name="T4" fmla="*/ 187 w 253"/>
                  <a:gd name="T5" fmla="*/ 21 h 1226"/>
                  <a:gd name="T6" fmla="*/ 187 w 253"/>
                  <a:gd name="T7" fmla="*/ 26 h 1226"/>
                  <a:gd name="T8" fmla="*/ 176 w 253"/>
                  <a:gd name="T9" fmla="*/ 30 h 1226"/>
                  <a:gd name="T10" fmla="*/ 176 w 253"/>
                  <a:gd name="T11" fmla="*/ 30 h 1226"/>
                  <a:gd name="T12" fmla="*/ 161 w 253"/>
                  <a:gd name="T13" fmla="*/ 27 h 1226"/>
                  <a:gd name="T14" fmla="*/ 186 w 253"/>
                  <a:gd name="T15" fmla="*/ 59 h 1226"/>
                  <a:gd name="T16" fmla="*/ 161 w 253"/>
                  <a:gd name="T17" fmla="*/ 27 h 1226"/>
                  <a:gd name="T18" fmla="*/ 121 w 253"/>
                  <a:gd name="T19" fmla="*/ 22 h 1226"/>
                  <a:gd name="T20" fmla="*/ 143 w 253"/>
                  <a:gd name="T21" fmla="*/ 18 h 1226"/>
                  <a:gd name="T22" fmla="*/ 130 w 253"/>
                  <a:gd name="T23" fmla="*/ 4 h 1226"/>
                  <a:gd name="T24" fmla="*/ 117 w 253"/>
                  <a:gd name="T25" fmla="*/ 21 h 1226"/>
                  <a:gd name="T26" fmla="*/ 103 w 253"/>
                  <a:gd name="T27" fmla="*/ 26 h 1226"/>
                  <a:gd name="T28" fmla="*/ 85 w 253"/>
                  <a:gd name="T29" fmla="*/ 24 h 1226"/>
                  <a:gd name="T30" fmla="*/ 85 w 253"/>
                  <a:gd name="T31" fmla="*/ 16 h 1226"/>
                  <a:gd name="T32" fmla="*/ 85 w 253"/>
                  <a:gd name="T33" fmla="*/ 0 h 1226"/>
                  <a:gd name="T34" fmla="*/ 62 w 253"/>
                  <a:gd name="T35" fmla="*/ 21 h 1226"/>
                  <a:gd name="T36" fmla="*/ 42 w 253"/>
                  <a:gd name="T37" fmla="*/ 53 h 1226"/>
                  <a:gd name="T38" fmla="*/ 24 w 253"/>
                  <a:gd name="T39" fmla="*/ 99 h 1226"/>
                  <a:gd name="T40" fmla="*/ 6 w 253"/>
                  <a:gd name="T41" fmla="*/ 173 h 1226"/>
                  <a:gd name="T42" fmla="*/ 0 w 253"/>
                  <a:gd name="T43" fmla="*/ 256 h 1226"/>
                  <a:gd name="T44" fmla="*/ 0 w 253"/>
                  <a:gd name="T45" fmla="*/ 983 h 1226"/>
                  <a:gd name="T46" fmla="*/ 4 w 253"/>
                  <a:gd name="T47" fmla="*/ 1035 h 1226"/>
                  <a:gd name="T48" fmla="*/ 13 w 253"/>
                  <a:gd name="T49" fmla="*/ 1083 h 1226"/>
                  <a:gd name="T50" fmla="*/ 27 w 253"/>
                  <a:gd name="T51" fmla="*/ 1126 h 1226"/>
                  <a:gd name="T52" fmla="*/ 46 w 253"/>
                  <a:gd name="T53" fmla="*/ 1164 h 1226"/>
                  <a:gd name="T54" fmla="*/ 66 w 253"/>
                  <a:gd name="T55" fmla="*/ 1194 h 1226"/>
                  <a:gd name="T56" fmla="*/ 88 w 253"/>
                  <a:gd name="T57" fmla="*/ 1214 h 1226"/>
                  <a:gd name="T58" fmla="*/ 113 w 253"/>
                  <a:gd name="T59" fmla="*/ 1224 h 1226"/>
                  <a:gd name="T60" fmla="*/ 138 w 253"/>
                  <a:gd name="T61" fmla="*/ 1224 h 1226"/>
                  <a:gd name="T62" fmla="*/ 144 w 253"/>
                  <a:gd name="T63" fmla="*/ 1221 h 1226"/>
                  <a:gd name="T64" fmla="*/ 147 w 253"/>
                  <a:gd name="T65" fmla="*/ 1221 h 1226"/>
                  <a:gd name="T66" fmla="*/ 156 w 253"/>
                  <a:gd name="T67" fmla="*/ 1217 h 1226"/>
                  <a:gd name="T68" fmla="*/ 174 w 253"/>
                  <a:gd name="T69" fmla="*/ 1206 h 1226"/>
                  <a:gd name="T70" fmla="*/ 186 w 253"/>
                  <a:gd name="T71" fmla="*/ 1190 h 1226"/>
                  <a:gd name="T72" fmla="*/ 189 w 253"/>
                  <a:gd name="T73" fmla="*/ 1187 h 1226"/>
                  <a:gd name="T74" fmla="*/ 200 w 253"/>
                  <a:gd name="T75" fmla="*/ 1173 h 1226"/>
                  <a:gd name="T76" fmla="*/ 215 w 253"/>
                  <a:gd name="T77" fmla="*/ 1147 h 1226"/>
                  <a:gd name="T78" fmla="*/ 231 w 253"/>
                  <a:gd name="T79" fmla="*/ 1105 h 1226"/>
                  <a:gd name="T80" fmla="*/ 243 w 253"/>
                  <a:gd name="T81" fmla="*/ 1060 h 1226"/>
                  <a:gd name="T82" fmla="*/ 247 w 253"/>
                  <a:gd name="T83" fmla="*/ 1028 h 1226"/>
                  <a:gd name="T84" fmla="*/ 250 w 253"/>
                  <a:gd name="T85" fmla="*/ 1010 h 1226"/>
                  <a:gd name="T86" fmla="*/ 253 w 253"/>
                  <a:gd name="T87" fmla="*/ 957 h 1226"/>
                  <a:gd name="T88" fmla="*/ 252 w 253"/>
                  <a:gd name="T89" fmla="*/ 228 h 1226"/>
                  <a:gd name="T90" fmla="*/ 247 w 253"/>
                  <a:gd name="T91" fmla="*/ 176 h 1226"/>
                  <a:gd name="T92" fmla="*/ 231 w 253"/>
                  <a:gd name="T93" fmla="*/ 106 h 1226"/>
                  <a:gd name="T94" fmla="*/ 215 w 253"/>
                  <a:gd name="T95" fmla="*/ 65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3" h="1226">
                    <a:moveTo>
                      <a:pt x="215" y="65"/>
                    </a:moveTo>
                    <a:lnTo>
                      <a:pt x="214" y="61"/>
                    </a:lnTo>
                    <a:lnTo>
                      <a:pt x="207" y="49"/>
                    </a:lnTo>
                    <a:lnTo>
                      <a:pt x="201" y="39"/>
                    </a:lnTo>
                    <a:lnTo>
                      <a:pt x="194" y="29"/>
                    </a:lnTo>
                    <a:lnTo>
                      <a:pt x="187" y="21"/>
                    </a:lnTo>
                    <a:lnTo>
                      <a:pt x="187" y="24"/>
                    </a:lnTo>
                    <a:lnTo>
                      <a:pt x="187" y="26"/>
                    </a:lnTo>
                    <a:lnTo>
                      <a:pt x="175" y="29"/>
                    </a:lnTo>
                    <a:lnTo>
                      <a:pt x="176" y="30"/>
                    </a:lnTo>
                    <a:lnTo>
                      <a:pt x="180" y="36"/>
                    </a:lnTo>
                    <a:lnTo>
                      <a:pt x="176" y="30"/>
                    </a:lnTo>
                    <a:lnTo>
                      <a:pt x="171" y="29"/>
                    </a:lnTo>
                    <a:lnTo>
                      <a:pt x="161" y="27"/>
                    </a:lnTo>
                    <a:lnTo>
                      <a:pt x="172" y="45"/>
                    </a:lnTo>
                    <a:lnTo>
                      <a:pt x="186" y="59"/>
                    </a:lnTo>
                    <a:lnTo>
                      <a:pt x="172" y="45"/>
                    </a:lnTo>
                    <a:lnTo>
                      <a:pt x="161" y="27"/>
                    </a:lnTo>
                    <a:lnTo>
                      <a:pt x="148" y="22"/>
                    </a:lnTo>
                    <a:lnTo>
                      <a:pt x="121" y="22"/>
                    </a:lnTo>
                    <a:lnTo>
                      <a:pt x="148" y="22"/>
                    </a:lnTo>
                    <a:lnTo>
                      <a:pt x="143" y="18"/>
                    </a:lnTo>
                    <a:lnTo>
                      <a:pt x="141" y="15"/>
                    </a:lnTo>
                    <a:lnTo>
                      <a:pt x="130" y="4"/>
                    </a:lnTo>
                    <a:lnTo>
                      <a:pt x="123" y="10"/>
                    </a:lnTo>
                    <a:lnTo>
                      <a:pt x="117" y="21"/>
                    </a:lnTo>
                    <a:lnTo>
                      <a:pt x="105" y="26"/>
                    </a:lnTo>
                    <a:lnTo>
                      <a:pt x="103" y="26"/>
                    </a:lnTo>
                    <a:lnTo>
                      <a:pt x="85" y="29"/>
                    </a:lnTo>
                    <a:lnTo>
                      <a:pt x="85" y="24"/>
                    </a:lnTo>
                    <a:lnTo>
                      <a:pt x="85" y="17"/>
                    </a:lnTo>
                    <a:lnTo>
                      <a:pt x="85" y="16"/>
                    </a:lnTo>
                    <a:lnTo>
                      <a:pt x="85" y="9"/>
                    </a:lnTo>
                    <a:lnTo>
                      <a:pt x="85" y="0"/>
                    </a:lnTo>
                    <a:lnTo>
                      <a:pt x="73" y="9"/>
                    </a:lnTo>
                    <a:lnTo>
                      <a:pt x="62" y="21"/>
                    </a:lnTo>
                    <a:lnTo>
                      <a:pt x="52" y="35"/>
                    </a:lnTo>
                    <a:lnTo>
                      <a:pt x="42" y="53"/>
                    </a:lnTo>
                    <a:lnTo>
                      <a:pt x="37" y="65"/>
                    </a:lnTo>
                    <a:lnTo>
                      <a:pt x="24" y="99"/>
                    </a:lnTo>
                    <a:lnTo>
                      <a:pt x="13" y="134"/>
                    </a:lnTo>
                    <a:lnTo>
                      <a:pt x="6" y="173"/>
                    </a:lnTo>
                    <a:lnTo>
                      <a:pt x="1" y="213"/>
                    </a:lnTo>
                    <a:lnTo>
                      <a:pt x="0" y="256"/>
                    </a:lnTo>
                    <a:lnTo>
                      <a:pt x="0" y="957"/>
                    </a:lnTo>
                    <a:lnTo>
                      <a:pt x="0" y="983"/>
                    </a:lnTo>
                    <a:lnTo>
                      <a:pt x="2" y="1010"/>
                    </a:lnTo>
                    <a:lnTo>
                      <a:pt x="4" y="1035"/>
                    </a:lnTo>
                    <a:lnTo>
                      <a:pt x="9" y="1060"/>
                    </a:lnTo>
                    <a:lnTo>
                      <a:pt x="13" y="1083"/>
                    </a:lnTo>
                    <a:lnTo>
                      <a:pt x="20" y="1105"/>
                    </a:lnTo>
                    <a:lnTo>
                      <a:pt x="27" y="1126"/>
                    </a:lnTo>
                    <a:lnTo>
                      <a:pt x="37" y="1147"/>
                    </a:lnTo>
                    <a:lnTo>
                      <a:pt x="46" y="1164"/>
                    </a:lnTo>
                    <a:lnTo>
                      <a:pt x="56" y="1181"/>
                    </a:lnTo>
                    <a:lnTo>
                      <a:pt x="66" y="1194"/>
                    </a:lnTo>
                    <a:lnTo>
                      <a:pt x="77" y="1206"/>
                    </a:lnTo>
                    <a:lnTo>
                      <a:pt x="88" y="1214"/>
                    </a:lnTo>
                    <a:lnTo>
                      <a:pt x="101" y="1221"/>
                    </a:lnTo>
                    <a:lnTo>
                      <a:pt x="113" y="1224"/>
                    </a:lnTo>
                    <a:lnTo>
                      <a:pt x="126" y="1226"/>
                    </a:lnTo>
                    <a:lnTo>
                      <a:pt x="138" y="1224"/>
                    </a:lnTo>
                    <a:lnTo>
                      <a:pt x="144" y="1222"/>
                    </a:lnTo>
                    <a:lnTo>
                      <a:pt x="144" y="1221"/>
                    </a:lnTo>
                    <a:lnTo>
                      <a:pt x="145" y="1221"/>
                    </a:lnTo>
                    <a:lnTo>
                      <a:pt x="147" y="1221"/>
                    </a:lnTo>
                    <a:lnTo>
                      <a:pt x="151" y="1221"/>
                    </a:lnTo>
                    <a:lnTo>
                      <a:pt x="156" y="1217"/>
                    </a:lnTo>
                    <a:lnTo>
                      <a:pt x="162" y="1214"/>
                    </a:lnTo>
                    <a:lnTo>
                      <a:pt x="174" y="1206"/>
                    </a:lnTo>
                    <a:lnTo>
                      <a:pt x="184" y="1194"/>
                    </a:lnTo>
                    <a:lnTo>
                      <a:pt x="186" y="1190"/>
                    </a:lnTo>
                    <a:lnTo>
                      <a:pt x="187" y="1188"/>
                    </a:lnTo>
                    <a:lnTo>
                      <a:pt x="189" y="1187"/>
                    </a:lnTo>
                    <a:lnTo>
                      <a:pt x="196" y="1181"/>
                    </a:lnTo>
                    <a:lnTo>
                      <a:pt x="200" y="1173"/>
                    </a:lnTo>
                    <a:lnTo>
                      <a:pt x="205" y="1164"/>
                    </a:lnTo>
                    <a:lnTo>
                      <a:pt x="215" y="1147"/>
                    </a:lnTo>
                    <a:lnTo>
                      <a:pt x="223" y="1126"/>
                    </a:lnTo>
                    <a:lnTo>
                      <a:pt x="231" y="1105"/>
                    </a:lnTo>
                    <a:lnTo>
                      <a:pt x="237" y="1083"/>
                    </a:lnTo>
                    <a:lnTo>
                      <a:pt x="243" y="1060"/>
                    </a:lnTo>
                    <a:lnTo>
                      <a:pt x="247" y="1035"/>
                    </a:lnTo>
                    <a:lnTo>
                      <a:pt x="247" y="1028"/>
                    </a:lnTo>
                    <a:lnTo>
                      <a:pt x="248" y="1022"/>
                    </a:lnTo>
                    <a:lnTo>
                      <a:pt x="250" y="1010"/>
                    </a:lnTo>
                    <a:lnTo>
                      <a:pt x="252" y="983"/>
                    </a:lnTo>
                    <a:lnTo>
                      <a:pt x="253" y="957"/>
                    </a:lnTo>
                    <a:lnTo>
                      <a:pt x="253" y="256"/>
                    </a:lnTo>
                    <a:lnTo>
                      <a:pt x="252" y="228"/>
                    </a:lnTo>
                    <a:lnTo>
                      <a:pt x="250" y="202"/>
                    </a:lnTo>
                    <a:lnTo>
                      <a:pt x="247" y="176"/>
                    </a:lnTo>
                    <a:lnTo>
                      <a:pt x="243" y="151"/>
                    </a:lnTo>
                    <a:lnTo>
                      <a:pt x="231" y="106"/>
                    </a:lnTo>
                    <a:lnTo>
                      <a:pt x="223" y="85"/>
                    </a:lnTo>
                    <a:lnTo>
                      <a:pt x="215" y="6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92" name="Freeform 117"/>
              <p:cNvSpPr>
                <a:spLocks noChangeArrowheads="1"/>
              </p:cNvSpPr>
              <p:nvPr/>
            </p:nvSpPr>
            <p:spPr bwMode="auto">
              <a:xfrm>
                <a:off x="2472" y="3359"/>
                <a:ext cx="11" cy="95"/>
              </a:xfrm>
              <a:custGeom>
                <a:avLst/>
                <a:gdLst>
                  <a:gd name="T0" fmla="*/ 14 w 14"/>
                  <a:gd name="T1" fmla="*/ 2 h 181"/>
                  <a:gd name="T2" fmla="*/ 0 w 14"/>
                  <a:gd name="T3" fmla="*/ 0 h 181"/>
                  <a:gd name="T4" fmla="*/ 0 w 14"/>
                  <a:gd name="T5" fmla="*/ 181 h 181"/>
                  <a:gd name="T6" fmla="*/ 9 w 14"/>
                  <a:gd name="T7" fmla="*/ 181 h 181"/>
                  <a:gd name="T8" fmla="*/ 11 w 14"/>
                  <a:gd name="T9" fmla="*/ 181 h 181"/>
                  <a:gd name="T10" fmla="*/ 14 w 14"/>
                  <a:gd name="T11" fmla="*/ 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81">
                    <a:moveTo>
                      <a:pt x="14" y="2"/>
                    </a:moveTo>
                    <a:lnTo>
                      <a:pt x="0" y="0"/>
                    </a:lnTo>
                    <a:lnTo>
                      <a:pt x="0" y="181"/>
                    </a:lnTo>
                    <a:lnTo>
                      <a:pt x="9" y="181"/>
                    </a:lnTo>
                    <a:lnTo>
                      <a:pt x="11" y="181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93" name="Freeform 118"/>
              <p:cNvSpPr>
                <a:spLocks noChangeArrowheads="1"/>
              </p:cNvSpPr>
              <p:nvPr/>
            </p:nvSpPr>
            <p:spPr bwMode="auto">
              <a:xfrm>
                <a:off x="2459" y="3359"/>
                <a:ext cx="13" cy="95"/>
              </a:xfrm>
              <a:custGeom>
                <a:avLst/>
                <a:gdLst>
                  <a:gd name="T0" fmla="*/ 19 w 19"/>
                  <a:gd name="T1" fmla="*/ 2 h 183"/>
                  <a:gd name="T2" fmla="*/ 0 w 19"/>
                  <a:gd name="T3" fmla="*/ 0 h 183"/>
                  <a:gd name="T4" fmla="*/ 0 w 19"/>
                  <a:gd name="T5" fmla="*/ 183 h 183"/>
                  <a:gd name="T6" fmla="*/ 3 w 19"/>
                  <a:gd name="T7" fmla="*/ 183 h 183"/>
                  <a:gd name="T8" fmla="*/ 5 w 19"/>
                  <a:gd name="T9" fmla="*/ 183 h 183"/>
                  <a:gd name="T10" fmla="*/ 7 w 19"/>
                  <a:gd name="T11" fmla="*/ 183 h 183"/>
                  <a:gd name="T12" fmla="*/ 9 w 19"/>
                  <a:gd name="T13" fmla="*/ 163 h 183"/>
                  <a:gd name="T14" fmla="*/ 7 w 19"/>
                  <a:gd name="T15" fmla="*/ 183 h 183"/>
                  <a:gd name="T16" fmla="*/ 13 w 19"/>
                  <a:gd name="T17" fmla="*/ 183 h 183"/>
                  <a:gd name="T18" fmla="*/ 13 w 19"/>
                  <a:gd name="T19" fmla="*/ 169 h 183"/>
                  <a:gd name="T20" fmla="*/ 13 w 19"/>
                  <a:gd name="T21" fmla="*/ 183 h 183"/>
                  <a:gd name="T22" fmla="*/ 19 w 19"/>
                  <a:gd name="T23" fmla="*/ 183 h 183"/>
                  <a:gd name="T24" fmla="*/ 19 w 19"/>
                  <a:gd name="T25" fmla="*/ 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183">
                    <a:moveTo>
                      <a:pt x="19" y="2"/>
                    </a:moveTo>
                    <a:lnTo>
                      <a:pt x="0" y="0"/>
                    </a:lnTo>
                    <a:lnTo>
                      <a:pt x="0" y="183"/>
                    </a:lnTo>
                    <a:lnTo>
                      <a:pt x="3" y="183"/>
                    </a:lnTo>
                    <a:lnTo>
                      <a:pt x="5" y="183"/>
                    </a:lnTo>
                    <a:lnTo>
                      <a:pt x="7" y="183"/>
                    </a:lnTo>
                    <a:lnTo>
                      <a:pt x="9" y="163"/>
                    </a:lnTo>
                    <a:lnTo>
                      <a:pt x="7" y="183"/>
                    </a:lnTo>
                    <a:lnTo>
                      <a:pt x="13" y="183"/>
                    </a:lnTo>
                    <a:lnTo>
                      <a:pt x="13" y="169"/>
                    </a:lnTo>
                    <a:lnTo>
                      <a:pt x="13" y="183"/>
                    </a:lnTo>
                    <a:lnTo>
                      <a:pt x="19" y="183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94" name="Freeform 119"/>
              <p:cNvSpPr>
                <a:spLocks noChangeArrowheads="1"/>
              </p:cNvSpPr>
              <p:nvPr/>
            </p:nvSpPr>
            <p:spPr bwMode="auto">
              <a:xfrm>
                <a:off x="2481" y="3361"/>
                <a:ext cx="13" cy="93"/>
              </a:xfrm>
              <a:custGeom>
                <a:avLst/>
                <a:gdLst>
                  <a:gd name="T0" fmla="*/ 18 w 18"/>
                  <a:gd name="T1" fmla="*/ 4 h 180"/>
                  <a:gd name="T2" fmla="*/ 3 w 18"/>
                  <a:gd name="T3" fmla="*/ 0 h 180"/>
                  <a:gd name="T4" fmla="*/ 0 w 18"/>
                  <a:gd name="T5" fmla="*/ 179 h 180"/>
                  <a:gd name="T6" fmla="*/ 18 w 18"/>
                  <a:gd name="T7" fmla="*/ 180 h 180"/>
                  <a:gd name="T8" fmla="*/ 18 w 18"/>
                  <a:gd name="T9" fmla="*/ 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0">
                    <a:moveTo>
                      <a:pt x="18" y="4"/>
                    </a:moveTo>
                    <a:lnTo>
                      <a:pt x="3" y="0"/>
                    </a:lnTo>
                    <a:lnTo>
                      <a:pt x="0" y="179"/>
                    </a:lnTo>
                    <a:lnTo>
                      <a:pt x="18" y="18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95" name="Freeform 120"/>
              <p:cNvSpPr>
                <a:spLocks noChangeArrowheads="1"/>
              </p:cNvSpPr>
              <p:nvPr/>
            </p:nvSpPr>
            <p:spPr bwMode="auto">
              <a:xfrm>
                <a:off x="2505" y="3468"/>
                <a:ext cx="5" cy="10"/>
              </a:xfrm>
              <a:custGeom>
                <a:avLst/>
                <a:gdLst>
                  <a:gd name="T0" fmla="*/ 6 w 6"/>
                  <a:gd name="T1" fmla="*/ 10 h 18"/>
                  <a:gd name="T2" fmla="*/ 0 w 6"/>
                  <a:gd name="T3" fmla="*/ 0 h 18"/>
                  <a:gd name="T4" fmla="*/ 0 w 6"/>
                  <a:gd name="T5" fmla="*/ 16 h 18"/>
                  <a:gd name="T6" fmla="*/ 3 w 6"/>
                  <a:gd name="T7" fmla="*/ 17 h 18"/>
                  <a:gd name="T8" fmla="*/ 6 w 6"/>
                  <a:gd name="T9" fmla="*/ 18 h 18"/>
                  <a:gd name="T10" fmla="*/ 6 w 6"/>
                  <a:gd name="T11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1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3" y="17"/>
                    </a:lnTo>
                    <a:lnTo>
                      <a:pt x="6" y="18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96" name="Freeform 121"/>
              <p:cNvSpPr>
                <a:spLocks noChangeArrowheads="1"/>
              </p:cNvSpPr>
              <p:nvPr/>
            </p:nvSpPr>
            <p:spPr bwMode="auto">
              <a:xfrm>
                <a:off x="2512" y="3478"/>
                <a:ext cx="2" cy="1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3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97" name="Freeform 122"/>
              <p:cNvSpPr>
                <a:spLocks noChangeArrowheads="1"/>
              </p:cNvSpPr>
              <p:nvPr/>
            </p:nvSpPr>
            <p:spPr bwMode="auto">
              <a:xfrm>
                <a:off x="2510" y="3473"/>
                <a:ext cx="2" cy="6"/>
              </a:xfrm>
              <a:custGeom>
                <a:avLst/>
                <a:gdLst>
                  <a:gd name="T0" fmla="*/ 5 w 5"/>
                  <a:gd name="T1" fmla="*/ 11 h 11"/>
                  <a:gd name="T2" fmla="*/ 5 w 5"/>
                  <a:gd name="T3" fmla="*/ 8 h 11"/>
                  <a:gd name="T4" fmla="*/ 0 w 5"/>
                  <a:gd name="T5" fmla="*/ 0 h 11"/>
                  <a:gd name="T6" fmla="*/ 0 w 5"/>
                  <a:gd name="T7" fmla="*/ 8 h 11"/>
                  <a:gd name="T8" fmla="*/ 5 w 5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5" y="11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98" name="Freeform 123"/>
              <p:cNvSpPr>
                <a:spLocks noChangeArrowheads="1"/>
              </p:cNvSpPr>
              <p:nvPr/>
            </p:nvSpPr>
            <p:spPr bwMode="auto">
              <a:xfrm>
                <a:off x="2501" y="3462"/>
                <a:ext cx="4" cy="14"/>
              </a:xfrm>
              <a:custGeom>
                <a:avLst/>
                <a:gdLst>
                  <a:gd name="T0" fmla="*/ 6 w 6"/>
                  <a:gd name="T1" fmla="*/ 26 h 26"/>
                  <a:gd name="T2" fmla="*/ 6 w 6"/>
                  <a:gd name="T3" fmla="*/ 10 h 26"/>
                  <a:gd name="T4" fmla="*/ 0 w 6"/>
                  <a:gd name="T5" fmla="*/ 0 h 26"/>
                  <a:gd name="T6" fmla="*/ 0 w 6"/>
                  <a:gd name="T7" fmla="*/ 19 h 26"/>
                  <a:gd name="T8" fmla="*/ 2 w 6"/>
                  <a:gd name="T9" fmla="*/ 22 h 26"/>
                  <a:gd name="T10" fmla="*/ 4 w 6"/>
                  <a:gd name="T11" fmla="*/ 24 h 26"/>
                  <a:gd name="T12" fmla="*/ 4 w 6"/>
                  <a:gd name="T13" fmla="*/ 25 h 26"/>
                  <a:gd name="T14" fmla="*/ 6 w 6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6">
                    <a:moveTo>
                      <a:pt x="6" y="26"/>
                    </a:moveTo>
                    <a:lnTo>
                      <a:pt x="6" y="1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5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99" name="Freeform 124"/>
              <p:cNvSpPr>
                <a:spLocks noChangeArrowheads="1"/>
              </p:cNvSpPr>
              <p:nvPr/>
            </p:nvSpPr>
            <p:spPr bwMode="auto">
              <a:xfrm>
                <a:off x="2497" y="3459"/>
                <a:ext cx="4" cy="14"/>
              </a:xfrm>
              <a:custGeom>
                <a:avLst/>
                <a:gdLst>
                  <a:gd name="T0" fmla="*/ 5 w 5"/>
                  <a:gd name="T1" fmla="*/ 8 h 27"/>
                  <a:gd name="T2" fmla="*/ 0 w 5"/>
                  <a:gd name="T3" fmla="*/ 0 h 27"/>
                  <a:gd name="T4" fmla="*/ 0 w 5"/>
                  <a:gd name="T5" fmla="*/ 15 h 27"/>
                  <a:gd name="T6" fmla="*/ 4 w 5"/>
                  <a:gd name="T7" fmla="*/ 16 h 27"/>
                  <a:gd name="T8" fmla="*/ 4 w 5"/>
                  <a:gd name="T9" fmla="*/ 19 h 27"/>
                  <a:gd name="T10" fmla="*/ 4 w 5"/>
                  <a:gd name="T11" fmla="*/ 24 h 27"/>
                  <a:gd name="T12" fmla="*/ 4 w 5"/>
                  <a:gd name="T13" fmla="*/ 26 h 27"/>
                  <a:gd name="T14" fmla="*/ 5 w 5"/>
                  <a:gd name="T15" fmla="*/ 27 h 27"/>
                  <a:gd name="T16" fmla="*/ 5 w 5"/>
                  <a:gd name="T17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7">
                    <a:moveTo>
                      <a:pt x="5" y="8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4" y="16"/>
                    </a:lnTo>
                    <a:lnTo>
                      <a:pt x="4" y="19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5" y="27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00" name="Freeform 125"/>
              <p:cNvSpPr>
                <a:spLocks noChangeArrowheads="1"/>
              </p:cNvSpPr>
              <p:nvPr/>
            </p:nvSpPr>
            <p:spPr bwMode="auto">
              <a:xfrm>
                <a:off x="2492" y="3454"/>
                <a:ext cx="5" cy="13"/>
              </a:xfrm>
              <a:custGeom>
                <a:avLst/>
                <a:gdLst>
                  <a:gd name="T0" fmla="*/ 6 w 6"/>
                  <a:gd name="T1" fmla="*/ 8 h 23"/>
                  <a:gd name="T2" fmla="*/ 2 w 6"/>
                  <a:gd name="T3" fmla="*/ 0 h 23"/>
                  <a:gd name="T4" fmla="*/ 0 w 6"/>
                  <a:gd name="T5" fmla="*/ 0 h 23"/>
                  <a:gd name="T6" fmla="*/ 0 w 6"/>
                  <a:gd name="T7" fmla="*/ 22 h 23"/>
                  <a:gd name="T8" fmla="*/ 1 w 6"/>
                  <a:gd name="T9" fmla="*/ 22 h 23"/>
                  <a:gd name="T10" fmla="*/ 6 w 6"/>
                  <a:gd name="T11" fmla="*/ 23 h 23"/>
                  <a:gd name="T12" fmla="*/ 6 w 6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3">
                    <a:moveTo>
                      <a:pt x="6" y="8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6" y="23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01" name="Freeform 126"/>
              <p:cNvSpPr>
                <a:spLocks noChangeArrowheads="1"/>
              </p:cNvSpPr>
              <p:nvPr/>
            </p:nvSpPr>
            <p:spPr bwMode="auto">
              <a:xfrm>
                <a:off x="2483" y="3454"/>
                <a:ext cx="5" cy="11"/>
              </a:xfrm>
              <a:custGeom>
                <a:avLst/>
                <a:gdLst>
                  <a:gd name="T0" fmla="*/ 6 w 6"/>
                  <a:gd name="T1" fmla="*/ 0 h 22"/>
                  <a:gd name="T2" fmla="*/ 0 w 6"/>
                  <a:gd name="T3" fmla="*/ 0 h 22"/>
                  <a:gd name="T4" fmla="*/ 0 w 6"/>
                  <a:gd name="T5" fmla="*/ 21 h 22"/>
                  <a:gd name="T6" fmla="*/ 1 w 6"/>
                  <a:gd name="T7" fmla="*/ 21 h 22"/>
                  <a:gd name="T8" fmla="*/ 6 w 6"/>
                  <a:gd name="T9" fmla="*/ 22 h 22"/>
                  <a:gd name="T10" fmla="*/ 6 w 6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2">
                    <a:moveTo>
                      <a:pt x="6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6" y="2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02" name="Freeform 127"/>
              <p:cNvSpPr>
                <a:spLocks noChangeArrowheads="1"/>
              </p:cNvSpPr>
              <p:nvPr/>
            </p:nvSpPr>
            <p:spPr bwMode="auto">
              <a:xfrm>
                <a:off x="2481" y="3454"/>
                <a:ext cx="2" cy="11"/>
              </a:xfrm>
              <a:custGeom>
                <a:avLst/>
                <a:gdLst>
                  <a:gd name="T0" fmla="*/ 5 w 5"/>
                  <a:gd name="T1" fmla="*/ 1 h 22"/>
                  <a:gd name="T2" fmla="*/ 0 w 5"/>
                  <a:gd name="T3" fmla="*/ 0 h 22"/>
                  <a:gd name="T4" fmla="*/ 0 w 5"/>
                  <a:gd name="T5" fmla="*/ 17 h 22"/>
                  <a:gd name="T6" fmla="*/ 2 w 5"/>
                  <a:gd name="T7" fmla="*/ 22 h 22"/>
                  <a:gd name="T8" fmla="*/ 5 w 5"/>
                  <a:gd name="T9" fmla="*/ 22 h 22"/>
                  <a:gd name="T10" fmla="*/ 5 w 5"/>
                  <a:gd name="T11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2">
                    <a:moveTo>
                      <a:pt x="5" y="1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03" name="Freeform 128"/>
              <p:cNvSpPr>
                <a:spLocks noChangeArrowheads="1"/>
              </p:cNvSpPr>
              <p:nvPr/>
            </p:nvSpPr>
            <p:spPr bwMode="auto">
              <a:xfrm>
                <a:off x="2481" y="3454"/>
                <a:ext cx="2" cy="8"/>
              </a:xfrm>
              <a:custGeom>
                <a:avLst/>
                <a:gdLst>
                  <a:gd name="T0" fmla="*/ 0 w 2"/>
                  <a:gd name="T1" fmla="*/ 17 h 17"/>
                  <a:gd name="T2" fmla="*/ 0 w 2"/>
                  <a:gd name="T3" fmla="*/ 0 h 17"/>
                  <a:gd name="T4" fmla="*/ 0 w 2"/>
                  <a:gd name="T5" fmla="*/ 14 h 17"/>
                  <a:gd name="T6" fmla="*/ 0 w 2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7">
                    <a:moveTo>
                      <a:pt x="0" y="17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04" name="Rectangle 129"/>
              <p:cNvSpPr>
                <a:spLocks noChangeArrowheads="1"/>
              </p:cNvSpPr>
              <p:nvPr/>
            </p:nvSpPr>
            <p:spPr bwMode="auto">
              <a:xfrm>
                <a:off x="2488" y="3454"/>
                <a:ext cx="4" cy="11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ctr">
                  <a:buFont typeface="Wingdings" panose="05000000000000000000" pitchFamily="2" charset="2"/>
                  <a:buNone/>
                </a:pPr>
                <a:endParaRPr lang="zh-CN" altLang="en-US" sz="1400" b="1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4705" name="Freeform 130"/>
              <p:cNvSpPr>
                <a:spLocks noChangeArrowheads="1"/>
              </p:cNvSpPr>
              <p:nvPr/>
            </p:nvSpPr>
            <p:spPr bwMode="auto">
              <a:xfrm>
                <a:off x="2479" y="3454"/>
                <a:ext cx="2" cy="7"/>
              </a:xfrm>
              <a:custGeom>
                <a:avLst/>
                <a:gdLst>
                  <a:gd name="T0" fmla="*/ 2 w 2"/>
                  <a:gd name="T1" fmla="*/ 14 h 14"/>
                  <a:gd name="T2" fmla="*/ 2 w 2"/>
                  <a:gd name="T3" fmla="*/ 0 h 14"/>
                  <a:gd name="T4" fmla="*/ 0 w 2"/>
                  <a:gd name="T5" fmla="*/ 0 h 14"/>
                  <a:gd name="T6" fmla="*/ 2 w 2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4">
                    <a:moveTo>
                      <a:pt x="2" y="1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06" name="Freeform 131"/>
              <p:cNvSpPr>
                <a:spLocks noChangeArrowheads="1"/>
              </p:cNvSpPr>
              <p:nvPr/>
            </p:nvSpPr>
            <p:spPr bwMode="auto">
              <a:xfrm>
                <a:off x="2481" y="3462"/>
                <a:ext cx="2" cy="3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07" name="Freeform 132"/>
              <p:cNvSpPr>
                <a:spLocks noChangeArrowheads="1"/>
              </p:cNvSpPr>
              <p:nvPr/>
            </p:nvSpPr>
            <p:spPr bwMode="auto">
              <a:xfrm>
                <a:off x="2476" y="3454"/>
                <a:ext cx="5" cy="11"/>
              </a:xfrm>
              <a:custGeom>
                <a:avLst/>
                <a:gdLst>
                  <a:gd name="T0" fmla="*/ 5 w 5"/>
                  <a:gd name="T1" fmla="*/ 22 h 22"/>
                  <a:gd name="T2" fmla="*/ 5 w 5"/>
                  <a:gd name="T3" fmla="*/ 17 h 22"/>
                  <a:gd name="T4" fmla="*/ 5 w 5"/>
                  <a:gd name="T5" fmla="*/ 14 h 22"/>
                  <a:gd name="T6" fmla="*/ 3 w 5"/>
                  <a:gd name="T7" fmla="*/ 0 h 22"/>
                  <a:gd name="T8" fmla="*/ 0 w 5"/>
                  <a:gd name="T9" fmla="*/ 0 h 22"/>
                  <a:gd name="T10" fmla="*/ 0 w 5"/>
                  <a:gd name="T11" fmla="*/ 21 h 22"/>
                  <a:gd name="T12" fmla="*/ 5 w 5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2">
                    <a:moveTo>
                      <a:pt x="5" y="22"/>
                    </a:moveTo>
                    <a:lnTo>
                      <a:pt x="5" y="17"/>
                    </a:lnTo>
                    <a:lnTo>
                      <a:pt x="5" y="1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5" y="2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08" name="Rectangle 133"/>
              <p:cNvSpPr>
                <a:spLocks noChangeArrowheads="1"/>
              </p:cNvSpPr>
              <p:nvPr/>
            </p:nvSpPr>
            <p:spPr bwMode="auto">
              <a:xfrm>
                <a:off x="2472" y="3454"/>
                <a:ext cx="4" cy="11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ctr">
                  <a:buFont typeface="Wingdings" panose="05000000000000000000" pitchFamily="2" charset="2"/>
                  <a:buNone/>
                </a:pPr>
                <a:endParaRPr lang="zh-CN" altLang="en-US" sz="1400" b="1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4709" name="Freeform 134"/>
              <p:cNvSpPr>
                <a:spLocks noChangeArrowheads="1"/>
              </p:cNvSpPr>
              <p:nvPr/>
            </p:nvSpPr>
            <p:spPr bwMode="auto">
              <a:xfrm>
                <a:off x="2468" y="3454"/>
                <a:ext cx="4" cy="11"/>
              </a:xfrm>
              <a:custGeom>
                <a:avLst/>
                <a:gdLst>
                  <a:gd name="T0" fmla="*/ 7 w 7"/>
                  <a:gd name="T1" fmla="*/ 0 h 21"/>
                  <a:gd name="T2" fmla="*/ 1 w 7"/>
                  <a:gd name="T3" fmla="*/ 0 h 21"/>
                  <a:gd name="T4" fmla="*/ 0 w 7"/>
                  <a:gd name="T5" fmla="*/ 19 h 21"/>
                  <a:gd name="T6" fmla="*/ 7 w 7"/>
                  <a:gd name="T7" fmla="*/ 21 h 21"/>
                  <a:gd name="T8" fmla="*/ 7 w 7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1">
                    <a:moveTo>
                      <a:pt x="7" y="0"/>
                    </a:moveTo>
                    <a:lnTo>
                      <a:pt x="1" y="0"/>
                    </a:lnTo>
                    <a:lnTo>
                      <a:pt x="0" y="19"/>
                    </a:lnTo>
                    <a:lnTo>
                      <a:pt x="7" y="2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10" name="Freeform 135"/>
              <p:cNvSpPr>
                <a:spLocks noChangeArrowheads="1"/>
              </p:cNvSpPr>
              <p:nvPr/>
            </p:nvSpPr>
            <p:spPr bwMode="auto">
              <a:xfrm>
                <a:off x="2505" y="3493"/>
                <a:ext cx="5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4 w 5"/>
                  <a:gd name="T5" fmla="*/ 0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11" name="Freeform 136"/>
              <p:cNvSpPr>
                <a:spLocks noChangeArrowheads="1"/>
              </p:cNvSpPr>
              <p:nvPr/>
            </p:nvSpPr>
            <p:spPr bwMode="auto">
              <a:xfrm>
                <a:off x="2463" y="3454"/>
                <a:ext cx="5" cy="10"/>
              </a:xfrm>
              <a:custGeom>
                <a:avLst/>
                <a:gdLst>
                  <a:gd name="T0" fmla="*/ 5 w 5"/>
                  <a:gd name="T1" fmla="*/ 0 h 19"/>
                  <a:gd name="T2" fmla="*/ 0 w 5"/>
                  <a:gd name="T3" fmla="*/ 0 h 19"/>
                  <a:gd name="T4" fmla="*/ 0 w 5"/>
                  <a:gd name="T5" fmla="*/ 19 h 19"/>
                  <a:gd name="T6" fmla="*/ 4 w 5"/>
                  <a:gd name="T7" fmla="*/ 19 h 19"/>
                  <a:gd name="T8" fmla="*/ 5 w 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9">
                    <a:moveTo>
                      <a:pt x="5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4" y="1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12" name="Freeform 137"/>
              <p:cNvSpPr>
                <a:spLocks noChangeArrowheads="1"/>
              </p:cNvSpPr>
              <p:nvPr/>
            </p:nvSpPr>
            <p:spPr bwMode="auto">
              <a:xfrm>
                <a:off x="2461" y="3454"/>
                <a:ext cx="2" cy="10"/>
              </a:xfrm>
              <a:custGeom>
                <a:avLst/>
                <a:gdLst>
                  <a:gd name="T0" fmla="*/ 5 w 5"/>
                  <a:gd name="T1" fmla="*/ 0 h 19"/>
                  <a:gd name="T2" fmla="*/ 4 w 5"/>
                  <a:gd name="T3" fmla="*/ 0 h 19"/>
                  <a:gd name="T4" fmla="*/ 2 w 5"/>
                  <a:gd name="T5" fmla="*/ 0 h 19"/>
                  <a:gd name="T6" fmla="*/ 0 w 5"/>
                  <a:gd name="T7" fmla="*/ 4 h 19"/>
                  <a:gd name="T8" fmla="*/ 0 w 5"/>
                  <a:gd name="T9" fmla="*/ 19 h 19"/>
                  <a:gd name="T10" fmla="*/ 5 w 5"/>
                  <a:gd name="T11" fmla="*/ 19 h 19"/>
                  <a:gd name="T12" fmla="*/ 5 w 5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9">
                    <a:moveTo>
                      <a:pt x="5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13" name="Freeform 138"/>
              <p:cNvSpPr>
                <a:spLocks noChangeArrowheads="1"/>
              </p:cNvSpPr>
              <p:nvPr/>
            </p:nvSpPr>
            <p:spPr bwMode="auto">
              <a:xfrm>
                <a:off x="2452" y="3456"/>
                <a:ext cx="9" cy="8"/>
              </a:xfrm>
              <a:custGeom>
                <a:avLst/>
                <a:gdLst>
                  <a:gd name="T0" fmla="*/ 10 w 10"/>
                  <a:gd name="T1" fmla="*/ 0 h 15"/>
                  <a:gd name="T2" fmla="*/ 0 w 10"/>
                  <a:gd name="T3" fmla="*/ 14 h 15"/>
                  <a:gd name="T4" fmla="*/ 9 w 10"/>
                  <a:gd name="T5" fmla="*/ 15 h 15"/>
                  <a:gd name="T6" fmla="*/ 10 w 10"/>
                  <a:gd name="T7" fmla="*/ 15 h 15"/>
                  <a:gd name="T8" fmla="*/ 10 w 1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10" y="0"/>
                    </a:moveTo>
                    <a:lnTo>
                      <a:pt x="0" y="14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14" name="Freeform 139"/>
              <p:cNvSpPr>
                <a:spLocks noChangeArrowheads="1"/>
              </p:cNvSpPr>
              <p:nvPr/>
            </p:nvSpPr>
            <p:spPr bwMode="auto">
              <a:xfrm>
                <a:off x="2461" y="3482"/>
                <a:ext cx="2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0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15" name="Freeform 140"/>
              <p:cNvSpPr>
                <a:spLocks noChangeArrowheads="1"/>
              </p:cNvSpPr>
              <p:nvPr/>
            </p:nvSpPr>
            <p:spPr bwMode="auto">
              <a:xfrm>
                <a:off x="2456" y="3479"/>
                <a:ext cx="18" cy="13"/>
              </a:xfrm>
              <a:custGeom>
                <a:avLst/>
                <a:gdLst>
                  <a:gd name="T0" fmla="*/ 7 w 25"/>
                  <a:gd name="T1" fmla="*/ 6 h 23"/>
                  <a:gd name="T2" fmla="*/ 6 w 25"/>
                  <a:gd name="T3" fmla="*/ 9 h 23"/>
                  <a:gd name="T4" fmla="*/ 6 w 25"/>
                  <a:gd name="T5" fmla="*/ 10 h 23"/>
                  <a:gd name="T6" fmla="*/ 6 w 25"/>
                  <a:gd name="T7" fmla="*/ 14 h 23"/>
                  <a:gd name="T8" fmla="*/ 4 w 25"/>
                  <a:gd name="T9" fmla="*/ 19 h 23"/>
                  <a:gd name="T10" fmla="*/ 4 w 25"/>
                  <a:gd name="T11" fmla="*/ 20 h 23"/>
                  <a:gd name="T12" fmla="*/ 3 w 25"/>
                  <a:gd name="T13" fmla="*/ 21 h 23"/>
                  <a:gd name="T14" fmla="*/ 0 w 25"/>
                  <a:gd name="T15" fmla="*/ 23 h 23"/>
                  <a:gd name="T16" fmla="*/ 12 w 25"/>
                  <a:gd name="T17" fmla="*/ 18 h 23"/>
                  <a:gd name="T18" fmla="*/ 18 w 25"/>
                  <a:gd name="T19" fmla="*/ 7 h 23"/>
                  <a:gd name="T20" fmla="*/ 25 w 25"/>
                  <a:gd name="T21" fmla="*/ 1 h 23"/>
                  <a:gd name="T22" fmla="*/ 15 w 25"/>
                  <a:gd name="T23" fmla="*/ 0 h 23"/>
                  <a:gd name="T24" fmla="*/ 11 w 25"/>
                  <a:gd name="T25" fmla="*/ 1 h 23"/>
                  <a:gd name="T26" fmla="*/ 7 w 25"/>
                  <a:gd name="T27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23">
                    <a:moveTo>
                      <a:pt x="7" y="6"/>
                    </a:moveTo>
                    <a:lnTo>
                      <a:pt x="6" y="9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0" y="23"/>
                    </a:lnTo>
                    <a:lnTo>
                      <a:pt x="12" y="18"/>
                    </a:lnTo>
                    <a:lnTo>
                      <a:pt x="18" y="7"/>
                    </a:lnTo>
                    <a:lnTo>
                      <a:pt x="25" y="1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16" name="Freeform 141"/>
              <p:cNvSpPr>
                <a:spLocks noChangeArrowheads="1"/>
              </p:cNvSpPr>
              <p:nvPr/>
            </p:nvSpPr>
            <p:spPr bwMode="auto">
              <a:xfrm>
                <a:off x="2459" y="348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17" name="Line 142"/>
              <p:cNvSpPr>
                <a:spLocks noChangeShapeType="1"/>
              </p:cNvSpPr>
              <p:nvPr/>
            </p:nvSpPr>
            <p:spPr bwMode="auto">
              <a:xfrm flipH="1">
                <a:off x="2347" y="2315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18" name="Line 143"/>
              <p:cNvSpPr>
                <a:spLocks noChangeShapeType="1"/>
              </p:cNvSpPr>
              <p:nvPr/>
            </p:nvSpPr>
            <p:spPr bwMode="auto">
              <a:xfrm flipH="1">
                <a:off x="2347" y="2349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19" name="Line 144"/>
              <p:cNvSpPr>
                <a:spLocks noChangeShapeType="1"/>
              </p:cNvSpPr>
              <p:nvPr/>
            </p:nvSpPr>
            <p:spPr bwMode="auto">
              <a:xfrm flipH="1">
                <a:off x="2347" y="1286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20" name="Line 145"/>
              <p:cNvSpPr>
                <a:spLocks noChangeShapeType="1"/>
              </p:cNvSpPr>
              <p:nvPr/>
            </p:nvSpPr>
            <p:spPr bwMode="auto">
              <a:xfrm flipH="1">
                <a:off x="2352" y="2681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21" name="Line 146"/>
              <p:cNvSpPr>
                <a:spLocks noChangeShapeType="1"/>
              </p:cNvSpPr>
              <p:nvPr/>
            </p:nvSpPr>
            <p:spPr bwMode="auto">
              <a:xfrm flipH="1">
                <a:off x="2349" y="1322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22" name="Line 147"/>
              <p:cNvSpPr>
                <a:spLocks noChangeShapeType="1"/>
              </p:cNvSpPr>
              <p:nvPr/>
            </p:nvSpPr>
            <p:spPr bwMode="auto">
              <a:xfrm flipH="1">
                <a:off x="2349" y="2418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23" name="Line 148"/>
              <p:cNvSpPr>
                <a:spLocks noChangeShapeType="1"/>
              </p:cNvSpPr>
              <p:nvPr/>
            </p:nvSpPr>
            <p:spPr bwMode="auto">
              <a:xfrm flipH="1">
                <a:off x="2352" y="2562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24" name="Line 149"/>
              <p:cNvSpPr>
                <a:spLocks noChangeShapeType="1"/>
              </p:cNvSpPr>
              <p:nvPr/>
            </p:nvSpPr>
            <p:spPr bwMode="auto">
              <a:xfrm flipH="1">
                <a:off x="2352" y="2529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25" name="Line 150"/>
              <p:cNvSpPr>
                <a:spLocks noChangeShapeType="1"/>
              </p:cNvSpPr>
              <p:nvPr/>
            </p:nvSpPr>
            <p:spPr bwMode="auto">
              <a:xfrm flipH="1">
                <a:off x="2347" y="342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26" name="Line 151"/>
              <p:cNvSpPr>
                <a:spLocks noChangeShapeType="1"/>
              </p:cNvSpPr>
              <p:nvPr/>
            </p:nvSpPr>
            <p:spPr bwMode="auto">
              <a:xfrm flipH="1">
                <a:off x="2347" y="308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27" name="Line 152"/>
              <p:cNvSpPr>
                <a:spLocks noChangeShapeType="1"/>
              </p:cNvSpPr>
              <p:nvPr/>
            </p:nvSpPr>
            <p:spPr bwMode="auto">
              <a:xfrm flipH="1">
                <a:off x="2347" y="486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28" name="Line 153"/>
              <p:cNvSpPr>
                <a:spLocks noChangeShapeType="1"/>
              </p:cNvSpPr>
              <p:nvPr/>
            </p:nvSpPr>
            <p:spPr bwMode="auto">
              <a:xfrm flipH="1">
                <a:off x="2349" y="413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29" name="Line 154"/>
              <p:cNvSpPr>
                <a:spLocks noChangeShapeType="1"/>
              </p:cNvSpPr>
              <p:nvPr/>
            </p:nvSpPr>
            <p:spPr bwMode="auto">
              <a:xfrm flipH="1">
                <a:off x="2347" y="377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30" name="Line 155"/>
              <p:cNvSpPr>
                <a:spLocks noChangeShapeType="1"/>
              </p:cNvSpPr>
              <p:nvPr/>
            </p:nvSpPr>
            <p:spPr bwMode="auto">
              <a:xfrm flipH="1">
                <a:off x="2347" y="450"/>
                <a:ext cx="74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31" name="Line 156"/>
              <p:cNvSpPr>
                <a:spLocks noChangeShapeType="1"/>
              </p:cNvSpPr>
              <p:nvPr/>
            </p:nvSpPr>
            <p:spPr bwMode="auto">
              <a:xfrm flipH="1">
                <a:off x="2349" y="2642"/>
                <a:ext cx="74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32" name="Line 157"/>
              <p:cNvSpPr>
                <a:spLocks noChangeShapeType="1"/>
              </p:cNvSpPr>
              <p:nvPr/>
            </p:nvSpPr>
            <p:spPr bwMode="auto">
              <a:xfrm flipH="1">
                <a:off x="2347" y="1618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33" name="Line 158"/>
              <p:cNvSpPr>
                <a:spLocks noChangeShapeType="1"/>
              </p:cNvSpPr>
              <p:nvPr/>
            </p:nvSpPr>
            <p:spPr bwMode="auto">
              <a:xfrm flipH="1">
                <a:off x="2347" y="2826"/>
                <a:ext cx="80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34" name="Line 159"/>
              <p:cNvSpPr>
                <a:spLocks noChangeShapeType="1"/>
              </p:cNvSpPr>
              <p:nvPr/>
            </p:nvSpPr>
            <p:spPr bwMode="auto">
              <a:xfrm flipH="1">
                <a:off x="2349" y="589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35" name="Line 160"/>
              <p:cNvSpPr>
                <a:spLocks noChangeShapeType="1"/>
              </p:cNvSpPr>
              <p:nvPr/>
            </p:nvSpPr>
            <p:spPr bwMode="auto">
              <a:xfrm flipH="1">
                <a:off x="2347" y="521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36" name="Line 161"/>
              <p:cNvSpPr>
                <a:spLocks noChangeShapeType="1"/>
              </p:cNvSpPr>
              <p:nvPr/>
            </p:nvSpPr>
            <p:spPr bwMode="auto">
              <a:xfrm flipH="1">
                <a:off x="2347" y="736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37" name="Line 162"/>
              <p:cNvSpPr>
                <a:spLocks noChangeShapeType="1"/>
              </p:cNvSpPr>
              <p:nvPr/>
            </p:nvSpPr>
            <p:spPr bwMode="auto">
              <a:xfrm flipH="1">
                <a:off x="2349" y="772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38" name="Line 163"/>
              <p:cNvSpPr>
                <a:spLocks noChangeShapeType="1"/>
              </p:cNvSpPr>
              <p:nvPr/>
            </p:nvSpPr>
            <p:spPr bwMode="auto">
              <a:xfrm flipH="1">
                <a:off x="2347" y="669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39" name="Line 164"/>
              <p:cNvSpPr>
                <a:spLocks noChangeShapeType="1"/>
              </p:cNvSpPr>
              <p:nvPr/>
            </p:nvSpPr>
            <p:spPr bwMode="auto">
              <a:xfrm flipH="1">
                <a:off x="2347" y="702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40" name="Line 165"/>
              <p:cNvSpPr>
                <a:spLocks noChangeShapeType="1"/>
              </p:cNvSpPr>
              <p:nvPr/>
            </p:nvSpPr>
            <p:spPr bwMode="auto">
              <a:xfrm flipH="1">
                <a:off x="2347" y="553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41" name="Line 166"/>
              <p:cNvSpPr>
                <a:spLocks noChangeShapeType="1"/>
              </p:cNvSpPr>
              <p:nvPr/>
            </p:nvSpPr>
            <p:spPr bwMode="auto">
              <a:xfrm flipH="1">
                <a:off x="2345" y="814"/>
                <a:ext cx="73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42" name="Line 167"/>
              <p:cNvSpPr>
                <a:spLocks noChangeShapeType="1"/>
              </p:cNvSpPr>
              <p:nvPr/>
            </p:nvSpPr>
            <p:spPr bwMode="auto">
              <a:xfrm flipH="1">
                <a:off x="2347" y="1033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43" name="Line 168"/>
              <p:cNvSpPr>
                <a:spLocks noChangeShapeType="1"/>
              </p:cNvSpPr>
              <p:nvPr/>
            </p:nvSpPr>
            <p:spPr bwMode="auto">
              <a:xfrm flipH="1">
                <a:off x="2347" y="1066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44" name="Line 169"/>
              <p:cNvSpPr>
                <a:spLocks noChangeShapeType="1"/>
              </p:cNvSpPr>
              <p:nvPr/>
            </p:nvSpPr>
            <p:spPr bwMode="auto">
              <a:xfrm flipH="1">
                <a:off x="2347" y="855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45" name="Line 170"/>
              <p:cNvSpPr>
                <a:spLocks noChangeShapeType="1"/>
              </p:cNvSpPr>
              <p:nvPr/>
            </p:nvSpPr>
            <p:spPr bwMode="auto">
              <a:xfrm flipH="1">
                <a:off x="2349" y="958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46" name="Line 171"/>
              <p:cNvSpPr>
                <a:spLocks noChangeShapeType="1"/>
              </p:cNvSpPr>
              <p:nvPr/>
            </p:nvSpPr>
            <p:spPr bwMode="auto">
              <a:xfrm flipH="1">
                <a:off x="2347" y="921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47" name="Line 172"/>
              <p:cNvSpPr>
                <a:spLocks noChangeShapeType="1"/>
              </p:cNvSpPr>
              <p:nvPr/>
            </p:nvSpPr>
            <p:spPr bwMode="auto">
              <a:xfrm flipH="1">
                <a:off x="2347" y="888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48" name="Line 173"/>
              <p:cNvSpPr>
                <a:spLocks noChangeShapeType="1"/>
              </p:cNvSpPr>
              <p:nvPr/>
            </p:nvSpPr>
            <p:spPr bwMode="auto">
              <a:xfrm flipH="1">
                <a:off x="2352" y="2715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49" name="Line 174"/>
              <p:cNvSpPr>
                <a:spLocks noChangeShapeType="1"/>
              </p:cNvSpPr>
              <p:nvPr/>
            </p:nvSpPr>
            <p:spPr bwMode="auto">
              <a:xfrm flipH="1">
                <a:off x="2345" y="1179"/>
                <a:ext cx="73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50" name="Line 175"/>
              <p:cNvSpPr>
                <a:spLocks noChangeShapeType="1"/>
              </p:cNvSpPr>
              <p:nvPr/>
            </p:nvSpPr>
            <p:spPr bwMode="auto">
              <a:xfrm flipH="1">
                <a:off x="2347" y="1100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51" name="Line 176"/>
              <p:cNvSpPr>
                <a:spLocks noChangeShapeType="1"/>
              </p:cNvSpPr>
              <p:nvPr/>
            </p:nvSpPr>
            <p:spPr bwMode="auto">
              <a:xfrm flipH="1">
                <a:off x="2354" y="2784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52" name="Line 177"/>
              <p:cNvSpPr>
                <a:spLocks noChangeShapeType="1"/>
              </p:cNvSpPr>
              <p:nvPr/>
            </p:nvSpPr>
            <p:spPr bwMode="auto">
              <a:xfrm flipH="1">
                <a:off x="2347" y="1219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53" name="Line 178"/>
              <p:cNvSpPr>
                <a:spLocks noChangeShapeType="1"/>
              </p:cNvSpPr>
              <p:nvPr/>
            </p:nvSpPr>
            <p:spPr bwMode="auto">
              <a:xfrm flipH="1">
                <a:off x="2347" y="1252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54" name="Line 179"/>
              <p:cNvSpPr>
                <a:spLocks noChangeShapeType="1"/>
              </p:cNvSpPr>
              <p:nvPr/>
            </p:nvSpPr>
            <p:spPr bwMode="auto">
              <a:xfrm flipH="1">
                <a:off x="2349" y="1868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55" name="Line 180"/>
              <p:cNvSpPr>
                <a:spLocks noChangeShapeType="1"/>
              </p:cNvSpPr>
              <p:nvPr/>
            </p:nvSpPr>
            <p:spPr bwMode="auto">
              <a:xfrm flipH="1">
                <a:off x="2347" y="1765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56" name="Line 181"/>
              <p:cNvSpPr>
                <a:spLocks noChangeShapeType="1"/>
              </p:cNvSpPr>
              <p:nvPr/>
            </p:nvSpPr>
            <p:spPr bwMode="auto">
              <a:xfrm flipH="1">
                <a:off x="2349" y="1136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57" name="Line 182"/>
              <p:cNvSpPr>
                <a:spLocks noChangeShapeType="1"/>
              </p:cNvSpPr>
              <p:nvPr/>
            </p:nvSpPr>
            <p:spPr bwMode="auto">
              <a:xfrm flipH="1">
                <a:off x="2347" y="1399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58" name="Line 183"/>
              <p:cNvSpPr>
                <a:spLocks noChangeShapeType="1"/>
              </p:cNvSpPr>
              <p:nvPr/>
            </p:nvSpPr>
            <p:spPr bwMode="auto">
              <a:xfrm flipH="1">
                <a:off x="2347" y="1585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59" name="Line 184"/>
              <p:cNvSpPr>
                <a:spLocks noChangeShapeType="1"/>
              </p:cNvSpPr>
              <p:nvPr/>
            </p:nvSpPr>
            <p:spPr bwMode="auto">
              <a:xfrm flipH="1">
                <a:off x="2347" y="1830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60" name="Line 185"/>
              <p:cNvSpPr>
                <a:spLocks noChangeShapeType="1"/>
              </p:cNvSpPr>
              <p:nvPr/>
            </p:nvSpPr>
            <p:spPr bwMode="auto">
              <a:xfrm flipH="1">
                <a:off x="2347" y="1651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61" name="Line 186"/>
              <p:cNvSpPr>
                <a:spLocks noChangeShapeType="1"/>
              </p:cNvSpPr>
              <p:nvPr/>
            </p:nvSpPr>
            <p:spPr bwMode="auto">
              <a:xfrm flipH="1">
                <a:off x="2347" y="1432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62" name="Line 187"/>
              <p:cNvSpPr>
                <a:spLocks noChangeShapeType="1"/>
              </p:cNvSpPr>
              <p:nvPr/>
            </p:nvSpPr>
            <p:spPr bwMode="auto">
              <a:xfrm flipH="1">
                <a:off x="2345" y="1544"/>
                <a:ext cx="73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63" name="Line 188"/>
              <p:cNvSpPr>
                <a:spLocks noChangeShapeType="1"/>
              </p:cNvSpPr>
              <p:nvPr/>
            </p:nvSpPr>
            <p:spPr bwMode="auto">
              <a:xfrm flipH="1">
                <a:off x="2349" y="1502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64" name="Line 189"/>
              <p:cNvSpPr>
                <a:spLocks noChangeShapeType="1"/>
              </p:cNvSpPr>
              <p:nvPr/>
            </p:nvSpPr>
            <p:spPr bwMode="auto">
              <a:xfrm flipH="1">
                <a:off x="2347" y="1466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65" name="Line 190"/>
              <p:cNvSpPr>
                <a:spLocks noChangeShapeType="1"/>
              </p:cNvSpPr>
              <p:nvPr/>
            </p:nvSpPr>
            <p:spPr bwMode="auto">
              <a:xfrm flipH="1">
                <a:off x="2347" y="1951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66" name="Line 191"/>
              <p:cNvSpPr>
                <a:spLocks noChangeShapeType="1"/>
              </p:cNvSpPr>
              <p:nvPr/>
            </p:nvSpPr>
            <p:spPr bwMode="auto">
              <a:xfrm flipH="1">
                <a:off x="2349" y="1688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67" name="Line 192"/>
              <p:cNvSpPr>
                <a:spLocks noChangeShapeType="1"/>
              </p:cNvSpPr>
              <p:nvPr/>
            </p:nvSpPr>
            <p:spPr bwMode="auto">
              <a:xfrm flipH="1">
                <a:off x="2345" y="1910"/>
                <a:ext cx="73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68" name="Line 193"/>
              <p:cNvSpPr>
                <a:spLocks noChangeShapeType="1"/>
              </p:cNvSpPr>
              <p:nvPr/>
            </p:nvSpPr>
            <p:spPr bwMode="auto">
              <a:xfrm flipH="1">
                <a:off x="2347" y="1798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69" name="Line 194"/>
              <p:cNvSpPr>
                <a:spLocks noChangeShapeType="1"/>
              </p:cNvSpPr>
              <p:nvPr/>
            </p:nvSpPr>
            <p:spPr bwMode="auto">
              <a:xfrm flipH="1">
                <a:off x="2347" y="2382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70" name="Line 195"/>
              <p:cNvSpPr>
                <a:spLocks noChangeShapeType="1"/>
              </p:cNvSpPr>
              <p:nvPr/>
            </p:nvSpPr>
            <p:spPr bwMode="auto">
              <a:xfrm flipH="1">
                <a:off x="2352" y="2495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71" name="Line 196"/>
              <p:cNvSpPr>
                <a:spLocks noChangeShapeType="1"/>
              </p:cNvSpPr>
              <p:nvPr/>
            </p:nvSpPr>
            <p:spPr bwMode="auto">
              <a:xfrm flipH="1">
                <a:off x="2347" y="2129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72" name="Line 197"/>
              <p:cNvSpPr>
                <a:spLocks noChangeShapeType="1"/>
              </p:cNvSpPr>
              <p:nvPr/>
            </p:nvSpPr>
            <p:spPr bwMode="auto">
              <a:xfrm flipH="1">
                <a:off x="2352" y="2748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73" name="Line 198"/>
              <p:cNvSpPr>
                <a:spLocks noChangeShapeType="1"/>
              </p:cNvSpPr>
              <p:nvPr/>
            </p:nvSpPr>
            <p:spPr bwMode="auto">
              <a:xfrm flipH="1">
                <a:off x="2347" y="2016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74" name="Line 199"/>
              <p:cNvSpPr>
                <a:spLocks noChangeShapeType="1"/>
              </p:cNvSpPr>
              <p:nvPr/>
            </p:nvSpPr>
            <p:spPr bwMode="auto">
              <a:xfrm flipH="1">
                <a:off x="2347" y="1984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75" name="Line 200"/>
              <p:cNvSpPr>
                <a:spLocks noChangeShapeType="1"/>
              </p:cNvSpPr>
              <p:nvPr/>
            </p:nvSpPr>
            <p:spPr bwMode="auto">
              <a:xfrm flipH="1">
                <a:off x="2347" y="2196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76" name="Line 201"/>
              <p:cNvSpPr>
                <a:spLocks noChangeShapeType="1"/>
              </p:cNvSpPr>
              <p:nvPr/>
            </p:nvSpPr>
            <p:spPr bwMode="auto">
              <a:xfrm flipH="1">
                <a:off x="2349" y="2234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77" name="Line 202"/>
              <p:cNvSpPr>
                <a:spLocks noChangeShapeType="1"/>
              </p:cNvSpPr>
              <p:nvPr/>
            </p:nvSpPr>
            <p:spPr bwMode="auto">
              <a:xfrm flipH="1">
                <a:off x="2347" y="2163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78" name="Line 203"/>
              <p:cNvSpPr>
                <a:spLocks noChangeShapeType="1"/>
              </p:cNvSpPr>
              <p:nvPr/>
            </p:nvSpPr>
            <p:spPr bwMode="auto">
              <a:xfrm flipH="1">
                <a:off x="2349" y="2054"/>
                <a:ext cx="58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79" name="Line 204"/>
              <p:cNvSpPr>
                <a:spLocks noChangeShapeType="1"/>
              </p:cNvSpPr>
              <p:nvPr/>
            </p:nvSpPr>
            <p:spPr bwMode="auto">
              <a:xfrm flipH="1">
                <a:off x="2354" y="2599"/>
                <a:ext cx="58" cy="2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80" name="Line 205"/>
              <p:cNvSpPr>
                <a:spLocks noChangeShapeType="1"/>
              </p:cNvSpPr>
              <p:nvPr/>
            </p:nvSpPr>
            <p:spPr bwMode="auto">
              <a:xfrm flipH="1">
                <a:off x="2345" y="2276"/>
                <a:ext cx="73" cy="1"/>
              </a:xfrm>
              <a:prstGeom prst="line">
                <a:avLst/>
              </a:prstGeom>
              <a:noFill/>
              <a:ln w="7938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81" name="Freeform 206"/>
              <p:cNvSpPr>
                <a:spLocks noChangeArrowheads="1"/>
              </p:cNvSpPr>
              <p:nvPr/>
            </p:nvSpPr>
            <p:spPr bwMode="auto">
              <a:xfrm>
                <a:off x="2517" y="3489"/>
                <a:ext cx="42" cy="67"/>
              </a:xfrm>
              <a:custGeom>
                <a:avLst/>
                <a:gdLst>
                  <a:gd name="T0" fmla="*/ 0 w 56"/>
                  <a:gd name="T1" fmla="*/ 0 h 130"/>
                  <a:gd name="T2" fmla="*/ 7 w 56"/>
                  <a:gd name="T3" fmla="*/ 8 h 130"/>
                  <a:gd name="T4" fmla="*/ 14 w 56"/>
                  <a:gd name="T5" fmla="*/ 18 h 130"/>
                  <a:gd name="T6" fmla="*/ 20 w 56"/>
                  <a:gd name="T7" fmla="*/ 28 h 130"/>
                  <a:gd name="T8" fmla="*/ 27 w 56"/>
                  <a:gd name="T9" fmla="*/ 40 h 130"/>
                  <a:gd name="T10" fmla="*/ 28 w 56"/>
                  <a:gd name="T11" fmla="*/ 44 h 130"/>
                  <a:gd name="T12" fmla="*/ 36 w 56"/>
                  <a:gd name="T13" fmla="*/ 64 h 130"/>
                  <a:gd name="T14" fmla="*/ 44 w 56"/>
                  <a:gd name="T15" fmla="*/ 85 h 130"/>
                  <a:gd name="T16" fmla="*/ 56 w 56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130">
                    <a:moveTo>
                      <a:pt x="0" y="0"/>
                    </a:moveTo>
                    <a:lnTo>
                      <a:pt x="7" y="8"/>
                    </a:lnTo>
                    <a:lnTo>
                      <a:pt x="14" y="18"/>
                    </a:lnTo>
                    <a:lnTo>
                      <a:pt x="20" y="28"/>
                    </a:lnTo>
                    <a:lnTo>
                      <a:pt x="27" y="40"/>
                    </a:lnTo>
                    <a:lnTo>
                      <a:pt x="28" y="44"/>
                    </a:lnTo>
                    <a:lnTo>
                      <a:pt x="36" y="64"/>
                    </a:lnTo>
                    <a:lnTo>
                      <a:pt x="44" y="85"/>
                    </a:lnTo>
                    <a:lnTo>
                      <a:pt x="56" y="1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82" name="Line 207"/>
              <p:cNvSpPr>
                <a:spLocks noChangeShapeType="1"/>
              </p:cNvSpPr>
              <p:nvPr/>
            </p:nvSpPr>
            <p:spPr bwMode="auto">
              <a:xfrm flipH="1" flipV="1">
                <a:off x="2454" y="297"/>
                <a:ext cx="2" cy="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83" name="Line 208"/>
              <p:cNvSpPr>
                <a:spLocks noChangeShapeType="1"/>
              </p:cNvSpPr>
              <p:nvPr/>
            </p:nvSpPr>
            <p:spPr bwMode="auto">
              <a:xfrm flipV="1">
                <a:off x="2454" y="225"/>
                <a:ext cx="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84" name="Line 209"/>
              <p:cNvSpPr>
                <a:spLocks noChangeShapeType="1"/>
              </p:cNvSpPr>
              <p:nvPr/>
            </p:nvSpPr>
            <p:spPr bwMode="auto">
              <a:xfrm flipH="1">
                <a:off x="2488" y="277"/>
                <a:ext cx="2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85" name="Freeform 210"/>
              <p:cNvSpPr>
                <a:spLocks noChangeArrowheads="1"/>
              </p:cNvSpPr>
              <p:nvPr/>
            </p:nvSpPr>
            <p:spPr bwMode="auto">
              <a:xfrm>
                <a:off x="2378" y="3529"/>
                <a:ext cx="188" cy="588"/>
              </a:xfrm>
              <a:custGeom>
                <a:avLst/>
                <a:gdLst>
                  <a:gd name="T0" fmla="*/ 243 w 253"/>
                  <a:gd name="T1" fmla="*/ 52 h 1127"/>
                  <a:gd name="T2" fmla="*/ 247 w 253"/>
                  <a:gd name="T3" fmla="*/ 77 h 1127"/>
                  <a:gd name="T4" fmla="*/ 250 w 253"/>
                  <a:gd name="T5" fmla="*/ 103 h 1127"/>
                  <a:gd name="T6" fmla="*/ 252 w 253"/>
                  <a:gd name="T7" fmla="*/ 129 h 1127"/>
                  <a:gd name="T8" fmla="*/ 253 w 253"/>
                  <a:gd name="T9" fmla="*/ 157 h 1127"/>
                  <a:gd name="T10" fmla="*/ 253 w 253"/>
                  <a:gd name="T11" fmla="*/ 858 h 1127"/>
                  <a:gd name="T12" fmla="*/ 252 w 253"/>
                  <a:gd name="T13" fmla="*/ 884 h 1127"/>
                  <a:gd name="T14" fmla="*/ 250 w 253"/>
                  <a:gd name="T15" fmla="*/ 911 h 1127"/>
                  <a:gd name="T16" fmla="*/ 248 w 253"/>
                  <a:gd name="T17" fmla="*/ 923 h 1127"/>
                  <a:gd name="T18" fmla="*/ 247 w 253"/>
                  <a:gd name="T19" fmla="*/ 929 h 1127"/>
                  <a:gd name="T20" fmla="*/ 247 w 253"/>
                  <a:gd name="T21" fmla="*/ 936 h 1127"/>
                  <a:gd name="T22" fmla="*/ 243 w 253"/>
                  <a:gd name="T23" fmla="*/ 961 h 1127"/>
                  <a:gd name="T24" fmla="*/ 237 w 253"/>
                  <a:gd name="T25" fmla="*/ 984 h 1127"/>
                  <a:gd name="T26" fmla="*/ 231 w 253"/>
                  <a:gd name="T27" fmla="*/ 1006 h 1127"/>
                  <a:gd name="T28" fmla="*/ 223 w 253"/>
                  <a:gd name="T29" fmla="*/ 1027 h 1127"/>
                  <a:gd name="T30" fmla="*/ 215 w 253"/>
                  <a:gd name="T31" fmla="*/ 1048 h 1127"/>
                  <a:gd name="T32" fmla="*/ 205 w 253"/>
                  <a:gd name="T33" fmla="*/ 1065 h 1127"/>
                  <a:gd name="T34" fmla="*/ 200 w 253"/>
                  <a:gd name="T35" fmla="*/ 1074 h 1127"/>
                  <a:gd name="T36" fmla="*/ 196 w 253"/>
                  <a:gd name="T37" fmla="*/ 1082 h 1127"/>
                  <a:gd name="T38" fmla="*/ 189 w 253"/>
                  <a:gd name="T39" fmla="*/ 1088 h 1127"/>
                  <a:gd name="T40" fmla="*/ 187 w 253"/>
                  <a:gd name="T41" fmla="*/ 1089 h 1127"/>
                  <a:gd name="T42" fmla="*/ 186 w 253"/>
                  <a:gd name="T43" fmla="*/ 1091 h 1127"/>
                  <a:gd name="T44" fmla="*/ 184 w 253"/>
                  <a:gd name="T45" fmla="*/ 1095 h 1127"/>
                  <a:gd name="T46" fmla="*/ 174 w 253"/>
                  <a:gd name="T47" fmla="*/ 1107 h 1127"/>
                  <a:gd name="T48" fmla="*/ 162 w 253"/>
                  <a:gd name="T49" fmla="*/ 1115 h 1127"/>
                  <a:gd name="T50" fmla="*/ 156 w 253"/>
                  <a:gd name="T51" fmla="*/ 1118 h 1127"/>
                  <a:gd name="T52" fmla="*/ 151 w 253"/>
                  <a:gd name="T53" fmla="*/ 1122 h 1127"/>
                  <a:gd name="T54" fmla="*/ 147 w 253"/>
                  <a:gd name="T55" fmla="*/ 1122 h 1127"/>
                  <a:gd name="T56" fmla="*/ 145 w 253"/>
                  <a:gd name="T57" fmla="*/ 1122 h 1127"/>
                  <a:gd name="T58" fmla="*/ 144 w 253"/>
                  <a:gd name="T59" fmla="*/ 1122 h 1127"/>
                  <a:gd name="T60" fmla="*/ 144 w 253"/>
                  <a:gd name="T61" fmla="*/ 1123 h 1127"/>
                  <a:gd name="T62" fmla="*/ 138 w 253"/>
                  <a:gd name="T63" fmla="*/ 1125 h 1127"/>
                  <a:gd name="T64" fmla="*/ 126 w 253"/>
                  <a:gd name="T65" fmla="*/ 1127 h 1127"/>
                  <a:gd name="T66" fmla="*/ 113 w 253"/>
                  <a:gd name="T67" fmla="*/ 1125 h 1127"/>
                  <a:gd name="T68" fmla="*/ 101 w 253"/>
                  <a:gd name="T69" fmla="*/ 1122 h 1127"/>
                  <a:gd name="T70" fmla="*/ 88 w 253"/>
                  <a:gd name="T71" fmla="*/ 1115 h 1127"/>
                  <a:gd name="T72" fmla="*/ 77 w 253"/>
                  <a:gd name="T73" fmla="*/ 1107 h 1127"/>
                  <a:gd name="T74" fmla="*/ 66 w 253"/>
                  <a:gd name="T75" fmla="*/ 1095 h 1127"/>
                  <a:gd name="T76" fmla="*/ 56 w 253"/>
                  <a:gd name="T77" fmla="*/ 1082 h 1127"/>
                  <a:gd name="T78" fmla="*/ 46 w 253"/>
                  <a:gd name="T79" fmla="*/ 1065 h 1127"/>
                  <a:gd name="T80" fmla="*/ 37 w 253"/>
                  <a:gd name="T81" fmla="*/ 1048 h 1127"/>
                  <a:gd name="T82" fmla="*/ 27 w 253"/>
                  <a:gd name="T83" fmla="*/ 1027 h 1127"/>
                  <a:gd name="T84" fmla="*/ 20 w 253"/>
                  <a:gd name="T85" fmla="*/ 1006 h 1127"/>
                  <a:gd name="T86" fmla="*/ 13 w 253"/>
                  <a:gd name="T87" fmla="*/ 984 h 1127"/>
                  <a:gd name="T88" fmla="*/ 9 w 253"/>
                  <a:gd name="T89" fmla="*/ 961 h 1127"/>
                  <a:gd name="T90" fmla="*/ 4 w 253"/>
                  <a:gd name="T91" fmla="*/ 936 h 1127"/>
                  <a:gd name="T92" fmla="*/ 2 w 253"/>
                  <a:gd name="T93" fmla="*/ 911 h 1127"/>
                  <a:gd name="T94" fmla="*/ 0 w 253"/>
                  <a:gd name="T95" fmla="*/ 884 h 1127"/>
                  <a:gd name="T96" fmla="*/ 0 w 253"/>
                  <a:gd name="T97" fmla="*/ 858 h 1127"/>
                  <a:gd name="T98" fmla="*/ 0 w 253"/>
                  <a:gd name="T99" fmla="*/ 157 h 1127"/>
                  <a:gd name="T100" fmla="*/ 1 w 253"/>
                  <a:gd name="T101" fmla="*/ 114 h 1127"/>
                  <a:gd name="T102" fmla="*/ 6 w 253"/>
                  <a:gd name="T103" fmla="*/ 74 h 1127"/>
                  <a:gd name="T104" fmla="*/ 13 w 253"/>
                  <a:gd name="T105" fmla="*/ 35 h 1127"/>
                  <a:gd name="T106" fmla="*/ 24 w 253"/>
                  <a:gd name="T107" fmla="*/ 0 h 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3" h="1127">
                    <a:moveTo>
                      <a:pt x="243" y="52"/>
                    </a:moveTo>
                    <a:lnTo>
                      <a:pt x="247" y="77"/>
                    </a:lnTo>
                    <a:lnTo>
                      <a:pt x="250" y="103"/>
                    </a:lnTo>
                    <a:lnTo>
                      <a:pt x="252" y="129"/>
                    </a:lnTo>
                    <a:lnTo>
                      <a:pt x="253" y="157"/>
                    </a:lnTo>
                    <a:lnTo>
                      <a:pt x="253" y="858"/>
                    </a:lnTo>
                    <a:lnTo>
                      <a:pt x="252" y="884"/>
                    </a:lnTo>
                    <a:lnTo>
                      <a:pt x="250" y="911"/>
                    </a:lnTo>
                    <a:lnTo>
                      <a:pt x="248" y="923"/>
                    </a:lnTo>
                    <a:lnTo>
                      <a:pt x="247" y="929"/>
                    </a:lnTo>
                    <a:lnTo>
                      <a:pt x="247" y="936"/>
                    </a:lnTo>
                    <a:lnTo>
                      <a:pt x="243" y="961"/>
                    </a:lnTo>
                    <a:lnTo>
                      <a:pt x="237" y="984"/>
                    </a:lnTo>
                    <a:lnTo>
                      <a:pt x="231" y="1006"/>
                    </a:lnTo>
                    <a:lnTo>
                      <a:pt x="223" y="1027"/>
                    </a:lnTo>
                    <a:lnTo>
                      <a:pt x="215" y="1048"/>
                    </a:lnTo>
                    <a:lnTo>
                      <a:pt x="205" y="1065"/>
                    </a:lnTo>
                    <a:lnTo>
                      <a:pt x="200" y="1074"/>
                    </a:lnTo>
                    <a:lnTo>
                      <a:pt x="196" y="1082"/>
                    </a:lnTo>
                    <a:lnTo>
                      <a:pt x="189" y="1088"/>
                    </a:lnTo>
                    <a:lnTo>
                      <a:pt x="187" y="1089"/>
                    </a:lnTo>
                    <a:lnTo>
                      <a:pt x="186" y="1091"/>
                    </a:lnTo>
                    <a:lnTo>
                      <a:pt x="184" y="1095"/>
                    </a:lnTo>
                    <a:lnTo>
                      <a:pt x="174" y="1107"/>
                    </a:lnTo>
                    <a:lnTo>
                      <a:pt x="162" y="1115"/>
                    </a:lnTo>
                    <a:lnTo>
                      <a:pt x="156" y="1118"/>
                    </a:lnTo>
                    <a:lnTo>
                      <a:pt x="151" y="1122"/>
                    </a:lnTo>
                    <a:lnTo>
                      <a:pt x="147" y="1122"/>
                    </a:lnTo>
                    <a:lnTo>
                      <a:pt x="145" y="1122"/>
                    </a:lnTo>
                    <a:lnTo>
                      <a:pt x="144" y="1122"/>
                    </a:lnTo>
                    <a:lnTo>
                      <a:pt x="144" y="1123"/>
                    </a:lnTo>
                    <a:lnTo>
                      <a:pt x="138" y="1125"/>
                    </a:lnTo>
                    <a:lnTo>
                      <a:pt x="126" y="1127"/>
                    </a:lnTo>
                    <a:lnTo>
                      <a:pt x="113" y="1125"/>
                    </a:lnTo>
                    <a:lnTo>
                      <a:pt x="101" y="1122"/>
                    </a:lnTo>
                    <a:lnTo>
                      <a:pt x="88" y="1115"/>
                    </a:lnTo>
                    <a:lnTo>
                      <a:pt x="77" y="1107"/>
                    </a:lnTo>
                    <a:lnTo>
                      <a:pt x="66" y="1095"/>
                    </a:lnTo>
                    <a:lnTo>
                      <a:pt x="56" y="1082"/>
                    </a:lnTo>
                    <a:lnTo>
                      <a:pt x="46" y="1065"/>
                    </a:lnTo>
                    <a:lnTo>
                      <a:pt x="37" y="1048"/>
                    </a:lnTo>
                    <a:lnTo>
                      <a:pt x="27" y="1027"/>
                    </a:lnTo>
                    <a:lnTo>
                      <a:pt x="20" y="1006"/>
                    </a:lnTo>
                    <a:lnTo>
                      <a:pt x="13" y="984"/>
                    </a:lnTo>
                    <a:lnTo>
                      <a:pt x="9" y="961"/>
                    </a:lnTo>
                    <a:lnTo>
                      <a:pt x="4" y="936"/>
                    </a:lnTo>
                    <a:lnTo>
                      <a:pt x="2" y="911"/>
                    </a:lnTo>
                    <a:lnTo>
                      <a:pt x="0" y="884"/>
                    </a:lnTo>
                    <a:lnTo>
                      <a:pt x="0" y="858"/>
                    </a:lnTo>
                    <a:lnTo>
                      <a:pt x="0" y="157"/>
                    </a:lnTo>
                    <a:lnTo>
                      <a:pt x="1" y="114"/>
                    </a:lnTo>
                    <a:lnTo>
                      <a:pt x="6" y="74"/>
                    </a:lnTo>
                    <a:lnTo>
                      <a:pt x="13" y="35"/>
                    </a:lnTo>
                    <a:lnTo>
                      <a:pt x="2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86" name="Line 211"/>
              <p:cNvSpPr>
                <a:spLocks noChangeShapeType="1"/>
              </p:cNvSpPr>
              <p:nvPr/>
            </p:nvSpPr>
            <p:spPr bwMode="auto">
              <a:xfrm flipV="1">
                <a:off x="2490" y="231"/>
                <a:ext cx="2" cy="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87" name="Freeform 212"/>
              <p:cNvSpPr>
                <a:spLocks noChangeArrowheads="1"/>
              </p:cNvSpPr>
              <p:nvPr/>
            </p:nvSpPr>
            <p:spPr bwMode="auto">
              <a:xfrm>
                <a:off x="2443" y="133"/>
                <a:ext cx="65" cy="92"/>
              </a:xfrm>
              <a:custGeom>
                <a:avLst/>
                <a:gdLst>
                  <a:gd name="T0" fmla="*/ 13 w 88"/>
                  <a:gd name="T1" fmla="*/ 178 h 179"/>
                  <a:gd name="T2" fmla="*/ 7 w 88"/>
                  <a:gd name="T3" fmla="*/ 161 h 179"/>
                  <a:gd name="T4" fmla="*/ 3 w 88"/>
                  <a:gd name="T5" fmla="*/ 144 h 179"/>
                  <a:gd name="T6" fmla="*/ 0 w 88"/>
                  <a:gd name="T7" fmla="*/ 125 h 179"/>
                  <a:gd name="T8" fmla="*/ 0 w 88"/>
                  <a:gd name="T9" fmla="*/ 106 h 179"/>
                  <a:gd name="T10" fmla="*/ 0 w 88"/>
                  <a:gd name="T11" fmla="*/ 83 h 179"/>
                  <a:gd name="T12" fmla="*/ 3 w 88"/>
                  <a:gd name="T13" fmla="*/ 64 h 179"/>
                  <a:gd name="T14" fmla="*/ 7 w 88"/>
                  <a:gd name="T15" fmla="*/ 46 h 179"/>
                  <a:gd name="T16" fmla="*/ 14 w 88"/>
                  <a:gd name="T17" fmla="*/ 31 h 179"/>
                  <a:gd name="T18" fmla="*/ 20 w 88"/>
                  <a:gd name="T19" fmla="*/ 17 h 179"/>
                  <a:gd name="T20" fmla="*/ 28 w 88"/>
                  <a:gd name="T21" fmla="*/ 8 h 179"/>
                  <a:gd name="T22" fmla="*/ 36 w 88"/>
                  <a:gd name="T23" fmla="*/ 1 h 179"/>
                  <a:gd name="T24" fmla="*/ 45 w 88"/>
                  <a:gd name="T25" fmla="*/ 0 h 179"/>
                  <a:gd name="T26" fmla="*/ 53 w 88"/>
                  <a:gd name="T27" fmla="*/ 1 h 179"/>
                  <a:gd name="T28" fmla="*/ 61 w 88"/>
                  <a:gd name="T29" fmla="*/ 8 h 179"/>
                  <a:gd name="T30" fmla="*/ 68 w 88"/>
                  <a:gd name="T31" fmla="*/ 17 h 179"/>
                  <a:gd name="T32" fmla="*/ 71 w 88"/>
                  <a:gd name="T33" fmla="*/ 23 h 179"/>
                  <a:gd name="T34" fmla="*/ 75 w 88"/>
                  <a:gd name="T35" fmla="*/ 31 h 179"/>
                  <a:gd name="T36" fmla="*/ 80 w 88"/>
                  <a:gd name="T37" fmla="*/ 46 h 179"/>
                  <a:gd name="T38" fmla="*/ 84 w 88"/>
                  <a:gd name="T39" fmla="*/ 64 h 179"/>
                  <a:gd name="T40" fmla="*/ 87 w 88"/>
                  <a:gd name="T41" fmla="*/ 83 h 179"/>
                  <a:gd name="T42" fmla="*/ 88 w 88"/>
                  <a:gd name="T43" fmla="*/ 106 h 179"/>
                  <a:gd name="T44" fmla="*/ 87 w 88"/>
                  <a:gd name="T45" fmla="*/ 126 h 179"/>
                  <a:gd name="T46" fmla="*/ 85 w 88"/>
                  <a:gd name="T47" fmla="*/ 135 h 179"/>
                  <a:gd name="T48" fmla="*/ 84 w 88"/>
                  <a:gd name="T49" fmla="*/ 145 h 179"/>
                  <a:gd name="T50" fmla="*/ 80 w 88"/>
                  <a:gd name="T51" fmla="*/ 162 h 179"/>
                  <a:gd name="T52" fmla="*/ 77 w 88"/>
                  <a:gd name="T53" fmla="*/ 170 h 179"/>
                  <a:gd name="T54" fmla="*/ 75 w 88"/>
                  <a:gd name="T55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8" h="179">
                    <a:moveTo>
                      <a:pt x="13" y="178"/>
                    </a:moveTo>
                    <a:lnTo>
                      <a:pt x="7" y="161"/>
                    </a:lnTo>
                    <a:lnTo>
                      <a:pt x="3" y="144"/>
                    </a:lnTo>
                    <a:lnTo>
                      <a:pt x="0" y="125"/>
                    </a:lnTo>
                    <a:lnTo>
                      <a:pt x="0" y="106"/>
                    </a:lnTo>
                    <a:lnTo>
                      <a:pt x="0" y="83"/>
                    </a:lnTo>
                    <a:lnTo>
                      <a:pt x="3" y="64"/>
                    </a:lnTo>
                    <a:lnTo>
                      <a:pt x="7" y="46"/>
                    </a:lnTo>
                    <a:lnTo>
                      <a:pt x="14" y="31"/>
                    </a:lnTo>
                    <a:lnTo>
                      <a:pt x="20" y="17"/>
                    </a:lnTo>
                    <a:lnTo>
                      <a:pt x="28" y="8"/>
                    </a:lnTo>
                    <a:lnTo>
                      <a:pt x="36" y="1"/>
                    </a:lnTo>
                    <a:lnTo>
                      <a:pt x="45" y="0"/>
                    </a:lnTo>
                    <a:lnTo>
                      <a:pt x="53" y="1"/>
                    </a:lnTo>
                    <a:lnTo>
                      <a:pt x="61" y="8"/>
                    </a:lnTo>
                    <a:lnTo>
                      <a:pt x="68" y="17"/>
                    </a:lnTo>
                    <a:lnTo>
                      <a:pt x="71" y="23"/>
                    </a:lnTo>
                    <a:lnTo>
                      <a:pt x="75" y="31"/>
                    </a:lnTo>
                    <a:lnTo>
                      <a:pt x="80" y="46"/>
                    </a:lnTo>
                    <a:lnTo>
                      <a:pt x="84" y="64"/>
                    </a:lnTo>
                    <a:lnTo>
                      <a:pt x="87" y="83"/>
                    </a:lnTo>
                    <a:lnTo>
                      <a:pt x="88" y="106"/>
                    </a:lnTo>
                    <a:lnTo>
                      <a:pt x="87" y="126"/>
                    </a:lnTo>
                    <a:lnTo>
                      <a:pt x="85" y="135"/>
                    </a:lnTo>
                    <a:lnTo>
                      <a:pt x="84" y="145"/>
                    </a:lnTo>
                    <a:lnTo>
                      <a:pt x="80" y="162"/>
                    </a:lnTo>
                    <a:lnTo>
                      <a:pt x="77" y="170"/>
                    </a:lnTo>
                    <a:lnTo>
                      <a:pt x="75" y="17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88" name="Freeform 213"/>
              <p:cNvSpPr>
                <a:spLocks noChangeArrowheads="1"/>
              </p:cNvSpPr>
              <p:nvPr/>
            </p:nvSpPr>
            <p:spPr bwMode="auto">
              <a:xfrm>
                <a:off x="2517" y="3482"/>
                <a:ext cx="24" cy="29"/>
              </a:xfrm>
              <a:custGeom>
                <a:avLst/>
                <a:gdLst>
                  <a:gd name="T0" fmla="*/ 33 w 33"/>
                  <a:gd name="T1" fmla="*/ 53 h 53"/>
                  <a:gd name="T2" fmla="*/ 30 w 33"/>
                  <a:gd name="T3" fmla="*/ 49 h 53"/>
                  <a:gd name="T4" fmla="*/ 0 w 33"/>
                  <a:gd name="T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52">
                    <a:moveTo>
                      <a:pt x="33" y="53"/>
                    </a:moveTo>
                    <a:lnTo>
                      <a:pt x="30" y="4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89" name="Line 214"/>
              <p:cNvSpPr>
                <a:spLocks noChangeShapeType="1"/>
              </p:cNvSpPr>
              <p:nvPr/>
            </p:nvSpPr>
            <p:spPr bwMode="auto">
              <a:xfrm flipH="1">
                <a:off x="2410" y="3450"/>
                <a:ext cx="42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90" name="Freeform 215"/>
              <p:cNvSpPr>
                <a:spLocks noChangeArrowheads="1"/>
              </p:cNvSpPr>
              <p:nvPr/>
            </p:nvSpPr>
            <p:spPr bwMode="auto">
              <a:xfrm>
                <a:off x="2410" y="3478"/>
                <a:ext cx="31" cy="28"/>
              </a:xfrm>
              <a:custGeom>
                <a:avLst/>
                <a:gdLst>
                  <a:gd name="T0" fmla="*/ 0 w 43"/>
                  <a:gd name="T1" fmla="*/ 53 h 53"/>
                  <a:gd name="T2" fmla="*/ 10 w 43"/>
                  <a:gd name="T3" fmla="*/ 35 h 53"/>
                  <a:gd name="T4" fmla="*/ 20 w 43"/>
                  <a:gd name="T5" fmla="*/ 21 h 53"/>
                  <a:gd name="T6" fmla="*/ 31 w 43"/>
                  <a:gd name="T7" fmla="*/ 9 h 53"/>
                  <a:gd name="T8" fmla="*/ 43 w 43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2">
                    <a:moveTo>
                      <a:pt x="0" y="53"/>
                    </a:moveTo>
                    <a:lnTo>
                      <a:pt x="10" y="35"/>
                    </a:lnTo>
                    <a:lnTo>
                      <a:pt x="20" y="21"/>
                    </a:lnTo>
                    <a:lnTo>
                      <a:pt x="31" y="9"/>
                    </a:lnTo>
                    <a:lnTo>
                      <a:pt x="4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91" name="Line 216"/>
              <p:cNvSpPr>
                <a:spLocks noChangeShapeType="1"/>
              </p:cNvSpPr>
              <p:nvPr/>
            </p:nvSpPr>
            <p:spPr bwMode="auto">
              <a:xfrm flipV="1">
                <a:off x="2454" y="297"/>
                <a:ext cx="2" cy="28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92" name="Line 217"/>
              <p:cNvSpPr>
                <a:spLocks noChangeShapeType="1"/>
              </p:cNvSpPr>
              <p:nvPr/>
            </p:nvSpPr>
            <p:spPr bwMode="auto">
              <a:xfrm flipV="1">
                <a:off x="2454" y="3243"/>
                <a:ext cx="2" cy="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93" name="Line 218"/>
              <p:cNvSpPr>
                <a:spLocks noChangeShapeType="1"/>
              </p:cNvSpPr>
              <p:nvPr/>
            </p:nvSpPr>
            <p:spPr bwMode="auto">
              <a:xfrm flipH="1" flipV="1">
                <a:off x="2405" y="3501"/>
                <a:ext cx="5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94" name="Freeform 219"/>
              <p:cNvSpPr>
                <a:spLocks noChangeArrowheads="1"/>
              </p:cNvSpPr>
              <p:nvPr/>
            </p:nvSpPr>
            <p:spPr bwMode="auto">
              <a:xfrm>
                <a:off x="2490" y="277"/>
                <a:ext cx="2" cy="2979"/>
              </a:xfrm>
              <a:custGeom>
                <a:avLst/>
                <a:gdLst>
                  <a:gd name="T0" fmla="*/ 0 w 2"/>
                  <a:gd name="T1" fmla="*/ 5718 h 5718"/>
                  <a:gd name="T2" fmla="*/ 0 w 2"/>
                  <a:gd name="T3" fmla="*/ 5689 h 5718"/>
                  <a:gd name="T4" fmla="*/ 0 w 2"/>
                  <a:gd name="T5" fmla="*/ 0 h 5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718">
                    <a:moveTo>
                      <a:pt x="0" y="5718"/>
                    </a:moveTo>
                    <a:lnTo>
                      <a:pt x="0" y="568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95" name="Line 220"/>
              <p:cNvSpPr>
                <a:spLocks noChangeShapeType="1"/>
              </p:cNvSpPr>
              <p:nvPr/>
            </p:nvSpPr>
            <p:spPr bwMode="auto">
              <a:xfrm flipH="1" flipV="1">
                <a:off x="2394" y="3525"/>
                <a:ext cx="2" cy="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96" name="Freeform 221"/>
              <p:cNvSpPr>
                <a:spLocks noChangeArrowheads="1"/>
              </p:cNvSpPr>
              <p:nvPr/>
            </p:nvSpPr>
            <p:spPr bwMode="auto">
              <a:xfrm>
                <a:off x="2396" y="3506"/>
                <a:ext cx="14" cy="23"/>
              </a:xfrm>
              <a:custGeom>
                <a:avLst/>
                <a:gdLst>
                  <a:gd name="T0" fmla="*/ 0 w 18"/>
                  <a:gd name="T1" fmla="*/ 46 h 46"/>
                  <a:gd name="T2" fmla="*/ 13 w 18"/>
                  <a:gd name="T3" fmla="*/ 12 h 46"/>
                  <a:gd name="T4" fmla="*/ 18 w 18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46">
                    <a:moveTo>
                      <a:pt x="0" y="46"/>
                    </a:moveTo>
                    <a:lnTo>
                      <a:pt x="13" y="12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97" name="Freeform 222"/>
              <p:cNvSpPr>
                <a:spLocks noChangeArrowheads="1"/>
              </p:cNvSpPr>
              <p:nvPr/>
            </p:nvSpPr>
            <p:spPr bwMode="auto">
              <a:xfrm>
                <a:off x="2494" y="3362"/>
                <a:ext cx="20" cy="117"/>
              </a:xfrm>
              <a:custGeom>
                <a:avLst/>
                <a:gdLst>
                  <a:gd name="T0" fmla="*/ 27 w 27"/>
                  <a:gd name="T1" fmla="*/ 223 h 223"/>
                  <a:gd name="T2" fmla="*/ 0 w 27"/>
                  <a:gd name="T3" fmla="*/ 176 h 223"/>
                  <a:gd name="T4" fmla="*/ 0 w 27"/>
                  <a:gd name="T5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23">
                    <a:moveTo>
                      <a:pt x="27" y="223"/>
                    </a:moveTo>
                    <a:lnTo>
                      <a:pt x="0" y="17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98" name="Line 223"/>
              <p:cNvSpPr>
                <a:spLocks noChangeShapeType="1"/>
              </p:cNvSpPr>
              <p:nvPr/>
            </p:nvSpPr>
            <p:spPr bwMode="auto">
              <a:xfrm>
                <a:off x="2336" y="3373"/>
                <a:ext cx="58" cy="1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99" name="Line 224"/>
              <p:cNvSpPr>
                <a:spLocks noChangeShapeType="1"/>
              </p:cNvSpPr>
              <p:nvPr/>
            </p:nvSpPr>
            <p:spPr bwMode="auto">
              <a:xfrm>
                <a:off x="2459" y="3359"/>
                <a:ext cx="2" cy="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00" name="Line 225"/>
              <p:cNvSpPr>
                <a:spLocks noChangeShapeType="1"/>
              </p:cNvSpPr>
              <p:nvPr/>
            </p:nvSpPr>
            <p:spPr bwMode="auto">
              <a:xfrm>
                <a:off x="2410" y="3504"/>
                <a:ext cx="2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01" name="Line 226"/>
              <p:cNvSpPr>
                <a:spLocks noChangeShapeType="1"/>
              </p:cNvSpPr>
              <p:nvPr/>
            </p:nvSpPr>
            <p:spPr bwMode="auto">
              <a:xfrm flipV="1">
                <a:off x="2394" y="3504"/>
                <a:ext cx="16" cy="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02" name="Line 227"/>
              <p:cNvSpPr>
                <a:spLocks noChangeShapeType="1"/>
              </p:cNvSpPr>
              <p:nvPr/>
            </p:nvSpPr>
            <p:spPr bwMode="auto">
              <a:xfrm flipH="1">
                <a:off x="2347" y="266"/>
                <a:ext cx="80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03" name="Line 228"/>
              <p:cNvSpPr>
                <a:spLocks noChangeShapeType="1"/>
              </p:cNvSpPr>
              <p:nvPr/>
            </p:nvSpPr>
            <p:spPr bwMode="auto">
              <a:xfrm flipH="1">
                <a:off x="2345" y="632"/>
                <a:ext cx="80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04" name="Line 229"/>
              <p:cNvSpPr>
                <a:spLocks noChangeShapeType="1"/>
              </p:cNvSpPr>
              <p:nvPr/>
            </p:nvSpPr>
            <p:spPr bwMode="auto">
              <a:xfrm flipH="1">
                <a:off x="2347" y="1729"/>
                <a:ext cx="80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05" name="Line 230"/>
              <p:cNvSpPr>
                <a:spLocks noChangeShapeType="1"/>
              </p:cNvSpPr>
              <p:nvPr/>
            </p:nvSpPr>
            <p:spPr bwMode="auto">
              <a:xfrm flipH="1">
                <a:off x="2347" y="997"/>
                <a:ext cx="80" cy="2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06" name="Line 231"/>
              <p:cNvSpPr>
                <a:spLocks noChangeShapeType="1"/>
              </p:cNvSpPr>
              <p:nvPr/>
            </p:nvSpPr>
            <p:spPr bwMode="auto">
              <a:xfrm flipH="1">
                <a:off x="2347" y="1366"/>
                <a:ext cx="80" cy="2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07" name="Line 232"/>
              <p:cNvSpPr>
                <a:spLocks noChangeShapeType="1"/>
              </p:cNvSpPr>
              <p:nvPr/>
            </p:nvSpPr>
            <p:spPr bwMode="auto">
              <a:xfrm flipH="1">
                <a:off x="2345" y="2460"/>
                <a:ext cx="80" cy="2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08" name="Line 233"/>
              <p:cNvSpPr>
                <a:spLocks noChangeShapeType="1"/>
              </p:cNvSpPr>
              <p:nvPr/>
            </p:nvSpPr>
            <p:spPr bwMode="auto">
              <a:xfrm flipV="1">
                <a:off x="2454" y="3196"/>
                <a:ext cx="2" cy="47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09" name="Line 234"/>
              <p:cNvSpPr>
                <a:spLocks noChangeShapeType="1"/>
              </p:cNvSpPr>
              <p:nvPr/>
            </p:nvSpPr>
            <p:spPr bwMode="auto">
              <a:xfrm flipH="1">
                <a:off x="2347" y="2098"/>
                <a:ext cx="80" cy="1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10" name="Freeform 235"/>
              <p:cNvSpPr>
                <a:spLocks noChangeArrowheads="1"/>
              </p:cNvSpPr>
              <p:nvPr/>
            </p:nvSpPr>
            <p:spPr bwMode="auto">
              <a:xfrm>
                <a:off x="2479" y="3060"/>
                <a:ext cx="2" cy="193"/>
              </a:xfrm>
              <a:custGeom>
                <a:avLst/>
                <a:gdLst>
                  <a:gd name="T0" fmla="*/ 0 w 2"/>
                  <a:gd name="T1" fmla="*/ 0 h 368"/>
                  <a:gd name="T2" fmla="*/ 2 w 2"/>
                  <a:gd name="T3" fmla="*/ 336 h 368"/>
                  <a:gd name="T4" fmla="*/ 2 w 2"/>
                  <a:gd name="T5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68">
                    <a:moveTo>
                      <a:pt x="0" y="0"/>
                    </a:moveTo>
                    <a:lnTo>
                      <a:pt x="2" y="336"/>
                    </a:lnTo>
                    <a:lnTo>
                      <a:pt x="2" y="368"/>
                    </a:ln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11" name="Line 236"/>
              <p:cNvSpPr>
                <a:spLocks noChangeShapeType="1"/>
              </p:cNvSpPr>
              <p:nvPr/>
            </p:nvSpPr>
            <p:spPr bwMode="auto">
              <a:xfrm flipH="1">
                <a:off x="2476" y="3060"/>
                <a:ext cx="3" cy="24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12" name="Freeform 237"/>
              <p:cNvSpPr>
                <a:spLocks noChangeArrowheads="1"/>
              </p:cNvSpPr>
              <p:nvPr/>
            </p:nvSpPr>
            <p:spPr bwMode="auto">
              <a:xfrm>
                <a:off x="2481" y="3350"/>
                <a:ext cx="2" cy="111"/>
              </a:xfrm>
              <a:custGeom>
                <a:avLst/>
                <a:gdLst>
                  <a:gd name="T0" fmla="*/ 3 w 3"/>
                  <a:gd name="T1" fmla="*/ 0 h 215"/>
                  <a:gd name="T2" fmla="*/ 3 w 3"/>
                  <a:gd name="T3" fmla="*/ 22 h 215"/>
                  <a:gd name="T4" fmla="*/ 0 w 3"/>
                  <a:gd name="T5" fmla="*/ 201 h 215"/>
                  <a:gd name="T6" fmla="*/ 0 w 3"/>
                  <a:gd name="T7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15">
                    <a:moveTo>
                      <a:pt x="3" y="0"/>
                    </a:moveTo>
                    <a:lnTo>
                      <a:pt x="3" y="22"/>
                    </a:lnTo>
                    <a:lnTo>
                      <a:pt x="0" y="201"/>
                    </a:lnTo>
                    <a:lnTo>
                      <a:pt x="0" y="215"/>
                    </a:ln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13" name="Line 238"/>
              <p:cNvSpPr>
                <a:spLocks noChangeShapeType="1"/>
              </p:cNvSpPr>
              <p:nvPr/>
            </p:nvSpPr>
            <p:spPr bwMode="auto">
              <a:xfrm flipH="1" flipV="1">
                <a:off x="2476" y="2971"/>
                <a:ext cx="3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14" name="Line 239"/>
              <p:cNvSpPr>
                <a:spLocks noChangeShapeType="1"/>
              </p:cNvSpPr>
              <p:nvPr/>
            </p:nvSpPr>
            <p:spPr bwMode="auto">
              <a:xfrm flipV="1">
                <a:off x="2476" y="2943"/>
                <a:ext cx="3" cy="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15" name="Freeform 240"/>
              <p:cNvSpPr>
                <a:spLocks noChangeArrowheads="1"/>
              </p:cNvSpPr>
              <p:nvPr/>
            </p:nvSpPr>
            <p:spPr bwMode="auto">
              <a:xfrm>
                <a:off x="2472" y="2937"/>
                <a:ext cx="2" cy="84"/>
              </a:xfrm>
              <a:custGeom>
                <a:avLst/>
                <a:gdLst>
                  <a:gd name="T0" fmla="*/ 1 w 2"/>
                  <a:gd name="T1" fmla="*/ 163 h 163"/>
                  <a:gd name="T2" fmla="*/ 2 w 2"/>
                  <a:gd name="T3" fmla="*/ 114 h 163"/>
                  <a:gd name="T4" fmla="*/ 1 w 2"/>
                  <a:gd name="T5" fmla="*/ 56 h 163"/>
                  <a:gd name="T6" fmla="*/ 0 w 2"/>
                  <a:gd name="T7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63">
                    <a:moveTo>
                      <a:pt x="1" y="163"/>
                    </a:moveTo>
                    <a:lnTo>
                      <a:pt x="2" y="114"/>
                    </a:lnTo>
                    <a:lnTo>
                      <a:pt x="1" y="5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16" name="Freeform 241"/>
              <p:cNvSpPr>
                <a:spLocks noChangeArrowheads="1"/>
              </p:cNvSpPr>
              <p:nvPr/>
            </p:nvSpPr>
            <p:spPr bwMode="auto">
              <a:xfrm>
                <a:off x="2476" y="2785"/>
                <a:ext cx="3" cy="158"/>
              </a:xfrm>
              <a:custGeom>
                <a:avLst/>
                <a:gdLst>
                  <a:gd name="T0" fmla="*/ 1 w 1"/>
                  <a:gd name="T1" fmla="*/ 304 h 304"/>
                  <a:gd name="T2" fmla="*/ 0 w 1"/>
                  <a:gd name="T3" fmla="*/ 142 h 304"/>
                  <a:gd name="T4" fmla="*/ 0 w 1"/>
                  <a:gd name="T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04">
                    <a:moveTo>
                      <a:pt x="1" y="304"/>
                    </a:moveTo>
                    <a:lnTo>
                      <a:pt x="0" y="14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17" name="Line 242"/>
              <p:cNvSpPr>
                <a:spLocks noChangeShapeType="1"/>
              </p:cNvSpPr>
              <p:nvPr/>
            </p:nvSpPr>
            <p:spPr bwMode="auto">
              <a:xfrm flipH="1" flipV="1">
                <a:off x="2488" y="3478"/>
                <a:ext cx="2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18" name="Freeform 243"/>
              <p:cNvSpPr>
                <a:spLocks noChangeArrowheads="1"/>
              </p:cNvSpPr>
              <p:nvPr/>
            </p:nvSpPr>
            <p:spPr bwMode="auto">
              <a:xfrm>
                <a:off x="2476" y="2482"/>
                <a:ext cx="5" cy="303"/>
              </a:xfrm>
              <a:custGeom>
                <a:avLst/>
                <a:gdLst>
                  <a:gd name="T0" fmla="*/ 0 w 5"/>
                  <a:gd name="T1" fmla="*/ 582 h 582"/>
                  <a:gd name="T2" fmla="*/ 3 w 5"/>
                  <a:gd name="T3" fmla="*/ 431 h 582"/>
                  <a:gd name="T4" fmla="*/ 3 w 5"/>
                  <a:gd name="T5" fmla="*/ 203 h 582"/>
                  <a:gd name="T6" fmla="*/ 5 w 5"/>
                  <a:gd name="T7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82">
                    <a:moveTo>
                      <a:pt x="0" y="582"/>
                    </a:moveTo>
                    <a:lnTo>
                      <a:pt x="3" y="431"/>
                    </a:lnTo>
                    <a:lnTo>
                      <a:pt x="3" y="20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19" name="Freeform 244"/>
              <p:cNvSpPr>
                <a:spLocks noChangeArrowheads="1"/>
              </p:cNvSpPr>
              <p:nvPr/>
            </p:nvSpPr>
            <p:spPr bwMode="auto">
              <a:xfrm>
                <a:off x="2485" y="3465"/>
                <a:ext cx="25" cy="28"/>
              </a:xfrm>
              <a:custGeom>
                <a:avLst/>
                <a:gdLst>
                  <a:gd name="T0" fmla="*/ 33 w 33"/>
                  <a:gd name="T1" fmla="*/ 54 h 54"/>
                  <a:gd name="T2" fmla="*/ 32 w 33"/>
                  <a:gd name="T3" fmla="*/ 53 h 54"/>
                  <a:gd name="T4" fmla="*/ 0 w 33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54">
                    <a:moveTo>
                      <a:pt x="33" y="54"/>
                    </a:moveTo>
                    <a:lnTo>
                      <a:pt x="32" y="5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20" name="Line 245"/>
              <p:cNvSpPr>
                <a:spLocks noChangeShapeType="1"/>
              </p:cNvSpPr>
              <p:nvPr/>
            </p:nvSpPr>
            <p:spPr bwMode="auto">
              <a:xfrm flipH="1" flipV="1">
                <a:off x="2510" y="3493"/>
                <a:ext cx="2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21" name="Line 246"/>
              <p:cNvSpPr>
                <a:spLocks noChangeShapeType="1"/>
              </p:cNvSpPr>
              <p:nvPr/>
            </p:nvSpPr>
            <p:spPr bwMode="auto">
              <a:xfrm>
                <a:off x="2488" y="3478"/>
                <a:ext cx="11" cy="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22" name="Line 247"/>
              <p:cNvSpPr>
                <a:spLocks noChangeShapeType="1"/>
              </p:cNvSpPr>
              <p:nvPr/>
            </p:nvSpPr>
            <p:spPr bwMode="auto">
              <a:xfrm flipH="1" flipV="1">
                <a:off x="2490" y="3481"/>
                <a:ext cx="9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23" name="Line 248"/>
              <p:cNvSpPr>
                <a:spLocks noChangeShapeType="1"/>
              </p:cNvSpPr>
              <p:nvPr/>
            </p:nvSpPr>
            <p:spPr bwMode="auto">
              <a:xfrm>
                <a:off x="2472" y="2983"/>
                <a:ext cx="3" cy="89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24" name="Freeform 249"/>
              <p:cNvSpPr>
                <a:spLocks noChangeArrowheads="1"/>
              </p:cNvSpPr>
              <p:nvPr/>
            </p:nvSpPr>
            <p:spPr bwMode="auto">
              <a:xfrm>
                <a:off x="2465" y="3446"/>
                <a:ext cx="3" cy="29"/>
              </a:xfrm>
              <a:custGeom>
                <a:avLst/>
                <a:gdLst>
                  <a:gd name="T0" fmla="*/ 3 w 3"/>
                  <a:gd name="T1" fmla="*/ 0 h 53"/>
                  <a:gd name="T2" fmla="*/ 3 w 3"/>
                  <a:gd name="T3" fmla="*/ 14 h 53"/>
                  <a:gd name="T4" fmla="*/ 2 w 3"/>
                  <a:gd name="T5" fmla="*/ 33 h 53"/>
                  <a:gd name="T6" fmla="*/ 0 w 3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2">
                    <a:moveTo>
                      <a:pt x="3" y="0"/>
                    </a:moveTo>
                    <a:lnTo>
                      <a:pt x="3" y="14"/>
                    </a:lnTo>
                    <a:lnTo>
                      <a:pt x="2" y="33"/>
                    </a:lnTo>
                    <a:lnTo>
                      <a:pt x="0" y="53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25" name="Freeform 250"/>
              <p:cNvSpPr>
                <a:spLocks noChangeArrowheads="1"/>
              </p:cNvSpPr>
              <p:nvPr/>
            </p:nvSpPr>
            <p:spPr bwMode="auto">
              <a:xfrm>
                <a:off x="2441" y="3454"/>
                <a:ext cx="20" cy="32"/>
              </a:xfrm>
              <a:custGeom>
                <a:avLst/>
                <a:gdLst>
                  <a:gd name="T0" fmla="*/ 27 w 27"/>
                  <a:gd name="T1" fmla="*/ 0 h 62"/>
                  <a:gd name="T2" fmla="*/ 15 w 27"/>
                  <a:gd name="T3" fmla="*/ 18 h 62"/>
                  <a:gd name="T4" fmla="*/ 5 w 27"/>
                  <a:gd name="T5" fmla="*/ 36 h 62"/>
                  <a:gd name="T6" fmla="*/ 0 w 27"/>
                  <a:gd name="T7" fmla="*/ 55 h 62"/>
                  <a:gd name="T8" fmla="*/ 0 w 27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2">
                    <a:moveTo>
                      <a:pt x="27" y="0"/>
                    </a:moveTo>
                    <a:lnTo>
                      <a:pt x="15" y="18"/>
                    </a:lnTo>
                    <a:lnTo>
                      <a:pt x="5" y="36"/>
                    </a:lnTo>
                    <a:lnTo>
                      <a:pt x="0" y="55"/>
                    </a:lnTo>
                    <a:lnTo>
                      <a:pt x="0" y="62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26" name="Line 251"/>
              <p:cNvSpPr>
                <a:spLocks noChangeShapeType="1"/>
              </p:cNvSpPr>
              <p:nvPr/>
            </p:nvSpPr>
            <p:spPr bwMode="auto">
              <a:xfrm>
                <a:off x="2461" y="3454"/>
                <a:ext cx="2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27" name="Freeform 252"/>
              <p:cNvSpPr>
                <a:spLocks noChangeArrowheads="1"/>
              </p:cNvSpPr>
              <p:nvPr/>
            </p:nvSpPr>
            <p:spPr bwMode="auto">
              <a:xfrm>
                <a:off x="2447" y="3479"/>
                <a:ext cx="7" cy="3"/>
              </a:xfrm>
              <a:custGeom>
                <a:avLst/>
                <a:gdLst>
                  <a:gd name="T0" fmla="*/ 7 w 7"/>
                  <a:gd name="T1" fmla="*/ 0 h 6"/>
                  <a:gd name="T2" fmla="*/ 3 w 7"/>
                  <a:gd name="T3" fmla="*/ 4 h 6"/>
                  <a:gd name="T4" fmla="*/ 0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3" y="4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28" name="Line 253"/>
              <p:cNvSpPr>
                <a:spLocks noChangeShapeType="1"/>
              </p:cNvSpPr>
              <p:nvPr/>
            </p:nvSpPr>
            <p:spPr bwMode="auto">
              <a:xfrm>
                <a:off x="2468" y="3489"/>
                <a:ext cx="20" cy="1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29" name="Line 254"/>
              <p:cNvSpPr>
                <a:spLocks noChangeShapeType="1"/>
              </p:cNvSpPr>
              <p:nvPr/>
            </p:nvSpPr>
            <p:spPr bwMode="auto">
              <a:xfrm flipH="1" flipV="1">
                <a:off x="2476" y="2943"/>
                <a:ext cx="3" cy="33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30" name="Line 255"/>
              <p:cNvSpPr>
                <a:spLocks noChangeShapeType="1"/>
              </p:cNvSpPr>
              <p:nvPr/>
            </p:nvSpPr>
            <p:spPr bwMode="auto">
              <a:xfrm flipH="1" flipV="1">
                <a:off x="2472" y="2439"/>
                <a:ext cx="4" cy="301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31" name="Freeform 256"/>
              <p:cNvSpPr>
                <a:spLocks noChangeArrowheads="1"/>
              </p:cNvSpPr>
              <p:nvPr/>
            </p:nvSpPr>
            <p:spPr bwMode="auto">
              <a:xfrm>
                <a:off x="2474" y="2785"/>
                <a:ext cx="2" cy="28"/>
              </a:xfrm>
              <a:custGeom>
                <a:avLst/>
                <a:gdLst>
                  <a:gd name="T0" fmla="*/ 0 w 3"/>
                  <a:gd name="T1" fmla="*/ 54 h 54"/>
                  <a:gd name="T2" fmla="*/ 2 w 3"/>
                  <a:gd name="T3" fmla="*/ 18 h 54"/>
                  <a:gd name="T4" fmla="*/ 3 w 3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4">
                    <a:moveTo>
                      <a:pt x="0" y="54"/>
                    </a:moveTo>
                    <a:lnTo>
                      <a:pt x="2" y="18"/>
                    </a:lnTo>
                    <a:lnTo>
                      <a:pt x="3" y="0"/>
                    </a:ln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32" name="Freeform 257"/>
              <p:cNvSpPr>
                <a:spLocks noChangeArrowheads="1"/>
              </p:cNvSpPr>
              <p:nvPr/>
            </p:nvSpPr>
            <p:spPr bwMode="auto">
              <a:xfrm>
                <a:off x="2472" y="2801"/>
                <a:ext cx="11" cy="143"/>
              </a:xfrm>
              <a:custGeom>
                <a:avLst/>
                <a:gdLst>
                  <a:gd name="T0" fmla="*/ 0 w 16"/>
                  <a:gd name="T1" fmla="*/ 0 h 275"/>
                  <a:gd name="T2" fmla="*/ 4 w 16"/>
                  <a:gd name="T3" fmla="*/ 16 h 275"/>
                  <a:gd name="T4" fmla="*/ 6 w 16"/>
                  <a:gd name="T5" fmla="*/ 42 h 275"/>
                  <a:gd name="T6" fmla="*/ 9 w 16"/>
                  <a:gd name="T7" fmla="*/ 156 h 275"/>
                  <a:gd name="T8" fmla="*/ 11 w 16"/>
                  <a:gd name="T9" fmla="*/ 211 h 275"/>
                  <a:gd name="T10" fmla="*/ 15 w 16"/>
                  <a:gd name="T11" fmla="*/ 268 h 275"/>
                  <a:gd name="T12" fmla="*/ 16 w 16"/>
                  <a:gd name="T13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75">
                    <a:moveTo>
                      <a:pt x="0" y="0"/>
                    </a:moveTo>
                    <a:lnTo>
                      <a:pt x="4" y="16"/>
                    </a:lnTo>
                    <a:lnTo>
                      <a:pt x="6" y="42"/>
                    </a:lnTo>
                    <a:lnTo>
                      <a:pt x="9" y="156"/>
                    </a:lnTo>
                    <a:lnTo>
                      <a:pt x="11" y="211"/>
                    </a:lnTo>
                    <a:lnTo>
                      <a:pt x="15" y="268"/>
                    </a:lnTo>
                    <a:lnTo>
                      <a:pt x="16" y="275"/>
                    </a:lnTo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33" name="Freeform 258"/>
              <p:cNvSpPr>
                <a:spLocks noChangeArrowheads="1"/>
              </p:cNvSpPr>
              <p:nvPr/>
            </p:nvSpPr>
            <p:spPr bwMode="auto">
              <a:xfrm>
                <a:off x="2499" y="3486"/>
                <a:ext cx="11" cy="7"/>
              </a:xfrm>
              <a:custGeom>
                <a:avLst/>
                <a:gdLst>
                  <a:gd name="T0" fmla="*/ 14 w 14"/>
                  <a:gd name="T1" fmla="*/ 15 h 15"/>
                  <a:gd name="T2" fmla="*/ 9 w 14"/>
                  <a:gd name="T3" fmla="*/ 14 h 15"/>
                  <a:gd name="T4" fmla="*/ 0 w 14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5">
                    <a:moveTo>
                      <a:pt x="14" y="15"/>
                    </a:moveTo>
                    <a:lnTo>
                      <a:pt x="9" y="1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34" name="Line 259"/>
              <p:cNvSpPr>
                <a:spLocks noChangeShapeType="1"/>
              </p:cNvSpPr>
              <p:nvPr/>
            </p:nvSpPr>
            <p:spPr bwMode="auto">
              <a:xfrm>
                <a:off x="2472" y="3482"/>
                <a:ext cx="2" cy="95"/>
              </a:xfrm>
              <a:prstGeom prst="line">
                <a:avLst/>
              </a:prstGeom>
              <a:noFill/>
              <a:ln w="127000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35" name="Freeform 260"/>
              <p:cNvSpPr>
                <a:spLocks noChangeArrowheads="1"/>
              </p:cNvSpPr>
              <p:nvPr/>
            </p:nvSpPr>
            <p:spPr bwMode="auto">
              <a:xfrm>
                <a:off x="2472" y="2439"/>
                <a:ext cx="2" cy="755"/>
              </a:xfrm>
              <a:custGeom>
                <a:avLst/>
                <a:gdLst>
                  <a:gd name="T0" fmla="*/ 0 w 2"/>
                  <a:gd name="T1" fmla="*/ 1449 h 1449"/>
                  <a:gd name="T2" fmla="*/ 0 w 2"/>
                  <a:gd name="T3" fmla="*/ 1432 h 1449"/>
                  <a:gd name="T4" fmla="*/ 0 w 2"/>
                  <a:gd name="T5" fmla="*/ 676 h 1449"/>
                  <a:gd name="T6" fmla="*/ 0 w 2"/>
                  <a:gd name="T7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449">
                    <a:moveTo>
                      <a:pt x="0" y="1449"/>
                    </a:moveTo>
                    <a:lnTo>
                      <a:pt x="0" y="1432"/>
                    </a:lnTo>
                    <a:lnTo>
                      <a:pt x="0" y="676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36" name="Freeform 261"/>
              <p:cNvSpPr>
                <a:spLocks noChangeArrowheads="1"/>
              </p:cNvSpPr>
              <p:nvPr/>
            </p:nvSpPr>
            <p:spPr bwMode="auto">
              <a:xfrm>
                <a:off x="2461" y="3228"/>
                <a:ext cx="107" cy="70"/>
              </a:xfrm>
              <a:custGeom>
                <a:avLst/>
                <a:gdLst>
                  <a:gd name="T0" fmla="*/ 0 w 145"/>
                  <a:gd name="T1" fmla="*/ 0 h 135"/>
                  <a:gd name="T2" fmla="*/ 11 w 145"/>
                  <a:gd name="T3" fmla="*/ 6 h 135"/>
                  <a:gd name="T4" fmla="*/ 27 w 145"/>
                  <a:gd name="T5" fmla="*/ 17 h 135"/>
                  <a:gd name="T6" fmla="*/ 40 w 145"/>
                  <a:gd name="T7" fmla="*/ 25 h 135"/>
                  <a:gd name="T8" fmla="*/ 63 w 145"/>
                  <a:gd name="T9" fmla="*/ 43 h 135"/>
                  <a:gd name="T10" fmla="*/ 87 w 145"/>
                  <a:gd name="T11" fmla="*/ 63 h 135"/>
                  <a:gd name="T12" fmla="*/ 102 w 145"/>
                  <a:gd name="T13" fmla="*/ 78 h 135"/>
                  <a:gd name="T14" fmla="*/ 117 w 145"/>
                  <a:gd name="T15" fmla="*/ 96 h 135"/>
                  <a:gd name="T16" fmla="*/ 131 w 145"/>
                  <a:gd name="T17" fmla="*/ 115 h 135"/>
                  <a:gd name="T18" fmla="*/ 145 w 145"/>
                  <a:gd name="T1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135">
                    <a:moveTo>
                      <a:pt x="0" y="0"/>
                    </a:moveTo>
                    <a:lnTo>
                      <a:pt x="11" y="6"/>
                    </a:lnTo>
                    <a:lnTo>
                      <a:pt x="27" y="17"/>
                    </a:lnTo>
                    <a:lnTo>
                      <a:pt x="40" y="25"/>
                    </a:lnTo>
                    <a:lnTo>
                      <a:pt x="63" y="43"/>
                    </a:lnTo>
                    <a:lnTo>
                      <a:pt x="87" y="63"/>
                    </a:lnTo>
                    <a:lnTo>
                      <a:pt x="102" y="78"/>
                    </a:lnTo>
                    <a:lnTo>
                      <a:pt x="117" y="96"/>
                    </a:lnTo>
                    <a:lnTo>
                      <a:pt x="131" y="115"/>
                    </a:lnTo>
                    <a:lnTo>
                      <a:pt x="145" y="135"/>
                    </a:lnTo>
                  </a:path>
                </a:pathLst>
              </a:custGeom>
              <a:noFill/>
              <a:ln w="222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37" name="Freeform 262"/>
              <p:cNvSpPr>
                <a:spLocks noChangeArrowheads="1"/>
              </p:cNvSpPr>
              <p:nvPr/>
            </p:nvSpPr>
            <p:spPr bwMode="auto">
              <a:xfrm>
                <a:off x="2476" y="3300"/>
                <a:ext cx="99" cy="48"/>
              </a:xfrm>
              <a:custGeom>
                <a:avLst/>
                <a:gdLst>
                  <a:gd name="T0" fmla="*/ 0 w 132"/>
                  <a:gd name="T1" fmla="*/ 91 h 91"/>
                  <a:gd name="T2" fmla="*/ 74 w 132"/>
                  <a:gd name="T3" fmla="*/ 39 h 91"/>
                  <a:gd name="T4" fmla="*/ 132 w 132"/>
                  <a:gd name="T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91">
                    <a:moveTo>
                      <a:pt x="0" y="91"/>
                    </a:moveTo>
                    <a:lnTo>
                      <a:pt x="74" y="39"/>
                    </a:lnTo>
                    <a:lnTo>
                      <a:pt x="132" y="0"/>
                    </a:lnTo>
                  </a:path>
                </a:pathLst>
              </a:custGeom>
              <a:noFill/>
              <a:ln w="22225">
                <a:solidFill>
                  <a:srgbClr val="C0C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38" name="Freeform 263"/>
              <p:cNvSpPr>
                <a:spLocks noChangeArrowheads="1"/>
              </p:cNvSpPr>
              <p:nvPr/>
            </p:nvSpPr>
            <p:spPr bwMode="auto">
              <a:xfrm>
                <a:off x="2503" y="2774"/>
                <a:ext cx="80" cy="43"/>
              </a:xfrm>
              <a:custGeom>
                <a:avLst/>
                <a:gdLst>
                  <a:gd name="T0" fmla="*/ 73 w 108"/>
                  <a:gd name="T1" fmla="*/ 15 h 80"/>
                  <a:gd name="T2" fmla="*/ 95 w 108"/>
                  <a:gd name="T3" fmla="*/ 18 h 80"/>
                  <a:gd name="T4" fmla="*/ 101 w 108"/>
                  <a:gd name="T5" fmla="*/ 27 h 80"/>
                  <a:gd name="T6" fmla="*/ 104 w 108"/>
                  <a:gd name="T7" fmla="*/ 40 h 80"/>
                  <a:gd name="T8" fmla="*/ 102 w 108"/>
                  <a:gd name="T9" fmla="*/ 57 h 80"/>
                  <a:gd name="T10" fmla="*/ 94 w 108"/>
                  <a:gd name="T11" fmla="*/ 67 h 80"/>
                  <a:gd name="T12" fmla="*/ 90 w 108"/>
                  <a:gd name="T13" fmla="*/ 64 h 80"/>
                  <a:gd name="T14" fmla="*/ 84 w 108"/>
                  <a:gd name="T15" fmla="*/ 61 h 80"/>
                  <a:gd name="T16" fmla="*/ 79 w 108"/>
                  <a:gd name="T17" fmla="*/ 63 h 80"/>
                  <a:gd name="T18" fmla="*/ 77 w 108"/>
                  <a:gd name="T19" fmla="*/ 64 h 80"/>
                  <a:gd name="T20" fmla="*/ 77 w 108"/>
                  <a:gd name="T21" fmla="*/ 69 h 80"/>
                  <a:gd name="T22" fmla="*/ 79 w 108"/>
                  <a:gd name="T23" fmla="*/ 78 h 80"/>
                  <a:gd name="T24" fmla="*/ 86 w 108"/>
                  <a:gd name="T25" fmla="*/ 80 h 80"/>
                  <a:gd name="T26" fmla="*/ 90 w 108"/>
                  <a:gd name="T27" fmla="*/ 79 h 80"/>
                  <a:gd name="T28" fmla="*/ 94 w 108"/>
                  <a:gd name="T29" fmla="*/ 77 h 80"/>
                  <a:gd name="T30" fmla="*/ 98 w 108"/>
                  <a:gd name="T31" fmla="*/ 73 h 80"/>
                  <a:gd name="T32" fmla="*/ 102 w 108"/>
                  <a:gd name="T33" fmla="*/ 68 h 80"/>
                  <a:gd name="T34" fmla="*/ 108 w 108"/>
                  <a:gd name="T35" fmla="*/ 40 h 80"/>
                  <a:gd name="T36" fmla="*/ 106 w 108"/>
                  <a:gd name="T37" fmla="*/ 29 h 80"/>
                  <a:gd name="T38" fmla="*/ 104 w 108"/>
                  <a:gd name="T39" fmla="*/ 21 h 80"/>
                  <a:gd name="T40" fmla="*/ 101 w 108"/>
                  <a:gd name="T41" fmla="*/ 13 h 80"/>
                  <a:gd name="T42" fmla="*/ 98 w 108"/>
                  <a:gd name="T43" fmla="*/ 8 h 80"/>
                  <a:gd name="T44" fmla="*/ 71 w 108"/>
                  <a:gd name="T45" fmla="*/ 0 h 80"/>
                  <a:gd name="T46" fmla="*/ 58 w 108"/>
                  <a:gd name="T47" fmla="*/ 2 h 80"/>
                  <a:gd name="T48" fmla="*/ 52 w 108"/>
                  <a:gd name="T49" fmla="*/ 5 h 80"/>
                  <a:gd name="T50" fmla="*/ 48 w 108"/>
                  <a:gd name="T51" fmla="*/ 11 h 80"/>
                  <a:gd name="T52" fmla="*/ 43 w 108"/>
                  <a:gd name="T53" fmla="*/ 15 h 80"/>
                  <a:gd name="T54" fmla="*/ 40 w 108"/>
                  <a:gd name="T55" fmla="*/ 21 h 80"/>
                  <a:gd name="T56" fmla="*/ 39 w 108"/>
                  <a:gd name="T57" fmla="*/ 36 h 80"/>
                  <a:gd name="T58" fmla="*/ 41 w 108"/>
                  <a:gd name="T59" fmla="*/ 54 h 80"/>
                  <a:gd name="T60" fmla="*/ 52 w 108"/>
                  <a:gd name="T61" fmla="*/ 71 h 80"/>
                  <a:gd name="T62" fmla="*/ 10 w 108"/>
                  <a:gd name="T63" fmla="*/ 70 h 80"/>
                  <a:gd name="T64" fmla="*/ 9 w 108"/>
                  <a:gd name="T65" fmla="*/ 8 h 80"/>
                  <a:gd name="T66" fmla="*/ 0 w 108"/>
                  <a:gd name="T67" fmla="*/ 6 h 80"/>
                  <a:gd name="T68" fmla="*/ 1 w 108"/>
                  <a:gd name="T69" fmla="*/ 74 h 80"/>
                  <a:gd name="T70" fmla="*/ 58 w 108"/>
                  <a:gd name="T71" fmla="*/ 76 h 80"/>
                  <a:gd name="T72" fmla="*/ 59 w 108"/>
                  <a:gd name="T73" fmla="*/ 69 h 80"/>
                  <a:gd name="T74" fmla="*/ 48 w 108"/>
                  <a:gd name="T75" fmla="*/ 56 h 80"/>
                  <a:gd name="T76" fmla="*/ 46 w 108"/>
                  <a:gd name="T77" fmla="*/ 40 h 80"/>
                  <a:gd name="T78" fmla="*/ 45 w 108"/>
                  <a:gd name="T79" fmla="*/ 33 h 80"/>
                  <a:gd name="T80" fmla="*/ 47 w 108"/>
                  <a:gd name="T81" fmla="*/ 28 h 80"/>
                  <a:gd name="T82" fmla="*/ 49 w 108"/>
                  <a:gd name="T83" fmla="*/ 24 h 80"/>
                  <a:gd name="T84" fmla="*/ 53 w 108"/>
                  <a:gd name="T85" fmla="*/ 22 h 80"/>
                  <a:gd name="T86" fmla="*/ 56 w 108"/>
                  <a:gd name="T87" fmla="*/ 18 h 80"/>
                  <a:gd name="T88" fmla="*/ 61 w 108"/>
                  <a:gd name="T89" fmla="*/ 16 h 80"/>
                  <a:gd name="T90" fmla="*/ 73 w 108"/>
                  <a:gd name="T91" fmla="*/ 1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8" h="80">
                    <a:moveTo>
                      <a:pt x="73" y="15"/>
                    </a:moveTo>
                    <a:lnTo>
                      <a:pt x="95" y="18"/>
                    </a:lnTo>
                    <a:lnTo>
                      <a:pt x="101" y="27"/>
                    </a:lnTo>
                    <a:lnTo>
                      <a:pt x="104" y="40"/>
                    </a:lnTo>
                    <a:lnTo>
                      <a:pt x="102" y="57"/>
                    </a:lnTo>
                    <a:lnTo>
                      <a:pt x="94" y="67"/>
                    </a:lnTo>
                    <a:lnTo>
                      <a:pt x="90" y="64"/>
                    </a:lnTo>
                    <a:lnTo>
                      <a:pt x="84" y="61"/>
                    </a:lnTo>
                    <a:lnTo>
                      <a:pt x="79" y="63"/>
                    </a:lnTo>
                    <a:lnTo>
                      <a:pt x="77" y="64"/>
                    </a:lnTo>
                    <a:lnTo>
                      <a:pt x="77" y="69"/>
                    </a:lnTo>
                    <a:lnTo>
                      <a:pt x="79" y="78"/>
                    </a:lnTo>
                    <a:lnTo>
                      <a:pt x="86" y="80"/>
                    </a:lnTo>
                    <a:lnTo>
                      <a:pt x="90" y="79"/>
                    </a:lnTo>
                    <a:lnTo>
                      <a:pt x="94" y="77"/>
                    </a:lnTo>
                    <a:lnTo>
                      <a:pt x="98" y="73"/>
                    </a:lnTo>
                    <a:lnTo>
                      <a:pt x="102" y="68"/>
                    </a:lnTo>
                    <a:lnTo>
                      <a:pt x="108" y="40"/>
                    </a:lnTo>
                    <a:lnTo>
                      <a:pt x="106" y="29"/>
                    </a:lnTo>
                    <a:lnTo>
                      <a:pt x="104" y="21"/>
                    </a:lnTo>
                    <a:lnTo>
                      <a:pt x="101" y="13"/>
                    </a:lnTo>
                    <a:lnTo>
                      <a:pt x="98" y="8"/>
                    </a:lnTo>
                    <a:lnTo>
                      <a:pt x="71" y="0"/>
                    </a:lnTo>
                    <a:lnTo>
                      <a:pt x="58" y="2"/>
                    </a:lnTo>
                    <a:lnTo>
                      <a:pt x="52" y="5"/>
                    </a:lnTo>
                    <a:lnTo>
                      <a:pt x="48" y="11"/>
                    </a:lnTo>
                    <a:lnTo>
                      <a:pt x="43" y="15"/>
                    </a:lnTo>
                    <a:lnTo>
                      <a:pt x="40" y="21"/>
                    </a:lnTo>
                    <a:lnTo>
                      <a:pt x="39" y="36"/>
                    </a:lnTo>
                    <a:lnTo>
                      <a:pt x="41" y="54"/>
                    </a:lnTo>
                    <a:lnTo>
                      <a:pt x="52" y="71"/>
                    </a:lnTo>
                    <a:lnTo>
                      <a:pt x="10" y="70"/>
                    </a:lnTo>
                    <a:lnTo>
                      <a:pt x="9" y="8"/>
                    </a:lnTo>
                    <a:lnTo>
                      <a:pt x="0" y="6"/>
                    </a:lnTo>
                    <a:lnTo>
                      <a:pt x="1" y="74"/>
                    </a:lnTo>
                    <a:lnTo>
                      <a:pt x="58" y="76"/>
                    </a:lnTo>
                    <a:lnTo>
                      <a:pt x="59" y="69"/>
                    </a:lnTo>
                    <a:lnTo>
                      <a:pt x="48" y="56"/>
                    </a:lnTo>
                    <a:lnTo>
                      <a:pt x="46" y="40"/>
                    </a:lnTo>
                    <a:lnTo>
                      <a:pt x="45" y="33"/>
                    </a:lnTo>
                    <a:lnTo>
                      <a:pt x="47" y="28"/>
                    </a:lnTo>
                    <a:lnTo>
                      <a:pt x="49" y="24"/>
                    </a:lnTo>
                    <a:lnTo>
                      <a:pt x="53" y="22"/>
                    </a:lnTo>
                    <a:lnTo>
                      <a:pt x="56" y="18"/>
                    </a:lnTo>
                    <a:lnTo>
                      <a:pt x="61" y="16"/>
                    </a:lnTo>
                    <a:lnTo>
                      <a:pt x="7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39" name="Freeform 264"/>
              <p:cNvSpPr>
                <a:spLocks noChangeArrowheads="1"/>
              </p:cNvSpPr>
              <p:nvPr/>
            </p:nvSpPr>
            <p:spPr bwMode="auto">
              <a:xfrm>
                <a:off x="2505" y="2829"/>
                <a:ext cx="81" cy="44"/>
              </a:xfrm>
              <a:custGeom>
                <a:avLst/>
                <a:gdLst>
                  <a:gd name="T0" fmla="*/ 58 w 108"/>
                  <a:gd name="T1" fmla="*/ 13 h 83"/>
                  <a:gd name="T2" fmla="*/ 50 w 108"/>
                  <a:gd name="T3" fmla="*/ 35 h 83"/>
                  <a:gd name="T4" fmla="*/ 33 w 108"/>
                  <a:gd name="T5" fmla="*/ 11 h 83"/>
                  <a:gd name="T6" fmla="*/ 15 w 108"/>
                  <a:gd name="T7" fmla="*/ 12 h 83"/>
                  <a:gd name="T8" fmla="*/ 3 w 108"/>
                  <a:gd name="T9" fmla="*/ 25 h 83"/>
                  <a:gd name="T10" fmla="*/ 0 w 108"/>
                  <a:gd name="T11" fmla="*/ 48 h 83"/>
                  <a:gd name="T12" fmla="*/ 8 w 108"/>
                  <a:gd name="T13" fmla="*/ 77 h 83"/>
                  <a:gd name="T14" fmla="*/ 16 w 108"/>
                  <a:gd name="T15" fmla="*/ 82 h 83"/>
                  <a:gd name="T16" fmla="*/ 29 w 108"/>
                  <a:gd name="T17" fmla="*/ 80 h 83"/>
                  <a:gd name="T18" fmla="*/ 29 w 108"/>
                  <a:gd name="T19" fmla="*/ 68 h 83"/>
                  <a:gd name="T20" fmla="*/ 21 w 108"/>
                  <a:gd name="T21" fmla="*/ 68 h 83"/>
                  <a:gd name="T22" fmla="*/ 7 w 108"/>
                  <a:gd name="T23" fmla="*/ 64 h 83"/>
                  <a:gd name="T24" fmla="*/ 4 w 108"/>
                  <a:gd name="T25" fmla="*/ 40 h 83"/>
                  <a:gd name="T26" fmla="*/ 10 w 108"/>
                  <a:gd name="T27" fmla="*/ 31 h 83"/>
                  <a:gd name="T28" fmla="*/ 27 w 108"/>
                  <a:gd name="T29" fmla="*/ 23 h 83"/>
                  <a:gd name="T30" fmla="*/ 35 w 108"/>
                  <a:gd name="T31" fmla="*/ 25 h 83"/>
                  <a:gd name="T32" fmla="*/ 42 w 108"/>
                  <a:gd name="T33" fmla="*/ 31 h 83"/>
                  <a:gd name="T34" fmla="*/ 47 w 108"/>
                  <a:gd name="T35" fmla="*/ 41 h 83"/>
                  <a:gd name="T36" fmla="*/ 50 w 108"/>
                  <a:gd name="T37" fmla="*/ 56 h 83"/>
                  <a:gd name="T38" fmla="*/ 54 w 108"/>
                  <a:gd name="T39" fmla="*/ 36 h 83"/>
                  <a:gd name="T40" fmla="*/ 60 w 108"/>
                  <a:gd name="T41" fmla="*/ 25 h 83"/>
                  <a:gd name="T42" fmla="*/ 71 w 108"/>
                  <a:gd name="T43" fmla="*/ 16 h 83"/>
                  <a:gd name="T44" fmla="*/ 98 w 108"/>
                  <a:gd name="T45" fmla="*/ 22 h 83"/>
                  <a:gd name="T46" fmla="*/ 103 w 108"/>
                  <a:gd name="T47" fmla="*/ 37 h 83"/>
                  <a:gd name="T48" fmla="*/ 102 w 108"/>
                  <a:gd name="T49" fmla="*/ 59 h 83"/>
                  <a:gd name="T50" fmla="*/ 92 w 108"/>
                  <a:gd name="T51" fmla="*/ 65 h 83"/>
                  <a:gd name="T52" fmla="*/ 82 w 108"/>
                  <a:gd name="T53" fmla="*/ 65 h 83"/>
                  <a:gd name="T54" fmla="*/ 82 w 108"/>
                  <a:gd name="T55" fmla="*/ 79 h 83"/>
                  <a:gd name="T56" fmla="*/ 91 w 108"/>
                  <a:gd name="T57" fmla="*/ 80 h 83"/>
                  <a:gd name="T58" fmla="*/ 103 w 108"/>
                  <a:gd name="T59" fmla="*/ 70 h 83"/>
                  <a:gd name="T60" fmla="*/ 107 w 108"/>
                  <a:gd name="T61" fmla="*/ 51 h 83"/>
                  <a:gd name="T62" fmla="*/ 107 w 108"/>
                  <a:gd name="T63" fmla="*/ 33 h 83"/>
                  <a:gd name="T64" fmla="*/ 102 w 108"/>
                  <a:gd name="T65" fmla="*/ 16 h 83"/>
                  <a:gd name="T66" fmla="*/ 94 w 108"/>
                  <a:gd name="T67" fmla="*/ 5 h 83"/>
                  <a:gd name="T68" fmla="*/ 83 w 108"/>
                  <a:gd name="T69" fmla="*/ 0 h 83"/>
                  <a:gd name="T70" fmla="*/ 63 w 108"/>
                  <a:gd name="T71" fmla="*/ 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8" h="83">
                    <a:moveTo>
                      <a:pt x="63" y="9"/>
                    </a:moveTo>
                    <a:lnTo>
                      <a:pt x="58" y="13"/>
                    </a:lnTo>
                    <a:lnTo>
                      <a:pt x="55" y="19"/>
                    </a:lnTo>
                    <a:lnTo>
                      <a:pt x="50" y="35"/>
                    </a:lnTo>
                    <a:lnTo>
                      <a:pt x="40" y="16"/>
                    </a:lnTo>
                    <a:lnTo>
                      <a:pt x="33" y="11"/>
                    </a:lnTo>
                    <a:lnTo>
                      <a:pt x="25" y="10"/>
                    </a:lnTo>
                    <a:lnTo>
                      <a:pt x="15" y="12"/>
                    </a:lnTo>
                    <a:lnTo>
                      <a:pt x="7" y="20"/>
                    </a:lnTo>
                    <a:lnTo>
                      <a:pt x="3" y="25"/>
                    </a:lnTo>
                    <a:lnTo>
                      <a:pt x="1" y="32"/>
                    </a:lnTo>
                    <a:lnTo>
                      <a:pt x="0" y="48"/>
                    </a:lnTo>
                    <a:lnTo>
                      <a:pt x="6" y="73"/>
                    </a:lnTo>
                    <a:lnTo>
                      <a:pt x="8" y="77"/>
                    </a:lnTo>
                    <a:lnTo>
                      <a:pt x="12" y="80"/>
                    </a:lnTo>
                    <a:lnTo>
                      <a:pt x="16" y="82"/>
                    </a:lnTo>
                    <a:lnTo>
                      <a:pt x="22" y="83"/>
                    </a:lnTo>
                    <a:lnTo>
                      <a:pt x="29" y="80"/>
                    </a:lnTo>
                    <a:lnTo>
                      <a:pt x="30" y="73"/>
                    </a:lnTo>
                    <a:lnTo>
                      <a:pt x="29" y="68"/>
                    </a:lnTo>
                    <a:lnTo>
                      <a:pt x="25" y="66"/>
                    </a:lnTo>
                    <a:lnTo>
                      <a:pt x="21" y="68"/>
                    </a:lnTo>
                    <a:lnTo>
                      <a:pt x="13" y="71"/>
                    </a:lnTo>
                    <a:lnTo>
                      <a:pt x="7" y="64"/>
                    </a:lnTo>
                    <a:lnTo>
                      <a:pt x="3" y="52"/>
                    </a:lnTo>
                    <a:lnTo>
                      <a:pt x="4" y="40"/>
                    </a:lnTo>
                    <a:lnTo>
                      <a:pt x="6" y="34"/>
                    </a:lnTo>
                    <a:lnTo>
                      <a:pt x="10" y="31"/>
                    </a:lnTo>
                    <a:lnTo>
                      <a:pt x="17" y="26"/>
                    </a:lnTo>
                    <a:lnTo>
                      <a:pt x="27" y="23"/>
                    </a:lnTo>
                    <a:lnTo>
                      <a:pt x="31" y="23"/>
                    </a:lnTo>
                    <a:lnTo>
                      <a:pt x="35" y="25"/>
                    </a:lnTo>
                    <a:lnTo>
                      <a:pt x="38" y="27"/>
                    </a:lnTo>
                    <a:lnTo>
                      <a:pt x="42" y="31"/>
                    </a:lnTo>
                    <a:lnTo>
                      <a:pt x="44" y="34"/>
                    </a:lnTo>
                    <a:lnTo>
                      <a:pt x="47" y="41"/>
                    </a:lnTo>
                    <a:lnTo>
                      <a:pt x="48" y="47"/>
                    </a:lnTo>
                    <a:lnTo>
                      <a:pt x="50" y="56"/>
                    </a:lnTo>
                    <a:lnTo>
                      <a:pt x="53" y="56"/>
                    </a:lnTo>
                    <a:lnTo>
                      <a:pt x="54" y="36"/>
                    </a:lnTo>
                    <a:lnTo>
                      <a:pt x="56" y="29"/>
                    </a:lnTo>
                    <a:lnTo>
                      <a:pt x="60" y="25"/>
                    </a:lnTo>
                    <a:lnTo>
                      <a:pt x="67" y="18"/>
                    </a:lnTo>
                    <a:lnTo>
                      <a:pt x="71" y="16"/>
                    </a:lnTo>
                    <a:lnTo>
                      <a:pt x="77" y="16"/>
                    </a:lnTo>
                    <a:lnTo>
                      <a:pt x="98" y="22"/>
                    </a:lnTo>
                    <a:lnTo>
                      <a:pt x="102" y="31"/>
                    </a:lnTo>
                    <a:lnTo>
                      <a:pt x="103" y="37"/>
                    </a:lnTo>
                    <a:lnTo>
                      <a:pt x="104" y="46"/>
                    </a:lnTo>
                    <a:lnTo>
                      <a:pt x="102" y="59"/>
                    </a:lnTo>
                    <a:lnTo>
                      <a:pt x="96" y="66"/>
                    </a:lnTo>
                    <a:lnTo>
                      <a:pt x="92" y="65"/>
                    </a:lnTo>
                    <a:lnTo>
                      <a:pt x="86" y="63"/>
                    </a:lnTo>
                    <a:lnTo>
                      <a:pt x="82" y="65"/>
                    </a:lnTo>
                    <a:lnTo>
                      <a:pt x="79" y="72"/>
                    </a:lnTo>
                    <a:lnTo>
                      <a:pt x="82" y="79"/>
                    </a:lnTo>
                    <a:lnTo>
                      <a:pt x="88" y="82"/>
                    </a:lnTo>
                    <a:lnTo>
                      <a:pt x="91" y="80"/>
                    </a:lnTo>
                    <a:lnTo>
                      <a:pt x="95" y="78"/>
                    </a:lnTo>
                    <a:lnTo>
                      <a:pt x="103" y="70"/>
                    </a:lnTo>
                    <a:lnTo>
                      <a:pt x="107" y="58"/>
                    </a:lnTo>
                    <a:lnTo>
                      <a:pt x="107" y="51"/>
                    </a:lnTo>
                    <a:lnTo>
                      <a:pt x="108" y="45"/>
                    </a:lnTo>
                    <a:lnTo>
                      <a:pt x="107" y="33"/>
                    </a:lnTo>
                    <a:lnTo>
                      <a:pt x="105" y="24"/>
                    </a:lnTo>
                    <a:lnTo>
                      <a:pt x="102" y="16"/>
                    </a:lnTo>
                    <a:lnTo>
                      <a:pt x="99" y="11"/>
                    </a:lnTo>
                    <a:lnTo>
                      <a:pt x="94" y="5"/>
                    </a:lnTo>
                    <a:lnTo>
                      <a:pt x="89" y="2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6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40" name="Freeform 265"/>
              <p:cNvSpPr>
                <a:spLocks noEditPoints="1" noChangeArrowheads="1"/>
              </p:cNvSpPr>
              <p:nvPr/>
            </p:nvSpPr>
            <p:spPr bwMode="auto">
              <a:xfrm>
                <a:off x="2503" y="2437"/>
                <a:ext cx="83" cy="48"/>
              </a:xfrm>
              <a:custGeom>
                <a:avLst/>
                <a:gdLst>
                  <a:gd name="T0" fmla="*/ 62 w 111"/>
                  <a:gd name="T1" fmla="*/ 1 h 92"/>
                  <a:gd name="T2" fmla="*/ 47 w 111"/>
                  <a:gd name="T3" fmla="*/ 12 h 92"/>
                  <a:gd name="T4" fmla="*/ 42 w 111"/>
                  <a:gd name="T5" fmla="*/ 27 h 92"/>
                  <a:gd name="T6" fmla="*/ 41 w 111"/>
                  <a:gd name="T7" fmla="*/ 42 h 92"/>
                  <a:gd name="T8" fmla="*/ 45 w 111"/>
                  <a:gd name="T9" fmla="*/ 59 h 92"/>
                  <a:gd name="T10" fmla="*/ 41 w 111"/>
                  <a:gd name="T11" fmla="*/ 73 h 92"/>
                  <a:gd name="T12" fmla="*/ 29 w 111"/>
                  <a:gd name="T13" fmla="*/ 70 h 92"/>
                  <a:gd name="T14" fmla="*/ 13 w 111"/>
                  <a:gd name="T15" fmla="*/ 62 h 92"/>
                  <a:gd name="T16" fmla="*/ 6 w 111"/>
                  <a:gd name="T17" fmla="*/ 49 h 92"/>
                  <a:gd name="T18" fmla="*/ 5 w 111"/>
                  <a:gd name="T19" fmla="*/ 35 h 92"/>
                  <a:gd name="T20" fmla="*/ 10 w 111"/>
                  <a:gd name="T21" fmla="*/ 23 h 92"/>
                  <a:gd name="T22" fmla="*/ 15 w 111"/>
                  <a:gd name="T23" fmla="*/ 24 h 92"/>
                  <a:gd name="T24" fmla="*/ 21 w 111"/>
                  <a:gd name="T25" fmla="*/ 15 h 92"/>
                  <a:gd name="T26" fmla="*/ 14 w 111"/>
                  <a:gd name="T27" fmla="*/ 5 h 92"/>
                  <a:gd name="T28" fmla="*/ 2 w 111"/>
                  <a:gd name="T29" fmla="*/ 15 h 92"/>
                  <a:gd name="T30" fmla="*/ 0 w 111"/>
                  <a:gd name="T31" fmla="*/ 32 h 92"/>
                  <a:gd name="T32" fmla="*/ 3 w 111"/>
                  <a:gd name="T33" fmla="*/ 55 h 92"/>
                  <a:gd name="T34" fmla="*/ 15 w 111"/>
                  <a:gd name="T35" fmla="*/ 74 h 92"/>
                  <a:gd name="T36" fmla="*/ 35 w 111"/>
                  <a:gd name="T37" fmla="*/ 86 h 92"/>
                  <a:gd name="T38" fmla="*/ 60 w 111"/>
                  <a:gd name="T39" fmla="*/ 92 h 92"/>
                  <a:gd name="T40" fmla="*/ 65 w 111"/>
                  <a:gd name="T41" fmla="*/ 91 h 92"/>
                  <a:gd name="T42" fmla="*/ 81 w 111"/>
                  <a:gd name="T43" fmla="*/ 89 h 92"/>
                  <a:gd name="T44" fmla="*/ 97 w 111"/>
                  <a:gd name="T45" fmla="*/ 82 h 92"/>
                  <a:gd name="T46" fmla="*/ 100 w 111"/>
                  <a:gd name="T47" fmla="*/ 76 h 92"/>
                  <a:gd name="T48" fmla="*/ 106 w 111"/>
                  <a:gd name="T49" fmla="*/ 66 h 92"/>
                  <a:gd name="T50" fmla="*/ 111 w 111"/>
                  <a:gd name="T51" fmla="*/ 44 h 92"/>
                  <a:gd name="T52" fmla="*/ 108 w 111"/>
                  <a:gd name="T53" fmla="*/ 27 h 92"/>
                  <a:gd name="T54" fmla="*/ 96 w 111"/>
                  <a:gd name="T55" fmla="*/ 7 h 92"/>
                  <a:gd name="T56" fmla="*/ 82 w 111"/>
                  <a:gd name="T57" fmla="*/ 0 h 92"/>
                  <a:gd name="T58" fmla="*/ 55 w 111"/>
                  <a:gd name="T59" fmla="*/ 21 h 92"/>
                  <a:gd name="T60" fmla="*/ 63 w 111"/>
                  <a:gd name="T61" fmla="*/ 15 h 92"/>
                  <a:gd name="T62" fmla="*/ 82 w 111"/>
                  <a:gd name="T63" fmla="*/ 15 h 92"/>
                  <a:gd name="T64" fmla="*/ 94 w 111"/>
                  <a:gd name="T65" fmla="*/ 19 h 92"/>
                  <a:gd name="T66" fmla="*/ 101 w 111"/>
                  <a:gd name="T67" fmla="*/ 27 h 92"/>
                  <a:gd name="T68" fmla="*/ 105 w 111"/>
                  <a:gd name="T69" fmla="*/ 37 h 92"/>
                  <a:gd name="T70" fmla="*/ 105 w 111"/>
                  <a:gd name="T71" fmla="*/ 50 h 92"/>
                  <a:gd name="T72" fmla="*/ 95 w 111"/>
                  <a:gd name="T73" fmla="*/ 69 h 92"/>
                  <a:gd name="T74" fmla="*/ 52 w 111"/>
                  <a:gd name="T75" fmla="*/ 59 h 92"/>
                  <a:gd name="T76" fmla="*/ 47 w 111"/>
                  <a:gd name="T77" fmla="*/ 43 h 92"/>
                  <a:gd name="T78" fmla="*/ 49 w 111"/>
                  <a:gd name="T79" fmla="*/ 2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0" h="92">
                    <a:moveTo>
                      <a:pt x="74" y="0"/>
                    </a:moveTo>
                    <a:lnTo>
                      <a:pt x="62" y="1"/>
                    </a:lnTo>
                    <a:lnTo>
                      <a:pt x="52" y="8"/>
                    </a:lnTo>
                    <a:lnTo>
                      <a:pt x="47" y="12"/>
                    </a:lnTo>
                    <a:lnTo>
                      <a:pt x="44" y="19"/>
                    </a:lnTo>
                    <a:lnTo>
                      <a:pt x="42" y="27"/>
                    </a:lnTo>
                    <a:lnTo>
                      <a:pt x="42" y="37"/>
                    </a:lnTo>
                    <a:lnTo>
                      <a:pt x="41" y="42"/>
                    </a:lnTo>
                    <a:lnTo>
                      <a:pt x="42" y="48"/>
                    </a:lnTo>
                    <a:lnTo>
                      <a:pt x="45" y="59"/>
                    </a:lnTo>
                    <a:lnTo>
                      <a:pt x="57" y="75"/>
                    </a:lnTo>
                    <a:lnTo>
                      <a:pt x="41" y="73"/>
                    </a:lnTo>
                    <a:lnTo>
                      <a:pt x="34" y="71"/>
                    </a:lnTo>
                    <a:lnTo>
                      <a:pt x="29" y="70"/>
                    </a:lnTo>
                    <a:lnTo>
                      <a:pt x="19" y="66"/>
                    </a:lnTo>
                    <a:lnTo>
                      <a:pt x="13" y="62"/>
                    </a:lnTo>
                    <a:lnTo>
                      <a:pt x="8" y="55"/>
                    </a:lnTo>
                    <a:lnTo>
                      <a:pt x="6" y="49"/>
                    </a:lnTo>
                    <a:lnTo>
                      <a:pt x="4" y="42"/>
                    </a:lnTo>
                    <a:lnTo>
                      <a:pt x="5" y="35"/>
                    </a:lnTo>
                    <a:lnTo>
                      <a:pt x="6" y="25"/>
                    </a:lnTo>
                    <a:lnTo>
                      <a:pt x="10" y="23"/>
                    </a:lnTo>
                    <a:lnTo>
                      <a:pt x="13" y="23"/>
                    </a:lnTo>
                    <a:lnTo>
                      <a:pt x="15" y="24"/>
                    </a:lnTo>
                    <a:lnTo>
                      <a:pt x="20" y="21"/>
                    </a:lnTo>
                    <a:lnTo>
                      <a:pt x="21" y="15"/>
                    </a:lnTo>
                    <a:lnTo>
                      <a:pt x="20" y="7"/>
                    </a:lnTo>
                    <a:lnTo>
                      <a:pt x="14" y="5"/>
                    </a:lnTo>
                    <a:lnTo>
                      <a:pt x="5" y="12"/>
                    </a:lnTo>
                    <a:lnTo>
                      <a:pt x="2" y="15"/>
                    </a:lnTo>
                    <a:lnTo>
                      <a:pt x="1" y="20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3" y="55"/>
                    </a:lnTo>
                    <a:lnTo>
                      <a:pt x="8" y="65"/>
                    </a:lnTo>
                    <a:lnTo>
                      <a:pt x="15" y="74"/>
                    </a:lnTo>
                    <a:lnTo>
                      <a:pt x="24" y="81"/>
                    </a:lnTo>
                    <a:lnTo>
                      <a:pt x="35" y="86"/>
                    </a:lnTo>
                    <a:lnTo>
                      <a:pt x="46" y="89"/>
                    </a:lnTo>
                    <a:lnTo>
                      <a:pt x="60" y="92"/>
                    </a:lnTo>
                    <a:lnTo>
                      <a:pt x="62" y="91"/>
                    </a:lnTo>
                    <a:lnTo>
                      <a:pt x="65" y="91"/>
                    </a:lnTo>
                    <a:lnTo>
                      <a:pt x="71" y="91"/>
                    </a:lnTo>
                    <a:lnTo>
                      <a:pt x="81" y="89"/>
                    </a:lnTo>
                    <a:lnTo>
                      <a:pt x="89" y="86"/>
                    </a:lnTo>
                    <a:lnTo>
                      <a:pt x="97" y="82"/>
                    </a:lnTo>
                    <a:lnTo>
                      <a:pt x="99" y="78"/>
                    </a:lnTo>
                    <a:lnTo>
                      <a:pt x="100" y="76"/>
                    </a:lnTo>
                    <a:lnTo>
                      <a:pt x="102" y="75"/>
                    </a:lnTo>
                    <a:lnTo>
                      <a:pt x="106" y="66"/>
                    </a:lnTo>
                    <a:lnTo>
                      <a:pt x="109" y="55"/>
                    </a:lnTo>
                    <a:lnTo>
                      <a:pt x="111" y="44"/>
                    </a:lnTo>
                    <a:lnTo>
                      <a:pt x="110" y="35"/>
                    </a:lnTo>
                    <a:lnTo>
                      <a:pt x="108" y="27"/>
                    </a:lnTo>
                    <a:lnTo>
                      <a:pt x="102" y="14"/>
                    </a:lnTo>
                    <a:lnTo>
                      <a:pt x="96" y="7"/>
                    </a:lnTo>
                    <a:lnTo>
                      <a:pt x="90" y="3"/>
                    </a:lnTo>
                    <a:lnTo>
                      <a:pt x="82" y="0"/>
                    </a:lnTo>
                    <a:lnTo>
                      <a:pt x="74" y="0"/>
                    </a:lnTo>
                    <a:close/>
                    <a:moveTo>
                      <a:pt x="55" y="21"/>
                    </a:moveTo>
                    <a:lnTo>
                      <a:pt x="58" y="17"/>
                    </a:lnTo>
                    <a:lnTo>
                      <a:pt x="63" y="15"/>
                    </a:lnTo>
                    <a:lnTo>
                      <a:pt x="74" y="15"/>
                    </a:lnTo>
                    <a:lnTo>
                      <a:pt x="82" y="15"/>
                    </a:lnTo>
                    <a:lnTo>
                      <a:pt x="89" y="17"/>
                    </a:lnTo>
                    <a:lnTo>
                      <a:pt x="94" y="19"/>
                    </a:lnTo>
                    <a:lnTo>
                      <a:pt x="99" y="24"/>
                    </a:lnTo>
                    <a:lnTo>
                      <a:pt x="101" y="27"/>
                    </a:lnTo>
                    <a:lnTo>
                      <a:pt x="104" y="32"/>
                    </a:lnTo>
                    <a:lnTo>
                      <a:pt x="105" y="37"/>
                    </a:lnTo>
                    <a:lnTo>
                      <a:pt x="106" y="44"/>
                    </a:lnTo>
                    <a:lnTo>
                      <a:pt x="105" y="50"/>
                    </a:lnTo>
                    <a:lnTo>
                      <a:pt x="103" y="56"/>
                    </a:lnTo>
                    <a:lnTo>
                      <a:pt x="95" y="69"/>
                    </a:lnTo>
                    <a:lnTo>
                      <a:pt x="67" y="75"/>
                    </a:lnTo>
                    <a:lnTo>
                      <a:pt x="52" y="59"/>
                    </a:lnTo>
                    <a:lnTo>
                      <a:pt x="48" y="49"/>
                    </a:lnTo>
                    <a:lnTo>
                      <a:pt x="47" y="43"/>
                    </a:lnTo>
                    <a:lnTo>
                      <a:pt x="48" y="38"/>
                    </a:lnTo>
                    <a:lnTo>
                      <a:pt x="49" y="28"/>
                    </a:lnTo>
                    <a:lnTo>
                      <a:pt x="55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41" name="Freeform 266"/>
              <p:cNvSpPr>
                <a:spLocks noChangeArrowheads="1"/>
              </p:cNvSpPr>
              <p:nvPr/>
            </p:nvSpPr>
            <p:spPr bwMode="auto">
              <a:xfrm>
                <a:off x="2505" y="2048"/>
                <a:ext cx="81" cy="42"/>
              </a:xfrm>
              <a:custGeom>
                <a:avLst/>
                <a:gdLst>
                  <a:gd name="T0" fmla="*/ 99 w 108"/>
                  <a:gd name="T1" fmla="*/ 52 h 80"/>
                  <a:gd name="T2" fmla="*/ 107 w 108"/>
                  <a:gd name="T3" fmla="*/ 48 h 80"/>
                  <a:gd name="T4" fmla="*/ 108 w 108"/>
                  <a:gd name="T5" fmla="*/ 40 h 80"/>
                  <a:gd name="T6" fmla="*/ 107 w 108"/>
                  <a:gd name="T7" fmla="*/ 35 h 80"/>
                  <a:gd name="T8" fmla="*/ 100 w 108"/>
                  <a:gd name="T9" fmla="*/ 33 h 80"/>
                  <a:gd name="T10" fmla="*/ 89 w 108"/>
                  <a:gd name="T11" fmla="*/ 33 h 80"/>
                  <a:gd name="T12" fmla="*/ 82 w 108"/>
                  <a:gd name="T13" fmla="*/ 35 h 80"/>
                  <a:gd name="T14" fmla="*/ 46 w 108"/>
                  <a:gd name="T15" fmla="*/ 25 h 80"/>
                  <a:gd name="T16" fmla="*/ 4 w 108"/>
                  <a:gd name="T17" fmla="*/ 0 h 80"/>
                  <a:gd name="T18" fmla="*/ 0 w 108"/>
                  <a:gd name="T19" fmla="*/ 0 h 80"/>
                  <a:gd name="T20" fmla="*/ 0 w 108"/>
                  <a:gd name="T21" fmla="*/ 74 h 80"/>
                  <a:gd name="T22" fmla="*/ 27 w 108"/>
                  <a:gd name="T23" fmla="*/ 80 h 80"/>
                  <a:gd name="T24" fmla="*/ 28 w 108"/>
                  <a:gd name="T25" fmla="*/ 74 h 80"/>
                  <a:gd name="T26" fmla="*/ 13 w 108"/>
                  <a:gd name="T27" fmla="*/ 66 h 80"/>
                  <a:gd name="T28" fmla="*/ 9 w 108"/>
                  <a:gd name="T29" fmla="*/ 53 h 80"/>
                  <a:gd name="T30" fmla="*/ 9 w 108"/>
                  <a:gd name="T31" fmla="*/ 11 h 80"/>
                  <a:gd name="T32" fmla="*/ 18 w 108"/>
                  <a:gd name="T33" fmla="*/ 17 h 80"/>
                  <a:gd name="T34" fmla="*/ 29 w 108"/>
                  <a:gd name="T35" fmla="*/ 23 h 80"/>
                  <a:gd name="T36" fmla="*/ 37 w 108"/>
                  <a:gd name="T37" fmla="*/ 28 h 80"/>
                  <a:gd name="T38" fmla="*/ 45 w 108"/>
                  <a:gd name="T39" fmla="*/ 33 h 80"/>
                  <a:gd name="T40" fmla="*/ 51 w 108"/>
                  <a:gd name="T41" fmla="*/ 36 h 80"/>
                  <a:gd name="T42" fmla="*/ 58 w 108"/>
                  <a:gd name="T43" fmla="*/ 40 h 80"/>
                  <a:gd name="T44" fmla="*/ 63 w 108"/>
                  <a:gd name="T45" fmla="*/ 42 h 80"/>
                  <a:gd name="T46" fmla="*/ 69 w 108"/>
                  <a:gd name="T47" fmla="*/ 45 h 80"/>
                  <a:gd name="T48" fmla="*/ 99 w 108"/>
                  <a:gd name="T49" fmla="*/ 5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8" h="80">
                    <a:moveTo>
                      <a:pt x="99" y="52"/>
                    </a:moveTo>
                    <a:lnTo>
                      <a:pt x="107" y="48"/>
                    </a:lnTo>
                    <a:lnTo>
                      <a:pt x="108" y="40"/>
                    </a:lnTo>
                    <a:lnTo>
                      <a:pt x="107" y="35"/>
                    </a:lnTo>
                    <a:lnTo>
                      <a:pt x="100" y="33"/>
                    </a:lnTo>
                    <a:lnTo>
                      <a:pt x="89" y="33"/>
                    </a:lnTo>
                    <a:lnTo>
                      <a:pt x="82" y="35"/>
                    </a:lnTo>
                    <a:lnTo>
                      <a:pt x="46" y="2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27" y="80"/>
                    </a:lnTo>
                    <a:lnTo>
                      <a:pt x="28" y="74"/>
                    </a:lnTo>
                    <a:lnTo>
                      <a:pt x="13" y="66"/>
                    </a:lnTo>
                    <a:lnTo>
                      <a:pt x="9" y="53"/>
                    </a:lnTo>
                    <a:lnTo>
                      <a:pt x="9" y="11"/>
                    </a:lnTo>
                    <a:lnTo>
                      <a:pt x="18" y="17"/>
                    </a:lnTo>
                    <a:lnTo>
                      <a:pt x="29" y="23"/>
                    </a:lnTo>
                    <a:lnTo>
                      <a:pt x="37" y="28"/>
                    </a:lnTo>
                    <a:lnTo>
                      <a:pt x="45" y="33"/>
                    </a:lnTo>
                    <a:lnTo>
                      <a:pt x="51" y="36"/>
                    </a:lnTo>
                    <a:lnTo>
                      <a:pt x="58" y="40"/>
                    </a:lnTo>
                    <a:lnTo>
                      <a:pt x="63" y="42"/>
                    </a:lnTo>
                    <a:lnTo>
                      <a:pt x="69" y="45"/>
                    </a:lnTo>
                    <a:lnTo>
                      <a:pt x="99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42" name="Freeform 267"/>
              <p:cNvSpPr>
                <a:spLocks noChangeArrowheads="1"/>
              </p:cNvSpPr>
              <p:nvPr/>
            </p:nvSpPr>
            <p:spPr bwMode="auto">
              <a:xfrm>
                <a:off x="2505" y="2101"/>
                <a:ext cx="83" cy="44"/>
              </a:xfrm>
              <a:custGeom>
                <a:avLst/>
                <a:gdLst>
                  <a:gd name="T0" fmla="*/ 47 w 110"/>
                  <a:gd name="T1" fmla="*/ 28 h 84"/>
                  <a:gd name="T2" fmla="*/ 40 w 110"/>
                  <a:gd name="T3" fmla="*/ 16 h 84"/>
                  <a:gd name="T4" fmla="*/ 14 w 110"/>
                  <a:gd name="T5" fmla="*/ 13 h 84"/>
                  <a:gd name="T6" fmla="*/ 1 w 110"/>
                  <a:gd name="T7" fmla="*/ 33 h 84"/>
                  <a:gd name="T8" fmla="*/ 1 w 110"/>
                  <a:gd name="T9" fmla="*/ 61 h 84"/>
                  <a:gd name="T10" fmla="*/ 8 w 110"/>
                  <a:gd name="T11" fmla="*/ 78 h 84"/>
                  <a:gd name="T12" fmla="*/ 16 w 110"/>
                  <a:gd name="T13" fmla="*/ 83 h 84"/>
                  <a:gd name="T14" fmla="*/ 29 w 110"/>
                  <a:gd name="T15" fmla="*/ 80 h 84"/>
                  <a:gd name="T16" fmla="*/ 30 w 110"/>
                  <a:gd name="T17" fmla="*/ 70 h 84"/>
                  <a:gd name="T18" fmla="*/ 24 w 110"/>
                  <a:gd name="T19" fmla="*/ 67 h 84"/>
                  <a:gd name="T20" fmla="*/ 13 w 110"/>
                  <a:gd name="T21" fmla="*/ 71 h 84"/>
                  <a:gd name="T22" fmla="*/ 4 w 110"/>
                  <a:gd name="T23" fmla="*/ 51 h 84"/>
                  <a:gd name="T24" fmla="*/ 10 w 110"/>
                  <a:gd name="T25" fmla="*/ 32 h 84"/>
                  <a:gd name="T26" fmla="*/ 26 w 110"/>
                  <a:gd name="T27" fmla="*/ 24 h 84"/>
                  <a:gd name="T28" fmla="*/ 35 w 110"/>
                  <a:gd name="T29" fmla="*/ 26 h 84"/>
                  <a:gd name="T30" fmla="*/ 43 w 110"/>
                  <a:gd name="T31" fmla="*/ 32 h 84"/>
                  <a:gd name="T32" fmla="*/ 47 w 110"/>
                  <a:gd name="T33" fmla="*/ 41 h 84"/>
                  <a:gd name="T34" fmla="*/ 49 w 110"/>
                  <a:gd name="T35" fmla="*/ 55 h 84"/>
                  <a:gd name="T36" fmla="*/ 54 w 110"/>
                  <a:gd name="T37" fmla="*/ 44 h 84"/>
                  <a:gd name="T38" fmla="*/ 57 w 110"/>
                  <a:gd name="T39" fmla="*/ 30 h 84"/>
                  <a:gd name="T40" fmla="*/ 68 w 110"/>
                  <a:gd name="T41" fmla="*/ 19 h 84"/>
                  <a:gd name="T42" fmla="*/ 99 w 110"/>
                  <a:gd name="T43" fmla="*/ 24 h 84"/>
                  <a:gd name="T44" fmla="*/ 105 w 110"/>
                  <a:gd name="T45" fmla="*/ 46 h 84"/>
                  <a:gd name="T46" fmla="*/ 97 w 110"/>
                  <a:gd name="T47" fmla="*/ 67 h 84"/>
                  <a:gd name="T48" fmla="*/ 87 w 110"/>
                  <a:gd name="T49" fmla="*/ 62 h 84"/>
                  <a:gd name="T50" fmla="*/ 80 w 110"/>
                  <a:gd name="T51" fmla="*/ 73 h 84"/>
                  <a:gd name="T52" fmla="*/ 90 w 110"/>
                  <a:gd name="T53" fmla="*/ 82 h 84"/>
                  <a:gd name="T54" fmla="*/ 91 w 110"/>
                  <a:gd name="T55" fmla="*/ 81 h 84"/>
                  <a:gd name="T56" fmla="*/ 97 w 110"/>
                  <a:gd name="T57" fmla="*/ 79 h 84"/>
                  <a:gd name="T58" fmla="*/ 100 w 110"/>
                  <a:gd name="T59" fmla="*/ 76 h 84"/>
                  <a:gd name="T60" fmla="*/ 106 w 110"/>
                  <a:gd name="T61" fmla="*/ 64 h 84"/>
                  <a:gd name="T62" fmla="*/ 108 w 110"/>
                  <a:gd name="T63" fmla="*/ 54 h 84"/>
                  <a:gd name="T64" fmla="*/ 108 w 110"/>
                  <a:gd name="T65" fmla="*/ 51 h 84"/>
                  <a:gd name="T66" fmla="*/ 110 w 110"/>
                  <a:gd name="T67" fmla="*/ 45 h 84"/>
                  <a:gd name="T68" fmla="*/ 107 w 110"/>
                  <a:gd name="T69" fmla="*/ 26 h 84"/>
                  <a:gd name="T70" fmla="*/ 100 w 110"/>
                  <a:gd name="T71" fmla="*/ 13 h 84"/>
                  <a:gd name="T72" fmla="*/ 90 w 110"/>
                  <a:gd name="T73" fmla="*/ 3 h 84"/>
                  <a:gd name="T74" fmla="*/ 80 w 110"/>
                  <a:gd name="T75" fmla="*/ 1 h 84"/>
                  <a:gd name="T76" fmla="*/ 71 w 110"/>
                  <a:gd name="T77" fmla="*/ 3 h 84"/>
                  <a:gd name="T78" fmla="*/ 58 w 110"/>
                  <a:gd name="T79" fmla="*/ 12 h 84"/>
                  <a:gd name="T80" fmla="*/ 50 w 110"/>
                  <a:gd name="T81" fmla="*/ 3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0" h="84">
                    <a:moveTo>
                      <a:pt x="50" y="35"/>
                    </a:moveTo>
                    <a:lnTo>
                      <a:pt x="47" y="28"/>
                    </a:lnTo>
                    <a:lnTo>
                      <a:pt x="45" y="23"/>
                    </a:lnTo>
                    <a:lnTo>
                      <a:pt x="40" y="16"/>
                    </a:lnTo>
                    <a:lnTo>
                      <a:pt x="24" y="10"/>
                    </a:lnTo>
                    <a:lnTo>
                      <a:pt x="14" y="13"/>
                    </a:lnTo>
                    <a:lnTo>
                      <a:pt x="6" y="21"/>
                    </a:lnTo>
                    <a:lnTo>
                      <a:pt x="1" y="33"/>
                    </a:lnTo>
                    <a:lnTo>
                      <a:pt x="0" y="48"/>
                    </a:lnTo>
                    <a:lnTo>
                      <a:pt x="1" y="61"/>
                    </a:lnTo>
                    <a:lnTo>
                      <a:pt x="5" y="74"/>
                    </a:lnTo>
                    <a:lnTo>
                      <a:pt x="8" y="78"/>
                    </a:lnTo>
                    <a:lnTo>
                      <a:pt x="12" y="81"/>
                    </a:lnTo>
                    <a:lnTo>
                      <a:pt x="16" y="83"/>
                    </a:lnTo>
                    <a:lnTo>
                      <a:pt x="21" y="84"/>
                    </a:lnTo>
                    <a:lnTo>
                      <a:pt x="29" y="80"/>
                    </a:lnTo>
                    <a:lnTo>
                      <a:pt x="31" y="74"/>
                    </a:lnTo>
                    <a:lnTo>
                      <a:pt x="30" y="70"/>
                    </a:lnTo>
                    <a:lnTo>
                      <a:pt x="29" y="69"/>
                    </a:lnTo>
                    <a:lnTo>
                      <a:pt x="24" y="67"/>
                    </a:lnTo>
                    <a:lnTo>
                      <a:pt x="21" y="69"/>
                    </a:lnTo>
                    <a:lnTo>
                      <a:pt x="13" y="71"/>
                    </a:lnTo>
                    <a:lnTo>
                      <a:pt x="6" y="63"/>
                    </a:lnTo>
                    <a:lnTo>
                      <a:pt x="4" y="51"/>
                    </a:lnTo>
                    <a:lnTo>
                      <a:pt x="5" y="39"/>
                    </a:lnTo>
                    <a:lnTo>
                      <a:pt x="10" y="32"/>
                    </a:lnTo>
                    <a:lnTo>
                      <a:pt x="17" y="26"/>
                    </a:lnTo>
                    <a:lnTo>
                      <a:pt x="26" y="24"/>
                    </a:lnTo>
                    <a:lnTo>
                      <a:pt x="30" y="24"/>
                    </a:lnTo>
                    <a:lnTo>
                      <a:pt x="35" y="26"/>
                    </a:lnTo>
                    <a:lnTo>
                      <a:pt x="39" y="28"/>
                    </a:lnTo>
                    <a:lnTo>
                      <a:pt x="43" y="32"/>
                    </a:lnTo>
                    <a:lnTo>
                      <a:pt x="45" y="35"/>
                    </a:lnTo>
                    <a:lnTo>
                      <a:pt x="47" y="41"/>
                    </a:lnTo>
                    <a:lnTo>
                      <a:pt x="48" y="47"/>
                    </a:lnTo>
                    <a:lnTo>
                      <a:pt x="49" y="55"/>
                    </a:lnTo>
                    <a:lnTo>
                      <a:pt x="54" y="55"/>
                    </a:lnTo>
                    <a:lnTo>
                      <a:pt x="54" y="44"/>
                    </a:lnTo>
                    <a:lnTo>
                      <a:pt x="55" y="37"/>
                    </a:lnTo>
                    <a:lnTo>
                      <a:pt x="57" y="30"/>
                    </a:lnTo>
                    <a:lnTo>
                      <a:pt x="61" y="26"/>
                    </a:lnTo>
                    <a:lnTo>
                      <a:pt x="68" y="19"/>
                    </a:lnTo>
                    <a:lnTo>
                      <a:pt x="77" y="17"/>
                    </a:lnTo>
                    <a:lnTo>
                      <a:pt x="99" y="24"/>
                    </a:lnTo>
                    <a:lnTo>
                      <a:pt x="103" y="33"/>
                    </a:lnTo>
                    <a:lnTo>
                      <a:pt x="105" y="46"/>
                    </a:lnTo>
                    <a:lnTo>
                      <a:pt x="103" y="60"/>
                    </a:lnTo>
                    <a:lnTo>
                      <a:pt x="97" y="67"/>
                    </a:lnTo>
                    <a:lnTo>
                      <a:pt x="92" y="64"/>
                    </a:lnTo>
                    <a:lnTo>
                      <a:pt x="87" y="62"/>
                    </a:lnTo>
                    <a:lnTo>
                      <a:pt x="82" y="67"/>
                    </a:lnTo>
                    <a:lnTo>
                      <a:pt x="80" y="73"/>
                    </a:lnTo>
                    <a:lnTo>
                      <a:pt x="82" y="80"/>
                    </a:lnTo>
                    <a:lnTo>
                      <a:pt x="90" y="82"/>
                    </a:lnTo>
                    <a:lnTo>
                      <a:pt x="90" y="81"/>
                    </a:lnTo>
                    <a:lnTo>
                      <a:pt x="91" y="81"/>
                    </a:lnTo>
                    <a:lnTo>
                      <a:pt x="93" y="81"/>
                    </a:lnTo>
                    <a:lnTo>
                      <a:pt x="97" y="79"/>
                    </a:lnTo>
                    <a:lnTo>
                      <a:pt x="98" y="77"/>
                    </a:lnTo>
                    <a:lnTo>
                      <a:pt x="100" y="76"/>
                    </a:lnTo>
                    <a:lnTo>
                      <a:pt x="104" y="72"/>
                    </a:lnTo>
                    <a:lnTo>
                      <a:pt x="106" y="64"/>
                    </a:lnTo>
                    <a:lnTo>
                      <a:pt x="108" y="58"/>
                    </a:lnTo>
                    <a:lnTo>
                      <a:pt x="108" y="54"/>
                    </a:lnTo>
                    <a:lnTo>
                      <a:pt x="108" y="52"/>
                    </a:lnTo>
                    <a:lnTo>
                      <a:pt x="108" y="51"/>
                    </a:lnTo>
                    <a:lnTo>
                      <a:pt x="109" y="51"/>
                    </a:lnTo>
                    <a:lnTo>
                      <a:pt x="110" y="45"/>
                    </a:lnTo>
                    <a:lnTo>
                      <a:pt x="109" y="34"/>
                    </a:lnTo>
                    <a:lnTo>
                      <a:pt x="107" y="26"/>
                    </a:lnTo>
                    <a:lnTo>
                      <a:pt x="104" y="18"/>
                    </a:lnTo>
                    <a:lnTo>
                      <a:pt x="100" y="13"/>
                    </a:lnTo>
                    <a:lnTo>
                      <a:pt x="94" y="6"/>
                    </a:lnTo>
                    <a:lnTo>
                      <a:pt x="90" y="3"/>
                    </a:lnTo>
                    <a:lnTo>
                      <a:pt x="84" y="0"/>
                    </a:lnTo>
                    <a:lnTo>
                      <a:pt x="80" y="1"/>
                    </a:lnTo>
                    <a:lnTo>
                      <a:pt x="75" y="1"/>
                    </a:lnTo>
                    <a:lnTo>
                      <a:pt x="71" y="3"/>
                    </a:lnTo>
                    <a:lnTo>
                      <a:pt x="63" y="9"/>
                    </a:lnTo>
                    <a:lnTo>
                      <a:pt x="58" y="12"/>
                    </a:lnTo>
                    <a:lnTo>
                      <a:pt x="55" y="18"/>
                    </a:lnTo>
                    <a:lnTo>
                      <a:pt x="5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43" name="Freeform 268"/>
              <p:cNvSpPr>
                <a:spLocks noEditPoints="1" noChangeArrowheads="1"/>
              </p:cNvSpPr>
              <p:nvPr/>
            </p:nvSpPr>
            <p:spPr bwMode="auto">
              <a:xfrm>
                <a:off x="2503" y="1008"/>
                <a:ext cx="83" cy="47"/>
              </a:xfrm>
              <a:custGeom>
                <a:avLst/>
                <a:gdLst>
                  <a:gd name="T0" fmla="*/ 73 w 110"/>
                  <a:gd name="T1" fmla="*/ 0 h 89"/>
                  <a:gd name="T2" fmla="*/ 73 w 110"/>
                  <a:gd name="T3" fmla="*/ 21 h 89"/>
                  <a:gd name="T4" fmla="*/ 0 w 110"/>
                  <a:gd name="T5" fmla="*/ 16 h 89"/>
                  <a:gd name="T6" fmla="*/ 0 w 110"/>
                  <a:gd name="T7" fmla="*/ 24 h 89"/>
                  <a:gd name="T8" fmla="*/ 71 w 110"/>
                  <a:gd name="T9" fmla="*/ 89 h 89"/>
                  <a:gd name="T10" fmla="*/ 75 w 110"/>
                  <a:gd name="T11" fmla="*/ 89 h 89"/>
                  <a:gd name="T12" fmla="*/ 77 w 110"/>
                  <a:gd name="T13" fmla="*/ 35 h 89"/>
                  <a:gd name="T14" fmla="*/ 97 w 110"/>
                  <a:gd name="T15" fmla="*/ 37 h 89"/>
                  <a:gd name="T16" fmla="*/ 104 w 110"/>
                  <a:gd name="T17" fmla="*/ 39 h 89"/>
                  <a:gd name="T18" fmla="*/ 105 w 110"/>
                  <a:gd name="T19" fmla="*/ 48 h 89"/>
                  <a:gd name="T20" fmla="*/ 105 w 110"/>
                  <a:gd name="T21" fmla="*/ 57 h 89"/>
                  <a:gd name="T22" fmla="*/ 109 w 110"/>
                  <a:gd name="T23" fmla="*/ 57 h 89"/>
                  <a:gd name="T24" fmla="*/ 110 w 110"/>
                  <a:gd name="T25" fmla="*/ 4 h 89"/>
                  <a:gd name="T26" fmla="*/ 105 w 110"/>
                  <a:gd name="T27" fmla="*/ 4 h 89"/>
                  <a:gd name="T28" fmla="*/ 105 w 110"/>
                  <a:gd name="T29" fmla="*/ 11 h 89"/>
                  <a:gd name="T30" fmla="*/ 104 w 110"/>
                  <a:gd name="T31" fmla="*/ 20 h 89"/>
                  <a:gd name="T32" fmla="*/ 97 w 110"/>
                  <a:gd name="T33" fmla="*/ 24 h 89"/>
                  <a:gd name="T34" fmla="*/ 77 w 110"/>
                  <a:gd name="T35" fmla="*/ 21 h 89"/>
                  <a:gd name="T36" fmla="*/ 77 w 110"/>
                  <a:gd name="T37" fmla="*/ 0 h 89"/>
                  <a:gd name="T38" fmla="*/ 73 w 110"/>
                  <a:gd name="T39" fmla="*/ 0 h 89"/>
                  <a:gd name="T40" fmla="*/ 73 w 110"/>
                  <a:gd name="T41" fmla="*/ 35 h 89"/>
                  <a:gd name="T42" fmla="*/ 72 w 110"/>
                  <a:gd name="T43" fmla="*/ 82 h 89"/>
                  <a:gd name="T44" fmla="*/ 15 w 110"/>
                  <a:gd name="T45" fmla="*/ 30 h 89"/>
                  <a:gd name="T46" fmla="*/ 73 w 110"/>
                  <a:gd name="T47" fmla="*/ 3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0" h="89">
                    <a:moveTo>
                      <a:pt x="73" y="0"/>
                    </a:moveTo>
                    <a:lnTo>
                      <a:pt x="73" y="21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71" y="89"/>
                    </a:lnTo>
                    <a:lnTo>
                      <a:pt x="75" y="89"/>
                    </a:lnTo>
                    <a:lnTo>
                      <a:pt x="77" y="35"/>
                    </a:lnTo>
                    <a:lnTo>
                      <a:pt x="97" y="37"/>
                    </a:lnTo>
                    <a:lnTo>
                      <a:pt x="104" y="39"/>
                    </a:lnTo>
                    <a:lnTo>
                      <a:pt x="105" y="48"/>
                    </a:lnTo>
                    <a:lnTo>
                      <a:pt x="105" y="57"/>
                    </a:lnTo>
                    <a:lnTo>
                      <a:pt x="109" y="57"/>
                    </a:lnTo>
                    <a:lnTo>
                      <a:pt x="110" y="4"/>
                    </a:lnTo>
                    <a:lnTo>
                      <a:pt x="105" y="4"/>
                    </a:lnTo>
                    <a:lnTo>
                      <a:pt x="105" y="11"/>
                    </a:lnTo>
                    <a:lnTo>
                      <a:pt x="104" y="20"/>
                    </a:lnTo>
                    <a:lnTo>
                      <a:pt x="97" y="24"/>
                    </a:lnTo>
                    <a:lnTo>
                      <a:pt x="77" y="21"/>
                    </a:lnTo>
                    <a:lnTo>
                      <a:pt x="77" y="0"/>
                    </a:lnTo>
                    <a:lnTo>
                      <a:pt x="73" y="0"/>
                    </a:lnTo>
                    <a:close/>
                    <a:moveTo>
                      <a:pt x="73" y="35"/>
                    </a:moveTo>
                    <a:lnTo>
                      <a:pt x="72" y="82"/>
                    </a:lnTo>
                    <a:lnTo>
                      <a:pt x="15" y="30"/>
                    </a:lnTo>
                    <a:lnTo>
                      <a:pt x="7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44" name="Freeform 269"/>
              <p:cNvSpPr>
                <a:spLocks noEditPoints="1" noChangeArrowheads="1"/>
              </p:cNvSpPr>
              <p:nvPr/>
            </p:nvSpPr>
            <p:spPr bwMode="auto">
              <a:xfrm>
                <a:off x="2505" y="955"/>
                <a:ext cx="83" cy="44"/>
              </a:xfrm>
              <a:custGeom>
                <a:avLst/>
                <a:gdLst>
                  <a:gd name="T0" fmla="*/ 55 w 111"/>
                  <a:gd name="T1" fmla="*/ 83 h 83"/>
                  <a:gd name="T2" fmla="*/ 96 w 111"/>
                  <a:gd name="T3" fmla="*/ 74 h 83"/>
                  <a:gd name="T4" fmla="*/ 98 w 111"/>
                  <a:gd name="T5" fmla="*/ 69 h 83"/>
                  <a:gd name="T6" fmla="*/ 99 w 111"/>
                  <a:gd name="T7" fmla="*/ 67 h 83"/>
                  <a:gd name="T8" fmla="*/ 101 w 111"/>
                  <a:gd name="T9" fmla="*/ 66 h 83"/>
                  <a:gd name="T10" fmla="*/ 106 w 111"/>
                  <a:gd name="T11" fmla="*/ 60 h 83"/>
                  <a:gd name="T12" fmla="*/ 109 w 111"/>
                  <a:gd name="T13" fmla="*/ 52 h 83"/>
                  <a:gd name="T14" fmla="*/ 111 w 111"/>
                  <a:gd name="T15" fmla="*/ 44 h 83"/>
                  <a:gd name="T16" fmla="*/ 110 w 111"/>
                  <a:gd name="T17" fmla="*/ 35 h 83"/>
                  <a:gd name="T18" fmla="*/ 107 w 111"/>
                  <a:gd name="T19" fmla="*/ 27 h 83"/>
                  <a:gd name="T20" fmla="*/ 102 w 111"/>
                  <a:gd name="T21" fmla="*/ 20 h 83"/>
                  <a:gd name="T22" fmla="*/ 97 w 111"/>
                  <a:gd name="T23" fmla="*/ 14 h 83"/>
                  <a:gd name="T24" fmla="*/ 57 w 111"/>
                  <a:gd name="T25" fmla="*/ 0 h 83"/>
                  <a:gd name="T26" fmla="*/ 16 w 111"/>
                  <a:gd name="T27" fmla="*/ 7 h 83"/>
                  <a:gd name="T28" fmla="*/ 9 w 111"/>
                  <a:gd name="T29" fmla="*/ 13 h 83"/>
                  <a:gd name="T30" fmla="*/ 4 w 111"/>
                  <a:gd name="T31" fmla="*/ 20 h 83"/>
                  <a:gd name="T32" fmla="*/ 1 w 111"/>
                  <a:gd name="T33" fmla="*/ 27 h 83"/>
                  <a:gd name="T34" fmla="*/ 1 w 111"/>
                  <a:gd name="T35" fmla="*/ 36 h 83"/>
                  <a:gd name="T36" fmla="*/ 0 w 111"/>
                  <a:gd name="T37" fmla="*/ 44 h 83"/>
                  <a:gd name="T38" fmla="*/ 3 w 111"/>
                  <a:gd name="T39" fmla="*/ 52 h 83"/>
                  <a:gd name="T40" fmla="*/ 7 w 111"/>
                  <a:gd name="T41" fmla="*/ 59 h 83"/>
                  <a:gd name="T42" fmla="*/ 14 w 111"/>
                  <a:gd name="T43" fmla="*/ 66 h 83"/>
                  <a:gd name="T44" fmla="*/ 22 w 111"/>
                  <a:gd name="T45" fmla="*/ 73 h 83"/>
                  <a:gd name="T46" fmla="*/ 32 w 111"/>
                  <a:gd name="T47" fmla="*/ 78 h 83"/>
                  <a:gd name="T48" fmla="*/ 42 w 111"/>
                  <a:gd name="T49" fmla="*/ 81 h 83"/>
                  <a:gd name="T50" fmla="*/ 55 w 111"/>
                  <a:gd name="T51" fmla="*/ 83 h 83"/>
                  <a:gd name="T52" fmla="*/ 93 w 111"/>
                  <a:gd name="T53" fmla="*/ 24 h 83"/>
                  <a:gd name="T54" fmla="*/ 98 w 111"/>
                  <a:gd name="T55" fmla="*/ 27 h 83"/>
                  <a:gd name="T56" fmla="*/ 102 w 111"/>
                  <a:gd name="T57" fmla="*/ 32 h 83"/>
                  <a:gd name="T58" fmla="*/ 105 w 111"/>
                  <a:gd name="T59" fmla="*/ 37 h 83"/>
                  <a:gd name="T60" fmla="*/ 106 w 111"/>
                  <a:gd name="T61" fmla="*/ 44 h 83"/>
                  <a:gd name="T62" fmla="*/ 105 w 111"/>
                  <a:gd name="T63" fmla="*/ 48 h 83"/>
                  <a:gd name="T64" fmla="*/ 103 w 111"/>
                  <a:gd name="T65" fmla="*/ 50 h 83"/>
                  <a:gd name="T66" fmla="*/ 102 w 111"/>
                  <a:gd name="T67" fmla="*/ 50 h 83"/>
                  <a:gd name="T68" fmla="*/ 102 w 111"/>
                  <a:gd name="T69" fmla="*/ 51 h 83"/>
                  <a:gd name="T70" fmla="*/ 102 w 111"/>
                  <a:gd name="T71" fmla="*/ 53 h 83"/>
                  <a:gd name="T72" fmla="*/ 100 w 111"/>
                  <a:gd name="T73" fmla="*/ 53 h 83"/>
                  <a:gd name="T74" fmla="*/ 99 w 111"/>
                  <a:gd name="T75" fmla="*/ 53 h 83"/>
                  <a:gd name="T76" fmla="*/ 99 w 111"/>
                  <a:gd name="T77" fmla="*/ 54 h 83"/>
                  <a:gd name="T78" fmla="*/ 97 w 111"/>
                  <a:gd name="T79" fmla="*/ 56 h 83"/>
                  <a:gd name="T80" fmla="*/ 92 w 111"/>
                  <a:gd name="T81" fmla="*/ 60 h 83"/>
                  <a:gd name="T82" fmla="*/ 55 w 111"/>
                  <a:gd name="T83" fmla="*/ 67 h 83"/>
                  <a:gd name="T84" fmla="*/ 18 w 111"/>
                  <a:gd name="T85" fmla="*/ 56 h 83"/>
                  <a:gd name="T86" fmla="*/ 12 w 111"/>
                  <a:gd name="T87" fmla="*/ 51 h 83"/>
                  <a:gd name="T88" fmla="*/ 9 w 111"/>
                  <a:gd name="T89" fmla="*/ 47 h 83"/>
                  <a:gd name="T90" fmla="*/ 6 w 111"/>
                  <a:gd name="T91" fmla="*/ 37 h 83"/>
                  <a:gd name="T92" fmla="*/ 6 w 111"/>
                  <a:gd name="T93" fmla="*/ 30 h 83"/>
                  <a:gd name="T94" fmla="*/ 9 w 111"/>
                  <a:gd name="T95" fmla="*/ 25 h 83"/>
                  <a:gd name="T96" fmla="*/ 12 w 111"/>
                  <a:gd name="T97" fmla="*/ 21 h 83"/>
                  <a:gd name="T98" fmla="*/ 19 w 111"/>
                  <a:gd name="T99" fmla="*/ 19 h 83"/>
                  <a:gd name="T100" fmla="*/ 56 w 111"/>
                  <a:gd name="T101" fmla="*/ 14 h 83"/>
                  <a:gd name="T102" fmla="*/ 93 w 111"/>
                  <a:gd name="T103" fmla="*/ 2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0" h="83">
                    <a:moveTo>
                      <a:pt x="55" y="83"/>
                    </a:moveTo>
                    <a:lnTo>
                      <a:pt x="96" y="74"/>
                    </a:lnTo>
                    <a:lnTo>
                      <a:pt x="98" y="69"/>
                    </a:lnTo>
                    <a:lnTo>
                      <a:pt x="99" y="67"/>
                    </a:lnTo>
                    <a:lnTo>
                      <a:pt x="101" y="66"/>
                    </a:lnTo>
                    <a:lnTo>
                      <a:pt x="106" y="60"/>
                    </a:lnTo>
                    <a:lnTo>
                      <a:pt x="109" y="52"/>
                    </a:lnTo>
                    <a:lnTo>
                      <a:pt x="111" y="44"/>
                    </a:lnTo>
                    <a:lnTo>
                      <a:pt x="110" y="35"/>
                    </a:lnTo>
                    <a:lnTo>
                      <a:pt x="107" y="27"/>
                    </a:lnTo>
                    <a:lnTo>
                      <a:pt x="102" y="20"/>
                    </a:lnTo>
                    <a:lnTo>
                      <a:pt x="97" y="14"/>
                    </a:lnTo>
                    <a:lnTo>
                      <a:pt x="57" y="0"/>
                    </a:lnTo>
                    <a:lnTo>
                      <a:pt x="16" y="7"/>
                    </a:lnTo>
                    <a:lnTo>
                      <a:pt x="9" y="13"/>
                    </a:lnTo>
                    <a:lnTo>
                      <a:pt x="4" y="20"/>
                    </a:lnTo>
                    <a:lnTo>
                      <a:pt x="1" y="27"/>
                    </a:lnTo>
                    <a:lnTo>
                      <a:pt x="1" y="36"/>
                    </a:lnTo>
                    <a:lnTo>
                      <a:pt x="0" y="44"/>
                    </a:lnTo>
                    <a:lnTo>
                      <a:pt x="3" y="52"/>
                    </a:lnTo>
                    <a:lnTo>
                      <a:pt x="7" y="59"/>
                    </a:lnTo>
                    <a:lnTo>
                      <a:pt x="14" y="66"/>
                    </a:lnTo>
                    <a:lnTo>
                      <a:pt x="22" y="73"/>
                    </a:lnTo>
                    <a:lnTo>
                      <a:pt x="32" y="78"/>
                    </a:lnTo>
                    <a:lnTo>
                      <a:pt x="42" y="81"/>
                    </a:lnTo>
                    <a:lnTo>
                      <a:pt x="55" y="83"/>
                    </a:lnTo>
                    <a:close/>
                    <a:moveTo>
                      <a:pt x="93" y="24"/>
                    </a:moveTo>
                    <a:lnTo>
                      <a:pt x="98" y="27"/>
                    </a:lnTo>
                    <a:lnTo>
                      <a:pt x="102" y="32"/>
                    </a:lnTo>
                    <a:lnTo>
                      <a:pt x="105" y="37"/>
                    </a:lnTo>
                    <a:lnTo>
                      <a:pt x="106" y="44"/>
                    </a:lnTo>
                    <a:lnTo>
                      <a:pt x="105" y="48"/>
                    </a:lnTo>
                    <a:lnTo>
                      <a:pt x="103" y="50"/>
                    </a:lnTo>
                    <a:lnTo>
                      <a:pt x="102" y="50"/>
                    </a:lnTo>
                    <a:lnTo>
                      <a:pt x="102" y="51"/>
                    </a:lnTo>
                    <a:lnTo>
                      <a:pt x="102" y="53"/>
                    </a:lnTo>
                    <a:lnTo>
                      <a:pt x="100" y="53"/>
                    </a:lnTo>
                    <a:lnTo>
                      <a:pt x="99" y="53"/>
                    </a:lnTo>
                    <a:lnTo>
                      <a:pt x="99" y="54"/>
                    </a:lnTo>
                    <a:lnTo>
                      <a:pt x="97" y="56"/>
                    </a:lnTo>
                    <a:lnTo>
                      <a:pt x="92" y="60"/>
                    </a:lnTo>
                    <a:lnTo>
                      <a:pt x="55" y="67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9" y="47"/>
                    </a:lnTo>
                    <a:lnTo>
                      <a:pt x="6" y="37"/>
                    </a:lnTo>
                    <a:lnTo>
                      <a:pt x="6" y="30"/>
                    </a:lnTo>
                    <a:lnTo>
                      <a:pt x="9" y="25"/>
                    </a:lnTo>
                    <a:lnTo>
                      <a:pt x="12" y="21"/>
                    </a:lnTo>
                    <a:lnTo>
                      <a:pt x="19" y="19"/>
                    </a:lnTo>
                    <a:lnTo>
                      <a:pt x="56" y="14"/>
                    </a:lnTo>
                    <a:lnTo>
                      <a:pt x="93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45" name="Freeform 270"/>
              <p:cNvSpPr>
                <a:spLocks noEditPoints="1" noChangeArrowheads="1"/>
              </p:cNvSpPr>
              <p:nvPr/>
            </p:nvSpPr>
            <p:spPr bwMode="auto">
              <a:xfrm>
                <a:off x="2503" y="1707"/>
                <a:ext cx="83" cy="51"/>
              </a:xfrm>
              <a:custGeom>
                <a:avLst/>
                <a:gdLst>
                  <a:gd name="T0" fmla="*/ 98 w 110"/>
                  <a:gd name="T1" fmla="*/ 14 h 99"/>
                  <a:gd name="T2" fmla="*/ 88 w 110"/>
                  <a:gd name="T3" fmla="*/ 7 h 99"/>
                  <a:gd name="T4" fmla="*/ 75 w 110"/>
                  <a:gd name="T5" fmla="*/ 6 h 99"/>
                  <a:gd name="T6" fmla="*/ 59 w 110"/>
                  <a:gd name="T7" fmla="*/ 19 h 99"/>
                  <a:gd name="T8" fmla="*/ 42 w 110"/>
                  <a:gd name="T9" fmla="*/ 10 h 99"/>
                  <a:gd name="T10" fmla="*/ 29 w 110"/>
                  <a:gd name="T11" fmla="*/ 0 h 99"/>
                  <a:gd name="T12" fmla="*/ 8 w 110"/>
                  <a:gd name="T13" fmla="*/ 11 h 99"/>
                  <a:gd name="T14" fmla="*/ 2 w 110"/>
                  <a:gd name="T15" fmla="*/ 25 h 99"/>
                  <a:gd name="T16" fmla="*/ 0 w 110"/>
                  <a:gd name="T17" fmla="*/ 43 h 99"/>
                  <a:gd name="T18" fmla="*/ 3 w 110"/>
                  <a:gd name="T19" fmla="*/ 68 h 99"/>
                  <a:gd name="T20" fmla="*/ 10 w 110"/>
                  <a:gd name="T21" fmla="*/ 80 h 99"/>
                  <a:gd name="T22" fmla="*/ 20 w 110"/>
                  <a:gd name="T23" fmla="*/ 87 h 99"/>
                  <a:gd name="T24" fmla="*/ 41 w 110"/>
                  <a:gd name="T25" fmla="*/ 83 h 99"/>
                  <a:gd name="T26" fmla="*/ 57 w 110"/>
                  <a:gd name="T27" fmla="*/ 79 h 99"/>
                  <a:gd name="T28" fmla="*/ 83 w 110"/>
                  <a:gd name="T29" fmla="*/ 99 h 99"/>
                  <a:gd name="T30" fmla="*/ 92 w 110"/>
                  <a:gd name="T31" fmla="*/ 96 h 99"/>
                  <a:gd name="T32" fmla="*/ 101 w 110"/>
                  <a:gd name="T33" fmla="*/ 88 h 99"/>
                  <a:gd name="T34" fmla="*/ 105 w 110"/>
                  <a:gd name="T35" fmla="*/ 76 h 99"/>
                  <a:gd name="T36" fmla="*/ 109 w 110"/>
                  <a:gd name="T37" fmla="*/ 64 h 99"/>
                  <a:gd name="T38" fmla="*/ 109 w 110"/>
                  <a:gd name="T39" fmla="*/ 45 h 99"/>
                  <a:gd name="T40" fmla="*/ 106 w 110"/>
                  <a:gd name="T41" fmla="*/ 28 h 99"/>
                  <a:gd name="T42" fmla="*/ 51 w 110"/>
                  <a:gd name="T43" fmla="*/ 39 h 99"/>
                  <a:gd name="T44" fmla="*/ 30 w 110"/>
                  <a:gd name="T45" fmla="*/ 74 h 99"/>
                  <a:gd name="T46" fmla="*/ 24 w 110"/>
                  <a:gd name="T47" fmla="*/ 77 h 99"/>
                  <a:gd name="T48" fmla="*/ 6 w 110"/>
                  <a:gd name="T49" fmla="*/ 57 h 99"/>
                  <a:gd name="T50" fmla="*/ 6 w 110"/>
                  <a:gd name="T51" fmla="*/ 29 h 99"/>
                  <a:gd name="T52" fmla="*/ 12 w 110"/>
                  <a:gd name="T53" fmla="*/ 20 h 99"/>
                  <a:gd name="T54" fmla="*/ 42 w 110"/>
                  <a:gd name="T55" fmla="*/ 21 h 99"/>
                  <a:gd name="T56" fmla="*/ 67 w 110"/>
                  <a:gd name="T57" fmla="*/ 79 h 99"/>
                  <a:gd name="T58" fmla="*/ 69 w 110"/>
                  <a:gd name="T59" fmla="*/ 29 h 99"/>
                  <a:gd name="T60" fmla="*/ 85 w 110"/>
                  <a:gd name="T61" fmla="*/ 19 h 99"/>
                  <a:gd name="T62" fmla="*/ 101 w 110"/>
                  <a:gd name="T63" fmla="*/ 29 h 99"/>
                  <a:gd name="T64" fmla="*/ 104 w 110"/>
                  <a:gd name="T65" fmla="*/ 39 h 99"/>
                  <a:gd name="T66" fmla="*/ 106 w 110"/>
                  <a:gd name="T67" fmla="*/ 55 h 99"/>
                  <a:gd name="T68" fmla="*/ 104 w 110"/>
                  <a:gd name="T69" fmla="*/ 61 h 99"/>
                  <a:gd name="T70" fmla="*/ 104 w 110"/>
                  <a:gd name="T71" fmla="*/ 64 h 99"/>
                  <a:gd name="T72" fmla="*/ 102 w 110"/>
                  <a:gd name="T73" fmla="*/ 73 h 99"/>
                  <a:gd name="T74" fmla="*/ 96 w 110"/>
                  <a:gd name="T75" fmla="*/ 82 h 99"/>
                  <a:gd name="T76" fmla="*/ 89 w 110"/>
                  <a:gd name="T77" fmla="*/ 84 h 99"/>
                  <a:gd name="T78" fmla="*/ 83 w 110"/>
                  <a:gd name="T79" fmla="*/ 8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0" h="99">
                    <a:moveTo>
                      <a:pt x="103" y="21"/>
                    </a:moveTo>
                    <a:lnTo>
                      <a:pt x="98" y="14"/>
                    </a:lnTo>
                    <a:lnTo>
                      <a:pt x="94" y="10"/>
                    </a:lnTo>
                    <a:lnTo>
                      <a:pt x="88" y="7"/>
                    </a:lnTo>
                    <a:lnTo>
                      <a:pt x="83" y="6"/>
                    </a:lnTo>
                    <a:lnTo>
                      <a:pt x="75" y="6"/>
                    </a:lnTo>
                    <a:lnTo>
                      <a:pt x="67" y="12"/>
                    </a:lnTo>
                    <a:lnTo>
                      <a:pt x="59" y="19"/>
                    </a:lnTo>
                    <a:lnTo>
                      <a:pt x="53" y="31"/>
                    </a:lnTo>
                    <a:lnTo>
                      <a:pt x="42" y="10"/>
                    </a:lnTo>
                    <a:lnTo>
                      <a:pt x="35" y="3"/>
                    </a:lnTo>
                    <a:lnTo>
                      <a:pt x="29" y="0"/>
                    </a:lnTo>
                    <a:lnTo>
                      <a:pt x="17" y="2"/>
                    </a:lnTo>
                    <a:lnTo>
                      <a:pt x="8" y="11"/>
                    </a:lnTo>
                    <a:lnTo>
                      <a:pt x="4" y="17"/>
                    </a:lnTo>
                    <a:lnTo>
                      <a:pt x="2" y="25"/>
                    </a:lnTo>
                    <a:lnTo>
                      <a:pt x="0" y="33"/>
                    </a:lnTo>
                    <a:lnTo>
                      <a:pt x="0" y="43"/>
                    </a:lnTo>
                    <a:lnTo>
                      <a:pt x="1" y="61"/>
                    </a:lnTo>
                    <a:lnTo>
                      <a:pt x="3" y="68"/>
                    </a:lnTo>
                    <a:lnTo>
                      <a:pt x="7" y="75"/>
                    </a:lnTo>
                    <a:lnTo>
                      <a:pt x="10" y="80"/>
                    </a:lnTo>
                    <a:lnTo>
                      <a:pt x="15" y="84"/>
                    </a:lnTo>
                    <a:lnTo>
                      <a:pt x="20" y="87"/>
                    </a:lnTo>
                    <a:lnTo>
                      <a:pt x="27" y="89"/>
                    </a:lnTo>
                    <a:lnTo>
                      <a:pt x="41" y="83"/>
                    </a:lnTo>
                    <a:lnTo>
                      <a:pt x="52" y="65"/>
                    </a:lnTo>
                    <a:lnTo>
                      <a:pt x="57" y="79"/>
                    </a:lnTo>
                    <a:lnTo>
                      <a:pt x="65" y="90"/>
                    </a:lnTo>
                    <a:lnTo>
                      <a:pt x="83" y="99"/>
                    </a:lnTo>
                    <a:lnTo>
                      <a:pt x="87" y="98"/>
                    </a:lnTo>
                    <a:lnTo>
                      <a:pt x="92" y="96"/>
                    </a:lnTo>
                    <a:lnTo>
                      <a:pt x="96" y="93"/>
                    </a:lnTo>
                    <a:lnTo>
                      <a:pt x="101" y="88"/>
                    </a:lnTo>
                    <a:lnTo>
                      <a:pt x="104" y="80"/>
                    </a:lnTo>
                    <a:lnTo>
                      <a:pt x="105" y="76"/>
                    </a:lnTo>
                    <a:lnTo>
                      <a:pt x="107" y="73"/>
                    </a:lnTo>
                    <a:lnTo>
                      <a:pt x="109" y="64"/>
                    </a:lnTo>
                    <a:lnTo>
                      <a:pt x="110" y="56"/>
                    </a:lnTo>
                    <a:lnTo>
                      <a:pt x="109" y="45"/>
                    </a:lnTo>
                    <a:lnTo>
                      <a:pt x="108" y="36"/>
                    </a:lnTo>
                    <a:lnTo>
                      <a:pt x="106" y="28"/>
                    </a:lnTo>
                    <a:lnTo>
                      <a:pt x="103" y="21"/>
                    </a:lnTo>
                    <a:close/>
                    <a:moveTo>
                      <a:pt x="51" y="39"/>
                    </a:moveTo>
                    <a:lnTo>
                      <a:pt x="38" y="68"/>
                    </a:lnTo>
                    <a:lnTo>
                      <a:pt x="30" y="74"/>
                    </a:lnTo>
                    <a:lnTo>
                      <a:pt x="26" y="76"/>
                    </a:lnTo>
                    <a:lnTo>
                      <a:pt x="24" y="77"/>
                    </a:lnTo>
                    <a:lnTo>
                      <a:pt x="11" y="69"/>
                    </a:lnTo>
                    <a:lnTo>
                      <a:pt x="6" y="57"/>
                    </a:lnTo>
                    <a:lnTo>
                      <a:pt x="5" y="43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2" y="20"/>
                    </a:lnTo>
                    <a:lnTo>
                      <a:pt x="29" y="15"/>
                    </a:lnTo>
                    <a:lnTo>
                      <a:pt x="42" y="21"/>
                    </a:lnTo>
                    <a:lnTo>
                      <a:pt x="51" y="39"/>
                    </a:lnTo>
                    <a:close/>
                    <a:moveTo>
                      <a:pt x="67" y="79"/>
                    </a:moveTo>
                    <a:lnTo>
                      <a:pt x="55" y="61"/>
                    </a:lnTo>
                    <a:lnTo>
                      <a:pt x="69" y="29"/>
                    </a:lnTo>
                    <a:lnTo>
                      <a:pt x="76" y="20"/>
                    </a:lnTo>
                    <a:lnTo>
                      <a:pt x="85" y="19"/>
                    </a:lnTo>
                    <a:lnTo>
                      <a:pt x="93" y="21"/>
                    </a:lnTo>
                    <a:lnTo>
                      <a:pt x="101" y="29"/>
                    </a:lnTo>
                    <a:lnTo>
                      <a:pt x="102" y="33"/>
                    </a:lnTo>
                    <a:lnTo>
                      <a:pt x="104" y="39"/>
                    </a:lnTo>
                    <a:lnTo>
                      <a:pt x="105" y="46"/>
                    </a:lnTo>
                    <a:lnTo>
                      <a:pt x="106" y="55"/>
                    </a:lnTo>
                    <a:lnTo>
                      <a:pt x="105" y="61"/>
                    </a:lnTo>
                    <a:lnTo>
                      <a:pt x="104" y="61"/>
                    </a:lnTo>
                    <a:lnTo>
                      <a:pt x="104" y="62"/>
                    </a:lnTo>
                    <a:lnTo>
                      <a:pt x="104" y="64"/>
                    </a:lnTo>
                    <a:lnTo>
                      <a:pt x="104" y="68"/>
                    </a:lnTo>
                    <a:lnTo>
                      <a:pt x="102" y="73"/>
                    </a:lnTo>
                    <a:lnTo>
                      <a:pt x="100" y="79"/>
                    </a:lnTo>
                    <a:lnTo>
                      <a:pt x="96" y="82"/>
                    </a:lnTo>
                    <a:lnTo>
                      <a:pt x="92" y="84"/>
                    </a:lnTo>
                    <a:lnTo>
                      <a:pt x="89" y="84"/>
                    </a:lnTo>
                    <a:lnTo>
                      <a:pt x="87" y="85"/>
                    </a:lnTo>
                    <a:lnTo>
                      <a:pt x="83" y="86"/>
                    </a:lnTo>
                    <a:lnTo>
                      <a:pt x="67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46" name="Freeform 271"/>
              <p:cNvSpPr>
                <a:spLocks noEditPoints="1" noChangeArrowheads="1"/>
              </p:cNvSpPr>
              <p:nvPr/>
            </p:nvSpPr>
            <p:spPr bwMode="auto">
              <a:xfrm>
                <a:off x="2503" y="1341"/>
                <a:ext cx="83" cy="49"/>
              </a:xfrm>
              <a:custGeom>
                <a:avLst/>
                <a:gdLst>
                  <a:gd name="T0" fmla="*/ 64 w 110"/>
                  <a:gd name="T1" fmla="*/ 77 h 93"/>
                  <a:gd name="T2" fmla="*/ 68 w 110"/>
                  <a:gd name="T3" fmla="*/ 62 h 93"/>
                  <a:gd name="T4" fmla="*/ 67 w 110"/>
                  <a:gd name="T5" fmla="*/ 41 h 93"/>
                  <a:gd name="T6" fmla="*/ 64 w 110"/>
                  <a:gd name="T7" fmla="*/ 31 h 93"/>
                  <a:gd name="T8" fmla="*/ 65 w 110"/>
                  <a:gd name="T9" fmla="*/ 18 h 93"/>
                  <a:gd name="T10" fmla="*/ 86 w 110"/>
                  <a:gd name="T11" fmla="*/ 25 h 93"/>
                  <a:gd name="T12" fmla="*/ 98 w 110"/>
                  <a:gd name="T13" fmla="*/ 35 h 93"/>
                  <a:gd name="T14" fmla="*/ 105 w 110"/>
                  <a:gd name="T15" fmla="*/ 48 h 93"/>
                  <a:gd name="T16" fmla="*/ 106 w 110"/>
                  <a:gd name="T17" fmla="*/ 61 h 93"/>
                  <a:gd name="T18" fmla="*/ 103 w 110"/>
                  <a:gd name="T19" fmla="*/ 67 h 93"/>
                  <a:gd name="T20" fmla="*/ 92 w 110"/>
                  <a:gd name="T21" fmla="*/ 71 h 93"/>
                  <a:gd name="T22" fmla="*/ 89 w 110"/>
                  <a:gd name="T23" fmla="*/ 81 h 93"/>
                  <a:gd name="T24" fmla="*/ 97 w 110"/>
                  <a:gd name="T25" fmla="*/ 86 h 93"/>
                  <a:gd name="T26" fmla="*/ 99 w 110"/>
                  <a:gd name="T27" fmla="*/ 84 h 93"/>
                  <a:gd name="T28" fmla="*/ 102 w 110"/>
                  <a:gd name="T29" fmla="*/ 84 h 93"/>
                  <a:gd name="T30" fmla="*/ 107 w 110"/>
                  <a:gd name="T31" fmla="*/ 79 h 93"/>
                  <a:gd name="T32" fmla="*/ 109 w 110"/>
                  <a:gd name="T33" fmla="*/ 43 h 93"/>
                  <a:gd name="T34" fmla="*/ 101 w 110"/>
                  <a:gd name="T35" fmla="*/ 23 h 93"/>
                  <a:gd name="T36" fmla="*/ 84 w 110"/>
                  <a:gd name="T37" fmla="*/ 9 h 93"/>
                  <a:gd name="T38" fmla="*/ 63 w 110"/>
                  <a:gd name="T39" fmla="*/ 1 h 93"/>
                  <a:gd name="T40" fmla="*/ 39 w 110"/>
                  <a:gd name="T41" fmla="*/ 0 h 93"/>
                  <a:gd name="T42" fmla="*/ 19 w 110"/>
                  <a:gd name="T43" fmla="*/ 6 h 93"/>
                  <a:gd name="T44" fmla="*/ 3 w 110"/>
                  <a:gd name="T45" fmla="*/ 27 h 93"/>
                  <a:gd name="T46" fmla="*/ 0 w 110"/>
                  <a:gd name="T47" fmla="*/ 47 h 93"/>
                  <a:gd name="T48" fmla="*/ 2 w 110"/>
                  <a:gd name="T49" fmla="*/ 67 h 93"/>
                  <a:gd name="T50" fmla="*/ 9 w 110"/>
                  <a:gd name="T51" fmla="*/ 82 h 93"/>
                  <a:gd name="T52" fmla="*/ 28 w 110"/>
                  <a:gd name="T53" fmla="*/ 92 h 93"/>
                  <a:gd name="T54" fmla="*/ 36 w 110"/>
                  <a:gd name="T55" fmla="*/ 92 h 93"/>
                  <a:gd name="T56" fmla="*/ 39 w 110"/>
                  <a:gd name="T57" fmla="*/ 92 h 93"/>
                  <a:gd name="T58" fmla="*/ 50 w 110"/>
                  <a:gd name="T59" fmla="*/ 90 h 93"/>
                  <a:gd name="T60" fmla="*/ 61 w 110"/>
                  <a:gd name="T61" fmla="*/ 83 h 93"/>
                  <a:gd name="T62" fmla="*/ 62 w 110"/>
                  <a:gd name="T63" fmla="*/ 38 h 93"/>
                  <a:gd name="T64" fmla="*/ 63 w 110"/>
                  <a:gd name="T65" fmla="*/ 54 h 93"/>
                  <a:gd name="T66" fmla="*/ 62 w 110"/>
                  <a:gd name="T67" fmla="*/ 59 h 93"/>
                  <a:gd name="T68" fmla="*/ 59 w 110"/>
                  <a:gd name="T69" fmla="*/ 67 h 93"/>
                  <a:gd name="T70" fmla="*/ 54 w 110"/>
                  <a:gd name="T71" fmla="*/ 71 h 93"/>
                  <a:gd name="T72" fmla="*/ 53 w 110"/>
                  <a:gd name="T73" fmla="*/ 72 h 93"/>
                  <a:gd name="T74" fmla="*/ 47 w 110"/>
                  <a:gd name="T75" fmla="*/ 77 h 93"/>
                  <a:gd name="T76" fmla="*/ 38 w 110"/>
                  <a:gd name="T77" fmla="*/ 78 h 93"/>
                  <a:gd name="T78" fmla="*/ 23 w 110"/>
                  <a:gd name="T79" fmla="*/ 77 h 93"/>
                  <a:gd name="T80" fmla="*/ 8 w 110"/>
                  <a:gd name="T81" fmla="*/ 67 h 93"/>
                  <a:gd name="T82" fmla="*/ 4 w 110"/>
                  <a:gd name="T83" fmla="*/ 54 h 93"/>
                  <a:gd name="T84" fmla="*/ 4 w 110"/>
                  <a:gd name="T85" fmla="*/ 39 h 93"/>
                  <a:gd name="T86" fmla="*/ 9 w 110"/>
                  <a:gd name="T87" fmla="*/ 28 h 93"/>
                  <a:gd name="T88" fmla="*/ 39 w 110"/>
                  <a:gd name="T89" fmla="*/ 1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93">
                    <a:moveTo>
                      <a:pt x="61" y="83"/>
                    </a:moveTo>
                    <a:lnTo>
                      <a:pt x="64" y="77"/>
                    </a:lnTo>
                    <a:lnTo>
                      <a:pt x="67" y="71"/>
                    </a:lnTo>
                    <a:lnTo>
                      <a:pt x="68" y="62"/>
                    </a:lnTo>
                    <a:lnTo>
                      <a:pt x="69" y="54"/>
                    </a:lnTo>
                    <a:lnTo>
                      <a:pt x="67" y="41"/>
                    </a:lnTo>
                    <a:lnTo>
                      <a:pt x="65" y="35"/>
                    </a:lnTo>
                    <a:lnTo>
                      <a:pt x="64" y="31"/>
                    </a:lnTo>
                    <a:lnTo>
                      <a:pt x="52" y="17"/>
                    </a:lnTo>
                    <a:lnTo>
                      <a:pt x="65" y="18"/>
                    </a:lnTo>
                    <a:lnTo>
                      <a:pt x="77" y="21"/>
                    </a:lnTo>
                    <a:lnTo>
                      <a:pt x="86" y="25"/>
                    </a:lnTo>
                    <a:lnTo>
                      <a:pt x="93" y="30"/>
                    </a:lnTo>
                    <a:lnTo>
                      <a:pt x="98" y="35"/>
                    </a:lnTo>
                    <a:lnTo>
                      <a:pt x="102" y="41"/>
                    </a:lnTo>
                    <a:lnTo>
                      <a:pt x="105" y="48"/>
                    </a:lnTo>
                    <a:lnTo>
                      <a:pt x="106" y="56"/>
                    </a:lnTo>
                    <a:lnTo>
                      <a:pt x="106" y="61"/>
                    </a:lnTo>
                    <a:lnTo>
                      <a:pt x="105" y="66"/>
                    </a:lnTo>
                    <a:lnTo>
                      <a:pt x="103" y="67"/>
                    </a:lnTo>
                    <a:lnTo>
                      <a:pt x="99" y="68"/>
                    </a:lnTo>
                    <a:lnTo>
                      <a:pt x="92" y="71"/>
                    </a:lnTo>
                    <a:lnTo>
                      <a:pt x="89" y="77"/>
                    </a:lnTo>
                    <a:lnTo>
                      <a:pt x="89" y="81"/>
                    </a:lnTo>
                    <a:lnTo>
                      <a:pt x="92" y="84"/>
                    </a:lnTo>
                    <a:lnTo>
                      <a:pt x="97" y="86"/>
                    </a:lnTo>
                    <a:lnTo>
                      <a:pt x="99" y="85"/>
                    </a:lnTo>
                    <a:lnTo>
                      <a:pt x="99" y="84"/>
                    </a:lnTo>
                    <a:lnTo>
                      <a:pt x="100" y="84"/>
                    </a:lnTo>
                    <a:lnTo>
                      <a:pt x="102" y="84"/>
                    </a:lnTo>
                    <a:lnTo>
                      <a:pt x="104" y="81"/>
                    </a:lnTo>
                    <a:lnTo>
                      <a:pt x="107" y="79"/>
                    </a:lnTo>
                    <a:lnTo>
                      <a:pt x="110" y="56"/>
                    </a:lnTo>
                    <a:lnTo>
                      <a:pt x="109" y="43"/>
                    </a:lnTo>
                    <a:lnTo>
                      <a:pt x="106" y="33"/>
                    </a:lnTo>
                    <a:lnTo>
                      <a:pt x="101" y="23"/>
                    </a:lnTo>
                    <a:lnTo>
                      <a:pt x="94" y="16"/>
                    </a:lnTo>
                    <a:lnTo>
                      <a:pt x="84" y="9"/>
                    </a:lnTo>
                    <a:lnTo>
                      <a:pt x="74" y="4"/>
                    </a:lnTo>
                    <a:lnTo>
                      <a:pt x="63" y="1"/>
                    </a:lnTo>
                    <a:lnTo>
                      <a:pt x="51" y="0"/>
                    </a:lnTo>
                    <a:lnTo>
                      <a:pt x="39" y="0"/>
                    </a:lnTo>
                    <a:lnTo>
                      <a:pt x="29" y="3"/>
                    </a:lnTo>
                    <a:lnTo>
                      <a:pt x="19" y="6"/>
                    </a:lnTo>
                    <a:lnTo>
                      <a:pt x="13" y="12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7"/>
                    </a:lnTo>
                    <a:lnTo>
                      <a:pt x="2" y="67"/>
                    </a:lnTo>
                    <a:lnTo>
                      <a:pt x="4" y="75"/>
                    </a:lnTo>
                    <a:lnTo>
                      <a:pt x="9" y="82"/>
                    </a:lnTo>
                    <a:lnTo>
                      <a:pt x="20" y="90"/>
                    </a:lnTo>
                    <a:lnTo>
                      <a:pt x="28" y="92"/>
                    </a:lnTo>
                    <a:lnTo>
                      <a:pt x="36" y="93"/>
                    </a:lnTo>
                    <a:lnTo>
                      <a:pt x="36" y="92"/>
                    </a:lnTo>
                    <a:lnTo>
                      <a:pt x="37" y="92"/>
                    </a:lnTo>
                    <a:lnTo>
                      <a:pt x="39" y="92"/>
                    </a:lnTo>
                    <a:lnTo>
                      <a:pt x="43" y="92"/>
                    </a:lnTo>
                    <a:lnTo>
                      <a:pt x="50" y="90"/>
                    </a:lnTo>
                    <a:lnTo>
                      <a:pt x="56" y="87"/>
                    </a:lnTo>
                    <a:lnTo>
                      <a:pt x="61" y="83"/>
                    </a:lnTo>
                    <a:close/>
                    <a:moveTo>
                      <a:pt x="56" y="27"/>
                    </a:moveTo>
                    <a:lnTo>
                      <a:pt x="62" y="38"/>
                    </a:lnTo>
                    <a:lnTo>
                      <a:pt x="64" y="52"/>
                    </a:lnTo>
                    <a:lnTo>
                      <a:pt x="63" y="54"/>
                    </a:lnTo>
                    <a:lnTo>
                      <a:pt x="63" y="57"/>
                    </a:lnTo>
                    <a:lnTo>
                      <a:pt x="62" y="59"/>
                    </a:lnTo>
                    <a:lnTo>
                      <a:pt x="62" y="62"/>
                    </a:lnTo>
                    <a:lnTo>
                      <a:pt x="59" y="67"/>
                    </a:lnTo>
                    <a:lnTo>
                      <a:pt x="56" y="71"/>
                    </a:lnTo>
                    <a:lnTo>
                      <a:pt x="54" y="71"/>
                    </a:lnTo>
                    <a:lnTo>
                      <a:pt x="53" y="71"/>
                    </a:lnTo>
                    <a:lnTo>
                      <a:pt x="53" y="72"/>
                    </a:lnTo>
                    <a:lnTo>
                      <a:pt x="51" y="74"/>
                    </a:lnTo>
                    <a:lnTo>
                      <a:pt x="47" y="77"/>
                    </a:lnTo>
                    <a:lnTo>
                      <a:pt x="41" y="78"/>
                    </a:lnTo>
                    <a:lnTo>
                      <a:pt x="38" y="78"/>
                    </a:lnTo>
                    <a:lnTo>
                      <a:pt x="36" y="79"/>
                    </a:lnTo>
                    <a:lnTo>
                      <a:pt x="23" y="77"/>
                    </a:lnTo>
                    <a:lnTo>
                      <a:pt x="13" y="72"/>
                    </a:lnTo>
                    <a:lnTo>
                      <a:pt x="8" y="67"/>
                    </a:lnTo>
                    <a:lnTo>
                      <a:pt x="6" y="61"/>
                    </a:lnTo>
                    <a:lnTo>
                      <a:pt x="4" y="54"/>
                    </a:lnTo>
                    <a:lnTo>
                      <a:pt x="4" y="47"/>
                    </a:lnTo>
                    <a:lnTo>
                      <a:pt x="4" y="39"/>
                    </a:lnTo>
                    <a:lnTo>
                      <a:pt x="6" y="33"/>
                    </a:lnTo>
                    <a:lnTo>
                      <a:pt x="9" y="28"/>
                    </a:lnTo>
                    <a:lnTo>
                      <a:pt x="14" y="25"/>
                    </a:lnTo>
                    <a:lnTo>
                      <a:pt x="39" y="17"/>
                    </a:lnTo>
                    <a:lnTo>
                      <a:pt x="5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47" name="Freeform 272"/>
              <p:cNvSpPr>
                <a:spLocks noChangeArrowheads="1"/>
              </p:cNvSpPr>
              <p:nvPr/>
            </p:nvSpPr>
            <p:spPr bwMode="auto">
              <a:xfrm>
                <a:off x="2508" y="621"/>
                <a:ext cx="82" cy="36"/>
              </a:xfrm>
              <a:custGeom>
                <a:avLst/>
                <a:gdLst>
                  <a:gd name="T0" fmla="*/ 96 w 111"/>
                  <a:gd name="T1" fmla="*/ 41 h 68"/>
                  <a:gd name="T2" fmla="*/ 100 w 111"/>
                  <a:gd name="T3" fmla="*/ 42 h 68"/>
                  <a:gd name="T4" fmla="*/ 103 w 111"/>
                  <a:gd name="T5" fmla="*/ 45 h 68"/>
                  <a:gd name="T6" fmla="*/ 106 w 111"/>
                  <a:gd name="T7" fmla="*/ 59 h 68"/>
                  <a:gd name="T8" fmla="*/ 106 w 111"/>
                  <a:gd name="T9" fmla="*/ 68 h 68"/>
                  <a:gd name="T10" fmla="*/ 109 w 111"/>
                  <a:gd name="T11" fmla="*/ 68 h 68"/>
                  <a:gd name="T12" fmla="*/ 111 w 111"/>
                  <a:gd name="T13" fmla="*/ 0 h 68"/>
                  <a:gd name="T14" fmla="*/ 107 w 111"/>
                  <a:gd name="T15" fmla="*/ 0 h 68"/>
                  <a:gd name="T16" fmla="*/ 107 w 111"/>
                  <a:gd name="T17" fmla="*/ 10 h 68"/>
                  <a:gd name="T18" fmla="*/ 103 w 111"/>
                  <a:gd name="T19" fmla="*/ 22 h 68"/>
                  <a:gd name="T20" fmla="*/ 101 w 111"/>
                  <a:gd name="T21" fmla="*/ 23 h 68"/>
                  <a:gd name="T22" fmla="*/ 100 w 111"/>
                  <a:gd name="T23" fmla="*/ 25 h 68"/>
                  <a:gd name="T24" fmla="*/ 96 w 111"/>
                  <a:gd name="T25" fmla="*/ 26 h 68"/>
                  <a:gd name="T26" fmla="*/ 0 w 111"/>
                  <a:gd name="T27" fmla="*/ 17 h 68"/>
                  <a:gd name="T28" fmla="*/ 0 w 111"/>
                  <a:gd name="T29" fmla="*/ 20 h 68"/>
                  <a:gd name="T30" fmla="*/ 8 w 111"/>
                  <a:gd name="T31" fmla="*/ 32 h 68"/>
                  <a:gd name="T32" fmla="*/ 9 w 111"/>
                  <a:gd name="T33" fmla="*/ 50 h 68"/>
                  <a:gd name="T34" fmla="*/ 9 w 111"/>
                  <a:gd name="T35" fmla="*/ 59 h 68"/>
                  <a:gd name="T36" fmla="*/ 13 w 111"/>
                  <a:gd name="T37" fmla="*/ 59 h 68"/>
                  <a:gd name="T38" fmla="*/ 14 w 111"/>
                  <a:gd name="T39" fmla="*/ 42 h 68"/>
                  <a:gd name="T40" fmla="*/ 15 w 111"/>
                  <a:gd name="T41" fmla="*/ 35 h 68"/>
                  <a:gd name="T42" fmla="*/ 21 w 111"/>
                  <a:gd name="T43" fmla="*/ 34 h 68"/>
                  <a:gd name="T44" fmla="*/ 96 w 111"/>
                  <a:gd name="T45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0" h="68">
                    <a:moveTo>
                      <a:pt x="96" y="41"/>
                    </a:moveTo>
                    <a:lnTo>
                      <a:pt x="100" y="42"/>
                    </a:lnTo>
                    <a:lnTo>
                      <a:pt x="103" y="45"/>
                    </a:lnTo>
                    <a:lnTo>
                      <a:pt x="106" y="59"/>
                    </a:lnTo>
                    <a:lnTo>
                      <a:pt x="106" y="68"/>
                    </a:lnTo>
                    <a:lnTo>
                      <a:pt x="109" y="68"/>
                    </a:lnTo>
                    <a:lnTo>
                      <a:pt x="111" y="0"/>
                    </a:lnTo>
                    <a:lnTo>
                      <a:pt x="107" y="0"/>
                    </a:lnTo>
                    <a:lnTo>
                      <a:pt x="107" y="10"/>
                    </a:lnTo>
                    <a:lnTo>
                      <a:pt x="103" y="22"/>
                    </a:lnTo>
                    <a:lnTo>
                      <a:pt x="101" y="23"/>
                    </a:lnTo>
                    <a:lnTo>
                      <a:pt x="100" y="25"/>
                    </a:lnTo>
                    <a:lnTo>
                      <a:pt x="96" y="26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8" y="32"/>
                    </a:lnTo>
                    <a:lnTo>
                      <a:pt x="9" y="50"/>
                    </a:lnTo>
                    <a:lnTo>
                      <a:pt x="9" y="59"/>
                    </a:lnTo>
                    <a:lnTo>
                      <a:pt x="13" y="59"/>
                    </a:lnTo>
                    <a:lnTo>
                      <a:pt x="14" y="42"/>
                    </a:lnTo>
                    <a:lnTo>
                      <a:pt x="15" y="35"/>
                    </a:lnTo>
                    <a:lnTo>
                      <a:pt x="21" y="34"/>
                    </a:lnTo>
                    <a:lnTo>
                      <a:pt x="96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48" name="Freeform 273"/>
              <p:cNvSpPr>
                <a:spLocks noChangeArrowheads="1"/>
              </p:cNvSpPr>
              <p:nvPr/>
            </p:nvSpPr>
            <p:spPr bwMode="auto">
              <a:xfrm>
                <a:off x="2503" y="244"/>
                <a:ext cx="83" cy="47"/>
              </a:xfrm>
              <a:custGeom>
                <a:avLst/>
                <a:gdLst>
                  <a:gd name="T0" fmla="*/ 110 w 111"/>
                  <a:gd name="T1" fmla="*/ 5 h 91"/>
                  <a:gd name="T2" fmla="*/ 83 w 111"/>
                  <a:gd name="T3" fmla="*/ 0 h 91"/>
                  <a:gd name="T4" fmla="*/ 83 w 111"/>
                  <a:gd name="T5" fmla="*/ 5 h 91"/>
                  <a:gd name="T6" fmla="*/ 96 w 111"/>
                  <a:gd name="T7" fmla="*/ 12 h 91"/>
                  <a:gd name="T8" fmla="*/ 101 w 111"/>
                  <a:gd name="T9" fmla="*/ 25 h 91"/>
                  <a:gd name="T10" fmla="*/ 101 w 111"/>
                  <a:gd name="T11" fmla="*/ 81 h 91"/>
                  <a:gd name="T12" fmla="*/ 57 w 111"/>
                  <a:gd name="T13" fmla="*/ 22 h 91"/>
                  <a:gd name="T14" fmla="*/ 42 w 111"/>
                  <a:gd name="T15" fmla="*/ 7 h 91"/>
                  <a:gd name="T16" fmla="*/ 28 w 111"/>
                  <a:gd name="T17" fmla="*/ 3 h 91"/>
                  <a:gd name="T18" fmla="*/ 8 w 111"/>
                  <a:gd name="T19" fmla="*/ 13 h 91"/>
                  <a:gd name="T20" fmla="*/ 4 w 111"/>
                  <a:gd name="T21" fmla="*/ 18 h 91"/>
                  <a:gd name="T22" fmla="*/ 2 w 111"/>
                  <a:gd name="T23" fmla="*/ 26 h 91"/>
                  <a:gd name="T24" fmla="*/ 0 w 111"/>
                  <a:gd name="T25" fmla="*/ 35 h 91"/>
                  <a:gd name="T26" fmla="*/ 0 w 111"/>
                  <a:gd name="T27" fmla="*/ 46 h 91"/>
                  <a:gd name="T28" fmla="*/ 2 w 111"/>
                  <a:gd name="T29" fmla="*/ 60 h 91"/>
                  <a:gd name="T30" fmla="*/ 8 w 111"/>
                  <a:gd name="T31" fmla="*/ 75 h 91"/>
                  <a:gd name="T32" fmla="*/ 11 w 111"/>
                  <a:gd name="T33" fmla="*/ 80 h 91"/>
                  <a:gd name="T34" fmla="*/ 16 w 111"/>
                  <a:gd name="T35" fmla="*/ 84 h 91"/>
                  <a:gd name="T36" fmla="*/ 21 w 111"/>
                  <a:gd name="T37" fmla="*/ 87 h 91"/>
                  <a:gd name="T38" fmla="*/ 29 w 111"/>
                  <a:gd name="T39" fmla="*/ 88 h 91"/>
                  <a:gd name="T40" fmla="*/ 36 w 111"/>
                  <a:gd name="T41" fmla="*/ 86 h 91"/>
                  <a:gd name="T42" fmla="*/ 36 w 111"/>
                  <a:gd name="T43" fmla="*/ 83 h 91"/>
                  <a:gd name="T44" fmla="*/ 37 w 111"/>
                  <a:gd name="T45" fmla="*/ 81 h 91"/>
                  <a:gd name="T46" fmla="*/ 37 w 111"/>
                  <a:gd name="T47" fmla="*/ 78 h 91"/>
                  <a:gd name="T48" fmla="*/ 38 w 111"/>
                  <a:gd name="T49" fmla="*/ 76 h 91"/>
                  <a:gd name="T50" fmla="*/ 37 w 111"/>
                  <a:gd name="T51" fmla="*/ 69 h 91"/>
                  <a:gd name="T52" fmla="*/ 32 w 111"/>
                  <a:gd name="T53" fmla="*/ 68 h 91"/>
                  <a:gd name="T54" fmla="*/ 27 w 111"/>
                  <a:gd name="T55" fmla="*/ 70 h 91"/>
                  <a:gd name="T56" fmla="*/ 23 w 111"/>
                  <a:gd name="T57" fmla="*/ 73 h 91"/>
                  <a:gd name="T58" fmla="*/ 20 w 111"/>
                  <a:gd name="T59" fmla="*/ 74 h 91"/>
                  <a:gd name="T60" fmla="*/ 13 w 111"/>
                  <a:gd name="T61" fmla="*/ 72 h 91"/>
                  <a:gd name="T62" fmla="*/ 9 w 111"/>
                  <a:gd name="T63" fmla="*/ 65 h 91"/>
                  <a:gd name="T64" fmla="*/ 5 w 111"/>
                  <a:gd name="T65" fmla="*/ 47 h 91"/>
                  <a:gd name="T66" fmla="*/ 11 w 111"/>
                  <a:gd name="T67" fmla="*/ 25 h 91"/>
                  <a:gd name="T68" fmla="*/ 13 w 111"/>
                  <a:gd name="T69" fmla="*/ 21 h 91"/>
                  <a:gd name="T70" fmla="*/ 17 w 111"/>
                  <a:gd name="T71" fmla="*/ 19 h 91"/>
                  <a:gd name="T72" fmla="*/ 29 w 111"/>
                  <a:gd name="T73" fmla="*/ 18 h 91"/>
                  <a:gd name="T74" fmla="*/ 47 w 111"/>
                  <a:gd name="T75" fmla="*/ 24 h 91"/>
                  <a:gd name="T76" fmla="*/ 103 w 111"/>
                  <a:gd name="T77" fmla="*/ 91 h 91"/>
                  <a:gd name="T78" fmla="*/ 111 w 111"/>
                  <a:gd name="T79" fmla="*/ 91 h 91"/>
                  <a:gd name="T80" fmla="*/ 110 w 111"/>
                  <a:gd name="T81" fmla="*/ 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0" h="91">
                    <a:moveTo>
                      <a:pt x="110" y="5"/>
                    </a:moveTo>
                    <a:lnTo>
                      <a:pt x="83" y="0"/>
                    </a:lnTo>
                    <a:lnTo>
                      <a:pt x="83" y="5"/>
                    </a:lnTo>
                    <a:lnTo>
                      <a:pt x="96" y="12"/>
                    </a:lnTo>
                    <a:lnTo>
                      <a:pt x="101" y="25"/>
                    </a:lnTo>
                    <a:lnTo>
                      <a:pt x="101" y="81"/>
                    </a:lnTo>
                    <a:lnTo>
                      <a:pt x="57" y="22"/>
                    </a:lnTo>
                    <a:lnTo>
                      <a:pt x="42" y="7"/>
                    </a:lnTo>
                    <a:lnTo>
                      <a:pt x="28" y="3"/>
                    </a:lnTo>
                    <a:lnTo>
                      <a:pt x="8" y="13"/>
                    </a:lnTo>
                    <a:lnTo>
                      <a:pt x="4" y="18"/>
                    </a:lnTo>
                    <a:lnTo>
                      <a:pt x="2" y="26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2" y="60"/>
                    </a:lnTo>
                    <a:lnTo>
                      <a:pt x="8" y="75"/>
                    </a:lnTo>
                    <a:lnTo>
                      <a:pt x="11" y="80"/>
                    </a:lnTo>
                    <a:lnTo>
                      <a:pt x="16" y="84"/>
                    </a:lnTo>
                    <a:lnTo>
                      <a:pt x="21" y="87"/>
                    </a:lnTo>
                    <a:lnTo>
                      <a:pt x="29" y="88"/>
                    </a:lnTo>
                    <a:lnTo>
                      <a:pt x="36" y="86"/>
                    </a:lnTo>
                    <a:lnTo>
                      <a:pt x="36" y="83"/>
                    </a:lnTo>
                    <a:lnTo>
                      <a:pt x="37" y="81"/>
                    </a:lnTo>
                    <a:lnTo>
                      <a:pt x="37" y="78"/>
                    </a:lnTo>
                    <a:lnTo>
                      <a:pt x="38" y="76"/>
                    </a:lnTo>
                    <a:lnTo>
                      <a:pt x="37" y="69"/>
                    </a:lnTo>
                    <a:lnTo>
                      <a:pt x="32" y="68"/>
                    </a:lnTo>
                    <a:lnTo>
                      <a:pt x="27" y="70"/>
                    </a:lnTo>
                    <a:lnTo>
                      <a:pt x="23" y="73"/>
                    </a:lnTo>
                    <a:lnTo>
                      <a:pt x="20" y="74"/>
                    </a:lnTo>
                    <a:lnTo>
                      <a:pt x="13" y="72"/>
                    </a:lnTo>
                    <a:lnTo>
                      <a:pt x="9" y="65"/>
                    </a:lnTo>
                    <a:lnTo>
                      <a:pt x="5" y="47"/>
                    </a:lnTo>
                    <a:lnTo>
                      <a:pt x="11" y="25"/>
                    </a:lnTo>
                    <a:lnTo>
                      <a:pt x="13" y="21"/>
                    </a:lnTo>
                    <a:lnTo>
                      <a:pt x="17" y="19"/>
                    </a:lnTo>
                    <a:lnTo>
                      <a:pt x="29" y="18"/>
                    </a:lnTo>
                    <a:lnTo>
                      <a:pt x="47" y="24"/>
                    </a:lnTo>
                    <a:lnTo>
                      <a:pt x="103" y="91"/>
                    </a:lnTo>
                    <a:lnTo>
                      <a:pt x="111" y="91"/>
                    </a:lnTo>
                    <a:lnTo>
                      <a:pt x="11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49" name="Line 274"/>
              <p:cNvSpPr>
                <a:spLocks noChangeShapeType="1"/>
              </p:cNvSpPr>
              <p:nvPr/>
            </p:nvSpPr>
            <p:spPr bwMode="auto">
              <a:xfrm flipH="1" flipV="1">
                <a:off x="2472" y="3482"/>
                <a:ext cx="0" cy="135"/>
              </a:xfrm>
              <a:prstGeom prst="line">
                <a:avLst/>
              </a:prstGeom>
              <a:noFill/>
              <a:ln w="52451">
                <a:solidFill>
                  <a:srgbClr val="C0C0C0"/>
                </a:solidFill>
                <a:round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50" name="Line 275"/>
              <p:cNvSpPr>
                <a:spLocks noChangeShapeType="1"/>
              </p:cNvSpPr>
              <p:nvPr/>
            </p:nvSpPr>
            <p:spPr bwMode="auto">
              <a:xfrm flipH="1" flipV="1">
                <a:off x="2336" y="119"/>
                <a:ext cx="0" cy="3266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51" name="Line 276"/>
              <p:cNvSpPr>
                <a:spLocks noChangeShapeType="1"/>
              </p:cNvSpPr>
              <p:nvPr/>
            </p:nvSpPr>
            <p:spPr bwMode="auto">
              <a:xfrm flipH="1" flipV="1">
                <a:off x="2608" y="164"/>
                <a:ext cx="0" cy="3175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852" name="Group 277"/>
            <p:cNvGrpSpPr/>
            <p:nvPr/>
          </p:nvGrpSpPr>
          <p:grpSpPr>
            <a:xfrm>
              <a:off x="2336" y="391"/>
              <a:ext cx="272" cy="3493"/>
              <a:chOff x="2336" y="391"/>
              <a:chExt cx="272" cy="3493"/>
            </a:xfrm>
          </p:grpSpPr>
          <p:sp>
            <p:nvSpPr>
              <p:cNvPr id="24853" name="Freeform 278"/>
              <p:cNvSpPr>
                <a:spLocks noChangeArrowheads="1"/>
              </p:cNvSpPr>
              <p:nvPr/>
            </p:nvSpPr>
            <p:spPr bwMode="auto">
              <a:xfrm>
                <a:off x="2336" y="391"/>
                <a:ext cx="272" cy="181"/>
              </a:xfrm>
              <a:custGeom>
                <a:avLst/>
                <a:gdLst>
                  <a:gd name="T0" fmla="*/ 0 w 272"/>
                  <a:gd name="T1" fmla="*/ 99 h 144"/>
                  <a:gd name="T2" fmla="*/ 90 w 272"/>
                  <a:gd name="T3" fmla="*/ 8 h 144"/>
                  <a:gd name="T4" fmla="*/ 226 w 272"/>
                  <a:gd name="T5" fmla="*/ 53 h 144"/>
                  <a:gd name="T6" fmla="*/ 272 w 272"/>
                  <a:gd name="T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2" h="144">
                    <a:moveTo>
                      <a:pt x="0" y="99"/>
                    </a:moveTo>
                    <a:cubicBezTo>
                      <a:pt x="26" y="57"/>
                      <a:pt x="52" y="16"/>
                      <a:pt x="90" y="8"/>
                    </a:cubicBezTo>
                    <a:cubicBezTo>
                      <a:pt x="128" y="0"/>
                      <a:pt x="196" y="30"/>
                      <a:pt x="226" y="53"/>
                    </a:cubicBezTo>
                    <a:cubicBezTo>
                      <a:pt x="256" y="76"/>
                      <a:pt x="264" y="129"/>
                      <a:pt x="272" y="144"/>
                    </a:cubicBezTo>
                  </a:path>
                </a:pathLst>
              </a:custGeom>
              <a:noFill/>
              <a:ln w="20638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54" name="Freeform 279"/>
              <p:cNvSpPr>
                <a:spLocks noChangeArrowheads="1"/>
              </p:cNvSpPr>
              <p:nvPr/>
            </p:nvSpPr>
            <p:spPr bwMode="auto">
              <a:xfrm>
                <a:off x="2562" y="3748"/>
                <a:ext cx="46" cy="136"/>
              </a:xfrm>
              <a:custGeom>
                <a:avLst/>
                <a:gdLst>
                  <a:gd name="T0" fmla="*/ 91 w 91"/>
                  <a:gd name="T1" fmla="*/ 0 h 136"/>
                  <a:gd name="T2" fmla="*/ 45 w 91"/>
                  <a:gd name="T3" fmla="*/ 90 h 136"/>
                  <a:gd name="T4" fmla="*/ 0 w 91"/>
                  <a:gd name="T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136">
                    <a:moveTo>
                      <a:pt x="91" y="0"/>
                    </a:moveTo>
                    <a:cubicBezTo>
                      <a:pt x="75" y="33"/>
                      <a:pt x="60" y="67"/>
                      <a:pt x="45" y="90"/>
                    </a:cubicBezTo>
                    <a:cubicBezTo>
                      <a:pt x="30" y="113"/>
                      <a:pt x="7" y="128"/>
                      <a:pt x="0" y="136"/>
                    </a:cubicBezTo>
                  </a:path>
                </a:pathLst>
              </a:custGeom>
              <a:noFill/>
              <a:ln w="20638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855" name="Line 280"/>
              <p:cNvSpPr>
                <a:spLocks noChangeShapeType="1"/>
              </p:cNvSpPr>
              <p:nvPr/>
            </p:nvSpPr>
            <p:spPr bwMode="auto">
              <a:xfrm flipH="1">
                <a:off x="2608" y="3702"/>
                <a:ext cx="0" cy="91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56" name="Line 281"/>
              <p:cNvSpPr>
                <a:spLocks noChangeShapeType="1"/>
              </p:cNvSpPr>
              <p:nvPr/>
            </p:nvSpPr>
            <p:spPr bwMode="auto">
              <a:xfrm flipH="1">
                <a:off x="2517" y="3884"/>
                <a:ext cx="45" cy="0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57" name="Line 282"/>
              <p:cNvSpPr>
                <a:spLocks noChangeShapeType="1"/>
              </p:cNvSpPr>
              <p:nvPr/>
            </p:nvSpPr>
            <p:spPr bwMode="auto">
              <a:xfrm>
                <a:off x="2336" y="3748"/>
                <a:ext cx="45" cy="136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4858" name="Text Box 283"/>
          <p:cNvSpPr txBox="1">
            <a:spLocks noChangeArrowheads="1"/>
          </p:cNvSpPr>
          <p:nvPr/>
        </p:nvSpPr>
        <p:spPr bwMode="auto">
          <a:xfrm>
            <a:off x="1643886" y="1398194"/>
            <a:ext cx="458470" cy="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9858" tIns="44929" rIns="89858" bIns="4492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42268" name="Text Box 284"/>
          <p:cNvSpPr txBox="1">
            <a:spLocks noChangeArrowheads="1"/>
          </p:cNvSpPr>
          <p:nvPr/>
        </p:nvSpPr>
        <p:spPr bwMode="auto">
          <a:xfrm>
            <a:off x="1976643" y="1700634"/>
            <a:ext cx="781635" cy="33901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 lIns="89858" tIns="44929" rIns="89858" bIns="44929">
            <a:spAutoFit/>
          </a:bodyPr>
          <a:lstStyle/>
          <a:p>
            <a:pPr>
              <a:defRPr/>
            </a:pPr>
            <a:r>
              <a:rPr kumimoji="1" lang="zh-CN" altLang="en-US" sz="3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温度计的种类</a:t>
            </a:r>
          </a:p>
        </p:txBody>
      </p:sp>
      <p:sp>
        <p:nvSpPr>
          <p:cNvPr id="24860" name="AutoShape 28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78935" y="6308496"/>
            <a:ext cx="594043" cy="304024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 anchor="ctr"/>
          <a:lstStyle/>
          <a:p>
            <a:pPr fontAlgn="ctr">
              <a:buFont typeface="Wingdings" panose="05000000000000000000" pitchFamily="2" charset="2"/>
              <a:buNone/>
            </a:pPr>
            <a:endParaRPr lang="zh-CN" altLang="en-US" sz="1400" b="1">
              <a:solidFill>
                <a:srgbClr val="008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73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1651</Words>
  <Application>Microsoft Office PowerPoint</Application>
  <PresentationFormat>自定义</PresentationFormat>
  <Paragraphs>230</Paragraphs>
  <Slides>30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3" baseType="lpstr">
      <vt:lpstr>Office 主题</vt:lpstr>
      <vt:lpstr>Flash.Movie</vt:lpstr>
      <vt:lpstr>MSPhotoEd.3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三种温度计的不同点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三、正确使用温度计的方法：</vt:lpstr>
      <vt:lpstr>四.体温计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10</cp:revision>
  <dcterms:created xsi:type="dcterms:W3CDTF">2021-01-05T11:00:49Z</dcterms:created>
  <dcterms:modified xsi:type="dcterms:W3CDTF">2021-01-05T11:14:51Z</dcterms:modified>
</cp:coreProperties>
</file>