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1880850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44" y="-90"/>
      </p:cViewPr>
      <p:guideLst>
        <p:guide orient="horz" pos="2155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1064" y="2125001"/>
            <a:ext cx="10098723" cy="146628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82128" y="3876305"/>
            <a:ext cx="8316595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3616" y="273939"/>
            <a:ext cx="2673191" cy="583662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273939"/>
            <a:ext cx="7821560" cy="583662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505" y="4395679"/>
            <a:ext cx="10098723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8505" y="2899312"/>
            <a:ext cx="10098723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043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39432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2" y="1531204"/>
            <a:ext cx="524943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042" y="2169337"/>
            <a:ext cx="524943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35307" y="1531204"/>
            <a:ext cx="5251501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35307" y="2169337"/>
            <a:ext cx="5251501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3" y="272355"/>
            <a:ext cx="390871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5082" y="272355"/>
            <a:ext cx="6641725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4043" y="1431446"/>
            <a:ext cx="390871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8730" y="4788377"/>
            <a:ext cx="712851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28730" y="611215"/>
            <a:ext cx="712851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28730" y="5353671"/>
            <a:ext cx="712851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3" y="1596126"/>
            <a:ext cx="1069276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4043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59291" y="6340166"/>
            <a:ext cx="376226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14609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xhaustsystem.win.mofcom.gov.cn/www/8/exhaustsystem/img/2008328163612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ks.cn.yahoo.com/question/1307112203395_2.html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n/imgres?imgurl=http://pic.nipic.com/2008-01-11/20081119050373_2.jpg&amp;imgrefurl=http://www.nipic.com/show/4/104/298bcc71afc24314.html&amp;usg=__5U7jkJ4aGEndPTxhpzSEg3O0IWk=&amp;h=960&amp;w=1000&amp;sz=158&amp;hl=zh-CN&amp;start=13&amp;tbnid=Iu5S5UIvgoixrM:&amp;tbnh=143&amp;tbnw=149&amp;prev=/images?q=%E6%94%BE%E9%9E%AD%E7%82%AE&amp;gbv=2&amp;hl=zh-CN&amp;sa=G&amp;newwindow=1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hinabea.com/upimg/070806/1_223027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/>
          </p:cNvSpPr>
          <p:nvPr/>
        </p:nvSpPr>
        <p:spPr bwMode="auto">
          <a:xfrm>
            <a:off x="3367171" y="448912"/>
            <a:ext cx="5149602" cy="811117"/>
          </a:xfrm>
          <a:prstGeom prst="rect">
            <a:avLst/>
          </a:prstGeom>
        </p:spPr>
        <p:txBody>
          <a:bodyPr wrap="none" lIns="89858" tIns="44929" rIns="89858" bIns="4492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4800" dirty="0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dist="38100" dir="5400000" algn="ctr" rotWithShape="0">
                    <a:srgbClr val="4D4D4D">
                      <a:alpha val="75000"/>
                    </a:srgbClr>
                  </a:outerShdw>
                </a:effectLst>
                <a:latin typeface="宋体"/>
                <a:ea typeface="宋体"/>
              </a:rPr>
              <a:t>第</a:t>
            </a:r>
            <a:r>
              <a:rPr lang="en-US" altLang="zh-CN" sz="4800" dirty="0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dist="38100" dir="5400000" algn="ctr" rotWithShape="0">
                    <a:srgbClr val="4D4D4D">
                      <a:alpha val="75000"/>
                    </a:srgbClr>
                  </a:outerShdw>
                </a:effectLst>
                <a:latin typeface="宋体"/>
                <a:ea typeface="宋体"/>
              </a:rPr>
              <a:t>4</a:t>
            </a:r>
            <a:r>
              <a:rPr lang="zh-CN" altLang="en-US" sz="4800" dirty="0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dist="38100" dir="5400000" algn="ctr" rotWithShape="0">
                    <a:srgbClr val="4D4D4D">
                      <a:alpha val="75000"/>
                    </a:srgbClr>
                  </a:outerShdw>
                </a:effectLst>
                <a:latin typeface="宋体"/>
                <a:ea typeface="宋体"/>
              </a:rPr>
              <a:t>节  噪声的危害和控制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080696" y="1697469"/>
            <a:ext cx="7722553" cy="118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500" b="1">
                <a:solidFill>
                  <a:srgbClr val="6600FF"/>
                </a:solidFill>
                <a:latin typeface="Times New Roman" panose="02020603050405020304" pitchFamily="18" charset="0"/>
              </a:rPr>
              <a:t>        </a:t>
            </a:r>
            <a:r>
              <a:rPr lang="zh-CN" altLang="en-US" sz="3500" b="1">
                <a:solidFill>
                  <a:srgbClr val="6600FF"/>
                </a:solidFill>
                <a:latin typeface="Times New Roman" panose="02020603050405020304" pitchFamily="18" charset="0"/>
              </a:rPr>
              <a:t>高昂的进行曲令人振奋，婉转悠扬的歌声让人如痴如醉。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2079149" y="3724295"/>
            <a:ext cx="7351276" cy="118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500" b="1">
                <a:solidFill>
                  <a:srgbClr val="6600FF"/>
                </a:solidFill>
                <a:latin typeface="Times New Roman" panose="02020603050405020304" pitchFamily="18" charset="0"/>
              </a:rPr>
              <a:t>        </a:t>
            </a:r>
            <a:r>
              <a:rPr lang="zh-CN" altLang="en-US" sz="3500" b="1">
                <a:solidFill>
                  <a:srgbClr val="6600FF"/>
                </a:solidFill>
                <a:latin typeface="Times New Roman" panose="02020603050405020304" pitchFamily="18" charset="0"/>
              </a:rPr>
              <a:t>刺耳的汽车喇叭声、工地上机器的轰鸣声则让人感到紧张、烦躁。</a:t>
            </a:r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2673191" y="5016396"/>
            <a:ext cx="2747447" cy="51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3399"/>
                </a:solidFill>
                <a:latin typeface="Times New Roman" panose="02020603050405020304" pitchFamily="18" charset="0"/>
                <a:ea typeface="华文仿宋" pitchFamily="2" charset="-122"/>
              </a:rPr>
              <a:t>汽车喇叭声</a:t>
            </a:r>
          </a:p>
        </p:txBody>
      </p:sp>
      <p:sp>
        <p:nvSpPr>
          <p:cNvPr id="5126" name="Rectangle 15"/>
          <p:cNvSpPr>
            <a:spLocks noChangeArrowheads="1"/>
          </p:cNvSpPr>
          <p:nvPr/>
        </p:nvSpPr>
        <p:spPr bwMode="auto">
          <a:xfrm>
            <a:off x="6853146" y="2989570"/>
            <a:ext cx="2079149" cy="51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3399"/>
                </a:solidFill>
                <a:latin typeface="Times New Roman" panose="02020603050405020304" pitchFamily="18" charset="0"/>
                <a:ea typeface="华文仿宋" pitchFamily="2" charset="-122"/>
              </a:rPr>
              <a:t>小提琴演奏</a:t>
            </a:r>
          </a:p>
        </p:txBody>
      </p:sp>
      <p:sp>
        <p:nvSpPr>
          <p:cNvPr id="5127" name="Rectangle 16"/>
          <p:cNvSpPr>
            <a:spLocks noChangeArrowheads="1"/>
          </p:cNvSpPr>
          <p:nvPr/>
        </p:nvSpPr>
        <p:spPr bwMode="auto">
          <a:xfrm>
            <a:off x="2151857" y="3060825"/>
            <a:ext cx="4455319" cy="51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3399"/>
                </a:solidFill>
                <a:latin typeface="Times New Roman" panose="02020603050405020304" pitchFamily="18" charset="0"/>
                <a:ea typeface="华文仿宋" pitchFamily="2" charset="-122"/>
              </a:rPr>
              <a:t>中国人民解放军进行曲</a:t>
            </a:r>
          </a:p>
        </p:txBody>
      </p:sp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5569148" y="5016396"/>
            <a:ext cx="2531517" cy="52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3399"/>
                </a:solidFill>
                <a:latin typeface="Times New Roman" panose="02020603050405020304" pitchFamily="18" charset="0"/>
                <a:ea typeface="华文仿宋" pitchFamily="2" charset="-122"/>
              </a:rPr>
              <a:t>工厂车间噪声</a:t>
            </a:r>
          </a:p>
        </p:txBody>
      </p:sp>
      <p:pic>
        <p:nvPicPr>
          <p:cNvPr id="5129" name="Picture 5" descr="898u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6258" y="5000560"/>
            <a:ext cx="2315838" cy="178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89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85" decel="100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385" decel="100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385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51 -0.15463 L -0.39323 -0.42755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2800" y="-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  <p:bldP spid="51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678085" y="978577"/>
            <a:ext cx="3157398" cy="76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300" b="1">
                <a:solidFill>
                  <a:srgbClr val="FF0000"/>
                </a:solidFill>
              </a:rPr>
              <a:t>噪声的控制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939920" y="2199425"/>
            <a:ext cx="7858687" cy="64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500" b="1">
                <a:solidFill>
                  <a:srgbClr val="0000FF"/>
                </a:solidFill>
              </a:rPr>
              <a:t>声音从产生到引起听觉有哪几个阶段？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554974" y="2918315"/>
            <a:ext cx="4206255" cy="64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500" b="1"/>
              <a:t>声源的振动产生声音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834980" y="4425767"/>
            <a:ext cx="3759175" cy="64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500" b="1"/>
              <a:t>空气等介质的传播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467696" y="5934802"/>
            <a:ext cx="2424127" cy="64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500" b="1"/>
              <a:t>鼓膜的振动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5309256" y="3564366"/>
            <a:ext cx="474925" cy="862984"/>
          </a:xfrm>
          <a:prstGeom prst="downArrow">
            <a:avLst>
              <a:gd name="adj1" fmla="val 50000"/>
              <a:gd name="adj2" fmla="val 443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lIns="89858" tIns="44929" rIns="89858" bIns="4492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5309256" y="5144655"/>
            <a:ext cx="474925" cy="861401"/>
          </a:xfrm>
          <a:prstGeom prst="downArrow">
            <a:avLst>
              <a:gd name="adj1" fmla="val 50000"/>
              <a:gd name="adj2" fmla="val 443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lIns="89858" tIns="44929" rIns="89858" bIns="4492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486655" y="1553374"/>
            <a:ext cx="1647539" cy="64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500" b="1">
                <a:solidFill>
                  <a:srgbClr val="FF0000"/>
                </a:solidFill>
              </a:rPr>
              <a:t>【讨论】</a:t>
            </a:r>
          </a:p>
        </p:txBody>
      </p:sp>
    </p:spTree>
    <p:extLst>
      <p:ext uri="{BB962C8B-B14F-4D97-AF65-F5344CB8AC3E}">
        <p14:creationId xmlns:p14="http://schemas.microsoft.com/office/powerpoint/2010/main" val="398889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  <p:bldP spid="14342" grpId="0"/>
      <p:bldP spid="14343" grpId="0" animBg="1"/>
      <p:bldP spid="14344" grpId="0" animBg="1"/>
      <p:bldP spid="143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080696" y="1553374"/>
            <a:ext cx="6951626" cy="64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500" b="1">
                <a:solidFill>
                  <a:srgbClr val="FF0000"/>
                </a:solidFill>
              </a:rPr>
              <a:t>控制噪声也要从这三个方面着手：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19140" y="2414774"/>
            <a:ext cx="8910638" cy="15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100" b="1">
                <a:solidFill>
                  <a:srgbClr val="0000FF"/>
                </a:solidFill>
              </a:rPr>
              <a:t>       </a:t>
            </a:r>
            <a:r>
              <a:rPr lang="zh-CN" altLang="en-US" sz="3100" b="1">
                <a:solidFill>
                  <a:srgbClr val="0000FF"/>
                </a:solidFill>
              </a:rPr>
              <a:t>防止噪声产生（</a:t>
            </a:r>
            <a:r>
              <a:rPr lang="zh-CN" altLang="en-US" sz="3100" b="1">
                <a:solidFill>
                  <a:srgbClr val="FF0000"/>
                </a:solidFill>
              </a:rPr>
              <a:t>在声源处减弱噪声：</a:t>
            </a:r>
            <a:r>
              <a:rPr lang="zh-CN" altLang="en-US" sz="3100" b="1"/>
              <a:t>改造声源结构，减小噪声 响度；在声源处加防护罩；在内然机排气管处加消声器。</a:t>
            </a:r>
            <a:r>
              <a:rPr lang="zh-CN" altLang="en-US" sz="3100" b="1">
                <a:solidFill>
                  <a:srgbClr val="0000FF"/>
                </a:solidFill>
              </a:rPr>
              <a:t>）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590301" y="4139159"/>
            <a:ext cx="8910638" cy="106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100" b="1">
                <a:solidFill>
                  <a:srgbClr val="0000FF"/>
                </a:solidFill>
              </a:rPr>
              <a:t>       </a:t>
            </a:r>
            <a:r>
              <a:rPr lang="zh-CN" altLang="en-US" sz="3100" b="1">
                <a:solidFill>
                  <a:srgbClr val="0000FF"/>
                </a:solidFill>
              </a:rPr>
              <a:t>阻断噪声的传播（</a:t>
            </a:r>
            <a:r>
              <a:rPr lang="zh-CN" altLang="en-US" sz="3100" b="1">
                <a:solidFill>
                  <a:srgbClr val="FF0000"/>
                </a:solidFill>
              </a:rPr>
              <a:t>在传播过程中减弱噪声</a:t>
            </a:r>
            <a:r>
              <a:rPr lang="zh-CN" altLang="en-US" sz="3100" b="1"/>
              <a:t>用隔音或吸音材料把噪声声源与外界隔离开。</a:t>
            </a:r>
            <a:r>
              <a:rPr lang="zh-CN" altLang="en-US" sz="3100" b="1">
                <a:solidFill>
                  <a:srgbClr val="0000FF"/>
                </a:solidFill>
              </a:rPr>
              <a:t>）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431863" y="5360005"/>
            <a:ext cx="7894268" cy="106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3100" b="1">
                <a:solidFill>
                  <a:srgbClr val="0000FF"/>
                </a:solidFill>
              </a:rPr>
              <a:t>       </a:t>
            </a:r>
            <a:r>
              <a:rPr lang="zh-CN" altLang="en-US" sz="3100" b="1">
                <a:solidFill>
                  <a:srgbClr val="0000FF"/>
                </a:solidFill>
              </a:rPr>
              <a:t>防止噪声进入人耳（</a:t>
            </a:r>
            <a:r>
              <a:rPr lang="zh-CN" altLang="en-US" sz="3100" b="1">
                <a:solidFill>
                  <a:srgbClr val="FF0000"/>
                </a:solidFill>
              </a:rPr>
              <a:t>在人耳处减弱噪声：</a:t>
            </a:r>
            <a:r>
              <a:rPr lang="zh-CN" altLang="en-US" sz="3100" b="1"/>
              <a:t>戴防噪声耳塞，用手指塞 住耳朵等。</a:t>
            </a:r>
            <a:r>
              <a:rPr lang="zh-CN" altLang="en-US" sz="3100" b="1">
                <a:solidFill>
                  <a:srgbClr val="0000FF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35744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jt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9916" y="1624628"/>
            <a:ext cx="2486005" cy="2609539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560x34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2333" y="1627796"/>
            <a:ext cx="2800044" cy="258262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396533" y="4425767"/>
            <a:ext cx="2592748" cy="5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100" b="1">
                <a:solidFill>
                  <a:schemeClr val="accent2"/>
                </a:solidFill>
              </a:rPr>
              <a:t>汽车消声器</a:t>
            </a:r>
            <a:r>
              <a:rPr lang="zh-CN" altLang="en-US" sz="310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6389" name="Picture 5" descr="消声器是怎么工作的？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3537" y="1624629"/>
            <a:ext cx="3157398" cy="258737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590301" y="4425765"/>
            <a:ext cx="2555620" cy="56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100" b="1">
                <a:solidFill>
                  <a:schemeClr val="accent2"/>
                </a:solidFill>
              </a:rPr>
              <a:t>禁止鸣笛标志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7484317" y="4498606"/>
            <a:ext cx="2309650" cy="5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100" b="1">
                <a:solidFill>
                  <a:schemeClr val="accent2"/>
                </a:solidFill>
              </a:rPr>
              <a:t>枪管消声器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666269" y="44337"/>
            <a:ext cx="2393615" cy="7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300" b="1">
                <a:solidFill>
                  <a:srgbClr val="FF0000"/>
                </a:solidFill>
              </a:rPr>
              <a:t>生活实例</a:t>
            </a:r>
          </a:p>
        </p:txBody>
      </p:sp>
    </p:spTree>
    <p:extLst>
      <p:ext uri="{BB962C8B-B14F-4D97-AF65-F5344CB8AC3E}">
        <p14:creationId xmlns:p14="http://schemas.microsoft.com/office/powerpoint/2010/main" val="63204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362248" y="4497020"/>
            <a:ext cx="4070119" cy="106408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100" b="1">
                <a:solidFill>
                  <a:schemeClr val="accent2"/>
                </a:solidFill>
              </a:rPr>
              <a:t>公路隔声屏障减少公路噪声对居民的影响</a:t>
            </a:r>
          </a:p>
        </p:txBody>
      </p:sp>
      <p:pic>
        <p:nvPicPr>
          <p:cNvPr id="17411" name="Picture 3" descr="jiaok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1083" y="1624628"/>
            <a:ext cx="4385705" cy="288189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3803" y="3995065"/>
            <a:ext cx="2858830" cy="28106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RW_64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9260" y="1049835"/>
            <a:ext cx="4560514" cy="280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011586" y="5719450"/>
            <a:ext cx="3528675" cy="94374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accent2"/>
                </a:solidFill>
              </a:rPr>
              <a:t>放鞭炮时不由自主地会捂住耳朵</a:t>
            </a:r>
            <a:r>
              <a:rPr lang="zh-CN" altLang="zh-CN" sz="2800" b="1">
                <a:solidFill>
                  <a:schemeClr val="accent2"/>
                </a:solidFill>
              </a:rPr>
              <a:t>;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660423" y="3779715"/>
            <a:ext cx="4729191" cy="52162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accent2"/>
                </a:solidFill>
              </a:rPr>
              <a:t>直升机驾驶员为什么戴耳罩</a:t>
            </a:r>
            <a:r>
              <a:rPr lang="zh-CN" altLang="zh-CN" sz="2800" b="1">
                <a:solidFill>
                  <a:schemeClr val="accent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857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4" grpId="0" animBg="1"/>
      <p:bldP spid="17415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/>
        </p:nvSpPr>
        <p:spPr bwMode="auto">
          <a:xfrm>
            <a:off x="2783029" y="1049835"/>
            <a:ext cx="6735576" cy="114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3100" b="1">
                <a:latin typeface="黑体" panose="02010609060101010101" pitchFamily="49" charset="-122"/>
                <a:ea typeface="黑体" panose="02010609060101010101" pitchFamily="49" charset="-122"/>
              </a:rPr>
              <a:t>在冬天，一场大雪过后，人们往往会感到万籁俱寂，你知道为什么吗？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642253" y="2128167"/>
            <a:ext cx="6737123" cy="353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100" b="1">
                <a:solidFill>
                  <a:srgbClr val="0000FF"/>
                </a:solidFill>
                <a:latin typeface="Times New Roman" panose="02020603050405020304" pitchFamily="18" charset="0"/>
              </a:rPr>
              <a:t>刚下过的雪是新鲜蓬松的，它的表面有许多小气孔，当外界的声音传入这些小孔时便会发生反射，由于气孔往往是内部大而孔径小，所以仅有小部分声音能从入口反射出来，而大部分则被吸掉了，因而导致了万籁俱寂的场面。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63032" y="5719450"/>
            <a:ext cx="6665962" cy="63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500" b="1">
                <a:solidFill>
                  <a:srgbClr val="FF0000"/>
                </a:solidFill>
                <a:latin typeface="Times New Roman" panose="02020603050405020304" pitchFamily="18" charset="0"/>
              </a:rPr>
              <a:t>声音在传播过程中被雪吸收了。</a:t>
            </a:r>
          </a:p>
        </p:txBody>
      </p:sp>
    </p:spTree>
    <p:extLst>
      <p:ext uri="{BB962C8B-B14F-4D97-AF65-F5344CB8AC3E}">
        <p14:creationId xmlns:p14="http://schemas.microsoft.com/office/powerpoint/2010/main" val="403439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503023" y="1553373"/>
            <a:ext cx="7574042" cy="450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 anchor="ctr">
            <a:spAutoFit/>
          </a:bodyPr>
          <a:lstStyle>
            <a:lvl1pPr indent="28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900" b="1">
                <a:solidFill>
                  <a:srgbClr val="B50AC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1. </a:t>
            </a:r>
            <a:r>
              <a:rPr lang="zh-CN" altLang="en-US" sz="2900" b="1">
                <a:solidFill>
                  <a:srgbClr val="B50AC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噪声的来源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800" b="1">
                <a:solidFill>
                  <a:srgbClr val="DA6D00"/>
                </a:solidFill>
                <a:latin typeface="Times New Roman" panose="02020603050405020304" pitchFamily="18" charset="0"/>
                <a:ea typeface="楷体_GB2312" pitchFamily="49" charset="-122"/>
              </a:rPr>
              <a:t>噪声是发声体做无规则振动时发出的声音；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800" b="1">
                <a:solidFill>
                  <a:srgbClr val="DA6D00"/>
                </a:solidFill>
                <a:latin typeface="Times New Roman" panose="02020603050405020304" pitchFamily="18" charset="0"/>
                <a:ea typeface="楷体_GB2312" pitchFamily="49" charset="-122"/>
              </a:rPr>
              <a:t>凡是妨碍人们正常休息、学习、工件的声音都是噪声。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zh-CN" altLang="en-US" sz="2800" b="1">
              <a:solidFill>
                <a:srgbClr val="DA6D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eaLnBrk="1" hangingPunct="1"/>
            <a:r>
              <a:rPr lang="zh-CN" altLang="en-US" sz="3100" b="1">
                <a:solidFill>
                  <a:srgbClr val="B50AC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en-US" altLang="zh-CN" sz="2900" b="1">
                <a:solidFill>
                  <a:srgbClr val="B50AC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zh-CN" altLang="en-US" sz="2900" b="1">
                <a:solidFill>
                  <a:srgbClr val="B50AC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噪声强弱的等级和危害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800" b="1">
                <a:solidFill>
                  <a:srgbClr val="DA6D00"/>
                </a:solidFill>
                <a:latin typeface="Times New Roman" panose="02020603050405020304" pitchFamily="18" charset="0"/>
                <a:ea typeface="楷体_GB2312" pitchFamily="49" charset="-122"/>
              </a:rPr>
              <a:t>噪声的单位是：分贝，符号为</a:t>
            </a:r>
            <a:r>
              <a:rPr lang="en-US" altLang="zh-CN" sz="2800" b="1">
                <a:solidFill>
                  <a:srgbClr val="DA6D00"/>
                </a:solidFill>
                <a:latin typeface="Times New Roman" panose="02020603050405020304" pitchFamily="18" charset="0"/>
                <a:ea typeface="楷体_GB2312" pitchFamily="49" charset="-122"/>
              </a:rPr>
              <a:t>dB</a:t>
            </a:r>
            <a:r>
              <a:rPr lang="zh-CN" altLang="en-US" sz="2800" b="1">
                <a:solidFill>
                  <a:srgbClr val="DA6D00"/>
                </a:solidFill>
                <a:latin typeface="Times New Roman" panose="02020603050405020304" pitchFamily="18" charset="0"/>
                <a:ea typeface="楷体_GB2312" pitchFamily="49" charset="-122"/>
              </a:rPr>
              <a:t>。适宜学习的强度为</a:t>
            </a:r>
            <a:r>
              <a:rPr lang="en-US" altLang="zh-CN" sz="2800" b="1">
                <a:solidFill>
                  <a:srgbClr val="DA6D00"/>
                </a:solidFill>
                <a:latin typeface="Times New Roman" panose="02020603050405020304" pitchFamily="18" charset="0"/>
                <a:ea typeface="楷体_GB2312" pitchFamily="49" charset="-122"/>
              </a:rPr>
              <a:t>30</a:t>
            </a:r>
            <a:r>
              <a:rPr lang="zh-CN" altLang="en-US" sz="2800" b="1">
                <a:solidFill>
                  <a:srgbClr val="DA6D00"/>
                </a:solidFill>
                <a:latin typeface="Times New Roman" panose="02020603050405020304" pitchFamily="18" charset="0"/>
                <a:ea typeface="楷体_GB2312" pitchFamily="49" charset="-122"/>
              </a:rPr>
              <a:t>～</a:t>
            </a:r>
            <a:r>
              <a:rPr lang="en-US" altLang="zh-CN" sz="2800" b="1">
                <a:solidFill>
                  <a:srgbClr val="DA6D00"/>
                </a:solidFill>
                <a:latin typeface="Times New Roman" panose="02020603050405020304" pitchFamily="18" charset="0"/>
                <a:ea typeface="楷体_GB2312" pitchFamily="49" charset="-122"/>
              </a:rPr>
              <a:t>40dB</a:t>
            </a:r>
            <a:r>
              <a:rPr lang="zh-CN" altLang="en-US" sz="2800" b="1">
                <a:solidFill>
                  <a:srgbClr val="DA6D00"/>
                </a:solidFill>
                <a:latin typeface="Times New Roman" panose="02020603050405020304" pitchFamily="18" charset="0"/>
                <a:ea typeface="楷体_GB2312" pitchFamily="49" charset="-122"/>
              </a:rPr>
              <a:t>；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800" b="1">
                <a:solidFill>
                  <a:srgbClr val="DA6D00"/>
                </a:solidFill>
                <a:latin typeface="Times New Roman" panose="02020603050405020304" pitchFamily="18" charset="0"/>
                <a:ea typeface="楷体_GB2312" pitchFamily="49" charset="-122"/>
              </a:rPr>
              <a:t>危害：从心理上、生理上和物理上都能产生一系列的效应。</a:t>
            </a:r>
            <a:r>
              <a:rPr lang="zh-CN" altLang="en-US" sz="3100" b="1">
                <a:solidFill>
                  <a:srgbClr val="B50AC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endParaRPr lang="zh-CN" altLang="en-US" sz="2800" b="1">
              <a:solidFill>
                <a:srgbClr val="DA6D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21507" name="Group 3"/>
          <p:cNvGrpSpPr/>
          <p:nvPr/>
        </p:nvGrpSpPr>
        <p:grpSpPr>
          <a:xfrm>
            <a:off x="5098866" y="44337"/>
            <a:ext cx="2595842" cy="760060"/>
            <a:chOff x="0" y="0"/>
            <a:chExt cx="1678" cy="650"/>
          </a:xfrm>
        </p:grpSpPr>
        <p:sp>
          <p:nvSpPr>
            <p:cNvPr id="19460" name="AutoShape 13"/>
            <p:cNvSpPr>
              <a:spLocks noChangeArrowheads="1"/>
            </p:cNvSpPr>
            <p:nvPr/>
          </p:nvSpPr>
          <p:spPr bwMode="auto">
            <a:xfrm>
              <a:off x="0" y="71"/>
              <a:ext cx="1678" cy="494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76200" cap="flat" cmpd="tri">
              <a:solidFill>
                <a:srgbClr val="FF00FF"/>
              </a:solidFill>
              <a:prstDash val="lgDashDot"/>
              <a:round/>
            </a:ln>
            <a:effectLst>
              <a:outerShdw dist="107763" dir="2700000" algn="ctr" rotWithShape="0">
                <a:srgbClr val="663300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zh-CN" sz="2800">
                <a:latin typeface="Times New Roman" pitchFamily="18" charset="0"/>
              </a:endParaRPr>
            </a:p>
          </p:txBody>
        </p:sp>
        <p:sp>
          <p:nvSpPr>
            <p:cNvPr id="21510" name="Text Box 14"/>
            <p:cNvSpPr txBox="1">
              <a:spLocks noChangeArrowheads="1"/>
            </p:cNvSpPr>
            <p:nvPr/>
          </p:nvSpPr>
          <p:spPr bwMode="auto">
            <a:xfrm>
              <a:off x="91" y="0"/>
              <a:ext cx="1454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4300" b="1">
                  <a:solidFill>
                    <a:srgbClr val="FF66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小 结</a:t>
              </a:r>
            </a:p>
          </p:txBody>
        </p:sp>
      </p:grpSp>
      <p:pic>
        <p:nvPicPr>
          <p:cNvPr id="21508" name="Picture 15" descr="png-0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6914" y="44338"/>
            <a:ext cx="1053498" cy="107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0828900" y="11527573"/>
            <a:ext cx="334149" cy="392698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380870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817314" y="1049835"/>
            <a:ext cx="3298173" cy="64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500" b="1">
                <a:solidFill>
                  <a:srgbClr val="0000FF"/>
                </a:solidFill>
              </a:rPr>
              <a:t>噪声的来源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19140" y="1839978"/>
            <a:ext cx="8700247" cy="63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500" b="1"/>
              <a:t>交通运输噪声：引擎声、汽笛声、刹车声；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870306" y="2631709"/>
            <a:ext cx="8112393" cy="118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500" b="1"/>
              <a:t>施工噪声：搅拌机、 打桩机、切割机等的声音；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923804" y="5071818"/>
            <a:ext cx="6735576" cy="118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500" b="1"/>
              <a:t>社会生活噪声：娱乐场所的音乐声，商店、集贸市场吆喝叫卖声。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221473" y="3779716"/>
            <a:ext cx="7960788" cy="118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500" b="1">
                <a:solidFill>
                  <a:srgbClr val="FF3300"/>
                </a:solidFill>
              </a:rPr>
              <a:t>工厂里的噪音：机器运转振动发声，机器切割、摩擦、锻造等发声；</a:t>
            </a:r>
          </a:p>
        </p:txBody>
      </p:sp>
    </p:spTree>
    <p:extLst>
      <p:ext uri="{BB962C8B-B14F-4D97-AF65-F5344CB8AC3E}">
        <p14:creationId xmlns:p14="http://schemas.microsoft.com/office/powerpoint/2010/main" val="4073247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49" grpId="0"/>
      <p:bldP spid="6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2993419" y="1049833"/>
            <a:ext cx="2736617" cy="76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300" b="1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乐音：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923803" y="1984073"/>
            <a:ext cx="6237446" cy="1621461"/>
          </a:xfrm>
          <a:prstGeom prst="rect">
            <a:avLst/>
          </a:prstGeom>
          <a:solidFill>
            <a:srgbClr val="CCFFCC"/>
          </a:solidFill>
          <a:ln w="9525">
            <a:solidFill>
              <a:srgbClr val="CC99FF"/>
            </a:solidFill>
            <a:miter lim="800000"/>
          </a:ln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900" b="1">
                <a:solidFill>
                  <a:srgbClr val="FF66CC"/>
                </a:solidFill>
                <a:latin typeface="华文中宋" pitchFamily="2" charset="-122"/>
                <a:ea typeface="华文中宋" pitchFamily="2" charset="-122"/>
              </a:rPr>
              <a:t>动听、令人愉快的声音。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3900" b="1">
                <a:solidFill>
                  <a:srgbClr val="FF66CC"/>
                </a:solidFill>
                <a:latin typeface="华文中宋" pitchFamily="2" charset="-122"/>
                <a:ea typeface="华文中宋" pitchFamily="2" charset="-122"/>
              </a:rPr>
              <a:t>它的波形图是</a:t>
            </a:r>
            <a:r>
              <a:rPr lang="zh-CN" altLang="en-US" sz="3900" b="1">
                <a:solidFill>
                  <a:srgbClr val="6600FF"/>
                </a:solidFill>
                <a:latin typeface="华文中宋" pitchFamily="2" charset="-122"/>
                <a:ea typeface="华文中宋" pitchFamily="2" charset="-122"/>
              </a:rPr>
              <a:t>有规律</a:t>
            </a:r>
            <a:r>
              <a:rPr lang="zh-CN" altLang="en-US" sz="3900" b="1">
                <a:solidFill>
                  <a:srgbClr val="FF66CC"/>
                </a:solidFill>
                <a:latin typeface="华文中宋" pitchFamily="2" charset="-122"/>
                <a:ea typeface="华文中宋" pitchFamily="2" charset="-122"/>
              </a:rPr>
              <a:t>的。</a:t>
            </a:r>
          </a:p>
        </p:txBody>
      </p:sp>
      <p:pic>
        <p:nvPicPr>
          <p:cNvPr id="7172" name="Picture 6" descr="注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3803" y="1121088"/>
            <a:ext cx="668298" cy="68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11111111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3414" y="3779716"/>
            <a:ext cx="6945966" cy="234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4"/>
          <p:cNvSpPr>
            <a:spLocks noChangeArrowheads="1"/>
          </p:cNvSpPr>
          <p:nvPr/>
        </p:nvSpPr>
        <p:spPr bwMode="auto">
          <a:xfrm>
            <a:off x="3273423" y="117177"/>
            <a:ext cx="5052455" cy="79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900" b="1">
                <a:latin typeface="Times New Roman" panose="02020603050405020304" pitchFamily="18" charset="0"/>
                <a:ea typeface="方正姚体" pitchFamily="2" charset="-122"/>
              </a:rPr>
              <a:t>噪声的来源</a:t>
            </a:r>
          </a:p>
        </p:txBody>
      </p:sp>
    </p:spTree>
    <p:extLst>
      <p:ext uri="{BB962C8B-B14F-4D97-AF65-F5344CB8AC3E}">
        <p14:creationId xmlns:p14="http://schemas.microsoft.com/office/powerpoint/2010/main" val="94146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animBg="1"/>
      <p:bldP spid="71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377070" y="839233"/>
            <a:ext cx="2337495" cy="76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300" b="1">
                <a:solidFill>
                  <a:srgbClr val="CC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噪声：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783028" y="2055328"/>
            <a:ext cx="6385957" cy="1621461"/>
          </a:xfrm>
          <a:prstGeom prst="rect">
            <a:avLst/>
          </a:prstGeom>
          <a:solidFill>
            <a:srgbClr val="CCFFCC"/>
          </a:solidFill>
          <a:ln w="9525">
            <a:solidFill>
              <a:srgbClr val="CC99FF"/>
            </a:solidFill>
            <a:miter lim="800000"/>
          </a:ln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900" b="1">
                <a:solidFill>
                  <a:srgbClr val="FF66CC"/>
                </a:solidFill>
                <a:latin typeface="华文中宋" pitchFamily="2" charset="-122"/>
                <a:ea typeface="华文中宋" pitchFamily="2" charset="-122"/>
              </a:rPr>
              <a:t>难听、使人厌烦的声音。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zh-CN" sz="3900" b="1">
                <a:solidFill>
                  <a:srgbClr val="FF66CC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r>
              <a:rPr lang="zh-CN" altLang="en-US" sz="3900" b="1">
                <a:solidFill>
                  <a:srgbClr val="FF66CC"/>
                </a:solidFill>
                <a:latin typeface="华文中宋" pitchFamily="2" charset="-122"/>
                <a:ea typeface="华文中宋" pitchFamily="2" charset="-122"/>
              </a:rPr>
              <a:t>它的波形图是</a:t>
            </a:r>
            <a:r>
              <a:rPr lang="zh-CN" altLang="en-US" sz="3900" b="1">
                <a:solidFill>
                  <a:srgbClr val="6600FF"/>
                </a:solidFill>
                <a:latin typeface="华文中宋" pitchFamily="2" charset="-122"/>
                <a:ea typeface="华文中宋" pitchFamily="2" charset="-122"/>
              </a:rPr>
              <a:t>杂乱无章</a:t>
            </a:r>
            <a:r>
              <a:rPr lang="zh-CN" altLang="en-US" sz="3900" b="1">
                <a:solidFill>
                  <a:srgbClr val="FF66CC"/>
                </a:solidFill>
                <a:latin typeface="华文中宋" pitchFamily="2" charset="-122"/>
                <a:ea typeface="华文中宋" pitchFamily="2" charset="-122"/>
              </a:rPr>
              <a:t>的。</a:t>
            </a:r>
          </a:p>
        </p:txBody>
      </p:sp>
      <p:pic>
        <p:nvPicPr>
          <p:cNvPr id="11268" name="Picture 5" descr="注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7119" y="839233"/>
            <a:ext cx="742553" cy="76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1212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3413" y="3955479"/>
            <a:ext cx="6825301" cy="226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25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63032" y="834484"/>
            <a:ext cx="2982588" cy="64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500" b="1">
                <a:solidFill>
                  <a:srgbClr val="FF0000"/>
                </a:solidFill>
              </a:rPr>
              <a:t>噪声的含义：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61463" y="1553374"/>
            <a:ext cx="4560514" cy="64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500" b="1">
                <a:solidFill>
                  <a:srgbClr val="0000FF"/>
                </a:solidFill>
              </a:rPr>
              <a:t>1.</a:t>
            </a:r>
            <a:r>
              <a:rPr lang="zh-CN" altLang="en-US" sz="3500" b="1">
                <a:solidFill>
                  <a:srgbClr val="0000FF"/>
                </a:solidFill>
              </a:rPr>
              <a:t>物理学角度的噪声</a:t>
            </a:r>
            <a:r>
              <a:rPr lang="zh-CN" altLang="zh-CN" sz="3500" b="1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150310" y="2270680"/>
            <a:ext cx="7528039" cy="64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500" b="1"/>
              <a:t>是发声体做无规则振动时发出的声音</a:t>
            </a:r>
            <a:r>
              <a:rPr lang="zh-CN" altLang="zh-CN" sz="3500" b="1"/>
              <a:t>.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2362249" y="2918315"/>
          <a:ext cx="3895310" cy="2929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r:id="rId3" imgW="5296639" imgH="3943901" progId="PBrush">
                  <p:embed/>
                </p:oleObj>
              </mc:Choice>
              <mc:Fallback>
                <p:oleObj r:id="rId3" imgW="5296639" imgH="3943901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362249" y="2918315"/>
                        <a:ext cx="3895310" cy="2929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713414" y="5934800"/>
            <a:ext cx="3177509" cy="63971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500" b="1">
                <a:solidFill>
                  <a:srgbClr val="FF0000"/>
                </a:solidFill>
              </a:rPr>
              <a:t>噪音的波形图</a:t>
            </a:r>
          </a:p>
        </p:txBody>
      </p:sp>
      <p:pic>
        <p:nvPicPr>
          <p:cNvPr id="9223" name="Picture 7" descr="jb4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1976" y="2916729"/>
            <a:ext cx="3508564" cy="294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642758" y="5934800"/>
            <a:ext cx="3177509" cy="63971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500" b="1">
                <a:solidFill>
                  <a:srgbClr val="FF0000"/>
                </a:solidFill>
              </a:rPr>
              <a:t>乐音的波形图</a:t>
            </a:r>
          </a:p>
        </p:txBody>
      </p:sp>
    </p:spTree>
    <p:extLst>
      <p:ext uri="{BB962C8B-B14F-4D97-AF65-F5344CB8AC3E}">
        <p14:creationId xmlns:p14="http://schemas.microsoft.com/office/powerpoint/2010/main" val="429406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20" grpId="0"/>
      <p:bldP spid="9222" grpId="0" animBg="1"/>
      <p:bldP spid="92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713415" y="1193929"/>
            <a:ext cx="5683625" cy="64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500" b="1">
                <a:solidFill>
                  <a:srgbClr val="0000FF"/>
                </a:solidFill>
              </a:rPr>
              <a:t>2.</a:t>
            </a:r>
            <a:r>
              <a:rPr lang="zh-CN" altLang="en-US" sz="3500" b="1">
                <a:solidFill>
                  <a:srgbClr val="0000FF"/>
                </a:solidFill>
              </a:rPr>
              <a:t>环境保护角度上的噪声</a:t>
            </a:r>
            <a:r>
              <a:rPr lang="zh-CN" altLang="zh-CN" sz="3500" b="1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082244" y="2128169"/>
            <a:ext cx="4278962" cy="228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500" b="1"/>
              <a:t>凡是防碍人们工作、学习</a:t>
            </a:r>
            <a:r>
              <a:rPr lang="zh-CN" altLang="zh-CN" sz="3500" b="1"/>
              <a:t>,</a:t>
            </a:r>
            <a:r>
              <a:rPr lang="zh-CN" altLang="en-US" sz="3500" b="1"/>
              <a:t>影响人们生活</a:t>
            </a:r>
            <a:r>
              <a:rPr lang="zh-CN" altLang="zh-CN" sz="3500" b="1"/>
              <a:t>,</a:t>
            </a:r>
            <a:r>
              <a:rPr lang="zh-CN" altLang="en-US" sz="3500" b="1"/>
              <a:t>干扰人们听觉的声音都属于噪声</a:t>
            </a:r>
            <a:r>
              <a:rPr lang="zh-CN" altLang="zh-CN" sz="3500" b="1"/>
              <a:t>.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431861" y="4641117"/>
            <a:ext cx="4350124" cy="118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500" b="1"/>
              <a:t>请你说说</a:t>
            </a:r>
            <a:r>
              <a:rPr lang="zh-CN" altLang="zh-CN" sz="3500" b="1"/>
              <a:t>:</a:t>
            </a:r>
            <a:r>
              <a:rPr lang="zh-CN" altLang="en-US" sz="3500" b="1"/>
              <a:t>你周围有</a:t>
            </a:r>
          </a:p>
          <a:p>
            <a:pPr eaLnBrk="1" hangingPunct="1"/>
            <a:r>
              <a:rPr lang="zh-CN" altLang="en-US" sz="3500" b="1"/>
              <a:t>哪些噪声？</a:t>
            </a:r>
          </a:p>
        </p:txBody>
      </p:sp>
      <p:pic>
        <p:nvPicPr>
          <p:cNvPr id="10245" name="Picture 5" descr="1_22302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2366" y="1839979"/>
            <a:ext cx="3712766" cy="451918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76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17198" y="3922226"/>
            <a:ext cx="2028130" cy="46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/>
            <a:r>
              <a:rPr lang="zh-CN" altLang="en-US" sz="2400">
                <a:latin typeface="Gulim" panose="020B0600000101010101" pitchFamily="34" charset="-127"/>
              </a:rPr>
              <a:t>噪声等级装置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3413" y="2270678"/>
            <a:ext cx="6455572" cy="445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396535" y="1049833"/>
            <a:ext cx="3437402" cy="35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1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噪声强弱的等级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624589" y="1553374"/>
            <a:ext cx="4997448" cy="58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/>
            <a:r>
              <a:rPr lang="zh-CN" altLang="en-US" sz="3100" b="1" i="1">
                <a:solidFill>
                  <a:srgbClr val="0000FF"/>
                </a:solidFill>
                <a:latin typeface="宋体" panose="02010600030101010101" pitchFamily="2" charset="-122"/>
              </a:rPr>
              <a:t>街道上显示噪声等级的装置</a:t>
            </a:r>
          </a:p>
        </p:txBody>
      </p:sp>
    </p:spTree>
    <p:extLst>
      <p:ext uri="{BB962C8B-B14F-4D97-AF65-F5344CB8AC3E}">
        <p14:creationId xmlns:p14="http://schemas.microsoft.com/office/powerpoint/2010/main" val="22958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na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4186" y="1482117"/>
            <a:ext cx="7577136" cy="499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34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975755" y="834484"/>
            <a:ext cx="3858182" cy="64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500" b="1">
                <a:solidFill>
                  <a:srgbClr val="FF0000"/>
                </a:solidFill>
              </a:rPr>
              <a:t>噪声的等级和危害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661463" y="1409279"/>
            <a:ext cx="7227517" cy="64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100" b="1">
                <a:solidFill>
                  <a:srgbClr val="0000FF"/>
                </a:solidFill>
              </a:rPr>
              <a:t>1.</a:t>
            </a:r>
            <a:r>
              <a:rPr lang="zh-CN" altLang="en-US" sz="3100" b="1">
                <a:solidFill>
                  <a:srgbClr val="0000FF"/>
                </a:solidFill>
              </a:rPr>
              <a:t>噪声的等级用</a:t>
            </a:r>
            <a:r>
              <a:rPr lang="zh-CN" altLang="en-US" sz="3100" b="1" u="sng">
                <a:solidFill>
                  <a:srgbClr val="0000FF"/>
                </a:solidFill>
              </a:rPr>
              <a:t>分贝</a:t>
            </a:r>
            <a:r>
              <a:rPr lang="zh-CN" altLang="en-US" sz="3100" b="1">
                <a:solidFill>
                  <a:srgbClr val="0000FF"/>
                </a:solidFill>
              </a:rPr>
              <a:t>来表示 ，符号是</a:t>
            </a:r>
            <a:r>
              <a:rPr lang="zh-CN" altLang="zh-CN" sz="3100" b="1"/>
              <a:t>dB</a:t>
            </a:r>
            <a:r>
              <a:rPr lang="zh-CN" altLang="zh-CN" sz="35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870306" y="2055328"/>
            <a:ext cx="6316342" cy="5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100" b="1"/>
              <a:t>为了保护听力</a:t>
            </a:r>
            <a:r>
              <a:rPr lang="zh-CN" altLang="zh-CN" sz="3100" b="1"/>
              <a:t>,</a:t>
            </a:r>
            <a:r>
              <a:rPr lang="zh-CN" altLang="en-US" sz="3100" b="1"/>
              <a:t>声音不能超过</a:t>
            </a:r>
            <a:r>
              <a:rPr lang="zh-CN" altLang="zh-CN" sz="3100" b="1">
                <a:solidFill>
                  <a:srgbClr val="FF0000"/>
                </a:solidFill>
              </a:rPr>
              <a:t>90dB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800691" y="2630125"/>
            <a:ext cx="7437907" cy="5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100" b="1"/>
              <a:t>为了保证工作和学习</a:t>
            </a:r>
            <a:r>
              <a:rPr lang="zh-CN" altLang="zh-CN" sz="3100" b="1"/>
              <a:t>,</a:t>
            </a:r>
            <a:r>
              <a:rPr lang="zh-CN" altLang="en-US" sz="3100" b="1"/>
              <a:t>声音不能超过</a:t>
            </a:r>
            <a:r>
              <a:rPr lang="zh-CN" altLang="zh-CN" sz="3100" b="1">
                <a:solidFill>
                  <a:srgbClr val="FF00FF"/>
                </a:solidFill>
              </a:rPr>
              <a:t>70dB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800691" y="3204919"/>
            <a:ext cx="7437907" cy="5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100" b="1"/>
              <a:t>为了保证休息和睡眠</a:t>
            </a:r>
            <a:r>
              <a:rPr lang="zh-CN" altLang="zh-CN" sz="3100" b="1"/>
              <a:t>,</a:t>
            </a:r>
            <a:r>
              <a:rPr lang="zh-CN" altLang="en-US" sz="3100" b="1"/>
              <a:t>声音不能超过</a:t>
            </a:r>
            <a:r>
              <a:rPr lang="zh-CN" altLang="zh-CN" sz="3100" b="1">
                <a:solidFill>
                  <a:srgbClr val="0000FF"/>
                </a:solidFill>
              </a:rPr>
              <a:t>50dB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661464" y="3850970"/>
            <a:ext cx="6945966" cy="63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500" b="1">
                <a:solidFill>
                  <a:srgbClr val="0000FF"/>
                </a:solidFill>
              </a:rPr>
              <a:t>2.</a:t>
            </a:r>
            <a:r>
              <a:rPr lang="zh-CN" altLang="en-US" sz="3500" b="1">
                <a:solidFill>
                  <a:srgbClr val="0000FF"/>
                </a:solidFill>
              </a:rPr>
              <a:t>噪声的危害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800693" y="4497020"/>
            <a:ext cx="8350629" cy="63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500" b="1"/>
              <a:t>严重影响人们的工作、生活和身心健康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431862" y="5360005"/>
            <a:ext cx="7928302" cy="106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100" b="1">
                <a:solidFill>
                  <a:srgbClr val="FF0000"/>
                </a:solidFill>
              </a:rPr>
              <a:t>长期在噪声环境下工作</a:t>
            </a:r>
            <a:r>
              <a:rPr lang="zh-CN" altLang="zh-CN" sz="3100" b="1">
                <a:solidFill>
                  <a:srgbClr val="FF0000"/>
                </a:solidFill>
              </a:rPr>
              <a:t>,</a:t>
            </a:r>
            <a:r>
              <a:rPr lang="zh-CN" altLang="en-US" sz="3100" b="1">
                <a:solidFill>
                  <a:srgbClr val="FF0000"/>
                </a:solidFill>
              </a:rPr>
              <a:t>会使听力下降甚至致人耳聋</a:t>
            </a:r>
            <a:r>
              <a:rPr lang="zh-CN" altLang="zh-CN" sz="3100" b="1">
                <a:solidFill>
                  <a:srgbClr val="FF0000"/>
                </a:solidFill>
              </a:rPr>
              <a:t>,</a:t>
            </a:r>
            <a:r>
              <a:rPr lang="zh-CN" altLang="en-US" sz="3100" b="1">
                <a:solidFill>
                  <a:srgbClr val="FF0000"/>
                </a:solidFill>
              </a:rPr>
              <a:t>还能造城其他疾病</a:t>
            </a:r>
            <a:r>
              <a:rPr lang="zh-CN" altLang="zh-CN" sz="3100" b="1">
                <a:solidFill>
                  <a:srgbClr val="FF0000"/>
                </a:solidFill>
              </a:rPr>
              <a:t>(</a:t>
            </a:r>
            <a:r>
              <a:rPr lang="zh-CN" altLang="en-US" sz="3100" b="1">
                <a:solidFill>
                  <a:srgbClr val="FF0000"/>
                </a:solidFill>
              </a:rPr>
              <a:t>头疼、高血压等</a:t>
            </a:r>
            <a:r>
              <a:rPr lang="zh-CN" altLang="zh-CN" sz="3100" b="1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414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/>
      <p:bldP spid="13319" grpId="0"/>
      <p:bldP spid="13320" grpId="0"/>
      <p:bldP spid="1332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1044</Words>
  <Application>Microsoft Office PowerPoint</Application>
  <PresentationFormat>自定义</PresentationFormat>
  <Paragraphs>67</Paragraphs>
  <Slides>15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9</cp:revision>
  <dcterms:created xsi:type="dcterms:W3CDTF">2021-01-05T11:00:49Z</dcterms:created>
  <dcterms:modified xsi:type="dcterms:W3CDTF">2021-01-05T11:12:57Z</dcterms:modified>
</cp:coreProperties>
</file>