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2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1F400-182A-4632-B714-EF834E20F1B6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E4F9C-8FB2-4816-A6CA-8D13176AA7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5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slide" Target="../slides/slide7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5" Type="http://schemas.openxmlformats.org/officeDocument/2006/relationships/slide" Target="../slides/slide8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  <p:custDataLst>
              <p:tags r:id="rId1"/>
            </p:custDataLst>
          </p:nvPr>
        </p:nvSpPr>
        <p:spPr/>
        <p:txBody>
          <a:bodyPr/>
          <a:lstStyle/>
          <a:p>
            <a:fld id="{6699F180-EFBF-46BF-9D94-4EEBB77B7DBE}" type="slidenum">
              <a:rPr lang="en-US" altLang="zh-CN"/>
              <a:t>7</a:t>
            </a:fld>
            <a:endParaRPr lang="en-US" altLang="zh-CN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2"/>
            </p:custDataLst>
          </p:nvPr>
        </p:nvSpPr>
        <p:spPr/>
      </p:sp>
      <p:sp>
        <p:nvSpPr>
          <p:cNvPr id="15974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  <p:custDataLst>
              <p:tags r:id="rId1"/>
            </p:custDataLst>
          </p:nvPr>
        </p:nvSpPr>
        <p:spPr/>
        <p:txBody>
          <a:bodyPr/>
          <a:lstStyle/>
          <a:p>
            <a:fld id="{EB02A0F3-E569-4C80-ABB8-231484EE4185}" type="slidenum">
              <a:rPr lang="en-US" altLang="zh-CN"/>
              <a:t>8</a:t>
            </a:fld>
            <a:endParaRPr lang="en-US" altLang="zh-CN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2"/>
            </p:custDataLst>
          </p:nvPr>
        </p:nvSpPr>
        <p:spPr/>
      </p:sp>
      <p:sp>
        <p:nvSpPr>
          <p:cNvPr id="165891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2021/1/9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 panose="020F050202020403020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7537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2021/1/9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 panose="020F050202020403020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009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252.xml"/><Relationship Id="rId7" Type="http://schemas.openxmlformats.org/officeDocument/2006/relationships/image" Target="../media/image15.png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3" Type="http://schemas.openxmlformats.org/officeDocument/2006/relationships/tags" Target="../tags/tag256.xml"/><Relationship Id="rId7" Type="http://schemas.openxmlformats.org/officeDocument/2006/relationships/tags" Target="../tags/tag260.xml"/><Relationship Id="rId2" Type="http://schemas.openxmlformats.org/officeDocument/2006/relationships/tags" Target="../tags/tag255.xml"/><Relationship Id="rId1" Type="http://schemas.openxmlformats.org/officeDocument/2006/relationships/vmlDrawing" Target="../drawings/vmlDrawing1.vml"/><Relationship Id="rId6" Type="http://schemas.openxmlformats.org/officeDocument/2006/relationships/tags" Target="../tags/tag259.xml"/><Relationship Id="rId11" Type="http://schemas.openxmlformats.org/officeDocument/2006/relationships/image" Target="../media/image17.wmf"/><Relationship Id="rId5" Type="http://schemas.openxmlformats.org/officeDocument/2006/relationships/tags" Target="../tags/tag258.xml"/><Relationship Id="rId10" Type="http://schemas.openxmlformats.org/officeDocument/2006/relationships/oleObject" Target="../embeddings/oleObject1.bin"/><Relationship Id="rId4" Type="http://schemas.openxmlformats.org/officeDocument/2006/relationships/tags" Target="../tags/tag257.xml"/><Relationship Id="rId9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26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2.xml"/><Relationship Id="rId1" Type="http://schemas.openxmlformats.org/officeDocument/2006/relationships/vmlDrawing" Target="../drawings/vmlDrawing2.vml"/><Relationship Id="rId6" Type="http://schemas.openxmlformats.org/officeDocument/2006/relationships/tags" Target="../tags/tag266.xml"/><Relationship Id="rId5" Type="http://schemas.openxmlformats.org/officeDocument/2006/relationships/tags" Target="../tags/tag265.xml"/><Relationship Id="rId4" Type="http://schemas.openxmlformats.org/officeDocument/2006/relationships/tags" Target="../tags/tag264.xml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1.xml"/><Relationship Id="rId4" Type="http://schemas.openxmlformats.org/officeDocument/2006/relationships/tags" Target="../tags/tag27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274.xml"/><Relationship Id="rId7" Type="http://schemas.openxmlformats.org/officeDocument/2006/relationships/image" Target="../media/image19.jpeg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76.xml"/><Relationship Id="rId4" Type="http://schemas.openxmlformats.org/officeDocument/2006/relationships/tags" Target="../tags/tag27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278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23.jpeg"/><Relationship Id="rId2" Type="http://schemas.openxmlformats.org/officeDocument/2006/relationships/tags" Target="../tags/tag277.xml"/><Relationship Id="rId1" Type="http://schemas.openxmlformats.org/officeDocument/2006/relationships/vmlDrawing" Target="../drawings/vmlDrawing3.vml"/><Relationship Id="rId6" Type="http://schemas.openxmlformats.org/officeDocument/2006/relationships/tags" Target="../tags/tag281.xml"/><Relationship Id="rId11" Type="http://schemas.openxmlformats.org/officeDocument/2006/relationships/hyperlink" Target="http://image.baidu.com/i?ct=503316480&amp;z=0&amp;tn=baiduimagedetail&amp;word=%C6%FB%B3%B5%B9%DB%BA%F3%BE%B5&amp;in=20168&amp;cl=2&amp;lm=-1&amp;pn=22&amp;rn=1&amp;di=44958371145&amp;ln=1671&amp;fr=&amp;fmq=&amp;ic=0&amp;s=0&amp;se=1&amp;sme=0&amp;tab=&amp;width=&amp;height=&amp;face=0&amp;is=&amp;istype=2" TargetMode="External"/><Relationship Id="rId5" Type="http://schemas.openxmlformats.org/officeDocument/2006/relationships/tags" Target="../tags/tag280.xml"/><Relationship Id="rId10" Type="http://schemas.openxmlformats.org/officeDocument/2006/relationships/image" Target="../media/image22.jpeg"/><Relationship Id="rId4" Type="http://schemas.openxmlformats.org/officeDocument/2006/relationships/tags" Target="../tags/tag279.xml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283.xml"/><Relationship Id="rId7" Type="http://schemas.openxmlformats.org/officeDocument/2006/relationships/tags" Target="../tags/tag287.xml"/><Relationship Id="rId12" Type="http://schemas.openxmlformats.org/officeDocument/2006/relationships/image" Target="../media/image24.png"/><Relationship Id="rId2" Type="http://schemas.openxmlformats.org/officeDocument/2006/relationships/tags" Target="../tags/tag282.xml"/><Relationship Id="rId1" Type="http://schemas.openxmlformats.org/officeDocument/2006/relationships/vmlDrawing" Target="../drawings/vmlDrawing4.vml"/><Relationship Id="rId6" Type="http://schemas.openxmlformats.org/officeDocument/2006/relationships/tags" Target="../tags/tag286.xml"/><Relationship Id="rId11" Type="http://schemas.openxmlformats.org/officeDocument/2006/relationships/oleObject" Target="../embeddings/oleObject4.bin"/><Relationship Id="rId5" Type="http://schemas.openxmlformats.org/officeDocument/2006/relationships/tags" Target="../tags/tag285.xml"/><Relationship Id="rId10" Type="http://schemas.openxmlformats.org/officeDocument/2006/relationships/image" Target="../media/image26.jpeg"/><Relationship Id="rId4" Type="http://schemas.openxmlformats.org/officeDocument/2006/relationships/tags" Target="../tags/tag284.xml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95.xml"/><Relationship Id="rId13" Type="http://schemas.openxmlformats.org/officeDocument/2006/relationships/tags" Target="../tags/tag300.xml"/><Relationship Id="rId18" Type="http://schemas.openxmlformats.org/officeDocument/2006/relationships/tags" Target="../tags/tag305.xml"/><Relationship Id="rId26" Type="http://schemas.openxmlformats.org/officeDocument/2006/relationships/slideLayout" Target="../slideLayouts/slideLayout7.xml"/><Relationship Id="rId3" Type="http://schemas.openxmlformats.org/officeDocument/2006/relationships/tags" Target="../tags/tag290.xml"/><Relationship Id="rId21" Type="http://schemas.openxmlformats.org/officeDocument/2006/relationships/tags" Target="../tags/tag308.xml"/><Relationship Id="rId7" Type="http://schemas.openxmlformats.org/officeDocument/2006/relationships/tags" Target="../tags/tag294.xml"/><Relationship Id="rId12" Type="http://schemas.openxmlformats.org/officeDocument/2006/relationships/tags" Target="../tags/tag299.xml"/><Relationship Id="rId17" Type="http://schemas.openxmlformats.org/officeDocument/2006/relationships/tags" Target="../tags/tag304.xml"/><Relationship Id="rId25" Type="http://schemas.openxmlformats.org/officeDocument/2006/relationships/tags" Target="../tags/tag312.xml"/><Relationship Id="rId2" Type="http://schemas.openxmlformats.org/officeDocument/2006/relationships/tags" Target="../tags/tag289.xml"/><Relationship Id="rId16" Type="http://schemas.openxmlformats.org/officeDocument/2006/relationships/tags" Target="../tags/tag303.xml"/><Relationship Id="rId20" Type="http://schemas.openxmlformats.org/officeDocument/2006/relationships/tags" Target="../tags/tag307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1" Type="http://schemas.openxmlformats.org/officeDocument/2006/relationships/tags" Target="../tags/tag298.xml"/><Relationship Id="rId24" Type="http://schemas.openxmlformats.org/officeDocument/2006/relationships/tags" Target="../tags/tag311.xml"/><Relationship Id="rId5" Type="http://schemas.openxmlformats.org/officeDocument/2006/relationships/tags" Target="../tags/tag292.xml"/><Relationship Id="rId15" Type="http://schemas.openxmlformats.org/officeDocument/2006/relationships/tags" Target="../tags/tag302.xml"/><Relationship Id="rId23" Type="http://schemas.openxmlformats.org/officeDocument/2006/relationships/tags" Target="../tags/tag310.xml"/><Relationship Id="rId10" Type="http://schemas.openxmlformats.org/officeDocument/2006/relationships/tags" Target="../tags/tag297.xml"/><Relationship Id="rId19" Type="http://schemas.openxmlformats.org/officeDocument/2006/relationships/tags" Target="../tags/tag306.xml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4" Type="http://schemas.openxmlformats.org/officeDocument/2006/relationships/tags" Target="../tags/tag301.xml"/><Relationship Id="rId22" Type="http://schemas.openxmlformats.org/officeDocument/2006/relationships/tags" Target="../tags/tag30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tags" Target="../tags/tag325.xml"/><Relationship Id="rId3" Type="http://schemas.openxmlformats.org/officeDocument/2006/relationships/tags" Target="../tags/tag315.xml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5" Type="http://schemas.openxmlformats.org/officeDocument/2006/relationships/tags" Target="../tags/tag317.xml"/><Relationship Id="rId10" Type="http://schemas.openxmlformats.org/officeDocument/2006/relationships/tags" Target="../tags/tag322.xml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37.xml"/><Relationship Id="rId18" Type="http://schemas.openxmlformats.org/officeDocument/2006/relationships/tags" Target="../tags/tag342.xml"/><Relationship Id="rId26" Type="http://schemas.openxmlformats.org/officeDocument/2006/relationships/tags" Target="../tags/tag350.xml"/><Relationship Id="rId39" Type="http://schemas.openxmlformats.org/officeDocument/2006/relationships/tags" Target="../tags/tag363.xml"/><Relationship Id="rId3" Type="http://schemas.openxmlformats.org/officeDocument/2006/relationships/tags" Target="../tags/tag327.xml"/><Relationship Id="rId21" Type="http://schemas.openxmlformats.org/officeDocument/2006/relationships/tags" Target="../tags/tag345.xml"/><Relationship Id="rId34" Type="http://schemas.openxmlformats.org/officeDocument/2006/relationships/tags" Target="../tags/tag358.xml"/><Relationship Id="rId42" Type="http://schemas.openxmlformats.org/officeDocument/2006/relationships/audio" Target="../media/audio1.wav"/><Relationship Id="rId47" Type="http://schemas.openxmlformats.org/officeDocument/2006/relationships/image" Target="../media/image30.png"/><Relationship Id="rId7" Type="http://schemas.openxmlformats.org/officeDocument/2006/relationships/tags" Target="../tags/tag331.xml"/><Relationship Id="rId12" Type="http://schemas.openxmlformats.org/officeDocument/2006/relationships/tags" Target="../tags/tag336.xml"/><Relationship Id="rId17" Type="http://schemas.openxmlformats.org/officeDocument/2006/relationships/tags" Target="../tags/tag341.xml"/><Relationship Id="rId25" Type="http://schemas.openxmlformats.org/officeDocument/2006/relationships/tags" Target="../tags/tag349.xml"/><Relationship Id="rId33" Type="http://schemas.openxmlformats.org/officeDocument/2006/relationships/tags" Target="../tags/tag357.xml"/><Relationship Id="rId38" Type="http://schemas.openxmlformats.org/officeDocument/2006/relationships/tags" Target="../tags/tag362.xml"/><Relationship Id="rId46" Type="http://schemas.openxmlformats.org/officeDocument/2006/relationships/image" Target="../media/image29.png"/><Relationship Id="rId2" Type="http://schemas.openxmlformats.org/officeDocument/2006/relationships/tags" Target="../tags/tag326.xml"/><Relationship Id="rId16" Type="http://schemas.openxmlformats.org/officeDocument/2006/relationships/tags" Target="../tags/tag340.xml"/><Relationship Id="rId20" Type="http://schemas.openxmlformats.org/officeDocument/2006/relationships/tags" Target="../tags/tag344.xml"/><Relationship Id="rId29" Type="http://schemas.openxmlformats.org/officeDocument/2006/relationships/tags" Target="../tags/tag353.xml"/><Relationship Id="rId41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24" Type="http://schemas.openxmlformats.org/officeDocument/2006/relationships/tags" Target="../tags/tag348.xml"/><Relationship Id="rId32" Type="http://schemas.openxmlformats.org/officeDocument/2006/relationships/tags" Target="../tags/tag356.xml"/><Relationship Id="rId37" Type="http://schemas.openxmlformats.org/officeDocument/2006/relationships/tags" Target="../tags/tag361.xml"/><Relationship Id="rId40" Type="http://schemas.openxmlformats.org/officeDocument/2006/relationships/tags" Target="../tags/tag364.xml"/><Relationship Id="rId45" Type="http://schemas.openxmlformats.org/officeDocument/2006/relationships/image" Target="../media/image28.png"/><Relationship Id="rId5" Type="http://schemas.openxmlformats.org/officeDocument/2006/relationships/tags" Target="../tags/tag329.xml"/><Relationship Id="rId15" Type="http://schemas.openxmlformats.org/officeDocument/2006/relationships/tags" Target="../tags/tag339.xml"/><Relationship Id="rId23" Type="http://schemas.openxmlformats.org/officeDocument/2006/relationships/tags" Target="../tags/tag347.xml"/><Relationship Id="rId28" Type="http://schemas.openxmlformats.org/officeDocument/2006/relationships/tags" Target="../tags/tag352.xml"/><Relationship Id="rId36" Type="http://schemas.openxmlformats.org/officeDocument/2006/relationships/tags" Target="../tags/tag360.xml"/><Relationship Id="rId49" Type="http://schemas.openxmlformats.org/officeDocument/2006/relationships/image" Target="../media/image27.png"/><Relationship Id="rId10" Type="http://schemas.openxmlformats.org/officeDocument/2006/relationships/tags" Target="../tags/tag334.xml"/><Relationship Id="rId19" Type="http://schemas.openxmlformats.org/officeDocument/2006/relationships/tags" Target="../tags/tag343.xml"/><Relationship Id="rId31" Type="http://schemas.openxmlformats.org/officeDocument/2006/relationships/tags" Target="../tags/tag355.xml"/><Relationship Id="rId44" Type="http://schemas.openxmlformats.org/officeDocument/2006/relationships/audio" Target="../media/audio3.wav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tags" Target="../tags/tag338.xml"/><Relationship Id="rId22" Type="http://schemas.openxmlformats.org/officeDocument/2006/relationships/tags" Target="../tags/tag346.xml"/><Relationship Id="rId27" Type="http://schemas.openxmlformats.org/officeDocument/2006/relationships/tags" Target="../tags/tag351.xml"/><Relationship Id="rId30" Type="http://schemas.openxmlformats.org/officeDocument/2006/relationships/tags" Target="../tags/tag354.xml"/><Relationship Id="rId35" Type="http://schemas.openxmlformats.org/officeDocument/2006/relationships/tags" Target="../tags/tag359.xml"/><Relationship Id="rId43" Type="http://schemas.openxmlformats.org/officeDocument/2006/relationships/audio" Target="../media/audio2.wav"/><Relationship Id="rId48" Type="http://schemas.openxmlformats.org/officeDocument/2006/relationships/oleObject" Target="../embeddings/oleObject5.bin"/><Relationship Id="rId8" Type="http://schemas.openxmlformats.org/officeDocument/2006/relationships/tags" Target="../tags/tag3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image" Target="../media/image2.jpeg"/><Relationship Id="rId4" Type="http://schemas.openxmlformats.org/officeDocument/2006/relationships/tags" Target="../tags/tag14.xml"/><Relationship Id="rId9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13" Type="http://schemas.openxmlformats.org/officeDocument/2006/relationships/tags" Target="../tags/tag377.xml"/><Relationship Id="rId18" Type="http://schemas.openxmlformats.org/officeDocument/2006/relationships/tags" Target="../tags/tag382.xml"/><Relationship Id="rId3" Type="http://schemas.openxmlformats.org/officeDocument/2006/relationships/tags" Target="../tags/tag367.xml"/><Relationship Id="rId21" Type="http://schemas.openxmlformats.org/officeDocument/2006/relationships/tags" Target="../tags/tag385.xml"/><Relationship Id="rId7" Type="http://schemas.openxmlformats.org/officeDocument/2006/relationships/tags" Target="../tags/tag371.xml"/><Relationship Id="rId12" Type="http://schemas.openxmlformats.org/officeDocument/2006/relationships/tags" Target="../tags/tag376.xml"/><Relationship Id="rId17" Type="http://schemas.openxmlformats.org/officeDocument/2006/relationships/tags" Target="../tags/tag381.xml"/><Relationship Id="rId2" Type="http://schemas.openxmlformats.org/officeDocument/2006/relationships/tags" Target="../tags/tag366.xml"/><Relationship Id="rId16" Type="http://schemas.openxmlformats.org/officeDocument/2006/relationships/tags" Target="../tags/tag380.xml"/><Relationship Id="rId20" Type="http://schemas.openxmlformats.org/officeDocument/2006/relationships/tags" Target="../tags/tag384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tags" Target="../tags/tag375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369.xml"/><Relationship Id="rId15" Type="http://schemas.openxmlformats.org/officeDocument/2006/relationships/tags" Target="../tags/tag379.xml"/><Relationship Id="rId23" Type="http://schemas.openxmlformats.org/officeDocument/2006/relationships/tags" Target="../tags/tag387.xml"/><Relationship Id="rId10" Type="http://schemas.openxmlformats.org/officeDocument/2006/relationships/tags" Target="../tags/tag374.xml"/><Relationship Id="rId19" Type="http://schemas.openxmlformats.org/officeDocument/2006/relationships/tags" Target="../tags/tag383.xml"/><Relationship Id="rId4" Type="http://schemas.openxmlformats.org/officeDocument/2006/relationships/tags" Target="../tags/tag368.xml"/><Relationship Id="rId9" Type="http://schemas.openxmlformats.org/officeDocument/2006/relationships/tags" Target="../tags/tag373.xml"/><Relationship Id="rId14" Type="http://schemas.openxmlformats.org/officeDocument/2006/relationships/tags" Target="../tags/tag378.xml"/><Relationship Id="rId22" Type="http://schemas.openxmlformats.org/officeDocument/2006/relationships/tags" Target="../tags/tag38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baike.baidu.com/view/39214.htm" TargetMode="External"/><Relationship Id="rId3" Type="http://schemas.openxmlformats.org/officeDocument/2006/relationships/tags" Target="../tags/tag390.xml"/><Relationship Id="rId7" Type="http://schemas.openxmlformats.org/officeDocument/2006/relationships/hyperlink" Target="http://baike.baidu.com/view/128538.htm" TargetMode="External"/><Relationship Id="rId12" Type="http://schemas.openxmlformats.org/officeDocument/2006/relationships/hyperlink" Target="http://baike.baidu.com/view/152831.htm" TargetMode="Externa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hyperlink" Target="http://baike.baidu.com/view/99517.htm" TargetMode="External"/><Relationship Id="rId11" Type="http://schemas.openxmlformats.org/officeDocument/2006/relationships/hyperlink" Target="http://baike.baidu.com/view/592467.htm" TargetMode="External"/><Relationship Id="rId5" Type="http://schemas.openxmlformats.org/officeDocument/2006/relationships/image" Target="../media/image31.jpeg"/><Relationship Id="rId10" Type="http://schemas.openxmlformats.org/officeDocument/2006/relationships/hyperlink" Target="http://baike.baidu.com/view/54497.htm" TargetMode="External"/><Relationship Id="rId4" Type="http://schemas.openxmlformats.org/officeDocument/2006/relationships/slideLayout" Target="../slideLayouts/slideLayout2.xml"/><Relationship Id="rId9" Type="http://schemas.openxmlformats.org/officeDocument/2006/relationships/hyperlink" Target="http://baike.baidu.com/view/92382.htm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39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5" Type="http://schemas.openxmlformats.org/officeDocument/2006/relationships/tags" Target="../tags/tag395.xml"/><Relationship Id="rId4" Type="http://schemas.openxmlformats.org/officeDocument/2006/relationships/tags" Target="../tags/tag39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99.xml"/><Relationship Id="rId7" Type="http://schemas.openxmlformats.org/officeDocument/2006/relationships/image" Target="../media/image33.jpeg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01.xml"/><Relationship Id="rId4" Type="http://schemas.openxmlformats.org/officeDocument/2006/relationships/tags" Target="../tags/tag40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13" Type="http://schemas.openxmlformats.org/officeDocument/2006/relationships/image" Target="../media/image35.png"/><Relationship Id="rId3" Type="http://schemas.openxmlformats.org/officeDocument/2006/relationships/tags" Target="../tags/tag404.xml"/><Relationship Id="rId7" Type="http://schemas.openxmlformats.org/officeDocument/2006/relationships/tags" Target="../tags/tag408.xml"/><Relationship Id="rId12" Type="http://schemas.openxmlformats.org/officeDocument/2006/relationships/image" Target="../media/image34.jpeg"/><Relationship Id="rId17" Type="http://schemas.openxmlformats.org/officeDocument/2006/relationships/image" Target="../media/image38.jpeg"/><Relationship Id="rId2" Type="http://schemas.openxmlformats.org/officeDocument/2006/relationships/tags" Target="../tags/tag403.xml"/><Relationship Id="rId16" Type="http://schemas.openxmlformats.org/officeDocument/2006/relationships/hyperlink" Target="http://image.baidu.com/i?ct=503316480&amp;z=&amp;tn=baiduimagedetail&amp;word=%BA%EC%CD%E2%CF%DF&amp;in=7434&amp;cl=&amp;lm=-1&amp;pn=47&amp;rn=1&amp;di=32209481580&amp;ln=2000&amp;fr=&amp;fmq=&amp;ic=&amp;s=&amp;se=&amp;sme=0&amp;tab=&amp;width=&amp;height=&amp;face=&amp;is=&amp;istype=" TargetMode="External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06.xml"/><Relationship Id="rId15" Type="http://schemas.openxmlformats.org/officeDocument/2006/relationships/image" Target="../media/image37.jpeg"/><Relationship Id="rId10" Type="http://schemas.openxmlformats.org/officeDocument/2006/relationships/tags" Target="../tags/tag411.xml"/><Relationship Id="rId4" Type="http://schemas.openxmlformats.org/officeDocument/2006/relationships/tags" Target="../tags/tag405.xml"/><Relationship Id="rId9" Type="http://schemas.openxmlformats.org/officeDocument/2006/relationships/tags" Target="../tags/tag410.xml"/><Relationship Id="rId1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tags" Target="../tags/tag41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5" Type="http://schemas.openxmlformats.org/officeDocument/2006/relationships/tags" Target="../tags/tag416.xml"/><Relationship Id="rId10" Type="http://schemas.openxmlformats.org/officeDocument/2006/relationships/image" Target="../media/image41.jpeg"/><Relationship Id="rId4" Type="http://schemas.openxmlformats.org/officeDocument/2006/relationships/tags" Target="../tags/tag415.xml"/><Relationship Id="rId9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20.xml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22.xml"/><Relationship Id="rId4" Type="http://schemas.openxmlformats.org/officeDocument/2006/relationships/tags" Target="../tags/tag42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42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5" Type="http://schemas.openxmlformats.org/officeDocument/2006/relationships/tags" Target="../tags/tag427.xml"/><Relationship Id="rId4" Type="http://schemas.openxmlformats.org/officeDocument/2006/relationships/tags" Target="../tags/tag4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5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4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3.jpeg"/><Relationship Id="rId5" Type="http://schemas.openxmlformats.org/officeDocument/2006/relationships/tags" Target="../tags/tag22.xml"/><Relationship Id="rId10" Type="http://schemas.openxmlformats.org/officeDocument/2006/relationships/hyperlink" Target="http://image.baidu.com/i?ct=503316480&amp;z=24826552&amp;tn=baiduimagedetail&amp;word=&#24433;&#23376;&amp;in=17" TargetMode="External"/><Relationship Id="rId4" Type="http://schemas.openxmlformats.org/officeDocument/2006/relationships/tags" Target="../tags/tag21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8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7.jpeg"/><Relationship Id="rId5" Type="http://schemas.openxmlformats.org/officeDocument/2006/relationships/tags" Target="../tags/tag30.xml"/><Relationship Id="rId10" Type="http://schemas.openxmlformats.org/officeDocument/2006/relationships/image" Target="../media/image6.jpeg"/><Relationship Id="rId4" Type="http://schemas.openxmlformats.org/officeDocument/2006/relationships/tags" Target="../tags/tag29.xml"/><Relationship Id="rId9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tags" Target="../tags/tag79.xml"/><Relationship Id="rId3" Type="http://schemas.openxmlformats.org/officeDocument/2006/relationships/tags" Target="../tags/tag43.xml"/><Relationship Id="rId21" Type="http://schemas.openxmlformats.org/officeDocument/2006/relationships/tags" Target="../tags/tag61.xml"/><Relationship Id="rId34" Type="http://schemas.openxmlformats.org/officeDocument/2006/relationships/tags" Target="../tags/tag74.xml"/><Relationship Id="rId42" Type="http://schemas.openxmlformats.org/officeDocument/2006/relationships/image" Target="../media/image10.jpeg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tags" Target="../tags/tag73.xml"/><Relationship Id="rId38" Type="http://schemas.openxmlformats.org/officeDocument/2006/relationships/tags" Target="../tags/tag78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tags" Target="../tags/tag6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tags" Target="../tags/tag72.xml"/><Relationship Id="rId37" Type="http://schemas.openxmlformats.org/officeDocument/2006/relationships/tags" Target="../tags/tag77.xml"/><Relationship Id="rId40" Type="http://schemas.openxmlformats.org/officeDocument/2006/relationships/tags" Target="../tags/tag80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tags" Target="../tags/tag76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tags" Target="../tags/tag7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21.xml"/><Relationship Id="rId117" Type="http://schemas.openxmlformats.org/officeDocument/2006/relationships/tags" Target="../tags/tag212.xml"/><Relationship Id="rId21" Type="http://schemas.openxmlformats.org/officeDocument/2006/relationships/tags" Target="../tags/tag116.xml"/><Relationship Id="rId42" Type="http://schemas.openxmlformats.org/officeDocument/2006/relationships/tags" Target="../tags/tag137.xml"/><Relationship Id="rId47" Type="http://schemas.openxmlformats.org/officeDocument/2006/relationships/tags" Target="../tags/tag142.xml"/><Relationship Id="rId63" Type="http://schemas.openxmlformats.org/officeDocument/2006/relationships/tags" Target="../tags/tag158.xml"/><Relationship Id="rId68" Type="http://schemas.openxmlformats.org/officeDocument/2006/relationships/tags" Target="../tags/tag163.xml"/><Relationship Id="rId84" Type="http://schemas.openxmlformats.org/officeDocument/2006/relationships/tags" Target="../tags/tag179.xml"/><Relationship Id="rId89" Type="http://schemas.openxmlformats.org/officeDocument/2006/relationships/tags" Target="../tags/tag184.xml"/><Relationship Id="rId112" Type="http://schemas.openxmlformats.org/officeDocument/2006/relationships/tags" Target="../tags/tag207.xml"/><Relationship Id="rId133" Type="http://schemas.openxmlformats.org/officeDocument/2006/relationships/tags" Target="../tags/tag228.xml"/><Relationship Id="rId138" Type="http://schemas.openxmlformats.org/officeDocument/2006/relationships/tags" Target="../tags/tag233.xml"/><Relationship Id="rId154" Type="http://schemas.openxmlformats.org/officeDocument/2006/relationships/image" Target="../media/image14.gif"/><Relationship Id="rId16" Type="http://schemas.openxmlformats.org/officeDocument/2006/relationships/tags" Target="../tags/tag111.xml"/><Relationship Id="rId107" Type="http://schemas.openxmlformats.org/officeDocument/2006/relationships/tags" Target="../tags/tag202.xml"/><Relationship Id="rId11" Type="http://schemas.openxmlformats.org/officeDocument/2006/relationships/tags" Target="../tags/tag106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53" Type="http://schemas.openxmlformats.org/officeDocument/2006/relationships/tags" Target="../tags/tag148.xml"/><Relationship Id="rId58" Type="http://schemas.openxmlformats.org/officeDocument/2006/relationships/tags" Target="../tags/tag153.xml"/><Relationship Id="rId74" Type="http://schemas.openxmlformats.org/officeDocument/2006/relationships/tags" Target="../tags/tag169.xml"/><Relationship Id="rId79" Type="http://schemas.openxmlformats.org/officeDocument/2006/relationships/tags" Target="../tags/tag174.xml"/><Relationship Id="rId102" Type="http://schemas.openxmlformats.org/officeDocument/2006/relationships/tags" Target="../tags/tag197.xml"/><Relationship Id="rId123" Type="http://schemas.openxmlformats.org/officeDocument/2006/relationships/tags" Target="../tags/tag218.xml"/><Relationship Id="rId128" Type="http://schemas.openxmlformats.org/officeDocument/2006/relationships/tags" Target="../tags/tag223.xml"/><Relationship Id="rId144" Type="http://schemas.openxmlformats.org/officeDocument/2006/relationships/tags" Target="../tags/tag239.xml"/><Relationship Id="rId149" Type="http://schemas.openxmlformats.org/officeDocument/2006/relationships/slideLayout" Target="../slideLayouts/slideLayout7.xml"/><Relationship Id="rId5" Type="http://schemas.openxmlformats.org/officeDocument/2006/relationships/tags" Target="../tags/tag100.xml"/><Relationship Id="rId90" Type="http://schemas.openxmlformats.org/officeDocument/2006/relationships/tags" Target="../tags/tag185.xml"/><Relationship Id="rId95" Type="http://schemas.openxmlformats.org/officeDocument/2006/relationships/tags" Target="../tags/tag190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43" Type="http://schemas.openxmlformats.org/officeDocument/2006/relationships/tags" Target="../tags/tag138.xml"/><Relationship Id="rId48" Type="http://schemas.openxmlformats.org/officeDocument/2006/relationships/tags" Target="../tags/tag143.xml"/><Relationship Id="rId64" Type="http://schemas.openxmlformats.org/officeDocument/2006/relationships/tags" Target="../tags/tag159.xml"/><Relationship Id="rId69" Type="http://schemas.openxmlformats.org/officeDocument/2006/relationships/tags" Target="../tags/tag164.xml"/><Relationship Id="rId113" Type="http://schemas.openxmlformats.org/officeDocument/2006/relationships/tags" Target="../tags/tag208.xml"/><Relationship Id="rId118" Type="http://schemas.openxmlformats.org/officeDocument/2006/relationships/tags" Target="../tags/tag213.xml"/><Relationship Id="rId134" Type="http://schemas.openxmlformats.org/officeDocument/2006/relationships/tags" Target="../tags/tag229.xml"/><Relationship Id="rId139" Type="http://schemas.openxmlformats.org/officeDocument/2006/relationships/tags" Target="../tags/tag234.xml"/><Relationship Id="rId80" Type="http://schemas.openxmlformats.org/officeDocument/2006/relationships/tags" Target="../tags/tag175.xml"/><Relationship Id="rId85" Type="http://schemas.openxmlformats.org/officeDocument/2006/relationships/tags" Target="../tags/tag180.xml"/><Relationship Id="rId150" Type="http://schemas.openxmlformats.org/officeDocument/2006/relationships/notesSlide" Target="../notesSlides/notesSlide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tags" Target="../tags/tag133.xml"/><Relationship Id="rId46" Type="http://schemas.openxmlformats.org/officeDocument/2006/relationships/tags" Target="../tags/tag141.xml"/><Relationship Id="rId59" Type="http://schemas.openxmlformats.org/officeDocument/2006/relationships/tags" Target="../tags/tag154.xml"/><Relationship Id="rId67" Type="http://schemas.openxmlformats.org/officeDocument/2006/relationships/tags" Target="../tags/tag162.xml"/><Relationship Id="rId103" Type="http://schemas.openxmlformats.org/officeDocument/2006/relationships/tags" Target="../tags/tag198.xml"/><Relationship Id="rId108" Type="http://schemas.openxmlformats.org/officeDocument/2006/relationships/tags" Target="../tags/tag203.xml"/><Relationship Id="rId116" Type="http://schemas.openxmlformats.org/officeDocument/2006/relationships/tags" Target="../tags/tag211.xml"/><Relationship Id="rId124" Type="http://schemas.openxmlformats.org/officeDocument/2006/relationships/tags" Target="../tags/tag219.xml"/><Relationship Id="rId129" Type="http://schemas.openxmlformats.org/officeDocument/2006/relationships/tags" Target="../tags/tag224.xml"/><Relationship Id="rId137" Type="http://schemas.openxmlformats.org/officeDocument/2006/relationships/tags" Target="../tags/tag232.xml"/><Relationship Id="rId20" Type="http://schemas.openxmlformats.org/officeDocument/2006/relationships/tags" Target="../tags/tag115.xml"/><Relationship Id="rId41" Type="http://schemas.openxmlformats.org/officeDocument/2006/relationships/tags" Target="../tags/tag136.xml"/><Relationship Id="rId54" Type="http://schemas.openxmlformats.org/officeDocument/2006/relationships/tags" Target="../tags/tag149.xml"/><Relationship Id="rId62" Type="http://schemas.openxmlformats.org/officeDocument/2006/relationships/tags" Target="../tags/tag157.xml"/><Relationship Id="rId70" Type="http://schemas.openxmlformats.org/officeDocument/2006/relationships/tags" Target="../tags/tag165.xml"/><Relationship Id="rId75" Type="http://schemas.openxmlformats.org/officeDocument/2006/relationships/tags" Target="../tags/tag170.xml"/><Relationship Id="rId83" Type="http://schemas.openxmlformats.org/officeDocument/2006/relationships/tags" Target="../tags/tag178.xml"/><Relationship Id="rId88" Type="http://schemas.openxmlformats.org/officeDocument/2006/relationships/tags" Target="../tags/tag183.xml"/><Relationship Id="rId91" Type="http://schemas.openxmlformats.org/officeDocument/2006/relationships/tags" Target="../tags/tag186.xml"/><Relationship Id="rId96" Type="http://schemas.openxmlformats.org/officeDocument/2006/relationships/tags" Target="../tags/tag191.xml"/><Relationship Id="rId111" Type="http://schemas.openxmlformats.org/officeDocument/2006/relationships/tags" Target="../tags/tag206.xml"/><Relationship Id="rId132" Type="http://schemas.openxmlformats.org/officeDocument/2006/relationships/tags" Target="../tags/tag227.xml"/><Relationship Id="rId140" Type="http://schemas.openxmlformats.org/officeDocument/2006/relationships/tags" Target="../tags/tag235.xml"/><Relationship Id="rId145" Type="http://schemas.openxmlformats.org/officeDocument/2006/relationships/tags" Target="../tags/tag240.xml"/><Relationship Id="rId153" Type="http://schemas.openxmlformats.org/officeDocument/2006/relationships/image" Target="../media/image13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49" Type="http://schemas.openxmlformats.org/officeDocument/2006/relationships/tags" Target="../tags/tag144.xml"/><Relationship Id="rId57" Type="http://schemas.openxmlformats.org/officeDocument/2006/relationships/tags" Target="../tags/tag152.xml"/><Relationship Id="rId106" Type="http://schemas.openxmlformats.org/officeDocument/2006/relationships/tags" Target="../tags/tag201.xml"/><Relationship Id="rId114" Type="http://schemas.openxmlformats.org/officeDocument/2006/relationships/tags" Target="../tags/tag209.xml"/><Relationship Id="rId119" Type="http://schemas.openxmlformats.org/officeDocument/2006/relationships/tags" Target="../tags/tag214.xml"/><Relationship Id="rId127" Type="http://schemas.openxmlformats.org/officeDocument/2006/relationships/tags" Target="../tags/tag222.xml"/><Relationship Id="rId10" Type="http://schemas.openxmlformats.org/officeDocument/2006/relationships/tags" Target="../tags/tag105.xml"/><Relationship Id="rId31" Type="http://schemas.openxmlformats.org/officeDocument/2006/relationships/tags" Target="../tags/tag126.xml"/><Relationship Id="rId44" Type="http://schemas.openxmlformats.org/officeDocument/2006/relationships/tags" Target="../tags/tag139.xml"/><Relationship Id="rId52" Type="http://schemas.openxmlformats.org/officeDocument/2006/relationships/tags" Target="../tags/tag147.xml"/><Relationship Id="rId60" Type="http://schemas.openxmlformats.org/officeDocument/2006/relationships/tags" Target="../tags/tag155.xml"/><Relationship Id="rId65" Type="http://schemas.openxmlformats.org/officeDocument/2006/relationships/tags" Target="../tags/tag160.xml"/><Relationship Id="rId73" Type="http://schemas.openxmlformats.org/officeDocument/2006/relationships/tags" Target="../tags/tag168.xml"/><Relationship Id="rId78" Type="http://schemas.openxmlformats.org/officeDocument/2006/relationships/tags" Target="../tags/tag173.xml"/><Relationship Id="rId81" Type="http://schemas.openxmlformats.org/officeDocument/2006/relationships/tags" Target="../tags/tag176.xml"/><Relationship Id="rId86" Type="http://schemas.openxmlformats.org/officeDocument/2006/relationships/tags" Target="../tags/tag181.xml"/><Relationship Id="rId94" Type="http://schemas.openxmlformats.org/officeDocument/2006/relationships/tags" Target="../tags/tag189.xml"/><Relationship Id="rId99" Type="http://schemas.openxmlformats.org/officeDocument/2006/relationships/tags" Target="../tags/tag194.xml"/><Relationship Id="rId101" Type="http://schemas.openxmlformats.org/officeDocument/2006/relationships/tags" Target="../tags/tag196.xml"/><Relationship Id="rId122" Type="http://schemas.openxmlformats.org/officeDocument/2006/relationships/tags" Target="../tags/tag217.xml"/><Relationship Id="rId130" Type="http://schemas.openxmlformats.org/officeDocument/2006/relationships/tags" Target="../tags/tag225.xml"/><Relationship Id="rId135" Type="http://schemas.openxmlformats.org/officeDocument/2006/relationships/tags" Target="../tags/tag230.xml"/><Relationship Id="rId143" Type="http://schemas.openxmlformats.org/officeDocument/2006/relationships/tags" Target="../tags/tag238.xml"/><Relationship Id="rId148" Type="http://schemas.openxmlformats.org/officeDocument/2006/relationships/tags" Target="../tags/tag243.xml"/><Relationship Id="rId151" Type="http://schemas.openxmlformats.org/officeDocument/2006/relationships/image" Target="../media/image11.png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39" Type="http://schemas.openxmlformats.org/officeDocument/2006/relationships/tags" Target="../tags/tag134.xml"/><Relationship Id="rId109" Type="http://schemas.openxmlformats.org/officeDocument/2006/relationships/tags" Target="../tags/tag204.xml"/><Relationship Id="rId34" Type="http://schemas.openxmlformats.org/officeDocument/2006/relationships/tags" Target="../tags/tag129.xml"/><Relationship Id="rId50" Type="http://schemas.openxmlformats.org/officeDocument/2006/relationships/tags" Target="../tags/tag145.xml"/><Relationship Id="rId55" Type="http://schemas.openxmlformats.org/officeDocument/2006/relationships/tags" Target="../tags/tag150.xml"/><Relationship Id="rId76" Type="http://schemas.openxmlformats.org/officeDocument/2006/relationships/tags" Target="../tags/tag171.xml"/><Relationship Id="rId97" Type="http://schemas.openxmlformats.org/officeDocument/2006/relationships/tags" Target="../tags/tag192.xml"/><Relationship Id="rId104" Type="http://schemas.openxmlformats.org/officeDocument/2006/relationships/tags" Target="../tags/tag199.xml"/><Relationship Id="rId120" Type="http://schemas.openxmlformats.org/officeDocument/2006/relationships/tags" Target="../tags/tag215.xml"/><Relationship Id="rId125" Type="http://schemas.openxmlformats.org/officeDocument/2006/relationships/tags" Target="../tags/tag220.xml"/><Relationship Id="rId141" Type="http://schemas.openxmlformats.org/officeDocument/2006/relationships/tags" Target="../tags/tag236.xml"/><Relationship Id="rId146" Type="http://schemas.openxmlformats.org/officeDocument/2006/relationships/tags" Target="../tags/tag241.xml"/><Relationship Id="rId7" Type="http://schemas.openxmlformats.org/officeDocument/2006/relationships/tags" Target="../tags/tag102.xml"/><Relationship Id="rId71" Type="http://schemas.openxmlformats.org/officeDocument/2006/relationships/tags" Target="../tags/tag166.xml"/><Relationship Id="rId92" Type="http://schemas.openxmlformats.org/officeDocument/2006/relationships/tags" Target="../tags/tag187.xml"/><Relationship Id="rId2" Type="http://schemas.openxmlformats.org/officeDocument/2006/relationships/tags" Target="../tags/tag97.xml"/><Relationship Id="rId29" Type="http://schemas.openxmlformats.org/officeDocument/2006/relationships/tags" Target="../tags/tag124.xml"/><Relationship Id="rId24" Type="http://schemas.openxmlformats.org/officeDocument/2006/relationships/tags" Target="../tags/tag119.xml"/><Relationship Id="rId40" Type="http://schemas.openxmlformats.org/officeDocument/2006/relationships/tags" Target="../tags/tag135.xml"/><Relationship Id="rId45" Type="http://schemas.openxmlformats.org/officeDocument/2006/relationships/tags" Target="../tags/tag140.xml"/><Relationship Id="rId66" Type="http://schemas.openxmlformats.org/officeDocument/2006/relationships/tags" Target="../tags/tag161.xml"/><Relationship Id="rId87" Type="http://schemas.openxmlformats.org/officeDocument/2006/relationships/tags" Target="../tags/tag182.xml"/><Relationship Id="rId110" Type="http://schemas.openxmlformats.org/officeDocument/2006/relationships/tags" Target="../tags/tag205.xml"/><Relationship Id="rId115" Type="http://schemas.openxmlformats.org/officeDocument/2006/relationships/tags" Target="../tags/tag210.xml"/><Relationship Id="rId131" Type="http://schemas.openxmlformats.org/officeDocument/2006/relationships/tags" Target="../tags/tag226.xml"/><Relationship Id="rId136" Type="http://schemas.openxmlformats.org/officeDocument/2006/relationships/tags" Target="../tags/tag231.xml"/><Relationship Id="rId61" Type="http://schemas.openxmlformats.org/officeDocument/2006/relationships/tags" Target="../tags/tag156.xml"/><Relationship Id="rId82" Type="http://schemas.openxmlformats.org/officeDocument/2006/relationships/tags" Target="../tags/tag177.xml"/><Relationship Id="rId152" Type="http://schemas.openxmlformats.org/officeDocument/2006/relationships/image" Target="../media/image12.gif"/><Relationship Id="rId19" Type="http://schemas.openxmlformats.org/officeDocument/2006/relationships/tags" Target="../tags/tag114.xml"/><Relationship Id="rId14" Type="http://schemas.openxmlformats.org/officeDocument/2006/relationships/tags" Target="../tags/tag109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56" Type="http://schemas.openxmlformats.org/officeDocument/2006/relationships/tags" Target="../tags/tag151.xml"/><Relationship Id="rId77" Type="http://schemas.openxmlformats.org/officeDocument/2006/relationships/tags" Target="../tags/tag172.xml"/><Relationship Id="rId100" Type="http://schemas.openxmlformats.org/officeDocument/2006/relationships/tags" Target="../tags/tag195.xml"/><Relationship Id="rId105" Type="http://schemas.openxmlformats.org/officeDocument/2006/relationships/tags" Target="../tags/tag200.xml"/><Relationship Id="rId126" Type="http://schemas.openxmlformats.org/officeDocument/2006/relationships/tags" Target="../tags/tag221.xml"/><Relationship Id="rId147" Type="http://schemas.openxmlformats.org/officeDocument/2006/relationships/tags" Target="../tags/tag242.xml"/><Relationship Id="rId8" Type="http://schemas.openxmlformats.org/officeDocument/2006/relationships/tags" Target="../tags/tag103.xml"/><Relationship Id="rId51" Type="http://schemas.openxmlformats.org/officeDocument/2006/relationships/tags" Target="../tags/tag146.xml"/><Relationship Id="rId72" Type="http://schemas.openxmlformats.org/officeDocument/2006/relationships/tags" Target="../tags/tag167.xml"/><Relationship Id="rId93" Type="http://schemas.openxmlformats.org/officeDocument/2006/relationships/tags" Target="../tags/tag188.xml"/><Relationship Id="rId98" Type="http://schemas.openxmlformats.org/officeDocument/2006/relationships/tags" Target="../tags/tag193.xml"/><Relationship Id="rId121" Type="http://schemas.openxmlformats.org/officeDocument/2006/relationships/tags" Target="../tags/tag216.xml"/><Relationship Id="rId142" Type="http://schemas.openxmlformats.org/officeDocument/2006/relationships/tags" Target="../tags/tag237.xml"/><Relationship Id="rId3" Type="http://schemas.openxmlformats.org/officeDocument/2006/relationships/tags" Target="../tags/tag9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7"/>
          <p:cNvSpPr txBox="1"/>
          <p:nvPr>
            <p:custDataLst>
              <p:tags r:id="rId1"/>
            </p:custDataLst>
          </p:nvPr>
        </p:nvSpPr>
        <p:spPr>
          <a:xfrm>
            <a:off x="2860675" y="1660525"/>
            <a:ext cx="4663653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4400" dirty="0">
                <a:latin typeface="黑体" panose="02010609060101010101" charset="-122"/>
                <a:ea typeface="黑体" panose="02010609060101010101" charset="-122"/>
              </a:rPr>
              <a:t>第四章 光现象</a:t>
            </a:r>
            <a:endParaRPr lang="en-US" altLang="zh-CN" sz="4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3419872" y="3068960"/>
            <a:ext cx="3338195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章末复习课</a:t>
            </a:r>
          </a:p>
        </p:txBody>
      </p:sp>
    </p:spTree>
    <p:extLst>
      <p:ext uri="{BB962C8B-B14F-4D97-AF65-F5344CB8AC3E}">
        <p14:creationId xmlns:p14="http://schemas.microsoft.com/office/powerpoint/2010/main" val="294600387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40" y="288925"/>
            <a:ext cx="61722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>
                <a:latin typeface="Times New Roman" panose="02020603050405020304" pitchFamily="18" charset="0"/>
              </a:rPr>
              <a:t>3</a:t>
            </a:r>
            <a:r>
              <a:rPr kumimoji="1" lang="zh-CN" altLang="en-US" sz="4000" b="1">
                <a:latin typeface="Times New Roman" panose="02020603050405020304" pitchFamily="18" charset="0"/>
              </a:rPr>
              <a:t>、平面镜成像</a:t>
            </a:r>
          </a:p>
        </p:txBody>
      </p:sp>
      <p:pic>
        <p:nvPicPr>
          <p:cNvPr id="184323" name="Picture 3" descr="http://wuli.fsjy.net/c/ca/cad/g3010008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r:link="rId8"/>
          <a:stretch>
            <a:fillRect/>
          </a:stretch>
        </p:blipFill>
        <p:spPr bwMode="auto">
          <a:xfrm>
            <a:off x="572770" y="3676650"/>
            <a:ext cx="2590800" cy="2543175"/>
          </a:xfrm>
          <a:prstGeom prst="rect">
            <a:avLst/>
          </a:prstGeom>
          <a:noFill/>
        </p:spPr>
      </p:pic>
      <p:pic>
        <p:nvPicPr>
          <p:cNvPr id="184324" name="Picture 4" descr="http://wuli.fsjy.net/c/ca/cad/g3010005.g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r:link="rId8"/>
          <a:stretch>
            <a:fillRect/>
          </a:stretch>
        </p:blipFill>
        <p:spPr bwMode="auto">
          <a:xfrm>
            <a:off x="3778885" y="3676650"/>
            <a:ext cx="3961765" cy="2625725"/>
          </a:xfrm>
          <a:prstGeom prst="rect">
            <a:avLst/>
          </a:prstGeom>
          <a:noFill/>
        </p:spPr>
      </p:pic>
      <p:sp>
        <p:nvSpPr>
          <p:cNvPr id="18432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0190" y="1876425"/>
            <a:ext cx="6083300" cy="1800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800" b="1">
                <a:latin typeface="黑体" panose="02010609060101010101" charset="-122"/>
                <a:ea typeface="黑体" panose="02010609060101010101" charset="-122"/>
              </a:rPr>
              <a:t>像和物（</a:t>
            </a:r>
            <a:r>
              <a:rPr kumimoji="1" lang="en-US" altLang="zh-CN" sz="2800" b="1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kumimoji="1" lang="zh-CN" altLang="en-US" sz="2800" b="1">
                <a:latin typeface="黑体" panose="02010609060101010101" charset="-122"/>
                <a:ea typeface="黑体" panose="02010609060101010101" charset="-122"/>
              </a:rPr>
              <a:t>）大小相等（</a:t>
            </a:r>
            <a:r>
              <a:rPr kumimoji="1"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等大</a:t>
            </a:r>
            <a:r>
              <a:rPr kumimoji="1" lang="zh-CN" altLang="en-US" sz="2800" b="1">
                <a:latin typeface="黑体" panose="02010609060101010101" charset="-122"/>
                <a:ea typeface="黑体" panose="02010609060101010101" charset="-122"/>
              </a:rPr>
              <a:t>）</a:t>
            </a:r>
          </a:p>
          <a:p>
            <a:r>
              <a:rPr kumimoji="1" lang="zh-CN" altLang="en-US" sz="2800" b="1">
                <a:latin typeface="黑体" panose="02010609060101010101" charset="-122"/>
                <a:ea typeface="黑体" panose="02010609060101010101" charset="-122"/>
              </a:rPr>
              <a:t>      （</a:t>
            </a:r>
            <a:r>
              <a:rPr kumimoji="1" lang="en-US" altLang="zh-CN" sz="2800" b="1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kumimoji="1" lang="zh-CN" altLang="en-US" sz="2800" b="1">
                <a:latin typeface="黑体" panose="02010609060101010101" charset="-122"/>
                <a:ea typeface="黑体" panose="02010609060101010101" charset="-122"/>
              </a:rPr>
              <a:t>）到镜的距离相等（</a:t>
            </a:r>
            <a:r>
              <a:rPr kumimoji="1"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等距</a:t>
            </a:r>
            <a:r>
              <a:rPr kumimoji="1" lang="zh-CN" altLang="en-US" sz="2800" b="1">
                <a:latin typeface="黑体" panose="02010609060101010101" charset="-122"/>
                <a:ea typeface="黑体" panose="02010609060101010101" charset="-122"/>
              </a:rPr>
              <a:t>）</a:t>
            </a:r>
          </a:p>
          <a:p>
            <a:r>
              <a:rPr kumimoji="1" lang="zh-CN" altLang="en-US" sz="2800" b="1">
                <a:latin typeface="黑体" panose="02010609060101010101" charset="-122"/>
                <a:ea typeface="黑体" panose="02010609060101010101" charset="-122"/>
              </a:rPr>
              <a:t>      （</a:t>
            </a:r>
            <a:r>
              <a:rPr kumimoji="1" lang="en-US" altLang="zh-CN" sz="2800" b="1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kumimoji="1" lang="zh-CN" altLang="en-US" sz="2800" b="1">
                <a:latin typeface="黑体" panose="02010609060101010101" charset="-122"/>
                <a:ea typeface="黑体" panose="02010609060101010101" charset="-122"/>
              </a:rPr>
              <a:t>）连线与镜面垂直（</a:t>
            </a:r>
            <a:r>
              <a:rPr kumimoji="1"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垂直</a:t>
            </a:r>
            <a:r>
              <a:rPr kumimoji="1" lang="zh-CN" altLang="en-US" sz="2800" b="1">
                <a:latin typeface="黑体" panose="02010609060101010101" charset="-122"/>
                <a:ea typeface="黑体" panose="02010609060101010101" charset="-122"/>
              </a:rPr>
              <a:t>）</a:t>
            </a:r>
          </a:p>
          <a:p>
            <a:r>
              <a:rPr kumimoji="1" lang="zh-CN" altLang="en-US" sz="2800" b="1">
                <a:latin typeface="黑体" panose="02010609060101010101" charset="-122"/>
                <a:ea typeface="黑体" panose="02010609060101010101" charset="-122"/>
              </a:rPr>
              <a:t>      （</a:t>
            </a:r>
            <a:r>
              <a:rPr kumimoji="1" lang="en-US" altLang="zh-CN" sz="2800" b="1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kumimoji="1" lang="zh-CN" altLang="en-US" sz="2800" b="1">
                <a:latin typeface="黑体" panose="02010609060101010101" charset="-122"/>
                <a:ea typeface="黑体" panose="02010609060101010101" charset="-122"/>
              </a:rPr>
              <a:t>）像是虚像（</a:t>
            </a:r>
            <a:r>
              <a:rPr kumimoji="1"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虚像</a:t>
            </a:r>
            <a:r>
              <a:rPr kumimoji="1" lang="zh-CN" altLang="en-US" sz="2800" b="1">
                <a:latin typeface="黑体" panose="02010609060101010101" charset="-122"/>
                <a:ea typeface="黑体" panose="02010609060101010101" charset="-122"/>
              </a:rPr>
              <a:t>）</a:t>
            </a:r>
          </a:p>
        </p:txBody>
      </p:sp>
      <p:sp>
        <p:nvSpPr>
          <p:cNvPr id="184329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-61595" y="1118235"/>
            <a:ext cx="61722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latin typeface="Times New Roman" panose="02020603050405020304" pitchFamily="18" charset="0"/>
              </a:rPr>
              <a:t>（</a:t>
            </a:r>
            <a:r>
              <a:rPr kumimoji="1" lang="en-US" altLang="zh-CN" sz="3600" b="1">
                <a:latin typeface="Times New Roman" panose="02020603050405020304" pitchFamily="18" charset="0"/>
              </a:rPr>
              <a:t>1</a:t>
            </a:r>
            <a:r>
              <a:rPr kumimoji="1" lang="zh-CN" altLang="en-US" sz="3600" b="1">
                <a:latin typeface="Times New Roman" panose="02020603050405020304" pitchFamily="18" charset="0"/>
              </a:rPr>
              <a:t>）平面镜成像特点：</a:t>
            </a:r>
          </a:p>
        </p:txBody>
      </p:sp>
    </p:spTree>
    <p:extLst>
      <p:ext uri="{BB962C8B-B14F-4D97-AF65-F5344CB8AC3E}">
        <p14:creationId xmlns:p14="http://schemas.microsoft.com/office/powerpoint/2010/main" val="186466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 build="p"/>
      <p:bldP spid="1843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60960" y="137160"/>
            <a:ext cx="8839200" cy="6583680"/>
          </a:xfrm>
          <a:ln w="57150">
            <a:solidFill>
              <a:srgbClr val="000000"/>
            </a:solidFill>
          </a:ln>
        </p:spPr>
        <p:txBody>
          <a:bodyPr/>
          <a:lstStyle/>
          <a:p>
            <a:pPr>
              <a:buFontTx/>
              <a:buNone/>
            </a:pPr>
            <a:endParaRPr lang="zh-CN" altLang="en-US" sz="3600" b="1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zh-CN" altLang="en-US" sz="3600" b="1">
                <a:solidFill>
                  <a:schemeClr val="tx2"/>
                </a:solidFill>
              </a:rPr>
              <a:t>练习：</a:t>
            </a:r>
          </a:p>
          <a:p>
            <a:pPr>
              <a:buFontTx/>
              <a:buNone/>
            </a:pPr>
            <a:r>
              <a:rPr lang="zh-CN" altLang="en-US" sz="2800" b="1"/>
              <a:t>小明做</a:t>
            </a:r>
            <a:r>
              <a:rPr lang="zh-CN" altLang="en-US" sz="2800" b="1">
                <a:latin typeface="Arial"/>
              </a:rPr>
              <a:t>“</a:t>
            </a:r>
            <a:r>
              <a:rPr lang="zh-CN" altLang="en-US" sz="2800" b="1"/>
              <a:t>观察平面镜成像</a:t>
            </a:r>
            <a:r>
              <a:rPr lang="zh-CN" altLang="en-US" sz="2800" b="1">
                <a:latin typeface="Arial"/>
              </a:rPr>
              <a:t>”</a:t>
            </a:r>
            <a:r>
              <a:rPr lang="zh-CN" altLang="en-US" sz="2800" b="1"/>
              <a:t>的实验，将一块玻璃板竖直架在一把直尺的上面，再取两段相同的蜡烛</a:t>
            </a:r>
            <a:r>
              <a:rPr lang="en-US" altLang="zh-CN" sz="2800" b="1"/>
              <a:t>A</a:t>
            </a:r>
            <a:r>
              <a:rPr lang="zh-CN" altLang="en-US" sz="2800" b="1"/>
              <a:t>和</a:t>
            </a:r>
            <a:r>
              <a:rPr lang="en-US" altLang="zh-CN" sz="2800" b="1"/>
              <a:t>B</a:t>
            </a:r>
            <a:r>
              <a:rPr lang="zh-CN" altLang="en-US" sz="2800" b="1"/>
              <a:t>，</a:t>
            </a:r>
          </a:p>
          <a:p>
            <a:pPr>
              <a:buFontTx/>
              <a:buNone/>
            </a:pPr>
            <a:r>
              <a:rPr lang="zh-CN" altLang="en-US" sz="2800" b="1"/>
              <a:t>（</a:t>
            </a:r>
            <a:r>
              <a:rPr lang="en-US" altLang="zh-CN" sz="2800" b="1"/>
              <a:t>1</a:t>
            </a:r>
            <a:r>
              <a:rPr lang="zh-CN" altLang="en-US" sz="2800" b="1"/>
              <a:t>）直尺的作用是便于比较像</a:t>
            </a:r>
          </a:p>
          <a:p>
            <a:pPr>
              <a:buFontTx/>
              <a:buNone/>
            </a:pPr>
            <a:r>
              <a:rPr lang="zh-CN" altLang="en-US" sz="2800" b="1"/>
              <a:t>与物 </a:t>
            </a:r>
            <a:r>
              <a:rPr lang="en-US" altLang="zh-CN" sz="2800" b="1"/>
              <a:t>__________</a:t>
            </a:r>
            <a:r>
              <a:rPr lang="en-US" altLang="zh-CN" sz="2800" b="1" u="sng"/>
              <a:t>    </a:t>
            </a:r>
            <a:r>
              <a:rPr lang="en-US" altLang="zh-CN" sz="2800" b="1"/>
              <a:t>       </a:t>
            </a:r>
            <a:r>
              <a:rPr lang="zh-CN" altLang="en-US" sz="2800" b="1"/>
              <a:t>关系。</a:t>
            </a:r>
          </a:p>
          <a:p>
            <a:pPr>
              <a:buFontTx/>
              <a:buNone/>
            </a:pPr>
            <a:r>
              <a:rPr lang="zh-CN" altLang="en-US" sz="2800" b="1"/>
              <a:t>（</a:t>
            </a:r>
            <a:r>
              <a:rPr lang="en-US" altLang="zh-CN" sz="2800" b="1"/>
              <a:t>2</a:t>
            </a:r>
            <a:r>
              <a:rPr lang="zh-CN" altLang="en-US" sz="2800" b="1"/>
              <a:t>）两段相同的蜡烛用于比较物与像 </a:t>
            </a:r>
            <a:r>
              <a:rPr lang="en-US" altLang="zh-CN" sz="2800" b="1" u="sng"/>
              <a:t>_____</a:t>
            </a:r>
            <a:r>
              <a:rPr lang="en-US" altLang="zh-CN" sz="2800" b="1"/>
              <a:t> </a:t>
            </a:r>
            <a:r>
              <a:rPr lang="zh-CN" altLang="en-US" sz="2800" b="1"/>
              <a:t>的关系。</a:t>
            </a:r>
          </a:p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）实验时，用玻璃板代替平面镜，这样做的好处是</a:t>
            </a:r>
            <a:r>
              <a:rPr lang="zh-CN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en-US" sz="2800" b="1">
              <a:solidFill>
                <a:srgbClr val="2A2A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sz="2800" b="1"/>
              <a:t>（</a:t>
            </a:r>
            <a:r>
              <a:rPr lang="en-US" altLang="zh-CN" sz="2800" b="1"/>
              <a:t>4</a:t>
            </a:r>
            <a:r>
              <a:rPr lang="zh-CN" altLang="en-US" sz="2800" b="1"/>
              <a:t>）移去后面的蜡烛</a:t>
            </a:r>
            <a:r>
              <a:rPr lang="en-US" altLang="zh-CN" sz="2800" b="1"/>
              <a:t>B</a:t>
            </a:r>
            <a:r>
              <a:rPr lang="zh-CN" altLang="en-US" sz="2800" b="1"/>
              <a:t>，并在其所在位置上放一光屏，则光屏上 </a:t>
            </a:r>
            <a:r>
              <a:rPr lang="en-US" altLang="zh-CN" sz="2800" b="1"/>
              <a:t>_____ </a:t>
            </a:r>
            <a:r>
              <a:rPr lang="zh-CN" altLang="en-US" sz="2800" b="1"/>
              <a:t>（选填</a:t>
            </a:r>
            <a:r>
              <a:rPr lang="zh-CN" altLang="en-US" sz="2800" b="1">
                <a:latin typeface="Arial"/>
              </a:rPr>
              <a:t>“</a:t>
            </a:r>
            <a:r>
              <a:rPr lang="zh-CN" altLang="en-US" sz="2800" b="1"/>
              <a:t>能</a:t>
            </a:r>
            <a:r>
              <a:rPr lang="zh-CN" altLang="en-US" sz="2800" b="1">
                <a:latin typeface="Arial"/>
              </a:rPr>
              <a:t>”</a:t>
            </a:r>
            <a:r>
              <a:rPr lang="zh-CN" altLang="en-US" sz="2800" b="1"/>
              <a:t>或</a:t>
            </a:r>
            <a:r>
              <a:rPr lang="zh-CN" altLang="en-US" sz="2800" b="1">
                <a:latin typeface="Arial"/>
              </a:rPr>
              <a:t>“</a:t>
            </a:r>
            <a:r>
              <a:rPr lang="zh-CN" altLang="en-US" sz="2800" b="1"/>
              <a:t>不能</a:t>
            </a:r>
            <a:r>
              <a:rPr lang="zh-CN" altLang="en-US" sz="2800" b="1">
                <a:latin typeface="Arial"/>
              </a:rPr>
              <a:t>”</a:t>
            </a:r>
            <a:r>
              <a:rPr lang="zh-CN" altLang="en-US" sz="2800" b="1"/>
              <a:t>）接收到烛焰的像，原因是</a:t>
            </a:r>
            <a:r>
              <a:rPr lang="zh-CN" altLang="en-US" sz="2800" b="1" u="sng"/>
              <a:t>                              </a:t>
            </a:r>
            <a:r>
              <a:rPr lang="zh-CN" altLang="en-US" sz="2800" b="1"/>
              <a:t>。</a:t>
            </a:r>
          </a:p>
        </p:txBody>
      </p:sp>
      <p:graphicFrame>
        <p:nvGraphicFramePr>
          <p:cNvPr id="294920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7248525" y="2214880"/>
          <a:ext cx="1524000" cy="976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Flash Movie" r:id="rId10" imgW="139007850" imgH="88992075" progId="Flash.Movie">
                  <p:embed/>
                </p:oleObj>
              </mc:Choice>
              <mc:Fallback>
                <p:oleObj name="Flash Movie" r:id="rId10" imgW="139007850" imgH="88992075" progId="Flash.Movi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48525" y="2214880"/>
                        <a:ext cx="1524000" cy="9766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91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9780" y="2612390"/>
            <a:ext cx="6172200" cy="5791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chemeClr val="tx2"/>
                </a:solidFill>
                <a:latin typeface="Times New Roman" panose="02020603050405020304" pitchFamily="18" charset="0"/>
              </a:rPr>
              <a:t>到镜面的距离   </a:t>
            </a:r>
          </a:p>
        </p:txBody>
      </p:sp>
      <p:sp>
        <p:nvSpPr>
          <p:cNvPr id="29492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77255" y="3139440"/>
            <a:ext cx="1447800" cy="579438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大小</a:t>
            </a:r>
          </a:p>
        </p:txBody>
      </p:sp>
      <p:sp>
        <p:nvSpPr>
          <p:cNvPr id="294924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96645" y="4145280"/>
            <a:ext cx="4343400" cy="579438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便于找到像的位置</a:t>
            </a:r>
          </a:p>
        </p:txBody>
      </p:sp>
      <p:sp>
        <p:nvSpPr>
          <p:cNvPr id="294925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61185" y="4893945"/>
            <a:ext cx="1143000" cy="579438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不能</a:t>
            </a:r>
          </a:p>
        </p:txBody>
      </p:sp>
      <p:sp>
        <p:nvSpPr>
          <p:cNvPr id="294926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04185" y="5396865"/>
            <a:ext cx="4343400" cy="579438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平面镜所成的像是虚像</a:t>
            </a:r>
          </a:p>
        </p:txBody>
      </p:sp>
    </p:spTree>
    <p:extLst>
      <p:ext uri="{BB962C8B-B14F-4D97-AF65-F5344CB8AC3E}">
        <p14:creationId xmlns:p14="http://schemas.microsoft.com/office/powerpoint/2010/main" val="781407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4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4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94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4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4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6" grpId="0"/>
      <p:bldP spid="294923" grpId="0"/>
      <p:bldP spid="294924" grpId="0"/>
      <p:bldP spid="294925" grpId="0"/>
      <p:bldP spid="2949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381000"/>
            <a:ext cx="6781800" cy="823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800" b="1">
                <a:latin typeface="Times New Roman" panose="02020603050405020304" pitchFamily="18" charset="0"/>
              </a:rPr>
              <a:t>3</a:t>
            </a:r>
            <a:r>
              <a:rPr kumimoji="1" lang="zh-CN" altLang="en-US" sz="4800" b="1">
                <a:latin typeface="Times New Roman" panose="02020603050405020304" pitchFamily="18" charset="0"/>
              </a:rPr>
              <a:t>、平面镜成像</a:t>
            </a:r>
          </a:p>
        </p:txBody>
      </p:sp>
      <p:graphicFrame>
        <p:nvGraphicFramePr>
          <p:cNvPr id="189443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85900" y="1953895"/>
          <a:ext cx="5410200" cy="399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位图图像" r:id="rId8" imgW="3209925" imgH="2371725" progId="Paint.Picture">
                  <p:embed/>
                </p:oleObj>
              </mc:Choice>
              <mc:Fallback>
                <p:oleObj name="位图图像" r:id="rId8" imgW="3209925" imgH="2371725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85900" y="1953895"/>
                        <a:ext cx="5410200" cy="3997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4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5257800"/>
            <a:ext cx="1752600" cy="823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800" b="1">
                <a:solidFill>
                  <a:schemeClr val="tx2"/>
                </a:solidFill>
                <a:latin typeface="Times New Roman" panose="02020603050405020304" pitchFamily="18" charset="0"/>
              </a:rPr>
              <a:t>虚像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" y="1129665"/>
            <a:ext cx="8229600" cy="823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latin typeface="Times New Roman" panose="02020603050405020304" pitchFamily="18" charset="0"/>
              </a:rPr>
              <a:t>（</a:t>
            </a:r>
            <a:r>
              <a:rPr kumimoji="1" lang="en-US" altLang="zh-CN" sz="3600" b="1">
                <a:latin typeface="Times New Roman" panose="02020603050405020304" pitchFamily="18" charset="0"/>
              </a:rPr>
              <a:t>2</a:t>
            </a:r>
            <a:r>
              <a:rPr kumimoji="1" lang="zh-CN" altLang="en-US" sz="3600" b="1">
                <a:latin typeface="Times New Roman" panose="02020603050405020304" pitchFamily="18" charset="0"/>
              </a:rPr>
              <a:t>）成像原理：光的</a:t>
            </a:r>
            <a:r>
              <a:rPr kumimoji="1" lang="zh-CN" altLang="en-US" sz="3600" b="1" u="sng">
                <a:latin typeface="Times New Roman" panose="02020603050405020304" pitchFamily="18" charset="0"/>
              </a:rPr>
              <a:t>                 </a:t>
            </a:r>
            <a:r>
              <a:rPr kumimoji="1" lang="zh-CN" altLang="en-US" sz="3600" b="1">
                <a:latin typeface="Times New Roman" panose="02020603050405020304" pitchFamily="18" charset="0"/>
              </a:rPr>
              <a:t>。</a:t>
            </a:r>
            <a:r>
              <a:rPr kumimoji="1" lang="zh-CN" altLang="en-US" sz="4800" b="1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89448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87240" y="1190625"/>
            <a:ext cx="25908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chemeClr val="tx2"/>
                </a:solidFill>
              </a:rPr>
              <a:t>反射</a:t>
            </a:r>
          </a:p>
        </p:txBody>
      </p:sp>
    </p:spTree>
    <p:extLst>
      <p:ext uri="{BB962C8B-B14F-4D97-AF65-F5344CB8AC3E}">
        <p14:creationId xmlns:p14="http://schemas.microsoft.com/office/powerpoint/2010/main" val="12020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/>
      <p:bldP spid="1894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1760" y="447040"/>
            <a:ext cx="62484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latin typeface="Times New Roman" panose="02020603050405020304" pitchFamily="18" charset="0"/>
              </a:rPr>
              <a:t>（</a:t>
            </a:r>
            <a:r>
              <a:rPr kumimoji="1" lang="en-US" altLang="zh-CN" sz="3600" b="1">
                <a:latin typeface="Times New Roman" panose="02020603050405020304" pitchFamily="18" charset="0"/>
              </a:rPr>
              <a:t>3</a:t>
            </a:r>
            <a:r>
              <a:rPr kumimoji="1" lang="zh-CN" altLang="en-US" sz="3600" b="1">
                <a:latin typeface="Times New Roman" panose="02020603050405020304" pitchFamily="18" charset="0"/>
              </a:rPr>
              <a:t>）实像与虚像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1760" y="1426845"/>
            <a:ext cx="6781800" cy="1066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Times New Roman" panose="02020603050405020304" pitchFamily="18" charset="0"/>
              </a:rPr>
              <a:t>实像：</a:t>
            </a:r>
            <a:r>
              <a:rPr kumimoji="1" lang="zh-CN" altLang="en-US" sz="3200" b="1" u="sng">
                <a:latin typeface="Times New Roman" panose="02020603050405020304" pitchFamily="18" charset="0"/>
              </a:rPr>
              <a:t>                      </a:t>
            </a:r>
            <a:r>
              <a:rPr kumimoji="1" lang="zh-CN" altLang="en-US" sz="3200" b="1">
                <a:latin typeface="Times New Roman" panose="02020603050405020304" pitchFamily="18" charset="0"/>
              </a:rPr>
              <a:t>会聚形成的像。（特点：能用光屏承接。）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760" y="2832735"/>
            <a:ext cx="8382000" cy="23780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Times New Roman" panose="02020603050405020304" pitchFamily="18" charset="0"/>
              </a:rPr>
              <a:t>虚像：</a:t>
            </a:r>
            <a:r>
              <a:rPr kumimoji="1" lang="zh-CN" altLang="en-US" sz="3200" b="1" u="sng">
                <a:latin typeface="Times New Roman" panose="02020603050405020304" pitchFamily="18" charset="0"/>
              </a:rPr>
              <a:t>                                                          </a:t>
            </a:r>
            <a:r>
              <a:rPr kumimoji="1" lang="zh-CN" altLang="en-US" sz="3200" b="1">
                <a:latin typeface="Times New Roman" panose="02020603050405020304" pitchFamily="18" charset="0"/>
              </a:rPr>
              <a:t>会聚形成的像。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Times New Roman" panose="02020603050405020304" pitchFamily="18" charset="0"/>
              </a:rPr>
              <a:t>（</a:t>
            </a:r>
            <a:r>
              <a:rPr kumimoji="1" lang="zh-CN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虚像特点：</a:t>
            </a:r>
            <a:r>
              <a:rPr kumimoji="1" lang="zh-CN" altLang="en-US" sz="3200" b="1">
                <a:latin typeface="Times New Roman" panose="02020603050405020304" pitchFamily="18" charset="0"/>
              </a:rPr>
              <a:t>不是真实光线汇聚该处，能看到但不能呈现在光屏上。）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16685" y="1290320"/>
            <a:ext cx="22860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rgbClr val="CC0000"/>
                </a:solidFill>
                <a:latin typeface="Times New Roman" panose="02020603050405020304" pitchFamily="18" charset="0"/>
              </a:rPr>
              <a:t>实际光线</a:t>
            </a:r>
          </a:p>
        </p:txBody>
      </p:sp>
      <p:sp>
        <p:nvSpPr>
          <p:cNvPr id="19252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64030" y="2670810"/>
            <a:ext cx="57912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实际光线的</a:t>
            </a:r>
            <a:r>
              <a:rPr kumimoji="1" lang="zh-CN" altLang="en-US" sz="3600" b="1">
                <a:solidFill>
                  <a:srgbClr val="CC0000"/>
                </a:solidFill>
                <a:latin typeface="Times New Roman" panose="02020603050405020304" pitchFamily="18" charset="0"/>
              </a:rPr>
              <a:t>反向延长线</a:t>
            </a:r>
          </a:p>
        </p:txBody>
      </p:sp>
    </p:spTree>
    <p:extLst>
      <p:ext uri="{BB962C8B-B14F-4D97-AF65-F5344CB8AC3E}">
        <p14:creationId xmlns:p14="http://schemas.microsoft.com/office/powerpoint/2010/main" val="229036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25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/>
      <p:bldP spid="192516" grpId="0" build="p"/>
      <p:bldP spid="192519" grpId="0"/>
      <p:bldP spid="1925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20320" y="474345"/>
            <a:ext cx="51816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latin typeface="Times New Roman" panose="02020603050405020304" pitchFamily="18" charset="0"/>
              </a:rPr>
              <a:t>（</a:t>
            </a:r>
            <a:r>
              <a:rPr kumimoji="1" lang="en-US" altLang="zh-CN" sz="3600" b="1">
                <a:latin typeface="Times New Roman" panose="02020603050405020304" pitchFamily="18" charset="0"/>
              </a:rPr>
              <a:t>4</a:t>
            </a:r>
            <a:r>
              <a:rPr kumimoji="1" lang="zh-CN" altLang="en-US" sz="3600" b="1">
                <a:latin typeface="Times New Roman" panose="02020603050405020304" pitchFamily="18" charset="0"/>
              </a:rPr>
              <a:t>）平面镜的应用</a:t>
            </a:r>
          </a:p>
        </p:txBody>
      </p:sp>
      <p:sp>
        <p:nvSpPr>
          <p:cNvPr id="19353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7340" y="1115695"/>
            <a:ext cx="30480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>
                <a:solidFill>
                  <a:srgbClr val="FF3300"/>
                </a:solidFill>
                <a:latin typeface="宋体" panose="02010600030101010101" pitchFamily="2" charset="-122"/>
              </a:rPr>
              <a:t>（</a:t>
            </a:r>
            <a:r>
              <a:rPr kumimoji="1" lang="en-US" altLang="zh-CN" sz="4000" b="1">
                <a:solidFill>
                  <a:srgbClr val="FF3300"/>
                </a:solidFill>
                <a:latin typeface="宋体" panose="02010600030101010101" pitchFamily="2" charset="-122"/>
              </a:rPr>
              <a:t>1</a:t>
            </a:r>
            <a:r>
              <a:rPr kumimoji="1" lang="zh-CN" altLang="en-US" sz="4000" b="1">
                <a:solidFill>
                  <a:srgbClr val="FF3300"/>
                </a:solidFill>
                <a:latin typeface="宋体" panose="02010600030101010101" pitchFamily="2" charset="-122"/>
              </a:rPr>
              <a:t>）</a:t>
            </a:r>
            <a:r>
              <a:rPr kumimoji="1" lang="zh-CN" altLang="en-US" sz="4000" b="1" u="sng">
                <a:solidFill>
                  <a:srgbClr val="FF3300"/>
                </a:solidFill>
                <a:latin typeface="宋体" panose="02010600030101010101" pitchFamily="2" charset="-122"/>
              </a:rPr>
              <a:t>成像</a:t>
            </a:r>
            <a:endParaRPr kumimoji="1" lang="zh-CN" altLang="en-US" sz="2400" u="sng">
              <a:latin typeface="Times New Roman" panose="02020603050405020304" pitchFamily="18" charset="0"/>
            </a:endParaRPr>
          </a:p>
        </p:txBody>
      </p:sp>
      <p:sp>
        <p:nvSpPr>
          <p:cNvPr id="19354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2209800"/>
            <a:ext cx="37338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>
                <a:solidFill>
                  <a:srgbClr val="FF3300"/>
                </a:solidFill>
                <a:latin typeface="宋体" panose="02010600030101010101" pitchFamily="2" charset="-122"/>
              </a:rPr>
              <a:t>（</a:t>
            </a:r>
            <a:r>
              <a:rPr kumimoji="1" lang="en-US" altLang="zh-CN" sz="4000" b="1">
                <a:solidFill>
                  <a:srgbClr val="FF3300"/>
                </a:solidFill>
                <a:latin typeface="宋体" panose="02010600030101010101" pitchFamily="2" charset="-122"/>
              </a:rPr>
              <a:t>2</a:t>
            </a:r>
            <a:r>
              <a:rPr kumimoji="1" lang="zh-CN" altLang="en-US" sz="4000" b="1">
                <a:solidFill>
                  <a:srgbClr val="FF3300"/>
                </a:solidFill>
                <a:latin typeface="宋体" panose="02010600030101010101" pitchFamily="2" charset="-122"/>
              </a:rPr>
              <a:t>）</a:t>
            </a:r>
            <a:r>
              <a:rPr kumimoji="1" lang="zh-CN" altLang="en-US" sz="4000" b="1" u="sng">
                <a:solidFill>
                  <a:srgbClr val="FF3300"/>
                </a:solidFill>
                <a:latin typeface="宋体" panose="02010600030101010101" pitchFamily="2" charset="-122"/>
              </a:rPr>
              <a:t>改变光路</a:t>
            </a:r>
            <a:endParaRPr kumimoji="1" lang="zh-CN" altLang="en-US" sz="2400" u="sng">
              <a:latin typeface="Times New Roman" panose="02020603050405020304" pitchFamily="18" charset="0"/>
            </a:endParaRPr>
          </a:p>
        </p:txBody>
      </p:sp>
      <p:pic>
        <p:nvPicPr>
          <p:cNvPr id="193543" name="Picture 7" descr="2-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5161280" y="560070"/>
            <a:ext cx="3620135" cy="2715260"/>
          </a:xfrm>
          <a:prstGeom prst="rect">
            <a:avLst/>
          </a:prstGeom>
          <a:noFill/>
        </p:spPr>
      </p:pic>
      <p:pic>
        <p:nvPicPr>
          <p:cNvPr id="193544" name="Picture 8" descr="2008101723202365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454660" y="3329940"/>
            <a:ext cx="6734175" cy="3076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048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/>
      <p:bldP spid="1935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772" name="Object 20"/>
          <p:cNvGraphicFramePr>
            <a:graphicFrameLocks noGrp="1" noChangeAspect="1"/>
          </p:cNvGraphicFramePr>
          <p:nvPr>
            <p:ph sz="half" idx="1"/>
            <p:custDataLst>
              <p:tags r:id="rId2"/>
            </p:custDataLst>
          </p:nvPr>
        </p:nvGraphicFramePr>
        <p:xfrm>
          <a:off x="685959" y="1207453"/>
          <a:ext cx="3351213" cy="24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位图图像" r:id="rId8" imgW="1895475" imgH="1362075" progId="Paint.Picture">
                  <p:embed/>
                </p:oleObj>
              </mc:Choice>
              <mc:Fallback>
                <p:oleObj name="位图图像" r:id="rId8" imgW="1895475" imgH="1362075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5959" y="1207453"/>
                        <a:ext cx="3351213" cy="24082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69" name="Text 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24705" y="502285"/>
            <a:ext cx="1944688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rgbClr val="FF0000"/>
                </a:solidFill>
                <a:latin typeface="Verdana" panose="020B0604030504040204" pitchFamily="34" charset="0"/>
              </a:rPr>
              <a:t>发散</a:t>
            </a:r>
          </a:p>
        </p:txBody>
      </p:sp>
      <p:pic>
        <p:nvPicPr>
          <p:cNvPr id="202780" name="Picture 28" descr="a2-road-mirror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252095" y="3884295"/>
            <a:ext cx="3962400" cy="2573338"/>
          </a:xfrm>
          <a:prstGeom prst="rect">
            <a:avLst/>
          </a:prstGeom>
          <a:noFill/>
        </p:spPr>
      </p:pic>
      <p:pic>
        <p:nvPicPr>
          <p:cNvPr id="202781" name="Picture 29" descr="u=1710787032,849676702&amp;fm=0&amp;gp=0">
            <a:hlinkClick r:id="rId11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4467225" y="3884295"/>
            <a:ext cx="4288155" cy="2573020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116840" y="624205"/>
            <a:ext cx="83762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ea typeface="PMingLiU" panose="02020500000000000000" pitchFamily="18" charset="-120"/>
                <a:sym typeface="+mn-ea"/>
              </a:rPr>
              <a:t>（</a:t>
            </a:r>
            <a:r>
              <a:rPr lang="en-US" altLang="zh-CN" sz="3200" b="1">
                <a:ea typeface="PMingLiU" panose="02020500000000000000" pitchFamily="18" charset="-120"/>
                <a:sym typeface="+mn-ea"/>
              </a:rPr>
              <a:t>5</a:t>
            </a:r>
            <a:r>
              <a:rPr lang="zh-CN" altLang="en-US" sz="3200" b="1">
                <a:ea typeface="PMingLiU" panose="02020500000000000000" pitchFamily="18" charset="-120"/>
                <a:sym typeface="+mn-ea"/>
              </a:rPr>
              <a:t>）</a:t>
            </a:r>
            <a:r>
              <a:rPr lang="zh-TW" altLang="en-US" sz="3200" b="1">
                <a:sym typeface="+mn-ea"/>
              </a:rPr>
              <a:t>凸面</a:t>
            </a:r>
            <a:r>
              <a:rPr lang="zh-CN" altLang="en-US" sz="3200" b="1">
                <a:sym typeface="+mn-ea"/>
              </a:rPr>
              <a:t>镜对光线具有</a:t>
            </a:r>
            <a:r>
              <a:rPr lang="zh-CN" altLang="en-US" sz="3200" b="1" u="sng">
                <a:sym typeface="+mn-ea"/>
              </a:rPr>
              <a:t>        </a:t>
            </a:r>
            <a:r>
              <a:rPr lang="zh-CN" altLang="en-US" sz="3200" b="1">
                <a:sym typeface="+mn-ea"/>
              </a:rPr>
              <a:t>作用，应用如</a:t>
            </a:r>
          </a:p>
        </p:txBody>
      </p:sp>
    </p:spTree>
    <p:extLst>
      <p:ext uri="{BB962C8B-B14F-4D97-AF65-F5344CB8AC3E}">
        <p14:creationId xmlns:p14="http://schemas.microsoft.com/office/powerpoint/2010/main" val="324763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35" name="Picture 11" descr="ty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4665345" y="1506220"/>
            <a:ext cx="3315970" cy="2228850"/>
          </a:xfrm>
          <a:prstGeom prst="rect">
            <a:avLst/>
          </a:prstGeom>
          <a:noFill/>
        </p:spPr>
      </p:pic>
      <p:pic>
        <p:nvPicPr>
          <p:cNvPr id="359438" name="Picture 14" descr="CREE%E6%89%8B%E7%94%B5_%E9%87%8D%E5%90%8D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 l="5669" t="6047" r="5669" b="11339"/>
          <a:stretch>
            <a:fillRect/>
          </a:stretch>
        </p:blipFill>
        <p:spPr bwMode="auto">
          <a:xfrm>
            <a:off x="4665345" y="4022725"/>
            <a:ext cx="3161030" cy="2209800"/>
          </a:xfrm>
          <a:prstGeom prst="rect">
            <a:avLst/>
          </a:prstGeom>
          <a:noFill/>
        </p:spPr>
      </p:pic>
      <p:sp>
        <p:nvSpPr>
          <p:cNvPr id="359446" name="Text 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200" y="509905"/>
            <a:ext cx="1944688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rgbClr val="FF0000"/>
                </a:solidFill>
                <a:latin typeface="Verdana" panose="020B0604030504040204" pitchFamily="34" charset="0"/>
              </a:rPr>
              <a:t>会聚</a:t>
            </a:r>
          </a:p>
        </p:txBody>
      </p:sp>
      <p:graphicFrame>
        <p:nvGraphicFramePr>
          <p:cNvPr id="359447" name="Object 23"/>
          <p:cNvGraphicFramePr>
            <a:graphicFrameLocks noGrp="1" noChangeAspect="1"/>
          </p:cNvGraphicFramePr>
          <p:nvPr>
            <p:ph idx="4294967295"/>
            <p:custDataLst>
              <p:tags r:id="rId5"/>
            </p:custDataLst>
          </p:nvPr>
        </p:nvGraphicFramePr>
        <p:xfrm>
          <a:off x="200660" y="1303655"/>
          <a:ext cx="3832225" cy="3075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位图图像" r:id="rId11" imgW="1543050" imgH="1238250" progId="Paint.Picture">
                  <p:embed/>
                </p:oleObj>
              </mc:Choice>
              <mc:Fallback>
                <p:oleObj name="位图图像" r:id="rId11" imgW="1543050" imgH="123825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0660" y="1303655"/>
                        <a:ext cx="3832225" cy="30753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49" name="Text Box 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24200" y="3200400"/>
            <a:ext cx="14478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rgbClr val="FF0000"/>
                </a:solidFill>
                <a:latin typeface="Verdana" panose="020B0604030504040204" pitchFamily="34" charset="0"/>
              </a:rPr>
              <a:t>焦点</a:t>
            </a:r>
            <a:r>
              <a:rPr kumimoji="1" lang="en-US" altLang="zh-CN" sz="3600" b="1">
                <a:solidFill>
                  <a:srgbClr val="FF0000"/>
                </a:solidFill>
                <a:latin typeface="宋体" panose="02010600030101010101" pitchFamily="2" charset="-122"/>
              </a:rPr>
              <a:t>F</a:t>
            </a: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-115570" y="509905"/>
            <a:ext cx="792670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TW" b="1">
                <a:sym typeface="+mn-ea"/>
              </a:rPr>
              <a:t>（</a:t>
            </a:r>
            <a:r>
              <a:rPr lang="en-US" altLang="zh-CN" sz="3600" b="1">
                <a:sym typeface="+mn-ea"/>
              </a:rPr>
              <a:t>6</a:t>
            </a:r>
            <a:r>
              <a:rPr lang="zh-CN" altLang="zh-TW" sz="3600" b="1">
                <a:sym typeface="+mn-ea"/>
              </a:rPr>
              <a:t>）</a:t>
            </a:r>
            <a:r>
              <a:rPr lang="zh-TW" altLang="en-US" sz="3600" b="1">
                <a:sym typeface="+mn-ea"/>
              </a:rPr>
              <a:t>凹面</a:t>
            </a:r>
            <a:r>
              <a:rPr lang="zh-CN" altLang="en-US" sz="3600" b="1">
                <a:sym typeface="+mn-ea"/>
              </a:rPr>
              <a:t>镜对光线具有</a:t>
            </a:r>
            <a:r>
              <a:rPr lang="zh-CN" altLang="en-US" sz="3600" b="1" u="sng">
                <a:sym typeface="+mn-ea"/>
              </a:rPr>
              <a:t>         </a:t>
            </a:r>
            <a:r>
              <a:rPr lang="zh-CN" altLang="en-US" sz="3600" b="1">
                <a:sym typeface="+mn-ea"/>
              </a:rPr>
              <a:t>作用。</a:t>
            </a:r>
            <a:endParaRPr lang="zh-CN" altLang="en-US" sz="3600" b="1"/>
          </a:p>
          <a:p>
            <a:pPr>
              <a:spcBef>
                <a:spcPct val="50000"/>
              </a:spcBef>
            </a:pPr>
            <a:r>
              <a:rPr lang="zh-CN" altLang="en-US" sz="3600" b="1">
                <a:sym typeface="+mn-ea"/>
              </a:rPr>
              <a:t/>
            </a:r>
            <a:br>
              <a:rPr lang="zh-CN" altLang="en-US" sz="3600" b="1">
                <a:sym typeface="+mn-ea"/>
              </a:rPr>
            </a:br>
            <a:endParaRPr lang="zh-CN" altLang="en-US" sz="3600" b="1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1984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9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1" name="Rectangle 3">
            <a:hlinkClick r:id="" action="ppaction://noaction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07038" y="3314700"/>
            <a:ext cx="3025775" cy="18002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72941"/>
                  <a:invGamma/>
                </a:srgbClr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63172" name="Group 4"/>
          <p:cNvGrpSpPr/>
          <p:nvPr>
            <p:custDataLst>
              <p:tags r:id="rId2"/>
            </p:custDataLst>
          </p:nvPr>
        </p:nvGrpSpPr>
        <p:grpSpPr>
          <a:xfrm rot="1031646">
            <a:off x="6731000" y="3473450"/>
            <a:ext cx="1439863" cy="1439863"/>
            <a:chOff x="3179" y="1162"/>
            <a:chExt cx="907" cy="907"/>
          </a:xfrm>
        </p:grpSpPr>
        <p:sp>
          <p:nvSpPr>
            <p:cNvPr id="263173" name="Line 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 flipV="1">
              <a:off x="3179" y="1162"/>
              <a:ext cx="907" cy="9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3174" name="Line 6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3587" y="1570"/>
              <a:ext cx="136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3175" name="Freeform 7"/>
          <p:cNvSpPr/>
          <p:nvPr>
            <p:custDataLst>
              <p:tags r:id="rId3"/>
            </p:custDataLst>
          </p:nvPr>
        </p:nvSpPr>
        <p:spPr bwMode="auto">
          <a:xfrm>
            <a:off x="6759575" y="2941638"/>
            <a:ext cx="215900" cy="100012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90" y="15"/>
              </a:cxn>
              <a:cxn ang="0">
                <a:pos x="226" y="15"/>
              </a:cxn>
            </a:cxnLst>
            <a:rect l="0" t="0" r="r" b="b"/>
            <a:pathLst>
              <a:path w="226" h="105">
                <a:moveTo>
                  <a:pt x="0" y="106"/>
                </a:moveTo>
                <a:cubicBezTo>
                  <a:pt x="26" y="68"/>
                  <a:pt x="52" y="30"/>
                  <a:pt x="90" y="15"/>
                </a:cubicBezTo>
                <a:cubicBezTo>
                  <a:pt x="128" y="0"/>
                  <a:pt x="177" y="7"/>
                  <a:pt x="226" y="1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63176" name="Freeform 8"/>
          <p:cNvSpPr/>
          <p:nvPr>
            <p:custDataLst>
              <p:tags r:id="rId4"/>
            </p:custDataLst>
          </p:nvPr>
        </p:nvSpPr>
        <p:spPr bwMode="auto">
          <a:xfrm>
            <a:off x="6991350" y="3762375"/>
            <a:ext cx="215900" cy="85725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90" y="46"/>
              </a:cxn>
              <a:cxn ang="0">
                <a:pos x="136" y="0"/>
              </a:cxn>
            </a:cxnLst>
            <a:rect l="0" t="0" r="r" b="b"/>
            <a:pathLst>
              <a:path w="136" h="54">
                <a:moveTo>
                  <a:pt x="0" y="46"/>
                </a:moveTo>
                <a:cubicBezTo>
                  <a:pt x="33" y="50"/>
                  <a:pt x="67" y="54"/>
                  <a:pt x="90" y="46"/>
                </a:cubicBezTo>
                <a:cubicBezTo>
                  <a:pt x="113" y="38"/>
                  <a:pt x="124" y="19"/>
                  <a:pt x="1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263177" name="Group 9"/>
          <p:cNvGrpSpPr/>
          <p:nvPr>
            <p:custDataLst>
              <p:tags r:id="rId5"/>
            </p:custDataLst>
          </p:nvPr>
        </p:nvGrpSpPr>
        <p:grpSpPr>
          <a:xfrm>
            <a:off x="5291138" y="1463675"/>
            <a:ext cx="1743075" cy="2303463"/>
            <a:chOff x="3333" y="922"/>
            <a:chExt cx="1098" cy="1451"/>
          </a:xfrm>
        </p:grpSpPr>
        <p:grpSp>
          <p:nvGrpSpPr>
            <p:cNvPr id="263178" name="Group 10"/>
            <p:cNvGrpSpPr/>
            <p:nvPr>
              <p:custDataLst>
                <p:tags r:id="rId19"/>
              </p:custDataLst>
            </p:nvPr>
          </p:nvGrpSpPr>
          <p:grpSpPr>
            <a:xfrm>
              <a:off x="3496" y="1181"/>
              <a:ext cx="907" cy="907"/>
              <a:chOff x="3179" y="1162"/>
              <a:chExt cx="907" cy="907"/>
            </a:xfrm>
          </p:grpSpPr>
          <p:sp>
            <p:nvSpPr>
              <p:cNvPr id="263179" name="Line 11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H="1" flipV="1">
                <a:off x="3179" y="1162"/>
                <a:ext cx="907" cy="90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3180" name="Line 12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587" y="1570"/>
                <a:ext cx="136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stealth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3181" name="Text Box 1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333" y="922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63182" name="Text Box 14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41" y="2046"/>
              <a:ext cx="290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263183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91450" y="5011738"/>
            <a:ext cx="441325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B</a:t>
            </a:r>
          </a:p>
        </p:txBody>
      </p:sp>
      <p:grpSp>
        <p:nvGrpSpPr>
          <p:cNvPr id="263184" name="Group 16"/>
          <p:cNvGrpSpPr/>
          <p:nvPr>
            <p:custDataLst>
              <p:tags r:id="rId7"/>
            </p:custDataLst>
          </p:nvPr>
        </p:nvGrpSpPr>
        <p:grpSpPr>
          <a:xfrm>
            <a:off x="6727825" y="1195388"/>
            <a:ext cx="539750" cy="4394200"/>
            <a:chOff x="4238" y="753"/>
            <a:chExt cx="340" cy="2768"/>
          </a:xfrm>
        </p:grpSpPr>
        <p:sp>
          <p:nvSpPr>
            <p:cNvPr id="263185" name="Line 1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4403" y="1090"/>
              <a:ext cx="0" cy="20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3186" name="Text Box 1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300" y="753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263187" name="Text Box 1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238" y="3194"/>
              <a:ext cx="320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Arial" panose="020B0604020202020204" pitchFamily="34" charset="0"/>
                </a:rPr>
                <a:t>N</a:t>
              </a:r>
              <a:r>
                <a:rPr lang="en-US" altLang="zh-CN" sz="2800" b="1" baseline="30000">
                  <a:latin typeface="Arial" panose="020B0604020202020204" pitchFamily="34" charset="0"/>
                </a:rPr>
                <a:t>/</a:t>
              </a:r>
              <a:endParaRPr lang="en-US" altLang="zh-CN" sz="2800" b="1">
                <a:latin typeface="Arial" panose="020B0604020202020204" pitchFamily="34" charset="0"/>
              </a:endParaRPr>
            </a:p>
          </p:txBody>
        </p:sp>
      </p:grpSp>
      <p:sp>
        <p:nvSpPr>
          <p:cNvPr id="263188" name="Line 2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508625" y="3314700"/>
            <a:ext cx="303688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63189" name="Text Box 2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10200" y="2590800"/>
            <a:ext cx="1000125" cy="57943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</a:rPr>
              <a:t>空气</a:t>
            </a:r>
          </a:p>
        </p:txBody>
      </p:sp>
      <p:sp>
        <p:nvSpPr>
          <p:cNvPr id="263190" name="Text Box 2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15000" y="3856038"/>
            <a:ext cx="592138" cy="57943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</a:rPr>
              <a:t>水</a:t>
            </a:r>
          </a:p>
        </p:txBody>
      </p:sp>
      <p:sp>
        <p:nvSpPr>
          <p:cNvPr id="263192" name="Text Box 2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5605" y="476250"/>
            <a:ext cx="3947795" cy="64516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600" b="1">
                <a:latin typeface="Arial" panose="020B0604020202020204" pitchFamily="34" charset="0"/>
              </a:rPr>
              <a:t>四。光的折射</a:t>
            </a:r>
          </a:p>
        </p:txBody>
      </p:sp>
      <p:sp>
        <p:nvSpPr>
          <p:cNvPr id="263193" name="Text Box 2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6385" y="1381125"/>
            <a:ext cx="4724400" cy="22987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2700000" scaled="1"/>
          </a:gradFill>
          <a:ln w="9525" algn="ctr">
            <a:solidFill>
              <a:srgbClr val="FF0000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800000"/>
                </a:solidFill>
                <a:latin typeface="Arial" panose="020B0604020202020204" pitchFamily="34" charset="0"/>
              </a:rPr>
              <a:t>光由一种介质</a:t>
            </a:r>
            <a:r>
              <a:rPr lang="zh-CN" altLang="en-US" sz="3600" b="1">
                <a:solidFill>
                  <a:schemeClr val="folHlink"/>
                </a:solidFill>
                <a:latin typeface="Arial" panose="020B0604020202020204" pitchFamily="34" charset="0"/>
              </a:rPr>
              <a:t>斜射入</a:t>
            </a:r>
            <a:r>
              <a:rPr lang="zh-CN" altLang="en-US" sz="3600" b="1">
                <a:solidFill>
                  <a:srgbClr val="800000"/>
                </a:solidFill>
                <a:latin typeface="Arial" panose="020B0604020202020204" pitchFamily="34" charset="0"/>
              </a:rPr>
              <a:t>另一种介质时</a:t>
            </a:r>
            <a:r>
              <a:rPr lang="en-US" altLang="zh-CN" sz="3600" b="1">
                <a:solidFill>
                  <a:srgbClr val="800000"/>
                </a:solidFill>
                <a:latin typeface="Arial" panose="020B0604020202020204" pitchFamily="34" charset="0"/>
              </a:rPr>
              <a:t>,</a:t>
            </a:r>
            <a:r>
              <a:rPr lang="zh-CN" altLang="en-US" sz="3600" b="1">
                <a:solidFill>
                  <a:srgbClr val="800000"/>
                </a:solidFill>
                <a:latin typeface="Arial" panose="020B0604020202020204" pitchFamily="34" charset="0"/>
              </a:rPr>
              <a:t>传播方向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发生</a:t>
            </a:r>
            <a:r>
              <a:rPr lang="zh-CN" alt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          </a:t>
            </a:r>
            <a:r>
              <a:rPr lang="zh-CN" altLang="en-US" sz="3600" b="1">
                <a:solidFill>
                  <a:srgbClr val="800000"/>
                </a:solidFill>
                <a:latin typeface="Arial" panose="020B0604020202020204" pitchFamily="34" charset="0"/>
              </a:rPr>
              <a:t>的现象叫光的折射。</a:t>
            </a:r>
          </a:p>
        </p:txBody>
      </p:sp>
      <p:sp>
        <p:nvSpPr>
          <p:cNvPr id="263194" name="Text Box 2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1000" y="4572000"/>
            <a:ext cx="4967288" cy="57943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</a:rPr>
              <a:t>光的折射有关的术语</a:t>
            </a:r>
          </a:p>
        </p:txBody>
      </p:sp>
      <p:sp>
        <p:nvSpPr>
          <p:cNvPr id="263211" name="AutoShape 4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43400" y="4648200"/>
            <a:ext cx="990600" cy="533400"/>
          </a:xfrm>
          <a:prstGeom prst="rightArrow">
            <a:avLst>
              <a:gd name="adj1" fmla="val 50000"/>
              <a:gd name="adj2" fmla="val 4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212" name="Text Box 4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935480" y="2400300"/>
            <a:ext cx="12192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偏折</a:t>
            </a:r>
          </a:p>
        </p:txBody>
      </p:sp>
    </p:spTree>
    <p:extLst>
      <p:ext uri="{BB962C8B-B14F-4D97-AF65-F5344CB8AC3E}">
        <p14:creationId xmlns:p14="http://schemas.microsoft.com/office/powerpoint/2010/main" val="417655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6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6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5" grpId="0" animBg="1"/>
      <p:bldP spid="263176" grpId="0" animBg="1"/>
      <p:bldP spid="263183" grpId="0"/>
      <p:bldP spid="263192" grpId="0"/>
      <p:bldP spid="263193" grpId="0" animBg="1"/>
      <p:bldP spid="263194" grpId="0"/>
      <p:bldP spid="263211" grpId="0" animBg="1"/>
      <p:bldP spid="2632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158115" y="123571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/>
              <a:t>（</a:t>
            </a:r>
            <a:r>
              <a:rPr lang="en-US" altLang="zh-CN" sz="3200" b="1"/>
              <a:t>1</a:t>
            </a:r>
            <a:r>
              <a:rPr lang="zh-CN" altLang="en-US" sz="3200" b="1"/>
              <a:t>）光在发生折射时，</a:t>
            </a:r>
            <a:r>
              <a:rPr lang="zh-CN" altLang="en-US" sz="3200" b="1" u="sng"/>
              <a:t>          </a:t>
            </a:r>
            <a:r>
              <a:rPr lang="zh-CN" altLang="en-US" sz="3200" b="1"/>
              <a:t>     跟</a:t>
            </a:r>
            <a:r>
              <a:rPr lang="en-US" altLang="zh-CN" sz="3200" b="1"/>
              <a:t>________</a:t>
            </a:r>
            <a:r>
              <a:rPr lang="zh-CN" altLang="en-US" sz="3200" b="1" u="sng"/>
              <a:t>                     </a:t>
            </a:r>
            <a:r>
              <a:rPr lang="zh-CN" altLang="en-US" sz="3200" b="1"/>
              <a:t>和</a:t>
            </a:r>
            <a:r>
              <a:rPr lang="zh-CN" altLang="en-US" sz="3200" b="1" u="sng"/>
              <a:t>              </a:t>
            </a:r>
            <a:r>
              <a:rPr lang="zh-CN" altLang="en-US" sz="3200" b="1"/>
              <a:t>在同一平面内，</a:t>
            </a:r>
            <a:r>
              <a:rPr lang="en-US" altLang="zh-CN" sz="3200" b="1"/>
              <a:t>______________</a:t>
            </a:r>
            <a:r>
              <a:rPr lang="zh-CN" altLang="en-US" sz="3200" b="1" u="sng"/>
              <a:t>                      </a:t>
            </a:r>
            <a:r>
              <a:rPr lang="zh-CN" altLang="en-US" sz="3200" b="1"/>
              <a:t>和</a:t>
            </a:r>
            <a:r>
              <a:rPr lang="zh-CN" altLang="en-US" sz="3200" b="1" u="sng"/>
              <a:t>                    </a:t>
            </a:r>
            <a:r>
              <a:rPr lang="zh-CN" altLang="en-US" sz="3200" b="1"/>
              <a:t>位于</a:t>
            </a:r>
            <a:r>
              <a:rPr lang="zh-CN" altLang="en-US" sz="3200" b="1" u="sng"/>
              <a:t>          </a:t>
            </a:r>
            <a:r>
              <a:rPr lang="en-US" altLang="zh-CN" sz="3200" b="1" u="sng"/>
              <a:t>_____</a:t>
            </a:r>
            <a:r>
              <a:rPr lang="zh-CN" altLang="en-US" sz="3200" b="1"/>
              <a:t>的两侧；光从空气斜射入水或玻璃时 ，</a:t>
            </a:r>
            <a:r>
              <a:rPr lang="en-US" altLang="zh-CN" sz="3200" b="1"/>
              <a:t>_____</a:t>
            </a:r>
            <a:r>
              <a:rPr lang="zh-CN" altLang="en-US" sz="3200" b="1" u="sng"/>
              <a:t>    </a:t>
            </a:r>
            <a:r>
              <a:rPr lang="zh-CN" altLang="en-US" sz="3200" b="1"/>
              <a:t>角大于</a:t>
            </a:r>
            <a:r>
              <a:rPr lang="zh-CN" altLang="en-US" sz="3200" b="1" u="sng"/>
              <a:t>               </a:t>
            </a:r>
            <a:r>
              <a:rPr lang="zh-CN" altLang="en-US" sz="3200" b="1"/>
              <a:t>角，光从水或玻璃斜射入空气时，</a:t>
            </a:r>
            <a:r>
              <a:rPr lang="zh-CN" altLang="en-US" sz="3200" b="1" u="sng"/>
              <a:t>          </a:t>
            </a:r>
            <a:r>
              <a:rPr lang="zh-CN" altLang="en-US" sz="3200" b="1"/>
              <a:t>角大于</a:t>
            </a:r>
            <a:r>
              <a:rPr lang="zh-CN" altLang="en-US" sz="3200" b="1" u="sng"/>
              <a:t>          </a:t>
            </a:r>
            <a:r>
              <a:rPr lang="zh-CN" altLang="en-US" sz="3200" b="1"/>
              <a:t>角。</a:t>
            </a:r>
          </a:p>
        </p:txBody>
      </p:sp>
      <p:sp>
        <p:nvSpPr>
          <p:cNvPr id="2990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72390" y="3451860"/>
            <a:ext cx="6870700" cy="1600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/>
            <a:r>
              <a:rPr lang="zh-CN" altLang="en-US" sz="3200" b="1">
                <a:latin typeface="宋体" panose="02010600030101010101" pitchFamily="2" charset="-122"/>
              </a:rPr>
              <a:t>（</a:t>
            </a:r>
            <a:r>
              <a:rPr lang="en-US" altLang="zh-CN" sz="3200" b="1">
                <a:latin typeface="宋体" panose="02010600030101010101" pitchFamily="2" charset="-122"/>
              </a:rPr>
              <a:t>2</a:t>
            </a:r>
            <a:r>
              <a:rPr lang="zh-CN" altLang="en-US" sz="3200" b="1">
                <a:latin typeface="宋体" panose="02010600030101010101" pitchFamily="2" charset="-122"/>
              </a:rPr>
              <a:t>）光在折射时光路也是</a:t>
            </a:r>
            <a:r>
              <a:rPr lang="zh-CN" altLang="en-US" sz="3200" b="1" u="sng">
                <a:latin typeface="宋体" panose="02010600030101010101" pitchFamily="2" charset="-122"/>
              </a:rPr>
              <a:t>     </a:t>
            </a:r>
            <a:r>
              <a:rPr lang="zh-CN" altLang="en-US" sz="3200" b="1">
                <a:latin typeface="宋体" panose="02010600030101010101" pitchFamily="2" charset="-122"/>
              </a:rPr>
              <a:t>的。</a:t>
            </a:r>
          </a:p>
        </p:txBody>
      </p:sp>
      <p:sp>
        <p:nvSpPr>
          <p:cNvPr id="29901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98310" y="1135380"/>
            <a:ext cx="1981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入射光线</a:t>
            </a:r>
          </a:p>
        </p:txBody>
      </p:sp>
      <p:sp>
        <p:nvSpPr>
          <p:cNvPr id="299016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55370" y="1715135"/>
            <a:ext cx="1219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法线</a:t>
            </a:r>
          </a:p>
        </p:txBody>
      </p:sp>
      <p:sp>
        <p:nvSpPr>
          <p:cNvPr id="299017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27125" y="2223135"/>
            <a:ext cx="1981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入射光线</a:t>
            </a:r>
          </a:p>
        </p:txBody>
      </p:sp>
      <p:sp>
        <p:nvSpPr>
          <p:cNvPr id="299018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52595" y="1135380"/>
            <a:ext cx="1981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折射光线</a:t>
            </a:r>
          </a:p>
        </p:txBody>
      </p:sp>
      <p:sp>
        <p:nvSpPr>
          <p:cNvPr id="299019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91000" y="2223135"/>
            <a:ext cx="1981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法线</a:t>
            </a:r>
          </a:p>
        </p:txBody>
      </p:sp>
      <p:sp>
        <p:nvSpPr>
          <p:cNvPr id="299020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58765" y="2802890"/>
            <a:ext cx="1981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入射</a:t>
            </a:r>
          </a:p>
        </p:txBody>
      </p:sp>
      <p:sp>
        <p:nvSpPr>
          <p:cNvPr id="29902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33795" y="3209290"/>
            <a:ext cx="1981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折射</a:t>
            </a:r>
          </a:p>
        </p:txBody>
      </p:sp>
      <p:sp>
        <p:nvSpPr>
          <p:cNvPr id="29902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19200" y="3707130"/>
            <a:ext cx="1981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入射</a:t>
            </a:r>
          </a:p>
        </p:txBody>
      </p:sp>
      <p:sp>
        <p:nvSpPr>
          <p:cNvPr id="299024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81220" y="4286885"/>
            <a:ext cx="1981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可逆</a:t>
            </a:r>
          </a:p>
        </p:txBody>
      </p:sp>
      <p:sp>
        <p:nvSpPr>
          <p:cNvPr id="2" name="文本框 1"/>
          <p:cNvSpPr txBox="1"/>
          <p:nvPr>
            <p:custDataLst>
              <p:tags r:id="rId12"/>
            </p:custDataLst>
          </p:nvPr>
        </p:nvSpPr>
        <p:spPr>
          <a:xfrm>
            <a:off x="93345" y="594360"/>
            <a:ext cx="24707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>
                <a:sym typeface="+mn-ea"/>
              </a:rPr>
              <a:t>4</a:t>
            </a:r>
            <a:r>
              <a:rPr lang="zh-CN" altLang="en-US" sz="3200">
                <a:sym typeface="+mn-ea"/>
              </a:rPr>
              <a:t>、</a:t>
            </a:r>
            <a:r>
              <a:rPr lang="zh-CN" altLang="en-US" sz="3200" b="1">
                <a:sym typeface="+mn-ea"/>
              </a:rPr>
              <a:t>光的折射</a:t>
            </a:r>
          </a:p>
        </p:txBody>
      </p:sp>
      <p:sp>
        <p:nvSpPr>
          <p:cNvPr id="3" name="Text Box 1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690870" y="1790700"/>
            <a:ext cx="1981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折射光线</a:t>
            </a:r>
          </a:p>
        </p:txBody>
      </p:sp>
    </p:spTree>
    <p:extLst>
      <p:ext uri="{BB962C8B-B14F-4D97-AF65-F5344CB8AC3E}">
        <p14:creationId xmlns:p14="http://schemas.microsoft.com/office/powerpoint/2010/main" val="81141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7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371600"/>
            <a:ext cx="7620000" cy="12001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800000"/>
                </a:solidFill>
                <a:latin typeface="Arial" panose="020B0604020202020204" pitchFamily="34" charset="0"/>
              </a:rPr>
              <a:t>有经验的渔民在叉鱼时</a:t>
            </a:r>
            <a:r>
              <a:rPr lang="en-US" altLang="zh-CN" sz="3600" b="1">
                <a:solidFill>
                  <a:srgbClr val="800000"/>
                </a:solidFill>
                <a:latin typeface="Arial" panose="020B0604020202020204" pitchFamily="34" charset="0"/>
              </a:rPr>
              <a:t>,</a:t>
            </a:r>
            <a:r>
              <a:rPr lang="zh-CN" altLang="en-US" sz="3600" b="1">
                <a:solidFill>
                  <a:srgbClr val="800000"/>
                </a:solidFill>
                <a:latin typeface="Arial" panose="020B0604020202020204" pitchFamily="34" charset="0"/>
              </a:rPr>
              <a:t>要向看到的鱼的</a:t>
            </a:r>
            <a:r>
              <a:rPr lang="en-US" altLang="zh-CN" sz="3600" b="1">
                <a:solidFill>
                  <a:srgbClr val="800000"/>
                </a:solidFill>
                <a:latin typeface="Arial" panose="020B0604020202020204" pitchFamily="34" charset="0"/>
              </a:rPr>
              <a:t>___</a:t>
            </a:r>
            <a:r>
              <a:rPr lang="zh-CN" altLang="en-US" sz="3600" b="1">
                <a:solidFill>
                  <a:srgbClr val="800000"/>
                </a:solidFill>
                <a:latin typeface="Arial" panose="020B0604020202020204" pitchFamily="34" charset="0"/>
              </a:rPr>
              <a:t>方投叉</a:t>
            </a:r>
            <a:r>
              <a:rPr lang="en-US" altLang="zh-CN" sz="3600" b="1">
                <a:solidFill>
                  <a:srgbClr val="800000"/>
                </a:solidFill>
                <a:latin typeface="Arial" panose="020B0604020202020204" pitchFamily="34" charset="0"/>
              </a:rPr>
              <a:t>,</a:t>
            </a:r>
            <a:r>
              <a:rPr lang="zh-CN" altLang="en-US" sz="3600" b="1">
                <a:solidFill>
                  <a:srgbClr val="800000"/>
                </a:solidFill>
                <a:latin typeface="Arial" panose="020B0604020202020204" pitchFamily="34" charset="0"/>
              </a:rPr>
              <a:t>才能叉到鱼</a:t>
            </a:r>
            <a:r>
              <a:rPr lang="en-US" altLang="zh-CN" sz="3600" b="1">
                <a:solidFill>
                  <a:srgbClr val="8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7136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6245" y="545465"/>
            <a:ext cx="6096000" cy="6096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zh-CN" altLang="en-US" sz="3600" b="1">
                <a:solidFill>
                  <a:srgbClr val="000066"/>
                </a:solidFill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altLang="zh-CN" sz="3600" b="1">
                <a:solidFill>
                  <a:srgbClr val="000066"/>
                </a:solidFill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3600" b="1">
                <a:solidFill>
                  <a:srgbClr val="000066"/>
                </a:solidFill>
                <a:latin typeface="华文新魏" pitchFamily="2" charset="-122"/>
                <a:ea typeface="华文新魏" pitchFamily="2" charset="-122"/>
              </a:rPr>
              <a:t>）生活中光的折射现象有</a:t>
            </a:r>
            <a:r>
              <a:rPr lang="zh-CN" altLang="en-US" sz="3200" b="1">
                <a:solidFill>
                  <a:srgbClr val="000066"/>
                </a:solidFill>
                <a:latin typeface="华文新魏" pitchFamily="2" charset="-122"/>
                <a:ea typeface="华文新魏" pitchFamily="2" charset="-122"/>
              </a:rPr>
              <a:t>：</a:t>
            </a:r>
          </a:p>
        </p:txBody>
      </p:sp>
      <p:pic>
        <p:nvPicPr>
          <p:cNvPr id="271369" name="Picture 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72350" y="4754563"/>
            <a:ext cx="828675" cy="647700"/>
          </a:xfrm>
          <a:prstGeom prst="rect">
            <a:avLst/>
          </a:prstGeom>
          <a:noFill/>
        </p:spPr>
      </p:pic>
      <p:pic>
        <p:nvPicPr>
          <p:cNvPr id="271370" name="Picture 1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26325" y="5440363"/>
            <a:ext cx="742950" cy="723900"/>
          </a:xfrm>
          <a:prstGeom prst="rect">
            <a:avLst/>
          </a:prstGeom>
          <a:noFill/>
        </p:spPr>
      </p:pic>
      <p:sp>
        <p:nvSpPr>
          <p:cNvPr id="271371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850063" y="4310063"/>
            <a:ext cx="609600" cy="6381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271372" name="Group 12"/>
          <p:cNvGrpSpPr/>
          <p:nvPr>
            <p:custDataLst>
              <p:tags r:id="rId7"/>
            </p:custDataLst>
          </p:nvPr>
        </p:nvGrpSpPr>
        <p:grpSpPr>
          <a:xfrm rot="10800000">
            <a:off x="5707063" y="3148013"/>
            <a:ext cx="1116012" cy="1116012"/>
            <a:chOff x="3312" y="1680"/>
            <a:chExt cx="720" cy="720"/>
          </a:xfrm>
        </p:grpSpPr>
        <p:sp>
          <p:nvSpPr>
            <p:cNvPr id="271373" name="Line 13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3312" y="1680"/>
              <a:ext cx="720" cy="7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1374" name="Line 1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3600" y="1968"/>
              <a:ext cx="48" cy="4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1375" name="Line 1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832600" y="3195638"/>
            <a:ext cx="0" cy="22240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271376" name="Group 16"/>
          <p:cNvGrpSpPr/>
          <p:nvPr>
            <p:custDataLst>
              <p:tags r:id="rId9"/>
            </p:custDataLst>
          </p:nvPr>
        </p:nvGrpSpPr>
        <p:grpSpPr>
          <a:xfrm flipH="1" flipV="1">
            <a:off x="6823075" y="4251325"/>
            <a:ext cx="692150" cy="1341438"/>
            <a:chOff x="3312" y="1680"/>
            <a:chExt cx="720" cy="720"/>
          </a:xfrm>
        </p:grpSpPr>
        <p:sp>
          <p:nvSpPr>
            <p:cNvPr id="271377" name="Line 17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312" y="1680"/>
              <a:ext cx="720" cy="7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1378" name="Line 18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3600" y="1968"/>
              <a:ext cx="48" cy="4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1379" name="Oval 1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12038" y="49164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1380" name="Text Box 2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2950" y="5376863"/>
            <a:ext cx="53340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</a:p>
        </p:txBody>
      </p:sp>
      <p:grpSp>
        <p:nvGrpSpPr>
          <p:cNvPr id="271381" name="Group 21"/>
          <p:cNvGrpSpPr/>
          <p:nvPr>
            <p:custDataLst>
              <p:tags r:id="rId12"/>
            </p:custDataLst>
          </p:nvPr>
        </p:nvGrpSpPr>
        <p:grpSpPr>
          <a:xfrm>
            <a:off x="6240463" y="4262438"/>
            <a:ext cx="1350962" cy="1406525"/>
            <a:chOff x="3984" y="1248"/>
            <a:chExt cx="768" cy="864"/>
          </a:xfrm>
        </p:grpSpPr>
        <p:sp>
          <p:nvSpPr>
            <p:cNvPr id="271382" name="Line 22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H="1" flipV="1">
              <a:off x="3984" y="1248"/>
              <a:ext cx="768" cy="86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1383" name="Line 23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 flipV="1">
              <a:off x="4342" y="1660"/>
              <a:ext cx="48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1384" name="Line 2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240463" y="3195638"/>
            <a:ext cx="0" cy="22240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271385" name="Group 25"/>
          <p:cNvGrpSpPr/>
          <p:nvPr>
            <p:custDataLst>
              <p:tags r:id="rId14"/>
            </p:custDataLst>
          </p:nvPr>
        </p:nvGrpSpPr>
        <p:grpSpPr>
          <a:xfrm>
            <a:off x="5249863" y="3681413"/>
            <a:ext cx="990600" cy="588962"/>
            <a:chOff x="3168" y="768"/>
            <a:chExt cx="816" cy="485"/>
          </a:xfrm>
        </p:grpSpPr>
        <p:sp>
          <p:nvSpPr>
            <p:cNvPr id="271386" name="Line 26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H="1" flipV="1">
              <a:off x="3168" y="768"/>
              <a:ext cx="816" cy="48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1387" name="Line 2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 flipV="1">
              <a:off x="3504" y="968"/>
              <a:ext cx="48" cy="2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1388" name="Line 2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6265863" y="4233863"/>
            <a:ext cx="1066800" cy="6334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71389" name="Oval 2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483475" y="55578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1390" name="Text Box 3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280275" y="4481513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S′</a:t>
            </a:r>
          </a:p>
        </p:txBody>
      </p:sp>
      <p:pic>
        <p:nvPicPr>
          <p:cNvPr id="271391" name="Picture 31" descr="眼睛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27834">
            <a:off x="4067175" y="1700213"/>
            <a:ext cx="2840038" cy="3041650"/>
          </a:xfrm>
          <a:prstGeom prst="rect">
            <a:avLst/>
          </a:prstGeom>
          <a:noFill/>
        </p:spPr>
      </p:pic>
      <p:grpSp>
        <p:nvGrpSpPr>
          <p:cNvPr id="271392" name="Group 32"/>
          <p:cNvGrpSpPr/>
          <p:nvPr>
            <p:custDataLst>
              <p:tags r:id="rId19"/>
            </p:custDataLst>
          </p:nvPr>
        </p:nvGrpSpPr>
        <p:grpSpPr>
          <a:xfrm>
            <a:off x="5076825" y="4292600"/>
            <a:ext cx="3762375" cy="2565400"/>
            <a:chOff x="576" y="3069"/>
            <a:chExt cx="2461" cy="1011"/>
          </a:xfrm>
        </p:grpSpPr>
        <p:grpSp>
          <p:nvGrpSpPr>
            <p:cNvPr id="271393" name="Group 33"/>
            <p:cNvGrpSpPr/>
            <p:nvPr>
              <p:custDataLst>
                <p:tags r:id="rId23"/>
              </p:custDataLst>
            </p:nvPr>
          </p:nvGrpSpPr>
          <p:grpSpPr>
            <a:xfrm>
              <a:off x="599" y="3069"/>
              <a:ext cx="2438" cy="679"/>
              <a:chOff x="2653" y="3381"/>
              <a:chExt cx="2438" cy="679"/>
            </a:xfrm>
          </p:grpSpPr>
          <p:sp>
            <p:nvSpPr>
              <p:cNvPr id="271394" name="Line 34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672" y="3381"/>
                <a:ext cx="22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71395" name="Group 35"/>
              <p:cNvGrpSpPr/>
              <p:nvPr>
                <p:custDataLst>
                  <p:tags r:id="rId27"/>
                </p:custDataLst>
              </p:nvPr>
            </p:nvGrpSpPr>
            <p:grpSpPr>
              <a:xfrm>
                <a:off x="2653" y="3493"/>
                <a:ext cx="2438" cy="567"/>
                <a:chOff x="2823" y="2301"/>
                <a:chExt cx="1503" cy="369"/>
              </a:xfrm>
            </p:grpSpPr>
            <p:sp>
              <p:nvSpPr>
                <p:cNvPr id="271396" name="Line 36"/>
                <p:cNvSpPr>
                  <a:spLocks noChangeShapeType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 flipV="1">
                  <a:off x="2823" y="2301"/>
                  <a:ext cx="138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1397" name="Line 37"/>
                <p:cNvSpPr>
                  <a:spLocks noChangeShapeType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 flipV="1">
                  <a:off x="2908" y="2415"/>
                  <a:ext cx="138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1398" name="Line 38"/>
                <p:cNvSpPr>
                  <a:spLocks noChangeShapeType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 flipV="1">
                  <a:off x="2823" y="2500"/>
                  <a:ext cx="138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1399" name="Line 39"/>
                <p:cNvSpPr>
                  <a:spLocks noChangeShapeType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 flipV="1">
                  <a:off x="2937" y="2585"/>
                  <a:ext cx="138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1400" name="Line 40"/>
                <p:cNvSpPr>
                  <a:spLocks noChangeShapeType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 flipV="1">
                  <a:off x="2823" y="2670"/>
                  <a:ext cx="138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71401" name="Line 4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76" y="3936"/>
              <a:ext cx="24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1402" name="Line 4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576" y="4080"/>
              <a:ext cx="24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1403" name="Text Box 4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403350" y="1916113"/>
            <a:ext cx="14478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隶书" pitchFamily="49" charset="-122"/>
              </a:rPr>
              <a:t>下</a:t>
            </a:r>
          </a:p>
        </p:txBody>
      </p:sp>
      <p:graphicFrame>
        <p:nvGraphicFramePr>
          <p:cNvPr id="271404" name="Object 44"/>
          <p:cNvGraphicFramePr>
            <a:graphicFrameLocks noChangeAspect="1"/>
          </p:cNvGraphicFramePr>
          <p:nvPr>
            <p:custDataLst>
              <p:tags r:id="rId21"/>
            </p:custDataLst>
          </p:nvPr>
        </p:nvGraphicFramePr>
        <p:xfrm>
          <a:off x="179388" y="2708275"/>
          <a:ext cx="4849812" cy="409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位图图像" r:id="rId48" imgW="3476625" imgH="2933700" progId="Paint.Picture">
                  <p:embed/>
                </p:oleObj>
              </mc:Choice>
              <mc:Fallback>
                <p:oleObj name="位图图像" r:id="rId48" imgW="3476625" imgH="29337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79388" y="2708275"/>
                        <a:ext cx="4849812" cy="40909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1405" name="Text Box 4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72400" y="4419600"/>
            <a:ext cx="11430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chemeClr val="tx2"/>
                </a:solidFill>
                <a:latin typeface="Arial" panose="020B0604020202020204" pitchFamily="34" charset="0"/>
                <a:ea typeface="隶书" pitchFamily="49" charset="-122"/>
              </a:rPr>
              <a:t>虚像</a:t>
            </a:r>
          </a:p>
        </p:txBody>
      </p:sp>
    </p:spTree>
    <p:extLst>
      <p:ext uri="{BB962C8B-B14F-4D97-AF65-F5344CB8AC3E}">
        <p14:creationId xmlns:p14="http://schemas.microsoft.com/office/powerpoint/2010/main" val="348616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71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7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7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7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7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71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7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1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1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1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71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7" grpId="0" animBg="1"/>
      <p:bldP spid="271371" grpId="0" animBg="1"/>
      <p:bldP spid="271375" grpId="0" animBg="1"/>
      <p:bldP spid="271379" grpId="0" animBg="1"/>
      <p:bldP spid="271384" grpId="0" animBg="1"/>
      <p:bldP spid="271388" grpId="0" animBg="1"/>
      <p:bldP spid="271390" grpId="0"/>
      <p:bldP spid="27140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b="1">
                <a:solidFill>
                  <a:srgbClr val="000000"/>
                </a:solidFill>
              </a:rPr>
              <a:t>（</a:t>
            </a:r>
            <a:r>
              <a:rPr kumimoji="1" lang="en-US" altLang="zh-CN" sz="4000" b="1">
                <a:solidFill>
                  <a:srgbClr val="000000"/>
                </a:solidFill>
              </a:rPr>
              <a:t>1</a:t>
            </a:r>
            <a:r>
              <a:rPr kumimoji="1" lang="zh-CN" altLang="en-US" sz="4000" b="1">
                <a:solidFill>
                  <a:srgbClr val="000000"/>
                </a:solidFill>
              </a:rPr>
              <a:t>）光源：能够</a:t>
            </a:r>
            <a:r>
              <a:rPr lang="zh-CN" altLang="en-US" sz="4000" b="1" u="sng">
                <a:solidFill>
                  <a:schemeClr val="tx2"/>
                </a:solidFill>
                <a:sym typeface="+mn-ea"/>
              </a:rPr>
              <a:t>自行发光</a:t>
            </a:r>
            <a:r>
              <a:rPr kumimoji="1" lang="zh-CN" altLang="en-US" sz="4000" b="1">
                <a:solidFill>
                  <a:srgbClr val="000000"/>
                </a:solidFill>
              </a:rPr>
              <a:t>的物体。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88780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383540"/>
            <a:ext cx="46482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>
                <a:latin typeface="Times New Roman" panose="02020603050405020304" pitchFamily="18" charset="0"/>
              </a:rPr>
              <a:t>1</a:t>
            </a:r>
            <a:r>
              <a:rPr kumimoji="1" lang="zh-CN" altLang="en-US" sz="4000" b="1">
                <a:latin typeface="Times New Roman" panose="02020603050405020304" pitchFamily="18" charset="0"/>
              </a:rPr>
              <a:t>、光的直线传播</a:t>
            </a:r>
          </a:p>
        </p:txBody>
      </p:sp>
      <p:sp>
        <p:nvSpPr>
          <p:cNvPr id="288782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0010" y="1819275"/>
            <a:ext cx="8534400" cy="19837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kumimoji="1"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kumimoji="1" lang="en-US" altLang="zh-CN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kumimoji="1"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）光的直线传播规律：</a:t>
            </a:r>
          </a:p>
          <a:p>
            <a:endParaRPr kumimoji="1" lang="zh-CN" altLang="en-US" sz="32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kumimoji="1"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光在</a:t>
            </a:r>
            <a:r>
              <a:rPr kumimoji="1" lang="zh-CN" altLang="en-US" sz="32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</a:t>
            </a:r>
            <a:r>
              <a:rPr kumimoji="1"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沿直线传播。</a:t>
            </a:r>
          </a:p>
          <a:p>
            <a:pPr>
              <a:spcBef>
                <a:spcPct val="50000"/>
              </a:spcBef>
            </a:pPr>
            <a:endParaRPr lang="en-US" altLang="zh-CN"/>
          </a:p>
        </p:txBody>
      </p:sp>
      <p:sp>
        <p:nvSpPr>
          <p:cNvPr id="288783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29155" y="2608580"/>
            <a:ext cx="34290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同种均匀介质中</a:t>
            </a:r>
          </a:p>
        </p:txBody>
      </p:sp>
      <p:pic>
        <p:nvPicPr>
          <p:cNvPr id="288784" name="Picture 16" descr="光束通过溶液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4436110" y="3572510"/>
            <a:ext cx="4114800" cy="2659063"/>
          </a:xfrm>
          <a:prstGeom prst="rect">
            <a:avLst/>
          </a:prstGeom>
          <a:noFill/>
        </p:spPr>
      </p:pic>
      <p:pic>
        <p:nvPicPr>
          <p:cNvPr id="288785" name="Picture 17" descr="光束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lum bright="6000" contrast="12000"/>
          </a:blip>
          <a:srcRect b="12753"/>
          <a:stretch>
            <a:fillRect/>
          </a:stretch>
        </p:blipFill>
        <p:spPr bwMode="auto">
          <a:xfrm>
            <a:off x="414020" y="3488690"/>
            <a:ext cx="36576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524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8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-43815" y="320358"/>
            <a:ext cx="8229600" cy="1143000"/>
          </a:xfrm>
        </p:spPr>
        <p:txBody>
          <a:bodyPr/>
          <a:lstStyle/>
          <a:p>
            <a:r>
              <a:rPr lang="en-US" altLang="zh-CN" sz="4000"/>
              <a:t/>
            </a:r>
            <a:br>
              <a:rPr lang="en-US" altLang="zh-CN" sz="4000"/>
            </a:br>
            <a:r>
              <a:rPr lang="en-US" altLang="zh-CN" sz="4000"/>
              <a:t>(4</a:t>
            </a:r>
            <a:r>
              <a:rPr lang="en-US" altLang="zh-CN" sz="4000" b="1"/>
              <a:t>)</a:t>
            </a:r>
            <a:r>
              <a:rPr lang="zh-CN" altLang="en-US" sz="4000" b="1"/>
              <a:t>根据光的折射规律作光路图：</a:t>
            </a:r>
            <a:br>
              <a:rPr lang="zh-CN" altLang="en-US" sz="4000" b="1"/>
            </a:br>
            <a:endParaRPr lang="zh-CN" altLang="en-US" sz="4000" b="1"/>
          </a:p>
        </p:txBody>
      </p:sp>
      <p:sp>
        <p:nvSpPr>
          <p:cNvPr id="280579" name="Rectangle 3">
            <a:hlinkClick r:id="" action="ppaction://noaction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3581400"/>
            <a:ext cx="2459038" cy="14636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72941"/>
                  <a:invGamma/>
                </a:srgbClr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80580" name="Group 4"/>
          <p:cNvGrpSpPr/>
          <p:nvPr>
            <p:custDataLst>
              <p:tags r:id="rId3"/>
            </p:custDataLst>
          </p:nvPr>
        </p:nvGrpSpPr>
        <p:grpSpPr>
          <a:xfrm>
            <a:off x="914400" y="2133600"/>
            <a:ext cx="1501775" cy="1970088"/>
            <a:chOff x="3333" y="922"/>
            <a:chExt cx="1164" cy="1526"/>
          </a:xfrm>
        </p:grpSpPr>
        <p:grpSp>
          <p:nvGrpSpPr>
            <p:cNvPr id="280581" name="Group 5"/>
            <p:cNvGrpSpPr/>
            <p:nvPr>
              <p:custDataLst>
                <p:tags r:id="rId19"/>
              </p:custDataLst>
            </p:nvPr>
          </p:nvGrpSpPr>
          <p:grpSpPr>
            <a:xfrm>
              <a:off x="3496" y="1181"/>
              <a:ext cx="907" cy="907"/>
              <a:chOff x="3179" y="1162"/>
              <a:chExt cx="907" cy="907"/>
            </a:xfrm>
          </p:grpSpPr>
          <p:sp>
            <p:nvSpPr>
              <p:cNvPr id="280582" name="Line 6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H="1" flipV="1">
                <a:off x="3179" y="1162"/>
                <a:ext cx="907" cy="90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583" name="Line 7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587" y="1570"/>
                <a:ext cx="136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stealth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80584" name="Text Box 8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333" y="922"/>
              <a:ext cx="342" cy="40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80585" name="Text Box 9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41" y="2046"/>
              <a:ext cx="356" cy="40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280586" name="Line 1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286000" y="2209800"/>
            <a:ext cx="0" cy="2668588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0597" name="Text Box 2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0600" y="2971800"/>
            <a:ext cx="1522413" cy="57943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</a:rPr>
              <a:t>空气</a:t>
            </a:r>
          </a:p>
        </p:txBody>
      </p:sp>
      <p:sp>
        <p:nvSpPr>
          <p:cNvPr id="280598" name="Text Box 2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71600" y="3703638"/>
            <a:ext cx="592138" cy="57943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</a:rPr>
              <a:t>水</a:t>
            </a:r>
          </a:p>
        </p:txBody>
      </p:sp>
      <p:sp>
        <p:nvSpPr>
          <p:cNvPr id="280607" name="Line 3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6019800" y="30480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0608" name="Line 3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019800" y="4495800"/>
            <a:ext cx="11430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0609" name="Text Box 3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95800" y="4648200"/>
            <a:ext cx="1522413" cy="57943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</a:rPr>
              <a:t>空气</a:t>
            </a:r>
          </a:p>
        </p:txBody>
      </p:sp>
      <p:sp>
        <p:nvSpPr>
          <p:cNvPr id="280610" name="Text Box 3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24600" y="5410200"/>
            <a:ext cx="1522413" cy="57943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</a:rPr>
              <a:t>玻璃</a:t>
            </a:r>
          </a:p>
        </p:txBody>
      </p:sp>
      <p:sp>
        <p:nvSpPr>
          <p:cNvPr id="280611" name="Line 3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286000" y="3581400"/>
            <a:ext cx="533400" cy="175260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0612" name="Line 3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495800" y="4495800"/>
            <a:ext cx="33528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0614" name="Freeform 38"/>
          <p:cNvSpPr/>
          <p:nvPr>
            <p:custDataLst>
              <p:tags r:id="rId13"/>
            </p:custDataLst>
          </p:nvPr>
        </p:nvSpPr>
        <p:spPr bwMode="auto">
          <a:xfrm>
            <a:off x="6376988" y="4513263"/>
            <a:ext cx="82550" cy="247650"/>
          </a:xfrm>
          <a:custGeom>
            <a:avLst/>
            <a:gdLst/>
            <a:ahLst/>
            <a:cxnLst>
              <a:cxn ang="0">
                <a:pos x="15" y="156"/>
              </a:cxn>
              <a:cxn ang="0">
                <a:pos x="52" y="83"/>
              </a:cxn>
              <a:cxn ang="0">
                <a:pos x="33" y="28"/>
              </a:cxn>
              <a:cxn ang="0">
                <a:pos x="6" y="0"/>
              </a:cxn>
            </a:cxnLst>
            <a:rect l="0" t="0" r="r" b="b"/>
            <a:pathLst>
              <a:path w="52" h="156">
                <a:moveTo>
                  <a:pt x="15" y="156"/>
                </a:moveTo>
                <a:cubicBezTo>
                  <a:pt x="36" y="93"/>
                  <a:pt x="19" y="114"/>
                  <a:pt x="52" y="83"/>
                </a:cubicBezTo>
                <a:cubicBezTo>
                  <a:pt x="46" y="65"/>
                  <a:pt x="51" y="34"/>
                  <a:pt x="33" y="28"/>
                </a:cubicBezTo>
                <a:cubicBezTo>
                  <a:pt x="0" y="17"/>
                  <a:pt x="6" y="28"/>
                  <a:pt x="6" y="0"/>
                </a:cubicBezTo>
              </a:path>
            </a:pathLst>
          </a:custGeom>
          <a:noFill/>
          <a:ln w="57150" cmpd="sng">
            <a:solidFill>
              <a:srgbClr val="3333FF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0615" name="Line 3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953000" y="3200400"/>
            <a:ext cx="1066800" cy="12954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0616" name="Freeform 40"/>
          <p:cNvSpPr/>
          <p:nvPr>
            <p:custDataLst>
              <p:tags r:id="rId15"/>
            </p:custDataLst>
          </p:nvPr>
        </p:nvSpPr>
        <p:spPr bwMode="auto">
          <a:xfrm>
            <a:off x="5334000" y="4368800"/>
            <a:ext cx="22225" cy="115888"/>
          </a:xfrm>
          <a:custGeom>
            <a:avLst/>
            <a:gdLst/>
            <a:ahLst/>
            <a:cxnLst>
              <a:cxn ang="0">
                <a:pos x="14" y="73"/>
              </a:cxn>
              <a:cxn ang="0">
                <a:pos x="5" y="0"/>
              </a:cxn>
            </a:cxnLst>
            <a:rect l="0" t="0" r="r" b="b"/>
            <a:pathLst>
              <a:path w="14" h="73">
                <a:moveTo>
                  <a:pt x="14" y="73"/>
                </a:moveTo>
                <a:cubicBezTo>
                  <a:pt x="0" y="31"/>
                  <a:pt x="5" y="55"/>
                  <a:pt x="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0617" name="Freeform 41"/>
          <p:cNvSpPr/>
          <p:nvPr>
            <p:custDataLst>
              <p:tags r:id="rId16"/>
            </p:custDataLst>
          </p:nvPr>
        </p:nvSpPr>
        <p:spPr bwMode="auto">
          <a:xfrm>
            <a:off x="5283200" y="4076700"/>
            <a:ext cx="319088" cy="393700"/>
          </a:xfrm>
          <a:custGeom>
            <a:avLst/>
            <a:gdLst/>
            <a:ahLst/>
            <a:cxnLst>
              <a:cxn ang="0">
                <a:pos x="55" y="248"/>
              </a:cxn>
              <a:cxn ang="0">
                <a:pos x="46" y="221"/>
              </a:cxn>
              <a:cxn ang="0">
                <a:pos x="165" y="1"/>
              </a:cxn>
              <a:cxn ang="0">
                <a:pos x="201" y="1"/>
              </a:cxn>
            </a:cxnLst>
            <a:rect l="0" t="0" r="r" b="b"/>
            <a:pathLst>
              <a:path w="201" h="248">
                <a:moveTo>
                  <a:pt x="55" y="248"/>
                </a:moveTo>
                <a:cubicBezTo>
                  <a:pt x="52" y="239"/>
                  <a:pt x="47" y="230"/>
                  <a:pt x="46" y="221"/>
                </a:cubicBezTo>
                <a:cubicBezTo>
                  <a:pt x="29" y="30"/>
                  <a:pt x="0" y="13"/>
                  <a:pt x="165" y="1"/>
                </a:cubicBezTo>
                <a:cubicBezTo>
                  <a:pt x="177" y="0"/>
                  <a:pt x="189" y="1"/>
                  <a:pt x="201" y="1"/>
                </a:cubicBezTo>
              </a:path>
            </a:pathLst>
          </a:custGeom>
          <a:noFill/>
          <a:ln w="38100" cmpd="sng">
            <a:solidFill>
              <a:srgbClr val="9900FF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0618" name="Freeform 42"/>
          <p:cNvSpPr/>
          <p:nvPr>
            <p:custDataLst>
              <p:tags r:id="rId17"/>
            </p:custDataLst>
          </p:nvPr>
        </p:nvSpPr>
        <p:spPr bwMode="auto">
          <a:xfrm>
            <a:off x="1827213" y="3105150"/>
            <a:ext cx="436562" cy="166688"/>
          </a:xfrm>
          <a:custGeom>
            <a:avLst/>
            <a:gdLst/>
            <a:ahLst/>
            <a:cxnLst>
              <a:cxn ang="0">
                <a:pos x="28" y="83"/>
              </a:cxn>
              <a:cxn ang="0">
                <a:pos x="74" y="55"/>
              </a:cxn>
              <a:cxn ang="0">
                <a:pos x="102" y="28"/>
              </a:cxn>
              <a:cxn ang="0">
                <a:pos x="275" y="19"/>
              </a:cxn>
            </a:cxnLst>
            <a:rect l="0" t="0" r="r" b="b"/>
            <a:pathLst>
              <a:path w="275" h="105">
                <a:moveTo>
                  <a:pt x="28" y="83"/>
                </a:moveTo>
                <a:cubicBezTo>
                  <a:pt x="89" y="25"/>
                  <a:pt x="0" y="105"/>
                  <a:pt x="74" y="55"/>
                </a:cubicBezTo>
                <a:cubicBezTo>
                  <a:pt x="85" y="48"/>
                  <a:pt x="91" y="34"/>
                  <a:pt x="102" y="28"/>
                </a:cubicBezTo>
                <a:cubicBezTo>
                  <a:pt x="152" y="0"/>
                  <a:pt x="217" y="19"/>
                  <a:pt x="275" y="19"/>
                </a:cubicBezTo>
              </a:path>
            </a:pathLst>
          </a:custGeom>
          <a:noFill/>
          <a:ln w="57150" cmpd="sng">
            <a:solidFill>
              <a:srgbClr val="9900FF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0619" name="Freeform 43"/>
          <p:cNvSpPr/>
          <p:nvPr>
            <p:custDataLst>
              <p:tags r:id="rId18"/>
            </p:custDataLst>
          </p:nvPr>
        </p:nvSpPr>
        <p:spPr bwMode="auto">
          <a:xfrm>
            <a:off x="2278063" y="4310063"/>
            <a:ext cx="160337" cy="38100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101" y="0"/>
              </a:cxn>
            </a:cxnLst>
            <a:rect l="0" t="0" r="r" b="b"/>
            <a:pathLst>
              <a:path w="100" h="24">
                <a:moveTo>
                  <a:pt x="0" y="19"/>
                </a:moveTo>
                <a:cubicBezTo>
                  <a:pt x="90" y="9"/>
                  <a:pt x="59" y="24"/>
                  <a:pt x="101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7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0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0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0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0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0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0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0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0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6" grpId="0" animBg="1"/>
      <p:bldP spid="280611" grpId="0" animBg="1"/>
      <p:bldP spid="280612" grpId="0" animBg="1"/>
      <p:bldP spid="280614" grpId="0" animBg="1"/>
      <p:bldP spid="280615" grpId="0" animBg="1"/>
      <p:bldP spid="280617" grpId="0" animBg="1"/>
      <p:bldP spid="280618" grpId="0" animBg="1"/>
      <p:bldP spid="2806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8" name="Picture 6" descr="200903071927444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 l="11879" t="7011" r="8099" b="5609"/>
          <a:stretch>
            <a:fillRect/>
          </a:stretch>
        </p:blipFill>
        <p:spPr bwMode="auto">
          <a:xfrm>
            <a:off x="596265" y="2338705"/>
            <a:ext cx="7372350" cy="4046855"/>
          </a:xfrm>
          <a:prstGeom prst="rect">
            <a:avLst/>
          </a:prstGeom>
          <a:noFill/>
        </p:spPr>
      </p:pic>
      <p:sp>
        <p:nvSpPr>
          <p:cNvPr id="315399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07720" y="788670"/>
            <a:ext cx="7848600" cy="1311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chemeClr val="tx2"/>
                </a:solidFill>
                <a:hlinkClick r:id="rId6"/>
              </a:rPr>
              <a:t>红</a:t>
            </a:r>
            <a:r>
              <a:rPr lang="zh-CN" altLang="en-US" sz="4000" b="1">
                <a:solidFill>
                  <a:schemeClr val="tx2"/>
                </a:solidFill>
              </a:rPr>
              <a:t>、</a:t>
            </a:r>
            <a:r>
              <a:rPr lang="zh-CN" altLang="en-US" sz="4000" b="1">
                <a:solidFill>
                  <a:schemeClr val="tx2"/>
                </a:solidFill>
                <a:hlinkClick r:id="rId7"/>
              </a:rPr>
              <a:t>橙</a:t>
            </a:r>
            <a:r>
              <a:rPr lang="zh-CN" altLang="en-US" sz="4000" b="1">
                <a:solidFill>
                  <a:schemeClr val="tx2"/>
                </a:solidFill>
              </a:rPr>
              <a:t>、</a:t>
            </a:r>
            <a:r>
              <a:rPr lang="zh-CN" altLang="en-US" sz="4000" b="1">
                <a:solidFill>
                  <a:schemeClr val="tx2"/>
                </a:solidFill>
                <a:hlinkClick r:id="rId8"/>
              </a:rPr>
              <a:t>黄</a:t>
            </a:r>
            <a:r>
              <a:rPr lang="zh-CN" altLang="en-US" sz="4000" b="1">
                <a:solidFill>
                  <a:schemeClr val="tx2"/>
                </a:solidFill>
              </a:rPr>
              <a:t>、</a:t>
            </a:r>
            <a:r>
              <a:rPr lang="zh-CN" altLang="en-US" sz="4000" b="1">
                <a:solidFill>
                  <a:schemeClr val="tx2"/>
                </a:solidFill>
                <a:hlinkClick r:id="rId9"/>
              </a:rPr>
              <a:t>绿</a:t>
            </a:r>
            <a:r>
              <a:rPr lang="zh-CN" altLang="en-US" sz="4000" b="1">
                <a:solidFill>
                  <a:schemeClr val="tx2"/>
                </a:solidFill>
              </a:rPr>
              <a:t>、</a:t>
            </a:r>
            <a:r>
              <a:rPr lang="zh-CN" altLang="en-US" sz="4000" b="1">
                <a:solidFill>
                  <a:schemeClr val="tx2"/>
                </a:solidFill>
                <a:hlinkClick r:id="rId10"/>
              </a:rPr>
              <a:t>蓝</a:t>
            </a:r>
            <a:r>
              <a:rPr lang="zh-CN" altLang="en-US" sz="4000" b="1">
                <a:solidFill>
                  <a:schemeClr val="tx2"/>
                </a:solidFill>
              </a:rPr>
              <a:t>、</a:t>
            </a:r>
            <a:r>
              <a:rPr lang="zh-CN" altLang="en-US" sz="4000" b="1">
                <a:solidFill>
                  <a:schemeClr val="tx2"/>
                </a:solidFill>
                <a:hlinkClick r:id="rId11"/>
              </a:rPr>
              <a:t>靛</a:t>
            </a:r>
            <a:r>
              <a:rPr lang="zh-CN" altLang="en-US" sz="4000" b="1">
                <a:solidFill>
                  <a:schemeClr val="tx2"/>
                </a:solidFill>
              </a:rPr>
              <a:t>、</a:t>
            </a:r>
            <a:r>
              <a:rPr lang="zh-CN" altLang="en-US" sz="4000" b="1">
                <a:solidFill>
                  <a:schemeClr val="tx2"/>
                </a:solidFill>
                <a:hlinkClick r:id="rId12"/>
              </a:rPr>
              <a:t>紫</a:t>
            </a:r>
            <a:r>
              <a:rPr lang="zh-CN" altLang="en-US" sz="4000" b="1">
                <a:solidFill>
                  <a:schemeClr val="tx2"/>
                </a:solidFill>
              </a:rPr>
              <a:t> </a:t>
            </a:r>
            <a:r>
              <a:rPr lang="zh-CN" altLang="en-US" sz="4000" b="1">
                <a:solidFill>
                  <a:schemeClr val="tx2"/>
                </a:solidFill>
                <a:hlinkClick r:id="rId12"/>
              </a:rPr>
              <a:t/>
            </a:r>
            <a:br>
              <a:rPr lang="zh-CN" altLang="en-US" sz="4000" b="1">
                <a:solidFill>
                  <a:schemeClr val="tx2"/>
                </a:solidFill>
                <a:hlinkClick r:id="rId12"/>
              </a:rPr>
            </a:br>
            <a:endParaRPr lang="zh-CN" altLang="en-US" sz="4000" b="1">
              <a:solidFill>
                <a:schemeClr val="tx2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-469900" y="539115"/>
            <a:ext cx="8438515" cy="1442720"/>
          </a:xfrm>
        </p:spPr>
        <p:txBody>
          <a:bodyPr/>
          <a:lstStyle/>
          <a:p>
            <a:r>
              <a:rPr lang="zh-CN" altLang="en-US" sz="3600" b="1">
                <a:solidFill>
                  <a:srgbClr val="000000"/>
                </a:solidFill>
              </a:rPr>
              <a:t>五。光的色散现象表明：白光是由</a:t>
            </a:r>
            <a:br>
              <a:rPr lang="zh-CN" altLang="en-US" sz="3600" b="1">
                <a:solidFill>
                  <a:srgbClr val="000000"/>
                </a:solidFill>
              </a:rPr>
            </a:br>
            <a:r>
              <a:rPr lang="zh-CN" altLang="en-US" sz="3600" b="1" u="sng">
                <a:solidFill>
                  <a:srgbClr val="000000"/>
                </a:solidFill>
              </a:rPr>
              <a:t>             </a:t>
            </a:r>
            <a:r>
              <a:rPr lang="zh-CN" altLang="en-US" sz="3600" b="1">
                <a:solidFill>
                  <a:srgbClr val="000000"/>
                </a:solidFill>
              </a:rPr>
              <a:t/>
            </a:r>
            <a:br>
              <a:rPr lang="zh-CN" altLang="en-US" sz="3600" b="1">
                <a:solidFill>
                  <a:srgbClr val="000000"/>
                </a:solidFill>
              </a:rPr>
            </a:br>
            <a:r>
              <a:rPr lang="zh-CN" altLang="en-US" sz="3600" b="1">
                <a:solidFill>
                  <a:srgbClr val="000000"/>
                </a:solidFill>
              </a:rPr>
              <a:t>等各种色光组成的。</a:t>
            </a:r>
            <a:r>
              <a:rPr lang="zh-CN" altLang="en-US" sz="4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01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9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609600"/>
            <a:ext cx="7467600" cy="18303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400" b="1">
                <a:solidFill>
                  <a:srgbClr val="FF3300"/>
                </a:solidFill>
                <a:latin typeface="Arial" panose="020B0604020202020204" pitchFamily="34" charset="0"/>
                <a:ea typeface="华文中宋" pitchFamily="2" charset="-122"/>
              </a:rPr>
              <a:t>其中，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华文中宋" pitchFamily="2" charset="-122"/>
              </a:rPr>
              <a:t>叫做</a:t>
            </a:r>
            <a:r>
              <a:rPr kumimoji="1"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rPr>
              <a:t>色光的三原色</a:t>
            </a:r>
            <a:r>
              <a:rPr kumimoji="1" lang="zh-CN" altLang="en-US" sz="2400" b="1">
                <a:solidFill>
                  <a:srgbClr val="000000"/>
                </a:solidFill>
                <a:latin typeface="Arial" panose="020B0604020202020204" pitchFamily="34" charset="0"/>
                <a:ea typeface="华文中宋" pitchFamily="2" charset="-122"/>
              </a:rPr>
              <a:t>，</a:t>
            </a:r>
            <a:r>
              <a:rPr kumimoji="1"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华文中宋" pitchFamily="2" charset="-122"/>
              </a:rPr>
              <a:t>利用这三种色光可以混合出不同的色彩来</a:t>
            </a:r>
            <a:r>
              <a:rPr kumimoji="1" lang="zh-CN" altLang="en-US" sz="2800" b="1">
                <a:latin typeface="Arial" panose="020B0604020202020204" pitchFamily="34" charset="0"/>
                <a:ea typeface="华文中宋" pitchFamily="2" charset="-122"/>
              </a:rPr>
              <a:t>．</a:t>
            </a:r>
          </a:p>
        </p:txBody>
      </p:sp>
      <p:pic>
        <p:nvPicPr>
          <p:cNvPr id="314372" name="Picture 4" descr="无标题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lum contrast="24000"/>
          </a:blip>
          <a:srcRect l="48549" t="13191" r="8290" b="61348"/>
          <a:stretch>
            <a:fillRect/>
          </a:stretch>
        </p:blipFill>
        <p:spPr bwMode="auto">
          <a:xfrm>
            <a:off x="1371600" y="3352800"/>
            <a:ext cx="3048000" cy="2698750"/>
          </a:xfrm>
          <a:prstGeom prst="rect">
            <a:avLst/>
          </a:prstGeom>
          <a:noFill/>
        </p:spPr>
      </p:pic>
      <p:grpSp>
        <p:nvGrpSpPr>
          <p:cNvPr id="314373" name="Group 5"/>
          <p:cNvGrpSpPr/>
          <p:nvPr>
            <p:custDataLst>
              <p:tags r:id="rId3"/>
            </p:custDataLst>
          </p:nvPr>
        </p:nvGrpSpPr>
        <p:grpSpPr>
          <a:xfrm>
            <a:off x="4876800" y="3276600"/>
            <a:ext cx="3581400" cy="3200400"/>
            <a:chOff x="4464" y="288"/>
            <a:chExt cx="1152" cy="1098"/>
          </a:xfrm>
        </p:grpSpPr>
        <p:pic>
          <p:nvPicPr>
            <p:cNvPr id="314374" name="Picture 6" descr="无标题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/>
            <a:srcRect l="6711" t="13191" r="59351" b="64581"/>
            <a:stretch>
              <a:fillRect/>
            </a:stretch>
          </p:blipFill>
          <p:spPr bwMode="auto">
            <a:xfrm>
              <a:off x="4464" y="288"/>
              <a:ext cx="1152" cy="1098"/>
            </a:xfrm>
            <a:prstGeom prst="rect">
              <a:avLst/>
            </a:prstGeom>
            <a:noFill/>
          </p:spPr>
        </p:pic>
        <p:sp>
          <p:nvSpPr>
            <p:cNvPr id="314375" name="Text Box 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608" y="1248"/>
              <a:ext cx="336" cy="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zh-CN" altLang="zh-CN" sz="800">
                <a:latin typeface="Arial" panose="020B0604020202020204" pitchFamily="34" charset="0"/>
              </a:endParaRPr>
            </a:p>
          </p:txBody>
        </p:sp>
      </p:grpSp>
      <p:sp>
        <p:nvSpPr>
          <p:cNvPr id="314376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0"/>
            <a:ext cx="4800600" cy="1555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9600" b="1">
                <a:solidFill>
                  <a:srgbClr val="FF3300"/>
                </a:solidFill>
                <a:latin typeface="Arial" panose="020B0604020202020204" pitchFamily="34" charset="0"/>
                <a:ea typeface="华文中宋" pitchFamily="2" charset="-122"/>
              </a:rPr>
              <a:t>红</a:t>
            </a:r>
            <a:r>
              <a:rPr kumimoji="1" lang="zh-CN" altLang="en-US" sz="2400" b="1">
                <a:latin typeface="Arial" panose="020B0604020202020204" pitchFamily="34" charset="0"/>
                <a:ea typeface="华文中宋" pitchFamily="2" charset="-122"/>
              </a:rPr>
              <a:t>、</a:t>
            </a:r>
            <a:r>
              <a:rPr kumimoji="1" lang="zh-CN" altLang="en-US" sz="8000" b="1">
                <a:solidFill>
                  <a:srgbClr val="669900"/>
                </a:solidFill>
                <a:latin typeface="Arial" panose="020B0604020202020204" pitchFamily="34" charset="0"/>
                <a:ea typeface="华文中宋" pitchFamily="2" charset="-122"/>
              </a:rPr>
              <a:t>绿</a:t>
            </a:r>
            <a:r>
              <a:rPr kumimoji="1" lang="zh-CN" altLang="en-US" sz="2400" b="1">
                <a:latin typeface="Arial" panose="020B0604020202020204" pitchFamily="34" charset="0"/>
                <a:ea typeface="华文中宋" pitchFamily="2" charset="-122"/>
              </a:rPr>
              <a:t>、</a:t>
            </a:r>
            <a:r>
              <a:rPr kumimoji="1" lang="zh-CN" altLang="en-US" sz="6000" b="1">
                <a:solidFill>
                  <a:srgbClr val="3333FF"/>
                </a:solidFill>
                <a:latin typeface="Arial" panose="020B0604020202020204" pitchFamily="34" charset="0"/>
                <a:ea typeface="华文中宋" pitchFamily="2" charset="-122"/>
              </a:rPr>
              <a:t>蓝</a:t>
            </a:r>
          </a:p>
        </p:txBody>
      </p:sp>
    </p:spTree>
    <p:extLst>
      <p:ext uri="{BB962C8B-B14F-4D97-AF65-F5344CB8AC3E}">
        <p14:creationId xmlns:p14="http://schemas.microsoft.com/office/powerpoint/2010/main" val="975629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/>
      <p:bldP spid="3143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 descr="ss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152400" y="134938"/>
            <a:ext cx="8991600" cy="6664325"/>
          </a:xfrm>
          <a:prstGeom prst="rect">
            <a:avLst/>
          </a:prstGeom>
          <a:noFill/>
        </p:spPr>
      </p:pic>
      <p:sp>
        <p:nvSpPr>
          <p:cNvPr id="32051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0" y="1371600"/>
            <a:ext cx="2241550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5400">
                <a:solidFill>
                  <a:srgbClr val="00FFFF"/>
                </a:solidFill>
                <a:latin typeface="Arial Black" panose="020B0A04020102020204" pitchFamily="34" charset="0"/>
                <a:ea typeface="华文行楷" pitchFamily="2" charset="-122"/>
              </a:rPr>
              <a:t>红外线</a:t>
            </a:r>
          </a:p>
        </p:txBody>
      </p:sp>
      <p:sp>
        <p:nvSpPr>
          <p:cNvPr id="32051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86200" y="3886200"/>
            <a:ext cx="2241550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5400">
                <a:solidFill>
                  <a:srgbClr val="00FFFF"/>
                </a:solidFill>
                <a:latin typeface="Arial Black" panose="020B0A04020102020204" pitchFamily="34" charset="0"/>
                <a:ea typeface="华文行楷" pitchFamily="2" charset="-122"/>
              </a:rPr>
              <a:t>紫外线</a:t>
            </a:r>
          </a:p>
        </p:txBody>
      </p:sp>
      <p:sp>
        <p:nvSpPr>
          <p:cNvPr id="32051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5334000"/>
            <a:ext cx="8686800" cy="119062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66FF66"/>
                </a:solidFill>
              </a:rPr>
              <a:t>在七色光以外，还有一些看不见的光，分别是：</a:t>
            </a:r>
          </a:p>
        </p:txBody>
      </p:sp>
      <p:sp>
        <p:nvSpPr>
          <p:cNvPr id="32051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52600" y="5867400"/>
            <a:ext cx="409575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chemeClr val="bg1"/>
                </a:solidFill>
                <a:latin typeface="Arial Black" panose="020B0A04020102020204" pitchFamily="34" charset="0"/>
                <a:ea typeface="华文行楷" pitchFamily="2" charset="-122"/>
              </a:rPr>
              <a:t>红外线和紫外线</a:t>
            </a:r>
          </a:p>
        </p:txBody>
      </p:sp>
    </p:spTree>
    <p:extLst>
      <p:ext uri="{BB962C8B-B14F-4D97-AF65-F5344CB8AC3E}">
        <p14:creationId xmlns:p14="http://schemas.microsoft.com/office/powerpoint/2010/main" val="422873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/>
      <p:bldP spid="320516" grpId="0"/>
      <p:bldP spid="3205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zdm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76200" y="1774825"/>
            <a:ext cx="2590800" cy="20351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</p:spPr>
      </p:pic>
      <p:sp>
        <p:nvSpPr>
          <p:cNvPr id="22323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832803"/>
            <a:ext cx="38417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3600">
                <a:latin typeface="Arial Black" panose="020B0A04020102020204" pitchFamily="34" charset="0"/>
                <a:ea typeface="华文行楷" pitchFamily="2" charset="-122"/>
              </a:rPr>
              <a:t>红外线自动感应门</a:t>
            </a:r>
          </a:p>
        </p:txBody>
      </p:sp>
      <p:pic>
        <p:nvPicPr>
          <p:cNvPr id="223239" name="Picture 7" descr="2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533400" y="4191000"/>
            <a:ext cx="2133600" cy="238918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</a:ln>
        </p:spPr>
      </p:pic>
      <p:sp>
        <p:nvSpPr>
          <p:cNvPr id="223240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3505200"/>
            <a:ext cx="409575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4400">
                <a:latin typeface="Arial Black" panose="020B0A04020102020204" pitchFamily="34" charset="0"/>
                <a:ea typeface="华文行楷" pitchFamily="2" charset="-122"/>
              </a:rPr>
              <a:t>红外线诊断病情</a:t>
            </a:r>
          </a:p>
        </p:txBody>
      </p:sp>
      <p:pic>
        <p:nvPicPr>
          <p:cNvPr id="223243" name="Picture 11" descr="3-图片-28红外夜视仪的军事应用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5867400" y="228600"/>
            <a:ext cx="2935288" cy="17113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</a:ln>
        </p:spPr>
      </p:pic>
      <p:sp>
        <p:nvSpPr>
          <p:cNvPr id="223244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67400" y="1981200"/>
            <a:ext cx="307975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4400">
                <a:latin typeface="Arial Black" panose="020B0A04020102020204" pitchFamily="34" charset="0"/>
                <a:ea typeface="华文行楷" pitchFamily="2" charset="-122"/>
              </a:rPr>
              <a:t>红外线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夜视仪</a:t>
            </a:r>
          </a:p>
        </p:txBody>
      </p:sp>
      <p:sp>
        <p:nvSpPr>
          <p:cNvPr id="223245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62600" y="3048000"/>
            <a:ext cx="241935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4400">
                <a:latin typeface="Arial Black" panose="020B0A04020102020204" pitchFamily="34" charset="0"/>
                <a:ea typeface="华文行楷" pitchFamily="2" charset="-122"/>
              </a:rPr>
              <a:t>红外遥控</a:t>
            </a:r>
          </a:p>
        </p:txBody>
      </p:sp>
      <p:pic>
        <p:nvPicPr>
          <p:cNvPr id="223246" name="Picture 14" descr="u=1474444110,785933173&amp;fm=0&amp;gp=0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/>
          <a:srcRect r="48045"/>
          <a:stretch>
            <a:fillRect/>
          </a:stretch>
        </p:blipFill>
        <p:spPr bwMode="auto">
          <a:xfrm>
            <a:off x="3962400" y="228600"/>
            <a:ext cx="1458913" cy="3333750"/>
          </a:xfrm>
          <a:prstGeom prst="rect">
            <a:avLst/>
          </a:prstGeom>
          <a:noFill/>
        </p:spPr>
      </p:pic>
      <p:pic>
        <p:nvPicPr>
          <p:cNvPr id="223247" name="Picture 15" descr="u=3034587831,1683947844&amp;fm=0&amp;gp=0">
            <a:hlinkClick r:id="rId16"/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4763135" y="3837305"/>
            <a:ext cx="2459038" cy="2743200"/>
          </a:xfrm>
          <a:prstGeom prst="rect">
            <a:avLst/>
          </a:prstGeom>
          <a:noFill/>
        </p:spPr>
      </p:pic>
      <p:sp>
        <p:nvSpPr>
          <p:cNvPr id="223248" name="Text Box 1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2000" y="5715000"/>
            <a:ext cx="426720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红外线 测温枪</a:t>
            </a:r>
          </a:p>
        </p:txBody>
      </p:sp>
    </p:spTree>
    <p:extLst>
      <p:ext uri="{BB962C8B-B14F-4D97-AF65-F5344CB8AC3E}">
        <p14:creationId xmlns:p14="http://schemas.microsoft.com/office/powerpoint/2010/main" val="409507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/>
      <p:bldP spid="223240" grpId="0"/>
      <p:bldP spid="223244" grpId="0"/>
      <p:bldP spid="223245" grpId="0"/>
      <p:bldP spid="2232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3-图片-34验钞机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539750" y="1052513"/>
            <a:ext cx="3651250" cy="2157412"/>
          </a:xfrm>
          <a:prstGeom prst="rect">
            <a:avLst/>
          </a:prstGeom>
          <a:noFill/>
          <a:ln w="28575">
            <a:solidFill>
              <a:srgbClr val="6600CC"/>
            </a:solidFill>
            <a:miter lim="800000"/>
          </a:ln>
        </p:spPr>
      </p:pic>
      <p:sp>
        <p:nvSpPr>
          <p:cNvPr id="227332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8313" y="188913"/>
            <a:ext cx="353695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4400">
                <a:latin typeface="Arial Black" panose="020B0A04020102020204" pitchFamily="34" charset="0"/>
                <a:ea typeface="华文行楷" pitchFamily="2" charset="-122"/>
              </a:rPr>
              <a:t>紫外线验钞机</a:t>
            </a:r>
          </a:p>
        </p:txBody>
      </p:sp>
      <p:pic>
        <p:nvPicPr>
          <p:cNvPr id="227333" name="Picture 5" descr="3-图片-33紫外线杀菌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4953000" y="838200"/>
            <a:ext cx="3886200" cy="2265363"/>
          </a:xfrm>
          <a:prstGeom prst="rect">
            <a:avLst/>
          </a:prstGeom>
          <a:noFill/>
          <a:ln w="19050">
            <a:solidFill>
              <a:srgbClr val="6600CC"/>
            </a:solidFill>
            <a:miter lim="800000"/>
          </a:ln>
        </p:spPr>
      </p:pic>
      <p:sp>
        <p:nvSpPr>
          <p:cNvPr id="227334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57800" y="3429000"/>
            <a:ext cx="353695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4400">
                <a:latin typeface="Arial Black" panose="020B0A04020102020204" pitchFamily="34" charset="0"/>
                <a:ea typeface="华文行楷" pitchFamily="2" charset="-122"/>
              </a:rPr>
              <a:t>紫外线灭菌灯</a:t>
            </a:r>
          </a:p>
        </p:txBody>
      </p:sp>
      <p:sp>
        <p:nvSpPr>
          <p:cNvPr id="22733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38600" y="5486400"/>
            <a:ext cx="46545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3600">
                <a:latin typeface="Arial Black" panose="020B0A04020102020204" pitchFamily="34" charset="0"/>
                <a:ea typeface="华文行楷" pitchFamily="2" charset="-122"/>
              </a:rPr>
              <a:t>帮助人体合成维生素</a:t>
            </a:r>
            <a:r>
              <a:rPr lang="en-US" altLang="zh-CN" sz="3600">
                <a:latin typeface="Arial Black" panose="020B0A04020102020204" pitchFamily="34" charset="0"/>
                <a:ea typeface="华文行楷" pitchFamily="2" charset="-122"/>
              </a:rPr>
              <a:t>D</a:t>
            </a:r>
          </a:p>
        </p:txBody>
      </p:sp>
      <p:pic>
        <p:nvPicPr>
          <p:cNvPr id="227340" name="Picture 12" descr="127891964824838852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304800" y="3352800"/>
            <a:ext cx="3352800" cy="3330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168352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/>
      <p:bldP spid="227334" grpId="0"/>
      <p:bldP spid="2273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0825" y="1268413"/>
            <a:ext cx="7521575" cy="15541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3399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200" b="1">
                <a:solidFill>
                  <a:srgbClr val="003399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3200" b="1">
                <a:solidFill>
                  <a:srgbClr val="003399"/>
                </a:solidFill>
                <a:latin typeface="宋体" panose="02010600030101010101" pitchFamily="2" charset="-122"/>
              </a:rPr>
              <a:t>）打雷时，雷声和闪电是同时发生的，为什么总是先看到闪电，后听到雷声呢？</a:t>
            </a:r>
          </a:p>
        </p:txBody>
      </p:sp>
      <p:sp>
        <p:nvSpPr>
          <p:cNvPr id="36557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0825" y="438150"/>
            <a:ext cx="63246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chemeClr val="tx2"/>
                </a:solidFill>
                <a:latin typeface="宋体" panose="02010600030101010101" pitchFamily="2" charset="-122"/>
              </a:rPr>
              <a:t>对一些现象的讨论</a:t>
            </a:r>
            <a:r>
              <a:rPr lang="en-US" altLang="zh-CN" sz="4400" b="1">
                <a:solidFill>
                  <a:schemeClr val="tx2"/>
                </a:solidFill>
                <a:latin typeface="宋体" panose="02010600030101010101" pitchFamily="2" charset="-122"/>
              </a:rPr>
              <a:t>:</a:t>
            </a:r>
          </a:p>
        </p:txBody>
      </p:sp>
      <p:sp>
        <p:nvSpPr>
          <p:cNvPr id="3655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9388" y="3933825"/>
            <a:ext cx="8763000" cy="1066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3399"/>
                </a:solidFill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altLang="zh-CN" sz="3200" b="1">
                <a:solidFill>
                  <a:srgbClr val="003399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3200" b="1">
                <a:solidFill>
                  <a:srgbClr val="003399"/>
                </a:solidFill>
                <a:latin typeface="宋体" panose="02010600030101010101" pitchFamily="2" charset="-122"/>
              </a:rPr>
              <a:t>）百米赛跑，</a:t>
            </a:r>
            <a:r>
              <a:rPr lang="zh-CN" altLang="en-US" sz="3200" b="1">
                <a:solidFill>
                  <a:schemeClr val="accent2"/>
                </a:solidFill>
                <a:latin typeface="宋体" panose="02010600030101010101" pitchFamily="2" charset="-122"/>
              </a:rPr>
              <a:t>计时员是应该根据发令枪冒烟计时还是听枪声计时？</a:t>
            </a:r>
            <a:r>
              <a:rPr lang="zh-CN" altLang="en-US" sz="3200" b="1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 </a:t>
            </a:r>
          </a:p>
        </p:txBody>
      </p:sp>
      <p:sp>
        <p:nvSpPr>
          <p:cNvPr id="36557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05000" y="2667000"/>
            <a:ext cx="6696075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3300"/>
                </a:solidFill>
                <a:latin typeface="宋体" panose="02010600030101010101" pitchFamily="2" charset="-122"/>
              </a:rPr>
              <a:t>因为光速比声速快。</a:t>
            </a:r>
          </a:p>
        </p:txBody>
      </p:sp>
      <p:sp>
        <p:nvSpPr>
          <p:cNvPr id="36557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52600" y="5157788"/>
            <a:ext cx="6346825" cy="1190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3300"/>
                </a:solidFill>
                <a:latin typeface="宋体" panose="02010600030101010101" pitchFamily="2" charset="-122"/>
              </a:rPr>
              <a:t>应根据发令枪冒烟计时，因为光速比声速快。</a:t>
            </a:r>
          </a:p>
        </p:txBody>
      </p:sp>
    </p:spTree>
    <p:extLst>
      <p:ext uri="{BB962C8B-B14F-4D97-AF65-F5344CB8AC3E}">
        <p14:creationId xmlns:p14="http://schemas.microsoft.com/office/powerpoint/2010/main" val="348596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0" grpId="0" build="p"/>
      <p:bldP spid="365572" grpId="0" build="p"/>
      <p:bldP spid="365573" grpId="0"/>
      <p:bldP spid="3655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6800" y="2438400"/>
            <a:ext cx="7010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366595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762000"/>
            <a:ext cx="8604250" cy="5035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宋体" panose="02010600030101010101" pitchFamily="2" charset="-122"/>
                <a:cs typeface="Times New Roman" panose="02020603050405020304" pitchFamily="18" charset="0"/>
              </a:rPr>
              <a:t>练习：</a:t>
            </a:r>
            <a:r>
              <a:rPr lang="en-US" altLang="zh-CN" sz="3600" b="1"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600" b="1">
                <a:latin typeface="宋体" panose="02010600030101010101" pitchFamily="2" charset="-122"/>
                <a:cs typeface="Times New Roman" panose="02020603050405020304" pitchFamily="18" charset="0"/>
              </a:rPr>
              <a:t>、商店</a:t>
            </a:r>
            <a:r>
              <a:rPr lang="zh-CN" altLang="en-US" sz="3600" b="1">
                <a:latin typeface="宋体" panose="02010600030101010101" pitchFamily="2" charset="-122"/>
              </a:rPr>
              <a:t>主人在店内展厅的墙上装一个与墙等大的平面镜，这样做的目是：</a:t>
            </a:r>
            <a:r>
              <a:rPr lang="en-US" altLang="zh-CN" sz="3600" b="1">
                <a:latin typeface="宋体" panose="02010600030101010101" pitchFamily="2" charset="-122"/>
              </a:rPr>
              <a:t>_______________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宋体" panose="02010600030101010101" pitchFamily="2" charset="-122"/>
              </a:rPr>
              <a:t>2</a:t>
            </a:r>
            <a:r>
              <a:rPr lang="zh-CN" altLang="en-US" sz="3600" b="1">
                <a:latin typeface="宋体" panose="02010600030101010101" pitchFamily="2" charset="-122"/>
              </a:rPr>
              <a:t>、夜间行车时，驾驶员要关掉车箱内的照明灯，这是因为</a:t>
            </a:r>
          </a:p>
          <a:p>
            <a:pPr>
              <a:spcBef>
                <a:spcPct val="50000"/>
              </a:spcBef>
            </a:pPr>
            <a:endParaRPr lang="zh-CN" altLang="en-US" sz="3600" b="1">
              <a:latin typeface="宋体" panose="02010600030101010101" pitchFamily="2" charset="-122"/>
            </a:endParaRPr>
          </a:p>
          <a:p>
            <a:r>
              <a:rPr lang="en-US" altLang="zh-CN" sz="3600" b="1">
                <a:latin typeface="宋体" panose="02010600030101010101" pitchFamily="2" charset="-122"/>
              </a:rPr>
              <a:t>________________________________</a:t>
            </a:r>
            <a:r>
              <a:rPr lang="en-US" altLang="zh-CN" sz="3600" b="1" u="sng">
                <a:latin typeface="宋体" panose="02010600030101010101" pitchFamily="2" charset="-122"/>
              </a:rPr>
              <a:t>          </a:t>
            </a:r>
            <a:r>
              <a:rPr lang="en-US" altLang="zh-CN" sz="3600" b="1">
                <a:latin typeface="宋体" panose="02010600030101010101" pitchFamily="2" charset="-122"/>
              </a:rPr>
              <a:t>_</a:t>
            </a:r>
            <a:r>
              <a:rPr lang="zh-CN" altLang="en-US" sz="3600" b="1">
                <a:latin typeface="宋体" panose="02010600030101010101" pitchFamily="2" charset="-122"/>
              </a:rPr>
              <a:t>。</a:t>
            </a:r>
            <a:r>
              <a:rPr lang="zh-CN" altLang="en-US" sz="3600" b="1" u="sng">
                <a:latin typeface="宋体" panose="02010600030101010101" pitchFamily="2" charset="-122"/>
                <a:cs typeface="Times New Roman" panose="02020603050405020304" pitchFamily="18" charset="0"/>
              </a:rPr>
              <a:t>                        </a:t>
            </a:r>
          </a:p>
        </p:txBody>
      </p:sp>
      <p:sp>
        <p:nvSpPr>
          <p:cNvPr id="71578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828800"/>
            <a:ext cx="36068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3300"/>
                </a:solidFill>
                <a:latin typeface="宋体" panose="02010600030101010101" pitchFamily="2" charset="-122"/>
              </a:rPr>
              <a:t>扩大视野空间。</a:t>
            </a:r>
          </a:p>
        </p:txBody>
      </p:sp>
      <p:sp>
        <p:nvSpPr>
          <p:cNvPr id="71578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3886200"/>
            <a:ext cx="8424863" cy="1301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3600" b="1">
                <a:solidFill>
                  <a:srgbClr val="FF3300"/>
                </a:solidFill>
                <a:latin typeface="宋体" panose="02010600030101010101" pitchFamily="2" charset="-122"/>
              </a:rPr>
              <a:t>避免车内景物在挡风玻璃上成像，干扰驾驶员的视线。</a:t>
            </a:r>
          </a:p>
        </p:txBody>
      </p:sp>
      <p:sp>
        <p:nvSpPr>
          <p:cNvPr id="366598" name="动作按钮: 前进或下一项 10">
            <a:hlinkClick r:id="" action="ppaction://hlinkshowjump?jump=lastslide" highlightClick="1"/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458200" y="6248400"/>
            <a:ext cx="685800" cy="609600"/>
          </a:xfrm>
          <a:prstGeom prst="actionButtonForwardNex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zh-CN" b="1">
              <a:latin typeface="Arial" panose="020B0604020202020204" pitchFamily="34" charset="0"/>
            </a:endParaRPr>
          </a:p>
        </p:txBody>
      </p:sp>
      <p:pic>
        <p:nvPicPr>
          <p:cNvPr id="715783" name="New picture" hidden="1"/>
          <p:cNvPicPr/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922000" y="12547600"/>
            <a:ext cx="482600" cy="3048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766828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81" grpId="0"/>
      <p:bldP spid="7157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z="3200" b="1"/>
              <a:t>由于</a:t>
            </a:r>
            <a:r>
              <a:rPr lang="zh-CN" altLang="en-US" sz="3200" b="1">
                <a:solidFill>
                  <a:schemeClr val="tx2"/>
                </a:solidFill>
              </a:rPr>
              <a:t>光沿直线传播</a:t>
            </a:r>
            <a:r>
              <a:rPr lang="zh-CN" altLang="en-US" sz="3200" b="1"/>
              <a:t>而产生的一些现象：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89796" name="Picture 4" descr="u=1554331315,276914896&amp;gp=2">
            <a:hlinkClick r:id="rId10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lum contrast="20000"/>
          </a:blip>
          <a:srcRect l="5144" t="7503" r="5144" b="6512"/>
          <a:stretch>
            <a:fillRect/>
          </a:stretch>
        </p:blipFill>
        <p:spPr bwMode="auto">
          <a:xfrm>
            <a:off x="125095" y="1123950"/>
            <a:ext cx="3642360" cy="2393315"/>
          </a:xfrm>
          <a:prstGeom prst="rect">
            <a:avLst/>
          </a:prstGeom>
          <a:noFill/>
        </p:spPr>
      </p:pic>
      <p:pic>
        <p:nvPicPr>
          <p:cNvPr id="289798" name="Picture 6" descr="wcy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9F7F6"/>
              </a:clrFrom>
              <a:clrTo>
                <a:srgbClr val="F9F7F6">
                  <a:alpha val="0"/>
                </a:srgbClr>
              </a:clrTo>
            </a:clrChange>
            <a:lum bright="-24000" contrast="32000"/>
          </a:blip>
          <a:srcRect l="4164" t="9920" r="3313" b="23299"/>
          <a:stretch>
            <a:fillRect/>
          </a:stretch>
        </p:blipFill>
        <p:spPr bwMode="auto">
          <a:xfrm>
            <a:off x="2291715" y="4523105"/>
            <a:ext cx="4191000" cy="1254125"/>
          </a:xfrm>
          <a:prstGeom prst="rect">
            <a:avLst/>
          </a:prstGeom>
          <a:noFill/>
        </p:spPr>
      </p:pic>
      <p:sp>
        <p:nvSpPr>
          <p:cNvPr id="289799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25040" y="5847080"/>
            <a:ext cx="304006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日食月食的形成</a:t>
            </a:r>
          </a:p>
        </p:txBody>
      </p:sp>
      <p:sp>
        <p:nvSpPr>
          <p:cNvPr id="289800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8200" y="3810000"/>
            <a:ext cx="221615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影子的形成</a:t>
            </a:r>
          </a:p>
        </p:txBody>
      </p:sp>
      <p:sp>
        <p:nvSpPr>
          <p:cNvPr id="28980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0" y="3700145"/>
            <a:ext cx="18161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小孔成像</a:t>
            </a:r>
          </a:p>
        </p:txBody>
      </p:sp>
      <p:pic>
        <p:nvPicPr>
          <p:cNvPr id="6" name="图片 5"/>
          <p:cNvPicPr preferRelativeResize="0"/>
          <p:nvPr>
            <p:custDataLst>
              <p:tags r:id="rId8"/>
            </p:custDataLst>
          </p:nvPr>
        </p:nvPicPr>
        <p:blipFill>
          <a:blip r:embed="rId13"/>
          <a:srcRect l="2016" t="23226" r="1926" b="2716"/>
          <a:stretch>
            <a:fillRect/>
          </a:stretch>
        </p:blipFill>
        <p:spPr>
          <a:xfrm>
            <a:off x="3842050" y="1117204"/>
            <a:ext cx="4800000" cy="2400000"/>
          </a:xfrm>
          <a:prstGeom prst="rect">
            <a:avLst/>
          </a:prstGeom>
          <a:noFill/>
          <a:effectLst>
            <a:outerShdw blurRad="647700" dist="50800" dir="5400000" algn="ctr" rotWithShape="0">
              <a:srgbClr val="000000">
                <a:alpha val="4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6180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9" grpId="0"/>
      <p:bldP spid="289800" grpId="0"/>
      <p:bldP spid="2898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28600"/>
            <a:ext cx="424815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光的直线传播的应用：</a:t>
            </a:r>
          </a:p>
        </p:txBody>
      </p:sp>
      <p:pic>
        <p:nvPicPr>
          <p:cNvPr id="142339" name="Picture 3" descr="瞄靶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lum bright="12000" contrast="40000"/>
          </a:blip>
          <a:stretch>
            <a:fillRect/>
          </a:stretch>
        </p:blipFill>
        <p:spPr bwMode="auto">
          <a:xfrm>
            <a:off x="381000" y="914400"/>
            <a:ext cx="3124200" cy="2260600"/>
          </a:xfrm>
          <a:prstGeom prst="rect">
            <a:avLst/>
          </a:prstGeom>
          <a:noFill/>
        </p:spPr>
      </p:pic>
      <p:pic>
        <p:nvPicPr>
          <p:cNvPr id="142340" name="Picture 4" descr="向右看齐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lum contrast="20000"/>
          </a:blip>
          <a:stretch>
            <a:fillRect/>
          </a:stretch>
        </p:blipFill>
        <p:spPr bwMode="auto">
          <a:xfrm>
            <a:off x="4191000" y="1219200"/>
            <a:ext cx="4191000" cy="2316163"/>
          </a:xfrm>
          <a:prstGeom prst="rect">
            <a:avLst/>
          </a:prstGeom>
          <a:noFill/>
        </p:spPr>
      </p:pic>
      <p:pic>
        <p:nvPicPr>
          <p:cNvPr id="142341" name="Picture 5" descr="激光准直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/>
          <a:srcRect b="18758"/>
          <a:stretch>
            <a:fillRect/>
          </a:stretch>
        </p:blipFill>
        <p:spPr bwMode="auto">
          <a:xfrm>
            <a:off x="1295400" y="4237355"/>
            <a:ext cx="6553200" cy="1739900"/>
          </a:xfrm>
          <a:prstGeom prst="rect">
            <a:avLst/>
          </a:prstGeom>
          <a:noFill/>
        </p:spPr>
      </p:pic>
      <p:sp>
        <p:nvSpPr>
          <p:cNvPr id="14234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51050" y="4076700"/>
            <a:ext cx="16573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14234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3352800"/>
            <a:ext cx="33528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CA4C06"/>
                </a:solidFill>
                <a:latin typeface="Arial" panose="020B0604020202020204" pitchFamily="34" charset="0"/>
                <a:ea typeface="华文新魏" pitchFamily="2" charset="-122"/>
              </a:rPr>
              <a:t>  </a:t>
            </a:r>
            <a:r>
              <a:rPr lang="zh-CN" altLang="en-US" sz="3200" b="1">
                <a:solidFill>
                  <a:srgbClr val="CA4C06"/>
                </a:solidFill>
                <a:latin typeface="Arial" panose="020B0604020202020204" pitchFamily="34" charset="0"/>
                <a:ea typeface="华文新魏" pitchFamily="2" charset="-122"/>
              </a:rPr>
              <a:t>步枪的瞄准射击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29200" y="3657600"/>
            <a:ext cx="28194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A4C06"/>
                </a:solidFill>
                <a:latin typeface="Arial" panose="020B0604020202020204" pitchFamily="34" charset="0"/>
                <a:ea typeface="华文新魏" pitchFamily="2" charset="-122"/>
              </a:rPr>
              <a:t>  </a:t>
            </a:r>
            <a:r>
              <a:rPr lang="zh-CN" altLang="en-US" sz="3200" b="1">
                <a:solidFill>
                  <a:srgbClr val="CA4C06"/>
                </a:solidFill>
                <a:latin typeface="Arial" panose="020B0604020202020204" pitchFamily="34" charset="0"/>
                <a:ea typeface="华文新魏" pitchFamily="2" charset="-122"/>
              </a:rPr>
              <a:t>排队看齐</a:t>
            </a:r>
          </a:p>
        </p:txBody>
      </p:sp>
      <p:sp>
        <p:nvSpPr>
          <p:cNvPr id="14234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13405" y="5977255"/>
            <a:ext cx="2097088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A4C06"/>
                </a:solidFill>
                <a:latin typeface="Arial" panose="020B0604020202020204" pitchFamily="34" charset="0"/>
                <a:ea typeface="华文新魏" pitchFamily="2" charset="-122"/>
              </a:rPr>
              <a:t>  </a:t>
            </a:r>
            <a:r>
              <a:rPr lang="zh-CN" altLang="en-US" sz="3200" b="1">
                <a:solidFill>
                  <a:srgbClr val="CA4C06"/>
                </a:solidFill>
                <a:latin typeface="Arial" panose="020B0604020202020204" pitchFamily="34" charset="0"/>
                <a:ea typeface="华文新魏" pitchFamily="2" charset="-122"/>
              </a:rPr>
              <a:t>激光准直</a:t>
            </a:r>
          </a:p>
        </p:txBody>
      </p:sp>
    </p:spTree>
    <p:extLst>
      <p:ext uri="{BB962C8B-B14F-4D97-AF65-F5344CB8AC3E}">
        <p14:creationId xmlns:p14="http://schemas.microsoft.com/office/powerpoint/2010/main" val="201218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3" grpId="0"/>
      <p:bldP spid="142344" grpId="0"/>
      <p:bldP spid="1423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wcy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bright="6000" contrast="12000"/>
          </a:blip>
          <a:srcRect l="23622" t="1129" r="4797" b="48003"/>
          <a:stretch>
            <a:fillRect/>
          </a:stretch>
        </p:blipFill>
        <p:spPr bwMode="auto">
          <a:xfrm>
            <a:off x="152400" y="2432050"/>
            <a:ext cx="4724400" cy="2762250"/>
          </a:xfrm>
          <a:prstGeom prst="rect">
            <a:avLst/>
          </a:prstGeom>
          <a:noFill/>
        </p:spPr>
      </p:pic>
      <p:sp>
        <p:nvSpPr>
          <p:cNvPr id="14950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381000"/>
            <a:ext cx="8610600" cy="1076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华文新魏" pitchFamily="2" charset="-122"/>
                <a:ea typeface="华文新魏" pitchFamily="2" charset="-122"/>
              </a:rPr>
              <a:t>     </a:t>
            </a:r>
            <a:r>
              <a:rPr lang="zh-CN" altLang="en-US" sz="3200" b="1">
                <a:latin typeface="宋体" panose="02010600030101010101" pitchFamily="2" charset="-122"/>
              </a:rPr>
              <a:t>（</a:t>
            </a:r>
            <a:r>
              <a:rPr lang="en-US" altLang="zh-CN" sz="3200" b="1">
                <a:latin typeface="宋体" panose="02010600030101010101" pitchFamily="2" charset="-122"/>
              </a:rPr>
              <a:t>3</a:t>
            </a:r>
            <a:r>
              <a:rPr lang="zh-CN" altLang="en-US" sz="3200" b="1">
                <a:latin typeface="宋体" panose="02010600030101010101" pitchFamily="2" charset="-122"/>
              </a:rPr>
              <a:t>）光在真空中的传播速度</a:t>
            </a:r>
            <a:r>
              <a:rPr lang="zh-CN" altLang="en-US" sz="3200" b="1" u="sng">
                <a:latin typeface="宋体" panose="02010600030101010101" pitchFamily="2" charset="-122"/>
              </a:rPr>
              <a:t>       </a:t>
            </a:r>
            <a:r>
              <a:rPr lang="zh-CN" altLang="en-US" sz="3600" b="1" u="sng" baseline="3000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3200" b="1">
                <a:latin typeface="宋体" panose="02010600030101010101" pitchFamily="2" charset="-122"/>
              </a:rPr>
              <a:t>m/s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，</a:t>
            </a:r>
            <a:r>
              <a:rPr lang="zh-CN" altLang="en-US" sz="3200" b="1">
                <a:latin typeface="宋体" panose="02010600030101010101" pitchFamily="2" charset="-122"/>
              </a:rPr>
              <a:t>在空气中的速度接近于在真空中的速度。</a:t>
            </a:r>
          </a:p>
        </p:txBody>
      </p:sp>
      <p:sp>
        <p:nvSpPr>
          <p:cNvPr id="14950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676400"/>
            <a:ext cx="80010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3399"/>
                </a:solidFill>
                <a:latin typeface="宋体" panose="02010600030101010101" pitchFamily="2" charset="-122"/>
              </a:rPr>
              <a:t>光在其他介质中的速度都比真空中的</a:t>
            </a:r>
            <a:r>
              <a:rPr lang="zh-CN" altLang="en-US" sz="3200" b="1" u="sng">
                <a:solidFill>
                  <a:srgbClr val="003399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3200" b="1">
                <a:solidFill>
                  <a:srgbClr val="003399"/>
                </a:solidFill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14951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280670"/>
            <a:ext cx="17526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u="sng">
                <a:solidFill>
                  <a:srgbClr val="FF0000"/>
                </a:solidFill>
                <a:latin typeface="宋体" panose="02010600030101010101" pitchFamily="2" charset="-122"/>
              </a:rPr>
              <a:t>3×10</a:t>
            </a:r>
            <a:r>
              <a:rPr lang="en-US" altLang="zh-CN" sz="4000" b="1" u="sng" baseline="30000">
                <a:solidFill>
                  <a:srgbClr val="FF0000"/>
                </a:solidFill>
                <a:latin typeface="宋体" panose="02010600030101010101" pitchFamily="2" charset="-122"/>
              </a:rPr>
              <a:t>8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29355" y="2696210"/>
            <a:ext cx="4343400" cy="1465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光在一年中传播</a:t>
            </a:r>
          </a:p>
          <a:p>
            <a:pPr>
              <a:spcBef>
                <a:spcPct val="50000"/>
              </a:spcBef>
            </a:pPr>
            <a:r>
              <a:rPr lang="zh-CN" altLang="en-US" sz="3600" b="1"/>
              <a:t>的距离</a:t>
            </a:r>
            <a:r>
              <a:rPr lang="en-US" altLang="zh-CN" sz="3600" b="1">
                <a:latin typeface="Arial"/>
              </a:rPr>
              <a:t>——</a:t>
            </a:r>
            <a:r>
              <a:rPr lang="en-US" altLang="zh-CN" sz="3600" b="1" u="sng"/>
              <a:t>        </a:t>
            </a:r>
            <a:r>
              <a:rPr lang="zh-CN" altLang="en-US" sz="3600" b="1"/>
              <a:t>。</a:t>
            </a:r>
            <a:endParaRPr lang="zh-CN" altLang="en-US" sz="4000" b="1">
              <a:solidFill>
                <a:schemeClr val="tx2"/>
              </a:solidFill>
            </a:endParaRPr>
          </a:p>
        </p:txBody>
      </p:sp>
      <p:sp>
        <p:nvSpPr>
          <p:cNvPr id="14951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63310" y="3462655"/>
            <a:ext cx="13716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chemeClr val="tx2"/>
                </a:solidFill>
              </a:rPr>
              <a:t>光年</a:t>
            </a:r>
          </a:p>
        </p:txBody>
      </p:sp>
      <p:sp>
        <p:nvSpPr>
          <p:cNvPr id="149515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1524000"/>
            <a:ext cx="11430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chemeClr val="tx2"/>
                </a:solidFill>
              </a:rPr>
              <a:t>小</a:t>
            </a:r>
          </a:p>
        </p:txBody>
      </p:sp>
    </p:spTree>
    <p:extLst>
      <p:ext uri="{BB962C8B-B14F-4D97-AF65-F5344CB8AC3E}">
        <p14:creationId xmlns:p14="http://schemas.microsoft.com/office/powerpoint/2010/main" val="134571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0" grpId="0"/>
      <p:bldP spid="149513" grpId="0"/>
      <p:bldP spid="1495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890" y="1027430"/>
            <a:ext cx="6010910" cy="18148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（</a:t>
            </a:r>
            <a:r>
              <a:rPr lang="en-US" altLang="zh-CN" sz="2800" b="1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zh-CN" altLang="en-US" sz="2800" b="1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）光的反射现象：</a:t>
            </a:r>
          </a:p>
          <a:p>
            <a:r>
              <a:rPr lang="zh-CN" altLang="en-US" sz="2800" b="1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 </a:t>
            </a:r>
            <a:r>
              <a:rPr lang="zh-CN" altLang="en-US" sz="2800" b="1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 光射到物体表面上时，一部分光</a:t>
            </a:r>
            <a:endParaRPr lang="zh-CN" altLang="en-US" sz="2800" b="1">
              <a:solidFill>
                <a:srgbClr val="0004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r>
              <a:rPr lang="zh-CN" altLang="en-US" sz="2800" b="1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被反射回去的现象叫光的反射。</a:t>
            </a:r>
            <a:endParaRPr lang="zh-CN" altLang="en-US" sz="2800" b="1">
              <a:solidFill>
                <a:srgbClr val="0004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endParaRPr lang="zh-CN" altLang="en-US" sz="2800" b="1">
              <a:solidFill>
                <a:srgbClr val="0004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667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76200" y="2234883"/>
            <a:ext cx="8458200" cy="47228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endParaRPr lang="en-US" altLang="zh-CN" sz="32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sym typeface="Wingdings" pitchFamily="2" charset="2"/>
            </a:endParaRPr>
          </a:p>
          <a:p>
            <a:endParaRPr lang="en-US" altLang="zh-CN" sz="32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r>
              <a:rPr lang="en-US" altLang="zh-CN" sz="3200" b="1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</a:t>
            </a:r>
            <a:r>
              <a:rPr lang="zh-CN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一“点”：  </a:t>
            </a:r>
            <a:r>
              <a:rPr lang="zh-CN" altLang="en-US" sz="3200" b="1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入射点Ｏ</a:t>
            </a:r>
          </a:p>
          <a:p>
            <a:r>
              <a:rPr lang="zh-CN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三“线”：</a:t>
            </a:r>
            <a:r>
              <a:rPr lang="zh-CN" altLang="en-US" sz="3200" b="1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入射光线、</a:t>
            </a:r>
          </a:p>
          <a:p>
            <a:r>
              <a:rPr lang="zh-CN" altLang="en-US" sz="3200" b="1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                 反射光线、</a:t>
            </a:r>
          </a:p>
          <a:p>
            <a:r>
              <a:rPr lang="zh-CN" altLang="en-US" sz="3200" b="1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                 法线ＯＮ</a:t>
            </a:r>
          </a:p>
          <a:p>
            <a:r>
              <a:rPr lang="zh-CN" altLang="en-US" sz="3200" b="1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　 </a:t>
            </a:r>
            <a:r>
              <a:rPr lang="zh-CN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两“角”：</a:t>
            </a:r>
            <a:r>
              <a:rPr lang="zh-CN" altLang="en-US" sz="3200" b="1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入射角</a:t>
            </a:r>
            <a:r>
              <a:rPr lang="en-US" altLang="zh-CN" sz="3200" b="1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</a:t>
            </a:r>
            <a:r>
              <a:rPr lang="zh-CN" altLang="en-US" sz="3200" b="1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：　　　　　  </a:t>
            </a:r>
          </a:p>
          <a:p>
            <a:r>
              <a:rPr lang="zh-CN" altLang="en-US" sz="3200" b="1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                反射角</a:t>
            </a:r>
            <a:r>
              <a:rPr lang="en-US" altLang="zh-CN" sz="3200" b="1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</a:t>
            </a:r>
            <a:r>
              <a:rPr lang="zh-CN" altLang="en-US" sz="3200" b="1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：</a:t>
            </a:r>
            <a:endParaRPr lang="zh-CN" altLang="en-US" sz="3200" b="1">
              <a:solidFill>
                <a:srgbClr val="000404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3200" b="1">
              <a:solidFill>
                <a:srgbClr val="000404"/>
              </a:solidFill>
              <a:latin typeface="Arial" panose="020B0604020202020204" pitchFamily="34" charset="0"/>
            </a:endParaRPr>
          </a:p>
        </p:txBody>
      </p:sp>
      <p:grpSp>
        <p:nvGrpSpPr>
          <p:cNvPr id="156678" name="Group 6"/>
          <p:cNvGrpSpPr/>
          <p:nvPr>
            <p:custDataLst>
              <p:tags r:id="rId3"/>
            </p:custDataLst>
          </p:nvPr>
        </p:nvGrpSpPr>
        <p:grpSpPr>
          <a:xfrm>
            <a:off x="5105400" y="5638800"/>
            <a:ext cx="3733800" cy="152400"/>
            <a:chOff x="1488" y="3072"/>
            <a:chExt cx="2784" cy="96"/>
          </a:xfrm>
        </p:grpSpPr>
        <p:sp>
          <p:nvSpPr>
            <p:cNvPr id="156679" name="Line 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488" y="3072"/>
              <a:ext cx="27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680" name="Line 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rot="22132390">
              <a:off x="1584" y="307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681" name="Line 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728" y="307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682" name="Line 10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872" y="307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683" name="Line 1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2016" y="307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684" name="Line 1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2160" y="307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56685" name="Group 13"/>
            <p:cNvGrpSpPr/>
            <p:nvPr>
              <p:custDataLst>
                <p:tags r:id="rId25"/>
              </p:custDataLst>
            </p:nvPr>
          </p:nvGrpSpPr>
          <p:grpSpPr>
            <a:xfrm>
              <a:off x="2304" y="3072"/>
              <a:ext cx="672" cy="96"/>
              <a:chOff x="2304" y="3072"/>
              <a:chExt cx="672" cy="96"/>
            </a:xfrm>
          </p:grpSpPr>
          <p:sp>
            <p:nvSpPr>
              <p:cNvPr id="156686" name="Line 14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304" y="307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6687" name="Line 15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448" y="307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6688" name="Line 16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592" y="307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6689" name="Line 17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736" y="307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6690" name="Line 18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880" y="307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56691" name="Group 19"/>
            <p:cNvGrpSpPr/>
            <p:nvPr>
              <p:custDataLst>
                <p:tags r:id="rId26"/>
              </p:custDataLst>
            </p:nvPr>
          </p:nvGrpSpPr>
          <p:grpSpPr>
            <a:xfrm>
              <a:off x="3024" y="3072"/>
              <a:ext cx="672" cy="96"/>
              <a:chOff x="2304" y="3072"/>
              <a:chExt cx="672" cy="96"/>
            </a:xfrm>
          </p:grpSpPr>
          <p:sp>
            <p:nvSpPr>
              <p:cNvPr id="156692" name="Line 20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04" y="307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6693" name="Line 21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448" y="307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6694" name="Line 22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592" y="307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6695" name="Line 23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736" y="307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6696" name="Line 24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880" y="307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56697" name="Line 25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744" y="307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698" name="Line 26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3888" y="307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699" name="Line 27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4032" y="307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700" name="Line 28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4176" y="307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6701" name="Line 2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7010400" y="3200400"/>
            <a:ext cx="0" cy="2357438"/>
          </a:xfrm>
          <a:prstGeom prst="line">
            <a:avLst/>
          </a:prstGeom>
          <a:noFill/>
          <a:ln w="63500">
            <a:solidFill>
              <a:schemeClr val="tx1"/>
            </a:solidFill>
            <a:prstDash val="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56702" name="Group 30"/>
          <p:cNvGrpSpPr/>
          <p:nvPr>
            <p:custDataLst>
              <p:tags r:id="rId5"/>
            </p:custDataLst>
          </p:nvPr>
        </p:nvGrpSpPr>
        <p:grpSpPr>
          <a:xfrm>
            <a:off x="5562600" y="4191000"/>
            <a:ext cx="1447800" cy="1447800"/>
            <a:chOff x="1632" y="1036"/>
            <a:chExt cx="1200" cy="1200"/>
          </a:xfrm>
        </p:grpSpPr>
        <p:sp>
          <p:nvSpPr>
            <p:cNvPr id="156703" name="Line 3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632" y="1036"/>
              <a:ext cx="1200" cy="1200"/>
            </a:xfrm>
            <a:prstGeom prst="line">
              <a:avLst/>
            </a:prstGeom>
            <a:noFill/>
            <a:ln w="73025">
              <a:solidFill>
                <a:schemeClr val="tx2"/>
              </a:solidFill>
              <a:round/>
              <a:headEnd type="none" w="med" len="lg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704" name="Line 3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rot="-10800000">
              <a:off x="2124" y="1532"/>
              <a:ext cx="144" cy="144"/>
            </a:xfrm>
            <a:prstGeom prst="line">
              <a:avLst/>
            </a:prstGeom>
            <a:noFill/>
            <a:ln w="76200">
              <a:solidFill>
                <a:srgbClr val="BBBBFF"/>
              </a:solidFill>
              <a:round/>
              <a:headEnd type="none" w="med" len="lg"/>
              <a:tailEnd type="triangle" w="med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6705" name="Group 33"/>
          <p:cNvGrpSpPr/>
          <p:nvPr>
            <p:custDataLst>
              <p:tags r:id="rId6"/>
            </p:custDataLst>
          </p:nvPr>
        </p:nvGrpSpPr>
        <p:grpSpPr>
          <a:xfrm>
            <a:off x="6934200" y="4191000"/>
            <a:ext cx="1447800" cy="1447800"/>
            <a:chOff x="2851" y="1040"/>
            <a:chExt cx="1200" cy="1200"/>
          </a:xfrm>
        </p:grpSpPr>
        <p:sp>
          <p:nvSpPr>
            <p:cNvPr id="156706" name="Line 3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2851" y="1040"/>
              <a:ext cx="1200" cy="1200"/>
            </a:xfrm>
            <a:prstGeom prst="line">
              <a:avLst/>
            </a:prstGeom>
            <a:noFill/>
            <a:ln w="73025">
              <a:solidFill>
                <a:schemeClr val="tx2"/>
              </a:solidFill>
              <a:round/>
              <a:headEnd type="none" w="med" len="lg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707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365" y="1587"/>
              <a:ext cx="144" cy="144"/>
            </a:xfrm>
            <a:prstGeom prst="line">
              <a:avLst/>
            </a:prstGeom>
            <a:noFill/>
            <a:ln w="76200">
              <a:solidFill>
                <a:srgbClr val="BBBBFF"/>
              </a:solidFill>
              <a:round/>
              <a:headEnd type="none" w="med" len="lg"/>
              <a:tailEnd type="triangle" w="med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6712" name="Freeform 40"/>
          <p:cNvSpPr/>
          <p:nvPr>
            <p:custDataLst>
              <p:tags r:id="rId7"/>
            </p:custDataLst>
          </p:nvPr>
        </p:nvSpPr>
        <p:spPr bwMode="auto">
          <a:xfrm>
            <a:off x="6415088" y="4721225"/>
            <a:ext cx="631825" cy="257175"/>
          </a:xfrm>
          <a:custGeom>
            <a:avLst/>
            <a:gdLst/>
            <a:ahLst/>
            <a:cxnLst>
              <a:cxn ang="0">
                <a:pos x="0" y="162"/>
              </a:cxn>
              <a:cxn ang="0">
                <a:pos x="46" y="71"/>
              </a:cxn>
              <a:cxn ang="0">
                <a:pos x="338" y="125"/>
              </a:cxn>
            </a:cxnLst>
            <a:rect l="0" t="0" r="r" b="b"/>
            <a:pathLst>
              <a:path w="398" h="162">
                <a:moveTo>
                  <a:pt x="0" y="162"/>
                </a:moveTo>
                <a:cubicBezTo>
                  <a:pt x="11" y="129"/>
                  <a:pt x="26" y="100"/>
                  <a:pt x="46" y="71"/>
                </a:cubicBezTo>
                <a:cubicBezTo>
                  <a:pt x="398" y="83"/>
                  <a:pt x="276" y="0"/>
                  <a:pt x="338" y="125"/>
                </a:cubicBezTo>
              </a:path>
            </a:pathLst>
          </a:custGeom>
          <a:noFill/>
          <a:ln w="57150" cmpd="sng">
            <a:solidFill>
              <a:srgbClr val="000066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6713" name="Freeform 41"/>
          <p:cNvSpPr/>
          <p:nvPr>
            <p:custDataLst>
              <p:tags r:id="rId8"/>
            </p:custDataLst>
          </p:nvPr>
        </p:nvSpPr>
        <p:spPr bwMode="auto">
          <a:xfrm>
            <a:off x="7038975" y="4494213"/>
            <a:ext cx="406400" cy="54292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28" y="31"/>
              </a:cxn>
              <a:cxn ang="0">
                <a:pos x="137" y="58"/>
              </a:cxn>
              <a:cxn ang="0">
                <a:pos x="156" y="76"/>
              </a:cxn>
              <a:cxn ang="0">
                <a:pos x="192" y="122"/>
              </a:cxn>
              <a:cxn ang="0">
                <a:pos x="220" y="177"/>
              </a:cxn>
              <a:cxn ang="0">
                <a:pos x="256" y="342"/>
              </a:cxn>
            </a:cxnLst>
            <a:rect l="0" t="0" r="r" b="b"/>
            <a:pathLst>
              <a:path w="256" h="342">
                <a:moveTo>
                  <a:pt x="0" y="12"/>
                </a:moveTo>
                <a:cubicBezTo>
                  <a:pt x="43" y="16"/>
                  <a:pt x="97" y="0"/>
                  <a:pt x="128" y="31"/>
                </a:cubicBezTo>
                <a:cubicBezTo>
                  <a:pt x="135" y="38"/>
                  <a:pt x="132" y="50"/>
                  <a:pt x="137" y="58"/>
                </a:cubicBezTo>
                <a:cubicBezTo>
                  <a:pt x="142" y="65"/>
                  <a:pt x="150" y="70"/>
                  <a:pt x="156" y="76"/>
                </a:cubicBezTo>
                <a:cubicBezTo>
                  <a:pt x="186" y="168"/>
                  <a:pt x="138" y="39"/>
                  <a:pt x="192" y="122"/>
                </a:cubicBezTo>
                <a:cubicBezTo>
                  <a:pt x="252" y="214"/>
                  <a:pt x="158" y="118"/>
                  <a:pt x="220" y="177"/>
                </a:cubicBezTo>
                <a:cubicBezTo>
                  <a:pt x="238" y="230"/>
                  <a:pt x="256" y="286"/>
                  <a:pt x="256" y="342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6714" name="Text Box 4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890" y="53975"/>
            <a:ext cx="4343400" cy="823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800" b="1">
                <a:latin typeface="Times New Roman" panose="02020603050405020304" pitchFamily="18" charset="0"/>
              </a:rPr>
              <a:t>2</a:t>
            </a:r>
            <a:r>
              <a:rPr kumimoji="1" lang="zh-CN" altLang="en-US" sz="4800" b="1">
                <a:latin typeface="Times New Roman" panose="02020603050405020304" pitchFamily="18" charset="0"/>
              </a:rPr>
              <a:t>、光的反射</a:t>
            </a:r>
          </a:p>
        </p:txBody>
      </p:sp>
      <p:sp>
        <p:nvSpPr>
          <p:cNvPr id="156715" name="Text Box 4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1935" y="2438400"/>
            <a:ext cx="7696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光的反射现象的几个名称：</a:t>
            </a:r>
          </a:p>
        </p:txBody>
      </p:sp>
      <p:sp>
        <p:nvSpPr>
          <p:cNvPr id="156716" name="Text Box 4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15200" y="3962400"/>
            <a:ext cx="457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156717" name="Text Box 4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29350" y="4089400"/>
            <a:ext cx="457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56718" name="Text Box 4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781800" y="5638800"/>
            <a:ext cx="5334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4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Ｏ</a:t>
            </a:r>
          </a:p>
        </p:txBody>
      </p:sp>
      <p:pic>
        <p:nvPicPr>
          <p:cNvPr id="156719" name="Picture 47" descr="image001(170)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/>
          <a:stretch>
            <a:fillRect/>
          </a:stretch>
        </p:blipFill>
        <p:spPr bwMode="auto">
          <a:xfrm>
            <a:off x="6286500" y="781050"/>
            <a:ext cx="2514600" cy="1881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994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6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6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6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6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/>
      <p:bldP spid="156677" grpId="0"/>
      <p:bldP spid="156701" grpId="0" animBg="1"/>
      <p:bldP spid="156712" grpId="0" animBg="1"/>
      <p:bldP spid="156713" grpId="0" animBg="1"/>
      <p:bldP spid="156715" grpId="0"/>
      <p:bldP spid="156716" grpId="0"/>
      <p:bldP spid="156717" grpId="0"/>
      <p:bldP spid="1567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" y="685800"/>
            <a:ext cx="8686800" cy="259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3600" b="1">
                <a:latin typeface="Times New Roman" panose="02020603050405020304" pitchFamily="18" charset="0"/>
              </a:rPr>
              <a:t>（</a:t>
            </a:r>
            <a:r>
              <a:rPr kumimoji="1" lang="en-US" altLang="zh-CN" sz="3600" b="1">
                <a:latin typeface="Times New Roman" panose="02020603050405020304" pitchFamily="18" charset="0"/>
              </a:rPr>
              <a:t>2</a:t>
            </a:r>
            <a:r>
              <a:rPr kumimoji="1" lang="zh-CN" altLang="en-US" sz="3600" b="1">
                <a:latin typeface="Times New Roman" panose="02020603050405020304" pitchFamily="18" charset="0"/>
              </a:rPr>
              <a:t>）光的反射定律：</a:t>
            </a:r>
          </a:p>
          <a:p>
            <a:r>
              <a:rPr kumimoji="1" lang="zh-CN" altLang="en-US" sz="3200" b="1">
                <a:latin typeface="Times New Roman" panose="02020603050405020304" pitchFamily="18" charset="0"/>
              </a:rPr>
              <a:t>光在发生反射时，</a:t>
            </a:r>
            <a:r>
              <a:rPr kumimoji="1" lang="zh-CN" altLang="en-US" sz="3200" b="1" u="sng">
                <a:latin typeface="Times New Roman" panose="02020603050405020304" pitchFamily="18" charset="0"/>
              </a:rPr>
              <a:t>                      </a:t>
            </a:r>
            <a:r>
              <a:rPr kumimoji="1" lang="zh-CN" altLang="en-US" sz="3200" b="1">
                <a:latin typeface="Times New Roman" panose="02020603050405020304" pitchFamily="18" charset="0"/>
              </a:rPr>
              <a:t>、</a:t>
            </a:r>
            <a:r>
              <a:rPr kumimoji="1" lang="zh-CN" altLang="en-US" sz="3200" b="1" u="sng">
                <a:latin typeface="Times New Roman" panose="02020603050405020304" pitchFamily="18" charset="0"/>
              </a:rPr>
              <a:t>                 </a:t>
            </a:r>
            <a:r>
              <a:rPr kumimoji="1" lang="zh-CN" altLang="en-US" sz="3200" b="1">
                <a:latin typeface="Times New Roman" panose="02020603050405020304" pitchFamily="18" charset="0"/>
              </a:rPr>
              <a:t>和   </a:t>
            </a:r>
            <a:r>
              <a:rPr kumimoji="1" lang="zh-CN" altLang="en-US" sz="3200" b="1" u="sng">
                <a:latin typeface="Times New Roman" panose="02020603050405020304" pitchFamily="18" charset="0"/>
              </a:rPr>
              <a:t> </a:t>
            </a:r>
          </a:p>
          <a:p>
            <a:r>
              <a:rPr kumimoji="1" lang="zh-CN" altLang="en-US" sz="3200" b="1" u="sng">
                <a:latin typeface="Times New Roman" panose="02020603050405020304" pitchFamily="18" charset="0"/>
              </a:rPr>
              <a:t>             </a:t>
            </a:r>
            <a:r>
              <a:rPr kumimoji="1" lang="zh-CN" altLang="en-US" sz="3200" b="1">
                <a:latin typeface="Times New Roman" panose="02020603050405020304" pitchFamily="18" charset="0"/>
              </a:rPr>
              <a:t>在同一平面内；</a:t>
            </a:r>
          </a:p>
          <a:p>
            <a:r>
              <a:rPr kumimoji="1" lang="zh-CN" altLang="en-US" sz="3200" b="1" u="sng">
                <a:latin typeface="Times New Roman" panose="02020603050405020304" pitchFamily="18" charset="0"/>
              </a:rPr>
              <a:t>                   </a:t>
            </a:r>
            <a:r>
              <a:rPr kumimoji="1" lang="zh-CN" altLang="en-US" sz="3200" b="1">
                <a:latin typeface="Times New Roman" panose="02020603050405020304" pitchFamily="18" charset="0"/>
              </a:rPr>
              <a:t>和 </a:t>
            </a:r>
            <a:r>
              <a:rPr kumimoji="1" lang="zh-CN" altLang="en-US" sz="3200" b="1" u="sng">
                <a:latin typeface="Times New Roman" panose="02020603050405020304" pitchFamily="18" charset="0"/>
              </a:rPr>
              <a:t>                  </a:t>
            </a:r>
            <a:r>
              <a:rPr kumimoji="1" lang="zh-CN" altLang="en-US" sz="3200" b="1">
                <a:latin typeface="Times New Roman" panose="02020603050405020304" pitchFamily="18" charset="0"/>
              </a:rPr>
              <a:t>分别位于</a:t>
            </a:r>
            <a:r>
              <a:rPr kumimoji="1" lang="zh-CN" altLang="en-US" sz="3200" b="1" u="sng">
                <a:latin typeface="Times New Roman" panose="02020603050405020304" pitchFamily="18" charset="0"/>
              </a:rPr>
              <a:t>            </a:t>
            </a:r>
            <a:r>
              <a:rPr kumimoji="1" lang="zh-CN" altLang="en-US" sz="3200" b="1">
                <a:latin typeface="Times New Roman" panose="02020603050405020304" pitchFamily="18" charset="0"/>
              </a:rPr>
              <a:t>两侧；</a:t>
            </a:r>
          </a:p>
          <a:p>
            <a:r>
              <a:rPr kumimoji="1" lang="zh-CN" altLang="en-US" sz="3200" b="1" u="sng">
                <a:latin typeface="Times New Roman" panose="02020603050405020304" pitchFamily="18" charset="0"/>
              </a:rPr>
              <a:t>                  </a:t>
            </a:r>
            <a:r>
              <a:rPr kumimoji="1" lang="zh-CN" altLang="en-US" sz="3200" b="1">
                <a:latin typeface="Times New Roman" panose="02020603050405020304" pitchFamily="18" charset="0"/>
              </a:rPr>
              <a:t>等于</a:t>
            </a:r>
            <a:r>
              <a:rPr kumimoji="1" lang="zh-CN" altLang="en-US" sz="3200" b="1" u="sng">
                <a:latin typeface="Times New Roman" panose="02020603050405020304" pitchFamily="18" charset="0"/>
              </a:rPr>
              <a:t>                    </a:t>
            </a:r>
            <a:r>
              <a:rPr kumimoji="1" lang="zh-CN" altLang="en-US" sz="3200" b="1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157745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7955" y="4419600"/>
            <a:ext cx="8839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（</a:t>
            </a:r>
            <a:r>
              <a:rPr lang="en-US" altLang="zh-CN" sz="3200" b="1"/>
              <a:t>3</a:t>
            </a:r>
            <a:r>
              <a:rPr lang="zh-CN" altLang="en-US" sz="3200" b="1"/>
              <a:t>）光的反射过程中光路是</a:t>
            </a:r>
            <a:r>
              <a:rPr lang="zh-CN" altLang="en-US" sz="3200" b="1" u="sng"/>
              <a:t>        </a:t>
            </a:r>
            <a:r>
              <a:rPr lang="zh-CN" altLang="en-US" sz="3200" b="1"/>
              <a:t>的。</a:t>
            </a:r>
          </a:p>
        </p:txBody>
      </p:sp>
      <p:sp>
        <p:nvSpPr>
          <p:cNvPr id="157746" name="Text Box 5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38800" y="4419600"/>
            <a:ext cx="11430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chemeClr val="tx2"/>
                </a:solidFill>
              </a:rPr>
              <a:t>可逆</a:t>
            </a:r>
          </a:p>
        </p:txBody>
      </p:sp>
      <p:sp>
        <p:nvSpPr>
          <p:cNvPr id="157747" name="Text Box 5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53055" y="2696845"/>
            <a:ext cx="19050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</a:rPr>
              <a:t>入射角</a:t>
            </a:r>
          </a:p>
        </p:txBody>
      </p:sp>
      <p:sp>
        <p:nvSpPr>
          <p:cNvPr id="157748" name="Text Box 5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2696845"/>
            <a:ext cx="17526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</a:rPr>
              <a:t>反射角</a:t>
            </a:r>
          </a:p>
        </p:txBody>
      </p:sp>
      <p:sp>
        <p:nvSpPr>
          <p:cNvPr id="157749" name="Text Box 5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" y="2196465"/>
            <a:ext cx="21336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</a:rPr>
              <a:t>反射光线</a:t>
            </a:r>
          </a:p>
        </p:txBody>
      </p:sp>
      <p:sp>
        <p:nvSpPr>
          <p:cNvPr id="157750" name="Text Box 5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76500" y="2128520"/>
            <a:ext cx="22860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</a:rPr>
              <a:t>入射光线</a:t>
            </a:r>
          </a:p>
        </p:txBody>
      </p:sp>
      <p:sp>
        <p:nvSpPr>
          <p:cNvPr id="157751" name="Text Box 5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85535" y="2128520"/>
            <a:ext cx="11430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</a:rPr>
              <a:t>法线</a:t>
            </a:r>
          </a:p>
        </p:txBody>
      </p:sp>
      <p:sp>
        <p:nvSpPr>
          <p:cNvPr id="157752" name="Text Box 5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24300" y="1096645"/>
            <a:ext cx="18288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</a:rPr>
              <a:t>反射光线</a:t>
            </a:r>
          </a:p>
        </p:txBody>
      </p:sp>
      <p:sp>
        <p:nvSpPr>
          <p:cNvPr id="157753" name="Text Box 5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43600" y="1143000"/>
            <a:ext cx="22098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</a:rPr>
              <a:t>入射光线</a:t>
            </a:r>
          </a:p>
        </p:txBody>
      </p:sp>
      <p:sp>
        <p:nvSpPr>
          <p:cNvPr id="157754" name="Text Box 5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8600" y="1616710"/>
            <a:ext cx="11430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</a:rPr>
              <a:t>法线</a:t>
            </a:r>
          </a:p>
        </p:txBody>
      </p:sp>
      <p:sp>
        <p:nvSpPr>
          <p:cNvPr id="157757" name="Text Box 6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7955" y="3493770"/>
            <a:ext cx="63246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3333FF"/>
                </a:solidFill>
              </a:rPr>
              <a:t>三线共面、两线分居、两角相等</a:t>
            </a:r>
          </a:p>
        </p:txBody>
      </p:sp>
    </p:spTree>
    <p:extLst>
      <p:ext uri="{BB962C8B-B14F-4D97-AF65-F5344CB8AC3E}">
        <p14:creationId xmlns:p14="http://schemas.microsoft.com/office/powerpoint/2010/main" val="231619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7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7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7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7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7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7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7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7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7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7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7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7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7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7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7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7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7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7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45" grpId="0"/>
      <p:bldP spid="157746" grpId="0"/>
      <p:bldP spid="157747" grpId="0"/>
      <p:bldP spid="157748" grpId="0"/>
      <p:bldP spid="157749" grpId="0"/>
      <p:bldP spid="157750" grpId="0"/>
      <p:bldP spid="157751" grpId="0"/>
      <p:bldP spid="157752" grpId="0"/>
      <p:bldP spid="157753" grpId="0"/>
      <p:bldP spid="157754" grpId="0"/>
      <p:bldP spid="1577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Group 2"/>
          <p:cNvGrpSpPr/>
          <p:nvPr>
            <p:custDataLst>
              <p:tags r:id="rId1"/>
            </p:custDataLst>
          </p:nvPr>
        </p:nvGrpSpPr>
        <p:grpSpPr>
          <a:xfrm>
            <a:off x="5783580" y="1797050"/>
            <a:ext cx="1066800" cy="1470025"/>
            <a:chOff x="3648" y="1047"/>
            <a:chExt cx="672" cy="926"/>
          </a:xfrm>
        </p:grpSpPr>
        <p:sp>
          <p:nvSpPr>
            <p:cNvPr id="164867" name="Line 3"/>
            <p:cNvSpPr>
              <a:spLocks noChangeShapeType="1"/>
            </p:cNvSpPr>
            <p:nvPr>
              <p:custDataLst>
                <p:tags r:id="rId145"/>
              </p:custDataLst>
            </p:nvPr>
          </p:nvSpPr>
          <p:spPr bwMode="auto">
            <a:xfrm flipH="1">
              <a:off x="3648" y="1061"/>
              <a:ext cx="0" cy="912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prstDash val="dash"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868" name="Line 4"/>
            <p:cNvSpPr>
              <a:spLocks noChangeShapeType="1"/>
            </p:cNvSpPr>
            <p:nvPr>
              <p:custDataLst>
                <p:tags r:id="rId146"/>
              </p:custDataLst>
            </p:nvPr>
          </p:nvSpPr>
          <p:spPr bwMode="auto">
            <a:xfrm flipH="1">
              <a:off x="3864" y="1047"/>
              <a:ext cx="0" cy="912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prstDash val="dash"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869" name="Line 5"/>
            <p:cNvSpPr>
              <a:spLocks noChangeShapeType="1"/>
            </p:cNvSpPr>
            <p:nvPr>
              <p:custDataLst>
                <p:tags r:id="rId147"/>
              </p:custDataLst>
            </p:nvPr>
          </p:nvSpPr>
          <p:spPr bwMode="auto">
            <a:xfrm flipH="1">
              <a:off x="4095" y="1061"/>
              <a:ext cx="0" cy="912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prstDash val="dash"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870" name="Line 6"/>
            <p:cNvSpPr>
              <a:spLocks noChangeShapeType="1"/>
            </p:cNvSpPr>
            <p:nvPr>
              <p:custDataLst>
                <p:tags r:id="rId148"/>
              </p:custDataLst>
            </p:nvPr>
          </p:nvSpPr>
          <p:spPr bwMode="auto">
            <a:xfrm flipH="1">
              <a:off x="4320" y="1056"/>
              <a:ext cx="0" cy="912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prstDash val="dash"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4871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876800" y="3276600"/>
            <a:ext cx="335280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64872" name="Group 8"/>
          <p:cNvGrpSpPr/>
          <p:nvPr>
            <p:custDataLst>
              <p:tags r:id="rId3"/>
            </p:custDataLst>
          </p:nvPr>
        </p:nvGrpSpPr>
        <p:grpSpPr>
          <a:xfrm>
            <a:off x="4497388" y="1690688"/>
            <a:ext cx="2220912" cy="1704975"/>
            <a:chOff x="2833" y="974"/>
            <a:chExt cx="1399" cy="1074"/>
          </a:xfrm>
        </p:grpSpPr>
        <p:sp>
          <p:nvSpPr>
            <p:cNvPr id="164873" name="Line 9"/>
            <p:cNvSpPr>
              <a:spLocks noChangeAspect="1" noChangeShapeType="1"/>
            </p:cNvSpPr>
            <p:nvPr>
              <p:custDataLst>
                <p:tags r:id="rId136"/>
              </p:custDataLst>
            </p:nvPr>
          </p:nvSpPr>
          <p:spPr bwMode="auto">
            <a:xfrm rot="-686023">
              <a:off x="3516" y="974"/>
              <a:ext cx="716" cy="1074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874" name="Line 10"/>
            <p:cNvSpPr>
              <a:spLocks noChangeAspect="1" noChangeShapeType="1"/>
            </p:cNvSpPr>
            <p:nvPr>
              <p:custDataLst>
                <p:tags r:id="rId137"/>
              </p:custDataLst>
            </p:nvPr>
          </p:nvSpPr>
          <p:spPr bwMode="auto">
            <a:xfrm rot="-686023">
              <a:off x="3289" y="974"/>
              <a:ext cx="716" cy="1074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875" name="Line 11"/>
            <p:cNvSpPr>
              <a:spLocks noChangeAspect="1" noChangeShapeType="1"/>
            </p:cNvSpPr>
            <p:nvPr>
              <p:custDataLst>
                <p:tags r:id="rId138"/>
              </p:custDataLst>
            </p:nvPr>
          </p:nvSpPr>
          <p:spPr bwMode="auto">
            <a:xfrm rot="-686023">
              <a:off x="3060" y="974"/>
              <a:ext cx="716" cy="1074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64876" name="Group 12"/>
            <p:cNvGrpSpPr/>
            <p:nvPr>
              <p:custDataLst>
                <p:tags r:id="rId139"/>
              </p:custDataLst>
            </p:nvPr>
          </p:nvGrpSpPr>
          <p:grpSpPr>
            <a:xfrm>
              <a:off x="2833" y="974"/>
              <a:ext cx="716" cy="1074"/>
              <a:chOff x="2833" y="974"/>
              <a:chExt cx="716" cy="1074"/>
            </a:xfrm>
          </p:grpSpPr>
          <p:sp>
            <p:nvSpPr>
              <p:cNvPr id="164877" name="Line 13"/>
              <p:cNvSpPr>
                <a:spLocks noChangeAspect="1"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 rot="-686023">
                <a:off x="2833" y="974"/>
                <a:ext cx="716" cy="1074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878" name="Line 14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3128" y="1450"/>
                <a:ext cx="96" cy="96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tailEnd type="triangle" w="med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64879" name="Line 15"/>
            <p:cNvSpPr>
              <a:spLocks noChangeShapeType="1"/>
            </p:cNvSpPr>
            <p:nvPr>
              <p:custDataLst>
                <p:tags r:id="rId140"/>
              </p:custDataLst>
            </p:nvPr>
          </p:nvSpPr>
          <p:spPr bwMode="auto">
            <a:xfrm>
              <a:off x="3813" y="1450"/>
              <a:ext cx="96" cy="96"/>
            </a:xfrm>
            <a:prstGeom prst="line">
              <a:avLst/>
            </a:prstGeom>
            <a:noFill/>
            <a:ln w="34925">
              <a:solidFill>
                <a:srgbClr val="FFCC00"/>
              </a:solidFill>
              <a:round/>
              <a:tailEnd type="triangle" w="med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880" name="Line 16"/>
            <p:cNvSpPr>
              <a:spLocks noChangeShapeType="1"/>
            </p:cNvSpPr>
            <p:nvPr>
              <p:custDataLst>
                <p:tags r:id="rId141"/>
              </p:custDataLst>
            </p:nvPr>
          </p:nvSpPr>
          <p:spPr bwMode="auto">
            <a:xfrm>
              <a:off x="3584" y="1450"/>
              <a:ext cx="96" cy="96"/>
            </a:xfrm>
            <a:prstGeom prst="line">
              <a:avLst/>
            </a:prstGeom>
            <a:noFill/>
            <a:ln w="34925">
              <a:solidFill>
                <a:srgbClr val="FFCC00"/>
              </a:solidFill>
              <a:round/>
              <a:tailEnd type="triangle" w="med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881" name="Line 17"/>
            <p:cNvSpPr>
              <a:spLocks noChangeShapeType="1"/>
            </p:cNvSpPr>
            <p:nvPr>
              <p:custDataLst>
                <p:tags r:id="rId142"/>
              </p:custDataLst>
            </p:nvPr>
          </p:nvSpPr>
          <p:spPr bwMode="auto">
            <a:xfrm>
              <a:off x="3355" y="1450"/>
              <a:ext cx="96" cy="96"/>
            </a:xfrm>
            <a:prstGeom prst="line">
              <a:avLst/>
            </a:prstGeom>
            <a:noFill/>
            <a:ln w="34925">
              <a:solidFill>
                <a:srgbClr val="FFCC00"/>
              </a:solidFill>
              <a:round/>
              <a:tailEnd type="triangle" w="med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4882" name="Group 18"/>
          <p:cNvGrpSpPr/>
          <p:nvPr>
            <p:custDataLst>
              <p:tags r:id="rId4"/>
            </p:custDataLst>
          </p:nvPr>
        </p:nvGrpSpPr>
        <p:grpSpPr>
          <a:xfrm>
            <a:off x="5945188" y="1665288"/>
            <a:ext cx="2208212" cy="1735137"/>
            <a:chOff x="3745" y="959"/>
            <a:chExt cx="1391" cy="1093"/>
          </a:xfrm>
        </p:grpSpPr>
        <p:grpSp>
          <p:nvGrpSpPr>
            <p:cNvPr id="164883" name="Group 19"/>
            <p:cNvGrpSpPr/>
            <p:nvPr>
              <p:custDataLst>
                <p:tags r:id="rId124"/>
              </p:custDataLst>
            </p:nvPr>
          </p:nvGrpSpPr>
          <p:grpSpPr>
            <a:xfrm>
              <a:off x="3745" y="978"/>
              <a:ext cx="716" cy="1074"/>
              <a:chOff x="3745" y="978"/>
              <a:chExt cx="716" cy="1074"/>
            </a:xfrm>
          </p:grpSpPr>
          <p:sp>
            <p:nvSpPr>
              <p:cNvPr id="164884" name="Line 20"/>
              <p:cNvSpPr>
                <a:spLocks noChangeAspect="1"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 rot="686023" flipH="1">
                <a:off x="3745" y="978"/>
                <a:ext cx="716" cy="1074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885" name="Line 21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 rot="10800000" flipH="1">
                <a:off x="4073" y="1450"/>
                <a:ext cx="96" cy="96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tailEnd type="triangle" w="med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64886" name="Group 22"/>
            <p:cNvGrpSpPr/>
            <p:nvPr>
              <p:custDataLst>
                <p:tags r:id="rId125"/>
              </p:custDataLst>
            </p:nvPr>
          </p:nvGrpSpPr>
          <p:grpSpPr>
            <a:xfrm>
              <a:off x="4204" y="959"/>
              <a:ext cx="716" cy="1074"/>
              <a:chOff x="3745" y="978"/>
              <a:chExt cx="716" cy="1074"/>
            </a:xfrm>
          </p:grpSpPr>
          <p:sp>
            <p:nvSpPr>
              <p:cNvPr id="164887" name="Line 23"/>
              <p:cNvSpPr>
                <a:spLocks noChangeAspect="1"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rot="686023" flipH="1">
                <a:off x="3745" y="978"/>
                <a:ext cx="716" cy="1074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888" name="Line 24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rot="10800000" flipH="1">
                <a:off x="4073" y="1450"/>
                <a:ext cx="96" cy="96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tailEnd type="triangle" w="med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64889" name="Group 25"/>
            <p:cNvGrpSpPr/>
            <p:nvPr>
              <p:custDataLst>
                <p:tags r:id="rId126"/>
              </p:custDataLst>
            </p:nvPr>
          </p:nvGrpSpPr>
          <p:grpSpPr>
            <a:xfrm>
              <a:off x="3961" y="978"/>
              <a:ext cx="716" cy="1074"/>
              <a:chOff x="3745" y="978"/>
              <a:chExt cx="716" cy="1074"/>
            </a:xfrm>
          </p:grpSpPr>
          <p:sp>
            <p:nvSpPr>
              <p:cNvPr id="164890" name="Line 26"/>
              <p:cNvSpPr>
                <a:spLocks noChangeAspect="1"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rot="686023" flipH="1">
                <a:off x="3745" y="978"/>
                <a:ext cx="716" cy="1074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891" name="Line 27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rot="10800000" flipH="1">
                <a:off x="4073" y="1450"/>
                <a:ext cx="96" cy="96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tailEnd type="triangle" w="med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64892" name="Group 28"/>
            <p:cNvGrpSpPr/>
            <p:nvPr>
              <p:custDataLst>
                <p:tags r:id="rId127"/>
              </p:custDataLst>
            </p:nvPr>
          </p:nvGrpSpPr>
          <p:grpSpPr>
            <a:xfrm>
              <a:off x="4420" y="959"/>
              <a:ext cx="716" cy="1074"/>
              <a:chOff x="3745" y="978"/>
              <a:chExt cx="716" cy="1074"/>
            </a:xfrm>
          </p:grpSpPr>
          <p:sp>
            <p:nvSpPr>
              <p:cNvPr id="164893" name="Line 29"/>
              <p:cNvSpPr>
                <a:spLocks noChangeAspect="1"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 rot="686023" flipH="1">
                <a:off x="3745" y="978"/>
                <a:ext cx="716" cy="1074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894" name="Line 30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 rot="10800000" flipH="1">
                <a:off x="4073" y="1450"/>
                <a:ext cx="96" cy="96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tailEnd type="triangle" w="med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64895" name="Group 31"/>
          <p:cNvGrpSpPr/>
          <p:nvPr>
            <p:custDataLst>
              <p:tags r:id="rId5"/>
            </p:custDataLst>
          </p:nvPr>
        </p:nvGrpSpPr>
        <p:grpSpPr>
          <a:xfrm>
            <a:off x="4497388" y="1690688"/>
            <a:ext cx="2220912" cy="1704975"/>
            <a:chOff x="2833" y="974"/>
            <a:chExt cx="1399" cy="1074"/>
          </a:xfrm>
        </p:grpSpPr>
        <p:sp>
          <p:nvSpPr>
            <p:cNvPr id="164896" name="Line 32"/>
            <p:cNvSpPr>
              <a:spLocks noChangeAspect="1" noChangeShapeType="1"/>
            </p:cNvSpPr>
            <p:nvPr>
              <p:custDataLst>
                <p:tags r:id="rId115"/>
              </p:custDataLst>
            </p:nvPr>
          </p:nvSpPr>
          <p:spPr bwMode="auto">
            <a:xfrm rot="-686023">
              <a:off x="3516" y="974"/>
              <a:ext cx="716" cy="10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897" name="Line 33"/>
            <p:cNvSpPr>
              <a:spLocks noChangeAspect="1" noChangeShapeType="1"/>
            </p:cNvSpPr>
            <p:nvPr>
              <p:custDataLst>
                <p:tags r:id="rId116"/>
              </p:custDataLst>
            </p:nvPr>
          </p:nvSpPr>
          <p:spPr bwMode="auto">
            <a:xfrm rot="-686023">
              <a:off x="3289" y="974"/>
              <a:ext cx="716" cy="10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898" name="Line 34"/>
            <p:cNvSpPr>
              <a:spLocks noChangeAspect="1" noChangeShapeType="1"/>
            </p:cNvSpPr>
            <p:nvPr>
              <p:custDataLst>
                <p:tags r:id="rId117"/>
              </p:custDataLst>
            </p:nvPr>
          </p:nvSpPr>
          <p:spPr bwMode="auto">
            <a:xfrm rot="-686023">
              <a:off x="3060" y="974"/>
              <a:ext cx="716" cy="10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64899" name="Group 35"/>
            <p:cNvGrpSpPr/>
            <p:nvPr>
              <p:custDataLst>
                <p:tags r:id="rId118"/>
              </p:custDataLst>
            </p:nvPr>
          </p:nvGrpSpPr>
          <p:grpSpPr>
            <a:xfrm>
              <a:off x="2833" y="974"/>
              <a:ext cx="716" cy="1074"/>
              <a:chOff x="2833" y="974"/>
              <a:chExt cx="716" cy="1074"/>
            </a:xfrm>
          </p:grpSpPr>
          <p:sp>
            <p:nvSpPr>
              <p:cNvPr id="164900" name="Line 36"/>
              <p:cNvSpPr>
                <a:spLocks noChangeAspect="1"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686023">
                <a:off x="2833" y="974"/>
                <a:ext cx="716" cy="107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901" name="Line 37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3128" y="1450"/>
                <a:ext cx="96" cy="9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tailEnd type="triangle" w="med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64902" name="Line 38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>
              <a:off x="3813" y="1450"/>
              <a:ext cx="96" cy="96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tailEnd type="triangle" w="med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903" name="Line 39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>
              <a:off x="3584" y="1450"/>
              <a:ext cx="96" cy="96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tailEnd type="triangle" w="med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904" name="Line 40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>
              <a:off x="3355" y="1450"/>
              <a:ext cx="96" cy="96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tailEnd type="triangle" w="med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4905" name="Group 41"/>
          <p:cNvGrpSpPr/>
          <p:nvPr>
            <p:custDataLst>
              <p:tags r:id="rId6"/>
            </p:custDataLst>
          </p:nvPr>
        </p:nvGrpSpPr>
        <p:grpSpPr>
          <a:xfrm>
            <a:off x="5943600" y="1665288"/>
            <a:ext cx="2208213" cy="1735137"/>
            <a:chOff x="3745" y="959"/>
            <a:chExt cx="1391" cy="1093"/>
          </a:xfrm>
        </p:grpSpPr>
        <p:grpSp>
          <p:nvGrpSpPr>
            <p:cNvPr id="164906" name="Group 42"/>
            <p:cNvGrpSpPr/>
            <p:nvPr>
              <p:custDataLst>
                <p:tags r:id="rId103"/>
              </p:custDataLst>
            </p:nvPr>
          </p:nvGrpSpPr>
          <p:grpSpPr>
            <a:xfrm>
              <a:off x="3745" y="978"/>
              <a:ext cx="716" cy="1074"/>
              <a:chOff x="3745" y="978"/>
              <a:chExt cx="716" cy="1074"/>
            </a:xfrm>
          </p:grpSpPr>
          <p:sp>
            <p:nvSpPr>
              <p:cNvPr id="164907" name="Line 43"/>
              <p:cNvSpPr>
                <a:spLocks noChangeAspect="1"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686023" flipH="1">
                <a:off x="3745" y="978"/>
                <a:ext cx="716" cy="107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908" name="Line 44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10800000" flipH="1">
                <a:off x="4073" y="1450"/>
                <a:ext cx="96" cy="9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tailEnd type="triangle" w="med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64909" name="Group 45"/>
            <p:cNvGrpSpPr/>
            <p:nvPr>
              <p:custDataLst>
                <p:tags r:id="rId104"/>
              </p:custDataLst>
            </p:nvPr>
          </p:nvGrpSpPr>
          <p:grpSpPr>
            <a:xfrm>
              <a:off x="4204" y="959"/>
              <a:ext cx="716" cy="1074"/>
              <a:chOff x="3745" y="978"/>
              <a:chExt cx="716" cy="1074"/>
            </a:xfrm>
          </p:grpSpPr>
          <p:sp>
            <p:nvSpPr>
              <p:cNvPr id="164910" name="Line 46"/>
              <p:cNvSpPr>
                <a:spLocks noChangeAspect="1"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rot="686023" flipH="1">
                <a:off x="3745" y="978"/>
                <a:ext cx="716" cy="107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911" name="Line 47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10800000" flipH="1">
                <a:off x="4073" y="1450"/>
                <a:ext cx="96" cy="9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tailEnd type="triangle" w="med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64912" name="Group 48"/>
            <p:cNvGrpSpPr/>
            <p:nvPr>
              <p:custDataLst>
                <p:tags r:id="rId105"/>
              </p:custDataLst>
            </p:nvPr>
          </p:nvGrpSpPr>
          <p:grpSpPr>
            <a:xfrm>
              <a:off x="3961" y="978"/>
              <a:ext cx="716" cy="1074"/>
              <a:chOff x="3745" y="978"/>
              <a:chExt cx="716" cy="1074"/>
            </a:xfrm>
          </p:grpSpPr>
          <p:sp>
            <p:nvSpPr>
              <p:cNvPr id="164913" name="Line 49"/>
              <p:cNvSpPr>
                <a:spLocks noChangeAspect="1"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 rot="686023" flipH="1">
                <a:off x="3745" y="978"/>
                <a:ext cx="716" cy="107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914" name="Line 50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 rot="10800000" flipH="1">
                <a:off x="4073" y="1450"/>
                <a:ext cx="96" cy="9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tailEnd type="triangle" w="med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64915" name="Group 51"/>
            <p:cNvGrpSpPr/>
            <p:nvPr>
              <p:custDataLst>
                <p:tags r:id="rId106"/>
              </p:custDataLst>
            </p:nvPr>
          </p:nvGrpSpPr>
          <p:grpSpPr>
            <a:xfrm>
              <a:off x="4420" y="959"/>
              <a:ext cx="716" cy="1074"/>
              <a:chOff x="3745" y="978"/>
              <a:chExt cx="716" cy="1074"/>
            </a:xfrm>
          </p:grpSpPr>
          <p:sp>
            <p:nvSpPr>
              <p:cNvPr id="164916" name="Line 52"/>
              <p:cNvSpPr>
                <a:spLocks noChangeAspect="1"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rot="686023" flipH="1">
                <a:off x="3745" y="978"/>
                <a:ext cx="716" cy="107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917" name="Line 53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 rot="10800000" flipH="1">
                <a:off x="4073" y="1450"/>
                <a:ext cx="96" cy="96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tailEnd type="triangle" w="med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64918" name="Group 54"/>
          <p:cNvGrpSpPr/>
          <p:nvPr>
            <p:custDataLst>
              <p:tags r:id="rId7"/>
            </p:custDataLst>
          </p:nvPr>
        </p:nvGrpSpPr>
        <p:grpSpPr>
          <a:xfrm>
            <a:off x="83820" y="2023110"/>
            <a:ext cx="3134995" cy="2037715"/>
            <a:chOff x="384" y="391"/>
            <a:chExt cx="2678" cy="1764"/>
          </a:xfrm>
        </p:grpSpPr>
        <p:pic>
          <p:nvPicPr>
            <p:cNvPr id="164919" name="Picture 55" descr="mj"/>
            <p:cNvPicPr>
              <a:picLocks noChangeAspect="1" noChangeArrowheads="1"/>
            </p:cNvPicPr>
            <p:nvPr>
              <p:custDataLst>
                <p:tags r:id="rId100"/>
              </p:custDataLst>
            </p:nvPr>
          </p:nvPicPr>
          <p:blipFill>
            <a:blip r:embed="rId151"/>
            <a:stretch>
              <a:fillRect/>
            </a:stretch>
          </p:blipFill>
          <p:spPr bwMode="auto">
            <a:xfrm>
              <a:off x="480" y="1147"/>
              <a:ext cx="2256" cy="1008"/>
            </a:xfrm>
            <a:prstGeom prst="rect">
              <a:avLst/>
            </a:prstGeom>
            <a:noFill/>
          </p:spPr>
        </p:pic>
        <p:sp>
          <p:nvSpPr>
            <p:cNvPr id="164920" name="Text Box 56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384" y="523"/>
              <a:ext cx="1296" cy="103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600" b="1">
                  <a:solidFill>
                    <a:srgbClr val="3333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平面镜</a:t>
              </a:r>
              <a:endParaRPr kumimoji="1" lang="zh-CN" altLang="en-US" sz="360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pic>
          <p:nvPicPr>
            <p:cNvPr id="164921" name="Picture 57" descr="sun2"/>
            <p:cNvPicPr>
              <a:picLocks noChangeAspect="1" noChangeArrowheads="1" noCrop="1"/>
            </p:cNvPicPr>
            <p:nvPr>
              <p:custDataLst>
                <p:tags r:id="rId102"/>
              </p:custDataLst>
            </p:nvPr>
          </p:nvPicPr>
          <p:blipFill>
            <a:blip r:embed="rId152"/>
            <a:stretch>
              <a:fillRect/>
            </a:stretch>
          </p:blipFill>
          <p:spPr bwMode="auto">
            <a:xfrm>
              <a:off x="2381" y="391"/>
              <a:ext cx="681" cy="590"/>
            </a:xfrm>
            <a:prstGeom prst="rect">
              <a:avLst/>
            </a:prstGeom>
            <a:noFill/>
          </p:spPr>
        </p:pic>
      </p:grpSp>
      <p:grpSp>
        <p:nvGrpSpPr>
          <p:cNvPr id="164923" name="Group 59"/>
          <p:cNvGrpSpPr/>
          <p:nvPr>
            <p:custDataLst>
              <p:tags r:id="rId8"/>
            </p:custDataLst>
          </p:nvPr>
        </p:nvGrpSpPr>
        <p:grpSpPr>
          <a:xfrm>
            <a:off x="5567363" y="4560888"/>
            <a:ext cx="2055812" cy="1547812"/>
            <a:chOff x="3481" y="1022"/>
            <a:chExt cx="1295" cy="975"/>
          </a:xfrm>
        </p:grpSpPr>
        <p:sp>
          <p:nvSpPr>
            <p:cNvPr id="164924" name="Line 60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H="1">
              <a:off x="4238" y="1022"/>
              <a:ext cx="0" cy="960"/>
            </a:xfrm>
            <a:prstGeom prst="line">
              <a:avLst/>
            </a:prstGeom>
            <a:noFill/>
            <a:ln w="15875">
              <a:solidFill>
                <a:srgbClr val="99CCFF"/>
              </a:solidFill>
              <a:prstDash val="dash"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925" name="Line 61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rot="351846" flipH="1" flipV="1">
              <a:off x="3481" y="1171"/>
              <a:ext cx="576" cy="768"/>
            </a:xfrm>
            <a:prstGeom prst="line">
              <a:avLst/>
            </a:prstGeom>
            <a:noFill/>
            <a:ln w="15875">
              <a:solidFill>
                <a:srgbClr val="99CCFF"/>
              </a:solidFill>
              <a:prstDash val="dash"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926" name="Line 62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H="1">
              <a:off x="4440" y="1065"/>
              <a:ext cx="336" cy="927"/>
            </a:xfrm>
            <a:prstGeom prst="line">
              <a:avLst/>
            </a:prstGeom>
            <a:noFill/>
            <a:ln w="15875">
              <a:solidFill>
                <a:srgbClr val="99CCFF"/>
              </a:solidFill>
              <a:prstDash val="dash"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927" name="Line 63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rot="-130966">
              <a:off x="4401" y="1056"/>
              <a:ext cx="269" cy="941"/>
            </a:xfrm>
            <a:prstGeom prst="line">
              <a:avLst/>
            </a:prstGeom>
            <a:noFill/>
            <a:ln w="15875">
              <a:solidFill>
                <a:srgbClr val="99CCFF"/>
              </a:solidFill>
              <a:prstDash val="dash"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4928" name="Group 64"/>
          <p:cNvGrpSpPr/>
          <p:nvPr>
            <p:custDataLst>
              <p:tags r:id="rId9"/>
            </p:custDataLst>
          </p:nvPr>
        </p:nvGrpSpPr>
        <p:grpSpPr>
          <a:xfrm>
            <a:off x="4959350" y="4606925"/>
            <a:ext cx="2517775" cy="1500188"/>
            <a:chOff x="3099" y="1051"/>
            <a:chExt cx="1586" cy="945"/>
          </a:xfrm>
        </p:grpSpPr>
        <p:grpSp>
          <p:nvGrpSpPr>
            <p:cNvPr id="164929" name="Group 65"/>
            <p:cNvGrpSpPr/>
            <p:nvPr>
              <p:custDataLst>
                <p:tags r:id="rId84"/>
              </p:custDataLst>
            </p:nvPr>
          </p:nvGrpSpPr>
          <p:grpSpPr>
            <a:xfrm>
              <a:off x="4425" y="1051"/>
              <a:ext cx="133" cy="945"/>
              <a:chOff x="4425" y="1051"/>
              <a:chExt cx="133" cy="945"/>
            </a:xfrm>
          </p:grpSpPr>
          <p:sp>
            <p:nvSpPr>
              <p:cNvPr id="164930" name="Line 66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9277313" flipH="1">
                <a:off x="4466" y="1295"/>
                <a:ext cx="92" cy="147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tailEnd type="triangle" w="med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931" name="Line 67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flipV="1">
                <a:off x="4425" y="1051"/>
                <a:ext cx="125" cy="945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64932" name="Group 68"/>
            <p:cNvGrpSpPr/>
            <p:nvPr>
              <p:custDataLst>
                <p:tags r:id="rId85"/>
              </p:custDataLst>
            </p:nvPr>
          </p:nvGrpSpPr>
          <p:grpSpPr>
            <a:xfrm>
              <a:off x="3699" y="1144"/>
              <a:ext cx="536" cy="850"/>
              <a:chOff x="3699" y="1144"/>
              <a:chExt cx="536" cy="850"/>
            </a:xfrm>
          </p:grpSpPr>
          <p:sp>
            <p:nvSpPr>
              <p:cNvPr id="164933" name="Line 69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3699" y="1144"/>
                <a:ext cx="536" cy="85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934" name="Line 70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rot="6966519" flipH="1">
                <a:off x="3791" y="1288"/>
                <a:ext cx="92" cy="147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tailEnd type="triangle" w="med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64935" name="Group 71"/>
            <p:cNvGrpSpPr/>
            <p:nvPr>
              <p:custDataLst>
                <p:tags r:id="rId86"/>
              </p:custDataLst>
            </p:nvPr>
          </p:nvGrpSpPr>
          <p:grpSpPr>
            <a:xfrm>
              <a:off x="3720" y="1531"/>
              <a:ext cx="965" cy="451"/>
              <a:chOff x="3720" y="1531"/>
              <a:chExt cx="965" cy="451"/>
            </a:xfrm>
          </p:grpSpPr>
          <p:sp>
            <p:nvSpPr>
              <p:cNvPr id="164936" name="Line 72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flipH="1" flipV="1">
                <a:off x="3720" y="1531"/>
                <a:ext cx="965" cy="451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937" name="Line 73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rot="4895284" flipH="1">
                <a:off x="3896" y="1557"/>
                <a:ext cx="92" cy="147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tailEnd type="triangle" w="med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64938" name="Group 74"/>
            <p:cNvGrpSpPr/>
            <p:nvPr>
              <p:custDataLst>
                <p:tags r:id="rId87"/>
              </p:custDataLst>
            </p:nvPr>
          </p:nvGrpSpPr>
          <p:grpSpPr>
            <a:xfrm>
              <a:off x="3099" y="1860"/>
              <a:ext cx="919" cy="118"/>
              <a:chOff x="3099" y="1860"/>
              <a:chExt cx="919" cy="118"/>
            </a:xfrm>
          </p:grpSpPr>
          <p:sp>
            <p:nvSpPr>
              <p:cNvPr id="164939" name="Line 75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flipH="1" flipV="1">
                <a:off x="3099" y="1877"/>
                <a:ext cx="919" cy="101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940" name="Line 76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rot="3879399" flipH="1">
                <a:off x="3347" y="1832"/>
                <a:ext cx="92" cy="147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tailEnd type="triangle" w="med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64941" name="Group 77"/>
          <p:cNvGrpSpPr/>
          <p:nvPr>
            <p:custDataLst>
              <p:tags r:id="rId10"/>
            </p:custDataLst>
          </p:nvPr>
        </p:nvGrpSpPr>
        <p:grpSpPr>
          <a:xfrm>
            <a:off x="4960938" y="4606925"/>
            <a:ext cx="2517775" cy="1500188"/>
            <a:chOff x="3099" y="1051"/>
            <a:chExt cx="1586" cy="945"/>
          </a:xfrm>
        </p:grpSpPr>
        <p:grpSp>
          <p:nvGrpSpPr>
            <p:cNvPr id="164942" name="Group 78"/>
            <p:cNvGrpSpPr/>
            <p:nvPr>
              <p:custDataLst>
                <p:tags r:id="rId72"/>
              </p:custDataLst>
            </p:nvPr>
          </p:nvGrpSpPr>
          <p:grpSpPr>
            <a:xfrm>
              <a:off x="4425" y="1051"/>
              <a:ext cx="133" cy="945"/>
              <a:chOff x="4425" y="1051"/>
              <a:chExt cx="133" cy="945"/>
            </a:xfrm>
          </p:grpSpPr>
          <p:sp>
            <p:nvSpPr>
              <p:cNvPr id="164943" name="Line 79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rot="9277313" flipH="1">
                <a:off x="4466" y="1295"/>
                <a:ext cx="92" cy="14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944" name="Line 80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flipV="1">
                <a:off x="4425" y="1051"/>
                <a:ext cx="125" cy="9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64945" name="Group 81"/>
            <p:cNvGrpSpPr/>
            <p:nvPr>
              <p:custDataLst>
                <p:tags r:id="rId73"/>
              </p:custDataLst>
            </p:nvPr>
          </p:nvGrpSpPr>
          <p:grpSpPr>
            <a:xfrm>
              <a:off x="3699" y="1144"/>
              <a:ext cx="536" cy="850"/>
              <a:chOff x="3699" y="1144"/>
              <a:chExt cx="536" cy="850"/>
            </a:xfrm>
          </p:grpSpPr>
          <p:sp>
            <p:nvSpPr>
              <p:cNvPr id="164946" name="Line 82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3699" y="1144"/>
                <a:ext cx="536" cy="8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947" name="Line 83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rot="6966519" flipH="1">
                <a:off x="3791" y="1288"/>
                <a:ext cx="92" cy="14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64948" name="Group 84"/>
            <p:cNvGrpSpPr/>
            <p:nvPr>
              <p:custDataLst>
                <p:tags r:id="rId74"/>
              </p:custDataLst>
            </p:nvPr>
          </p:nvGrpSpPr>
          <p:grpSpPr>
            <a:xfrm>
              <a:off x="3720" y="1531"/>
              <a:ext cx="965" cy="451"/>
              <a:chOff x="3720" y="1531"/>
              <a:chExt cx="965" cy="451"/>
            </a:xfrm>
          </p:grpSpPr>
          <p:sp>
            <p:nvSpPr>
              <p:cNvPr id="164949" name="Line 85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 flipH="1" flipV="1">
                <a:off x="3720" y="1531"/>
                <a:ext cx="965" cy="45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950" name="Line 86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 rot="4895284" flipH="1">
                <a:off x="3896" y="1557"/>
                <a:ext cx="92" cy="14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64951" name="Group 87"/>
            <p:cNvGrpSpPr/>
            <p:nvPr>
              <p:custDataLst>
                <p:tags r:id="rId75"/>
              </p:custDataLst>
            </p:nvPr>
          </p:nvGrpSpPr>
          <p:grpSpPr>
            <a:xfrm>
              <a:off x="3099" y="1860"/>
              <a:ext cx="919" cy="118"/>
              <a:chOff x="3099" y="1860"/>
              <a:chExt cx="919" cy="118"/>
            </a:xfrm>
          </p:grpSpPr>
          <p:sp>
            <p:nvSpPr>
              <p:cNvPr id="164952" name="Line 88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flipH="1" flipV="1">
                <a:off x="3099" y="1877"/>
                <a:ext cx="919" cy="10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953" name="Line 89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rot="3879399" flipH="1">
                <a:off x="3347" y="1832"/>
                <a:ext cx="92" cy="14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64954" name="Group 90"/>
          <p:cNvGrpSpPr/>
          <p:nvPr>
            <p:custDataLst>
              <p:tags r:id="rId11"/>
            </p:custDataLst>
          </p:nvPr>
        </p:nvGrpSpPr>
        <p:grpSpPr>
          <a:xfrm>
            <a:off x="6450013" y="4725988"/>
            <a:ext cx="1866900" cy="1408112"/>
            <a:chOff x="4037" y="1127"/>
            <a:chExt cx="1176" cy="887"/>
          </a:xfrm>
        </p:grpSpPr>
        <p:grpSp>
          <p:nvGrpSpPr>
            <p:cNvPr id="164955" name="Group 91"/>
            <p:cNvGrpSpPr/>
            <p:nvPr>
              <p:custDataLst>
                <p:tags r:id="rId60"/>
              </p:custDataLst>
            </p:nvPr>
          </p:nvGrpSpPr>
          <p:grpSpPr>
            <a:xfrm>
              <a:off x="4676" y="1149"/>
              <a:ext cx="537" cy="842"/>
              <a:chOff x="4676" y="1149"/>
              <a:chExt cx="537" cy="842"/>
            </a:xfrm>
          </p:grpSpPr>
          <p:sp>
            <p:nvSpPr>
              <p:cNvPr id="164956" name="Line 92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H="1">
                <a:off x="4676" y="1149"/>
                <a:ext cx="537" cy="842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957" name="Line 93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H="1">
                <a:off x="5020" y="1305"/>
                <a:ext cx="92" cy="147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tailEnd type="triangle" w="med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64958" name="Group 94"/>
            <p:cNvGrpSpPr/>
            <p:nvPr>
              <p:custDataLst>
                <p:tags r:id="rId61"/>
              </p:custDataLst>
            </p:nvPr>
          </p:nvGrpSpPr>
          <p:grpSpPr>
            <a:xfrm>
              <a:off x="4434" y="1142"/>
              <a:ext cx="557" cy="872"/>
              <a:chOff x="4434" y="1123"/>
              <a:chExt cx="569" cy="898"/>
            </a:xfrm>
          </p:grpSpPr>
          <p:sp>
            <p:nvSpPr>
              <p:cNvPr id="164959" name="Line 95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H="1">
                <a:off x="4434" y="1123"/>
                <a:ext cx="569" cy="898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960" name="Line 96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H="1">
                <a:off x="4807" y="1288"/>
                <a:ext cx="92" cy="147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tailEnd type="triangle" w="med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64961" name="Group 97"/>
            <p:cNvGrpSpPr/>
            <p:nvPr>
              <p:custDataLst>
                <p:tags r:id="rId62"/>
              </p:custDataLst>
            </p:nvPr>
          </p:nvGrpSpPr>
          <p:grpSpPr>
            <a:xfrm>
              <a:off x="4232" y="1149"/>
              <a:ext cx="536" cy="850"/>
              <a:chOff x="4232" y="1149"/>
              <a:chExt cx="536" cy="850"/>
            </a:xfrm>
          </p:grpSpPr>
          <p:sp>
            <p:nvSpPr>
              <p:cNvPr id="164962" name="Line 98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flipH="1">
                <a:off x="4232" y="1149"/>
                <a:ext cx="536" cy="85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963" name="Line 99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flipH="1">
                <a:off x="4592" y="1281"/>
                <a:ext cx="92" cy="147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tailEnd type="triangle" w="med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64964" name="Group 100"/>
            <p:cNvGrpSpPr/>
            <p:nvPr>
              <p:custDataLst>
                <p:tags r:id="rId63"/>
              </p:custDataLst>
            </p:nvPr>
          </p:nvGrpSpPr>
          <p:grpSpPr>
            <a:xfrm>
              <a:off x="4037" y="1127"/>
              <a:ext cx="524" cy="844"/>
              <a:chOff x="4037" y="1127"/>
              <a:chExt cx="524" cy="844"/>
            </a:xfrm>
          </p:grpSpPr>
          <p:sp>
            <p:nvSpPr>
              <p:cNvPr id="164965" name="Line 101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H="1">
                <a:off x="4037" y="1127"/>
                <a:ext cx="524" cy="844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966" name="Line 102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flipH="1">
                <a:off x="4371" y="1278"/>
                <a:ext cx="92" cy="147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tailEnd type="triangle" w="med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64967" name="Group 103"/>
          <p:cNvGrpSpPr/>
          <p:nvPr>
            <p:custDataLst>
              <p:tags r:id="rId12"/>
            </p:custDataLst>
          </p:nvPr>
        </p:nvGrpSpPr>
        <p:grpSpPr>
          <a:xfrm>
            <a:off x="6450013" y="4725988"/>
            <a:ext cx="1866900" cy="1408112"/>
            <a:chOff x="4037" y="1127"/>
            <a:chExt cx="1176" cy="887"/>
          </a:xfrm>
        </p:grpSpPr>
        <p:grpSp>
          <p:nvGrpSpPr>
            <p:cNvPr id="164968" name="Group 104"/>
            <p:cNvGrpSpPr/>
            <p:nvPr>
              <p:custDataLst>
                <p:tags r:id="rId48"/>
              </p:custDataLst>
            </p:nvPr>
          </p:nvGrpSpPr>
          <p:grpSpPr>
            <a:xfrm>
              <a:off x="4676" y="1149"/>
              <a:ext cx="537" cy="842"/>
              <a:chOff x="4676" y="1149"/>
              <a:chExt cx="537" cy="842"/>
            </a:xfrm>
          </p:grpSpPr>
          <p:sp>
            <p:nvSpPr>
              <p:cNvPr id="164969" name="Line 105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H="1">
                <a:off x="4676" y="1149"/>
                <a:ext cx="537" cy="84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970" name="Line 106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H="1">
                <a:off x="5020" y="1305"/>
                <a:ext cx="92" cy="14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64971" name="Group 107"/>
            <p:cNvGrpSpPr/>
            <p:nvPr>
              <p:custDataLst>
                <p:tags r:id="rId49"/>
              </p:custDataLst>
            </p:nvPr>
          </p:nvGrpSpPr>
          <p:grpSpPr>
            <a:xfrm>
              <a:off x="4434" y="1142"/>
              <a:ext cx="557" cy="872"/>
              <a:chOff x="4434" y="1123"/>
              <a:chExt cx="569" cy="898"/>
            </a:xfrm>
          </p:grpSpPr>
          <p:sp>
            <p:nvSpPr>
              <p:cNvPr id="164972" name="Line 108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H="1">
                <a:off x="4434" y="1123"/>
                <a:ext cx="569" cy="89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973" name="Line 109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>
                <a:off x="4807" y="1288"/>
                <a:ext cx="92" cy="14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64974" name="Group 110"/>
            <p:cNvGrpSpPr/>
            <p:nvPr>
              <p:custDataLst>
                <p:tags r:id="rId50"/>
              </p:custDataLst>
            </p:nvPr>
          </p:nvGrpSpPr>
          <p:grpSpPr>
            <a:xfrm>
              <a:off x="4232" y="1149"/>
              <a:ext cx="536" cy="850"/>
              <a:chOff x="4232" y="1149"/>
              <a:chExt cx="536" cy="850"/>
            </a:xfrm>
          </p:grpSpPr>
          <p:sp>
            <p:nvSpPr>
              <p:cNvPr id="164975" name="Line 111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H="1">
                <a:off x="4232" y="1149"/>
                <a:ext cx="536" cy="8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976" name="Line 112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H="1">
                <a:off x="4592" y="1281"/>
                <a:ext cx="92" cy="14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64977" name="Group 113"/>
            <p:cNvGrpSpPr/>
            <p:nvPr>
              <p:custDataLst>
                <p:tags r:id="rId51"/>
              </p:custDataLst>
            </p:nvPr>
          </p:nvGrpSpPr>
          <p:grpSpPr>
            <a:xfrm>
              <a:off x="4037" y="1127"/>
              <a:ext cx="524" cy="844"/>
              <a:chOff x="4037" y="1127"/>
              <a:chExt cx="524" cy="844"/>
            </a:xfrm>
          </p:grpSpPr>
          <p:sp>
            <p:nvSpPr>
              <p:cNvPr id="164978" name="Line 114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H="1">
                <a:off x="4037" y="1127"/>
                <a:ext cx="524" cy="8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979" name="Line 115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H="1">
                <a:off x="4371" y="1278"/>
                <a:ext cx="92" cy="14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64980" name="Group 116"/>
          <p:cNvGrpSpPr/>
          <p:nvPr>
            <p:custDataLst>
              <p:tags r:id="rId13"/>
            </p:custDataLst>
          </p:nvPr>
        </p:nvGrpSpPr>
        <p:grpSpPr>
          <a:xfrm>
            <a:off x="5935663" y="6062663"/>
            <a:ext cx="1992312" cy="228600"/>
            <a:chOff x="3713" y="1968"/>
            <a:chExt cx="1255" cy="144"/>
          </a:xfrm>
        </p:grpSpPr>
        <p:grpSp>
          <p:nvGrpSpPr>
            <p:cNvPr id="164981" name="Group 117"/>
            <p:cNvGrpSpPr/>
            <p:nvPr>
              <p:custDataLst>
                <p:tags r:id="rId23"/>
              </p:custDataLst>
            </p:nvPr>
          </p:nvGrpSpPr>
          <p:grpSpPr>
            <a:xfrm>
              <a:off x="3713" y="1968"/>
              <a:ext cx="1255" cy="144"/>
              <a:chOff x="3713" y="1968"/>
              <a:chExt cx="1255" cy="144"/>
            </a:xfrm>
          </p:grpSpPr>
          <p:sp>
            <p:nvSpPr>
              <p:cNvPr id="164982" name="Freeform 118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3984" y="1968"/>
                <a:ext cx="744" cy="54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39" y="95"/>
                  </a:cxn>
                  <a:cxn ang="0">
                    <a:pos x="82" y="38"/>
                  </a:cxn>
                  <a:cxn ang="0">
                    <a:pos x="111" y="28"/>
                  </a:cxn>
                  <a:cxn ang="0">
                    <a:pos x="255" y="52"/>
                  </a:cxn>
                  <a:cxn ang="0">
                    <a:pos x="298" y="91"/>
                  </a:cxn>
                  <a:cxn ang="0">
                    <a:pos x="308" y="105"/>
                  </a:cxn>
                  <a:cxn ang="0">
                    <a:pos x="336" y="110"/>
                  </a:cxn>
                  <a:cxn ang="0">
                    <a:pos x="437" y="124"/>
                  </a:cxn>
                  <a:cxn ang="0">
                    <a:pos x="480" y="110"/>
                  </a:cxn>
                  <a:cxn ang="0">
                    <a:pos x="504" y="81"/>
                  </a:cxn>
                  <a:cxn ang="0">
                    <a:pos x="514" y="52"/>
                  </a:cxn>
                  <a:cxn ang="0">
                    <a:pos x="543" y="47"/>
                  </a:cxn>
                  <a:cxn ang="0">
                    <a:pos x="639" y="19"/>
                  </a:cxn>
                  <a:cxn ang="0">
                    <a:pos x="807" y="38"/>
                  </a:cxn>
                  <a:cxn ang="0">
                    <a:pos x="831" y="81"/>
                  </a:cxn>
                  <a:cxn ang="0">
                    <a:pos x="908" y="129"/>
                  </a:cxn>
                  <a:cxn ang="0">
                    <a:pos x="1037" y="91"/>
                  </a:cxn>
                  <a:cxn ang="0">
                    <a:pos x="1128" y="28"/>
                  </a:cxn>
                  <a:cxn ang="0">
                    <a:pos x="1253" y="38"/>
                  </a:cxn>
                  <a:cxn ang="0">
                    <a:pos x="1320" y="100"/>
                  </a:cxn>
                  <a:cxn ang="0">
                    <a:pos x="1450" y="153"/>
                  </a:cxn>
                  <a:cxn ang="0">
                    <a:pos x="1464" y="143"/>
                  </a:cxn>
                  <a:cxn ang="0">
                    <a:pos x="1493" y="134"/>
                  </a:cxn>
                  <a:cxn ang="0">
                    <a:pos x="1503" y="119"/>
                  </a:cxn>
                  <a:cxn ang="0">
                    <a:pos x="1560" y="110"/>
                  </a:cxn>
                  <a:cxn ang="0">
                    <a:pos x="1604" y="57"/>
                  </a:cxn>
                  <a:cxn ang="0">
                    <a:pos x="1666" y="33"/>
                  </a:cxn>
                </a:cxnLst>
                <a:rect l="0" t="0" r="r" b="b"/>
                <a:pathLst>
                  <a:path w="1666" h="155">
                    <a:moveTo>
                      <a:pt x="0" y="143"/>
                    </a:moveTo>
                    <a:cubicBezTo>
                      <a:pt x="36" y="155"/>
                      <a:pt x="10" y="124"/>
                      <a:pt x="39" y="95"/>
                    </a:cubicBezTo>
                    <a:cubicBezTo>
                      <a:pt x="44" y="74"/>
                      <a:pt x="61" y="47"/>
                      <a:pt x="82" y="38"/>
                    </a:cubicBezTo>
                    <a:cubicBezTo>
                      <a:pt x="91" y="34"/>
                      <a:pt x="111" y="28"/>
                      <a:pt x="111" y="28"/>
                    </a:cubicBezTo>
                    <a:cubicBezTo>
                      <a:pt x="213" y="33"/>
                      <a:pt x="192" y="31"/>
                      <a:pt x="255" y="52"/>
                    </a:cubicBezTo>
                    <a:cubicBezTo>
                      <a:pt x="269" y="67"/>
                      <a:pt x="285" y="75"/>
                      <a:pt x="298" y="91"/>
                    </a:cubicBezTo>
                    <a:cubicBezTo>
                      <a:pt x="302" y="95"/>
                      <a:pt x="303" y="102"/>
                      <a:pt x="308" y="105"/>
                    </a:cubicBezTo>
                    <a:cubicBezTo>
                      <a:pt x="316" y="109"/>
                      <a:pt x="327" y="108"/>
                      <a:pt x="336" y="110"/>
                    </a:cubicBezTo>
                    <a:cubicBezTo>
                      <a:pt x="366" y="138"/>
                      <a:pt x="399" y="128"/>
                      <a:pt x="437" y="124"/>
                    </a:cubicBezTo>
                    <a:cubicBezTo>
                      <a:pt x="451" y="119"/>
                      <a:pt x="469" y="121"/>
                      <a:pt x="480" y="110"/>
                    </a:cubicBezTo>
                    <a:cubicBezTo>
                      <a:pt x="490" y="100"/>
                      <a:pt x="498" y="94"/>
                      <a:pt x="504" y="81"/>
                    </a:cubicBezTo>
                    <a:cubicBezTo>
                      <a:pt x="508" y="72"/>
                      <a:pt x="506" y="59"/>
                      <a:pt x="514" y="52"/>
                    </a:cubicBezTo>
                    <a:cubicBezTo>
                      <a:pt x="521" y="46"/>
                      <a:pt x="533" y="49"/>
                      <a:pt x="543" y="47"/>
                    </a:cubicBezTo>
                    <a:cubicBezTo>
                      <a:pt x="559" y="22"/>
                      <a:pt x="610" y="23"/>
                      <a:pt x="639" y="19"/>
                    </a:cubicBezTo>
                    <a:cubicBezTo>
                      <a:pt x="691" y="0"/>
                      <a:pt x="755" y="27"/>
                      <a:pt x="807" y="38"/>
                    </a:cubicBezTo>
                    <a:cubicBezTo>
                      <a:pt x="839" y="70"/>
                      <a:pt x="802" y="29"/>
                      <a:pt x="831" y="81"/>
                    </a:cubicBezTo>
                    <a:cubicBezTo>
                      <a:pt x="845" y="107"/>
                      <a:pt x="882" y="122"/>
                      <a:pt x="908" y="129"/>
                    </a:cubicBezTo>
                    <a:cubicBezTo>
                      <a:pt x="965" y="122"/>
                      <a:pt x="985" y="98"/>
                      <a:pt x="1037" y="91"/>
                    </a:cubicBezTo>
                    <a:cubicBezTo>
                      <a:pt x="1073" y="75"/>
                      <a:pt x="1101" y="57"/>
                      <a:pt x="1128" y="28"/>
                    </a:cubicBezTo>
                    <a:cubicBezTo>
                      <a:pt x="1170" y="31"/>
                      <a:pt x="1212" y="32"/>
                      <a:pt x="1253" y="38"/>
                    </a:cubicBezTo>
                    <a:cubicBezTo>
                      <a:pt x="1271" y="40"/>
                      <a:pt x="1309" y="93"/>
                      <a:pt x="1320" y="100"/>
                    </a:cubicBezTo>
                    <a:cubicBezTo>
                      <a:pt x="1359" y="125"/>
                      <a:pt x="1406" y="137"/>
                      <a:pt x="1450" y="153"/>
                    </a:cubicBezTo>
                    <a:cubicBezTo>
                      <a:pt x="1455" y="150"/>
                      <a:pt x="1459" y="145"/>
                      <a:pt x="1464" y="143"/>
                    </a:cubicBezTo>
                    <a:cubicBezTo>
                      <a:pt x="1473" y="139"/>
                      <a:pt x="1484" y="139"/>
                      <a:pt x="1493" y="134"/>
                    </a:cubicBezTo>
                    <a:cubicBezTo>
                      <a:pt x="1498" y="131"/>
                      <a:pt x="1498" y="123"/>
                      <a:pt x="1503" y="119"/>
                    </a:cubicBezTo>
                    <a:cubicBezTo>
                      <a:pt x="1518" y="107"/>
                      <a:pt x="1541" y="112"/>
                      <a:pt x="1560" y="110"/>
                    </a:cubicBezTo>
                    <a:cubicBezTo>
                      <a:pt x="1578" y="92"/>
                      <a:pt x="1581" y="70"/>
                      <a:pt x="1604" y="57"/>
                    </a:cubicBezTo>
                    <a:cubicBezTo>
                      <a:pt x="1626" y="44"/>
                      <a:pt x="1648" y="51"/>
                      <a:pt x="1666" y="33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  <a:prstDash val="solid"/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983" name="Freeform 119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4728" y="1973"/>
                <a:ext cx="240" cy="3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2" y="29"/>
                  </a:cxn>
                  <a:cxn ang="0">
                    <a:pos x="115" y="38"/>
                  </a:cxn>
                  <a:cxn ang="0">
                    <a:pos x="149" y="24"/>
                  </a:cxn>
                  <a:cxn ang="0">
                    <a:pos x="173" y="5"/>
                  </a:cxn>
                  <a:cxn ang="0">
                    <a:pos x="240" y="9"/>
                  </a:cxn>
                </a:cxnLst>
                <a:rect l="0" t="0" r="r" b="b"/>
                <a:pathLst>
                  <a:path w="240" h="38">
                    <a:moveTo>
                      <a:pt x="0" y="9"/>
                    </a:moveTo>
                    <a:cubicBezTo>
                      <a:pt x="45" y="1"/>
                      <a:pt x="45" y="14"/>
                      <a:pt x="82" y="29"/>
                    </a:cubicBezTo>
                    <a:cubicBezTo>
                      <a:pt x="93" y="33"/>
                      <a:pt x="115" y="38"/>
                      <a:pt x="115" y="38"/>
                    </a:cubicBezTo>
                    <a:cubicBezTo>
                      <a:pt x="126" y="33"/>
                      <a:pt x="140" y="32"/>
                      <a:pt x="149" y="24"/>
                    </a:cubicBezTo>
                    <a:cubicBezTo>
                      <a:pt x="178" y="0"/>
                      <a:pt x="137" y="15"/>
                      <a:pt x="173" y="5"/>
                    </a:cubicBezTo>
                    <a:cubicBezTo>
                      <a:pt x="237" y="9"/>
                      <a:pt x="214" y="9"/>
                      <a:pt x="240" y="9"/>
                    </a:cubicBezTo>
                  </a:path>
                </a:pathLst>
              </a:custGeom>
              <a:noFill/>
              <a:ln w="31750" cmpd="sng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64984" name="Group 120"/>
              <p:cNvGrpSpPr/>
              <p:nvPr>
                <p:custDataLst>
                  <p:tags r:id="rId27"/>
                </p:custDataLst>
              </p:nvPr>
            </p:nvGrpSpPr>
            <p:grpSpPr>
              <a:xfrm>
                <a:off x="3713" y="1982"/>
                <a:ext cx="1214" cy="130"/>
                <a:chOff x="3713" y="1982"/>
                <a:chExt cx="1214" cy="130"/>
              </a:xfrm>
            </p:grpSpPr>
            <p:sp>
              <p:nvSpPr>
                <p:cNvPr id="164985" name="Line 121"/>
                <p:cNvSpPr>
                  <a:spLocks noChangeShapeType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 flipH="1">
                  <a:off x="3713" y="2009"/>
                  <a:ext cx="67" cy="1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986" name="Line 122"/>
                <p:cNvSpPr>
                  <a:spLocks noChangeShapeType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 flipH="1">
                  <a:off x="3774" y="1990"/>
                  <a:ext cx="80" cy="12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987" name="Line 123"/>
                <p:cNvSpPr>
                  <a:spLocks noChangeShapeType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 flipH="1">
                  <a:off x="3833" y="2015"/>
                  <a:ext cx="64" cy="9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988" name="Line 124"/>
                <p:cNvSpPr>
                  <a:spLocks noChangeShapeType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 flipH="1">
                  <a:off x="3898" y="2028"/>
                  <a:ext cx="56" cy="8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989" name="Line 125"/>
                <p:cNvSpPr>
                  <a:spLocks noChangeShapeType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 flipH="1">
                  <a:off x="3965" y="2010"/>
                  <a:ext cx="64" cy="1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990" name="Line 126"/>
                <p:cNvSpPr>
                  <a:spLocks noChangeShapeType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 flipH="1">
                  <a:off x="4034" y="2001"/>
                  <a:ext cx="64" cy="109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991" name="Line 127"/>
                <p:cNvSpPr>
                  <a:spLocks noChangeShapeType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 flipH="1">
                  <a:off x="4101" y="2022"/>
                  <a:ext cx="48" cy="8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992" name="Line 128"/>
                <p:cNvSpPr>
                  <a:spLocks noChangeShapeType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 flipH="1">
                  <a:off x="4166" y="2014"/>
                  <a:ext cx="50" cy="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993" name="Line 129"/>
                <p:cNvSpPr>
                  <a:spLocks noChangeShapeType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 flipH="1">
                  <a:off x="4226" y="1983"/>
                  <a:ext cx="64" cy="1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994" name="Line 130"/>
                <p:cNvSpPr>
                  <a:spLocks noChangeShapeType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 flipH="1">
                  <a:off x="4291" y="2005"/>
                  <a:ext cx="53" cy="10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995" name="Line 131"/>
                <p:cNvSpPr>
                  <a:spLocks noChangeShapeType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 flipH="1">
                  <a:off x="4355" y="2020"/>
                  <a:ext cx="45" cy="9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996" name="Line 132"/>
                <p:cNvSpPr>
                  <a:spLocks noChangeShapeType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 flipH="1">
                  <a:off x="4416" y="2004"/>
                  <a:ext cx="51" cy="1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997" name="Line 133"/>
                <p:cNvSpPr>
                  <a:spLocks noChangeShapeType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 flipH="1">
                  <a:off x="4478" y="1991"/>
                  <a:ext cx="53" cy="11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998" name="Line 134"/>
                <p:cNvSpPr>
                  <a:spLocks noChangeShapeType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 flipH="1">
                  <a:off x="4546" y="2019"/>
                  <a:ext cx="40" cy="89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999" name="Line 135"/>
                <p:cNvSpPr>
                  <a:spLocks noChangeShapeType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 flipH="1">
                  <a:off x="4611" y="2026"/>
                  <a:ext cx="35" cy="8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5000" name="Line 136"/>
                <p:cNvSpPr>
                  <a:spLocks noChangeShapeType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 flipH="1">
                  <a:off x="4673" y="1997"/>
                  <a:ext cx="45" cy="11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5001" name="Freeform 137"/>
                <p:cNvSpPr/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720" y="1982"/>
                  <a:ext cx="269" cy="39"/>
                </a:xfrm>
                <a:custGeom>
                  <a:avLst/>
                  <a:gdLst/>
                  <a:ahLst/>
                  <a:cxnLst>
                    <a:cxn ang="0">
                      <a:pos x="269" y="39"/>
                    </a:cxn>
                    <a:cxn ang="0">
                      <a:pos x="173" y="0"/>
                    </a:cxn>
                    <a:cxn ang="0">
                      <a:pos x="125" y="5"/>
                    </a:cxn>
                    <a:cxn ang="0">
                      <a:pos x="115" y="20"/>
                    </a:cxn>
                    <a:cxn ang="0">
                      <a:pos x="67" y="34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269" h="39">
                      <a:moveTo>
                        <a:pt x="269" y="39"/>
                      </a:moveTo>
                      <a:cubicBezTo>
                        <a:pt x="234" y="30"/>
                        <a:pt x="208" y="9"/>
                        <a:pt x="173" y="0"/>
                      </a:cubicBezTo>
                      <a:cubicBezTo>
                        <a:pt x="157" y="2"/>
                        <a:pt x="140" y="0"/>
                        <a:pt x="125" y="5"/>
                      </a:cubicBezTo>
                      <a:cubicBezTo>
                        <a:pt x="119" y="7"/>
                        <a:pt x="120" y="17"/>
                        <a:pt x="115" y="20"/>
                      </a:cubicBezTo>
                      <a:cubicBezTo>
                        <a:pt x="100" y="28"/>
                        <a:pt x="83" y="29"/>
                        <a:pt x="67" y="34"/>
                      </a:cubicBezTo>
                      <a:cubicBezTo>
                        <a:pt x="47" y="29"/>
                        <a:pt x="21" y="15"/>
                        <a:pt x="0" y="15"/>
                      </a:cubicBezTo>
                    </a:path>
                  </a:pathLst>
                </a:custGeom>
                <a:noFill/>
                <a:ln w="31750" cmpd="sng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5002" name="Line 138"/>
                <p:cNvSpPr>
                  <a:spLocks noChangeShapeType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 flipH="1">
                  <a:off x="4745" y="1999"/>
                  <a:ext cx="38" cy="11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5003" name="Line 139"/>
                <p:cNvSpPr>
                  <a:spLocks noChangeShapeType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 flipH="1">
                  <a:off x="4819" y="2011"/>
                  <a:ext cx="31" cy="99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5004" name="Line 140"/>
                <p:cNvSpPr>
                  <a:spLocks noChangeShapeType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 flipH="1">
                  <a:off x="4889" y="1987"/>
                  <a:ext cx="38" cy="1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65005" name="Freeform 141"/>
            <p:cNvSpPr/>
            <p:nvPr>
              <p:custDataLst>
                <p:tags r:id="rId24"/>
              </p:custDataLst>
            </p:nvPr>
          </p:nvSpPr>
          <p:spPr bwMode="auto">
            <a:xfrm>
              <a:off x="4363" y="1973"/>
              <a:ext cx="9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3" y="0"/>
                </a:cxn>
                <a:cxn ang="0">
                  <a:pos x="96" y="24"/>
                </a:cxn>
              </a:cxnLst>
              <a:rect l="0" t="0" r="r" b="b"/>
              <a:pathLst>
                <a:path w="96" h="24">
                  <a:moveTo>
                    <a:pt x="0" y="24"/>
                  </a:moveTo>
                  <a:cubicBezTo>
                    <a:pt x="16" y="19"/>
                    <a:pt x="43" y="0"/>
                    <a:pt x="43" y="0"/>
                  </a:cubicBezTo>
                  <a:cubicBezTo>
                    <a:pt x="59" y="10"/>
                    <a:pt x="83" y="11"/>
                    <a:pt x="96" y="24"/>
                  </a:cubicBezTo>
                </a:path>
              </a:pathLst>
            </a:custGeom>
            <a:noFill/>
            <a:ln w="31750" cmpd="sng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5006" name="Group 142"/>
          <p:cNvGrpSpPr/>
          <p:nvPr>
            <p:custDataLst>
              <p:tags r:id="rId14"/>
            </p:custDataLst>
          </p:nvPr>
        </p:nvGrpSpPr>
        <p:grpSpPr>
          <a:xfrm>
            <a:off x="110490" y="4228465"/>
            <a:ext cx="3609340" cy="2141220"/>
            <a:chOff x="576" y="432"/>
            <a:chExt cx="2349" cy="2009"/>
          </a:xfrm>
        </p:grpSpPr>
        <p:grpSp>
          <p:nvGrpSpPr>
            <p:cNvPr id="165007" name="Group 143"/>
            <p:cNvGrpSpPr/>
            <p:nvPr>
              <p:custDataLst>
                <p:tags r:id="rId19"/>
              </p:custDataLst>
            </p:nvPr>
          </p:nvGrpSpPr>
          <p:grpSpPr>
            <a:xfrm>
              <a:off x="576" y="432"/>
              <a:ext cx="1862" cy="2009"/>
              <a:chOff x="576" y="432"/>
              <a:chExt cx="1862" cy="2009"/>
            </a:xfrm>
          </p:grpSpPr>
          <p:pic>
            <p:nvPicPr>
              <p:cNvPr id="165008" name="Picture 144" descr="sh4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153"/>
              <a:stretch>
                <a:fillRect/>
              </a:stretch>
            </p:blipFill>
            <p:spPr bwMode="auto">
              <a:xfrm>
                <a:off x="816" y="1008"/>
                <a:ext cx="1622" cy="1433"/>
              </a:xfrm>
              <a:prstGeom prst="rect">
                <a:avLst/>
              </a:prstGeom>
              <a:solidFill>
                <a:schemeClr val="accent1"/>
              </a:solidFill>
            </p:spPr>
          </p:pic>
          <p:sp>
            <p:nvSpPr>
              <p:cNvPr id="165009" name="Text Box 145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76" y="432"/>
                <a:ext cx="719" cy="60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3600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白纸</a:t>
                </a:r>
                <a:endParaRPr kumimoji="1" lang="zh-CN" altLang="en-US" sz="3600">
                  <a:latin typeface="Times New Roman" panose="02020603050405020304" pitchFamily="18" charset="0"/>
                </a:endParaRPr>
              </a:p>
            </p:txBody>
          </p:sp>
        </p:grpSp>
        <p:pic>
          <p:nvPicPr>
            <p:cNvPr id="165010" name="Picture 146" descr="light3"/>
            <p:cNvPicPr>
              <a:picLocks noChangeAspect="1" noChangeArrowheads="1" noCrop="1"/>
            </p:cNvPicPr>
            <p:nvPr>
              <p:custDataLst>
                <p:tags r:id="rId20"/>
              </p:custDataLst>
            </p:nvPr>
          </p:nvPicPr>
          <p:blipFill>
            <a:blip r:embed="rId154"/>
            <a:stretch>
              <a:fillRect/>
            </a:stretch>
          </p:blipFill>
          <p:spPr bwMode="auto">
            <a:xfrm>
              <a:off x="2517" y="981"/>
              <a:ext cx="408" cy="454"/>
            </a:xfrm>
            <a:prstGeom prst="rect">
              <a:avLst/>
            </a:prstGeom>
            <a:noFill/>
          </p:spPr>
        </p:pic>
      </p:grpSp>
      <p:sp>
        <p:nvSpPr>
          <p:cNvPr id="165011" name="Text Box 14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1000" y="381000"/>
            <a:ext cx="8534400" cy="1311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（</a:t>
            </a:r>
            <a:r>
              <a:rPr lang="en-US" altLang="zh-CN" sz="3200" b="1"/>
              <a:t>4</a:t>
            </a:r>
            <a:r>
              <a:rPr lang="zh-CN" altLang="en-US" sz="3200" b="1"/>
              <a:t>）反射分为</a:t>
            </a:r>
            <a:r>
              <a:rPr lang="zh-CN" altLang="en-US" sz="3200" b="1" u="sng"/>
              <a:t>           </a:t>
            </a:r>
            <a:r>
              <a:rPr lang="zh-CN" altLang="en-US" sz="3200" b="1"/>
              <a:t>和</a:t>
            </a:r>
            <a:r>
              <a:rPr lang="zh-CN" altLang="en-US" sz="3200" b="1" u="sng"/>
              <a:t>            </a:t>
            </a:r>
            <a:r>
              <a:rPr lang="zh-CN" altLang="en-US" sz="3200" b="1"/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3200" b="1" u="sng"/>
              <a:t>           </a:t>
            </a:r>
            <a:r>
              <a:rPr lang="zh-CN" altLang="en-US" sz="3200" b="1"/>
              <a:t>使我们从</a:t>
            </a:r>
            <a:r>
              <a:rPr lang="zh-CN" altLang="en-US" sz="3200" b="1">
                <a:solidFill>
                  <a:schemeClr val="folHlink"/>
                </a:solidFill>
              </a:rPr>
              <a:t>各个方向</a:t>
            </a:r>
            <a:r>
              <a:rPr lang="zh-CN" altLang="en-US" sz="3200" b="1"/>
              <a:t>都能看清物体。</a:t>
            </a:r>
          </a:p>
        </p:txBody>
      </p:sp>
      <p:sp>
        <p:nvSpPr>
          <p:cNvPr id="165012" name="Text Box 14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76600" y="304800"/>
            <a:ext cx="19050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</a:rPr>
              <a:t>镜面反射</a:t>
            </a:r>
          </a:p>
        </p:txBody>
      </p:sp>
      <p:sp>
        <p:nvSpPr>
          <p:cNvPr id="165013" name="Text Box 14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43600" y="304800"/>
            <a:ext cx="25146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</a:rPr>
              <a:t>漫反射</a:t>
            </a:r>
          </a:p>
        </p:txBody>
      </p:sp>
      <p:sp>
        <p:nvSpPr>
          <p:cNvPr id="165014" name="Text Box 15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38200" y="990600"/>
            <a:ext cx="21336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</a:rPr>
              <a:t>漫反射</a:t>
            </a:r>
          </a:p>
        </p:txBody>
      </p:sp>
    </p:spTree>
    <p:extLst>
      <p:ext uri="{BB962C8B-B14F-4D97-AF65-F5344CB8AC3E}">
        <p14:creationId xmlns:p14="http://schemas.microsoft.com/office/powerpoint/2010/main" val="294426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5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011" grpId="0"/>
      <p:bldP spid="165012" grpId="0"/>
      <p:bldP spid="165013" grpId="0"/>
      <p:bldP spid="1650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660" y="858520"/>
            <a:ext cx="8604250" cy="31734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>
                <a:solidFill>
                  <a:schemeClr val="tx2"/>
                </a:solidFill>
                <a:latin typeface="宋体" panose="02010600030101010101" pitchFamily="2" charset="-122"/>
              </a:rPr>
              <a:t>光路作图注意事项：</a:t>
            </a:r>
          </a:p>
          <a:p>
            <a:pPr>
              <a:spcBef>
                <a:spcPct val="50000"/>
              </a:spcBef>
            </a:pPr>
            <a:endParaRPr kumimoji="1" lang="zh-CN" altLang="en-US" sz="3600" b="1">
              <a:solidFill>
                <a:srgbClr val="070709"/>
              </a:solidFill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kumimoji="1" lang="zh-CN" altLang="en-US" sz="3600" b="1">
              <a:solidFill>
                <a:srgbClr val="070709"/>
              </a:solidFill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3600" b="1">
              <a:solidFill>
                <a:srgbClr val="070709"/>
              </a:solidFill>
              <a:latin typeface="宋体" panose="02010600030101010101" pitchFamily="2" charset="-122"/>
            </a:endParaRPr>
          </a:p>
        </p:txBody>
      </p:sp>
      <p:sp>
        <p:nvSpPr>
          <p:cNvPr id="31027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3660" y="3058160"/>
            <a:ext cx="8686800" cy="18780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rgbClr val="070709"/>
                </a:solidFill>
                <a:latin typeface="宋体" panose="02010600030101010101" pitchFamily="2" charset="-122"/>
              </a:rPr>
              <a:t>2</a:t>
            </a:r>
            <a:r>
              <a:rPr kumimoji="1" lang="zh-CN" altLang="en-US" sz="3600" b="1">
                <a:solidFill>
                  <a:srgbClr val="070709"/>
                </a:solidFill>
                <a:latin typeface="宋体" panose="02010600030101010101" pitchFamily="2" charset="-122"/>
              </a:rPr>
              <a:t>、实际光线画实线，</a:t>
            </a:r>
          </a:p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rgbClr val="070709"/>
                </a:solidFill>
                <a:latin typeface="宋体" panose="02010600030101010101" pitchFamily="2" charset="-122"/>
              </a:rPr>
              <a:t>   不是实际光线（</a:t>
            </a:r>
            <a:r>
              <a:rPr kumimoji="1" lang="zh-CN" altLang="en-US" sz="3600" b="1" u="sng">
                <a:solidFill>
                  <a:srgbClr val="070709"/>
                </a:solidFill>
                <a:latin typeface="宋体" panose="02010600030101010101" pitchFamily="2" charset="-122"/>
              </a:rPr>
              <a:t>法线和虚像</a:t>
            </a:r>
            <a:r>
              <a:rPr kumimoji="1" lang="zh-CN" altLang="en-US" sz="3600" b="1">
                <a:solidFill>
                  <a:srgbClr val="070709"/>
                </a:solidFill>
                <a:latin typeface="宋体" panose="02010600030101010101" pitchFamily="2" charset="-122"/>
              </a:rPr>
              <a:t>）画虚线；</a:t>
            </a:r>
          </a:p>
          <a:p>
            <a:pPr>
              <a:spcBef>
                <a:spcPct val="50000"/>
              </a:spcBef>
            </a:pPr>
            <a:endParaRPr lang="en-US" altLang="zh-CN"/>
          </a:p>
        </p:txBody>
      </p:sp>
      <p:sp>
        <p:nvSpPr>
          <p:cNvPr id="31027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660" y="2124710"/>
            <a:ext cx="69342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rgbClr val="070709"/>
                </a:solidFill>
                <a:latin typeface="宋体" panose="02010600030101010101" pitchFamily="2" charset="-122"/>
              </a:rPr>
              <a:t>1</a:t>
            </a:r>
            <a:r>
              <a:rPr kumimoji="1" lang="zh-CN" altLang="en-US" sz="3600" b="1">
                <a:solidFill>
                  <a:srgbClr val="070709"/>
                </a:solidFill>
                <a:latin typeface="宋体" panose="02010600030101010101" pitchFamily="2" charset="-122"/>
              </a:rPr>
              <a:t>、要借助直尺等工具规范作图；</a:t>
            </a:r>
          </a:p>
        </p:txBody>
      </p:sp>
    </p:spTree>
    <p:extLst>
      <p:ext uri="{BB962C8B-B14F-4D97-AF65-F5344CB8AC3E}">
        <p14:creationId xmlns:p14="http://schemas.microsoft.com/office/powerpoint/2010/main" val="146763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/>
      <p:bldP spid="31027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7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7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7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7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7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9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7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7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9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4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7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8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9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9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7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7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4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7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9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5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7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9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4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9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1492</Words>
  <Application>Microsoft Office PowerPoint</Application>
  <PresentationFormat>全屏显示(4:3)</PresentationFormat>
  <Paragraphs>172</Paragraphs>
  <Slides>27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0" baseType="lpstr">
      <vt:lpstr>Office 主题</vt:lpstr>
      <vt:lpstr>Flash Movie</vt:lpstr>
      <vt:lpstr>位图图像</vt:lpstr>
      <vt:lpstr>PowerPoint 演示文稿</vt:lpstr>
      <vt:lpstr>（1）光源：能够自行发光的物体。</vt:lpstr>
      <vt:lpstr>由于光沿直线传播而产生的一些现象：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(4)根据光的折射规律作光路图： </vt:lpstr>
      <vt:lpstr>五。光的色散现象表明：白光是由               等各种色光组成的。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9</cp:revision>
  <dcterms:created xsi:type="dcterms:W3CDTF">2021-01-09T12:40:12Z</dcterms:created>
  <dcterms:modified xsi:type="dcterms:W3CDTF">2021-01-09T13:02:22Z</dcterms:modified>
</cp:coreProperties>
</file>