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400-182A-4632-B714-EF834E20F1B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4F9C-8FB2-4816-A6CA-8D13176AA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文本框 5122"/>
          <p:cNvSpPr/>
          <p:nvPr/>
        </p:nvSpPr>
        <p:spPr>
          <a:xfrm>
            <a:off x="196850" y="522288"/>
            <a:ext cx="8150225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solidFill>
                  <a:srgbClr val="FF3399"/>
                </a:solidFill>
                <a:latin typeface="Times New Roman" pitchFamily="2" charset="0"/>
                <a:ea typeface="方正姚体" pitchFamily="2" charset="-122"/>
              </a:rPr>
              <a:t>        </a:t>
            </a:r>
            <a:r>
              <a:rPr lang="zh-CN" altLang="en-US" sz="3200" b="1">
                <a:solidFill>
                  <a:srgbClr val="FF3399"/>
                </a:solidFill>
                <a:latin typeface="Times New Roman" pitchFamily="2" charset="0"/>
                <a:ea typeface="方正姚体" pitchFamily="2" charset="-122"/>
              </a:rPr>
              <a:t>这个仪器我们在生物实验课上是不是用过？这是什么？</a:t>
            </a:r>
          </a:p>
        </p:txBody>
      </p:sp>
      <p:pic>
        <p:nvPicPr>
          <p:cNvPr id="2050" name="图片 5123" descr="CJ002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0" y="1739900"/>
            <a:ext cx="2438400" cy="1730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1" name="图片 5124" descr="显微镜"/>
          <p:cNvPicPr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2838" y="1065212"/>
            <a:ext cx="1728788" cy="2476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2" name="图片 6145" descr="5cac2e3131691080a9018e99"/>
          <p:cNvPicPr/>
          <p:nvPr/>
        </p:nvPicPr>
        <p:blipFill>
          <a:blip r:embed="rId4"/>
          <a:stretch>
            <a:fillRect/>
          </a:stretch>
        </p:blipFill>
        <p:spPr>
          <a:xfrm>
            <a:off x="298450" y="4413250"/>
            <a:ext cx="2722562" cy="19177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3" name="图片 6147" descr="d80_900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7150" y="4098925"/>
            <a:ext cx="1409700" cy="2314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4" name="图片 6148" descr="2008052610211141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9" t="5492" b="11199"/>
          <a:stretch>
            <a:fillRect/>
          </a:stretch>
        </p:blipFill>
        <p:spPr>
          <a:xfrm>
            <a:off x="6161088" y="4178300"/>
            <a:ext cx="2714625" cy="2066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5" name="文本框 6146"/>
          <p:cNvSpPr/>
          <p:nvPr/>
        </p:nvSpPr>
        <p:spPr>
          <a:xfrm>
            <a:off x="298450" y="3598862"/>
            <a:ext cx="70104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3399"/>
                </a:solidFill>
                <a:latin typeface="Times New Roman" pitchFamily="2" charset="0"/>
                <a:ea typeface="方正姚体" pitchFamily="2" charset="-122"/>
              </a:rPr>
              <a:t>科学家在观察夜象时，要用什么？</a:t>
            </a:r>
          </a:p>
        </p:txBody>
      </p:sp>
    </p:spTree>
    <p:extLst>
      <p:ext uri="{BB962C8B-B14F-4D97-AF65-F5344CB8AC3E}">
        <p14:creationId xmlns:p14="http://schemas.microsoft.com/office/powerpoint/2010/main" val="213252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9457"/>
          <p:cNvSpPr/>
          <p:nvPr/>
        </p:nvSpPr>
        <p:spPr>
          <a:xfrm>
            <a:off x="1447800" y="533400"/>
            <a:ext cx="6172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CC00CC"/>
                </a:solidFill>
                <a:latin typeface="Times New Roman" pitchFamily="2" charset="0"/>
                <a:ea typeface="黑体" pitchFamily="2" charset="-122"/>
              </a:rPr>
              <a:t>（</a:t>
            </a:r>
            <a:r>
              <a:rPr lang="en-US" altLang="zh-CN" sz="3600" b="1">
                <a:solidFill>
                  <a:srgbClr val="CC00CC"/>
                </a:solidFill>
                <a:latin typeface="Times New Roman" pitchFamily="2" charset="0"/>
                <a:ea typeface="黑体" pitchFamily="2" charset="-122"/>
              </a:rPr>
              <a:t>2</a:t>
            </a:r>
            <a:r>
              <a:rPr lang="zh-CN" altLang="en-US" sz="3600" b="1">
                <a:solidFill>
                  <a:srgbClr val="CC00CC"/>
                </a:solidFill>
                <a:latin typeface="Times New Roman" pitchFamily="2" charset="0"/>
                <a:ea typeface="黑体" pitchFamily="2" charset="-122"/>
              </a:rPr>
              <a:t>）望远镜的原理</a:t>
            </a:r>
          </a:p>
        </p:txBody>
      </p:sp>
      <p:sp>
        <p:nvSpPr>
          <p:cNvPr id="11266" name="矩形 19458"/>
          <p:cNvSpPr/>
          <p:nvPr/>
        </p:nvSpPr>
        <p:spPr>
          <a:xfrm>
            <a:off x="4191000" y="3429000"/>
            <a:ext cx="5170488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FF3399"/>
                </a:solidFill>
                <a:latin typeface="方正姚体" pitchFamily="2" charset="-122"/>
                <a:ea typeface="方正姚体" pitchFamily="2" charset="-122"/>
              </a:rPr>
              <a:t>物镜</a:t>
            </a:r>
            <a:r>
              <a:rPr lang="zh-CN" altLang="en-US" sz="2800" b="1">
                <a:ea typeface="长城粗行楷体" pitchFamily="1" charset="-122"/>
              </a:rPr>
              <a:t>的作用（相当于</a:t>
            </a:r>
            <a:r>
              <a:rPr lang="zh-CN" altLang="en-US" sz="3200" b="1">
                <a:solidFill>
                  <a:srgbClr val="FF3300"/>
                </a:solidFill>
                <a:ea typeface="黑体" pitchFamily="2" charset="-122"/>
              </a:rPr>
              <a:t>照相机</a:t>
            </a:r>
            <a:r>
              <a:rPr lang="zh-CN" altLang="en-US" sz="2800" b="1">
                <a:ea typeface="长城粗行楷体" pitchFamily="1" charset="-122"/>
              </a:rPr>
              <a:t>）</a:t>
            </a:r>
          </a:p>
        </p:txBody>
      </p:sp>
      <p:sp>
        <p:nvSpPr>
          <p:cNvPr id="11267" name="矩形 19459"/>
          <p:cNvSpPr/>
          <p:nvPr/>
        </p:nvSpPr>
        <p:spPr>
          <a:xfrm>
            <a:off x="914400" y="1411288"/>
            <a:ext cx="5170488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FF3399"/>
                </a:solidFill>
                <a:latin typeface="方正姚体" pitchFamily="2" charset="-122"/>
                <a:ea typeface="方正姚体" pitchFamily="2" charset="-122"/>
              </a:rPr>
              <a:t>目镜</a:t>
            </a:r>
            <a:r>
              <a:rPr lang="zh-CN" altLang="en-US" sz="2800" b="1">
                <a:ea typeface="长城粗行楷体" pitchFamily="1" charset="-122"/>
              </a:rPr>
              <a:t>的作用（相当于</a:t>
            </a:r>
            <a:r>
              <a:rPr lang="zh-CN" altLang="en-US" sz="3200" b="1">
                <a:solidFill>
                  <a:srgbClr val="FF3300"/>
                </a:solidFill>
                <a:ea typeface="黑体" pitchFamily="2" charset="-122"/>
              </a:rPr>
              <a:t>放大镜</a:t>
            </a:r>
            <a:r>
              <a:rPr lang="zh-CN" altLang="en-US" sz="2800" b="1">
                <a:ea typeface="长城粗行楷体" pitchFamily="1" charset="-122"/>
              </a:rPr>
              <a:t>）</a:t>
            </a:r>
          </a:p>
        </p:txBody>
      </p:sp>
      <p:sp>
        <p:nvSpPr>
          <p:cNvPr id="11268" name="矩形 19460"/>
          <p:cNvSpPr/>
          <p:nvPr/>
        </p:nvSpPr>
        <p:spPr>
          <a:xfrm>
            <a:off x="4343400" y="4191000"/>
            <a:ext cx="4525962" cy="584200"/>
          </a:xfrm>
          <a:prstGeom prst="rect">
            <a:avLst/>
          </a:prstGeom>
          <a:noFill/>
          <a:ln w="38100">
            <a:solidFill>
              <a:srgbClr val="FF99CC"/>
            </a:solidFill>
            <a:prstDash val="dashDot"/>
            <a:round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20000"/>
              </a:spcBef>
            </a:pPr>
            <a:r>
              <a:rPr lang="en-US" altLang="zh-CN" sz="2800" b="1">
                <a:latin typeface="长城粗行楷体" pitchFamily="1" charset="-122"/>
                <a:ea typeface="长城粗行楷体" pitchFamily="1" charset="-122"/>
              </a:rPr>
              <a:t>    </a:t>
            </a:r>
            <a:r>
              <a:rPr lang="zh-CN" altLang="en-US" sz="3200" b="1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倒立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zh-CN" altLang="en-US" sz="3200" b="1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缩小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zh-CN" altLang="en-US" sz="3200" b="1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实像</a:t>
            </a:r>
            <a:r>
              <a:rPr lang="zh-CN" altLang="en-US" sz="2800" b="1">
                <a:latin typeface="长城粗行楷体" pitchFamily="1" charset="-122"/>
                <a:ea typeface="长城粗行楷体" pitchFamily="1" charset="-122"/>
              </a:rPr>
              <a:t>。</a:t>
            </a:r>
          </a:p>
        </p:txBody>
      </p:sp>
      <p:sp>
        <p:nvSpPr>
          <p:cNvPr id="11269" name="矩形 19461"/>
          <p:cNvSpPr/>
          <p:nvPr/>
        </p:nvSpPr>
        <p:spPr>
          <a:xfrm>
            <a:off x="1143000" y="2133600"/>
            <a:ext cx="4373562" cy="584200"/>
          </a:xfrm>
          <a:prstGeom prst="rect">
            <a:avLst/>
          </a:prstGeom>
          <a:noFill/>
          <a:ln w="38100">
            <a:solidFill>
              <a:srgbClr val="FF99CC"/>
            </a:solidFill>
            <a:prstDash val="dashDot"/>
            <a:round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20000"/>
              </a:spcBef>
            </a:pPr>
            <a:r>
              <a:rPr lang="en-US" altLang="zh-CN" sz="2800" b="1">
                <a:latin typeface="长城粗行楷体" pitchFamily="1" charset="-122"/>
                <a:ea typeface="长城粗行楷体" pitchFamily="1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长城粗行楷体" pitchFamily="1" charset="-122"/>
                <a:ea typeface="长城粗行楷体" pitchFamily="1" charset="-122"/>
              </a:rPr>
              <a:t>正立</a:t>
            </a:r>
            <a:r>
              <a:rPr lang="zh-CN" altLang="en-US" sz="2800" b="1">
                <a:latin typeface="长城粗行楷体" pitchFamily="1" charset="-122"/>
                <a:ea typeface="长城粗行楷体" pitchFamily="1" charset="-122"/>
              </a:rPr>
              <a:t>，</a:t>
            </a:r>
            <a:r>
              <a:rPr lang="zh-CN" altLang="en-US" sz="3200" b="1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放大，虚像</a:t>
            </a:r>
            <a:r>
              <a:rPr lang="zh-CN" altLang="en-US" sz="2800" b="1">
                <a:latin typeface="长城粗行楷体" pitchFamily="1" charset="-122"/>
                <a:ea typeface="长城粗行楷体" pitchFamily="1" charset="-122"/>
              </a:rPr>
              <a:t>。</a:t>
            </a:r>
          </a:p>
        </p:txBody>
      </p:sp>
      <p:pic>
        <p:nvPicPr>
          <p:cNvPr id="11270" name="图片 19462" descr="望远镜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4" t="12020" r="1802"/>
          <a:stretch>
            <a:fillRect/>
          </a:stretch>
        </p:blipFill>
        <p:spPr>
          <a:xfrm>
            <a:off x="381000" y="3200400"/>
            <a:ext cx="3962400" cy="28654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1" name="图片 19463" descr="png-0095"/>
          <p:cNvPicPr/>
          <p:nvPr/>
        </p:nvPicPr>
        <p:blipFill>
          <a:blip r:embed="rId3"/>
          <a:stretch>
            <a:fillRect/>
          </a:stretch>
        </p:blipFill>
        <p:spPr>
          <a:xfrm>
            <a:off x="5562600" y="609600"/>
            <a:ext cx="609600" cy="6096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67287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0" dur="500" fill="hold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30" dur="2000" fill="hold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35" dur="500" fill="hold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  <p:bldP spid="11267" grpId="0"/>
      <p:bldP spid="11268" grpId="0" animBg="1"/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0481"/>
          <p:cNvSpPr/>
          <p:nvPr/>
        </p:nvSpPr>
        <p:spPr>
          <a:xfrm>
            <a:off x="3200400" y="519112"/>
            <a:ext cx="304800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5400" b="1">
                <a:solidFill>
                  <a:srgbClr val="CC0000"/>
                </a:solidFill>
                <a:latin typeface="隶书" pitchFamily="1" charset="-122"/>
                <a:ea typeface="隶书" pitchFamily="1" charset="-122"/>
              </a:rPr>
              <a:t>疑 问</a:t>
            </a:r>
          </a:p>
        </p:txBody>
      </p:sp>
      <p:sp>
        <p:nvSpPr>
          <p:cNvPr id="12290" name="文本框 20482"/>
          <p:cNvSpPr/>
          <p:nvPr/>
        </p:nvSpPr>
        <p:spPr>
          <a:xfrm>
            <a:off x="838200" y="1905000"/>
            <a:ext cx="80010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 b="1">
                <a:solidFill>
                  <a:srgbClr val="FF33CC"/>
                </a:solidFill>
                <a:latin typeface="Times New Roman" pitchFamily="2" charset="0"/>
                <a:ea typeface="方正姚体" pitchFamily="2" charset="-122"/>
              </a:rPr>
              <a:t>物体距离物镜很远，它的像却离物镜很近，这样的像应该是缩小的，为什么用望远镜</a:t>
            </a:r>
          </a:p>
          <a:p>
            <a:pPr lvl="0" algn="ctr"/>
            <a:r>
              <a:rPr lang="zh-CN" altLang="en-US" sz="3200" b="1">
                <a:solidFill>
                  <a:srgbClr val="FF33CC"/>
                </a:solidFill>
                <a:latin typeface="Times New Roman" pitchFamily="2" charset="0"/>
                <a:ea typeface="方正姚体" pitchFamily="2" charset="-122"/>
              </a:rPr>
              <a:t>观察物体时会感到像被放大了？</a:t>
            </a:r>
          </a:p>
        </p:txBody>
      </p:sp>
      <p:sp>
        <p:nvSpPr>
          <p:cNvPr id="12291" name="文本框 20483"/>
          <p:cNvSpPr/>
          <p:nvPr/>
        </p:nvSpPr>
        <p:spPr>
          <a:xfrm>
            <a:off x="1752600" y="4114800"/>
            <a:ext cx="6477000" cy="1554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200" b="1">
                <a:latin typeface="楷体_GB2312" pitchFamily="1" charset="-122"/>
                <a:ea typeface="楷体_GB2312" pitchFamily="1" charset="-122"/>
              </a:rPr>
              <a:t>原来，我们能不能看清一个物体，它对我们的眼睛所成“视角”的大小十分重要。</a:t>
            </a:r>
          </a:p>
        </p:txBody>
      </p:sp>
      <p:pic>
        <p:nvPicPr>
          <p:cNvPr id="12292" name="图片 20484" descr="图片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1595438" cy="16002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287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/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1505"/>
          <p:cNvSpPr>
            <a:spLocks noGrp="1"/>
          </p:cNvSpPr>
          <p:nvPr>
            <p:ph type="title" idx="4294967295"/>
          </p:nvPr>
        </p:nvSpPr>
        <p:spPr>
          <a:xfrm>
            <a:off x="6781800" y="457200"/>
            <a:ext cx="2362200" cy="4572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75">
                <a:solidFill>
                  <a:srgbClr val="602E0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lvl="0"/>
            <a:r>
              <a:rPr lang="zh-CN" altLang="en-US" sz="5400" b="1">
                <a:solidFill>
                  <a:srgbClr val="CC0000"/>
                </a:solidFill>
                <a:latin typeface="隶书" pitchFamily="1" charset="-122"/>
                <a:ea typeface="隶书" pitchFamily="1" charset="-122"/>
              </a:rPr>
              <a:t>视 角</a:t>
            </a:r>
          </a:p>
        </p:txBody>
      </p:sp>
      <p:sp>
        <p:nvSpPr>
          <p:cNvPr id="13314" name="文本框 21506"/>
          <p:cNvSpPr/>
          <p:nvPr/>
        </p:nvSpPr>
        <p:spPr>
          <a:xfrm>
            <a:off x="1066800" y="1143000"/>
            <a:ext cx="731520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solidFill>
                  <a:srgbClr val="FF33CC"/>
                </a:solidFill>
                <a:latin typeface="Times New Roman" pitchFamily="2" charset="0"/>
                <a:ea typeface="方正姚体" pitchFamily="2" charset="-122"/>
              </a:rPr>
              <a:t>        </a:t>
            </a:r>
            <a:r>
              <a:rPr lang="zh-CN" altLang="en-US" sz="3200" b="1">
                <a:solidFill>
                  <a:srgbClr val="FF33CC"/>
                </a:solidFill>
                <a:latin typeface="Times New Roman" pitchFamily="2" charset="0"/>
                <a:ea typeface="方正姚体" pitchFamily="2" charset="-122"/>
              </a:rPr>
              <a:t>从眼睛的光心向观察物体的两端所引的两条直线的夹角。</a:t>
            </a:r>
          </a:p>
        </p:txBody>
      </p:sp>
      <p:grpSp>
        <p:nvGrpSpPr>
          <p:cNvPr id="13315" name="组合 21507"/>
          <p:cNvGrpSpPr/>
          <p:nvPr/>
        </p:nvGrpSpPr>
        <p:grpSpPr>
          <a:xfrm>
            <a:off x="1219200" y="1828800"/>
            <a:ext cx="7234238" cy="3063875"/>
            <a:chOff x="0" y="0"/>
            <a:chExt cx="4557" cy="1930"/>
          </a:xfrm>
        </p:grpSpPr>
        <p:pic>
          <p:nvPicPr>
            <p:cNvPr id="13316" name="图片 21508" descr="人 "/>
            <p:cNvPicPr/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970"/>
              <a:ext cx="431" cy="55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3317" name="图片 21509" descr="树 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52" y="0"/>
              <a:ext cx="1005" cy="193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13318" name="直接连接符 21510"/>
            <p:cNvCxnSpPr/>
            <p:nvPr/>
          </p:nvCxnSpPr>
          <p:spPr>
            <a:xfrm flipV="1">
              <a:off x="336" y="28"/>
              <a:ext cx="3744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</p:spPr>
        </p:cxnSp>
        <p:cxnSp>
          <p:nvCxnSpPr>
            <p:cNvPr id="13319" name="直接连接符 21511"/>
            <p:cNvCxnSpPr/>
            <p:nvPr/>
          </p:nvCxnSpPr>
          <p:spPr>
            <a:xfrm>
              <a:off x="327" y="1249"/>
              <a:ext cx="369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</p:spPr>
        </p:cxnSp>
        <p:sp>
          <p:nvSpPr>
            <p:cNvPr id="13320" name="任意多边形 21512"/>
            <p:cNvSpPr/>
            <p:nvPr/>
          </p:nvSpPr>
          <p:spPr>
            <a:xfrm>
              <a:off x="864" y="1066"/>
              <a:ext cx="48" cy="2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21600"/>
                </a:cxn>
                <a:cxn ang="0">
                  <a:pos x="0" y="21600"/>
                </a:cxn>
              </a:cxnLst>
              <a:rect l="0" t="0" r="0" b="0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21" name="文本框 21513"/>
            <p:cNvSpPr/>
            <p:nvPr/>
          </p:nvSpPr>
          <p:spPr>
            <a:xfrm>
              <a:off x="1152" y="1018"/>
              <a:ext cx="864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>
                  <a:latin typeface="Times New Roman" pitchFamily="2" charset="0"/>
                  <a:ea typeface="黑体" pitchFamily="2" charset="-122"/>
                </a:rPr>
                <a:t>视角</a:t>
              </a:r>
            </a:p>
          </p:txBody>
        </p:sp>
      </p:grpSp>
      <p:sp>
        <p:nvSpPr>
          <p:cNvPr id="13322" name="文本框 21514"/>
          <p:cNvSpPr/>
          <p:nvPr/>
        </p:nvSpPr>
        <p:spPr>
          <a:xfrm>
            <a:off x="533400" y="4953000"/>
            <a:ext cx="746760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800" b="1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物体对眼睛所成视角的大小不仅和</a:t>
            </a:r>
            <a:r>
              <a:rPr lang="zh-CN" altLang="en-US" sz="2800" b="1">
                <a:solidFill>
                  <a:srgbClr val="CC00CC"/>
                </a:solidFill>
                <a:latin typeface="黑体" pitchFamily="2" charset="-122"/>
                <a:ea typeface="黑体" pitchFamily="2" charset="-122"/>
              </a:rPr>
              <a:t>物体本身的大小</a:t>
            </a:r>
            <a:r>
              <a:rPr lang="zh-CN" altLang="en-US" sz="2800" b="1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有关，还和</a:t>
            </a:r>
            <a:r>
              <a:rPr lang="zh-CN" altLang="en-US" sz="2800" b="1">
                <a:solidFill>
                  <a:srgbClr val="CC00CC"/>
                </a:solidFill>
                <a:latin typeface="黑体" pitchFamily="2" charset="-122"/>
                <a:ea typeface="黑体" pitchFamily="2" charset="-122"/>
              </a:rPr>
              <a:t>物体到眼睛的距离</a:t>
            </a:r>
            <a:r>
              <a:rPr lang="zh-CN" altLang="en-US" sz="2800" b="1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有关。</a:t>
            </a:r>
          </a:p>
        </p:txBody>
      </p:sp>
    </p:spTree>
    <p:extLst>
      <p:ext uri="{BB962C8B-B14F-4D97-AF65-F5344CB8AC3E}">
        <p14:creationId xmlns:p14="http://schemas.microsoft.com/office/powerpoint/2010/main" val="303769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2" dur="500" fill="hold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13314" grpId="0"/>
      <p:bldP spid="13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2529" descr="眼睛"/>
          <p:cNvPicPr/>
          <p:nvPr/>
        </p:nvPicPr>
        <p:blipFill>
          <a:blip r:embed="rId2"/>
          <a:stretch>
            <a:fillRect/>
          </a:stretch>
        </p:blipFill>
        <p:spPr>
          <a:xfrm rot="2400000">
            <a:off x="7721600" y="4194175"/>
            <a:ext cx="752475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8" name="图片 22530" descr="眼睛"/>
          <p:cNvPicPr/>
          <p:nvPr/>
        </p:nvPicPr>
        <p:blipFill>
          <a:blip r:embed="rId2"/>
          <a:stretch>
            <a:fillRect/>
          </a:stretch>
        </p:blipFill>
        <p:spPr>
          <a:xfrm rot="2400000">
            <a:off x="7721600" y="2347912"/>
            <a:ext cx="752475" cy="75247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4339" name="直接连接符 22531"/>
          <p:cNvCxnSpPr/>
          <p:nvPr/>
        </p:nvCxnSpPr>
        <p:spPr>
          <a:xfrm flipV="1">
            <a:off x="1106488" y="2754312"/>
            <a:ext cx="6796088" cy="715962"/>
          </a:xfrm>
          <a:prstGeom prst="line">
            <a:avLst/>
          </a:prstGeom>
          <a:noFill/>
          <a:ln w="28575">
            <a:solidFill>
              <a:srgbClr val="0066CC"/>
            </a:solidFill>
            <a:bevel/>
          </a:ln>
        </p:spPr>
      </p:cxnSp>
      <p:sp>
        <p:nvSpPr>
          <p:cNvPr id="14340" name="Tree"/>
          <p:cNvSpPr/>
          <p:nvPr/>
        </p:nvSpPr>
        <p:spPr>
          <a:xfrm>
            <a:off x="341312" y="1089025"/>
            <a:ext cx="1524000" cy="2362200"/>
          </a:xfrm>
          <a:custGeom>
            <a:avLst/>
            <a:gdLst/>
            <a:ahLst/>
            <a:cxnLst>
              <a:cxn ang="0">
                <a:pos x="10800" y="0"/>
              </a:cxn>
              <a:cxn ang="0">
                <a:pos x="6171" y="6300"/>
              </a:cxn>
              <a:cxn ang="0">
                <a:pos x="3086" y="12600"/>
              </a:cxn>
              <a:cxn ang="0">
                <a:pos x="0" y="18900"/>
              </a:cxn>
              <a:cxn ang="0">
                <a:pos x="15429" y="6300"/>
              </a:cxn>
              <a:cxn ang="0">
                <a:pos x="18514" y="12600"/>
              </a:cxn>
              <a:cxn ang="0">
                <a:pos x="21600" y="18900"/>
              </a:cxn>
            </a:cxnLst>
            <a:rect l="0" t="0" r="0" b="0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>
            <a:solidFill>
              <a:prstClr val="black"/>
            </a:solidFill>
            <a:round/>
          </a:ln>
          <a:effectLst>
            <a:outerShdw dist="107763" dir="2700000" algn="ctr">
              <a:srgbClr val="808080"/>
            </a:outerShdw>
          </a:effectLst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cxnSp>
        <p:nvCxnSpPr>
          <p:cNvPr id="14341" name="直接连接符 22533"/>
          <p:cNvCxnSpPr/>
          <p:nvPr/>
        </p:nvCxnSpPr>
        <p:spPr>
          <a:xfrm>
            <a:off x="1106488" y="1089025"/>
            <a:ext cx="6840538" cy="1665288"/>
          </a:xfrm>
          <a:prstGeom prst="line">
            <a:avLst/>
          </a:prstGeom>
          <a:noFill/>
          <a:ln w="28575">
            <a:solidFill>
              <a:srgbClr val="0066CC"/>
            </a:solidFill>
            <a:bevel/>
          </a:ln>
        </p:spPr>
      </p:cxnSp>
      <p:sp>
        <p:nvSpPr>
          <p:cNvPr id="14342" name="圆角矩形标注 22534"/>
          <p:cNvSpPr/>
          <p:nvPr/>
        </p:nvSpPr>
        <p:spPr>
          <a:xfrm>
            <a:off x="5741988" y="1042988"/>
            <a:ext cx="1485900" cy="533400"/>
          </a:xfrm>
          <a:prstGeom prst="wedgeRoundRectCallout">
            <a:avLst>
              <a:gd name="adj1" fmla="val 35361"/>
              <a:gd name="adj2" fmla="val 257736"/>
              <a:gd name="adj3" fmla="val 16667"/>
            </a:avLst>
          </a:prstGeom>
          <a:solidFill>
            <a:schemeClr val="bg1"/>
          </a:solidFill>
          <a:ln>
            <a:solidFill>
              <a:srgbClr val="3D8F95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3300"/>
                </a:solidFill>
                <a:latin typeface="宋体" pitchFamily="2" charset="-122"/>
              </a:rPr>
              <a:t>视角大</a:t>
            </a:r>
          </a:p>
        </p:txBody>
      </p:sp>
      <p:cxnSp>
        <p:nvCxnSpPr>
          <p:cNvPr id="14343" name="直接连接符 22535"/>
          <p:cNvCxnSpPr/>
          <p:nvPr/>
        </p:nvCxnSpPr>
        <p:spPr>
          <a:xfrm flipV="1">
            <a:off x="1106488" y="4598988"/>
            <a:ext cx="6796088" cy="539750"/>
          </a:xfrm>
          <a:prstGeom prst="line">
            <a:avLst/>
          </a:prstGeom>
          <a:noFill/>
          <a:ln w="28575">
            <a:solidFill>
              <a:srgbClr val="0066CC"/>
            </a:solidFill>
            <a:bevel/>
          </a:ln>
        </p:spPr>
      </p:cxnSp>
      <p:sp>
        <p:nvSpPr>
          <p:cNvPr id="14344" name="Tree"/>
          <p:cNvSpPr/>
          <p:nvPr/>
        </p:nvSpPr>
        <p:spPr>
          <a:xfrm>
            <a:off x="476250" y="3698875"/>
            <a:ext cx="1171575" cy="1439862"/>
          </a:xfrm>
          <a:custGeom>
            <a:avLst/>
            <a:gdLst/>
            <a:ahLst/>
            <a:cxnLst>
              <a:cxn ang="0">
                <a:pos x="10800" y="0"/>
              </a:cxn>
              <a:cxn ang="0">
                <a:pos x="6171" y="6300"/>
              </a:cxn>
              <a:cxn ang="0">
                <a:pos x="3086" y="12600"/>
              </a:cxn>
              <a:cxn ang="0">
                <a:pos x="0" y="18900"/>
              </a:cxn>
              <a:cxn ang="0">
                <a:pos x="15429" y="6300"/>
              </a:cxn>
              <a:cxn ang="0">
                <a:pos x="18514" y="12600"/>
              </a:cxn>
              <a:cxn ang="0">
                <a:pos x="21600" y="18900"/>
              </a:cxn>
            </a:cxnLst>
            <a:rect l="0" t="0" r="0" b="0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>
            <a:solidFill>
              <a:prstClr val="black"/>
            </a:solidFill>
            <a:round/>
          </a:ln>
          <a:effectLst>
            <a:outerShdw dist="107763" dir="2700000" algn="ctr">
              <a:srgbClr val="808080"/>
            </a:outerShdw>
          </a:effectLst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cxnSp>
        <p:nvCxnSpPr>
          <p:cNvPr id="14345" name="直接连接符 22537"/>
          <p:cNvCxnSpPr/>
          <p:nvPr/>
        </p:nvCxnSpPr>
        <p:spPr>
          <a:xfrm>
            <a:off x="1062038" y="3698875"/>
            <a:ext cx="6840538" cy="900112"/>
          </a:xfrm>
          <a:prstGeom prst="line">
            <a:avLst/>
          </a:prstGeom>
          <a:noFill/>
          <a:ln w="28575">
            <a:solidFill>
              <a:srgbClr val="0066CC"/>
            </a:solidFill>
            <a:bevel/>
          </a:ln>
        </p:spPr>
      </p:cxnSp>
      <p:sp>
        <p:nvSpPr>
          <p:cNvPr id="14346" name="文本框 22538"/>
          <p:cNvSpPr/>
          <p:nvPr/>
        </p:nvSpPr>
        <p:spPr>
          <a:xfrm>
            <a:off x="1466850" y="466725"/>
            <a:ext cx="33988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66CC"/>
                </a:solidFill>
                <a:latin typeface="宋体" pitchFamily="2" charset="-122"/>
              </a:rPr>
              <a:t>视角与物体大小有关</a:t>
            </a:r>
          </a:p>
        </p:txBody>
      </p:sp>
      <p:sp>
        <p:nvSpPr>
          <p:cNvPr id="14347" name="任意多边形 22539"/>
          <p:cNvSpPr/>
          <p:nvPr/>
        </p:nvSpPr>
        <p:spPr>
          <a:xfrm rot="60000" flipH="1">
            <a:off x="6551612" y="2438400"/>
            <a:ext cx="88900" cy="449262"/>
          </a:xfrm>
          <a:custGeom>
            <a:avLst/>
            <a:gdLst/>
            <a:ahLst/>
            <a:cxnLst>
              <a:cxn ang="0">
                <a:pos x="4402" y="0"/>
              </a:cxn>
              <a:cxn ang="0">
                <a:pos x="5110" y="42133"/>
              </a:cxn>
              <a:cxn ang="0">
                <a:pos x="0" y="21147"/>
              </a:cxn>
            </a:cxnLst>
            <a:rect l="0" t="0" r="0" b="0"/>
            <a:pathLst>
              <a:path w="21600" h="42134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42134" stroke="0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48" name="文本框 22540"/>
          <p:cNvSpPr/>
          <p:nvPr/>
        </p:nvSpPr>
        <p:spPr>
          <a:xfrm>
            <a:off x="6507162" y="2393950"/>
            <a:ext cx="5842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 b="1" i="1">
                <a:solidFill>
                  <a:srgbClr val="0066CC"/>
                </a:solidFill>
                <a:latin typeface="Symbol" pitchFamily="2" charset="2"/>
                <a:ea typeface="楷体_GB2312" pitchFamily="1" charset="-122"/>
              </a:rPr>
              <a:t>a</a:t>
            </a:r>
            <a:endParaRPr lang="el-GR" altLang="en-US" sz="3200" b="1" i="1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4349" name="任意多边形 22541"/>
          <p:cNvSpPr/>
          <p:nvPr/>
        </p:nvSpPr>
        <p:spPr>
          <a:xfrm rot="300000" flipH="1">
            <a:off x="6821488" y="4464050"/>
            <a:ext cx="44450" cy="225425"/>
          </a:xfrm>
          <a:custGeom>
            <a:avLst/>
            <a:gdLst/>
            <a:ahLst/>
            <a:cxnLst>
              <a:cxn ang="0">
                <a:pos x="4402" y="0"/>
              </a:cxn>
              <a:cxn ang="0">
                <a:pos x="5110" y="42133"/>
              </a:cxn>
              <a:cxn ang="0">
                <a:pos x="0" y="21147"/>
              </a:cxn>
            </a:cxnLst>
            <a:rect l="0" t="0" r="0" b="0"/>
            <a:pathLst>
              <a:path w="21600" h="42134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42134" stroke="0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50" name="圆角矩形标注 22542"/>
          <p:cNvSpPr/>
          <p:nvPr/>
        </p:nvSpPr>
        <p:spPr>
          <a:xfrm>
            <a:off x="5697538" y="3248025"/>
            <a:ext cx="1350962" cy="495300"/>
          </a:xfrm>
          <a:prstGeom prst="wedgeRoundRectCallout">
            <a:avLst>
              <a:gd name="adj1" fmla="val 52116"/>
              <a:gd name="adj2" fmla="val 217306"/>
              <a:gd name="adj3" fmla="val 16667"/>
            </a:avLst>
          </a:prstGeom>
          <a:solidFill>
            <a:schemeClr val="bg1"/>
          </a:solidFill>
          <a:ln>
            <a:solidFill>
              <a:srgbClr val="3D8F95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3300"/>
                </a:solidFill>
                <a:latin typeface="宋体" pitchFamily="2" charset="-122"/>
              </a:rPr>
              <a:t>视角小</a:t>
            </a:r>
          </a:p>
        </p:txBody>
      </p:sp>
      <p:sp>
        <p:nvSpPr>
          <p:cNvPr id="14351" name="文本框 22543"/>
          <p:cNvSpPr/>
          <p:nvPr/>
        </p:nvSpPr>
        <p:spPr>
          <a:xfrm>
            <a:off x="6237288" y="4238625"/>
            <a:ext cx="5842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 b="1" i="1">
                <a:solidFill>
                  <a:srgbClr val="0066CC"/>
                </a:solidFill>
                <a:latin typeface="Symbol" pitchFamily="2" charset="2"/>
                <a:ea typeface="楷体_GB2312" pitchFamily="1" charset="-122"/>
              </a:rPr>
              <a:t>a</a:t>
            </a:r>
            <a:endParaRPr lang="el-GR" altLang="en-US" sz="3200" b="1" i="1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4352" name="文本框 22544"/>
          <p:cNvSpPr/>
          <p:nvPr/>
        </p:nvSpPr>
        <p:spPr>
          <a:xfrm>
            <a:off x="1306512" y="5284788"/>
            <a:ext cx="6686550" cy="115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25000"/>
              </a:lnSpc>
            </a:pPr>
            <a:r>
              <a:rPr lang="en-US" altLang="zh-CN" sz="2800" b="1">
                <a:latin typeface="宋体" pitchFamily="2" charset="-122"/>
              </a:rPr>
              <a:t>    </a:t>
            </a:r>
            <a:r>
              <a:rPr lang="zh-CN" altLang="en-US" sz="2800" b="1">
                <a:solidFill>
                  <a:schemeClr val="tx2"/>
                </a:solidFill>
                <a:latin typeface="宋体" pitchFamily="2" charset="-122"/>
              </a:rPr>
              <a:t>距离相等时，大物体的视角大，小物体的视角小。</a:t>
            </a:r>
          </a:p>
        </p:txBody>
      </p:sp>
      <p:pic>
        <p:nvPicPr>
          <p:cNvPr id="14353" name="Picture 9" descr="E:\李燃\教师教学用书\2012人教教师用书项目\ppt\物理\图标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3937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6" grpId="0"/>
      <p:bldP spid="14348" grpId="0"/>
      <p:bldP spid="14350" grpId="0" animBg="1"/>
      <p:bldP spid="14351" grpId="0"/>
      <p:bldP spid="143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23553" descr="眼睛"/>
          <p:cNvPicPr/>
          <p:nvPr/>
        </p:nvPicPr>
        <p:blipFill>
          <a:blip r:embed="rId2"/>
          <a:stretch>
            <a:fillRect/>
          </a:stretch>
        </p:blipFill>
        <p:spPr>
          <a:xfrm rot="2400000">
            <a:off x="8140700" y="4060825"/>
            <a:ext cx="752475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2" name="图片 23554" descr="眼睛"/>
          <p:cNvPicPr/>
          <p:nvPr/>
        </p:nvPicPr>
        <p:blipFill>
          <a:blip r:embed="rId2"/>
          <a:stretch>
            <a:fillRect/>
          </a:stretch>
        </p:blipFill>
        <p:spPr>
          <a:xfrm rot="2400000">
            <a:off x="8128000" y="1922462"/>
            <a:ext cx="752475" cy="75247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5363" name="直接连接符 23555"/>
          <p:cNvCxnSpPr/>
          <p:nvPr/>
        </p:nvCxnSpPr>
        <p:spPr>
          <a:xfrm flipV="1">
            <a:off x="1295400" y="2327275"/>
            <a:ext cx="7056438" cy="827088"/>
          </a:xfrm>
          <a:prstGeom prst="line">
            <a:avLst/>
          </a:prstGeom>
          <a:noFill/>
          <a:ln w="28575">
            <a:solidFill>
              <a:srgbClr val="0066CC"/>
            </a:solidFill>
            <a:bevel/>
          </a:ln>
        </p:spPr>
      </p:cxnSp>
      <p:sp>
        <p:nvSpPr>
          <p:cNvPr id="15364" name="Tree"/>
          <p:cNvSpPr/>
          <p:nvPr/>
        </p:nvSpPr>
        <p:spPr>
          <a:xfrm>
            <a:off x="4225925" y="2979738"/>
            <a:ext cx="1350962" cy="2071688"/>
          </a:xfrm>
          <a:custGeom>
            <a:avLst/>
            <a:gdLst/>
            <a:ahLst/>
            <a:cxnLst>
              <a:cxn ang="0">
                <a:pos x="10800" y="0"/>
              </a:cxn>
              <a:cxn ang="0">
                <a:pos x="6171" y="6300"/>
              </a:cxn>
              <a:cxn ang="0">
                <a:pos x="3086" y="12600"/>
              </a:cxn>
              <a:cxn ang="0">
                <a:pos x="0" y="18900"/>
              </a:cxn>
              <a:cxn ang="0">
                <a:pos x="15429" y="6300"/>
              </a:cxn>
              <a:cxn ang="0">
                <a:pos x="18514" y="12600"/>
              </a:cxn>
              <a:cxn ang="0">
                <a:pos x="21600" y="18900"/>
              </a:cxn>
            </a:cxnLst>
            <a:rect l="0" t="0" r="0" b="0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>
            <a:solidFill>
              <a:prstClr val="black"/>
            </a:solidFill>
            <a:round/>
          </a:ln>
          <a:effectLst>
            <a:outerShdw dist="107763" dir="2700000" algn="ctr">
              <a:srgbClr val="808080"/>
            </a:outerShdw>
          </a:effectLst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cxnSp>
        <p:nvCxnSpPr>
          <p:cNvPr id="15365" name="直接连接符 23557"/>
          <p:cNvCxnSpPr/>
          <p:nvPr/>
        </p:nvCxnSpPr>
        <p:spPr>
          <a:xfrm>
            <a:off x="1331912" y="1111250"/>
            <a:ext cx="6975475" cy="1216025"/>
          </a:xfrm>
          <a:prstGeom prst="line">
            <a:avLst/>
          </a:prstGeom>
          <a:noFill/>
          <a:ln w="28575">
            <a:solidFill>
              <a:srgbClr val="0066CC"/>
            </a:solidFill>
            <a:bevel/>
          </a:ln>
        </p:spPr>
      </p:cxnSp>
      <p:sp>
        <p:nvSpPr>
          <p:cNvPr id="15366" name="圆角矩形标注 23558"/>
          <p:cNvSpPr/>
          <p:nvPr/>
        </p:nvSpPr>
        <p:spPr>
          <a:xfrm>
            <a:off x="6507162" y="977900"/>
            <a:ext cx="1574800" cy="533400"/>
          </a:xfrm>
          <a:prstGeom prst="wedgeRoundRectCallout">
            <a:avLst>
              <a:gd name="adj1" fmla="val 29736"/>
              <a:gd name="adj2" fmla="val 205060"/>
              <a:gd name="adj3" fmla="val 16667"/>
            </a:avLst>
          </a:prstGeom>
          <a:noFill/>
          <a:ln>
            <a:solidFill>
              <a:srgbClr val="3D8F95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视角小</a:t>
            </a:r>
          </a:p>
        </p:txBody>
      </p:sp>
      <p:cxnSp>
        <p:nvCxnSpPr>
          <p:cNvPr id="15367" name="直接连接符 23559"/>
          <p:cNvCxnSpPr/>
          <p:nvPr/>
        </p:nvCxnSpPr>
        <p:spPr>
          <a:xfrm flipV="1">
            <a:off x="4945062" y="4510088"/>
            <a:ext cx="3392488" cy="539750"/>
          </a:xfrm>
          <a:prstGeom prst="line">
            <a:avLst/>
          </a:prstGeom>
          <a:noFill/>
          <a:ln w="28575">
            <a:solidFill>
              <a:srgbClr val="0066CC"/>
            </a:solidFill>
            <a:bevel/>
          </a:ln>
        </p:spPr>
      </p:cxnSp>
      <p:sp>
        <p:nvSpPr>
          <p:cNvPr id="15368" name="Tree"/>
          <p:cNvSpPr/>
          <p:nvPr/>
        </p:nvSpPr>
        <p:spPr>
          <a:xfrm>
            <a:off x="701675" y="1111250"/>
            <a:ext cx="1344612" cy="2047875"/>
          </a:xfrm>
          <a:custGeom>
            <a:avLst/>
            <a:gdLst/>
            <a:ahLst/>
            <a:cxnLst>
              <a:cxn ang="0">
                <a:pos x="10800" y="0"/>
              </a:cxn>
              <a:cxn ang="0">
                <a:pos x="6171" y="6300"/>
              </a:cxn>
              <a:cxn ang="0">
                <a:pos x="3086" y="12600"/>
              </a:cxn>
              <a:cxn ang="0">
                <a:pos x="0" y="18900"/>
              </a:cxn>
              <a:cxn ang="0">
                <a:pos x="15429" y="6300"/>
              </a:cxn>
              <a:cxn ang="0">
                <a:pos x="18514" y="12600"/>
              </a:cxn>
              <a:cxn ang="0">
                <a:pos x="21600" y="18900"/>
              </a:cxn>
            </a:cxnLst>
            <a:rect l="0" t="0" r="0" b="0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>
            <a:solidFill>
              <a:prstClr val="black"/>
            </a:solidFill>
            <a:round/>
          </a:ln>
          <a:effectLst>
            <a:outerShdw dist="107763" dir="2700000" algn="ctr">
              <a:srgbClr val="808080"/>
            </a:outerShdw>
          </a:effectLst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cxnSp>
        <p:nvCxnSpPr>
          <p:cNvPr id="15369" name="直接连接符 23561"/>
          <p:cNvCxnSpPr/>
          <p:nvPr/>
        </p:nvCxnSpPr>
        <p:spPr>
          <a:xfrm>
            <a:off x="4900612" y="2979738"/>
            <a:ext cx="3419475" cy="1530350"/>
          </a:xfrm>
          <a:prstGeom prst="line">
            <a:avLst/>
          </a:prstGeom>
          <a:noFill/>
          <a:ln w="28575">
            <a:solidFill>
              <a:srgbClr val="0066CC"/>
            </a:solidFill>
            <a:bevel/>
          </a:ln>
        </p:spPr>
      </p:cxnSp>
      <p:sp>
        <p:nvSpPr>
          <p:cNvPr id="15370" name="文本框 23562"/>
          <p:cNvSpPr/>
          <p:nvPr/>
        </p:nvSpPr>
        <p:spPr>
          <a:xfrm>
            <a:off x="1692275" y="376238"/>
            <a:ext cx="33988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66CC"/>
                </a:solidFill>
                <a:latin typeface="宋体" pitchFamily="2" charset="-122"/>
              </a:rPr>
              <a:t>视角与物体远近有关</a:t>
            </a:r>
          </a:p>
        </p:txBody>
      </p:sp>
      <p:sp>
        <p:nvSpPr>
          <p:cNvPr id="15371" name="文本框 23563"/>
          <p:cNvSpPr/>
          <p:nvPr/>
        </p:nvSpPr>
        <p:spPr>
          <a:xfrm>
            <a:off x="611188" y="5454650"/>
            <a:ext cx="823595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>
                <a:solidFill>
                  <a:schemeClr val="tx2"/>
                </a:solidFill>
                <a:latin typeface="宋体" pitchFamily="2" charset="-122"/>
              </a:rPr>
              <a:t>    </a:t>
            </a:r>
            <a:r>
              <a:rPr lang="zh-CN" altLang="en-US" sz="2800" b="1">
                <a:solidFill>
                  <a:schemeClr val="tx2"/>
                </a:solidFill>
                <a:latin typeface="宋体" pitchFamily="2" charset="-122"/>
              </a:rPr>
              <a:t>物体大小一定时，看近处的物体，视角大，远处的物体视角小。</a:t>
            </a:r>
          </a:p>
        </p:txBody>
      </p:sp>
      <p:sp>
        <p:nvSpPr>
          <p:cNvPr id="15372" name="圆角矩形标注 23564"/>
          <p:cNvSpPr/>
          <p:nvPr/>
        </p:nvSpPr>
        <p:spPr>
          <a:xfrm>
            <a:off x="6610350" y="2890838"/>
            <a:ext cx="1350962" cy="577850"/>
          </a:xfrm>
          <a:prstGeom prst="wedgeRoundRectCallout">
            <a:avLst>
              <a:gd name="adj1" fmla="val 34134"/>
              <a:gd name="adj2" fmla="val 225000"/>
              <a:gd name="adj3" fmla="val 16667"/>
            </a:avLst>
          </a:prstGeom>
          <a:noFill/>
          <a:ln>
            <a:solidFill>
              <a:srgbClr val="3D8F95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视角大</a:t>
            </a:r>
          </a:p>
        </p:txBody>
      </p:sp>
      <p:sp>
        <p:nvSpPr>
          <p:cNvPr id="15373" name="任意多边形 23565"/>
          <p:cNvSpPr/>
          <p:nvPr/>
        </p:nvSpPr>
        <p:spPr>
          <a:xfrm rot="60000" flipH="1">
            <a:off x="7554912" y="4195762"/>
            <a:ext cx="88900" cy="449262"/>
          </a:xfrm>
          <a:custGeom>
            <a:avLst/>
            <a:gdLst/>
            <a:ahLst/>
            <a:cxnLst>
              <a:cxn ang="0">
                <a:pos x="4402" y="0"/>
              </a:cxn>
              <a:cxn ang="0">
                <a:pos x="5110" y="42133"/>
              </a:cxn>
              <a:cxn ang="0">
                <a:pos x="0" y="21147"/>
              </a:cxn>
            </a:cxnLst>
            <a:rect l="0" t="0" r="0" b="0"/>
            <a:pathLst>
              <a:path w="21600" h="42134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42134" stroke="0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5374" name="文本框 23566"/>
          <p:cNvSpPr/>
          <p:nvPr/>
        </p:nvSpPr>
        <p:spPr>
          <a:xfrm>
            <a:off x="6732588" y="2011362"/>
            <a:ext cx="5842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 b="1" i="1">
                <a:solidFill>
                  <a:srgbClr val="0066CC"/>
                </a:solidFill>
                <a:latin typeface="Symbol" pitchFamily="2" charset="2"/>
                <a:ea typeface="楷体_GB2312" pitchFamily="1" charset="-122"/>
              </a:rPr>
              <a:t>a</a:t>
            </a:r>
            <a:endParaRPr lang="el-GR" altLang="en-US" sz="3200" b="1" i="1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5375" name="任意多边形 23567"/>
          <p:cNvSpPr/>
          <p:nvPr/>
        </p:nvSpPr>
        <p:spPr>
          <a:xfrm flipH="1">
            <a:off x="7542212" y="2192338"/>
            <a:ext cx="44450" cy="225425"/>
          </a:xfrm>
          <a:custGeom>
            <a:avLst/>
            <a:gdLst/>
            <a:ahLst/>
            <a:cxnLst>
              <a:cxn ang="0">
                <a:pos x="4402" y="0"/>
              </a:cxn>
              <a:cxn ang="0">
                <a:pos x="5110" y="42133"/>
              </a:cxn>
              <a:cxn ang="0">
                <a:pos x="0" y="21147"/>
              </a:cxn>
            </a:cxnLst>
            <a:rect l="0" t="0" r="0" b="0"/>
            <a:pathLst>
              <a:path w="21600" h="42134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42134" stroke="0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5376" name="文本框 23568"/>
          <p:cNvSpPr/>
          <p:nvPr/>
        </p:nvSpPr>
        <p:spPr>
          <a:xfrm>
            <a:off x="6970712" y="4105275"/>
            <a:ext cx="5842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 b="1" i="1">
                <a:solidFill>
                  <a:srgbClr val="0066CC"/>
                </a:solidFill>
                <a:latin typeface="Symbol" pitchFamily="2" charset="2"/>
                <a:ea typeface="楷体_GB2312" pitchFamily="1" charset="-122"/>
              </a:rPr>
              <a:t>a</a:t>
            </a:r>
            <a:endParaRPr lang="el-GR" altLang="en-US" sz="3200" b="1" i="1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15377" name="Picture 9" descr="E:\李燃\教师教学用书\2012人教教师用书项目\ppt\物理\图标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73520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70" grpId="0"/>
      <p:bldP spid="15371" grpId="0"/>
      <p:bldP spid="15372" grpId="0" animBg="1"/>
      <p:bldP spid="15374" grpId="0"/>
      <p:bldP spid="153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24577"/>
          <p:cNvGrpSpPr/>
          <p:nvPr/>
        </p:nvGrpSpPr>
        <p:grpSpPr>
          <a:xfrm>
            <a:off x="609600" y="533400"/>
            <a:ext cx="8305800" cy="2362200"/>
            <a:chOff x="0" y="0"/>
            <a:chExt cx="5232" cy="1488"/>
          </a:xfrm>
        </p:grpSpPr>
        <p:cxnSp>
          <p:nvCxnSpPr>
            <p:cNvPr id="16386" name="直接连接符 24578"/>
            <p:cNvCxnSpPr/>
            <p:nvPr/>
          </p:nvCxnSpPr>
          <p:spPr>
            <a:xfrm flipV="1">
              <a:off x="528" y="1008"/>
              <a:ext cx="4704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</p:spPr>
        </p:cxnSp>
        <p:grpSp>
          <p:nvGrpSpPr>
            <p:cNvPr id="16387" name="组合 24579"/>
            <p:cNvGrpSpPr/>
            <p:nvPr/>
          </p:nvGrpSpPr>
          <p:grpSpPr>
            <a:xfrm>
              <a:off x="0" y="0"/>
              <a:ext cx="5232" cy="1488"/>
              <a:chOff x="0" y="0"/>
              <a:chExt cx="5232" cy="1488"/>
            </a:xfrm>
          </p:grpSpPr>
          <p:sp>
            <p:nvSpPr>
              <p:cNvPr id="16388" name="Tree"/>
              <p:cNvSpPr/>
              <p:nvPr/>
            </p:nvSpPr>
            <p:spPr>
              <a:xfrm>
                <a:off x="0" y="0"/>
                <a:ext cx="960" cy="1488"/>
              </a:xfrm>
              <a:custGeom>
                <a:avLst/>
                <a:gdLst/>
                <a:ahLst/>
                <a:cxnLst>
                  <a:cxn ang="0">
                    <a:pos x="10800" y="0"/>
                  </a:cxn>
                  <a:cxn ang="0">
                    <a:pos x="6171" y="6300"/>
                  </a:cxn>
                  <a:cxn ang="0">
                    <a:pos x="3086" y="12600"/>
                  </a:cxn>
                  <a:cxn ang="0">
                    <a:pos x="0" y="18900"/>
                  </a:cxn>
                  <a:cxn ang="0">
                    <a:pos x="15429" y="6300"/>
                  </a:cxn>
                  <a:cxn ang="0">
                    <a:pos x="18514" y="12600"/>
                  </a:cxn>
                  <a:cxn ang="0">
                    <a:pos x="21600" y="18900"/>
                  </a:cxn>
                </a:cxnLst>
                <a:rect l="0" t="0" r="0" b="0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prstClr val="black"/>
                </a:solidFill>
                <a:round/>
              </a:ln>
              <a:effectLst>
                <a:outerShdw dist="107763" dir="2700000" algn="ctr">
                  <a:srgbClr val="808080"/>
                </a:outerShdw>
              </a:effectLst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/>
              </a:p>
            </p:txBody>
          </p:sp>
          <p:cxnSp>
            <p:nvCxnSpPr>
              <p:cNvPr id="16389" name="直接连接符 24581"/>
              <p:cNvCxnSpPr/>
              <p:nvPr/>
            </p:nvCxnSpPr>
            <p:spPr>
              <a:xfrm>
                <a:off x="480" y="0"/>
                <a:ext cx="4752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</p:spPr>
          </p:cxnSp>
          <p:sp>
            <p:nvSpPr>
              <p:cNvPr id="16390" name="未知"/>
              <p:cNvSpPr/>
              <p:nvPr/>
            </p:nvSpPr>
            <p:spPr>
              <a:xfrm>
                <a:off x="4072" y="768"/>
                <a:ext cx="104" cy="336"/>
              </a:xfrm>
              <a:custGeom>
                <a:avLst/>
                <a:gdLst/>
                <a:ahLst/>
                <a:cxnLst/>
                <a:rect l="0" t="0" r="0" b="0"/>
                <a:pathLst>
                  <a:path w="104" h="336">
                    <a:moveTo>
                      <a:pt x="56" y="0"/>
                    </a:moveTo>
                    <a:cubicBezTo>
                      <a:pt x="28" y="44"/>
                      <a:pt x="0" y="88"/>
                      <a:pt x="8" y="144"/>
                    </a:cubicBezTo>
                    <a:cubicBezTo>
                      <a:pt x="16" y="200"/>
                      <a:pt x="88" y="304"/>
                      <a:pt x="104" y="33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bevel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</p:grpSp>
      <p:grpSp>
        <p:nvGrpSpPr>
          <p:cNvPr id="16391" name="组合 24583"/>
          <p:cNvGrpSpPr/>
          <p:nvPr/>
        </p:nvGrpSpPr>
        <p:grpSpPr>
          <a:xfrm>
            <a:off x="914400" y="3810000"/>
            <a:ext cx="3048000" cy="1676400"/>
            <a:chOff x="0" y="0"/>
            <a:chExt cx="1344" cy="768"/>
          </a:xfrm>
        </p:grpSpPr>
        <p:sp>
          <p:nvSpPr>
            <p:cNvPr id="16392" name="Tree"/>
            <p:cNvSpPr/>
            <p:nvPr/>
          </p:nvSpPr>
          <p:spPr>
            <a:xfrm>
              <a:off x="0" y="0"/>
              <a:ext cx="384" cy="768"/>
            </a:xfrm>
            <a:custGeom>
              <a:avLst/>
              <a:gdLst/>
              <a:ahLst/>
              <a:cxnLst>
                <a:cxn ang="0">
                  <a:pos x="10800" y="0"/>
                </a:cxn>
                <a:cxn ang="0">
                  <a:pos x="6171" y="6300"/>
                </a:cxn>
                <a:cxn ang="0">
                  <a:pos x="3086" y="12600"/>
                </a:cxn>
                <a:cxn ang="0">
                  <a:pos x="0" y="18900"/>
                </a:cxn>
                <a:cxn ang="0">
                  <a:pos x="15429" y="6300"/>
                </a:cxn>
                <a:cxn ang="0">
                  <a:pos x="18514" y="12600"/>
                </a:cxn>
                <a:cxn ang="0">
                  <a:pos x="21600" y="18900"/>
                </a:cxn>
              </a:cxnLst>
              <a:rect l="0" t="0" r="0" b="0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prstClr val="black"/>
              </a:solidFill>
              <a:round/>
            </a:ln>
            <a:effectLst>
              <a:outerShdw dist="107763" dir="2700000" algn="ctr">
                <a:srgbClr val="808080"/>
              </a:outerShdw>
            </a:effectLst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cxnSp>
          <p:nvCxnSpPr>
            <p:cNvPr id="16393" name="直接连接符 24585"/>
            <p:cNvCxnSpPr/>
            <p:nvPr/>
          </p:nvCxnSpPr>
          <p:spPr>
            <a:xfrm>
              <a:off x="192" y="0"/>
              <a:ext cx="115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</p:spPr>
        </p:cxnSp>
        <p:cxnSp>
          <p:nvCxnSpPr>
            <p:cNvPr id="16394" name="直接连接符 24586"/>
            <p:cNvCxnSpPr/>
            <p:nvPr/>
          </p:nvCxnSpPr>
          <p:spPr>
            <a:xfrm flipV="1">
              <a:off x="240" y="384"/>
              <a:ext cx="105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</p:spPr>
        </p:cxnSp>
        <p:sp>
          <p:nvSpPr>
            <p:cNvPr id="16395" name="未知"/>
            <p:cNvSpPr/>
            <p:nvPr/>
          </p:nvSpPr>
          <p:spPr>
            <a:xfrm>
              <a:off x="808" y="240"/>
              <a:ext cx="104" cy="288"/>
            </a:xfrm>
            <a:custGeom>
              <a:avLst/>
              <a:gdLst/>
              <a:ahLst/>
              <a:cxnLst/>
              <a:rect l="0" t="0" r="0" b="0"/>
              <a:pathLst>
                <a:path w="104" h="288">
                  <a:moveTo>
                    <a:pt x="56" y="0"/>
                  </a:moveTo>
                  <a:cubicBezTo>
                    <a:pt x="28" y="48"/>
                    <a:pt x="0" y="96"/>
                    <a:pt x="8" y="144"/>
                  </a:cubicBezTo>
                  <a:cubicBezTo>
                    <a:pt x="16" y="192"/>
                    <a:pt x="88" y="264"/>
                    <a:pt x="104" y="28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16396" name="文本框 24588"/>
          <p:cNvSpPr/>
          <p:nvPr/>
        </p:nvSpPr>
        <p:spPr>
          <a:xfrm>
            <a:off x="1066800" y="5715000"/>
            <a:ext cx="32004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latin typeface="Times New Roman" pitchFamily="2" charset="0"/>
                <a:ea typeface="黑体" pitchFamily="2" charset="-122"/>
              </a:rPr>
              <a:t>通过望远镜看物体</a:t>
            </a:r>
          </a:p>
        </p:txBody>
      </p:sp>
      <p:sp>
        <p:nvSpPr>
          <p:cNvPr id="16397" name="圆角矩形标注 24589"/>
          <p:cNvSpPr/>
          <p:nvPr/>
        </p:nvSpPr>
        <p:spPr>
          <a:xfrm>
            <a:off x="2514600" y="1066800"/>
            <a:ext cx="1371600" cy="533400"/>
          </a:xfrm>
          <a:prstGeom prst="wedgeRoundRectCallout">
            <a:avLst>
              <a:gd name="adj1" fmla="val -79861"/>
              <a:gd name="adj2" fmla="val 108630"/>
              <a:gd name="adj3" fmla="val 16667"/>
            </a:avLst>
          </a:prstGeom>
          <a:noFill/>
          <a:ln w="38100">
            <a:solidFill>
              <a:srgbClr val="FF99CC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Times New Roman" pitchFamily="2" charset="0"/>
                <a:ea typeface="黑体" pitchFamily="2" charset="-122"/>
              </a:rPr>
              <a:t>物体</a:t>
            </a:r>
          </a:p>
        </p:txBody>
      </p:sp>
      <p:sp>
        <p:nvSpPr>
          <p:cNvPr id="16398" name="圆角矩形标注 24590"/>
          <p:cNvSpPr/>
          <p:nvPr/>
        </p:nvSpPr>
        <p:spPr>
          <a:xfrm>
            <a:off x="1905000" y="3352800"/>
            <a:ext cx="2743200" cy="609600"/>
          </a:xfrm>
          <a:prstGeom prst="wedgeRoundRectCallout">
            <a:avLst>
              <a:gd name="adj1" fmla="val -57931"/>
              <a:gd name="adj2" fmla="val 115106"/>
              <a:gd name="adj3" fmla="val 16667"/>
            </a:avLst>
          </a:prstGeom>
          <a:noFill/>
          <a:ln w="38100">
            <a:solidFill>
              <a:srgbClr val="FF99CC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Times New Roman" pitchFamily="2" charset="0"/>
                <a:ea typeface="黑体" pitchFamily="2" charset="-122"/>
              </a:rPr>
              <a:t>缩小的像</a:t>
            </a:r>
          </a:p>
        </p:txBody>
      </p:sp>
      <p:sp>
        <p:nvSpPr>
          <p:cNvPr id="16399" name="文本框 24591"/>
          <p:cNvSpPr/>
          <p:nvPr/>
        </p:nvSpPr>
        <p:spPr>
          <a:xfrm>
            <a:off x="4572000" y="3352800"/>
            <a:ext cx="4343400" cy="2528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itchFamily="2" charset="0"/>
                <a:ea typeface="楷体_GB2312" pitchFamily="1" charset="-122"/>
              </a:rPr>
              <a:t>        </a:t>
            </a:r>
            <a:r>
              <a:rPr lang="zh-CN" altLang="en-US" sz="3200" b="1">
                <a:solidFill>
                  <a:srgbClr val="CC0000"/>
                </a:solidFill>
                <a:latin typeface="Times New Roman" pitchFamily="2" charset="0"/>
                <a:ea typeface="楷体_GB2312" pitchFamily="1" charset="-122"/>
              </a:rPr>
              <a:t>通过目镜可观察物体的虚像，</a:t>
            </a:r>
            <a:r>
              <a:rPr lang="zh-CN" altLang="en-US" sz="3200" b="1">
                <a:solidFill>
                  <a:srgbClr val="3333FF"/>
                </a:solidFill>
                <a:latin typeface="Times New Roman" pitchFamily="2" charset="0"/>
                <a:ea typeface="楷体_GB2312" pitchFamily="1" charset="-122"/>
              </a:rPr>
              <a:t>视角增大</a:t>
            </a:r>
            <a:r>
              <a:rPr lang="zh-CN" altLang="en-US" sz="3200" b="1">
                <a:solidFill>
                  <a:srgbClr val="CC0000"/>
                </a:solidFill>
                <a:latin typeface="Times New Roman" pitchFamily="2" charset="0"/>
                <a:ea typeface="楷体_GB2312" pitchFamily="1" charset="-122"/>
              </a:rPr>
              <a:t>了，好像物体被移近，从而使我们能看清远处的物体。</a:t>
            </a:r>
            <a:endParaRPr lang="zh-CN" altLang="en-US" sz="2400">
              <a:solidFill>
                <a:srgbClr val="CC0000"/>
              </a:solidFill>
              <a:latin typeface="Times New Roman" pitchFamily="2" charset="0"/>
              <a:ea typeface="楷体_GB2312" pitchFamily="1" charset="-122"/>
            </a:endParaRPr>
          </a:p>
        </p:txBody>
      </p:sp>
      <p:sp>
        <p:nvSpPr>
          <p:cNvPr id="16400" name="矩形 24592"/>
          <p:cNvSpPr/>
          <p:nvPr/>
        </p:nvSpPr>
        <p:spPr>
          <a:xfrm>
            <a:off x="6019800" y="1752600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latin typeface="Times New Roman" pitchFamily="2" charset="0"/>
                <a:ea typeface="黑体" pitchFamily="2" charset="-122"/>
              </a:rPr>
              <a:t>视角</a:t>
            </a:r>
          </a:p>
        </p:txBody>
      </p:sp>
    </p:spTree>
    <p:extLst>
      <p:ext uri="{BB962C8B-B14F-4D97-AF65-F5344CB8AC3E}">
        <p14:creationId xmlns:p14="http://schemas.microsoft.com/office/powerpoint/2010/main" val="3373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5" dur="500" fill="hold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2" dur="500" fill="hold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32" dur="500" fill="hold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7" grpId="0" animBg="1"/>
      <p:bldP spid="16398" grpId="0" animBg="1"/>
      <p:bldP spid="16399" grpId="0"/>
      <p:bldP spid="164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表格 31745"/>
          <p:cNvGraphicFramePr>
            <a:graphicFrameLocks noGrp="1"/>
          </p:cNvGraphicFramePr>
          <p:nvPr/>
        </p:nvGraphicFramePr>
        <p:xfrm>
          <a:off x="228600" y="1223962"/>
          <a:ext cx="8839200" cy="4643438"/>
        </p:xfrm>
        <a:graphic>
          <a:graphicData uri="http://schemas.openxmlformats.org/drawingml/2006/table">
            <a:tbl>
              <a:tblPr/>
              <a:tblGrid>
                <a:gridCol w="1260475"/>
                <a:gridCol w="3943350"/>
                <a:gridCol w="3635375"/>
              </a:tblGrid>
              <a:tr h="1089025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endParaRPr lang="zh-CN" altLang="en-US" sz="2800"/>
                    </a:p>
                  </a:txBody>
                  <a:tcPr anchor="ctr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r>
                        <a:rPr lang="zh-CN" altLang="en-US" sz="3200" b="1">
                          <a:solidFill>
                            <a:srgbClr val="FF33CC"/>
                          </a:solidFill>
                          <a:latin typeface="Times New Roman" pitchFamily="2" charset="0"/>
                          <a:ea typeface="方正姚体" pitchFamily="2" charset="-122"/>
                        </a:rPr>
                        <a:t>物镜</a:t>
                      </a:r>
                      <a:r>
                        <a:rPr lang="zh-CN" altLang="en-US" sz="3200" b="1"/>
                        <a:t>的作用</a:t>
                      </a:r>
                      <a:endParaRPr lang="zh-CN" altLang="en-US" sz="2800" b="1"/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r>
                        <a:rPr lang="zh-CN" altLang="en-US" sz="3200" b="1">
                          <a:solidFill>
                            <a:srgbClr val="FF33CC"/>
                          </a:solidFill>
                          <a:latin typeface="Times New Roman" pitchFamily="2" charset="0"/>
                          <a:ea typeface="方正姚体" pitchFamily="2" charset="-122"/>
                        </a:rPr>
                        <a:t>目镜</a:t>
                      </a:r>
                      <a:r>
                        <a:rPr lang="zh-CN" altLang="en-US" sz="3200" b="1"/>
                        <a:t>的作用</a:t>
                      </a:r>
                      <a:endParaRPr lang="zh-CN" altLang="en-US" sz="2800" b="1"/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793875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rgbClr val="FF3300"/>
                        </a:buClr>
                      </a:pPr>
                      <a:r>
                        <a:rPr lang="zh-CN" altLang="en-US" sz="2800" b="1"/>
                        <a:t>显微镜</a:t>
                      </a:r>
                    </a:p>
                  </a:txBody>
                  <a:tcPr anchor="ctr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endParaRPr lang="zh-CN" altLang="en-US" sz="2800" b="1">
                        <a:solidFill>
                          <a:srgbClr val="FF3300"/>
                        </a:solidFill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endParaRPr lang="zh-CN" altLang="en-US" sz="2800" b="1">
                        <a:solidFill>
                          <a:srgbClr val="FF3300"/>
                        </a:solidFill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1760538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rgbClr val="FF3300"/>
                        </a:buClr>
                      </a:pPr>
                      <a:r>
                        <a:rPr lang="zh-CN" altLang="en-US" sz="2800" b="1"/>
                        <a:t>望远镜</a:t>
                      </a:r>
                    </a:p>
                  </a:txBody>
                  <a:tcPr anchor="ctr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endParaRPr lang="zh-CN" altLang="en-US" sz="2800" b="1">
                        <a:solidFill>
                          <a:srgbClr val="FF3300"/>
                        </a:solidFill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solidFill>
                      <a:srgbClr val="00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endParaRPr lang="zh-CN" altLang="en-US" sz="2800" b="1">
                        <a:solidFill>
                          <a:srgbClr val="FF3300"/>
                        </a:solidFill>
                      </a:endParaRP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solidFill>
                      <a:srgbClr val="00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427" name="文本框 31763"/>
          <p:cNvSpPr/>
          <p:nvPr/>
        </p:nvSpPr>
        <p:spPr>
          <a:xfrm>
            <a:off x="1279525" y="4059238"/>
            <a:ext cx="184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zh-CN" sz="2400">
              <a:latin typeface="Times New Roman" pitchFamily="2" charset="0"/>
            </a:endParaRPr>
          </a:p>
        </p:txBody>
      </p:sp>
      <p:sp>
        <p:nvSpPr>
          <p:cNvPr id="17428" name="文本框 31764"/>
          <p:cNvSpPr/>
          <p:nvPr/>
        </p:nvSpPr>
        <p:spPr>
          <a:xfrm>
            <a:off x="3581400" y="2438400"/>
            <a:ext cx="21336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20000"/>
              </a:spcBef>
            </a:pPr>
            <a:endParaRPr lang="zh-CN" altLang="zh-CN" sz="3000">
              <a:latin typeface="Times New Roman" pitchFamily="2" charset="0"/>
              <a:ea typeface="楷体_GB2312" pitchFamily="1" charset="-122"/>
            </a:endParaRPr>
          </a:p>
        </p:txBody>
      </p:sp>
      <p:sp>
        <p:nvSpPr>
          <p:cNvPr id="17429" name="文本框 31765"/>
          <p:cNvSpPr/>
          <p:nvPr/>
        </p:nvSpPr>
        <p:spPr>
          <a:xfrm>
            <a:off x="3429000" y="152400"/>
            <a:ext cx="3124200" cy="1001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6000" b="1" i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小 结</a:t>
            </a:r>
          </a:p>
        </p:txBody>
      </p:sp>
      <p:pic>
        <p:nvPicPr>
          <p:cNvPr id="17430" name="图片 31766" descr="png-0797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0" y="152400"/>
            <a:ext cx="914400" cy="914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31" name="文本框 31767"/>
          <p:cNvSpPr/>
          <p:nvPr/>
        </p:nvSpPr>
        <p:spPr>
          <a:xfrm>
            <a:off x="1830388" y="2636838"/>
            <a:ext cx="3275012" cy="1096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20000"/>
              </a:spcBef>
            </a:pPr>
            <a:r>
              <a:rPr lang="zh-CN" altLang="en-US" sz="3000" b="1">
                <a:solidFill>
                  <a:srgbClr val="FF3300"/>
                </a:solidFill>
                <a:latin typeface="Times New Roman" pitchFamily="2" charset="0"/>
                <a:ea typeface="楷体_GB2312" pitchFamily="1" charset="-122"/>
              </a:rPr>
              <a:t>相当于投影仪。成</a:t>
            </a:r>
          </a:p>
          <a:p>
            <a:pPr lvl="0" algn="just">
              <a:spcBef>
                <a:spcPct val="20000"/>
              </a:spcBef>
            </a:pPr>
            <a:r>
              <a:rPr lang="zh-CN" altLang="en-US" sz="3000">
                <a:latin typeface="Times New Roman" pitchFamily="2" charset="0"/>
                <a:ea typeface="楷体_GB2312" pitchFamily="1" charset="-122"/>
              </a:rPr>
              <a:t>放大、倒立、实像</a:t>
            </a:r>
          </a:p>
        </p:txBody>
      </p:sp>
      <p:sp>
        <p:nvSpPr>
          <p:cNvPr id="17432" name="文本框 31768"/>
          <p:cNvSpPr/>
          <p:nvPr/>
        </p:nvSpPr>
        <p:spPr>
          <a:xfrm>
            <a:off x="1525588" y="4267200"/>
            <a:ext cx="3656012" cy="1920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3000" b="1">
                <a:solidFill>
                  <a:srgbClr val="FF3300"/>
                </a:solidFill>
                <a:latin typeface="Times New Roman" pitchFamily="2" charset="0"/>
                <a:ea typeface="楷体_GB2312" pitchFamily="1" charset="-122"/>
              </a:rPr>
              <a:t>相当于照相机。成</a:t>
            </a:r>
          </a:p>
          <a:p>
            <a:pPr lvl="0" algn="just">
              <a:spcBef>
                <a:spcPct val="50000"/>
              </a:spcBef>
            </a:pPr>
            <a:r>
              <a:rPr lang="zh-CN" altLang="en-US" sz="3000" b="1">
                <a:latin typeface="Times New Roman" pitchFamily="2" charset="0"/>
                <a:ea typeface="楷体_GB2312" pitchFamily="1" charset="-122"/>
              </a:rPr>
              <a:t>   缩小、倒立、实像</a:t>
            </a:r>
          </a:p>
          <a:p>
            <a:pPr lvl="0" algn="ctr">
              <a:spcBef>
                <a:spcPct val="50000"/>
              </a:spcBef>
            </a:pPr>
            <a:endParaRPr lang="zh-CN" altLang="en-US" sz="3000" b="1">
              <a:solidFill>
                <a:srgbClr val="FF3300"/>
              </a:solidFill>
              <a:latin typeface="Times New Roman" pitchFamily="2" charset="0"/>
              <a:ea typeface="楷体_GB2312" pitchFamily="1" charset="-122"/>
            </a:endParaRPr>
          </a:p>
        </p:txBody>
      </p:sp>
      <p:sp>
        <p:nvSpPr>
          <p:cNvPr id="17433" name="文本框 31769"/>
          <p:cNvSpPr/>
          <p:nvPr/>
        </p:nvSpPr>
        <p:spPr>
          <a:xfrm>
            <a:off x="5562600" y="2636838"/>
            <a:ext cx="3351212" cy="1096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>
              <a:spcBef>
                <a:spcPct val="20000"/>
              </a:spcBef>
            </a:pPr>
            <a:r>
              <a:rPr lang="zh-CN" altLang="en-US" sz="3000" b="1">
                <a:solidFill>
                  <a:srgbClr val="FF3300"/>
                </a:solidFill>
                <a:latin typeface="Times New Roman" pitchFamily="2" charset="0"/>
                <a:ea typeface="楷体_GB2312" pitchFamily="1" charset="-122"/>
              </a:rPr>
              <a:t>相当于放大镜。成</a:t>
            </a:r>
          </a:p>
          <a:p>
            <a:pPr lvl="0" algn="just">
              <a:spcBef>
                <a:spcPct val="20000"/>
              </a:spcBef>
            </a:pPr>
            <a:r>
              <a:rPr lang="zh-CN" altLang="en-US" sz="3000">
                <a:latin typeface="Times New Roman" pitchFamily="2" charset="0"/>
                <a:ea typeface="楷体_GB2312" pitchFamily="1" charset="-122"/>
              </a:rPr>
              <a:t>放大、正立、虚像</a:t>
            </a:r>
          </a:p>
        </p:txBody>
      </p:sp>
      <p:sp>
        <p:nvSpPr>
          <p:cNvPr id="17434" name="文本框 31770"/>
          <p:cNvSpPr/>
          <p:nvPr/>
        </p:nvSpPr>
        <p:spPr>
          <a:xfrm>
            <a:off x="1371600" y="6019800"/>
            <a:ext cx="66294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3333FF"/>
                </a:solidFill>
                <a:latin typeface="Times New Roman" pitchFamily="2" charset="0"/>
                <a:ea typeface="华文楷体" charset="-122"/>
              </a:rPr>
              <a:t>在显微镜和望远镜中看到的像都是倒立的</a:t>
            </a:r>
            <a:r>
              <a:rPr lang="zh-CN" altLang="en-US" sz="2800" b="1">
                <a:latin typeface="Times New Roman" pitchFamily="2" charset="0"/>
              </a:rPr>
              <a:t>。</a:t>
            </a:r>
          </a:p>
        </p:txBody>
      </p:sp>
      <p:sp>
        <p:nvSpPr>
          <p:cNvPr id="17435" name="文本框 31771"/>
          <p:cNvSpPr/>
          <p:nvPr/>
        </p:nvSpPr>
        <p:spPr>
          <a:xfrm>
            <a:off x="5638800" y="4267200"/>
            <a:ext cx="3352800" cy="1098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>
              <a:spcBef>
                <a:spcPct val="20000"/>
              </a:spcBef>
            </a:pPr>
            <a:r>
              <a:rPr lang="zh-CN" altLang="en-US" sz="3000" b="1">
                <a:solidFill>
                  <a:srgbClr val="FF3300"/>
                </a:solidFill>
                <a:latin typeface="Times New Roman" pitchFamily="2" charset="0"/>
                <a:ea typeface="楷体_GB2312" pitchFamily="1" charset="-122"/>
              </a:rPr>
              <a:t>相当于放大镜。成</a:t>
            </a:r>
          </a:p>
          <a:p>
            <a:pPr lvl="0" algn="just">
              <a:spcBef>
                <a:spcPct val="20000"/>
              </a:spcBef>
            </a:pPr>
            <a:r>
              <a:rPr lang="zh-CN" altLang="en-US" sz="3000">
                <a:latin typeface="Times New Roman" pitchFamily="2" charset="0"/>
                <a:ea typeface="楷体_GB2312" pitchFamily="1" charset="-122"/>
              </a:rPr>
              <a:t>放大、正立、虚像</a:t>
            </a:r>
          </a:p>
        </p:txBody>
      </p:sp>
    </p:spTree>
    <p:extLst>
      <p:ext uri="{BB962C8B-B14F-4D97-AF65-F5344CB8AC3E}">
        <p14:creationId xmlns:p14="http://schemas.microsoft.com/office/powerpoint/2010/main" val="364634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6" dur="800" decel="100000" fill="hold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7" dur="800" decel="100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decel="100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800" decel="100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31" grpId="0"/>
      <p:bldP spid="17432" grpId="0"/>
      <p:bldP spid="17433" grpId="0"/>
      <p:bldP spid="17434" grpId="0"/>
      <p:bldP spid="17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/>
          <p:nvPr/>
        </p:nvSpPr>
        <p:spPr>
          <a:xfrm>
            <a:off x="684213" y="1196975"/>
            <a:ext cx="8077200" cy="3754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effectLst>
                  <a:outerShdw blurRad="38100" dist="38100" dir="2700000" algn="tl">
                    <a:schemeClr val="bg2"/>
                  </a:outerShdw>
                </a:effectLst>
                <a:latin typeface="隶书" pitchFamily="1" charset="-122"/>
                <a:ea typeface="隶书" pitchFamily="1" charset="-122"/>
              </a:rPr>
              <a:t>显微镜和望远镜</a:t>
            </a:r>
          </a:p>
          <a:p>
            <a:pPr lvl="0">
              <a:spcBef>
                <a:spcPct val="50000"/>
              </a:spcBef>
            </a:pPr>
            <a:r>
              <a:rPr lang="en-US" altLang="zh-CN" sz="3600" b="1">
                <a:effectLst>
                  <a:outerShdw blurRad="38100" dist="38100" dir="2700000" algn="tl">
                    <a:schemeClr val="bg2"/>
                  </a:outerShdw>
                </a:effectLst>
                <a:latin typeface="隶书" pitchFamily="1" charset="-122"/>
                <a:ea typeface="隶书" pitchFamily="1" charset="-122"/>
              </a:rPr>
              <a:t>1</a:t>
            </a:r>
            <a:r>
              <a:rPr lang="zh-CN" altLang="en-US" sz="3600" b="1">
                <a:effectLst>
                  <a:outerShdw blurRad="38100" dist="38100" dir="2700000" algn="tl">
                    <a:schemeClr val="bg2"/>
                  </a:outerShdw>
                </a:effectLst>
                <a:latin typeface="隶书" pitchFamily="1" charset="-122"/>
                <a:ea typeface="隶书" pitchFamily="1" charset="-122"/>
              </a:rPr>
              <a:t>、构造：</a:t>
            </a:r>
          </a:p>
          <a:p>
            <a:pPr lvl="0">
              <a:spcBef>
                <a:spcPct val="50000"/>
              </a:spcBef>
            </a:pPr>
            <a:r>
              <a:rPr lang="en-US" altLang="zh-CN" sz="3600" b="1">
                <a:effectLst>
                  <a:outerShdw blurRad="38100" dist="38100" dir="2700000" algn="tl">
                    <a:schemeClr val="bg2"/>
                  </a:outerShdw>
                </a:effectLst>
                <a:latin typeface="隶书" pitchFamily="1" charset="-122"/>
                <a:ea typeface="隶书" pitchFamily="1" charset="-122"/>
              </a:rPr>
              <a:t>2</a:t>
            </a:r>
            <a:r>
              <a:rPr lang="zh-CN" altLang="en-US" sz="3600" b="1">
                <a:effectLst>
                  <a:outerShdw blurRad="38100" dist="38100" dir="2700000" algn="tl">
                    <a:schemeClr val="bg2"/>
                  </a:outerShdw>
                </a:effectLst>
                <a:latin typeface="隶书" pitchFamily="1" charset="-122"/>
                <a:ea typeface="隶书" pitchFamily="1" charset="-122"/>
              </a:rPr>
              <a:t>、原理</a:t>
            </a:r>
            <a:r>
              <a:rPr lang="zh-CN" altLang="en-US" sz="3600" b="1">
                <a:solidFill>
                  <a:schemeClr val="accent2"/>
                </a:solidFill>
                <a:latin typeface="隶书" pitchFamily="1" charset="-122"/>
                <a:ea typeface="隶书" pitchFamily="1" charset="-122"/>
              </a:rPr>
              <a:t>：</a:t>
            </a:r>
          </a:p>
          <a:p>
            <a:pPr lvl="0">
              <a:spcBef>
                <a:spcPct val="50000"/>
              </a:spcBef>
            </a:pPr>
            <a:endParaRPr lang="zh-CN" altLang="en-US" sz="3600" b="1">
              <a:solidFill>
                <a:schemeClr val="accent2"/>
              </a:solidFill>
              <a:latin typeface="隶书" pitchFamily="1" charset="-122"/>
              <a:ea typeface="隶书" pitchFamily="1" charset="-122"/>
            </a:endParaRPr>
          </a:p>
          <a:p>
            <a:pPr lvl="0">
              <a:spcBef>
                <a:spcPct val="50000"/>
              </a:spcBef>
            </a:pPr>
            <a:endParaRPr lang="zh-CN" altLang="en-US" sz="2800" b="1">
              <a:solidFill>
                <a:schemeClr val="accent2"/>
              </a:solidFill>
              <a:latin typeface="Times New Roman" pitchFamily="2" charset="0"/>
            </a:endParaRPr>
          </a:p>
        </p:txBody>
      </p:sp>
      <p:grpSp>
        <p:nvGrpSpPr>
          <p:cNvPr id="18434" name="组合 32770"/>
          <p:cNvGrpSpPr/>
          <p:nvPr/>
        </p:nvGrpSpPr>
        <p:grpSpPr>
          <a:xfrm>
            <a:off x="827088" y="3573462"/>
            <a:ext cx="7410450" cy="519112"/>
            <a:chOff x="0" y="0"/>
            <a:chExt cx="4668" cy="327"/>
          </a:xfrm>
        </p:grpSpPr>
        <p:sp>
          <p:nvSpPr>
            <p:cNvPr id="18435" name="Rectangle 4"/>
            <p:cNvSpPr/>
            <p:nvPr/>
          </p:nvSpPr>
          <p:spPr>
            <a:xfrm>
              <a:off x="0" y="0"/>
              <a:ext cx="466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en-US" sz="2800" b="1">
                  <a:solidFill>
                    <a:srgbClr val="9900CC"/>
                  </a:solidFill>
                  <a:latin typeface="Times New Roman" pitchFamily="2" charset="0"/>
                </a:rPr>
                <a:t>（</a:t>
              </a:r>
              <a:r>
                <a:rPr lang="en-US" altLang="zh-CN" sz="2800" b="1">
                  <a:solidFill>
                    <a:srgbClr val="9900CC"/>
                  </a:solidFill>
                  <a:latin typeface="Times New Roman" pitchFamily="2" charset="0"/>
                </a:rPr>
                <a:t>1</a:t>
              </a:r>
              <a:r>
                <a:rPr lang="zh-CN" altLang="en-US" sz="2800" b="1">
                  <a:solidFill>
                    <a:srgbClr val="9900CC"/>
                  </a:solidFill>
                  <a:latin typeface="Times New Roman" pitchFamily="2" charset="0"/>
                </a:rPr>
                <a:t>）显微镜：放大的实像               放大的虚像</a:t>
              </a:r>
            </a:p>
          </p:txBody>
        </p:sp>
        <p:cxnSp>
          <p:nvCxnSpPr>
            <p:cNvPr id="18436" name="Line 5"/>
            <p:cNvCxnSpPr/>
            <p:nvPr/>
          </p:nvCxnSpPr>
          <p:spPr>
            <a:xfrm>
              <a:off x="2736" y="144"/>
              <a:ext cx="52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bevel/>
              <a:tailEnd type="triangle" len="lg"/>
            </a:ln>
          </p:spPr>
        </p:cxnSp>
      </p:grpSp>
      <p:grpSp>
        <p:nvGrpSpPr>
          <p:cNvPr id="18437" name="组合 32773"/>
          <p:cNvGrpSpPr/>
          <p:nvPr/>
        </p:nvGrpSpPr>
        <p:grpSpPr>
          <a:xfrm>
            <a:off x="827088" y="4149725"/>
            <a:ext cx="7410450" cy="519112"/>
            <a:chOff x="0" y="0"/>
            <a:chExt cx="4668" cy="327"/>
          </a:xfrm>
        </p:grpSpPr>
        <p:sp>
          <p:nvSpPr>
            <p:cNvPr id="18438" name="Rectangle 7"/>
            <p:cNvSpPr/>
            <p:nvPr/>
          </p:nvSpPr>
          <p:spPr>
            <a:xfrm>
              <a:off x="0" y="0"/>
              <a:ext cx="466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en-US" sz="2800" b="1">
                  <a:solidFill>
                    <a:srgbClr val="9900CC"/>
                  </a:solidFill>
                  <a:latin typeface="Times New Roman" pitchFamily="2" charset="0"/>
                </a:rPr>
                <a:t>（</a:t>
              </a:r>
              <a:r>
                <a:rPr lang="en-US" altLang="zh-CN" sz="2800" b="1">
                  <a:solidFill>
                    <a:srgbClr val="9900CC"/>
                  </a:solidFill>
                  <a:latin typeface="Times New Roman" pitchFamily="2" charset="0"/>
                </a:rPr>
                <a:t>2</a:t>
              </a:r>
              <a:r>
                <a:rPr lang="zh-CN" altLang="en-US" sz="2800" b="1">
                  <a:solidFill>
                    <a:srgbClr val="9900CC"/>
                  </a:solidFill>
                  <a:latin typeface="Times New Roman" pitchFamily="2" charset="0"/>
                </a:rPr>
                <a:t>）望远镜：缩小的实像               放大的虚像</a:t>
              </a:r>
            </a:p>
          </p:txBody>
        </p:sp>
        <p:cxnSp>
          <p:nvCxnSpPr>
            <p:cNvPr id="18439" name="Line 8"/>
            <p:cNvCxnSpPr/>
            <p:nvPr/>
          </p:nvCxnSpPr>
          <p:spPr>
            <a:xfrm>
              <a:off x="2732" y="183"/>
              <a:ext cx="52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bevel/>
              <a:tailEnd type="triangle" len="lg"/>
            </a:ln>
          </p:spPr>
        </p:cxnSp>
      </p:grpSp>
      <p:sp>
        <p:nvSpPr>
          <p:cNvPr id="18440" name="Text Box 9"/>
          <p:cNvSpPr/>
          <p:nvPr/>
        </p:nvSpPr>
        <p:spPr>
          <a:xfrm>
            <a:off x="684212" y="4941888"/>
            <a:ext cx="777240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2" charset="0"/>
              </a:rPr>
              <a:t>        </a:t>
            </a:r>
            <a:r>
              <a:rPr lang="zh-CN" altLang="en-US" sz="2800" b="1">
                <a:latin typeface="Times New Roman" pitchFamily="2" charset="0"/>
              </a:rPr>
              <a:t>光学显微镜的放大倍数等于物镜放大倍数与目镜放大倍数的乘积</a:t>
            </a:r>
            <a:r>
              <a:rPr lang="zh-CN" altLang="en-US" sz="2800" b="1">
                <a:solidFill>
                  <a:srgbClr val="CC9900"/>
                </a:solidFill>
                <a:latin typeface="Times New Roman" pitchFamily="2" charset="0"/>
              </a:rPr>
              <a:t>。</a:t>
            </a:r>
          </a:p>
        </p:txBody>
      </p:sp>
      <p:sp>
        <p:nvSpPr>
          <p:cNvPr id="18441" name="Rectangle 10"/>
          <p:cNvSpPr/>
          <p:nvPr/>
        </p:nvSpPr>
        <p:spPr>
          <a:xfrm>
            <a:off x="2771775" y="2060575"/>
            <a:ext cx="42640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9900CC"/>
                </a:solidFill>
                <a:latin typeface="Times New Roman" pitchFamily="2" charset="0"/>
              </a:rPr>
              <a:t>目镜、物镜均为凸透镜</a:t>
            </a:r>
          </a:p>
        </p:txBody>
      </p:sp>
      <p:pic>
        <p:nvPicPr>
          <p:cNvPr id="18442" name="图片 32778" descr="png-0797"/>
          <p:cNvPicPr/>
          <p:nvPr/>
        </p:nvPicPr>
        <p:blipFill>
          <a:blip r:embed="rId2"/>
          <a:stretch>
            <a:fillRect/>
          </a:stretch>
        </p:blipFill>
        <p:spPr>
          <a:xfrm>
            <a:off x="2700338" y="115888"/>
            <a:ext cx="914400" cy="914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43" name="文本框 32779"/>
          <p:cNvSpPr/>
          <p:nvPr/>
        </p:nvSpPr>
        <p:spPr>
          <a:xfrm>
            <a:off x="3059112" y="0"/>
            <a:ext cx="3124200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6000" b="1" i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小 结</a:t>
            </a:r>
          </a:p>
        </p:txBody>
      </p:sp>
    </p:spTree>
    <p:extLst>
      <p:ext uri="{BB962C8B-B14F-4D97-AF65-F5344CB8AC3E}">
        <p14:creationId xmlns:p14="http://schemas.microsoft.com/office/powerpoint/2010/main" val="205115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base">
                                        <p:cTn id="22" dur="500" fill="hold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33793"/>
          <p:cNvSpPr/>
          <p:nvPr/>
        </p:nvSpPr>
        <p:spPr>
          <a:xfrm>
            <a:off x="762000" y="1411288"/>
            <a:ext cx="8229600" cy="487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  <a:buClr>
                <a:srgbClr val="FF3300"/>
              </a:buClr>
            </a:pPr>
            <a:r>
              <a:rPr lang="en-US" altLang="zh-CN" sz="2800" b="1">
                <a:latin typeface="Times New Roman" pitchFamily="2" charset="0"/>
              </a:rPr>
              <a:t>        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显微镜镜筒两端各有一组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_______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，靠近眼睛的叫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______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，靠近被观察物体的是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_______ 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。</a:t>
            </a:r>
          </a:p>
          <a:p>
            <a:pPr lvl="0">
              <a:spcBef>
                <a:spcPct val="50000"/>
              </a:spcBef>
              <a:buClr>
                <a:srgbClr val="FF3300"/>
              </a:buClr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        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用显微镜观察物体时，物镜对物体所成的像是一个放大的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____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像（“虚”或“实”），道理就像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_______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的镜头成像一样，目镜的作用则像一个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_______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再次对这个像成放大的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______ 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（“虚像”或“实像”）。</a:t>
            </a:r>
          </a:p>
          <a:p>
            <a:pPr lvl="0">
              <a:spcBef>
                <a:spcPct val="50000"/>
              </a:spcBef>
              <a:buClr>
                <a:srgbClr val="FF3300"/>
              </a:buClr>
            </a:pPr>
            <a:r>
              <a:rPr lang="zh-CN" altLang="en-US" sz="2800" b="1">
                <a:latin typeface="Times New Roman" pitchFamily="2" charset="0"/>
              </a:rPr>
              <a:t>        </a:t>
            </a:r>
          </a:p>
        </p:txBody>
      </p:sp>
      <p:sp>
        <p:nvSpPr>
          <p:cNvPr id="19458" name="文本框 33794"/>
          <p:cNvSpPr/>
          <p:nvPr/>
        </p:nvSpPr>
        <p:spPr>
          <a:xfrm>
            <a:off x="6400800" y="1371600"/>
            <a:ext cx="20113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2" charset="0"/>
                <a:ea typeface="华文行楷" pitchFamily="2" charset="-122"/>
              </a:rPr>
              <a:t>凸透镜</a:t>
            </a:r>
          </a:p>
        </p:txBody>
      </p:sp>
      <p:sp>
        <p:nvSpPr>
          <p:cNvPr id="19459" name="文本框 33795"/>
          <p:cNvSpPr/>
          <p:nvPr/>
        </p:nvSpPr>
        <p:spPr>
          <a:xfrm>
            <a:off x="2895600" y="1905000"/>
            <a:ext cx="12192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2" charset="0"/>
                <a:ea typeface="华文行楷" pitchFamily="2" charset="-122"/>
              </a:rPr>
              <a:t>目镜</a:t>
            </a:r>
          </a:p>
        </p:txBody>
      </p:sp>
      <p:sp>
        <p:nvSpPr>
          <p:cNvPr id="19460" name="文本框 33796"/>
          <p:cNvSpPr/>
          <p:nvPr/>
        </p:nvSpPr>
        <p:spPr>
          <a:xfrm>
            <a:off x="914400" y="2362200"/>
            <a:ext cx="1371600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itchFamily="2" charset="0"/>
                <a:ea typeface="华文行楷" pitchFamily="2" charset="-122"/>
              </a:rPr>
              <a:t>物镜</a:t>
            </a:r>
          </a:p>
        </p:txBody>
      </p:sp>
      <p:sp>
        <p:nvSpPr>
          <p:cNvPr id="19461" name="文本框 33797"/>
          <p:cNvSpPr/>
          <p:nvPr/>
        </p:nvSpPr>
        <p:spPr>
          <a:xfrm>
            <a:off x="5410200" y="3657600"/>
            <a:ext cx="6985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2" charset="0"/>
                <a:ea typeface="华文行楷" pitchFamily="2" charset="-122"/>
              </a:rPr>
              <a:t>实</a:t>
            </a:r>
          </a:p>
        </p:txBody>
      </p:sp>
      <p:sp>
        <p:nvSpPr>
          <p:cNvPr id="19462" name="文本框 33798"/>
          <p:cNvSpPr/>
          <p:nvPr/>
        </p:nvSpPr>
        <p:spPr>
          <a:xfrm>
            <a:off x="4038600" y="4038600"/>
            <a:ext cx="18367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2" charset="0"/>
                <a:ea typeface="华文行楷" pitchFamily="2" charset="-122"/>
              </a:rPr>
              <a:t>投影仪</a:t>
            </a:r>
          </a:p>
        </p:txBody>
      </p:sp>
      <p:sp>
        <p:nvSpPr>
          <p:cNvPr id="19463" name="文本框 33799"/>
          <p:cNvSpPr/>
          <p:nvPr/>
        </p:nvSpPr>
        <p:spPr>
          <a:xfrm>
            <a:off x="4419600" y="4572000"/>
            <a:ext cx="23622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2" charset="0"/>
                <a:ea typeface="华文行楷" pitchFamily="2" charset="-122"/>
              </a:rPr>
              <a:t>放大镜</a:t>
            </a:r>
          </a:p>
        </p:txBody>
      </p:sp>
      <p:sp>
        <p:nvSpPr>
          <p:cNvPr id="19464" name="文本框 33800"/>
          <p:cNvSpPr/>
          <p:nvPr/>
        </p:nvSpPr>
        <p:spPr>
          <a:xfrm>
            <a:off x="2133600" y="5029200"/>
            <a:ext cx="16002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2" charset="0"/>
                <a:ea typeface="华文行楷" pitchFamily="2" charset="-122"/>
              </a:rPr>
              <a:t>虚像</a:t>
            </a:r>
          </a:p>
        </p:txBody>
      </p:sp>
      <p:sp>
        <p:nvSpPr>
          <p:cNvPr id="19465" name="文本框 33801"/>
          <p:cNvSpPr/>
          <p:nvPr/>
        </p:nvSpPr>
        <p:spPr>
          <a:xfrm>
            <a:off x="2743200" y="441325"/>
            <a:ext cx="4419600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6000" b="1" i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巩固练习</a:t>
            </a:r>
          </a:p>
        </p:txBody>
      </p:sp>
      <p:pic>
        <p:nvPicPr>
          <p:cNvPr id="19466" name="图片 33802" descr="png-0787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228600"/>
            <a:ext cx="990600" cy="11255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3599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/>
      <p:bldP spid="194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34817"/>
          <p:cNvSpPr/>
          <p:nvPr/>
        </p:nvSpPr>
        <p:spPr>
          <a:xfrm>
            <a:off x="611188" y="620712"/>
            <a:ext cx="8208962" cy="3748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  <a:buClr>
                <a:srgbClr val="FF3300"/>
              </a:buClr>
            </a:pPr>
            <a:r>
              <a:rPr lang="en-US" altLang="zh-CN" sz="2800" b="1">
                <a:latin typeface="Times New Roman" pitchFamily="2" charset="0"/>
              </a:rPr>
              <a:t>        </a:t>
            </a:r>
            <a:r>
              <a:rPr lang="en-US" altLang="zh-CN" sz="3200" b="1">
                <a:latin typeface="Times New Roman" pitchFamily="2" charset="0"/>
              </a:rPr>
              <a:t>3.</a:t>
            </a:r>
            <a:r>
              <a:rPr lang="zh-CN" altLang="en-US" sz="3200" b="1">
                <a:latin typeface="Times New Roman" pitchFamily="2" charset="0"/>
              </a:rPr>
              <a:t>望远镜物镜的作用是使远处的物体在焦点附近成</a:t>
            </a:r>
            <a:r>
              <a:rPr lang="en-US" altLang="zh-CN" sz="3200" b="1">
                <a:latin typeface="Times New Roman" pitchFamily="2" charset="0"/>
              </a:rPr>
              <a:t>_____</a:t>
            </a:r>
            <a:r>
              <a:rPr lang="zh-CN" altLang="en-US" sz="3200" b="1">
                <a:latin typeface="Times New Roman" pitchFamily="2" charset="0"/>
              </a:rPr>
              <a:t>像（填“虚”或“实”），这个像是</a:t>
            </a:r>
            <a:r>
              <a:rPr lang="en-US" altLang="zh-CN" sz="3200" b="1">
                <a:latin typeface="Times New Roman" pitchFamily="2" charset="0"/>
              </a:rPr>
              <a:t>__________ </a:t>
            </a:r>
            <a:r>
              <a:rPr lang="zh-CN" altLang="en-US" sz="3200" b="1">
                <a:latin typeface="Times New Roman" pitchFamily="2" charset="0"/>
              </a:rPr>
              <a:t>（填“放大的”或“缩小的”），道理就像</a:t>
            </a:r>
            <a:r>
              <a:rPr lang="en-US" altLang="zh-CN" sz="3200" b="1">
                <a:latin typeface="Times New Roman" pitchFamily="2" charset="0"/>
              </a:rPr>
              <a:t>__________</a:t>
            </a:r>
            <a:r>
              <a:rPr lang="zh-CN" altLang="en-US" sz="3200" b="1">
                <a:latin typeface="Times New Roman" pitchFamily="2" charset="0"/>
              </a:rPr>
              <a:t>的镜头成像一样，目镜的作用则像一个</a:t>
            </a:r>
            <a:r>
              <a:rPr lang="en-US" altLang="zh-CN" sz="3200" b="1">
                <a:latin typeface="Times New Roman" pitchFamily="2" charset="0"/>
              </a:rPr>
              <a:t>__________</a:t>
            </a:r>
            <a:r>
              <a:rPr lang="zh-CN" altLang="en-US" sz="3200" b="1">
                <a:latin typeface="Times New Roman" pitchFamily="2" charset="0"/>
              </a:rPr>
              <a:t>用来把这个像放大。</a:t>
            </a:r>
          </a:p>
          <a:p>
            <a:pPr lvl="0">
              <a:spcBef>
                <a:spcPct val="50000"/>
              </a:spcBef>
              <a:buClr>
                <a:srgbClr val="FF3300"/>
              </a:buClr>
            </a:pPr>
            <a:r>
              <a:rPr lang="zh-CN" altLang="en-US" sz="3200" b="1">
                <a:latin typeface="Times New Roman" pitchFamily="2" charset="0"/>
              </a:rPr>
              <a:t>        </a:t>
            </a:r>
          </a:p>
        </p:txBody>
      </p:sp>
      <p:sp>
        <p:nvSpPr>
          <p:cNvPr id="20482" name="文本框 34818"/>
          <p:cNvSpPr/>
          <p:nvPr/>
        </p:nvSpPr>
        <p:spPr>
          <a:xfrm>
            <a:off x="2411412" y="1052512"/>
            <a:ext cx="6858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2" charset="0"/>
                <a:ea typeface="华文行楷" pitchFamily="2" charset="-122"/>
              </a:rPr>
              <a:t>实</a:t>
            </a:r>
          </a:p>
        </p:txBody>
      </p:sp>
      <p:sp>
        <p:nvSpPr>
          <p:cNvPr id="20483" name="文本框 34819"/>
          <p:cNvSpPr/>
          <p:nvPr/>
        </p:nvSpPr>
        <p:spPr>
          <a:xfrm>
            <a:off x="1403350" y="1557338"/>
            <a:ext cx="19050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2" charset="0"/>
                <a:ea typeface="华文行楷" pitchFamily="2" charset="-122"/>
              </a:rPr>
              <a:t>缩小的</a:t>
            </a:r>
          </a:p>
        </p:txBody>
      </p:sp>
      <p:sp>
        <p:nvSpPr>
          <p:cNvPr id="20484" name="文本框 34820"/>
          <p:cNvSpPr/>
          <p:nvPr/>
        </p:nvSpPr>
        <p:spPr>
          <a:xfrm>
            <a:off x="3979862" y="1952625"/>
            <a:ext cx="1600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2" charset="0"/>
                <a:ea typeface="华文行楷" pitchFamily="2" charset="-122"/>
              </a:rPr>
              <a:t>照相机</a:t>
            </a:r>
          </a:p>
        </p:txBody>
      </p:sp>
      <p:sp>
        <p:nvSpPr>
          <p:cNvPr id="20485" name="文本框 34821"/>
          <p:cNvSpPr/>
          <p:nvPr/>
        </p:nvSpPr>
        <p:spPr>
          <a:xfrm>
            <a:off x="5287962" y="2413000"/>
            <a:ext cx="1600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2" charset="0"/>
                <a:ea typeface="华文行楷" pitchFamily="2" charset="-122"/>
              </a:rPr>
              <a:t>放大镜</a:t>
            </a:r>
          </a:p>
        </p:txBody>
      </p:sp>
      <p:sp>
        <p:nvSpPr>
          <p:cNvPr id="20486" name="矩形 34822"/>
          <p:cNvSpPr/>
          <p:nvPr/>
        </p:nvSpPr>
        <p:spPr>
          <a:xfrm>
            <a:off x="827088" y="3860800"/>
            <a:ext cx="7632700" cy="177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15000"/>
              </a:lnSpc>
            </a:pPr>
            <a:r>
              <a:rPr lang="en-US" altLang="zh-CN" sz="3200">
                <a:latin typeface="黑体" pitchFamily="2" charset="-122"/>
                <a:ea typeface="黑体" pitchFamily="2" charset="-122"/>
              </a:rPr>
              <a:t>   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、物体对眼睛所成视角的大小不仅和</a:t>
            </a:r>
            <a:r>
              <a:rPr lang="en-US" altLang="zh-CN" sz="3200" b="1" u="sng">
                <a:latin typeface="黑体" pitchFamily="2" charset="-122"/>
                <a:ea typeface="黑体" pitchFamily="2" charset="-122"/>
              </a:rPr>
              <a:t>_____   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的大小有关，还和物体到眼睛的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______</a:t>
            </a:r>
            <a:r>
              <a:rPr lang="en-US" altLang="zh-CN" sz="3200" b="1" u="sng">
                <a:latin typeface="黑体" pitchFamily="2" charset="-122"/>
                <a:ea typeface="黑体" pitchFamily="2" charset="-122"/>
              </a:rPr>
              <a:t>               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有关。</a:t>
            </a:r>
          </a:p>
        </p:txBody>
      </p:sp>
      <p:sp>
        <p:nvSpPr>
          <p:cNvPr id="20487" name="文本框 34823"/>
          <p:cNvSpPr/>
          <p:nvPr/>
        </p:nvSpPr>
        <p:spPr>
          <a:xfrm>
            <a:off x="900112" y="4365625"/>
            <a:ext cx="2449512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隶书" pitchFamily="1" charset="-122"/>
              </a:rPr>
              <a:t>物体本身</a:t>
            </a:r>
          </a:p>
        </p:txBody>
      </p:sp>
      <p:sp>
        <p:nvSpPr>
          <p:cNvPr id="20488" name="文本框 34824"/>
          <p:cNvSpPr/>
          <p:nvPr/>
        </p:nvSpPr>
        <p:spPr>
          <a:xfrm>
            <a:off x="1547812" y="5013325"/>
            <a:ext cx="403225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隶书" pitchFamily="1" charset="-122"/>
              </a:rPr>
              <a:t>物体到眼睛的距离</a:t>
            </a:r>
          </a:p>
        </p:txBody>
      </p:sp>
    </p:spTree>
    <p:extLst>
      <p:ext uri="{BB962C8B-B14F-4D97-AF65-F5344CB8AC3E}">
        <p14:creationId xmlns:p14="http://schemas.microsoft.com/office/powerpoint/2010/main" val="153222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base"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7" grpId="0"/>
      <p:bldP spid="204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矩形 1"/>
          <p:cNvSpPr/>
          <p:nvPr/>
        </p:nvSpPr>
        <p:spPr>
          <a:xfrm>
            <a:off x="541337" y="3401158"/>
            <a:ext cx="80613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0" algn="ctr">
              <a:spcBef>
                <a:spcPct val="50000"/>
              </a:spcBef>
            </a:pPr>
            <a:r>
              <a:rPr lang="zh-CN" altLang="en-US" sz="4800" dirty="0">
                <a:latin typeface="微软雅黑" charset="-122"/>
                <a:ea typeface="微软雅黑" charset="-122"/>
              </a:rPr>
              <a:t>第</a:t>
            </a:r>
            <a:r>
              <a:rPr lang="en-US" altLang="zh-CN" sz="4800" dirty="0">
                <a:latin typeface="微软雅黑" charset="-122"/>
                <a:ea typeface="微软雅黑" charset="-122"/>
              </a:rPr>
              <a:t>5</a:t>
            </a:r>
            <a:r>
              <a:rPr lang="zh-CN" altLang="en-US" sz="4800" dirty="0">
                <a:latin typeface="微软雅黑" charset="-122"/>
                <a:ea typeface="微软雅黑" charset="-122"/>
              </a:rPr>
              <a:t>节  </a:t>
            </a:r>
            <a:r>
              <a:rPr lang="zh-CN" altLang="en-US" sz="44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itchFamily="2" charset="-122"/>
                <a:ea typeface="黑体" pitchFamily="2" charset="-122"/>
                <a:sym typeface="微软雅黑" charset="-122"/>
              </a:rPr>
              <a:t>显微镜和望远镜</a:t>
            </a:r>
            <a:endParaRPr lang="zh-CN" altLang="en-US" sz="4800" b="1" dirty="0">
              <a:effectLst>
                <a:outerShdw blurRad="38100" dist="38100" dir="2700000" algn="tl">
                  <a:schemeClr val="bg2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lvl="0" indent="0" algn="ctr">
              <a:spcBef>
                <a:spcPct val="50000"/>
              </a:spcBef>
            </a:pPr>
            <a:endParaRPr lang="zh-CN" altLang="en-US" sz="4800" b="1" dirty="0">
              <a:effectLst>
                <a:outerShdw blurRad="38100" dist="38100" dir="2700000" algn="tl">
                  <a:schemeClr val="bg2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74" name="矩形 2"/>
          <p:cNvSpPr/>
          <p:nvPr/>
        </p:nvSpPr>
        <p:spPr>
          <a:xfrm>
            <a:off x="0" y="1773238"/>
            <a:ext cx="9144000" cy="922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5400">
                <a:latin typeface="微软雅黑" charset="-122"/>
                <a:ea typeface="微软雅黑" charset="-122"/>
              </a:rPr>
              <a:t>第五章  透镜及其应用</a:t>
            </a:r>
          </a:p>
        </p:txBody>
      </p:sp>
      <p:sp>
        <p:nvSpPr>
          <p:cNvPr id="3075" name="矩形 3"/>
          <p:cNvSpPr/>
          <p:nvPr/>
        </p:nvSpPr>
        <p:spPr>
          <a:xfrm>
            <a:off x="225425" y="598488"/>
            <a:ext cx="6391275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1800">
                <a:latin typeface="楷体" pitchFamily="49" charset="-122"/>
                <a:ea typeface="楷体" pitchFamily="49" charset="-122"/>
              </a:rPr>
              <a:t>义 务 教 育 教 科 书</a:t>
            </a:r>
            <a:endParaRPr lang="en-US" altLang="zh-CN" sz="1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1800">
                <a:latin typeface="楷体" pitchFamily="49" charset="-122"/>
                <a:ea typeface="楷体" pitchFamily="49" charset="-122"/>
              </a:rPr>
              <a:t>物理 八年级 上册</a:t>
            </a:r>
          </a:p>
        </p:txBody>
      </p:sp>
    </p:spTree>
    <p:extLst>
      <p:ext uri="{BB962C8B-B14F-4D97-AF65-F5344CB8AC3E}">
        <p14:creationId xmlns:p14="http://schemas.microsoft.com/office/powerpoint/2010/main" val="222397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35841"/>
          <p:cNvSpPr/>
          <p:nvPr/>
        </p:nvSpPr>
        <p:spPr>
          <a:xfrm>
            <a:off x="685800" y="1143000"/>
            <a:ext cx="7848600" cy="3994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3200" b="1">
                <a:latin typeface="Times New Roman" pitchFamily="2" charset="0"/>
              </a:rPr>
              <a:t>5.</a:t>
            </a:r>
            <a:r>
              <a:rPr lang="zh-CN" altLang="en-US" sz="3200" b="1">
                <a:latin typeface="Times New Roman" pitchFamily="2" charset="0"/>
              </a:rPr>
              <a:t>小明在用显微镜时，物镜和目镜的成像情况是（     ）</a:t>
            </a:r>
          </a:p>
          <a:p>
            <a:pPr lvl="0">
              <a:spcBef>
                <a:spcPct val="50000"/>
              </a:spcBef>
            </a:pPr>
            <a:r>
              <a:rPr lang="en-US" altLang="zh-CN" sz="3200" b="1">
                <a:latin typeface="Times New Roman" pitchFamily="2" charset="0"/>
              </a:rPr>
              <a:t>A</a:t>
            </a:r>
            <a:r>
              <a:rPr lang="zh-CN" altLang="en-US" sz="3200" b="1">
                <a:latin typeface="Times New Roman" pitchFamily="2" charset="0"/>
              </a:rPr>
              <a:t>、物镜成放大的虚像，目镜成放大的虚像</a:t>
            </a:r>
          </a:p>
          <a:p>
            <a:pPr lvl="0">
              <a:spcBef>
                <a:spcPct val="50000"/>
              </a:spcBef>
            </a:pPr>
            <a:r>
              <a:rPr lang="en-US" altLang="zh-CN" sz="3200" b="1">
                <a:latin typeface="Times New Roman" pitchFamily="2" charset="0"/>
              </a:rPr>
              <a:t>B</a:t>
            </a:r>
            <a:r>
              <a:rPr lang="zh-CN" altLang="en-US" sz="3200" b="1">
                <a:latin typeface="Times New Roman" pitchFamily="2" charset="0"/>
              </a:rPr>
              <a:t>、物镜成放大的实像，目镜成放大的实像</a:t>
            </a:r>
          </a:p>
          <a:p>
            <a:pPr lvl="0">
              <a:spcBef>
                <a:spcPct val="50000"/>
              </a:spcBef>
            </a:pPr>
            <a:r>
              <a:rPr lang="en-US" altLang="zh-CN" sz="3200" b="1">
                <a:latin typeface="Times New Roman" pitchFamily="2" charset="0"/>
              </a:rPr>
              <a:t>C</a:t>
            </a:r>
            <a:r>
              <a:rPr lang="zh-CN" altLang="en-US" sz="3200" b="1">
                <a:latin typeface="Times New Roman" pitchFamily="2" charset="0"/>
              </a:rPr>
              <a:t>、物镜成放大的虚像，目镜成放大的实像</a:t>
            </a:r>
          </a:p>
          <a:p>
            <a:pPr lvl="0">
              <a:spcBef>
                <a:spcPct val="50000"/>
              </a:spcBef>
            </a:pPr>
            <a:r>
              <a:rPr lang="en-US" altLang="zh-CN" sz="3200" b="1">
                <a:latin typeface="Times New Roman" pitchFamily="2" charset="0"/>
              </a:rPr>
              <a:t>D</a:t>
            </a:r>
            <a:r>
              <a:rPr lang="zh-CN" altLang="en-US" sz="3200" b="1">
                <a:latin typeface="Times New Roman" pitchFamily="2" charset="0"/>
              </a:rPr>
              <a:t>、物镜成放大的实像，目镜成放大的虚像</a:t>
            </a:r>
          </a:p>
        </p:txBody>
      </p:sp>
      <p:sp>
        <p:nvSpPr>
          <p:cNvPr id="21506" name="文本框 35842"/>
          <p:cNvSpPr/>
          <p:nvPr/>
        </p:nvSpPr>
        <p:spPr>
          <a:xfrm>
            <a:off x="2051050" y="1628775"/>
            <a:ext cx="4778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solidFill>
                  <a:srgbClr val="FF3300"/>
                </a:solidFill>
                <a:latin typeface="Times New Roman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7302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38913" descr="0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0" name="矩形 38914"/>
          <p:cNvSpPr/>
          <p:nvPr/>
        </p:nvSpPr>
        <p:spPr>
          <a:xfrm>
            <a:off x="2257425" y="2286000"/>
            <a:ext cx="4629150" cy="2292350"/>
          </a:xfrm>
          <a:gradFill rotWithShape="0">
            <a:gsLst>
              <a:gs pos="0">
                <a:srgbClr val="6600CC"/>
              </a:gs>
              <a:gs pos="100000">
                <a:srgbClr val="CC00CC"/>
              </a:gs>
            </a:gsLst>
            <a:lin ang="3300000" scaled="1"/>
          </a:gradFill>
          <a:ln>
            <a:solidFill>
              <a:srgbClr val="CC99FF"/>
            </a:solidFill>
            <a:bevel/>
          </a:ln>
          <a:effectLst>
            <a:outerShdw dist="53882" dir="2700000" algn="ctr">
              <a:srgbClr val="9999FF">
                <a:alpha val="76999"/>
              </a:srgbClr>
            </a:outerShdw>
          </a:effectLst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8000" b="1" kern="10">
                <a:ln>
                  <a:solidFill>
                    <a:srgbClr val="CC99FF"/>
                  </a:solidFill>
                  <a:bevel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3300000" scaled="1"/>
                </a:gradFill>
                <a:effectLst>
                  <a:outerShdw dist="53882" dir="2700000" algn="ctr">
                    <a:srgbClr val="9999FF">
                      <a:alpha val="76999"/>
                    </a:srgbClr>
                  </a:outerShdw>
                </a:effectLst>
                <a:latin typeface="宋体"/>
              </a:rPr>
              <a:t>再见</a:t>
            </a:r>
          </a:p>
        </p:txBody>
      </p:sp>
      <p:pic>
        <p:nvPicPr>
          <p:cNvPr id="22532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2052300" y="10426700"/>
            <a:ext cx="393700" cy="381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4730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8193"/>
          <p:cNvSpPr/>
          <p:nvPr/>
        </p:nvSpPr>
        <p:spPr>
          <a:xfrm>
            <a:off x="3771900" y="1203325"/>
            <a:ext cx="4953000" cy="2835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600">
                <a:solidFill>
                  <a:srgbClr val="CC0099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zh-CN" altLang="en-US" sz="3600">
                <a:solidFill>
                  <a:srgbClr val="3333FF"/>
                </a:solidFill>
                <a:latin typeface="华文行楷" pitchFamily="2" charset="-122"/>
                <a:ea typeface="黑体" pitchFamily="2" charset="-122"/>
              </a:rPr>
              <a:t>一般的放大镜，放大倍数有限，要想看清楚动植物的细胞等非常小的物体，就要使用显微镜。</a:t>
            </a:r>
          </a:p>
        </p:txBody>
      </p:sp>
      <p:pic>
        <p:nvPicPr>
          <p:cNvPr id="4098" name="图片 8194" descr="fd"/>
          <p:cNvPicPr/>
          <p:nvPr/>
        </p:nvPicPr>
        <p:blipFill>
          <a:blip r:embed="rId2"/>
          <a:stretch>
            <a:fillRect/>
          </a:stretch>
        </p:blipFill>
        <p:spPr>
          <a:xfrm>
            <a:off x="5184775" y="3629025"/>
            <a:ext cx="2824162" cy="26304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文本框 8195"/>
          <p:cNvSpPr/>
          <p:nvPr/>
        </p:nvSpPr>
        <p:spPr>
          <a:xfrm>
            <a:off x="69850" y="517525"/>
            <a:ext cx="5487988" cy="922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5400" b="1">
                <a:solidFill>
                  <a:schemeClr val="tx2"/>
                </a:solidFill>
                <a:latin typeface="Times New Roman" pitchFamily="2" charset="0"/>
                <a:ea typeface="华文新魏" pitchFamily="2" charset="-122"/>
              </a:rPr>
              <a:t>1.</a:t>
            </a:r>
            <a:r>
              <a:rPr lang="zh-CN" altLang="en-US" sz="5400" b="1">
                <a:solidFill>
                  <a:schemeClr val="tx2"/>
                </a:solidFill>
                <a:latin typeface="Times New Roman" pitchFamily="2" charset="0"/>
                <a:ea typeface="华文新魏" pitchFamily="2" charset="-122"/>
              </a:rPr>
              <a:t>显微镜</a:t>
            </a:r>
          </a:p>
        </p:txBody>
      </p:sp>
      <p:pic>
        <p:nvPicPr>
          <p:cNvPr id="4100" name="图片 8196" descr="显微镜的外形图"/>
          <p:cNvPicPr/>
          <p:nvPr/>
        </p:nvPicPr>
        <p:blipFill>
          <a:blip r:embed="rId3"/>
          <a:stretch>
            <a:fillRect/>
          </a:stretch>
        </p:blipFill>
        <p:spPr>
          <a:xfrm>
            <a:off x="614362" y="1643062"/>
            <a:ext cx="3040062" cy="42672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66741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14" dur="20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9217"/>
          <p:cNvGrpSpPr/>
          <p:nvPr/>
        </p:nvGrpSpPr>
        <p:grpSpPr>
          <a:xfrm>
            <a:off x="3155950" y="260350"/>
            <a:ext cx="3168650" cy="6021388"/>
            <a:chOff x="0" y="0"/>
            <a:chExt cx="2222" cy="4110"/>
          </a:xfrm>
        </p:grpSpPr>
        <p:pic>
          <p:nvPicPr>
            <p:cNvPr id="5122" name="图片 9218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82" t="1392" r="14388"/>
            <a:stretch>
              <a:fillRect/>
            </a:stretch>
          </p:blipFill>
          <p:spPr>
            <a:xfrm>
              <a:off x="0" y="0"/>
              <a:ext cx="2222" cy="411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123" name="椭圆 9219"/>
            <p:cNvSpPr/>
            <p:nvPr/>
          </p:nvSpPr>
          <p:spPr>
            <a:xfrm>
              <a:off x="1361" y="635"/>
              <a:ext cx="181" cy="9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solidFill>
                <a:schemeClr val="tx1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24" name="椭圆 9220"/>
            <p:cNvSpPr/>
            <p:nvPr/>
          </p:nvSpPr>
          <p:spPr>
            <a:xfrm>
              <a:off x="1315" y="2585"/>
              <a:ext cx="182" cy="9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solidFill>
                <a:schemeClr val="tx1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5125" name="文本框 9221"/>
          <p:cNvSpPr/>
          <p:nvPr/>
        </p:nvSpPr>
        <p:spPr>
          <a:xfrm>
            <a:off x="179388" y="2133600"/>
            <a:ext cx="3384550" cy="2041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隶书" pitchFamily="1" charset="-122"/>
                <a:ea typeface="隶书" pitchFamily="1" charset="-122"/>
              </a:rPr>
              <a:t>镜筒两端各有一组透镜，每组透镜的作用都相当于一个</a:t>
            </a:r>
            <a:r>
              <a:rPr lang="zh-CN" altLang="en-US" sz="3200" b="1" u="sng">
                <a:latin typeface="隶书" pitchFamily="1" charset="-122"/>
                <a:ea typeface="隶书" pitchFamily="1" charset="-122"/>
              </a:rPr>
              <a:t>        </a:t>
            </a:r>
            <a:r>
              <a:rPr lang="zh-CN" altLang="en-US" sz="3200" b="1">
                <a:latin typeface="隶书" pitchFamily="1" charset="-122"/>
                <a:ea typeface="隶书" pitchFamily="1" charset="-122"/>
              </a:rPr>
              <a:t>。</a:t>
            </a:r>
          </a:p>
        </p:txBody>
      </p:sp>
      <p:sp>
        <p:nvSpPr>
          <p:cNvPr id="5126" name="椭圆形标注 9222"/>
          <p:cNvSpPr/>
          <p:nvPr/>
        </p:nvSpPr>
        <p:spPr>
          <a:xfrm>
            <a:off x="6454775" y="260350"/>
            <a:ext cx="2232025" cy="936625"/>
          </a:xfrm>
          <a:prstGeom prst="wedgeEllipseCallout">
            <a:avLst>
              <a:gd name="adj1" fmla="val -97722"/>
              <a:gd name="adj2" fmla="val 52713"/>
            </a:avLst>
          </a:prstGeom>
          <a:solidFill>
            <a:schemeClr val="accent1"/>
          </a:solidFill>
          <a:ln w="57150">
            <a:solidFill>
              <a:schemeClr val="accent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000" b="1">
                <a:solidFill>
                  <a:srgbClr val="000000"/>
                </a:solidFill>
                <a:latin typeface="Verdana" pitchFamily="2" charset="0"/>
                <a:ea typeface="楷体_GB2312" pitchFamily="1" charset="-122"/>
              </a:rPr>
              <a:t>目镜</a:t>
            </a:r>
          </a:p>
        </p:txBody>
      </p:sp>
      <p:sp>
        <p:nvSpPr>
          <p:cNvPr id="5127" name="椭圆形标注 9223"/>
          <p:cNvSpPr/>
          <p:nvPr/>
        </p:nvSpPr>
        <p:spPr>
          <a:xfrm>
            <a:off x="6381750" y="1700212"/>
            <a:ext cx="2305050" cy="936625"/>
          </a:xfrm>
          <a:prstGeom prst="wedgeEllipseCallout">
            <a:avLst>
              <a:gd name="adj1" fmla="val -96833"/>
              <a:gd name="adj2" fmla="val 194069"/>
            </a:avLst>
          </a:prstGeom>
          <a:solidFill>
            <a:schemeClr val="accent1"/>
          </a:solidFill>
          <a:ln w="57150">
            <a:solidFill>
              <a:schemeClr val="accent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000" b="1">
                <a:solidFill>
                  <a:srgbClr val="000000"/>
                </a:solidFill>
                <a:latin typeface="Verdana" pitchFamily="2" charset="0"/>
                <a:ea typeface="楷体_GB2312" pitchFamily="1" charset="-122"/>
              </a:rPr>
              <a:t>物镜</a:t>
            </a:r>
          </a:p>
        </p:txBody>
      </p:sp>
      <p:sp>
        <p:nvSpPr>
          <p:cNvPr id="5128" name="椭圆形标注 9224"/>
          <p:cNvSpPr/>
          <p:nvPr/>
        </p:nvSpPr>
        <p:spPr>
          <a:xfrm>
            <a:off x="5943600" y="4930775"/>
            <a:ext cx="2808288" cy="936625"/>
          </a:xfrm>
          <a:prstGeom prst="wedgeEllipseCallout">
            <a:avLst>
              <a:gd name="adj1" fmla="val -79056"/>
              <a:gd name="adj2" fmla="val -4574"/>
            </a:avLst>
          </a:prstGeom>
          <a:solidFill>
            <a:schemeClr val="accent1"/>
          </a:solidFill>
          <a:ln w="57150">
            <a:solidFill>
              <a:schemeClr val="accent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000" b="1">
                <a:solidFill>
                  <a:srgbClr val="000000"/>
                </a:solidFill>
                <a:latin typeface="Verdana" pitchFamily="2" charset="0"/>
                <a:ea typeface="楷体_GB2312" pitchFamily="1" charset="-122"/>
              </a:rPr>
              <a:t>反光镜</a:t>
            </a:r>
          </a:p>
        </p:txBody>
      </p:sp>
      <p:sp>
        <p:nvSpPr>
          <p:cNvPr id="5129" name="椭圆形标注 9225"/>
          <p:cNvSpPr/>
          <p:nvPr/>
        </p:nvSpPr>
        <p:spPr>
          <a:xfrm>
            <a:off x="6026150" y="3860800"/>
            <a:ext cx="2736850" cy="936625"/>
          </a:xfrm>
          <a:prstGeom prst="wedgeEllipseCallout">
            <a:avLst>
              <a:gd name="adj1" fmla="val -77204"/>
              <a:gd name="adj2" fmla="val 18644"/>
            </a:avLst>
          </a:prstGeom>
          <a:solidFill>
            <a:schemeClr val="accent1"/>
          </a:solidFill>
          <a:ln w="57150">
            <a:solidFill>
              <a:schemeClr val="accent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000" b="1">
                <a:solidFill>
                  <a:srgbClr val="000000"/>
                </a:solidFill>
                <a:latin typeface="Verdana" pitchFamily="2" charset="0"/>
                <a:ea typeface="楷体_GB2312" pitchFamily="1" charset="-122"/>
              </a:rPr>
              <a:t>载物片</a:t>
            </a:r>
          </a:p>
        </p:txBody>
      </p:sp>
      <p:sp>
        <p:nvSpPr>
          <p:cNvPr id="5130" name="文本框 9226"/>
          <p:cNvSpPr/>
          <p:nvPr/>
        </p:nvSpPr>
        <p:spPr>
          <a:xfrm>
            <a:off x="5334000" y="1219200"/>
            <a:ext cx="3995738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靠近眼睛的凸透镜</a:t>
            </a:r>
            <a:r>
              <a:rPr lang="zh-CN" altLang="en-US" sz="2800" b="1">
                <a:solidFill>
                  <a:srgbClr val="FF3399"/>
                </a:solidFill>
                <a:latin typeface="方正姚体" pitchFamily="2" charset="-122"/>
                <a:ea typeface="方正姚体" pitchFamily="2" charset="-122"/>
              </a:rPr>
              <a:t> </a:t>
            </a:r>
          </a:p>
        </p:txBody>
      </p:sp>
      <p:sp>
        <p:nvSpPr>
          <p:cNvPr id="5131" name="文本框 9227"/>
          <p:cNvSpPr/>
          <p:nvPr/>
        </p:nvSpPr>
        <p:spPr>
          <a:xfrm>
            <a:off x="5399088" y="2636838"/>
            <a:ext cx="3744912" cy="1190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靠近被观察物体的凸透镜</a:t>
            </a:r>
            <a:r>
              <a:rPr lang="zh-CN" altLang="en-US" sz="3600" b="1">
                <a:solidFill>
                  <a:srgbClr val="FF3399"/>
                </a:solidFill>
                <a:latin typeface="隶书" pitchFamily="1" charset="-122"/>
                <a:ea typeface="隶书" pitchFamily="1" charset="-122"/>
              </a:rPr>
              <a:t> </a:t>
            </a:r>
          </a:p>
        </p:txBody>
      </p:sp>
      <p:sp>
        <p:nvSpPr>
          <p:cNvPr id="5132" name="文本框 9228"/>
          <p:cNvSpPr/>
          <p:nvPr/>
        </p:nvSpPr>
        <p:spPr>
          <a:xfrm>
            <a:off x="0" y="476250"/>
            <a:ext cx="561657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000" b="1">
                <a:solidFill>
                  <a:srgbClr val="CC00CC"/>
                </a:solidFill>
                <a:latin typeface="隶书" pitchFamily="1" charset="-122"/>
                <a:ea typeface="隶书" pitchFamily="1" charset="-122"/>
              </a:rPr>
              <a:t>（</a:t>
            </a:r>
            <a:r>
              <a:rPr lang="en-US" altLang="zh-CN" sz="4000" b="1">
                <a:solidFill>
                  <a:srgbClr val="CC00CC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altLang="en-US" sz="4000" b="1">
                <a:solidFill>
                  <a:srgbClr val="CC00CC"/>
                </a:solidFill>
                <a:latin typeface="隶书" pitchFamily="1" charset="-122"/>
                <a:ea typeface="隶书" pitchFamily="1" charset="-122"/>
              </a:rPr>
              <a:t>）显微镜的结构</a:t>
            </a:r>
          </a:p>
        </p:txBody>
      </p:sp>
      <p:sp>
        <p:nvSpPr>
          <p:cNvPr id="5133" name="文本框 9229"/>
          <p:cNvSpPr/>
          <p:nvPr/>
        </p:nvSpPr>
        <p:spPr>
          <a:xfrm>
            <a:off x="1524000" y="3581400"/>
            <a:ext cx="16002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凸透镜</a:t>
            </a:r>
          </a:p>
        </p:txBody>
      </p:sp>
    </p:spTree>
    <p:extLst>
      <p:ext uri="{BB962C8B-B14F-4D97-AF65-F5344CB8AC3E}">
        <p14:creationId xmlns:p14="http://schemas.microsoft.com/office/powerpoint/2010/main" val="387065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17" dur="500" fill="hold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27" dur="500" fill="hold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47" dur="500" fill="hold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 animBg="1"/>
      <p:bldP spid="5128" grpId="0" animBg="1"/>
      <p:bldP spid="5129" grpId="0" animBg="1"/>
      <p:bldP spid="5130" grpId="0"/>
      <p:bldP spid="5131" grpId="0"/>
      <p:bldP spid="51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10241"/>
          <p:cNvGrpSpPr/>
          <p:nvPr/>
        </p:nvGrpSpPr>
        <p:grpSpPr>
          <a:xfrm>
            <a:off x="1524000" y="2895600"/>
            <a:ext cx="2362200" cy="1571625"/>
            <a:chOff x="0" y="0"/>
            <a:chExt cx="1488" cy="990"/>
          </a:xfrm>
        </p:grpSpPr>
        <p:cxnSp>
          <p:nvCxnSpPr>
            <p:cNvPr id="6146" name="直接连接符 10242"/>
            <p:cNvCxnSpPr/>
            <p:nvPr/>
          </p:nvCxnSpPr>
          <p:spPr>
            <a:xfrm>
              <a:off x="0" y="0"/>
              <a:ext cx="1488" cy="99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bevel/>
            </a:ln>
          </p:spPr>
        </p:cxnSp>
        <p:sp>
          <p:nvSpPr>
            <p:cNvPr id="6147" name="未知"/>
            <p:cNvSpPr/>
            <p:nvPr/>
          </p:nvSpPr>
          <p:spPr>
            <a:xfrm rot="1680000">
              <a:off x="192" y="126"/>
              <a:ext cx="192" cy="103"/>
            </a:xfrm>
            <a:custGeom>
              <a:avLst/>
              <a:gdLst/>
              <a:ahLst/>
              <a:cxnLst/>
              <a:rect l="0" t="0" r="0" b="0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48" name="未知"/>
            <p:cNvSpPr/>
            <p:nvPr/>
          </p:nvSpPr>
          <p:spPr>
            <a:xfrm rot="1680000">
              <a:off x="960" y="629"/>
              <a:ext cx="192" cy="103"/>
            </a:xfrm>
            <a:custGeom>
              <a:avLst/>
              <a:gdLst/>
              <a:ahLst/>
              <a:cxnLst/>
              <a:rect l="0" t="0" r="0" b="0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6149" name="图片 10245" descr="反人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1828800"/>
            <a:ext cx="1735138" cy="20764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0" name="未知"/>
          <p:cNvSpPr/>
          <p:nvPr/>
        </p:nvSpPr>
        <p:spPr>
          <a:xfrm>
            <a:off x="6026150" y="3448050"/>
            <a:ext cx="228600" cy="1263650"/>
          </a:xfrm>
          <a:custGeom>
            <a:avLst/>
            <a:gdLst/>
            <a:ahLst/>
            <a:cxnLst/>
            <a:rect l="0" t="0" r="0" b="0"/>
            <a:pathLst>
              <a:path w="719" h="3979">
                <a:moveTo>
                  <a:pt x="719" y="39"/>
                </a:moveTo>
                <a:lnTo>
                  <a:pt x="719" y="0"/>
                </a:lnTo>
                <a:lnTo>
                  <a:pt x="664" y="2052"/>
                </a:lnTo>
                <a:lnTo>
                  <a:pt x="650" y="2199"/>
                </a:lnTo>
                <a:lnTo>
                  <a:pt x="644" y="2272"/>
                </a:lnTo>
                <a:lnTo>
                  <a:pt x="638" y="2344"/>
                </a:lnTo>
                <a:lnTo>
                  <a:pt x="624" y="2486"/>
                </a:lnTo>
                <a:lnTo>
                  <a:pt x="613" y="2626"/>
                </a:lnTo>
                <a:lnTo>
                  <a:pt x="606" y="2695"/>
                </a:lnTo>
                <a:lnTo>
                  <a:pt x="599" y="2764"/>
                </a:lnTo>
                <a:lnTo>
                  <a:pt x="593" y="2831"/>
                </a:lnTo>
                <a:lnTo>
                  <a:pt x="586" y="2895"/>
                </a:lnTo>
                <a:lnTo>
                  <a:pt x="578" y="2957"/>
                </a:lnTo>
                <a:lnTo>
                  <a:pt x="571" y="3017"/>
                </a:lnTo>
                <a:lnTo>
                  <a:pt x="564" y="3075"/>
                </a:lnTo>
                <a:lnTo>
                  <a:pt x="557" y="3130"/>
                </a:lnTo>
                <a:lnTo>
                  <a:pt x="548" y="3181"/>
                </a:lnTo>
                <a:lnTo>
                  <a:pt x="541" y="3232"/>
                </a:lnTo>
                <a:lnTo>
                  <a:pt x="535" y="3281"/>
                </a:lnTo>
                <a:lnTo>
                  <a:pt x="528" y="3328"/>
                </a:lnTo>
                <a:lnTo>
                  <a:pt x="519" y="3372"/>
                </a:lnTo>
                <a:lnTo>
                  <a:pt x="512" y="3414"/>
                </a:lnTo>
                <a:lnTo>
                  <a:pt x="507" y="3433"/>
                </a:lnTo>
                <a:lnTo>
                  <a:pt x="504" y="3453"/>
                </a:lnTo>
                <a:lnTo>
                  <a:pt x="497" y="3491"/>
                </a:lnTo>
                <a:lnTo>
                  <a:pt x="488" y="3525"/>
                </a:lnTo>
                <a:lnTo>
                  <a:pt x="484" y="3541"/>
                </a:lnTo>
                <a:lnTo>
                  <a:pt x="481" y="3549"/>
                </a:lnTo>
                <a:lnTo>
                  <a:pt x="480" y="3558"/>
                </a:lnTo>
                <a:lnTo>
                  <a:pt x="471" y="3588"/>
                </a:lnTo>
                <a:lnTo>
                  <a:pt x="464" y="3617"/>
                </a:lnTo>
                <a:lnTo>
                  <a:pt x="455" y="3643"/>
                </a:lnTo>
                <a:lnTo>
                  <a:pt x="446" y="3667"/>
                </a:lnTo>
                <a:lnTo>
                  <a:pt x="437" y="3688"/>
                </a:lnTo>
                <a:lnTo>
                  <a:pt x="430" y="3707"/>
                </a:lnTo>
                <a:lnTo>
                  <a:pt x="421" y="3724"/>
                </a:lnTo>
                <a:lnTo>
                  <a:pt x="412" y="3739"/>
                </a:lnTo>
                <a:lnTo>
                  <a:pt x="403" y="3752"/>
                </a:lnTo>
                <a:lnTo>
                  <a:pt x="399" y="3756"/>
                </a:lnTo>
                <a:lnTo>
                  <a:pt x="396" y="3758"/>
                </a:lnTo>
                <a:lnTo>
                  <a:pt x="395" y="3762"/>
                </a:lnTo>
                <a:lnTo>
                  <a:pt x="386" y="3770"/>
                </a:lnTo>
                <a:lnTo>
                  <a:pt x="377" y="3775"/>
                </a:lnTo>
                <a:lnTo>
                  <a:pt x="368" y="3779"/>
                </a:lnTo>
                <a:lnTo>
                  <a:pt x="359" y="3780"/>
                </a:lnTo>
                <a:lnTo>
                  <a:pt x="349" y="3779"/>
                </a:lnTo>
                <a:lnTo>
                  <a:pt x="340" y="3775"/>
                </a:lnTo>
                <a:lnTo>
                  <a:pt x="331" y="3770"/>
                </a:lnTo>
                <a:lnTo>
                  <a:pt x="322" y="3762"/>
                </a:lnTo>
                <a:lnTo>
                  <a:pt x="312" y="3752"/>
                </a:lnTo>
                <a:lnTo>
                  <a:pt x="303" y="3739"/>
                </a:lnTo>
                <a:lnTo>
                  <a:pt x="294" y="3724"/>
                </a:lnTo>
                <a:lnTo>
                  <a:pt x="286" y="3707"/>
                </a:lnTo>
                <a:lnTo>
                  <a:pt x="277" y="3688"/>
                </a:lnTo>
                <a:lnTo>
                  <a:pt x="268" y="3667"/>
                </a:lnTo>
                <a:lnTo>
                  <a:pt x="259" y="3643"/>
                </a:lnTo>
                <a:lnTo>
                  <a:pt x="251" y="3617"/>
                </a:lnTo>
                <a:lnTo>
                  <a:pt x="242" y="3588"/>
                </a:lnTo>
                <a:lnTo>
                  <a:pt x="235" y="3558"/>
                </a:lnTo>
                <a:lnTo>
                  <a:pt x="226" y="3525"/>
                </a:lnTo>
                <a:lnTo>
                  <a:pt x="220" y="3491"/>
                </a:lnTo>
                <a:lnTo>
                  <a:pt x="210" y="3453"/>
                </a:lnTo>
                <a:lnTo>
                  <a:pt x="204" y="3414"/>
                </a:lnTo>
                <a:lnTo>
                  <a:pt x="195" y="3372"/>
                </a:lnTo>
                <a:lnTo>
                  <a:pt x="188" y="3328"/>
                </a:lnTo>
                <a:lnTo>
                  <a:pt x="179" y="3281"/>
                </a:lnTo>
                <a:lnTo>
                  <a:pt x="172" y="3232"/>
                </a:lnTo>
                <a:lnTo>
                  <a:pt x="165" y="3181"/>
                </a:lnTo>
                <a:lnTo>
                  <a:pt x="158" y="3130"/>
                </a:lnTo>
                <a:lnTo>
                  <a:pt x="150" y="3075"/>
                </a:lnTo>
                <a:lnTo>
                  <a:pt x="144" y="3017"/>
                </a:lnTo>
                <a:lnTo>
                  <a:pt x="137" y="2957"/>
                </a:lnTo>
                <a:lnTo>
                  <a:pt x="130" y="2895"/>
                </a:lnTo>
                <a:lnTo>
                  <a:pt x="123" y="2831"/>
                </a:lnTo>
                <a:lnTo>
                  <a:pt x="116" y="2764"/>
                </a:lnTo>
                <a:lnTo>
                  <a:pt x="110" y="2695"/>
                </a:lnTo>
                <a:lnTo>
                  <a:pt x="104" y="2626"/>
                </a:lnTo>
                <a:lnTo>
                  <a:pt x="90" y="2486"/>
                </a:lnTo>
                <a:lnTo>
                  <a:pt x="79" y="2344"/>
                </a:lnTo>
                <a:lnTo>
                  <a:pt x="66" y="2199"/>
                </a:lnTo>
                <a:lnTo>
                  <a:pt x="55" y="2052"/>
                </a:lnTo>
                <a:lnTo>
                  <a:pt x="0" y="0"/>
                </a:lnTo>
                <a:lnTo>
                  <a:pt x="0" y="39"/>
                </a:lnTo>
                <a:lnTo>
                  <a:pt x="55" y="2092"/>
                </a:lnTo>
                <a:lnTo>
                  <a:pt x="63" y="2282"/>
                </a:lnTo>
                <a:lnTo>
                  <a:pt x="74" y="2468"/>
                </a:lnTo>
                <a:lnTo>
                  <a:pt x="80" y="2559"/>
                </a:lnTo>
                <a:lnTo>
                  <a:pt x="87" y="2648"/>
                </a:lnTo>
                <a:lnTo>
                  <a:pt x="104" y="2825"/>
                </a:lnTo>
                <a:lnTo>
                  <a:pt x="110" y="2894"/>
                </a:lnTo>
                <a:lnTo>
                  <a:pt x="116" y="2964"/>
                </a:lnTo>
                <a:lnTo>
                  <a:pt x="123" y="3030"/>
                </a:lnTo>
                <a:lnTo>
                  <a:pt x="130" y="3095"/>
                </a:lnTo>
                <a:lnTo>
                  <a:pt x="137" y="3156"/>
                </a:lnTo>
                <a:lnTo>
                  <a:pt x="144" y="3216"/>
                </a:lnTo>
                <a:lnTo>
                  <a:pt x="150" y="3274"/>
                </a:lnTo>
                <a:lnTo>
                  <a:pt x="158" y="3330"/>
                </a:lnTo>
                <a:lnTo>
                  <a:pt x="165" y="3381"/>
                </a:lnTo>
                <a:lnTo>
                  <a:pt x="172" y="3432"/>
                </a:lnTo>
                <a:lnTo>
                  <a:pt x="179" y="3481"/>
                </a:lnTo>
                <a:lnTo>
                  <a:pt x="188" y="3527"/>
                </a:lnTo>
                <a:lnTo>
                  <a:pt x="195" y="3571"/>
                </a:lnTo>
                <a:lnTo>
                  <a:pt x="204" y="3613"/>
                </a:lnTo>
                <a:lnTo>
                  <a:pt x="210" y="3653"/>
                </a:lnTo>
                <a:lnTo>
                  <a:pt x="220" y="3690"/>
                </a:lnTo>
                <a:lnTo>
                  <a:pt x="226" y="3724"/>
                </a:lnTo>
                <a:lnTo>
                  <a:pt x="235" y="3757"/>
                </a:lnTo>
                <a:lnTo>
                  <a:pt x="242" y="3788"/>
                </a:lnTo>
                <a:lnTo>
                  <a:pt x="251" y="3816"/>
                </a:lnTo>
                <a:lnTo>
                  <a:pt x="259" y="3842"/>
                </a:lnTo>
                <a:lnTo>
                  <a:pt x="268" y="3866"/>
                </a:lnTo>
                <a:lnTo>
                  <a:pt x="277" y="3888"/>
                </a:lnTo>
                <a:lnTo>
                  <a:pt x="286" y="3907"/>
                </a:lnTo>
                <a:lnTo>
                  <a:pt x="294" y="3924"/>
                </a:lnTo>
                <a:lnTo>
                  <a:pt x="303" y="3939"/>
                </a:lnTo>
                <a:lnTo>
                  <a:pt x="312" y="3951"/>
                </a:lnTo>
                <a:lnTo>
                  <a:pt x="322" y="3961"/>
                </a:lnTo>
                <a:lnTo>
                  <a:pt x="331" y="3969"/>
                </a:lnTo>
                <a:lnTo>
                  <a:pt x="340" y="3975"/>
                </a:lnTo>
                <a:lnTo>
                  <a:pt x="349" y="3978"/>
                </a:lnTo>
                <a:lnTo>
                  <a:pt x="359" y="3979"/>
                </a:lnTo>
                <a:lnTo>
                  <a:pt x="368" y="3978"/>
                </a:lnTo>
                <a:lnTo>
                  <a:pt x="377" y="3975"/>
                </a:lnTo>
                <a:lnTo>
                  <a:pt x="386" y="3969"/>
                </a:lnTo>
                <a:lnTo>
                  <a:pt x="395" y="3961"/>
                </a:lnTo>
                <a:lnTo>
                  <a:pt x="396" y="3958"/>
                </a:lnTo>
                <a:lnTo>
                  <a:pt x="399" y="3956"/>
                </a:lnTo>
                <a:lnTo>
                  <a:pt x="403" y="3951"/>
                </a:lnTo>
                <a:lnTo>
                  <a:pt x="412" y="3939"/>
                </a:lnTo>
                <a:lnTo>
                  <a:pt x="421" y="3924"/>
                </a:lnTo>
                <a:lnTo>
                  <a:pt x="430" y="3907"/>
                </a:lnTo>
                <a:lnTo>
                  <a:pt x="437" y="3888"/>
                </a:lnTo>
                <a:lnTo>
                  <a:pt x="446" y="3866"/>
                </a:lnTo>
                <a:lnTo>
                  <a:pt x="455" y="3842"/>
                </a:lnTo>
                <a:lnTo>
                  <a:pt x="464" y="3816"/>
                </a:lnTo>
                <a:lnTo>
                  <a:pt x="471" y="3788"/>
                </a:lnTo>
                <a:lnTo>
                  <a:pt x="480" y="3757"/>
                </a:lnTo>
                <a:lnTo>
                  <a:pt x="481" y="3748"/>
                </a:lnTo>
                <a:lnTo>
                  <a:pt x="484" y="3740"/>
                </a:lnTo>
                <a:lnTo>
                  <a:pt x="488" y="3724"/>
                </a:lnTo>
                <a:lnTo>
                  <a:pt x="497" y="3690"/>
                </a:lnTo>
                <a:lnTo>
                  <a:pt x="504" y="3653"/>
                </a:lnTo>
                <a:lnTo>
                  <a:pt x="507" y="3633"/>
                </a:lnTo>
                <a:lnTo>
                  <a:pt x="512" y="3613"/>
                </a:lnTo>
                <a:lnTo>
                  <a:pt x="519" y="3571"/>
                </a:lnTo>
                <a:lnTo>
                  <a:pt x="528" y="3527"/>
                </a:lnTo>
                <a:lnTo>
                  <a:pt x="535" y="3481"/>
                </a:lnTo>
                <a:lnTo>
                  <a:pt x="541" y="3432"/>
                </a:lnTo>
                <a:lnTo>
                  <a:pt x="548" y="3381"/>
                </a:lnTo>
                <a:lnTo>
                  <a:pt x="557" y="3330"/>
                </a:lnTo>
                <a:lnTo>
                  <a:pt x="564" y="3274"/>
                </a:lnTo>
                <a:lnTo>
                  <a:pt x="571" y="3216"/>
                </a:lnTo>
                <a:lnTo>
                  <a:pt x="578" y="3156"/>
                </a:lnTo>
                <a:lnTo>
                  <a:pt x="586" y="3095"/>
                </a:lnTo>
                <a:lnTo>
                  <a:pt x="593" y="3030"/>
                </a:lnTo>
                <a:lnTo>
                  <a:pt x="599" y="2964"/>
                </a:lnTo>
                <a:lnTo>
                  <a:pt x="606" y="2894"/>
                </a:lnTo>
                <a:lnTo>
                  <a:pt x="613" y="2825"/>
                </a:lnTo>
                <a:lnTo>
                  <a:pt x="620" y="2737"/>
                </a:lnTo>
                <a:lnTo>
                  <a:pt x="628" y="2648"/>
                </a:lnTo>
                <a:lnTo>
                  <a:pt x="634" y="2559"/>
                </a:lnTo>
                <a:lnTo>
                  <a:pt x="641" y="2468"/>
                </a:lnTo>
                <a:lnTo>
                  <a:pt x="647" y="2375"/>
                </a:lnTo>
                <a:lnTo>
                  <a:pt x="654" y="2282"/>
                </a:lnTo>
                <a:lnTo>
                  <a:pt x="658" y="2187"/>
                </a:lnTo>
                <a:lnTo>
                  <a:pt x="664" y="2092"/>
                </a:lnTo>
                <a:lnTo>
                  <a:pt x="719" y="39"/>
                </a:lnTo>
                <a:close/>
              </a:path>
            </a:pathLst>
          </a:custGeom>
          <a:solidFill>
            <a:srgbClr val="FFFFFF"/>
          </a:solidFill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151" name="未知"/>
          <p:cNvSpPr/>
          <p:nvPr/>
        </p:nvSpPr>
        <p:spPr>
          <a:xfrm>
            <a:off x="2051050" y="2146300"/>
            <a:ext cx="31750" cy="4762"/>
          </a:xfrm>
          <a:custGeom>
            <a:avLst/>
            <a:gdLst/>
            <a:ahLst/>
            <a:cxnLst/>
            <a:rect l="0" t="0" r="0" b="0"/>
            <a:pathLst>
              <a:path w="99" h="14">
                <a:moveTo>
                  <a:pt x="25" y="0"/>
                </a:moveTo>
                <a:lnTo>
                  <a:pt x="0" y="3"/>
                </a:lnTo>
                <a:lnTo>
                  <a:pt x="3" y="3"/>
                </a:lnTo>
                <a:lnTo>
                  <a:pt x="25" y="3"/>
                </a:lnTo>
                <a:lnTo>
                  <a:pt x="62" y="4"/>
                </a:lnTo>
                <a:lnTo>
                  <a:pt x="80" y="7"/>
                </a:lnTo>
                <a:lnTo>
                  <a:pt x="99" y="14"/>
                </a:lnTo>
                <a:lnTo>
                  <a:pt x="80" y="7"/>
                </a:lnTo>
                <a:lnTo>
                  <a:pt x="62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152" name="未知"/>
          <p:cNvSpPr/>
          <p:nvPr/>
        </p:nvSpPr>
        <p:spPr>
          <a:xfrm>
            <a:off x="2166938" y="2514600"/>
            <a:ext cx="423862" cy="1752600"/>
          </a:xfrm>
          <a:custGeom>
            <a:avLst/>
            <a:gdLst/>
            <a:ahLst/>
            <a:cxnLst/>
            <a:rect l="0" t="0" r="0" b="0"/>
            <a:pathLst>
              <a:path w="1361" h="7800">
                <a:moveTo>
                  <a:pt x="681" y="0"/>
                </a:moveTo>
                <a:lnTo>
                  <a:pt x="644" y="3"/>
                </a:lnTo>
                <a:lnTo>
                  <a:pt x="626" y="9"/>
                </a:lnTo>
                <a:lnTo>
                  <a:pt x="610" y="17"/>
                </a:lnTo>
                <a:lnTo>
                  <a:pt x="592" y="27"/>
                </a:lnTo>
                <a:lnTo>
                  <a:pt x="576" y="40"/>
                </a:lnTo>
                <a:lnTo>
                  <a:pt x="559" y="54"/>
                </a:lnTo>
                <a:lnTo>
                  <a:pt x="543" y="71"/>
                </a:lnTo>
                <a:lnTo>
                  <a:pt x="526" y="89"/>
                </a:lnTo>
                <a:lnTo>
                  <a:pt x="511" y="110"/>
                </a:lnTo>
                <a:lnTo>
                  <a:pt x="495" y="134"/>
                </a:lnTo>
                <a:lnTo>
                  <a:pt x="479" y="160"/>
                </a:lnTo>
                <a:lnTo>
                  <a:pt x="448" y="218"/>
                </a:lnTo>
                <a:lnTo>
                  <a:pt x="432" y="251"/>
                </a:lnTo>
                <a:lnTo>
                  <a:pt x="419" y="286"/>
                </a:lnTo>
                <a:lnTo>
                  <a:pt x="403" y="321"/>
                </a:lnTo>
                <a:lnTo>
                  <a:pt x="388" y="361"/>
                </a:lnTo>
                <a:lnTo>
                  <a:pt x="359" y="446"/>
                </a:lnTo>
                <a:lnTo>
                  <a:pt x="344" y="490"/>
                </a:lnTo>
                <a:lnTo>
                  <a:pt x="330" y="539"/>
                </a:lnTo>
                <a:lnTo>
                  <a:pt x="317" y="590"/>
                </a:lnTo>
                <a:lnTo>
                  <a:pt x="303" y="643"/>
                </a:lnTo>
                <a:lnTo>
                  <a:pt x="290" y="696"/>
                </a:lnTo>
                <a:lnTo>
                  <a:pt x="276" y="754"/>
                </a:lnTo>
                <a:lnTo>
                  <a:pt x="262" y="812"/>
                </a:lnTo>
                <a:lnTo>
                  <a:pt x="250" y="874"/>
                </a:lnTo>
                <a:lnTo>
                  <a:pt x="236" y="937"/>
                </a:lnTo>
                <a:lnTo>
                  <a:pt x="224" y="1004"/>
                </a:lnTo>
                <a:lnTo>
                  <a:pt x="199" y="1143"/>
                </a:lnTo>
                <a:lnTo>
                  <a:pt x="174" y="1286"/>
                </a:lnTo>
                <a:lnTo>
                  <a:pt x="151" y="1434"/>
                </a:lnTo>
                <a:lnTo>
                  <a:pt x="130" y="1586"/>
                </a:lnTo>
                <a:lnTo>
                  <a:pt x="112" y="1743"/>
                </a:lnTo>
                <a:lnTo>
                  <a:pt x="92" y="1902"/>
                </a:lnTo>
                <a:lnTo>
                  <a:pt x="76" y="2065"/>
                </a:lnTo>
                <a:lnTo>
                  <a:pt x="62" y="2232"/>
                </a:lnTo>
                <a:lnTo>
                  <a:pt x="49" y="2403"/>
                </a:lnTo>
                <a:lnTo>
                  <a:pt x="37" y="2576"/>
                </a:lnTo>
                <a:lnTo>
                  <a:pt x="26" y="2754"/>
                </a:lnTo>
                <a:lnTo>
                  <a:pt x="17" y="2936"/>
                </a:lnTo>
                <a:lnTo>
                  <a:pt x="12" y="3122"/>
                </a:lnTo>
                <a:lnTo>
                  <a:pt x="6" y="3310"/>
                </a:lnTo>
                <a:lnTo>
                  <a:pt x="3" y="3503"/>
                </a:lnTo>
                <a:lnTo>
                  <a:pt x="0" y="3699"/>
                </a:lnTo>
                <a:lnTo>
                  <a:pt x="0" y="3901"/>
                </a:lnTo>
                <a:lnTo>
                  <a:pt x="0" y="3921"/>
                </a:lnTo>
                <a:lnTo>
                  <a:pt x="0" y="4118"/>
                </a:lnTo>
                <a:lnTo>
                  <a:pt x="3" y="4313"/>
                </a:lnTo>
                <a:lnTo>
                  <a:pt x="6" y="4504"/>
                </a:lnTo>
                <a:lnTo>
                  <a:pt x="13" y="4692"/>
                </a:lnTo>
                <a:lnTo>
                  <a:pt x="19" y="4876"/>
                </a:lnTo>
                <a:lnTo>
                  <a:pt x="28" y="5056"/>
                </a:lnTo>
                <a:lnTo>
                  <a:pt x="38" y="5233"/>
                </a:lnTo>
                <a:lnTo>
                  <a:pt x="50" y="5406"/>
                </a:lnTo>
                <a:lnTo>
                  <a:pt x="63" y="5575"/>
                </a:lnTo>
                <a:lnTo>
                  <a:pt x="78" y="5741"/>
                </a:lnTo>
                <a:lnTo>
                  <a:pt x="93" y="5903"/>
                </a:lnTo>
                <a:lnTo>
                  <a:pt x="112" y="6062"/>
                </a:lnTo>
                <a:lnTo>
                  <a:pt x="130" y="6216"/>
                </a:lnTo>
                <a:lnTo>
                  <a:pt x="151" y="6367"/>
                </a:lnTo>
                <a:lnTo>
                  <a:pt x="174" y="6514"/>
                </a:lnTo>
                <a:lnTo>
                  <a:pt x="199" y="6658"/>
                </a:lnTo>
                <a:lnTo>
                  <a:pt x="210" y="6727"/>
                </a:lnTo>
                <a:lnTo>
                  <a:pt x="224" y="6795"/>
                </a:lnTo>
                <a:lnTo>
                  <a:pt x="236" y="6860"/>
                </a:lnTo>
                <a:lnTo>
                  <a:pt x="250" y="6925"/>
                </a:lnTo>
                <a:lnTo>
                  <a:pt x="262" y="6985"/>
                </a:lnTo>
                <a:lnTo>
                  <a:pt x="276" y="7045"/>
                </a:lnTo>
                <a:lnTo>
                  <a:pt x="290" y="7102"/>
                </a:lnTo>
                <a:lnTo>
                  <a:pt x="303" y="7157"/>
                </a:lnTo>
                <a:lnTo>
                  <a:pt x="317" y="7208"/>
                </a:lnTo>
                <a:lnTo>
                  <a:pt x="330" y="7259"/>
                </a:lnTo>
                <a:lnTo>
                  <a:pt x="344" y="7307"/>
                </a:lnTo>
                <a:lnTo>
                  <a:pt x="359" y="7353"/>
                </a:lnTo>
                <a:lnTo>
                  <a:pt x="372" y="7395"/>
                </a:lnTo>
                <a:lnTo>
                  <a:pt x="388" y="7437"/>
                </a:lnTo>
                <a:lnTo>
                  <a:pt x="403" y="7477"/>
                </a:lnTo>
                <a:lnTo>
                  <a:pt x="419" y="7514"/>
                </a:lnTo>
                <a:lnTo>
                  <a:pt x="432" y="7547"/>
                </a:lnTo>
                <a:lnTo>
                  <a:pt x="448" y="7580"/>
                </a:lnTo>
                <a:lnTo>
                  <a:pt x="463" y="7611"/>
                </a:lnTo>
                <a:lnTo>
                  <a:pt x="479" y="7639"/>
                </a:lnTo>
                <a:lnTo>
                  <a:pt x="495" y="7664"/>
                </a:lnTo>
                <a:lnTo>
                  <a:pt x="511" y="7688"/>
                </a:lnTo>
                <a:lnTo>
                  <a:pt x="526" y="7709"/>
                </a:lnTo>
                <a:lnTo>
                  <a:pt x="543" y="7729"/>
                </a:lnTo>
                <a:lnTo>
                  <a:pt x="559" y="7745"/>
                </a:lnTo>
                <a:lnTo>
                  <a:pt x="576" y="7759"/>
                </a:lnTo>
                <a:lnTo>
                  <a:pt x="592" y="7772"/>
                </a:lnTo>
                <a:lnTo>
                  <a:pt x="610" y="7782"/>
                </a:lnTo>
                <a:lnTo>
                  <a:pt x="626" y="7790"/>
                </a:lnTo>
                <a:lnTo>
                  <a:pt x="644" y="7796"/>
                </a:lnTo>
                <a:lnTo>
                  <a:pt x="663" y="7799"/>
                </a:lnTo>
                <a:lnTo>
                  <a:pt x="681" y="7800"/>
                </a:lnTo>
                <a:lnTo>
                  <a:pt x="697" y="7799"/>
                </a:lnTo>
                <a:lnTo>
                  <a:pt x="715" y="7796"/>
                </a:lnTo>
                <a:lnTo>
                  <a:pt x="731" y="7790"/>
                </a:lnTo>
                <a:lnTo>
                  <a:pt x="749" y="7782"/>
                </a:lnTo>
                <a:lnTo>
                  <a:pt x="765" y="7772"/>
                </a:lnTo>
                <a:lnTo>
                  <a:pt x="772" y="7765"/>
                </a:lnTo>
                <a:lnTo>
                  <a:pt x="782" y="7759"/>
                </a:lnTo>
                <a:lnTo>
                  <a:pt x="797" y="7745"/>
                </a:lnTo>
                <a:lnTo>
                  <a:pt x="816" y="7729"/>
                </a:lnTo>
                <a:lnTo>
                  <a:pt x="831" y="7709"/>
                </a:lnTo>
                <a:lnTo>
                  <a:pt x="847" y="7688"/>
                </a:lnTo>
                <a:lnTo>
                  <a:pt x="863" y="7664"/>
                </a:lnTo>
                <a:lnTo>
                  <a:pt x="879" y="7639"/>
                </a:lnTo>
                <a:lnTo>
                  <a:pt x="886" y="7624"/>
                </a:lnTo>
                <a:lnTo>
                  <a:pt x="894" y="7611"/>
                </a:lnTo>
                <a:lnTo>
                  <a:pt x="910" y="7580"/>
                </a:lnTo>
                <a:lnTo>
                  <a:pt x="926" y="7547"/>
                </a:lnTo>
                <a:lnTo>
                  <a:pt x="941" y="7514"/>
                </a:lnTo>
                <a:lnTo>
                  <a:pt x="955" y="7477"/>
                </a:lnTo>
                <a:lnTo>
                  <a:pt x="962" y="7457"/>
                </a:lnTo>
                <a:lnTo>
                  <a:pt x="965" y="7446"/>
                </a:lnTo>
                <a:lnTo>
                  <a:pt x="970" y="7437"/>
                </a:lnTo>
                <a:lnTo>
                  <a:pt x="983" y="7395"/>
                </a:lnTo>
                <a:lnTo>
                  <a:pt x="999" y="7353"/>
                </a:lnTo>
                <a:lnTo>
                  <a:pt x="1013" y="7307"/>
                </a:lnTo>
                <a:lnTo>
                  <a:pt x="1028" y="7259"/>
                </a:lnTo>
                <a:lnTo>
                  <a:pt x="1041" y="7208"/>
                </a:lnTo>
                <a:lnTo>
                  <a:pt x="1048" y="7182"/>
                </a:lnTo>
                <a:lnTo>
                  <a:pt x="1056" y="7157"/>
                </a:lnTo>
                <a:lnTo>
                  <a:pt x="1058" y="7142"/>
                </a:lnTo>
                <a:lnTo>
                  <a:pt x="1062" y="7129"/>
                </a:lnTo>
                <a:lnTo>
                  <a:pt x="1068" y="7102"/>
                </a:lnTo>
                <a:lnTo>
                  <a:pt x="1082" y="7045"/>
                </a:lnTo>
                <a:lnTo>
                  <a:pt x="1096" y="6985"/>
                </a:lnTo>
                <a:lnTo>
                  <a:pt x="1109" y="6925"/>
                </a:lnTo>
                <a:lnTo>
                  <a:pt x="1111" y="6908"/>
                </a:lnTo>
                <a:lnTo>
                  <a:pt x="1115" y="6892"/>
                </a:lnTo>
                <a:lnTo>
                  <a:pt x="1122" y="6860"/>
                </a:lnTo>
                <a:lnTo>
                  <a:pt x="1135" y="6795"/>
                </a:lnTo>
                <a:lnTo>
                  <a:pt x="1148" y="6727"/>
                </a:lnTo>
                <a:lnTo>
                  <a:pt x="1161" y="6658"/>
                </a:lnTo>
                <a:lnTo>
                  <a:pt x="1184" y="6514"/>
                </a:lnTo>
                <a:lnTo>
                  <a:pt x="1207" y="6367"/>
                </a:lnTo>
                <a:lnTo>
                  <a:pt x="1227" y="6216"/>
                </a:lnTo>
                <a:lnTo>
                  <a:pt x="1248" y="6062"/>
                </a:lnTo>
                <a:lnTo>
                  <a:pt x="1255" y="5982"/>
                </a:lnTo>
                <a:lnTo>
                  <a:pt x="1265" y="5903"/>
                </a:lnTo>
                <a:lnTo>
                  <a:pt x="1272" y="5821"/>
                </a:lnTo>
                <a:lnTo>
                  <a:pt x="1282" y="5741"/>
                </a:lnTo>
                <a:lnTo>
                  <a:pt x="1288" y="5658"/>
                </a:lnTo>
                <a:lnTo>
                  <a:pt x="1289" y="5637"/>
                </a:lnTo>
                <a:lnTo>
                  <a:pt x="1292" y="5616"/>
                </a:lnTo>
                <a:lnTo>
                  <a:pt x="1296" y="5575"/>
                </a:lnTo>
                <a:lnTo>
                  <a:pt x="1310" y="5406"/>
                </a:lnTo>
                <a:lnTo>
                  <a:pt x="1321" y="5233"/>
                </a:lnTo>
                <a:lnTo>
                  <a:pt x="1326" y="5145"/>
                </a:lnTo>
                <a:lnTo>
                  <a:pt x="1331" y="5056"/>
                </a:lnTo>
                <a:lnTo>
                  <a:pt x="1335" y="4965"/>
                </a:lnTo>
                <a:lnTo>
                  <a:pt x="1339" y="4876"/>
                </a:lnTo>
                <a:lnTo>
                  <a:pt x="1339" y="4852"/>
                </a:lnTo>
                <a:lnTo>
                  <a:pt x="1341" y="4829"/>
                </a:lnTo>
                <a:lnTo>
                  <a:pt x="1343" y="4784"/>
                </a:lnTo>
                <a:lnTo>
                  <a:pt x="1347" y="4692"/>
                </a:lnTo>
                <a:lnTo>
                  <a:pt x="1352" y="4504"/>
                </a:lnTo>
                <a:lnTo>
                  <a:pt x="1356" y="4313"/>
                </a:lnTo>
                <a:lnTo>
                  <a:pt x="1359" y="4118"/>
                </a:lnTo>
                <a:lnTo>
                  <a:pt x="1361" y="3921"/>
                </a:lnTo>
                <a:lnTo>
                  <a:pt x="1361" y="3901"/>
                </a:lnTo>
                <a:lnTo>
                  <a:pt x="1360" y="3799"/>
                </a:lnTo>
                <a:lnTo>
                  <a:pt x="1360" y="3699"/>
                </a:lnTo>
                <a:lnTo>
                  <a:pt x="1358" y="3503"/>
                </a:lnTo>
                <a:lnTo>
                  <a:pt x="1353" y="3310"/>
                </a:lnTo>
                <a:lnTo>
                  <a:pt x="1348" y="3122"/>
                </a:lnTo>
                <a:lnTo>
                  <a:pt x="1344" y="3028"/>
                </a:lnTo>
                <a:lnTo>
                  <a:pt x="1341" y="2936"/>
                </a:lnTo>
                <a:lnTo>
                  <a:pt x="1336" y="2844"/>
                </a:lnTo>
                <a:lnTo>
                  <a:pt x="1333" y="2754"/>
                </a:lnTo>
                <a:lnTo>
                  <a:pt x="1322" y="2576"/>
                </a:lnTo>
                <a:lnTo>
                  <a:pt x="1311" y="2403"/>
                </a:lnTo>
                <a:lnTo>
                  <a:pt x="1297" y="2232"/>
                </a:lnTo>
                <a:lnTo>
                  <a:pt x="1283" y="2065"/>
                </a:lnTo>
                <a:lnTo>
                  <a:pt x="1274" y="1982"/>
                </a:lnTo>
                <a:lnTo>
                  <a:pt x="1266" y="1902"/>
                </a:lnTo>
                <a:lnTo>
                  <a:pt x="1257" y="1821"/>
                </a:lnTo>
                <a:lnTo>
                  <a:pt x="1249" y="1743"/>
                </a:lnTo>
                <a:lnTo>
                  <a:pt x="1228" y="1586"/>
                </a:lnTo>
                <a:lnTo>
                  <a:pt x="1208" y="1434"/>
                </a:lnTo>
                <a:lnTo>
                  <a:pt x="1185" y="1286"/>
                </a:lnTo>
                <a:lnTo>
                  <a:pt x="1173" y="1213"/>
                </a:lnTo>
                <a:lnTo>
                  <a:pt x="1161" y="1143"/>
                </a:lnTo>
                <a:lnTo>
                  <a:pt x="1148" y="1072"/>
                </a:lnTo>
                <a:lnTo>
                  <a:pt x="1135" y="1004"/>
                </a:lnTo>
                <a:lnTo>
                  <a:pt x="1122" y="937"/>
                </a:lnTo>
                <a:lnTo>
                  <a:pt x="1109" y="874"/>
                </a:lnTo>
                <a:lnTo>
                  <a:pt x="1096" y="812"/>
                </a:lnTo>
                <a:lnTo>
                  <a:pt x="1082" y="754"/>
                </a:lnTo>
                <a:lnTo>
                  <a:pt x="1068" y="696"/>
                </a:lnTo>
                <a:lnTo>
                  <a:pt x="1056" y="643"/>
                </a:lnTo>
                <a:lnTo>
                  <a:pt x="1041" y="590"/>
                </a:lnTo>
                <a:lnTo>
                  <a:pt x="1028" y="539"/>
                </a:lnTo>
                <a:lnTo>
                  <a:pt x="1013" y="490"/>
                </a:lnTo>
                <a:lnTo>
                  <a:pt x="999" y="446"/>
                </a:lnTo>
                <a:lnTo>
                  <a:pt x="970" y="361"/>
                </a:lnTo>
                <a:lnTo>
                  <a:pt x="955" y="321"/>
                </a:lnTo>
                <a:lnTo>
                  <a:pt x="941" y="286"/>
                </a:lnTo>
                <a:lnTo>
                  <a:pt x="926" y="251"/>
                </a:lnTo>
                <a:lnTo>
                  <a:pt x="910" y="218"/>
                </a:lnTo>
                <a:lnTo>
                  <a:pt x="894" y="187"/>
                </a:lnTo>
                <a:lnTo>
                  <a:pt x="879" y="160"/>
                </a:lnTo>
                <a:lnTo>
                  <a:pt x="863" y="134"/>
                </a:lnTo>
                <a:lnTo>
                  <a:pt x="847" y="110"/>
                </a:lnTo>
                <a:lnTo>
                  <a:pt x="831" y="89"/>
                </a:lnTo>
                <a:lnTo>
                  <a:pt x="816" y="71"/>
                </a:lnTo>
                <a:lnTo>
                  <a:pt x="797" y="54"/>
                </a:lnTo>
                <a:lnTo>
                  <a:pt x="782" y="40"/>
                </a:lnTo>
                <a:lnTo>
                  <a:pt x="765" y="27"/>
                </a:lnTo>
                <a:lnTo>
                  <a:pt x="749" y="17"/>
                </a:lnTo>
                <a:lnTo>
                  <a:pt x="731" y="9"/>
                </a:lnTo>
                <a:lnTo>
                  <a:pt x="715" y="3"/>
                </a:lnTo>
                <a:lnTo>
                  <a:pt x="681" y="0"/>
                </a:lnTo>
              </a:path>
            </a:pathLst>
          </a:custGeom>
          <a:noFill/>
          <a:ln w="12700">
            <a:solidFill>
              <a:prstClr val="black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153" name="未知"/>
          <p:cNvSpPr/>
          <p:nvPr/>
        </p:nvSpPr>
        <p:spPr>
          <a:xfrm>
            <a:off x="4552950" y="2159000"/>
            <a:ext cx="228600" cy="2501900"/>
          </a:xfrm>
          <a:custGeom>
            <a:avLst/>
            <a:gdLst/>
            <a:ahLst/>
            <a:cxnLst/>
            <a:rect l="0" t="0" r="0" b="0"/>
            <a:pathLst>
              <a:path w="720" h="7881">
                <a:moveTo>
                  <a:pt x="614" y="1154"/>
                </a:moveTo>
                <a:lnTo>
                  <a:pt x="607" y="1083"/>
                </a:lnTo>
                <a:lnTo>
                  <a:pt x="600" y="1014"/>
                </a:lnTo>
                <a:lnTo>
                  <a:pt x="593" y="947"/>
                </a:lnTo>
                <a:lnTo>
                  <a:pt x="586" y="882"/>
                </a:lnTo>
                <a:lnTo>
                  <a:pt x="578" y="820"/>
                </a:lnTo>
                <a:lnTo>
                  <a:pt x="572" y="760"/>
                </a:lnTo>
                <a:lnTo>
                  <a:pt x="565" y="702"/>
                </a:lnTo>
                <a:lnTo>
                  <a:pt x="558" y="649"/>
                </a:lnTo>
                <a:lnTo>
                  <a:pt x="549" y="595"/>
                </a:lnTo>
                <a:lnTo>
                  <a:pt x="542" y="544"/>
                </a:lnTo>
                <a:lnTo>
                  <a:pt x="535" y="496"/>
                </a:lnTo>
                <a:lnTo>
                  <a:pt x="529" y="449"/>
                </a:lnTo>
                <a:lnTo>
                  <a:pt x="520" y="405"/>
                </a:lnTo>
                <a:lnTo>
                  <a:pt x="513" y="363"/>
                </a:lnTo>
                <a:lnTo>
                  <a:pt x="505" y="323"/>
                </a:lnTo>
                <a:lnTo>
                  <a:pt x="498" y="288"/>
                </a:lnTo>
                <a:lnTo>
                  <a:pt x="489" y="253"/>
                </a:lnTo>
                <a:lnTo>
                  <a:pt x="481" y="220"/>
                </a:lnTo>
                <a:lnTo>
                  <a:pt x="472" y="189"/>
                </a:lnTo>
                <a:lnTo>
                  <a:pt x="465" y="161"/>
                </a:lnTo>
                <a:lnTo>
                  <a:pt x="456" y="135"/>
                </a:lnTo>
                <a:lnTo>
                  <a:pt x="447" y="111"/>
                </a:lnTo>
                <a:lnTo>
                  <a:pt x="431" y="71"/>
                </a:lnTo>
                <a:lnTo>
                  <a:pt x="422" y="54"/>
                </a:lnTo>
                <a:lnTo>
                  <a:pt x="413" y="40"/>
                </a:lnTo>
                <a:lnTo>
                  <a:pt x="404" y="27"/>
                </a:lnTo>
                <a:lnTo>
                  <a:pt x="396" y="17"/>
                </a:lnTo>
                <a:lnTo>
                  <a:pt x="387" y="9"/>
                </a:lnTo>
                <a:lnTo>
                  <a:pt x="378" y="3"/>
                </a:lnTo>
                <a:lnTo>
                  <a:pt x="360" y="0"/>
                </a:lnTo>
                <a:lnTo>
                  <a:pt x="340" y="3"/>
                </a:lnTo>
                <a:lnTo>
                  <a:pt x="331" y="9"/>
                </a:lnTo>
                <a:lnTo>
                  <a:pt x="322" y="17"/>
                </a:lnTo>
                <a:lnTo>
                  <a:pt x="313" y="27"/>
                </a:lnTo>
                <a:lnTo>
                  <a:pt x="304" y="40"/>
                </a:lnTo>
                <a:lnTo>
                  <a:pt x="295" y="54"/>
                </a:lnTo>
                <a:lnTo>
                  <a:pt x="287" y="71"/>
                </a:lnTo>
                <a:lnTo>
                  <a:pt x="269" y="111"/>
                </a:lnTo>
                <a:lnTo>
                  <a:pt x="260" y="135"/>
                </a:lnTo>
                <a:lnTo>
                  <a:pt x="252" y="161"/>
                </a:lnTo>
                <a:lnTo>
                  <a:pt x="243" y="189"/>
                </a:lnTo>
                <a:lnTo>
                  <a:pt x="236" y="220"/>
                </a:lnTo>
                <a:lnTo>
                  <a:pt x="227" y="253"/>
                </a:lnTo>
                <a:lnTo>
                  <a:pt x="220" y="288"/>
                </a:lnTo>
                <a:lnTo>
                  <a:pt x="211" y="323"/>
                </a:lnTo>
                <a:lnTo>
                  <a:pt x="204" y="363"/>
                </a:lnTo>
                <a:lnTo>
                  <a:pt x="195" y="405"/>
                </a:lnTo>
                <a:lnTo>
                  <a:pt x="188" y="449"/>
                </a:lnTo>
                <a:lnTo>
                  <a:pt x="179" y="496"/>
                </a:lnTo>
                <a:lnTo>
                  <a:pt x="173" y="544"/>
                </a:lnTo>
                <a:lnTo>
                  <a:pt x="166" y="595"/>
                </a:lnTo>
                <a:lnTo>
                  <a:pt x="159" y="649"/>
                </a:lnTo>
                <a:lnTo>
                  <a:pt x="151" y="702"/>
                </a:lnTo>
                <a:lnTo>
                  <a:pt x="144" y="760"/>
                </a:lnTo>
                <a:lnTo>
                  <a:pt x="137" y="820"/>
                </a:lnTo>
                <a:lnTo>
                  <a:pt x="131" y="882"/>
                </a:lnTo>
                <a:lnTo>
                  <a:pt x="124" y="947"/>
                </a:lnTo>
                <a:lnTo>
                  <a:pt x="117" y="1014"/>
                </a:lnTo>
                <a:lnTo>
                  <a:pt x="110" y="1083"/>
                </a:lnTo>
                <a:lnTo>
                  <a:pt x="105" y="1154"/>
                </a:lnTo>
                <a:lnTo>
                  <a:pt x="88" y="1329"/>
                </a:lnTo>
                <a:lnTo>
                  <a:pt x="75" y="1510"/>
                </a:lnTo>
                <a:lnTo>
                  <a:pt x="64" y="1697"/>
                </a:lnTo>
                <a:lnTo>
                  <a:pt x="56" y="1890"/>
                </a:lnTo>
                <a:lnTo>
                  <a:pt x="3" y="3921"/>
                </a:lnTo>
                <a:lnTo>
                  <a:pt x="0" y="3940"/>
                </a:lnTo>
                <a:lnTo>
                  <a:pt x="0" y="3961"/>
                </a:lnTo>
                <a:lnTo>
                  <a:pt x="0" y="3980"/>
                </a:lnTo>
                <a:lnTo>
                  <a:pt x="0" y="4021"/>
                </a:lnTo>
                <a:lnTo>
                  <a:pt x="0" y="4061"/>
                </a:lnTo>
                <a:lnTo>
                  <a:pt x="0" y="4100"/>
                </a:lnTo>
                <a:lnTo>
                  <a:pt x="56" y="6153"/>
                </a:lnTo>
                <a:lnTo>
                  <a:pt x="67" y="6300"/>
                </a:lnTo>
                <a:lnTo>
                  <a:pt x="80" y="6445"/>
                </a:lnTo>
                <a:lnTo>
                  <a:pt x="91" y="6587"/>
                </a:lnTo>
                <a:lnTo>
                  <a:pt x="105" y="6726"/>
                </a:lnTo>
                <a:lnTo>
                  <a:pt x="110" y="6795"/>
                </a:lnTo>
                <a:lnTo>
                  <a:pt x="117" y="6865"/>
                </a:lnTo>
                <a:lnTo>
                  <a:pt x="124" y="6932"/>
                </a:lnTo>
                <a:lnTo>
                  <a:pt x="131" y="6996"/>
                </a:lnTo>
                <a:lnTo>
                  <a:pt x="137" y="7057"/>
                </a:lnTo>
                <a:lnTo>
                  <a:pt x="144" y="7118"/>
                </a:lnTo>
                <a:lnTo>
                  <a:pt x="151" y="7175"/>
                </a:lnTo>
                <a:lnTo>
                  <a:pt x="159" y="7231"/>
                </a:lnTo>
                <a:lnTo>
                  <a:pt x="166" y="7282"/>
                </a:lnTo>
                <a:lnTo>
                  <a:pt x="173" y="7333"/>
                </a:lnTo>
                <a:lnTo>
                  <a:pt x="179" y="7382"/>
                </a:lnTo>
                <a:lnTo>
                  <a:pt x="188" y="7428"/>
                </a:lnTo>
                <a:lnTo>
                  <a:pt x="195" y="7472"/>
                </a:lnTo>
                <a:lnTo>
                  <a:pt x="204" y="7514"/>
                </a:lnTo>
                <a:lnTo>
                  <a:pt x="211" y="7554"/>
                </a:lnTo>
                <a:lnTo>
                  <a:pt x="220" y="7591"/>
                </a:lnTo>
                <a:lnTo>
                  <a:pt x="227" y="7625"/>
                </a:lnTo>
                <a:lnTo>
                  <a:pt x="236" y="7658"/>
                </a:lnTo>
                <a:lnTo>
                  <a:pt x="243" y="7689"/>
                </a:lnTo>
                <a:lnTo>
                  <a:pt x="252" y="7717"/>
                </a:lnTo>
                <a:lnTo>
                  <a:pt x="260" y="7743"/>
                </a:lnTo>
                <a:lnTo>
                  <a:pt x="269" y="7767"/>
                </a:lnTo>
                <a:lnTo>
                  <a:pt x="278" y="7789"/>
                </a:lnTo>
                <a:lnTo>
                  <a:pt x="287" y="7808"/>
                </a:lnTo>
                <a:lnTo>
                  <a:pt x="295" y="7825"/>
                </a:lnTo>
                <a:lnTo>
                  <a:pt x="304" y="7840"/>
                </a:lnTo>
                <a:lnTo>
                  <a:pt x="313" y="7852"/>
                </a:lnTo>
                <a:lnTo>
                  <a:pt x="322" y="7862"/>
                </a:lnTo>
                <a:lnTo>
                  <a:pt x="331" y="7870"/>
                </a:lnTo>
                <a:lnTo>
                  <a:pt x="340" y="7876"/>
                </a:lnTo>
                <a:lnTo>
                  <a:pt x="349" y="7879"/>
                </a:lnTo>
                <a:lnTo>
                  <a:pt x="360" y="7881"/>
                </a:lnTo>
                <a:lnTo>
                  <a:pt x="369" y="7879"/>
                </a:lnTo>
                <a:lnTo>
                  <a:pt x="378" y="7876"/>
                </a:lnTo>
                <a:lnTo>
                  <a:pt x="387" y="7870"/>
                </a:lnTo>
                <a:lnTo>
                  <a:pt x="396" y="7862"/>
                </a:lnTo>
                <a:lnTo>
                  <a:pt x="397" y="7859"/>
                </a:lnTo>
                <a:lnTo>
                  <a:pt x="399" y="7857"/>
                </a:lnTo>
                <a:lnTo>
                  <a:pt x="404" y="7852"/>
                </a:lnTo>
                <a:lnTo>
                  <a:pt x="413" y="7840"/>
                </a:lnTo>
                <a:lnTo>
                  <a:pt x="422" y="7825"/>
                </a:lnTo>
                <a:lnTo>
                  <a:pt x="431" y="7808"/>
                </a:lnTo>
                <a:lnTo>
                  <a:pt x="438" y="7789"/>
                </a:lnTo>
                <a:lnTo>
                  <a:pt x="447" y="7767"/>
                </a:lnTo>
                <a:lnTo>
                  <a:pt x="456" y="7743"/>
                </a:lnTo>
                <a:lnTo>
                  <a:pt x="465" y="7717"/>
                </a:lnTo>
                <a:lnTo>
                  <a:pt x="472" y="7689"/>
                </a:lnTo>
                <a:lnTo>
                  <a:pt x="481" y="7658"/>
                </a:lnTo>
                <a:lnTo>
                  <a:pt x="482" y="7649"/>
                </a:lnTo>
                <a:lnTo>
                  <a:pt x="484" y="7641"/>
                </a:lnTo>
                <a:lnTo>
                  <a:pt x="489" y="7625"/>
                </a:lnTo>
                <a:lnTo>
                  <a:pt x="498" y="7591"/>
                </a:lnTo>
                <a:lnTo>
                  <a:pt x="505" y="7554"/>
                </a:lnTo>
                <a:lnTo>
                  <a:pt x="508" y="7534"/>
                </a:lnTo>
                <a:lnTo>
                  <a:pt x="513" y="7514"/>
                </a:lnTo>
                <a:lnTo>
                  <a:pt x="520" y="7472"/>
                </a:lnTo>
                <a:lnTo>
                  <a:pt x="529" y="7428"/>
                </a:lnTo>
                <a:lnTo>
                  <a:pt x="535" y="7382"/>
                </a:lnTo>
                <a:lnTo>
                  <a:pt x="542" y="7333"/>
                </a:lnTo>
                <a:lnTo>
                  <a:pt x="549" y="7282"/>
                </a:lnTo>
                <a:lnTo>
                  <a:pt x="558" y="7231"/>
                </a:lnTo>
                <a:lnTo>
                  <a:pt x="565" y="7175"/>
                </a:lnTo>
                <a:lnTo>
                  <a:pt x="572" y="7118"/>
                </a:lnTo>
                <a:lnTo>
                  <a:pt x="578" y="7057"/>
                </a:lnTo>
                <a:lnTo>
                  <a:pt x="586" y="6996"/>
                </a:lnTo>
                <a:lnTo>
                  <a:pt x="593" y="6932"/>
                </a:lnTo>
                <a:lnTo>
                  <a:pt x="600" y="6865"/>
                </a:lnTo>
                <a:lnTo>
                  <a:pt x="607" y="6795"/>
                </a:lnTo>
                <a:lnTo>
                  <a:pt x="614" y="6726"/>
                </a:lnTo>
                <a:lnTo>
                  <a:pt x="625" y="6587"/>
                </a:lnTo>
                <a:lnTo>
                  <a:pt x="639" y="6445"/>
                </a:lnTo>
                <a:lnTo>
                  <a:pt x="650" y="6300"/>
                </a:lnTo>
                <a:lnTo>
                  <a:pt x="664" y="6153"/>
                </a:lnTo>
                <a:lnTo>
                  <a:pt x="720" y="4100"/>
                </a:lnTo>
                <a:lnTo>
                  <a:pt x="720" y="4061"/>
                </a:lnTo>
                <a:lnTo>
                  <a:pt x="720" y="4021"/>
                </a:lnTo>
                <a:lnTo>
                  <a:pt x="720" y="3980"/>
                </a:lnTo>
                <a:lnTo>
                  <a:pt x="720" y="3961"/>
                </a:lnTo>
                <a:lnTo>
                  <a:pt x="720" y="3940"/>
                </a:lnTo>
                <a:lnTo>
                  <a:pt x="720" y="3921"/>
                </a:lnTo>
                <a:lnTo>
                  <a:pt x="664" y="1890"/>
                </a:lnTo>
                <a:lnTo>
                  <a:pt x="658" y="1793"/>
                </a:lnTo>
                <a:lnTo>
                  <a:pt x="653" y="1697"/>
                </a:lnTo>
                <a:lnTo>
                  <a:pt x="642" y="1510"/>
                </a:lnTo>
                <a:lnTo>
                  <a:pt x="628" y="1329"/>
                </a:lnTo>
                <a:lnTo>
                  <a:pt x="620" y="1241"/>
                </a:lnTo>
                <a:lnTo>
                  <a:pt x="614" y="1154"/>
                </a:lnTo>
              </a:path>
            </a:pathLst>
          </a:custGeom>
          <a:noFill/>
          <a:ln w="12700">
            <a:solidFill>
              <a:prstClr val="black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cxnSp>
        <p:nvCxnSpPr>
          <p:cNvPr id="6154" name="直接连接符 10250"/>
          <p:cNvCxnSpPr/>
          <p:nvPr/>
        </p:nvCxnSpPr>
        <p:spPr>
          <a:xfrm flipH="1">
            <a:off x="2819400" y="4419600"/>
            <a:ext cx="1066800" cy="144780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bevel/>
          </a:ln>
        </p:spPr>
      </p:cxnSp>
      <p:cxnSp>
        <p:nvCxnSpPr>
          <p:cNvPr id="6155" name="直接连接符 10251"/>
          <p:cNvCxnSpPr/>
          <p:nvPr/>
        </p:nvCxnSpPr>
        <p:spPr>
          <a:xfrm flipV="1">
            <a:off x="2819400" y="4419600"/>
            <a:ext cx="1828800" cy="144780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bevel/>
          </a:ln>
        </p:spPr>
      </p:cxnSp>
      <p:grpSp>
        <p:nvGrpSpPr>
          <p:cNvPr id="6156" name="组合 10252"/>
          <p:cNvGrpSpPr/>
          <p:nvPr/>
        </p:nvGrpSpPr>
        <p:grpSpPr>
          <a:xfrm>
            <a:off x="1524000" y="2732088"/>
            <a:ext cx="1066800" cy="163512"/>
            <a:chOff x="0" y="0"/>
            <a:chExt cx="672" cy="103"/>
          </a:xfrm>
        </p:grpSpPr>
        <p:cxnSp>
          <p:nvCxnSpPr>
            <p:cNvPr id="6157" name="直接连接符 10253"/>
            <p:cNvCxnSpPr/>
            <p:nvPr/>
          </p:nvCxnSpPr>
          <p:spPr>
            <a:xfrm>
              <a:off x="0" y="73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bevel/>
            </a:ln>
          </p:spPr>
        </p:cxnSp>
        <p:sp>
          <p:nvSpPr>
            <p:cNvPr id="6158" name="未知"/>
            <p:cNvSpPr/>
            <p:nvPr/>
          </p:nvSpPr>
          <p:spPr>
            <a:xfrm>
              <a:off x="240" y="0"/>
              <a:ext cx="192" cy="103"/>
            </a:xfrm>
            <a:custGeom>
              <a:avLst/>
              <a:gdLst/>
              <a:ahLst/>
              <a:cxnLst/>
              <a:rect l="0" t="0" r="0" b="0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6159" name="组合 10255"/>
          <p:cNvGrpSpPr/>
          <p:nvPr/>
        </p:nvGrpSpPr>
        <p:grpSpPr>
          <a:xfrm>
            <a:off x="3886200" y="4303712"/>
            <a:ext cx="762000" cy="163512"/>
            <a:chOff x="0" y="0"/>
            <a:chExt cx="480" cy="103"/>
          </a:xfrm>
        </p:grpSpPr>
        <p:cxnSp>
          <p:nvCxnSpPr>
            <p:cNvPr id="6160" name="直接连接符 10256"/>
            <p:cNvCxnSpPr/>
            <p:nvPr/>
          </p:nvCxnSpPr>
          <p:spPr>
            <a:xfrm>
              <a:off x="0" y="73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bevel/>
            </a:ln>
          </p:spPr>
        </p:cxnSp>
        <p:sp>
          <p:nvSpPr>
            <p:cNvPr id="6161" name="未知"/>
            <p:cNvSpPr/>
            <p:nvPr/>
          </p:nvSpPr>
          <p:spPr>
            <a:xfrm>
              <a:off x="144" y="0"/>
              <a:ext cx="192" cy="103"/>
            </a:xfrm>
            <a:custGeom>
              <a:avLst/>
              <a:gdLst/>
              <a:ahLst/>
              <a:cxnLst/>
              <a:rect l="0" t="0" r="0" b="0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6162" name="组合 10258"/>
          <p:cNvGrpSpPr/>
          <p:nvPr/>
        </p:nvGrpSpPr>
        <p:grpSpPr>
          <a:xfrm>
            <a:off x="4648200" y="3276600"/>
            <a:ext cx="1428750" cy="1143000"/>
            <a:chOff x="0" y="0"/>
            <a:chExt cx="900" cy="720"/>
          </a:xfrm>
        </p:grpSpPr>
        <p:cxnSp>
          <p:nvCxnSpPr>
            <p:cNvPr id="6163" name="直接连接符 10259"/>
            <p:cNvCxnSpPr/>
            <p:nvPr/>
          </p:nvCxnSpPr>
          <p:spPr>
            <a:xfrm flipV="1">
              <a:off x="0" y="0"/>
              <a:ext cx="900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bevel/>
            </a:ln>
          </p:spPr>
        </p:cxnSp>
        <p:sp>
          <p:nvSpPr>
            <p:cNvPr id="6164" name="未知"/>
            <p:cNvSpPr/>
            <p:nvPr/>
          </p:nvSpPr>
          <p:spPr>
            <a:xfrm rot="18840000">
              <a:off x="231" y="375"/>
              <a:ext cx="192" cy="103"/>
            </a:xfrm>
            <a:custGeom>
              <a:avLst/>
              <a:gdLst/>
              <a:ahLst/>
              <a:cxnLst/>
              <a:rect l="0" t="0" r="0" b="0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6165" name="组合 10261"/>
          <p:cNvGrpSpPr/>
          <p:nvPr/>
        </p:nvGrpSpPr>
        <p:grpSpPr>
          <a:xfrm>
            <a:off x="3886200" y="2819400"/>
            <a:ext cx="1219200" cy="1600200"/>
            <a:chOff x="0" y="0"/>
            <a:chExt cx="768" cy="1008"/>
          </a:xfrm>
        </p:grpSpPr>
        <p:cxnSp>
          <p:nvCxnSpPr>
            <p:cNvPr id="6166" name="直接连接符 10262"/>
            <p:cNvCxnSpPr/>
            <p:nvPr/>
          </p:nvCxnSpPr>
          <p:spPr>
            <a:xfrm flipV="1">
              <a:off x="0" y="0"/>
              <a:ext cx="768" cy="10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bevel/>
            </a:ln>
          </p:spPr>
        </p:cxnSp>
        <p:sp>
          <p:nvSpPr>
            <p:cNvPr id="6167" name="未知"/>
            <p:cNvSpPr/>
            <p:nvPr/>
          </p:nvSpPr>
          <p:spPr>
            <a:xfrm rot="17460000">
              <a:off x="135" y="623"/>
              <a:ext cx="192" cy="103"/>
            </a:xfrm>
            <a:custGeom>
              <a:avLst/>
              <a:gdLst/>
              <a:ahLst/>
              <a:cxnLst/>
              <a:rect l="0" t="0" r="0" b="0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6168" name="组合 10264"/>
          <p:cNvGrpSpPr/>
          <p:nvPr/>
        </p:nvGrpSpPr>
        <p:grpSpPr>
          <a:xfrm>
            <a:off x="2514600" y="2819400"/>
            <a:ext cx="1323975" cy="1600200"/>
            <a:chOff x="0" y="0"/>
            <a:chExt cx="834" cy="1008"/>
          </a:xfrm>
        </p:grpSpPr>
        <p:cxnSp>
          <p:nvCxnSpPr>
            <p:cNvPr id="6169" name="直接连接符 10265"/>
            <p:cNvCxnSpPr/>
            <p:nvPr/>
          </p:nvCxnSpPr>
          <p:spPr>
            <a:xfrm>
              <a:off x="0" y="0"/>
              <a:ext cx="834" cy="10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bevel/>
            </a:ln>
          </p:spPr>
        </p:cxnSp>
        <p:sp>
          <p:nvSpPr>
            <p:cNvPr id="6170" name="未知"/>
            <p:cNvSpPr/>
            <p:nvPr/>
          </p:nvSpPr>
          <p:spPr>
            <a:xfrm rot="2880000">
              <a:off x="108" y="162"/>
              <a:ext cx="192" cy="103"/>
            </a:xfrm>
            <a:custGeom>
              <a:avLst/>
              <a:gdLst/>
              <a:ahLst/>
              <a:cxnLst/>
              <a:rect l="0" t="0" r="0" b="0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6171" name="文本框 10267"/>
          <p:cNvSpPr/>
          <p:nvPr/>
        </p:nvSpPr>
        <p:spPr>
          <a:xfrm>
            <a:off x="1828800" y="1752600"/>
            <a:ext cx="14414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Times New Roman" pitchFamily="2" charset="0"/>
                <a:ea typeface="楷体_GB2312" pitchFamily="1" charset="-122"/>
              </a:rPr>
              <a:t>物镜</a:t>
            </a:r>
          </a:p>
        </p:txBody>
      </p:sp>
      <p:sp>
        <p:nvSpPr>
          <p:cNvPr id="6172" name="文本框 10268"/>
          <p:cNvSpPr/>
          <p:nvPr/>
        </p:nvSpPr>
        <p:spPr>
          <a:xfrm>
            <a:off x="4191000" y="1752600"/>
            <a:ext cx="12192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Times New Roman" pitchFamily="2" charset="0"/>
                <a:ea typeface="楷体_GB2312" pitchFamily="1" charset="-122"/>
              </a:rPr>
              <a:t>目镜</a:t>
            </a:r>
          </a:p>
        </p:txBody>
      </p:sp>
      <p:sp>
        <p:nvSpPr>
          <p:cNvPr id="6173" name="文本框 10269"/>
          <p:cNvSpPr/>
          <p:nvPr/>
        </p:nvSpPr>
        <p:spPr>
          <a:xfrm>
            <a:off x="3810000" y="4724400"/>
            <a:ext cx="5334000" cy="528638"/>
          </a:xfrm>
          <a:prstGeom prst="rect">
            <a:avLst/>
          </a:prstGeom>
          <a:noFill/>
          <a:ln>
            <a:solidFill>
              <a:srgbClr val="0000FF"/>
            </a:solidFill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3333FF"/>
                </a:solidFill>
                <a:latin typeface="Times New Roman" pitchFamily="2" charset="0"/>
                <a:ea typeface="华文中宋" pitchFamily="2" charset="-122"/>
              </a:rPr>
              <a:t>第一次：“倒立”、放大、实像</a:t>
            </a:r>
          </a:p>
        </p:txBody>
      </p:sp>
      <p:sp>
        <p:nvSpPr>
          <p:cNvPr id="6174" name="文本框 10270"/>
          <p:cNvSpPr/>
          <p:nvPr/>
        </p:nvSpPr>
        <p:spPr>
          <a:xfrm>
            <a:off x="1981200" y="5867400"/>
            <a:ext cx="5638800" cy="528638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FF00FF"/>
                </a:solidFill>
                <a:latin typeface="Times New Roman" pitchFamily="2" charset="0"/>
                <a:ea typeface="华文中宋" pitchFamily="2" charset="-122"/>
              </a:rPr>
              <a:t>第二次：“正立”、放大、虚像</a:t>
            </a:r>
          </a:p>
        </p:txBody>
      </p:sp>
      <p:sp>
        <p:nvSpPr>
          <p:cNvPr id="6175" name="矩形 10271"/>
          <p:cNvSpPr/>
          <p:nvPr/>
        </p:nvSpPr>
        <p:spPr>
          <a:xfrm>
            <a:off x="838200" y="685800"/>
            <a:ext cx="5410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C00CC"/>
                </a:solidFill>
                <a:latin typeface="Times New Roman" pitchFamily="2" charset="0"/>
                <a:ea typeface="黑体" pitchFamily="2" charset="-122"/>
              </a:rPr>
              <a:t> </a:t>
            </a:r>
            <a:r>
              <a:rPr lang="zh-CN" altLang="en-US" sz="3600" b="1">
                <a:solidFill>
                  <a:srgbClr val="CC00CC"/>
                </a:solidFill>
                <a:latin typeface="Times New Roman" pitchFamily="2" charset="0"/>
                <a:ea typeface="黑体" pitchFamily="2" charset="-122"/>
              </a:rPr>
              <a:t>显微镜的光路图</a:t>
            </a:r>
          </a:p>
        </p:txBody>
      </p:sp>
      <p:pic>
        <p:nvPicPr>
          <p:cNvPr id="6176" name="图片 10272" descr="png-0095"/>
          <p:cNvPicPr/>
          <p:nvPr/>
        </p:nvPicPr>
        <p:blipFill>
          <a:blip r:embed="rId3"/>
          <a:stretch>
            <a:fillRect/>
          </a:stretch>
        </p:blipFill>
        <p:spPr>
          <a:xfrm>
            <a:off x="5410200" y="685800"/>
            <a:ext cx="609600" cy="609600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6177" name="直接连接符 10273"/>
          <p:cNvCxnSpPr/>
          <p:nvPr/>
        </p:nvCxnSpPr>
        <p:spPr>
          <a:xfrm>
            <a:off x="152400" y="3352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bevel/>
          </a:ln>
        </p:spPr>
      </p:cxnSp>
      <p:sp>
        <p:nvSpPr>
          <p:cNvPr id="6178" name="下箭头 10274"/>
          <p:cNvSpPr/>
          <p:nvPr/>
        </p:nvSpPr>
        <p:spPr>
          <a:xfrm flipH="1" flipV="1">
            <a:off x="1371600" y="2819400"/>
            <a:ext cx="228600" cy="533400"/>
          </a:xfrm>
          <a:prstGeom prst="downArrow">
            <a:avLst>
              <a:gd name="adj1" fmla="val 50000"/>
              <a:gd name="adj2" fmla="val 58312"/>
            </a:avLst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179" name="下箭头 10275"/>
          <p:cNvSpPr/>
          <p:nvPr/>
        </p:nvSpPr>
        <p:spPr>
          <a:xfrm flipH="1">
            <a:off x="3733800" y="335280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180" name="下箭头 10276"/>
          <p:cNvSpPr/>
          <p:nvPr/>
        </p:nvSpPr>
        <p:spPr>
          <a:xfrm>
            <a:off x="2667000" y="3352800"/>
            <a:ext cx="381000" cy="2438400"/>
          </a:xfrm>
          <a:prstGeom prst="downArrow">
            <a:avLst>
              <a:gd name="adj1" fmla="val 43046"/>
              <a:gd name="adj2" fmla="val 252119"/>
            </a:avLst>
          </a:prstGeom>
          <a:noFill/>
          <a:ln w="38100">
            <a:solidFill>
              <a:srgbClr val="FF00FF"/>
            </a:solidFill>
            <a:prstDash val="lgDash"/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9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13" dur="2000" fill="hold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26" dur="2000" fill="hold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29" dur="2000" fill="hold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34" dur="500" fill="hold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9" dur="500" fill="hold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4" dur="500" fill="hold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9" dur="500" fill="hold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54" dur="500" fill="hold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65" dur="500" fill="hold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0" dur="500" fill="hold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5" dur="500" fill="hold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80" dur="500" fill="hold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85" dur="500" fill="hold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90" dur="500" fill="hold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95" dur="500" fill="hold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/>
      <p:bldP spid="6172" grpId="0"/>
      <p:bldP spid="6173" grpId="0" animBg="1"/>
      <p:bldP spid="6174" grpId="0" animBg="1"/>
      <p:bldP spid="6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3313" descr="2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0" y="1066800"/>
            <a:ext cx="3262312" cy="5486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0" name="矩形 13314"/>
          <p:cNvSpPr/>
          <p:nvPr/>
        </p:nvSpPr>
        <p:spPr>
          <a:xfrm>
            <a:off x="838200" y="685800"/>
            <a:ext cx="5029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chemeClr val="tx2"/>
                </a:solidFill>
                <a:latin typeface="Times New Roman" pitchFamily="2" charset="0"/>
                <a:ea typeface="黑体" pitchFamily="2" charset="-122"/>
              </a:rPr>
              <a:t>（</a:t>
            </a:r>
            <a:r>
              <a:rPr lang="en-US" altLang="zh-CN" sz="3600" b="1">
                <a:solidFill>
                  <a:schemeClr val="tx2"/>
                </a:solidFill>
                <a:latin typeface="Times New Roman" pitchFamily="2" charset="0"/>
                <a:ea typeface="黑体" pitchFamily="2" charset="-122"/>
              </a:rPr>
              <a:t>2</a:t>
            </a:r>
            <a:r>
              <a:rPr lang="zh-CN" altLang="en-US" sz="3600" b="1">
                <a:solidFill>
                  <a:schemeClr val="tx2"/>
                </a:solidFill>
                <a:latin typeface="Times New Roman" pitchFamily="2" charset="0"/>
                <a:ea typeface="黑体" pitchFamily="2" charset="-122"/>
              </a:rPr>
              <a:t>）显微镜的原理</a:t>
            </a:r>
          </a:p>
        </p:txBody>
      </p:sp>
      <p:sp>
        <p:nvSpPr>
          <p:cNvPr id="7171" name="矩形 13315"/>
          <p:cNvSpPr/>
          <p:nvPr/>
        </p:nvSpPr>
        <p:spPr>
          <a:xfrm>
            <a:off x="609600" y="1944688"/>
            <a:ext cx="5170488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物镜</a:t>
            </a:r>
            <a:r>
              <a:rPr lang="zh-CN" altLang="en-US" sz="2800" b="1">
                <a:ea typeface="长城粗行楷体" pitchFamily="1" charset="-122"/>
              </a:rPr>
              <a:t>的作用（相当于</a:t>
            </a:r>
            <a:r>
              <a:rPr lang="zh-CN" altLang="en-US" sz="3200" b="1">
                <a:solidFill>
                  <a:srgbClr val="3333FF"/>
                </a:solidFill>
                <a:ea typeface="黑体" pitchFamily="2" charset="-122"/>
              </a:rPr>
              <a:t>投影仪</a:t>
            </a:r>
            <a:r>
              <a:rPr lang="zh-CN" altLang="en-US" sz="2800" b="1">
                <a:ea typeface="长城粗行楷体" pitchFamily="1" charset="-122"/>
              </a:rPr>
              <a:t>）</a:t>
            </a:r>
          </a:p>
        </p:txBody>
      </p:sp>
      <p:sp>
        <p:nvSpPr>
          <p:cNvPr id="7172" name="矩形 13316"/>
          <p:cNvSpPr/>
          <p:nvPr/>
        </p:nvSpPr>
        <p:spPr>
          <a:xfrm>
            <a:off x="533400" y="3849688"/>
            <a:ext cx="5170488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目镜</a:t>
            </a:r>
            <a:r>
              <a:rPr lang="zh-CN" altLang="en-US" sz="2800" b="1">
                <a:ea typeface="长城粗行楷体" pitchFamily="1" charset="-122"/>
              </a:rPr>
              <a:t>的作用（相当于</a:t>
            </a:r>
            <a:r>
              <a:rPr lang="zh-CN" altLang="en-US" sz="3200" b="1">
                <a:solidFill>
                  <a:srgbClr val="3333FF"/>
                </a:solidFill>
                <a:ea typeface="黑体" pitchFamily="2" charset="-122"/>
              </a:rPr>
              <a:t>放大镜</a:t>
            </a:r>
            <a:r>
              <a:rPr lang="zh-CN" altLang="en-US" sz="2800" b="1">
                <a:ea typeface="长城粗行楷体" pitchFamily="1" charset="-122"/>
              </a:rPr>
              <a:t>）</a:t>
            </a:r>
          </a:p>
        </p:txBody>
      </p:sp>
      <p:sp>
        <p:nvSpPr>
          <p:cNvPr id="7173" name="矩形 13317"/>
          <p:cNvSpPr/>
          <p:nvPr/>
        </p:nvSpPr>
        <p:spPr>
          <a:xfrm>
            <a:off x="914400" y="2590800"/>
            <a:ext cx="4525962" cy="584200"/>
          </a:xfrm>
          <a:prstGeom prst="rect">
            <a:avLst/>
          </a:prstGeom>
          <a:noFill/>
          <a:ln w="38100">
            <a:solidFill>
              <a:srgbClr val="FF99CC"/>
            </a:solidFill>
            <a:prstDash val="dashDot"/>
            <a:round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20000"/>
              </a:spcBef>
            </a:pPr>
            <a:r>
              <a:rPr lang="en-US" altLang="zh-CN" sz="2800" b="1">
                <a:latin typeface="长城粗行楷体" pitchFamily="1" charset="-122"/>
                <a:ea typeface="长城粗行楷体" pitchFamily="1" charset="-122"/>
              </a:rPr>
              <a:t>    </a:t>
            </a:r>
            <a:r>
              <a:rPr lang="zh-CN" altLang="en-US" sz="3200" b="1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倒立、放大、实像</a:t>
            </a:r>
            <a:r>
              <a:rPr lang="zh-CN" altLang="en-US" sz="2800" b="1">
                <a:solidFill>
                  <a:schemeClr val="tx2"/>
                </a:solidFill>
                <a:latin typeface="长城粗行楷体" pitchFamily="1" charset="-122"/>
                <a:ea typeface="长城粗行楷体" pitchFamily="1" charset="-122"/>
              </a:rPr>
              <a:t>。</a:t>
            </a:r>
            <a:endParaRPr lang="zh-CN" altLang="en-US" sz="2800" b="1">
              <a:latin typeface="长城粗行楷体" pitchFamily="1" charset="-122"/>
              <a:ea typeface="长城粗行楷体" pitchFamily="1" charset="-122"/>
            </a:endParaRPr>
          </a:p>
        </p:txBody>
      </p:sp>
      <p:sp>
        <p:nvSpPr>
          <p:cNvPr id="7174" name="矩形 13318"/>
          <p:cNvSpPr/>
          <p:nvPr/>
        </p:nvSpPr>
        <p:spPr>
          <a:xfrm>
            <a:off x="838200" y="4648200"/>
            <a:ext cx="4548188" cy="584200"/>
          </a:xfrm>
          <a:prstGeom prst="rect">
            <a:avLst/>
          </a:prstGeom>
          <a:noFill/>
          <a:ln w="38100">
            <a:solidFill>
              <a:srgbClr val="FF99CC"/>
            </a:solidFill>
            <a:prstDash val="dashDot"/>
            <a:round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>
                <a:ea typeface="长城粗行楷体" pitchFamily="1" charset="-122"/>
              </a:rPr>
              <a:t>        </a:t>
            </a:r>
            <a:r>
              <a:rPr lang="zh-CN" altLang="en-US" sz="3200" b="1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正立，放大</a:t>
            </a:r>
            <a:r>
              <a:rPr lang="zh-CN" altLang="en-US" sz="2800" b="1">
                <a:latin typeface="宋体" pitchFamily="2" charset="-122"/>
              </a:rPr>
              <a:t>，</a:t>
            </a:r>
            <a:r>
              <a:rPr lang="zh-CN" altLang="en-US" sz="3200" b="1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虚像</a:t>
            </a:r>
            <a:r>
              <a:rPr lang="zh-CN" altLang="en-US" sz="2800" b="1">
                <a:solidFill>
                  <a:srgbClr val="3333FF"/>
                </a:solidFill>
                <a:ea typeface="长城粗行楷体" pitchFamily="1" charset="-122"/>
              </a:rPr>
              <a:t>。</a:t>
            </a:r>
          </a:p>
        </p:txBody>
      </p:sp>
      <p:sp>
        <p:nvSpPr>
          <p:cNvPr id="7175" name="左大括号 13319"/>
          <p:cNvSpPr/>
          <p:nvPr/>
        </p:nvSpPr>
        <p:spPr>
          <a:xfrm>
            <a:off x="381000" y="2286000"/>
            <a:ext cx="228600" cy="1981200"/>
          </a:xfrm>
          <a:prstGeom prst="leftBrace">
            <a:avLst>
              <a:gd name="adj1" fmla="val 72142"/>
              <a:gd name="adj2" fmla="val 50000"/>
            </a:avLst>
          </a:prstGeom>
          <a:noFill/>
          <a:ln w="38100">
            <a:solidFill>
              <a:srgbClr val="FF0000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pic>
        <p:nvPicPr>
          <p:cNvPr id="7176" name="图片 13320" descr="png-0095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685800"/>
            <a:ext cx="609600" cy="6096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2564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3" grpId="0" animBg="1"/>
      <p:bldP spid="7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14337"/>
          <p:cNvSpPr/>
          <p:nvPr/>
        </p:nvSpPr>
        <p:spPr>
          <a:xfrm>
            <a:off x="1066800" y="533400"/>
            <a:ext cx="7559675" cy="1190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FF3399"/>
                </a:solidFill>
                <a:latin typeface="方正姚体" pitchFamily="2" charset="-122"/>
                <a:ea typeface="方正姚体" pitchFamily="2" charset="-122"/>
              </a:rPr>
              <a:t>        </a:t>
            </a:r>
            <a:r>
              <a:rPr lang="zh-CN" altLang="en-US" sz="3600" b="1">
                <a:solidFill>
                  <a:srgbClr val="FF3399"/>
                </a:solidFill>
                <a:latin typeface="方正姚体" pitchFamily="2" charset="-122"/>
                <a:ea typeface="方正姚体" pitchFamily="2" charset="-122"/>
              </a:rPr>
              <a:t>经过两次放大作用，我们就可以看到肉眼看不见的小物体了。</a:t>
            </a:r>
          </a:p>
        </p:txBody>
      </p:sp>
      <p:sp>
        <p:nvSpPr>
          <p:cNvPr id="8194" name="文本框 14338"/>
          <p:cNvSpPr/>
          <p:nvPr/>
        </p:nvSpPr>
        <p:spPr>
          <a:xfrm>
            <a:off x="4800600" y="5562600"/>
            <a:ext cx="4114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33CC"/>
                </a:solidFill>
                <a:ea typeface="仿宋_GB2312" pitchFamily="1" charset="-122"/>
              </a:rPr>
              <a:t>显微镜下的植物细胞</a:t>
            </a:r>
          </a:p>
        </p:txBody>
      </p:sp>
      <p:pic>
        <p:nvPicPr>
          <p:cNvPr id="8195" name="图片 14339" descr="7411925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3588" y="1981200"/>
            <a:ext cx="4429125" cy="3352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6" name="图片 14340" descr="00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1981200"/>
            <a:ext cx="4343400" cy="3414712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2506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base"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base">
                                        <p:cTn id="23" dur="20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7409" descr="望远镜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4" t="12020" r="1802"/>
          <a:stretch>
            <a:fillRect/>
          </a:stretch>
        </p:blipFill>
        <p:spPr>
          <a:xfrm>
            <a:off x="1371600" y="1600200"/>
            <a:ext cx="6858000" cy="4303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8" name="文本框 17410"/>
          <p:cNvSpPr/>
          <p:nvPr/>
        </p:nvSpPr>
        <p:spPr>
          <a:xfrm>
            <a:off x="304800" y="2895600"/>
            <a:ext cx="1243012" cy="2041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2" charset="0"/>
                <a:ea typeface="楷体_GB2312" pitchFamily="1" charset="-122"/>
              </a:rPr>
              <a:t>靠近眼睛的凸透镜</a:t>
            </a:r>
          </a:p>
        </p:txBody>
      </p:sp>
      <p:sp>
        <p:nvSpPr>
          <p:cNvPr id="9219" name="文本框 17411"/>
          <p:cNvSpPr/>
          <p:nvPr/>
        </p:nvSpPr>
        <p:spPr>
          <a:xfrm>
            <a:off x="8027988" y="692150"/>
            <a:ext cx="671512" cy="459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vert"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2" charset="0"/>
                <a:ea typeface="楷体_GB2312" pitchFamily="1" charset="-122"/>
              </a:rPr>
              <a:t>靠近被观测物体的凸透镜</a:t>
            </a:r>
            <a:r>
              <a:rPr lang="zh-CN" altLang="en-US" sz="3200" b="1">
                <a:latin typeface="Times New Roman" pitchFamily="2" charset="0"/>
                <a:ea typeface="楷体_GB2312" pitchFamily="1" charset="-122"/>
              </a:rPr>
              <a:t> </a:t>
            </a:r>
            <a:endParaRPr lang="zh-CN" altLang="en-US" sz="3200" b="1">
              <a:latin typeface="Times New Roman" pitchFamily="2" charset="0"/>
            </a:endParaRPr>
          </a:p>
        </p:txBody>
      </p:sp>
      <p:sp>
        <p:nvSpPr>
          <p:cNvPr id="9220" name="椭圆形标注 17412"/>
          <p:cNvSpPr/>
          <p:nvPr/>
        </p:nvSpPr>
        <p:spPr>
          <a:xfrm>
            <a:off x="5867400" y="333375"/>
            <a:ext cx="2232025" cy="936625"/>
          </a:xfrm>
          <a:prstGeom prst="wedgeEllipseCallout">
            <a:avLst>
              <a:gd name="adj1" fmla="val -3769"/>
              <a:gd name="adj2" fmla="val 147625"/>
            </a:avLst>
          </a:prstGeom>
          <a:solidFill>
            <a:schemeClr val="accent1"/>
          </a:solidFill>
          <a:ln w="57150">
            <a:solidFill>
              <a:schemeClr val="accent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000" b="1">
                <a:solidFill>
                  <a:srgbClr val="000000"/>
                </a:solidFill>
                <a:latin typeface="Verdana" pitchFamily="2" charset="0"/>
                <a:ea typeface="楷体_GB2312" pitchFamily="1" charset="-122"/>
              </a:rPr>
              <a:t>物镜</a:t>
            </a:r>
          </a:p>
        </p:txBody>
      </p:sp>
      <p:sp>
        <p:nvSpPr>
          <p:cNvPr id="9221" name="椭圆形标注 17413"/>
          <p:cNvSpPr/>
          <p:nvPr/>
        </p:nvSpPr>
        <p:spPr>
          <a:xfrm>
            <a:off x="1403350" y="2708275"/>
            <a:ext cx="2232025" cy="936625"/>
          </a:xfrm>
          <a:prstGeom prst="wedgeEllipseCallout">
            <a:avLst>
              <a:gd name="adj1" fmla="val 3486"/>
              <a:gd name="adj2" fmla="val 165593"/>
            </a:avLst>
          </a:prstGeom>
          <a:solidFill>
            <a:schemeClr val="accent1"/>
          </a:solidFill>
          <a:ln w="57150">
            <a:solidFill>
              <a:schemeClr val="accent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000" b="1">
                <a:solidFill>
                  <a:srgbClr val="000000"/>
                </a:solidFill>
                <a:latin typeface="Verdana" pitchFamily="2" charset="0"/>
                <a:ea typeface="楷体_GB2312" pitchFamily="1" charset="-122"/>
              </a:rPr>
              <a:t>目镜</a:t>
            </a:r>
          </a:p>
        </p:txBody>
      </p:sp>
      <p:sp>
        <p:nvSpPr>
          <p:cNvPr id="9222" name="矩形 17414"/>
          <p:cNvSpPr/>
          <p:nvPr/>
        </p:nvSpPr>
        <p:spPr>
          <a:xfrm>
            <a:off x="185738" y="568325"/>
            <a:ext cx="4430712" cy="701675"/>
          </a:xfr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bevel/>
          </a:ln>
          <a:effectLst>
            <a:outerShdw dist="35921" dir="2700000" sy="50000" algn="bl">
              <a:srgbClr val="C0C0C0">
                <a:alpha val="78998"/>
              </a:srgbClr>
            </a:outerShdw>
          </a:effectLst>
        </p:spPr>
        <p:txBody>
          <a:bodyPr wrap="none" fromWordArt="1" anchor="t" anchorCtr="0">
            <a:prstTxWarp prst="textPlain">
              <a:avLst/>
            </a:prstTxWarp>
          </a:bodyPr>
          <a:lstStyle/>
          <a:p>
            <a:pPr algn="ctr"/>
            <a:r>
              <a:rPr sz="3600" b="1" kern="10">
                <a:ln w="12700">
                  <a:solidFill>
                    <a:srgbClr val="EAEAEA"/>
                  </a:solidFill>
                  <a:bevel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algn="bl">
                    <a:srgbClr val="C0C0C0">
                      <a:alpha val="78998"/>
                    </a:srgbClr>
                  </a:outerShdw>
                </a:effectLst>
                <a:latin typeface="华文新魏" charset="0"/>
              </a:rPr>
              <a:t>二。望远镜结构图</a:t>
            </a:r>
          </a:p>
        </p:txBody>
      </p:sp>
    </p:spTree>
    <p:extLst>
      <p:ext uri="{BB962C8B-B14F-4D97-AF65-F5344CB8AC3E}">
        <p14:creationId xmlns:p14="http://schemas.microsoft.com/office/powerpoint/2010/main" val="154835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base"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 animBg="1"/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8433" descr="望远镜光路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092" b="5882"/>
          <a:stretch>
            <a:fillRect/>
          </a:stretch>
        </p:blipFill>
        <p:spPr>
          <a:xfrm>
            <a:off x="533400" y="1752600"/>
            <a:ext cx="8105775" cy="3352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2" name="下箭头 18434"/>
          <p:cNvSpPr/>
          <p:nvPr/>
        </p:nvSpPr>
        <p:spPr>
          <a:xfrm>
            <a:off x="5334000" y="3581400"/>
            <a:ext cx="228600" cy="533400"/>
          </a:xfrm>
          <a:prstGeom prst="downArrow">
            <a:avLst>
              <a:gd name="adj1" fmla="val 50000"/>
              <a:gd name="adj2" fmla="val 58312"/>
            </a:avLst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cxnSp>
        <p:nvCxnSpPr>
          <p:cNvPr id="10243" name="直接连接符 18435"/>
          <p:cNvCxnSpPr/>
          <p:nvPr/>
        </p:nvCxnSpPr>
        <p:spPr>
          <a:xfrm flipV="1">
            <a:off x="3048000" y="4114800"/>
            <a:ext cx="3200400" cy="129540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bevel/>
          </a:ln>
        </p:spPr>
      </p:cxnSp>
      <p:cxnSp>
        <p:nvCxnSpPr>
          <p:cNvPr id="10244" name="直接连接符 18436"/>
          <p:cNvCxnSpPr/>
          <p:nvPr/>
        </p:nvCxnSpPr>
        <p:spPr>
          <a:xfrm flipV="1">
            <a:off x="3048000" y="4267200"/>
            <a:ext cx="3200400" cy="1143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bevel/>
          </a:ln>
        </p:spPr>
      </p:cxnSp>
      <p:sp>
        <p:nvSpPr>
          <p:cNvPr id="10245" name="下箭头 18437"/>
          <p:cNvSpPr/>
          <p:nvPr/>
        </p:nvSpPr>
        <p:spPr>
          <a:xfrm>
            <a:off x="2819400" y="2362200"/>
            <a:ext cx="457200" cy="3038475"/>
          </a:xfrm>
          <a:prstGeom prst="downArrow">
            <a:avLst>
              <a:gd name="adj1" fmla="val 43046"/>
              <a:gd name="adj2" fmla="val 261803"/>
            </a:avLst>
          </a:prstGeom>
          <a:noFill/>
          <a:ln w="38100">
            <a:solidFill>
              <a:srgbClr val="FF00FF"/>
            </a:solidFill>
            <a:prstDash val="lgDash"/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10246" name="组合 18438"/>
          <p:cNvGrpSpPr/>
          <p:nvPr/>
        </p:nvGrpSpPr>
        <p:grpSpPr>
          <a:xfrm rot="21120000">
            <a:off x="381000" y="2695575"/>
            <a:ext cx="2362200" cy="276225"/>
            <a:chOff x="0" y="0"/>
            <a:chExt cx="1488" cy="174"/>
          </a:xfrm>
        </p:grpSpPr>
        <p:cxnSp>
          <p:nvCxnSpPr>
            <p:cNvPr id="10247" name="直接连接符 18439"/>
            <p:cNvCxnSpPr/>
            <p:nvPr/>
          </p:nvCxnSpPr>
          <p:spPr>
            <a:xfrm>
              <a:off x="0" y="30"/>
              <a:ext cx="1488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bevel/>
            </a:ln>
          </p:spPr>
        </p:cxnSp>
        <p:grpSp>
          <p:nvGrpSpPr>
            <p:cNvPr id="10248" name="组合 18440"/>
            <p:cNvGrpSpPr/>
            <p:nvPr/>
          </p:nvGrpSpPr>
          <p:grpSpPr>
            <a:xfrm>
              <a:off x="384" y="0"/>
              <a:ext cx="240" cy="144"/>
              <a:chOff x="0" y="0"/>
              <a:chExt cx="240" cy="144"/>
            </a:xfrm>
          </p:grpSpPr>
          <p:cxnSp>
            <p:nvCxnSpPr>
              <p:cNvPr id="10249" name="直接连接符 18441"/>
              <p:cNvCxnSpPr/>
              <p:nvPr/>
            </p:nvCxnSpPr>
            <p:spPr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  <p:cxnSp>
            <p:nvCxnSpPr>
              <p:cNvPr id="10250" name="直接连接符 18442"/>
              <p:cNvCxnSpPr/>
              <p:nvPr/>
            </p:nvCxnSpPr>
            <p:spPr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</p:grpSp>
      </p:grpSp>
      <p:grpSp>
        <p:nvGrpSpPr>
          <p:cNvPr id="10251" name="组合 18443"/>
          <p:cNvGrpSpPr/>
          <p:nvPr/>
        </p:nvGrpSpPr>
        <p:grpSpPr>
          <a:xfrm rot="240000">
            <a:off x="2663825" y="2973388"/>
            <a:ext cx="3429000" cy="1295400"/>
            <a:chOff x="0" y="0"/>
            <a:chExt cx="2064" cy="768"/>
          </a:xfrm>
        </p:grpSpPr>
        <p:cxnSp>
          <p:nvCxnSpPr>
            <p:cNvPr id="10252" name="直接连接符 18444"/>
            <p:cNvCxnSpPr/>
            <p:nvPr/>
          </p:nvCxnSpPr>
          <p:spPr>
            <a:xfrm>
              <a:off x="0" y="0"/>
              <a:ext cx="2064" cy="7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bevel/>
            </a:ln>
          </p:spPr>
        </p:cxnSp>
        <p:grpSp>
          <p:nvGrpSpPr>
            <p:cNvPr id="10253" name="组合 18445"/>
            <p:cNvGrpSpPr/>
            <p:nvPr/>
          </p:nvGrpSpPr>
          <p:grpSpPr>
            <a:xfrm rot="660000">
              <a:off x="516" y="159"/>
              <a:ext cx="240" cy="144"/>
              <a:chOff x="0" y="0"/>
              <a:chExt cx="240" cy="144"/>
            </a:xfrm>
          </p:grpSpPr>
          <p:cxnSp>
            <p:nvCxnSpPr>
              <p:cNvPr id="10254" name="直接连接符 18446"/>
              <p:cNvCxnSpPr/>
              <p:nvPr/>
            </p:nvCxnSpPr>
            <p:spPr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  <p:cxnSp>
            <p:nvCxnSpPr>
              <p:cNvPr id="10255" name="直接连接符 18447"/>
              <p:cNvCxnSpPr/>
              <p:nvPr/>
            </p:nvCxnSpPr>
            <p:spPr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</p:grpSp>
      </p:grpSp>
      <p:grpSp>
        <p:nvGrpSpPr>
          <p:cNvPr id="10256" name="组合 18448"/>
          <p:cNvGrpSpPr/>
          <p:nvPr/>
        </p:nvGrpSpPr>
        <p:grpSpPr>
          <a:xfrm rot="21120000">
            <a:off x="6096000" y="3962400"/>
            <a:ext cx="1114425" cy="276225"/>
            <a:chOff x="0" y="0"/>
            <a:chExt cx="702" cy="174"/>
          </a:xfrm>
        </p:grpSpPr>
        <p:cxnSp>
          <p:nvCxnSpPr>
            <p:cNvPr id="10257" name="直接连接符 18449"/>
            <p:cNvCxnSpPr/>
            <p:nvPr/>
          </p:nvCxnSpPr>
          <p:spPr>
            <a:xfrm flipV="1">
              <a:off x="0" y="0"/>
              <a:ext cx="702" cy="17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bevel/>
            </a:ln>
          </p:spPr>
        </p:cxnSp>
        <p:grpSp>
          <p:nvGrpSpPr>
            <p:cNvPr id="10258" name="组合 18450"/>
            <p:cNvGrpSpPr/>
            <p:nvPr/>
          </p:nvGrpSpPr>
          <p:grpSpPr>
            <a:xfrm rot="20160000">
              <a:off x="240" y="9"/>
              <a:ext cx="240" cy="144"/>
              <a:chOff x="0" y="0"/>
              <a:chExt cx="240" cy="144"/>
            </a:xfrm>
          </p:grpSpPr>
          <p:cxnSp>
            <p:nvCxnSpPr>
              <p:cNvPr id="10259" name="直接连接符 18451"/>
              <p:cNvCxnSpPr/>
              <p:nvPr/>
            </p:nvCxnSpPr>
            <p:spPr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  <p:cxnSp>
            <p:nvCxnSpPr>
              <p:cNvPr id="10260" name="直接连接符 18452"/>
              <p:cNvCxnSpPr/>
              <p:nvPr/>
            </p:nvCxnSpPr>
            <p:spPr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</p:grpSp>
      </p:grpSp>
      <p:grpSp>
        <p:nvGrpSpPr>
          <p:cNvPr id="10261" name="组合 18453"/>
          <p:cNvGrpSpPr/>
          <p:nvPr/>
        </p:nvGrpSpPr>
        <p:grpSpPr>
          <a:xfrm>
            <a:off x="457200" y="3048000"/>
            <a:ext cx="2286000" cy="609600"/>
            <a:chOff x="0" y="0"/>
            <a:chExt cx="1536" cy="210"/>
          </a:xfrm>
        </p:grpSpPr>
        <p:cxnSp>
          <p:nvCxnSpPr>
            <p:cNvPr id="10262" name="直接连接符 18454"/>
            <p:cNvCxnSpPr/>
            <p:nvPr/>
          </p:nvCxnSpPr>
          <p:spPr>
            <a:xfrm>
              <a:off x="0" y="59"/>
              <a:ext cx="1536" cy="15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bevel/>
            </a:ln>
          </p:spPr>
        </p:cxnSp>
        <p:grpSp>
          <p:nvGrpSpPr>
            <p:cNvPr id="10263" name="组合 18455"/>
            <p:cNvGrpSpPr/>
            <p:nvPr/>
          </p:nvGrpSpPr>
          <p:grpSpPr>
            <a:xfrm>
              <a:off x="144" y="0"/>
              <a:ext cx="240" cy="144"/>
              <a:chOff x="0" y="0"/>
              <a:chExt cx="240" cy="144"/>
            </a:xfrm>
          </p:grpSpPr>
          <p:cxnSp>
            <p:nvCxnSpPr>
              <p:cNvPr id="10264" name="直接连接符 18456"/>
              <p:cNvCxnSpPr/>
              <p:nvPr/>
            </p:nvCxnSpPr>
            <p:spPr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  <p:cxnSp>
            <p:nvCxnSpPr>
              <p:cNvPr id="10265" name="直接连接符 18457"/>
              <p:cNvCxnSpPr/>
              <p:nvPr/>
            </p:nvCxnSpPr>
            <p:spPr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</p:grpSp>
      </p:grpSp>
      <p:grpSp>
        <p:nvGrpSpPr>
          <p:cNvPr id="10266" name="组合 18458"/>
          <p:cNvGrpSpPr/>
          <p:nvPr/>
        </p:nvGrpSpPr>
        <p:grpSpPr>
          <a:xfrm>
            <a:off x="2819400" y="3657600"/>
            <a:ext cx="3200400" cy="533400"/>
            <a:chOff x="0" y="0"/>
            <a:chExt cx="1968" cy="240"/>
          </a:xfrm>
        </p:grpSpPr>
        <p:cxnSp>
          <p:nvCxnSpPr>
            <p:cNvPr id="10267" name="直接连接符 18459"/>
            <p:cNvCxnSpPr/>
            <p:nvPr/>
          </p:nvCxnSpPr>
          <p:spPr>
            <a:xfrm>
              <a:off x="0" y="7"/>
              <a:ext cx="1968" cy="23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bevel/>
            </a:ln>
          </p:spPr>
        </p:cxnSp>
        <p:grpSp>
          <p:nvGrpSpPr>
            <p:cNvPr id="10268" name="组合 18460"/>
            <p:cNvGrpSpPr/>
            <p:nvPr/>
          </p:nvGrpSpPr>
          <p:grpSpPr>
            <a:xfrm>
              <a:off x="480" y="0"/>
              <a:ext cx="240" cy="144"/>
              <a:chOff x="0" y="0"/>
              <a:chExt cx="240" cy="144"/>
            </a:xfrm>
          </p:grpSpPr>
          <p:cxnSp>
            <p:nvCxnSpPr>
              <p:cNvPr id="10269" name="直接连接符 18461"/>
              <p:cNvCxnSpPr/>
              <p:nvPr/>
            </p:nvCxnSpPr>
            <p:spPr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  <p:cxnSp>
            <p:nvCxnSpPr>
              <p:cNvPr id="10270" name="直接连接符 18462"/>
              <p:cNvCxnSpPr/>
              <p:nvPr/>
            </p:nvCxnSpPr>
            <p:spPr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</p:grpSp>
      </p:grpSp>
      <p:sp>
        <p:nvSpPr>
          <p:cNvPr id="10271" name="文本框 18463"/>
          <p:cNvSpPr/>
          <p:nvPr/>
        </p:nvSpPr>
        <p:spPr>
          <a:xfrm>
            <a:off x="1981200" y="1600200"/>
            <a:ext cx="13716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Times New Roman" pitchFamily="2" charset="0"/>
                <a:ea typeface="楷体_GB2312" pitchFamily="1" charset="-122"/>
              </a:rPr>
              <a:t>物镜</a:t>
            </a:r>
          </a:p>
        </p:txBody>
      </p:sp>
      <p:sp>
        <p:nvSpPr>
          <p:cNvPr id="10272" name="文本框 18464"/>
          <p:cNvSpPr/>
          <p:nvPr/>
        </p:nvSpPr>
        <p:spPr>
          <a:xfrm>
            <a:off x="5638800" y="1676400"/>
            <a:ext cx="11430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Times New Roman" pitchFamily="2" charset="0"/>
                <a:ea typeface="楷体_GB2312" pitchFamily="1" charset="-122"/>
              </a:rPr>
              <a:t>目镜</a:t>
            </a:r>
          </a:p>
        </p:txBody>
      </p:sp>
      <p:sp>
        <p:nvSpPr>
          <p:cNvPr id="10273" name="文本框 18465"/>
          <p:cNvSpPr/>
          <p:nvPr/>
        </p:nvSpPr>
        <p:spPr>
          <a:xfrm>
            <a:off x="4664075" y="4343400"/>
            <a:ext cx="4479925" cy="528638"/>
          </a:xfrm>
          <a:prstGeom prst="rect">
            <a:avLst/>
          </a:prstGeom>
          <a:noFill/>
          <a:ln>
            <a:solidFill>
              <a:srgbClr val="0000FF"/>
            </a:solidFill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solidFill>
                  <a:srgbClr val="3333FF"/>
                </a:solidFill>
                <a:latin typeface="Times New Roman" pitchFamily="2" charset="0"/>
                <a:ea typeface="华文中宋" pitchFamily="2" charset="-122"/>
              </a:rPr>
              <a:t>第一次：倒立、缩小、实像</a:t>
            </a:r>
          </a:p>
        </p:txBody>
      </p:sp>
      <p:pic>
        <p:nvPicPr>
          <p:cNvPr id="10274" name="图片 18466" descr="png-0095"/>
          <p:cNvPicPr/>
          <p:nvPr/>
        </p:nvPicPr>
        <p:blipFill>
          <a:blip r:embed="rId3"/>
          <a:stretch>
            <a:fillRect/>
          </a:stretch>
        </p:blipFill>
        <p:spPr>
          <a:xfrm>
            <a:off x="6172200" y="533400"/>
            <a:ext cx="609600" cy="6096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75" name="矩形 18467"/>
          <p:cNvSpPr/>
          <p:nvPr/>
        </p:nvSpPr>
        <p:spPr>
          <a:xfrm>
            <a:off x="1447800" y="533400"/>
            <a:ext cx="6172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C00CC"/>
                </a:solidFill>
                <a:latin typeface="Times New Roman" pitchFamily="2" charset="0"/>
                <a:ea typeface="黑体" pitchFamily="2" charset="-122"/>
              </a:rPr>
              <a:t> </a:t>
            </a:r>
            <a:r>
              <a:rPr lang="zh-CN" altLang="en-US" sz="3600" b="1">
                <a:solidFill>
                  <a:srgbClr val="CC00CC"/>
                </a:solidFill>
                <a:latin typeface="Times New Roman" pitchFamily="2" charset="0"/>
                <a:ea typeface="黑体" pitchFamily="2" charset="-122"/>
              </a:rPr>
              <a:t>望远镜的光路图</a:t>
            </a:r>
          </a:p>
        </p:txBody>
      </p:sp>
      <p:grpSp>
        <p:nvGrpSpPr>
          <p:cNvPr id="10276" name="组合 18468"/>
          <p:cNvGrpSpPr/>
          <p:nvPr/>
        </p:nvGrpSpPr>
        <p:grpSpPr>
          <a:xfrm rot="20880000">
            <a:off x="6100762" y="3740150"/>
            <a:ext cx="1185862" cy="276225"/>
            <a:chOff x="0" y="0"/>
            <a:chExt cx="702" cy="174"/>
          </a:xfrm>
        </p:grpSpPr>
        <p:cxnSp>
          <p:nvCxnSpPr>
            <p:cNvPr id="10277" name="直接连接符 18469"/>
            <p:cNvCxnSpPr/>
            <p:nvPr/>
          </p:nvCxnSpPr>
          <p:spPr>
            <a:xfrm flipV="1">
              <a:off x="0" y="0"/>
              <a:ext cx="702" cy="17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bevel/>
            </a:ln>
          </p:spPr>
        </p:cxnSp>
        <p:grpSp>
          <p:nvGrpSpPr>
            <p:cNvPr id="10278" name="组合 18470"/>
            <p:cNvGrpSpPr/>
            <p:nvPr/>
          </p:nvGrpSpPr>
          <p:grpSpPr>
            <a:xfrm rot="20160000">
              <a:off x="240" y="9"/>
              <a:ext cx="240" cy="144"/>
              <a:chOff x="0" y="0"/>
              <a:chExt cx="240" cy="144"/>
            </a:xfrm>
          </p:grpSpPr>
          <p:cxnSp>
            <p:nvCxnSpPr>
              <p:cNvPr id="10279" name="直接连接符 18471"/>
              <p:cNvCxnSpPr/>
              <p:nvPr/>
            </p:nvCxnSpPr>
            <p:spPr>
              <a:xfrm>
                <a:off x="48" y="0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  <p:cxnSp>
            <p:nvCxnSpPr>
              <p:cNvPr id="10280" name="直接连接符 18472"/>
              <p:cNvCxnSpPr/>
              <p:nvPr/>
            </p:nvCxnSpPr>
            <p:spPr>
              <a:xfrm flipH="1">
                <a:off x="0" y="96"/>
                <a:ext cx="240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</a:ln>
            </p:spPr>
          </p:cxnSp>
        </p:grpSp>
      </p:grpSp>
      <p:sp>
        <p:nvSpPr>
          <p:cNvPr id="10281" name="文本框 18473"/>
          <p:cNvSpPr/>
          <p:nvPr/>
        </p:nvSpPr>
        <p:spPr>
          <a:xfrm>
            <a:off x="1905000" y="5410200"/>
            <a:ext cx="5715000" cy="528638"/>
          </a:xfrm>
          <a:prstGeom prst="rect">
            <a:avLst/>
          </a:prstGeom>
          <a:noFill/>
          <a:ln>
            <a:solidFill>
              <a:srgbClr val="FF00FF"/>
            </a:solidFill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FF"/>
                </a:solidFill>
                <a:latin typeface="Times New Roman" pitchFamily="2" charset="0"/>
                <a:ea typeface="华文中宋" pitchFamily="2" charset="-122"/>
              </a:rPr>
              <a:t>第二次：“正立”、放大、虚像</a:t>
            </a:r>
          </a:p>
        </p:txBody>
      </p:sp>
      <p:sp>
        <p:nvSpPr>
          <p:cNvPr id="10282" name="下箭头 18474"/>
          <p:cNvSpPr/>
          <p:nvPr/>
        </p:nvSpPr>
        <p:spPr>
          <a:xfrm flipH="1" flipV="1">
            <a:off x="228600" y="28194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49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0" dur="500" fill="hold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15" dur="500" fill="hold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0" dur="2000" fill="hold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3" dur="2000" fill="hold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6" dur="2000" fill="hold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6" dur="500" fill="hold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1" dur="500" fill="hold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6" dur="500" fill="hold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51" dur="500" fill="hold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62" dur="500" fill="hold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67" dur="500" fill="hold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72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7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82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87" dur="500" fill="hold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1" grpId="0"/>
      <p:bldP spid="10272" grpId="0"/>
      <p:bldP spid="10273" grpId="0" animBg="1"/>
      <p:bldP spid="10275" grpId="0"/>
      <p:bldP spid="1028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1312</Words>
  <Application>Microsoft Office PowerPoint</Application>
  <PresentationFormat>全屏显示(4:3)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视 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2021-01-09T12:40:12Z</dcterms:created>
  <dcterms:modified xsi:type="dcterms:W3CDTF">2021-01-09T12:59:39Z</dcterms:modified>
</cp:coreProperties>
</file>