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activeX/activeX3.xml" ContentType="application/vnd.ms-office.activeX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1F400-182A-4632-B714-EF834E20F1B6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E4F9C-8FB2-4816-A6CA-8D13176AA7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5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B12474D4-CF9A-4402-B2C7-9BE6E8F7B56F}" type="slidenum">
              <a:rPr lang="en-US" altLang="zh-CN" sz="1200">
                <a:latin typeface="Arial" pitchFamily="34" charset="0"/>
              </a:rPr>
              <a:t>13</a:t>
            </a:fld>
            <a:endParaRPr lang="en-US" altLang="zh-CN" sz="1200"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200" u="none" baseline="0">
                <a:solidFill>
                  <a:schemeClr val="tx1"/>
                </a:solidFill>
                <a:latin typeface="Times New Roman" pitchFamily="2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200" u="none" baseline="0">
                <a:solidFill>
                  <a:schemeClr val="tx1"/>
                </a:solidFill>
                <a:latin typeface="Times New Roman" pitchFamily="2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200" u="none" baseline="0">
                <a:solidFill>
                  <a:schemeClr val="tx1"/>
                </a:solidFill>
                <a:latin typeface="Times New Roman" pitchFamily="2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200" u="none" baseline="0">
                <a:solidFill>
                  <a:schemeClr val="tx1"/>
                </a:solidFill>
                <a:latin typeface="Times New Roman" pitchFamily="2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200" u="none" baseline="0">
                <a:solidFill>
                  <a:schemeClr val="tx1"/>
                </a:solidFill>
                <a:latin typeface="Times New Roman" pitchFamily="2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/>
              <a:t>本资料来自于资源最齐全的２１世纪教育网</a:t>
            </a:r>
            <a:r>
              <a:rPr lang="en-US" altLang="zh-CN"/>
              <a:t>www.21cnjy.com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file:///G:\&#20843;&#19978;\&#31532;&#20108;&#31456;%20&#20809;&#29616;&#35937;\Local%20Settings\Temporary%20Internet%20Files\Content.IE5\RSBLVEOP\sc\301.exe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7"/>
          <p:cNvSpPr/>
          <p:nvPr/>
        </p:nvSpPr>
        <p:spPr>
          <a:xfrm>
            <a:off x="3187700" y="1743075"/>
            <a:ext cx="3267075" cy="64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600">
                <a:latin typeface="黑体" pitchFamily="2" charset="-122"/>
                <a:ea typeface="黑体" pitchFamily="2" charset="-122"/>
              </a:rPr>
              <a:t>第四章 光现象</a:t>
            </a:r>
            <a:endParaRPr lang="en-US" altLang="zh-CN" sz="360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074" name="矩形 4"/>
          <p:cNvSpPr/>
          <p:nvPr/>
        </p:nvSpPr>
        <p:spPr>
          <a:xfrm>
            <a:off x="2483768" y="2996952"/>
            <a:ext cx="5778500" cy="78359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marL="0" marR="0" lvl="0" indent="0" rtl="0"/>
            <a:r>
              <a:rPr lang="zh-CN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黑体" pitchFamily="2" charset="-122"/>
                <a:ea typeface="黑体" pitchFamily="2" charset="-122"/>
              </a:rPr>
              <a:t>第五节 光的色散</a:t>
            </a:r>
          </a:p>
        </p:txBody>
      </p:sp>
    </p:spTree>
    <p:extLst>
      <p:ext uri="{BB962C8B-B14F-4D97-AF65-F5344CB8AC3E}">
        <p14:creationId xmlns:p14="http://schemas.microsoft.com/office/powerpoint/2010/main" val="138026505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灯片编号占位符 3"/>
          <p:cNvSpPr txBox="1">
            <a:spLocks noGrp="1"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C8C38976-B921-4872-951B-06ACC3465EDE}" type="slidenum">
              <a:rPr lang="zh-CN" altLang="en-US" sz="1400"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10</a:t>
            </a:fld>
            <a:endParaRPr lang="zh-CN" altLang="en-US" sz="1400">
              <a:effectLst>
                <a:outerShdw blurRad="38100" dist="38100" dir="2700000" algn="tl">
                  <a:schemeClr val="bg2"/>
                </a:outerShdw>
              </a:effectLst>
              <a:latin typeface="Arial" pitchFamily="34" charset="0"/>
            </a:endParaRPr>
          </a:p>
        </p:txBody>
      </p:sp>
      <p:sp>
        <p:nvSpPr>
          <p:cNvPr id="12290" name="Text Box 7"/>
          <p:cNvSpPr/>
          <p:nvPr/>
        </p:nvSpPr>
        <p:spPr>
          <a:xfrm>
            <a:off x="468312" y="4005262"/>
            <a:ext cx="7920038" cy="14462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>
                <a:solidFill>
                  <a:srgbClr val="000000"/>
                </a:solidFill>
                <a:ea typeface="华文新魏" pitchFamily="2" charset="-122"/>
              </a:rPr>
              <a:t>太阳光照射到小水珠上时，被</a:t>
            </a:r>
            <a:r>
              <a:rPr lang="zh-CN" altLang="en-US" b="1">
                <a:solidFill>
                  <a:srgbClr val="CC00CC"/>
                </a:solidFill>
                <a:ea typeface="华文新魏" pitchFamily="2" charset="-122"/>
              </a:rPr>
              <a:t>色散</a:t>
            </a:r>
            <a:r>
              <a:rPr lang="zh-CN" altLang="en-US">
                <a:solidFill>
                  <a:srgbClr val="000000"/>
                </a:solidFill>
                <a:ea typeface="华文新魏" pitchFamily="2" charset="-122"/>
              </a:rPr>
              <a:t>成绚丽的七色光。</a:t>
            </a:r>
          </a:p>
        </p:txBody>
      </p:sp>
      <p:pic>
        <p:nvPicPr>
          <p:cNvPr id="12291" name="Picture 2" descr="彩虹12"/>
          <p:cNvPicPr/>
          <p:nvPr/>
        </p:nvPicPr>
        <p:blipFill>
          <a:blip r:embed="rId2"/>
          <a:stretch>
            <a:fillRect/>
          </a:stretch>
        </p:blipFill>
        <p:spPr>
          <a:xfrm>
            <a:off x="107950" y="115888"/>
            <a:ext cx="8856662" cy="37306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292" name="Text Box 8"/>
          <p:cNvSpPr/>
          <p:nvPr/>
        </p:nvSpPr>
        <p:spPr>
          <a:xfrm>
            <a:off x="395288" y="836612"/>
            <a:ext cx="5761038" cy="7699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>
                <a:solidFill>
                  <a:srgbClr val="CC00CC"/>
                </a:solidFill>
                <a:ea typeface="华文行楷" pitchFamily="2" charset="-122"/>
              </a:rPr>
              <a:t>彩虹是怎样形成的呢？</a:t>
            </a:r>
          </a:p>
        </p:txBody>
      </p:sp>
    </p:spTree>
    <p:extLst>
      <p:ext uri="{BB962C8B-B14F-4D97-AF65-F5344CB8AC3E}">
        <p14:creationId xmlns:p14="http://schemas.microsoft.com/office/powerpoint/2010/main" val="280880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4" dur="3000" fill="hold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19457"/>
          <p:cNvSpPr/>
          <p:nvPr/>
        </p:nvSpPr>
        <p:spPr>
          <a:xfrm>
            <a:off x="762000" y="3563938"/>
            <a:ext cx="8229600" cy="2043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9600" b="1">
                <a:solidFill>
                  <a:srgbClr val="FF3300"/>
                </a:solidFill>
                <a:latin typeface="Arial" pitchFamily="34" charset="0"/>
                <a:ea typeface="华文中宋" pitchFamily="2" charset="-122"/>
              </a:rPr>
              <a:t>红</a:t>
            </a:r>
            <a:r>
              <a:rPr lang="zh-CN" altLang="en-US" sz="2400" b="1">
                <a:latin typeface="Arial" pitchFamily="34" charset="0"/>
                <a:ea typeface="华文中宋" pitchFamily="2" charset="-122"/>
              </a:rPr>
              <a:t>、</a:t>
            </a:r>
            <a:r>
              <a:rPr lang="zh-CN" altLang="en-US" sz="8000" b="1">
                <a:solidFill>
                  <a:srgbClr val="669900"/>
                </a:solidFill>
                <a:latin typeface="Arial" pitchFamily="34" charset="0"/>
                <a:ea typeface="华文中宋" pitchFamily="2" charset="-122"/>
              </a:rPr>
              <a:t>绿</a:t>
            </a:r>
            <a:r>
              <a:rPr lang="zh-CN" altLang="en-US" sz="2400" b="1">
                <a:latin typeface="Arial" pitchFamily="34" charset="0"/>
                <a:ea typeface="华文中宋" pitchFamily="2" charset="-122"/>
              </a:rPr>
              <a:t>、</a:t>
            </a:r>
            <a:r>
              <a:rPr lang="zh-CN" altLang="en-US" sz="6000" b="1">
                <a:solidFill>
                  <a:srgbClr val="3333FF"/>
                </a:solidFill>
                <a:latin typeface="Arial" pitchFamily="34" charset="0"/>
                <a:ea typeface="华文中宋" pitchFamily="2" charset="-122"/>
              </a:rPr>
              <a:t>蓝</a:t>
            </a:r>
            <a:r>
              <a:rPr lang="zh-CN" altLang="en-US" sz="3200" b="1">
                <a:latin typeface="Arial" pitchFamily="34" charset="0"/>
                <a:ea typeface="华文中宋" pitchFamily="2" charset="-122"/>
              </a:rPr>
              <a:t>叫做色光的三原色，利用这三种色光可以混合出不同的色彩来。</a:t>
            </a:r>
          </a:p>
        </p:txBody>
      </p:sp>
      <p:sp>
        <p:nvSpPr>
          <p:cNvPr id="13314" name="矩形 19458"/>
          <p:cNvSpPr/>
          <p:nvPr/>
        </p:nvSpPr>
        <p:spPr>
          <a:xfrm>
            <a:off x="234950" y="889000"/>
            <a:ext cx="4267200" cy="809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>
                <a:solidFill>
                  <a:srgbClr val="3333FF"/>
                </a:solidFill>
                <a:latin typeface="Times New Roman" pitchFamily="2" charset="0"/>
                <a:ea typeface="华文行楷" pitchFamily="2" charset="-122"/>
              </a:rPr>
              <a:t>二、</a:t>
            </a:r>
            <a:r>
              <a:rPr lang="en-US" altLang="zh-CN">
                <a:solidFill>
                  <a:srgbClr val="3333FF"/>
                </a:solidFill>
                <a:latin typeface="Times New Roman" pitchFamily="2" charset="0"/>
                <a:ea typeface="华文行楷" pitchFamily="2" charset="-122"/>
              </a:rPr>
              <a:t>色光的混合</a:t>
            </a:r>
            <a:endParaRPr lang="zh-CN" altLang="en-US">
              <a:solidFill>
                <a:srgbClr val="3333FF"/>
              </a:solidFill>
              <a:latin typeface="Times New Roman" pitchFamily="2" charset="0"/>
              <a:ea typeface="华文行楷" pitchFamily="2" charset="-122"/>
            </a:endParaRPr>
          </a:p>
        </p:txBody>
      </p:sp>
      <p:pic>
        <p:nvPicPr>
          <p:cNvPr id="13315" name="图片 19459" descr="色光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981075"/>
            <a:ext cx="3951288" cy="3351212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40267566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20481" descr="11">
            <a:hlinkClick r:id="rId2"/>
          </p:cNvPr>
          <p:cNvPicPr/>
          <p:nvPr/>
        </p:nvPicPr>
        <p:blipFill>
          <a:blip r:embed="rId3">
            <a:clrChange>
              <a:clrFrom>
                <a:srgbClr val="6C988D"/>
              </a:clrFrom>
              <a:clrTo>
                <a:srgbClr val="6C988D">
                  <a:alpha val="0"/>
                </a:srgbClr>
              </a:clrTo>
            </a:clrChange>
            <a:lum bright="18000"/>
          </a:blip>
          <a:srcRect r="-16378" b="-16362"/>
          <a:stretch>
            <a:fillRect/>
          </a:stretch>
        </p:blipFill>
        <p:spPr>
          <a:xfrm>
            <a:off x="762000" y="2408238"/>
            <a:ext cx="3470275" cy="35353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38" name="圆角矩形标注 20482"/>
          <p:cNvSpPr/>
          <p:nvPr/>
        </p:nvSpPr>
        <p:spPr>
          <a:xfrm>
            <a:off x="3124200" y="1047750"/>
            <a:ext cx="5715000" cy="2041525"/>
          </a:xfrm>
          <a:prstGeom prst="wedgeRoundRectCallout">
            <a:avLst>
              <a:gd name="adj1" fmla="val -54583"/>
              <a:gd name="adj2" fmla="val 59444"/>
              <a:gd name="adj3" fmla="val 16667"/>
            </a:avLst>
          </a:prstGeom>
          <a:solidFill>
            <a:srgbClr val="00FFFF"/>
          </a:solidFill>
          <a:ln>
            <a:solidFill>
              <a:srgbClr val="CC99FF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 algn="ctr"/>
            <a:endParaRPr lang="zh-CN" altLang="en-US" sz="3600">
              <a:latin typeface="Times New Roman" pitchFamily="2" charset="0"/>
            </a:endParaRPr>
          </a:p>
        </p:txBody>
      </p:sp>
      <p:sp>
        <p:nvSpPr>
          <p:cNvPr id="14339" name="文本框 20483"/>
          <p:cNvSpPr/>
          <p:nvPr/>
        </p:nvSpPr>
        <p:spPr>
          <a:xfrm>
            <a:off x="3429000" y="1184275"/>
            <a:ext cx="5410200" cy="2103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b="1">
                <a:latin typeface="Times New Roman" pitchFamily="2" charset="0"/>
                <a:ea typeface="华文新魏" pitchFamily="2" charset="-122"/>
              </a:rPr>
              <a:t>        将</a:t>
            </a:r>
            <a:r>
              <a:rPr lang="zh-CN" altLang="en-US" b="1">
                <a:solidFill>
                  <a:srgbClr val="FF0000"/>
                </a:solidFill>
                <a:latin typeface="Times New Roman" pitchFamily="2" charset="0"/>
                <a:ea typeface="华文新魏" pitchFamily="2" charset="-122"/>
              </a:rPr>
              <a:t>红</a:t>
            </a:r>
            <a:r>
              <a:rPr lang="zh-CN" altLang="en-US" b="1">
                <a:solidFill>
                  <a:srgbClr val="009900"/>
                </a:solidFill>
                <a:latin typeface="Times New Roman" pitchFamily="2" charset="0"/>
                <a:ea typeface="华文新魏" pitchFamily="2" charset="-122"/>
              </a:rPr>
              <a:t>绿</a:t>
            </a:r>
            <a:r>
              <a:rPr lang="zh-CN" altLang="en-US" b="1">
                <a:solidFill>
                  <a:srgbClr val="6600FF"/>
                </a:solidFill>
                <a:latin typeface="Times New Roman" pitchFamily="2" charset="0"/>
                <a:ea typeface="华文新魏" pitchFamily="2" charset="-122"/>
              </a:rPr>
              <a:t>蓝</a:t>
            </a:r>
            <a:r>
              <a:rPr lang="zh-CN" altLang="en-US" b="1">
                <a:latin typeface="Times New Roman" pitchFamily="2" charset="0"/>
                <a:ea typeface="华文新魏" pitchFamily="2" charset="-122"/>
              </a:rPr>
              <a:t>任意两种色光混合会是什么颜色呢？</a:t>
            </a:r>
          </a:p>
        </p:txBody>
      </p:sp>
    </p:spTree>
    <p:extLst>
      <p:ext uri="{BB962C8B-B14F-4D97-AF65-F5344CB8AC3E}">
        <p14:creationId xmlns:p14="http://schemas.microsoft.com/office/powerpoint/2010/main" val="210162073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 anchorCtr="0"/>
          <a:lstStyle>
            <a:lvl1pPr marL="193675" indent="-193675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en-US" altLang="en-US" sz="2800">
                <a:solidFill>
                  <a:schemeClr val="tx1"/>
                </a:solidFill>
                <a:latin typeface="微软雅黑" charset="-122"/>
                <a:ea typeface="微软雅黑"/>
              </a:defRPr>
            </a:lvl1pPr>
            <a:lvl2pPr marL="419100" indent="-161925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lang="en-US" altLang="en-US" sz="2400">
                <a:solidFill>
                  <a:schemeClr val="tx1"/>
                </a:solidFill>
                <a:latin typeface="微软雅黑" charset="-122"/>
                <a:ea typeface="微软雅黑"/>
              </a:defRPr>
            </a:lvl2pPr>
            <a:lvl3pPr marL="642938" indent="-128588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en-US" altLang="en-US" sz="2000">
                <a:solidFill>
                  <a:schemeClr val="tx1"/>
                </a:solidFill>
                <a:latin typeface="微软雅黑" charset="-122"/>
                <a:ea typeface="微软雅黑"/>
              </a:defRPr>
            </a:lvl3pPr>
            <a:lvl4pPr marL="900112" indent="-128588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lang="en-US" altLang="en-US" sz="1800">
                <a:solidFill>
                  <a:schemeClr val="tx1"/>
                </a:solidFill>
                <a:latin typeface="微软雅黑" charset="-122"/>
                <a:ea typeface="微软雅黑"/>
              </a:defRPr>
            </a:lvl4pPr>
            <a:lvl5pPr marL="1157288" indent="-128588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lang="en-US" altLang="en-US" sz="1800">
                <a:solidFill>
                  <a:schemeClr val="tx1"/>
                </a:solidFill>
                <a:latin typeface="微软雅黑" charset="-122"/>
                <a:ea typeface="微软雅黑"/>
              </a:defRPr>
            </a:lvl5pPr>
          </a:lstStyle>
          <a:p>
            <a:pPr lvl="0"/>
            <a:endParaRPr lang="zh-CN" altLang="en-US" sz="1500"/>
          </a:p>
        </p:txBody>
      </p:sp>
      <p:sp>
        <p:nvSpPr>
          <p:cNvPr id="15362" name="Rectangle 2">
            <a:hlinkClick r:id="" action="ppaction://hlinkshowjump?jump=endshow"/>
          </p:cNvPr>
          <p:cNvSpPr/>
          <p:nvPr/>
        </p:nvSpPr>
        <p:spPr>
          <a:xfrm>
            <a:off x="8820150" y="0"/>
            <a:ext cx="323850" cy="260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endParaRPr lang="zh-CN" altLang="en-US">
              <a:latin typeface="Arial Black" pitchFamily="34" charset="0"/>
            </a:endParaRPr>
          </a:p>
        </p:txBody>
      </p:sp>
      <p:sp>
        <p:nvSpPr>
          <p:cNvPr id="15363" name="Text Box 3"/>
          <p:cNvSpPr/>
          <p:nvPr/>
        </p:nvSpPr>
        <p:spPr>
          <a:xfrm>
            <a:off x="0" y="476250"/>
            <a:ext cx="3240088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>
                <a:latin typeface="隶书" pitchFamily="49" charset="-122"/>
                <a:ea typeface="隶书" pitchFamily="49" charset="-122"/>
              </a:rPr>
              <a:t>二、 色光的混合</a:t>
            </a:r>
          </a:p>
        </p:txBody>
      </p:sp>
      <p:sp>
        <p:nvSpPr>
          <p:cNvPr id="15364" name="Text Box 5"/>
          <p:cNvSpPr/>
          <p:nvPr/>
        </p:nvSpPr>
        <p:spPr>
          <a:xfrm>
            <a:off x="4211638" y="1196975"/>
            <a:ext cx="7921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Arial" pitchFamily="34" charset="0"/>
              </a:rPr>
              <a:t>基</a:t>
            </a:r>
          </a:p>
        </p:txBody>
      </p:sp>
      <p:sp>
        <p:nvSpPr>
          <p:cNvPr id="15366" name="文本框 4"/>
          <p:cNvSpPr/>
          <p:nvPr/>
        </p:nvSpPr>
        <p:spPr>
          <a:xfrm>
            <a:off x="117475" y="2601912"/>
            <a:ext cx="2808288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红</a:t>
            </a:r>
            <a:r>
              <a:rPr lang="en-US" altLang="zh-CN" sz="40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+</a:t>
            </a:r>
            <a:r>
              <a:rPr lang="zh-CN" altLang="en-US" sz="4000" b="1">
                <a:solidFill>
                  <a:srgbClr val="00FF00"/>
                </a:solidFill>
                <a:latin typeface="黑体" pitchFamily="2" charset="-122"/>
                <a:ea typeface="黑体" pitchFamily="2" charset="-122"/>
              </a:rPr>
              <a:t>绿</a:t>
            </a:r>
            <a:r>
              <a:rPr lang="en-US" altLang="zh-CN" sz="4000" b="1">
                <a:latin typeface="黑体" pitchFamily="2" charset="-122"/>
                <a:ea typeface="黑体" pitchFamily="2" charset="-122"/>
              </a:rPr>
              <a:t>=</a:t>
            </a:r>
            <a:r>
              <a:rPr lang="zh-CN" altLang="en-US" sz="4000" b="1">
                <a:solidFill>
                  <a:srgbClr val="FFCC00"/>
                </a:solidFill>
                <a:latin typeface="黑体" pitchFamily="2" charset="-122"/>
                <a:ea typeface="黑体" pitchFamily="2" charset="-122"/>
              </a:rPr>
              <a:t>黄</a:t>
            </a:r>
          </a:p>
        </p:txBody>
      </p:sp>
      <p:sp>
        <p:nvSpPr>
          <p:cNvPr id="15367" name="文本框 5"/>
          <p:cNvSpPr/>
          <p:nvPr/>
        </p:nvSpPr>
        <p:spPr>
          <a:xfrm>
            <a:off x="0" y="1654175"/>
            <a:ext cx="4075112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红</a:t>
            </a:r>
            <a:r>
              <a:rPr lang="en-US" altLang="zh-CN" sz="40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+</a:t>
            </a:r>
            <a:r>
              <a:rPr lang="zh-CN" altLang="en-US" sz="40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蓝</a:t>
            </a:r>
            <a:r>
              <a:rPr lang="en-US" altLang="zh-CN" sz="4000" b="1">
                <a:latin typeface="黑体" pitchFamily="2" charset="-122"/>
                <a:ea typeface="黑体" pitchFamily="2" charset="-122"/>
              </a:rPr>
              <a:t>=</a:t>
            </a:r>
            <a:r>
              <a:rPr lang="zh-CN" altLang="en-US" sz="4000" b="1">
                <a:solidFill>
                  <a:srgbClr val="FF3399"/>
                </a:solidFill>
                <a:latin typeface="黑体" pitchFamily="2" charset="-122"/>
                <a:ea typeface="黑体" pitchFamily="2" charset="-122"/>
              </a:rPr>
              <a:t>品红</a:t>
            </a:r>
          </a:p>
        </p:txBody>
      </p:sp>
      <p:sp>
        <p:nvSpPr>
          <p:cNvPr id="15368" name="文本框 21508"/>
          <p:cNvSpPr/>
          <p:nvPr/>
        </p:nvSpPr>
        <p:spPr>
          <a:xfrm>
            <a:off x="0" y="3509962"/>
            <a:ext cx="5060950" cy="706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4000" b="1">
                <a:solidFill>
                  <a:srgbClr val="00FF00"/>
                </a:solidFill>
                <a:latin typeface="黑体" pitchFamily="2" charset="-122"/>
                <a:ea typeface="黑体" pitchFamily="2" charset="-122"/>
              </a:rPr>
              <a:t>绿</a:t>
            </a:r>
            <a:r>
              <a:rPr lang="en-US" altLang="zh-CN" sz="40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+</a:t>
            </a:r>
            <a:r>
              <a:rPr lang="zh-CN" altLang="en-US" sz="40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蓝</a:t>
            </a:r>
            <a:r>
              <a:rPr lang="en-US" altLang="zh-CN" sz="4000" b="1">
                <a:latin typeface="黑体" pitchFamily="2" charset="-122"/>
                <a:ea typeface="黑体" pitchFamily="2" charset="-122"/>
              </a:rPr>
              <a:t>=</a:t>
            </a:r>
            <a:r>
              <a:rPr lang="zh-CN" altLang="en-US" sz="4000" b="1">
                <a:solidFill>
                  <a:srgbClr val="66CCFF"/>
                </a:solidFill>
                <a:latin typeface="黑体" pitchFamily="2" charset="-122"/>
                <a:ea typeface="黑体" pitchFamily="2" charset="-122"/>
              </a:rPr>
              <a:t>青（靛）</a:t>
            </a:r>
          </a:p>
        </p:txBody>
      </p:sp>
      <p:sp>
        <p:nvSpPr>
          <p:cNvPr id="15369" name="文本框 21509"/>
          <p:cNvSpPr/>
          <p:nvPr/>
        </p:nvSpPr>
        <p:spPr>
          <a:xfrm>
            <a:off x="60325" y="4384675"/>
            <a:ext cx="4451350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红</a:t>
            </a:r>
            <a:r>
              <a:rPr lang="en-US" altLang="zh-CN" sz="40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+</a:t>
            </a:r>
            <a:r>
              <a:rPr lang="zh-CN" altLang="en-US" sz="4000" b="1">
                <a:solidFill>
                  <a:srgbClr val="00FF00"/>
                </a:solidFill>
                <a:latin typeface="黑体" pitchFamily="2" charset="-122"/>
                <a:ea typeface="黑体" pitchFamily="2" charset="-122"/>
              </a:rPr>
              <a:t>绿</a:t>
            </a:r>
            <a:r>
              <a:rPr lang="en-US" altLang="zh-CN" sz="40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+</a:t>
            </a:r>
            <a:r>
              <a:rPr lang="zh-CN" altLang="en-US" sz="40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蓝</a:t>
            </a:r>
            <a:r>
              <a:rPr lang="en-US" altLang="zh-CN" sz="40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=</a:t>
            </a:r>
            <a:r>
              <a:rPr lang="zh-CN" altLang="en-US" sz="4000" b="1">
                <a:latin typeface="黑体" pitchFamily="2" charset="-122"/>
                <a:ea typeface="黑体" pitchFamily="2" charset="-122"/>
              </a:rPr>
              <a:t>白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7410600" imgH="6496200"/>
        </mc:Choice>
        <mc:Fallback>
          <p:control name="ShockwaveFlash1" r:id="rId2" imgW="7410600" imgH="6496200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2288" y="1055688"/>
                  <a:ext cx="5932487" cy="5192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9040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灯片编号占位符 3"/>
          <p:cNvSpPr txBox="1">
            <a:spLocks noGrp="1"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E20590E2-516D-4BA5-8445-6E9B3743CE95}" type="slidenum">
              <a:rPr lang="zh-CN" altLang="en-US" sz="1400"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14</a:t>
            </a:fld>
            <a:endParaRPr lang="zh-CN" altLang="en-US" sz="1400">
              <a:effectLst>
                <a:outerShdw blurRad="38100" dist="38100" dir="2700000" algn="tl">
                  <a:schemeClr val="bg2"/>
                </a:outerShdw>
              </a:effectLst>
              <a:latin typeface="Arial" pitchFamily="34" charset="0"/>
            </a:endParaRPr>
          </a:p>
        </p:txBody>
      </p:sp>
      <p:sp>
        <p:nvSpPr>
          <p:cNvPr id="17410" name="Text Box 3"/>
          <p:cNvSpPr/>
          <p:nvPr/>
        </p:nvSpPr>
        <p:spPr>
          <a:xfrm>
            <a:off x="187325" y="971550"/>
            <a:ext cx="3451225" cy="4398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Arial" pitchFamily="34" charset="0"/>
              </a:rPr>
              <a:t>实验表明：自然界中红、绿、蓝三种颜色的光是无法用其他颜色的光混合而成的，而其他颜色的光则可以通过、绿、蓝的适当比例混合而得到，</a:t>
            </a:r>
            <a:r>
              <a:rPr lang="zh-CN" altLang="en-US" sz="2800" b="1">
                <a:solidFill>
                  <a:srgbClr val="7030A0"/>
                </a:solidFill>
                <a:latin typeface="Arial" pitchFamily="34" charset="0"/>
              </a:rPr>
              <a:t>因此，</a:t>
            </a:r>
            <a:r>
              <a:rPr lang="zh-CN" altLang="en-US" sz="2800" b="1">
                <a:solidFill>
                  <a:srgbClr val="FF3300"/>
                </a:solidFill>
                <a:latin typeface="Arial" pitchFamily="34" charset="0"/>
              </a:rPr>
              <a:t>红、绿、蓝</a:t>
            </a:r>
            <a:r>
              <a:rPr lang="zh-CN" altLang="en-US" sz="2800" b="1">
                <a:solidFill>
                  <a:srgbClr val="7030A0"/>
                </a:solidFill>
                <a:latin typeface="Arial" pitchFamily="34" charset="0"/>
              </a:rPr>
              <a:t>三种颜色被称为</a:t>
            </a:r>
            <a:r>
              <a:rPr lang="zh-CN" altLang="en-US" sz="2800" b="1">
                <a:solidFill>
                  <a:srgbClr val="FF3300"/>
                </a:solidFill>
                <a:latin typeface="Arial" pitchFamily="34" charset="0"/>
              </a:rPr>
              <a:t>“色光的三原色”</a:t>
            </a:r>
          </a:p>
        </p:txBody>
      </p:sp>
      <p:pic>
        <p:nvPicPr>
          <p:cNvPr id="1741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92525" y="565150"/>
            <a:ext cx="5368925" cy="5481638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40073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22529"/>
          <p:cNvSpPr/>
          <p:nvPr/>
        </p:nvSpPr>
        <p:spPr>
          <a:xfrm>
            <a:off x="120650" y="382588"/>
            <a:ext cx="4968875" cy="768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>
                <a:solidFill>
                  <a:srgbClr val="3333FF"/>
                </a:solidFill>
                <a:latin typeface="Times New Roman" pitchFamily="2" charset="0"/>
                <a:ea typeface="华文行楷" pitchFamily="2" charset="-122"/>
              </a:rPr>
              <a:t>2.物体的颜色</a:t>
            </a:r>
          </a:p>
        </p:txBody>
      </p:sp>
      <p:pic>
        <p:nvPicPr>
          <p:cNvPr id="18434" name="图片 22530" descr="2 5 18"/>
          <p:cNvPicPr/>
          <p:nvPr/>
        </p:nvPicPr>
        <p:blipFill>
          <a:blip r:embed="rId2"/>
          <a:stretch>
            <a:fillRect/>
          </a:stretch>
        </p:blipFill>
        <p:spPr>
          <a:xfrm>
            <a:off x="652462" y="2339975"/>
            <a:ext cx="7162800" cy="39258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8435" name="文本框 22531"/>
          <p:cNvSpPr/>
          <p:nvPr/>
        </p:nvSpPr>
        <p:spPr>
          <a:xfrm>
            <a:off x="419100" y="1150938"/>
            <a:ext cx="8305800" cy="1189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 eaLnBrk="0" hangingPunct="0"/>
            <a:r>
              <a:rPr lang="zh-CN" altLang="en-US" sz="3600">
                <a:latin typeface="Arial" pitchFamily="34" charset="0"/>
              </a:rPr>
              <a:t>我们知道了光的色散，那么物体为什么有各种各样的颜色？</a:t>
            </a:r>
          </a:p>
        </p:txBody>
      </p:sp>
    </p:spTree>
    <p:extLst>
      <p:ext uri="{BB962C8B-B14F-4D97-AF65-F5344CB8AC3E}">
        <p14:creationId xmlns:p14="http://schemas.microsoft.com/office/powerpoint/2010/main" val="399859195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base">
                                        <p:cTn id="7" dur="20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23553"/>
          <p:cNvSpPr/>
          <p:nvPr/>
        </p:nvSpPr>
        <p:spPr>
          <a:xfrm>
            <a:off x="1143000" y="3051175"/>
            <a:ext cx="693738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4000" b="1">
                <a:solidFill>
                  <a:srgbClr val="FF0000"/>
                </a:solidFill>
                <a:latin typeface="Times New Roman" pitchFamily="2" charset="0"/>
                <a:ea typeface="华文中宋" pitchFamily="2" charset="-122"/>
              </a:rPr>
              <a:t>光</a:t>
            </a:r>
          </a:p>
        </p:txBody>
      </p:sp>
      <p:cxnSp>
        <p:nvCxnSpPr>
          <p:cNvPr id="19458" name="直接连接符 23554"/>
          <p:cNvCxnSpPr/>
          <p:nvPr/>
        </p:nvCxnSpPr>
        <p:spPr>
          <a:xfrm>
            <a:off x="1905000" y="3360738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bevel/>
            <a:tailEnd type="triangle"/>
          </a:ln>
        </p:spPr>
      </p:cxnSp>
      <p:sp>
        <p:nvSpPr>
          <p:cNvPr id="19459" name="文本框 23555"/>
          <p:cNvSpPr/>
          <p:nvPr/>
        </p:nvSpPr>
        <p:spPr>
          <a:xfrm>
            <a:off x="2590800" y="3157538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latin typeface="Times New Roman" pitchFamily="2" charset="0"/>
              </a:rPr>
              <a:t>物体</a:t>
            </a:r>
          </a:p>
        </p:txBody>
      </p:sp>
      <p:sp>
        <p:nvSpPr>
          <p:cNvPr id="19460" name="左大括号 23556"/>
          <p:cNvSpPr/>
          <p:nvPr/>
        </p:nvSpPr>
        <p:spPr>
          <a:xfrm>
            <a:off x="3505200" y="1387475"/>
            <a:ext cx="228600" cy="3740150"/>
          </a:xfrm>
          <a:prstGeom prst="leftBrace">
            <a:avLst>
              <a:gd name="adj1" fmla="val 136191"/>
              <a:gd name="adj2" fmla="val 50000"/>
            </a:avLst>
          </a:prstGeom>
          <a:noFill/>
          <a:ln w="25400">
            <a:solidFill>
              <a:srgbClr val="FF0000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9461" name="文本框 23557"/>
          <p:cNvSpPr/>
          <p:nvPr/>
        </p:nvSpPr>
        <p:spPr>
          <a:xfrm>
            <a:off x="3810000" y="1320800"/>
            <a:ext cx="263207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3333FF"/>
                </a:solidFill>
                <a:latin typeface="Times New Roman" pitchFamily="2" charset="0"/>
                <a:ea typeface="华文新魏" pitchFamily="2" charset="-122"/>
              </a:rPr>
              <a:t>光被物体反射</a:t>
            </a:r>
          </a:p>
        </p:txBody>
      </p:sp>
      <p:sp>
        <p:nvSpPr>
          <p:cNvPr id="19462" name="文本框 23558"/>
          <p:cNvSpPr/>
          <p:nvPr/>
        </p:nvSpPr>
        <p:spPr>
          <a:xfrm>
            <a:off x="3886200" y="2747962"/>
            <a:ext cx="263207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3333FF"/>
                </a:solidFill>
                <a:latin typeface="Times New Roman" pitchFamily="2" charset="0"/>
                <a:ea typeface="华文新魏" pitchFamily="2" charset="-122"/>
              </a:rPr>
              <a:t>光被物体吸收</a:t>
            </a:r>
          </a:p>
        </p:txBody>
      </p:sp>
      <p:sp>
        <p:nvSpPr>
          <p:cNvPr id="19463" name="文本框 23559"/>
          <p:cNvSpPr/>
          <p:nvPr/>
        </p:nvSpPr>
        <p:spPr>
          <a:xfrm>
            <a:off x="3810000" y="4516438"/>
            <a:ext cx="5491162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3333FF"/>
                </a:solidFill>
                <a:latin typeface="Times New Roman" pitchFamily="2" charset="0"/>
                <a:ea typeface="华文新魏" pitchFamily="2" charset="-122"/>
              </a:rPr>
              <a:t>光透过物体（限于透明物体）</a:t>
            </a:r>
          </a:p>
        </p:txBody>
      </p:sp>
    </p:spTree>
    <p:extLst>
      <p:ext uri="{BB962C8B-B14F-4D97-AF65-F5344CB8AC3E}">
        <p14:creationId xmlns:p14="http://schemas.microsoft.com/office/powerpoint/2010/main" val="50028789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base"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base"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9" grpId="0"/>
      <p:bldP spid="19461" grpId="0"/>
      <p:bldP spid="19462" grpId="0"/>
      <p:bldP spid="194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0" y="-7620"/>
            <a:ext cx="5654675" cy="904875"/>
          </a:xfrm>
        </p:spPr>
        <p:txBody>
          <a:bodyPr vert="horz" wrap="square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575">
                <a:solidFill>
                  <a:srgbClr val="602E0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9pPr>
          </a:lstStyle>
          <a:p>
            <a:pPr marL="0" marR="0" lvl="0" indent="0" eaLnBrk="1" hangingPunct="1"/>
            <a:r>
              <a:rPr lang="en-US" altLang="zh-CN" sz="4800" b="1">
                <a:solidFill>
                  <a:srgbClr val="FF3300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1.</a:t>
            </a:r>
            <a:r>
              <a:rPr lang="zh-CN" altLang="en-US" sz="4800" b="1">
                <a:solidFill>
                  <a:srgbClr val="FF3300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透明物体的颜色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0" y="5056505"/>
            <a:ext cx="7715250" cy="1757045"/>
          </a:xfrm>
        </p:spPr>
        <p:txBody>
          <a:bodyPr vert="horz" wrap="square" anchor="t" anchorCtr="0"/>
          <a:lstStyle>
            <a:lvl1pPr marL="193675" indent="-193675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en-US" altLang="en-US" sz="2800">
                <a:solidFill>
                  <a:schemeClr val="tx1"/>
                </a:solidFill>
                <a:latin typeface="微软雅黑" charset="-122"/>
                <a:ea typeface="微软雅黑"/>
              </a:defRPr>
            </a:lvl1pPr>
            <a:lvl2pPr marL="419100" indent="-161925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lang="en-US" altLang="en-US" sz="2400">
                <a:solidFill>
                  <a:schemeClr val="tx1"/>
                </a:solidFill>
                <a:latin typeface="微软雅黑" charset="-122"/>
                <a:ea typeface="微软雅黑"/>
              </a:defRPr>
            </a:lvl2pPr>
            <a:lvl3pPr marL="642938" indent="-128588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en-US" altLang="en-US" sz="2000">
                <a:solidFill>
                  <a:schemeClr val="tx1"/>
                </a:solidFill>
                <a:latin typeface="微软雅黑" charset="-122"/>
                <a:ea typeface="微软雅黑"/>
              </a:defRPr>
            </a:lvl3pPr>
            <a:lvl4pPr marL="900112" indent="-128588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lang="en-US" altLang="en-US" sz="1800">
                <a:solidFill>
                  <a:schemeClr val="tx1"/>
                </a:solidFill>
                <a:latin typeface="微软雅黑" charset="-122"/>
                <a:ea typeface="微软雅黑"/>
              </a:defRPr>
            </a:lvl4pPr>
            <a:lvl5pPr marL="1157288" indent="-128588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lang="en-US" altLang="en-US" sz="1800">
                <a:solidFill>
                  <a:schemeClr val="tx1"/>
                </a:solidFill>
                <a:latin typeface="微软雅黑" charset="-122"/>
                <a:ea typeface="微软雅黑"/>
              </a:defRPr>
            </a:lvl5pPr>
          </a:lstStyle>
          <a:p>
            <a:pPr marL="193040" marR="0" lvl="0" indent="-193040" eaLnBrk="1" hangingPunct="1">
              <a:lnSpc>
                <a:spcPct val="90000"/>
              </a:lnSpc>
            </a:pPr>
            <a:r>
              <a:rPr lang="zh-CN" altLang="en-US" sz="4400" b="1">
                <a:solidFill>
                  <a:srgbClr val="0000FF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透明物体的颜色是由它</a:t>
            </a:r>
            <a:r>
              <a:rPr lang="zh-CN" altLang="en-US" sz="4400" b="1">
                <a:solidFill>
                  <a:srgbClr val="FF0066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透过</a:t>
            </a:r>
            <a:r>
              <a:rPr lang="zh-CN" altLang="en-US" sz="4400" b="1">
                <a:solidFill>
                  <a:srgbClr val="0000FF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的色光决定的。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name="ShockwaveFlash1" r:id="rId2" imgW="10715760" imgH="4952880"/>
        </mc:Choice>
        <mc:Fallback>
          <p:control name="ShockwaveFlash1" r:id="rId2" imgW="10715760" imgH="4952880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1052513"/>
                  <a:ext cx="8569325" cy="3960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9376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8"/>
          <p:cNvPicPr/>
          <p:nvPr/>
        </p:nvPicPr>
        <p:blipFill>
          <a:blip r:embed="rId2"/>
          <a:stretch>
            <a:fillRect/>
          </a:stretch>
        </p:blipFill>
        <p:spPr>
          <a:xfrm>
            <a:off x="122238" y="401638"/>
            <a:ext cx="8970962" cy="6259512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76760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28673" descr="fig4-322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42" b="23529"/>
          <a:stretch>
            <a:fillRect/>
          </a:stretch>
        </p:blipFill>
        <p:spPr>
          <a:xfrm>
            <a:off x="3581400" y="1320800"/>
            <a:ext cx="2384425" cy="34004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2530" name="图片 28674" descr="fig4-32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06" b="22831"/>
          <a:stretch>
            <a:fillRect/>
          </a:stretch>
        </p:blipFill>
        <p:spPr>
          <a:xfrm>
            <a:off x="6592888" y="1047750"/>
            <a:ext cx="2551112" cy="36052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2531" name="文本框 28675"/>
          <p:cNvSpPr/>
          <p:nvPr/>
        </p:nvSpPr>
        <p:spPr>
          <a:xfrm>
            <a:off x="3505200" y="4244975"/>
            <a:ext cx="26670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3333FF"/>
                </a:solidFill>
                <a:latin typeface="Times New Roman" pitchFamily="2" charset="0"/>
                <a:ea typeface="黑体" pitchFamily="2" charset="-122"/>
              </a:rPr>
              <a:t>白色的物体</a:t>
            </a:r>
          </a:p>
        </p:txBody>
      </p:sp>
      <p:sp>
        <p:nvSpPr>
          <p:cNvPr id="22532" name="文本框 28676"/>
          <p:cNvSpPr/>
          <p:nvPr/>
        </p:nvSpPr>
        <p:spPr>
          <a:xfrm>
            <a:off x="6781800" y="4130675"/>
            <a:ext cx="2376488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200" b="1">
                <a:latin typeface="Times New Roman" pitchFamily="2" charset="0"/>
                <a:ea typeface="黑体" pitchFamily="2" charset="-122"/>
              </a:rPr>
              <a:t>黑色的物体</a:t>
            </a:r>
          </a:p>
        </p:txBody>
      </p:sp>
      <p:pic>
        <p:nvPicPr>
          <p:cNvPr id="22533" name="图片 28677" descr="fig4-323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15" r="2438" b="24096"/>
          <a:stretch>
            <a:fillRect/>
          </a:stretch>
        </p:blipFill>
        <p:spPr>
          <a:xfrm>
            <a:off x="533400" y="776288"/>
            <a:ext cx="3048000" cy="40798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2534" name="文本框 28678"/>
          <p:cNvSpPr/>
          <p:nvPr/>
        </p:nvSpPr>
        <p:spPr>
          <a:xfrm>
            <a:off x="762000" y="4311650"/>
            <a:ext cx="25908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FF3300"/>
                </a:solidFill>
                <a:latin typeface="Times New Roman" pitchFamily="2" charset="0"/>
                <a:ea typeface="黑体" pitchFamily="2" charset="-122"/>
              </a:rPr>
              <a:t>红色的物体</a:t>
            </a:r>
          </a:p>
        </p:txBody>
      </p:sp>
      <p:sp>
        <p:nvSpPr>
          <p:cNvPr id="22535" name="文本框 28679"/>
          <p:cNvSpPr/>
          <p:nvPr/>
        </p:nvSpPr>
        <p:spPr>
          <a:xfrm>
            <a:off x="838200" y="4924425"/>
            <a:ext cx="2362200" cy="1006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latin typeface="Times New Roman" pitchFamily="2" charset="0"/>
              </a:rPr>
              <a:t>       吸收其他光线反射红色光线，看到红色。</a:t>
            </a:r>
          </a:p>
        </p:txBody>
      </p:sp>
      <p:sp>
        <p:nvSpPr>
          <p:cNvPr id="22536" name="文本框 28680"/>
          <p:cNvSpPr/>
          <p:nvPr/>
        </p:nvSpPr>
        <p:spPr>
          <a:xfrm>
            <a:off x="3429000" y="4856162"/>
            <a:ext cx="2438400" cy="1006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latin typeface="Times New Roman" pitchFamily="2" charset="0"/>
              </a:rPr>
              <a:t>       没有吸收光线完全反射光线，看到白色。 </a:t>
            </a:r>
          </a:p>
        </p:txBody>
      </p:sp>
      <p:sp>
        <p:nvSpPr>
          <p:cNvPr id="22537" name="文本框 28681"/>
          <p:cNvSpPr/>
          <p:nvPr/>
        </p:nvSpPr>
        <p:spPr>
          <a:xfrm>
            <a:off x="6477000" y="4787900"/>
            <a:ext cx="2667000" cy="1006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latin typeface="Times New Roman" pitchFamily="2" charset="0"/>
              </a:rPr>
              <a:t>       完全吸收光线没有反射光线，看到黑色。</a:t>
            </a:r>
          </a:p>
        </p:txBody>
      </p:sp>
      <p:pic>
        <p:nvPicPr>
          <p:cNvPr id="2253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2242800" y="11633200"/>
            <a:ext cx="317500" cy="2413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693324271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20" dur="500" fill="hold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33" dur="500" fill="hold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39" dur="500" fill="hold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5" dur="500" fill="hold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51" dur="500" fill="hold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57" dur="500" fill="hold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4" grpId="0"/>
      <p:bldP spid="22535" grpId="0"/>
      <p:bldP spid="22536" grpId="0"/>
      <p:bldP spid="225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矩形 6145"/>
          <p:cNvSpPr/>
          <p:nvPr/>
        </p:nvSpPr>
        <p:spPr>
          <a:xfrm>
            <a:off x="228600" y="1592262"/>
            <a:ext cx="4419600" cy="679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600" b="1">
                <a:latin typeface="隶书" pitchFamily="49" charset="-122"/>
                <a:ea typeface="隶书" pitchFamily="49" charset="-122"/>
              </a:rPr>
              <a:t>花儿为什么这么</a:t>
            </a:r>
            <a:r>
              <a:rPr lang="zh-CN" altLang="en-US" sz="36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红</a:t>
            </a:r>
            <a:r>
              <a:rPr lang="zh-CN" altLang="en-US" sz="3600" b="1">
                <a:latin typeface="隶书" pitchFamily="49" charset="-122"/>
                <a:ea typeface="隶书" pitchFamily="49" charset="-122"/>
              </a:rPr>
              <a:t>？</a:t>
            </a:r>
          </a:p>
        </p:txBody>
      </p:sp>
      <p:pic>
        <p:nvPicPr>
          <p:cNvPr id="4098" name="图片 6146" descr="xa"/>
          <p:cNvPicPr/>
          <p:nvPr/>
        </p:nvPicPr>
        <p:blipFill>
          <a:blip r:embed="rId2">
            <a:lum bright="-18000" contrast="6000"/>
          </a:blip>
          <a:srcRect b="4448"/>
          <a:stretch>
            <a:fillRect/>
          </a:stretch>
        </p:blipFill>
        <p:spPr>
          <a:xfrm rot="21300000">
            <a:off x="533400" y="2271712"/>
            <a:ext cx="4029075" cy="25765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099" name="矩形 6147"/>
          <p:cNvSpPr/>
          <p:nvPr/>
        </p:nvSpPr>
        <p:spPr>
          <a:xfrm>
            <a:off x="4038600" y="1116012"/>
            <a:ext cx="4876800" cy="679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600" b="1">
                <a:latin typeface="隶书" pitchFamily="49" charset="-122"/>
                <a:ea typeface="隶书" pitchFamily="49" charset="-122"/>
              </a:rPr>
              <a:t>绿叶为什么又是</a:t>
            </a:r>
            <a:r>
              <a:rPr lang="zh-CN" altLang="en-US" sz="3600" b="1">
                <a:solidFill>
                  <a:srgbClr val="008000"/>
                </a:solidFill>
                <a:latin typeface="隶书" pitchFamily="49" charset="-122"/>
                <a:ea typeface="隶书" pitchFamily="49" charset="-122"/>
              </a:rPr>
              <a:t>绿</a:t>
            </a:r>
            <a:r>
              <a:rPr lang="zh-CN" altLang="en-US" sz="3600" b="1">
                <a:latin typeface="隶书" pitchFamily="49" charset="-122"/>
                <a:ea typeface="隶书" pitchFamily="49" charset="-122"/>
              </a:rPr>
              <a:t>色？</a:t>
            </a:r>
          </a:p>
        </p:txBody>
      </p:sp>
      <p:pic>
        <p:nvPicPr>
          <p:cNvPr id="4100" name="图片 6148" descr="9601af35cd37f43d"/>
          <p:cNvPicPr/>
          <p:nvPr/>
        </p:nvPicPr>
        <p:blipFill>
          <a:blip r:embed="rId3">
            <a:lum bright="-20000" contrast="12000"/>
          </a:blip>
          <a:stretch>
            <a:fillRect/>
          </a:stretch>
        </p:blipFill>
        <p:spPr>
          <a:xfrm rot="660000">
            <a:off x="5257800" y="1931988"/>
            <a:ext cx="2682875" cy="29924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01" name="文本框 6149"/>
          <p:cNvSpPr/>
          <p:nvPr/>
        </p:nvSpPr>
        <p:spPr>
          <a:xfrm>
            <a:off x="685800" y="5400675"/>
            <a:ext cx="7640638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 eaLnBrk="0" hangingPunct="0"/>
            <a:r>
              <a:rPr lang="zh-CN" altLang="en-US" sz="4000" b="1">
                <a:solidFill>
                  <a:srgbClr val="3333FF"/>
                </a:solidFill>
                <a:latin typeface="Arial" pitchFamily="34" charset="0"/>
              </a:rPr>
              <a:t>红花绿叶的颜色是由什么决定的</a:t>
            </a:r>
            <a:r>
              <a:rPr lang="en-US" altLang="zh-CN" sz="4000" b="1">
                <a:solidFill>
                  <a:srgbClr val="3333FF"/>
                </a:solidFill>
                <a:latin typeface="Arial" pitchFamily="34" charset="0"/>
              </a:rPr>
              <a:t>?</a:t>
            </a:r>
            <a:endParaRPr lang="en-US" altLang="zh-CN" sz="4000">
              <a:solidFill>
                <a:srgbClr val="3333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88178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9" grpId="0"/>
      <p:bldP spid="41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占位符 35841"/>
          <p:cNvSpPr>
            <a:spLocks noGrp="1"/>
          </p:cNvSpPr>
          <p:nvPr>
            <p:ph idx="1"/>
          </p:nvPr>
        </p:nvSpPr>
        <p:spPr>
          <a:xfrm>
            <a:off x="34925" y="571500"/>
            <a:ext cx="8229600" cy="4525963"/>
          </a:xfrm>
        </p:spPr>
        <p:txBody>
          <a:bodyPr anchor="t" anchorCtr="0"/>
          <a:lstStyle>
            <a:lvl1pPr marL="193040" indent="-193040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en-US" alt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8465" indent="-160655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lang="en-US" altLang="en-US" sz="1575">
                <a:solidFill>
                  <a:schemeClr val="tx1"/>
                </a:solidFill>
                <a:latin typeface="+mn-lt"/>
                <a:ea typeface="+mn-ea"/>
              </a:defRPr>
            </a:lvl2pPr>
            <a:lvl3pPr marL="643255" indent="-128270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en-US" altLang="en-US" sz="1350">
                <a:solidFill>
                  <a:schemeClr val="tx1"/>
                </a:solidFill>
                <a:latin typeface="+mn-lt"/>
                <a:ea typeface="+mn-ea"/>
              </a:defRPr>
            </a:lvl3pPr>
            <a:lvl4pPr marL="900430" indent="-128270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lang="en-US" altLang="en-US" sz="1125">
                <a:solidFill>
                  <a:schemeClr val="tx1"/>
                </a:solidFill>
                <a:latin typeface="+mn-lt"/>
                <a:ea typeface="+mn-ea"/>
              </a:defRPr>
            </a:lvl4pPr>
            <a:lvl5pPr marL="1157605" indent="-128270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lang="en-US" altLang="en-US" sz="1125">
                <a:solidFill>
                  <a:schemeClr val="tx1"/>
                </a:solidFill>
                <a:latin typeface="+mn-lt"/>
                <a:ea typeface="+mn-ea"/>
              </a:defRPr>
            </a:lvl5pPr>
            <a:lvl6pPr marL="1414780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en-US" altLang="en-US" sz="1125">
                <a:solidFill>
                  <a:schemeClr val="tx1"/>
                </a:solidFill>
                <a:latin typeface="+mn-lt"/>
                <a:ea typeface="+mn-ea"/>
              </a:defRPr>
            </a:lvl6pPr>
            <a:lvl7pPr marL="1671955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en-US" altLang="en-US" sz="1125">
                <a:solidFill>
                  <a:schemeClr val="tx1"/>
                </a:solidFill>
                <a:latin typeface="+mn-lt"/>
                <a:ea typeface="+mn-ea"/>
              </a:defRPr>
            </a:lvl7pPr>
            <a:lvl8pPr marL="1929130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en-US" altLang="en-US" sz="1125">
                <a:solidFill>
                  <a:schemeClr val="tx1"/>
                </a:solidFill>
                <a:latin typeface="+mn-lt"/>
                <a:ea typeface="+mn-ea"/>
              </a:defRPr>
            </a:lvl8pPr>
            <a:lvl9pPr marL="2186305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en-US" altLang="en-US" sz="1125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93040" marR="0" lvl="0" indent="-193040"/>
            <a:r>
              <a:rPr lang="zh-CN" altLang="zh-CN" sz="4400">
                <a:solidFill>
                  <a:srgbClr val="FF0000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三、看不见的光</a:t>
            </a:r>
          </a:p>
        </p:txBody>
      </p:sp>
      <p:pic>
        <p:nvPicPr>
          <p:cNvPr id="23554" name="图片 35842" descr="2 6 6"/>
          <p:cNvPicPr/>
          <p:nvPr/>
        </p:nvPicPr>
        <p:blipFill>
          <a:blip r:embed="rId2"/>
          <a:stretch>
            <a:fillRect/>
          </a:stretch>
        </p:blipFill>
        <p:spPr>
          <a:xfrm>
            <a:off x="246062" y="1500188"/>
            <a:ext cx="4267200" cy="32115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3555" name="文本框 35843"/>
          <p:cNvSpPr/>
          <p:nvPr/>
        </p:nvSpPr>
        <p:spPr>
          <a:xfrm>
            <a:off x="4953000" y="1500188"/>
            <a:ext cx="41910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 i="1">
                <a:latin typeface="幼圆" pitchFamily="1" charset="-122"/>
                <a:ea typeface="幼圆" pitchFamily="1" charset="-122"/>
              </a:rPr>
              <a:t>温度计放在红光的上方</a:t>
            </a:r>
            <a:endParaRPr lang="zh-CN" altLang="en-US">
              <a:latin typeface="Times New Roman" pitchFamily="2" charset="0"/>
            </a:endParaRPr>
          </a:p>
        </p:txBody>
      </p:sp>
      <p:sp>
        <p:nvSpPr>
          <p:cNvPr id="23556" name="文本框 35844"/>
          <p:cNvSpPr/>
          <p:nvPr/>
        </p:nvSpPr>
        <p:spPr>
          <a:xfrm>
            <a:off x="4953000" y="2306638"/>
            <a:ext cx="3311525" cy="2244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800" b="1">
                <a:latin typeface="方正姚体" pitchFamily="2" charset="-122"/>
                <a:ea typeface="方正姚体" pitchFamily="2" charset="-122"/>
              </a:rPr>
              <a:t>        </a:t>
            </a:r>
            <a:r>
              <a:rPr lang="zh-CN" altLang="en-US" sz="2800" b="1">
                <a:latin typeface="方正姚体" pitchFamily="2" charset="-122"/>
                <a:ea typeface="方正姚体" pitchFamily="2" charset="-122"/>
              </a:rPr>
              <a:t>说明这里也有能量辐射，不过人眼</a:t>
            </a:r>
            <a:r>
              <a:rPr lang="zh-CN" altLang="en-US" sz="2800" b="1">
                <a:solidFill>
                  <a:srgbClr val="FF00FF"/>
                </a:solidFill>
                <a:latin typeface="方正姚体" pitchFamily="2" charset="-122"/>
                <a:ea typeface="方正姚体" pitchFamily="2" charset="-122"/>
              </a:rPr>
              <a:t>看不见</a:t>
            </a:r>
            <a:r>
              <a:rPr lang="zh-CN" altLang="en-US" sz="2800" b="1">
                <a:latin typeface="方正姚体" pitchFamily="2" charset="-122"/>
                <a:ea typeface="方正姚体" pitchFamily="2" charset="-122"/>
              </a:rPr>
              <a:t>，这样的辐射叫做</a:t>
            </a:r>
            <a:r>
              <a:rPr lang="zh-CN" altLang="en-US" sz="2800" b="1">
                <a:solidFill>
                  <a:srgbClr val="FF00FF"/>
                </a:solidFill>
                <a:latin typeface="方正姚体" pitchFamily="2" charset="-122"/>
                <a:ea typeface="方正姚体" pitchFamily="2" charset="-122"/>
              </a:rPr>
              <a:t>红外线。</a:t>
            </a:r>
            <a:endParaRPr lang="zh-CN" altLang="en-US">
              <a:solidFill>
                <a:srgbClr val="FF00FF"/>
              </a:solidFill>
              <a:latin typeface="Times New Roman" pitchFamily="2" charset="0"/>
            </a:endParaRPr>
          </a:p>
        </p:txBody>
      </p:sp>
      <p:sp>
        <p:nvSpPr>
          <p:cNvPr id="23557" name="文本框 35845"/>
          <p:cNvSpPr/>
          <p:nvPr/>
        </p:nvSpPr>
        <p:spPr>
          <a:xfrm>
            <a:off x="1008062" y="5010150"/>
            <a:ext cx="1981200" cy="809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b="1">
                <a:latin typeface="Arial" pitchFamily="34" charset="0"/>
                <a:ea typeface="隶书" pitchFamily="49" charset="-122"/>
              </a:rPr>
              <a:t>现象</a:t>
            </a:r>
            <a:r>
              <a:rPr lang="zh-CN" altLang="en-US" b="1">
                <a:solidFill>
                  <a:srgbClr val="A50021"/>
                </a:solidFill>
                <a:latin typeface="Arial" pitchFamily="34" charset="0"/>
                <a:ea typeface="隶书" pitchFamily="49" charset="-122"/>
              </a:rPr>
              <a:t>：</a:t>
            </a:r>
            <a:endParaRPr lang="zh-CN" altLang="en-US">
              <a:latin typeface="Times New Roman" pitchFamily="2" charset="0"/>
            </a:endParaRPr>
          </a:p>
        </p:txBody>
      </p:sp>
      <p:sp>
        <p:nvSpPr>
          <p:cNvPr id="23558" name="矩形 35846"/>
          <p:cNvSpPr/>
          <p:nvPr/>
        </p:nvSpPr>
        <p:spPr>
          <a:xfrm>
            <a:off x="2574925" y="5186362"/>
            <a:ext cx="5367338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latin typeface="华文新魏" pitchFamily="2" charset="-122"/>
                <a:ea typeface="华文新魏" pitchFamily="2" charset="-122"/>
              </a:rPr>
              <a:t>温度也会上升，示数上升较多 。</a:t>
            </a:r>
            <a:endParaRPr lang="zh-CN" altLang="en-US">
              <a:latin typeface="Times New 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8762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对象 37891"/>
          <p:cNvGraphicFramePr>
            <a:graphicFrameLocks noChangeAspect="1"/>
          </p:cNvGraphicFramePr>
          <p:nvPr/>
        </p:nvGraphicFramePr>
        <p:xfrm>
          <a:off x="88900" y="273050"/>
          <a:ext cx="8923338" cy="612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3" imgW="0" imgH="0" progId="PowerPoint.Slide.8">
                  <p:embed/>
                </p:oleObj>
              </mc:Choice>
              <mc:Fallback>
                <p:oleObj r:id="rId3" imgW="0" imgH="0" progId="PowerPoint.Slid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00" y="273050"/>
                        <a:ext cx="8923338" cy="6126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7382448"/>
      </p:ext>
    </p:extLst>
  </p:cSld>
  <p:clrMapOvr>
    <a:masterClrMapping/>
  </p:clrMapOvr>
  <p:transition spd="slow"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占位符 38913"/>
          <p:cNvSpPr txBox="1">
            <a:spLocks noGrp="1"/>
          </p:cNvSpPr>
          <p:nvPr>
            <p:ph idx="1"/>
          </p:nvPr>
        </p:nvSpPr>
        <p:spPr>
          <a:xfrm>
            <a:off x="284480" y="643890"/>
            <a:ext cx="8247380" cy="2578100"/>
          </a:xfrm>
        </p:spPr>
        <p:txBody>
          <a:bodyPr vert="horz" wrap="square" anchor="t"/>
          <a:lstStyle/>
          <a:p>
            <a:pPr fontAlgn="base"/>
            <a:r>
              <a:rPr lang="en-US" altLang="zh-CN" sz="4000" b="1" strike="noStrike" noProof="1">
                <a:solidFill>
                  <a:srgbClr val="FF0000"/>
                </a:solidFill>
              </a:rPr>
              <a:t>1</a:t>
            </a:r>
            <a:r>
              <a:rPr lang="zh-CN" altLang="en-US" sz="4000" b="1" strike="noStrike" noProof="1">
                <a:solidFill>
                  <a:srgbClr val="FF0000"/>
                </a:solidFill>
              </a:rPr>
              <a:t>、红外线有以下二个特征</a:t>
            </a:r>
            <a:r>
              <a:rPr lang="zh-CN" altLang="en-US" sz="4000" b="1" strike="noStrike" noProof="1"/>
              <a:t>：</a:t>
            </a:r>
          </a:p>
          <a:p>
            <a:pPr fontAlgn="base"/>
            <a:r>
              <a:rPr lang="en-US" altLang="zh-CN" sz="40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</a:t>
            </a:r>
            <a:r>
              <a:rPr lang="zh-CN" altLang="en-US" sz="40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红外线的主要特征是</a:t>
            </a:r>
            <a:r>
              <a:rPr lang="zh-CN" altLang="en-US" sz="4000" b="1" strike="noStrike" noProof="1">
                <a:solidFill>
                  <a:srgbClr val="0000FF"/>
                </a:solidFill>
              </a:rPr>
              <a:t>热作用强。</a:t>
            </a:r>
            <a:r>
              <a:rPr lang="zh-CN" altLang="en-US" sz="4000" b="1" strike="noStrike" noProof="1"/>
              <a:t> </a:t>
            </a:r>
          </a:p>
          <a:p>
            <a:pPr fontAlgn="base"/>
            <a:r>
              <a:rPr lang="en-US" altLang="zh-CN" sz="40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</a:t>
            </a:r>
            <a:r>
              <a:rPr lang="zh-CN" altLang="en-US" sz="40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红外线</a:t>
            </a:r>
            <a:r>
              <a:rPr lang="zh-CN" altLang="en-US" sz="4000" b="1" strike="noStrike" noProof="1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穿透能力比较强</a:t>
            </a:r>
            <a:r>
              <a:rPr lang="zh-CN" altLang="en-US" sz="4000" b="1" strike="noStrike" noProof="1"/>
              <a:t>。</a:t>
            </a:r>
          </a:p>
          <a:p>
            <a:pPr algn="ctr" fontAlgn="base">
              <a:spcBef>
                <a:spcPct val="50000"/>
              </a:spcBef>
              <a:buClr>
                <a:srgbClr val="000000"/>
              </a:buClr>
              <a:buNone/>
            </a:pPr>
            <a:endParaRPr lang="zh-CN" altLang="en-US" sz="4000" b="1" strike="noStrike" noProof="1"/>
          </a:p>
        </p:txBody>
      </p:sp>
      <p:sp>
        <p:nvSpPr>
          <p:cNvPr id="25602" name="文本框 38914"/>
          <p:cNvSpPr/>
          <p:nvPr/>
        </p:nvSpPr>
        <p:spPr>
          <a:xfrm>
            <a:off x="217488" y="3322638"/>
            <a:ext cx="7896225" cy="1938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4000">
                <a:latin typeface="楷体_GB2312" charset="-122"/>
                <a:ea typeface="楷体_GB2312" charset="-122"/>
              </a:rPr>
              <a:t>注意：自然界的所有物体都在不停地向外辐射</a:t>
            </a:r>
            <a:r>
              <a:rPr lang="zh-CN" altLang="en-US" sz="400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红外线</a:t>
            </a:r>
            <a:r>
              <a:rPr lang="zh-CN" altLang="en-US" sz="4000">
                <a:latin typeface="楷体_GB2312" charset="-122"/>
                <a:ea typeface="楷体_GB2312" charset="-122"/>
              </a:rPr>
              <a:t>．</a:t>
            </a:r>
            <a:r>
              <a:rPr lang="zh-CN" altLang="en-US" sz="400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物体的温度越高，辐射的红外线越强</a:t>
            </a:r>
            <a:r>
              <a:rPr lang="zh-CN" altLang="en-US" sz="4000">
                <a:latin typeface="楷体_GB2312" charset="-122"/>
                <a:ea typeface="楷体_GB2312" charset="-122"/>
              </a:rPr>
              <a:t>．</a:t>
            </a:r>
          </a:p>
        </p:txBody>
      </p:sp>
    </p:spTree>
    <p:extLst>
      <p:ext uri="{BB962C8B-B14F-4D97-AF65-F5344CB8AC3E}">
        <p14:creationId xmlns:p14="http://schemas.microsoft.com/office/powerpoint/2010/main" val="103793965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39937"/>
          <p:cNvSpPr/>
          <p:nvPr/>
        </p:nvSpPr>
        <p:spPr>
          <a:xfrm>
            <a:off x="233362" y="512762"/>
            <a:ext cx="268605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800" b="1">
                <a:solidFill>
                  <a:srgbClr val="FF0000"/>
                </a:solidFill>
                <a:latin typeface="Arial" pitchFamily="34" charset="0"/>
                <a:ea typeface="楷体_GB2312" charset="-122"/>
              </a:rPr>
              <a:t>红外线热作用强</a:t>
            </a:r>
          </a:p>
        </p:txBody>
      </p:sp>
      <p:pic>
        <p:nvPicPr>
          <p:cNvPr id="26626" name="图片 39941" descr="hwxys2"/>
          <p:cNvPicPr/>
          <p:nvPr/>
        </p:nvPicPr>
        <p:blipFill>
          <a:blip r:embed="rId2"/>
          <a:stretch>
            <a:fillRect/>
          </a:stretch>
        </p:blipFill>
        <p:spPr>
          <a:xfrm>
            <a:off x="344488" y="1281112"/>
            <a:ext cx="2713038" cy="2460625"/>
          </a:xfrm>
          <a:prstGeom prst="rect">
            <a:avLst/>
          </a:prstGeom>
          <a:noFill/>
          <a:ln>
            <a:solidFill>
              <a:schemeClr val="folHlink"/>
            </a:solidFill>
            <a:round/>
          </a:ln>
        </p:spPr>
      </p:pic>
      <p:pic>
        <p:nvPicPr>
          <p:cNvPr id="26627" name="内容占位符 40963" descr="25"/>
          <p:cNvPicPr>
            <a:picLocks noGrp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3476625" y="1281112"/>
            <a:ext cx="2325688" cy="2484438"/>
          </a:xfrm>
          <a:prstGeom prst="rect">
            <a:avLst/>
          </a:prstGeom>
          <a:noFill/>
          <a:ln>
            <a:solidFill>
              <a:schemeClr val="folHlink"/>
            </a:solidFill>
            <a:round/>
          </a:ln>
        </p:spPr>
      </p:pic>
      <p:pic>
        <p:nvPicPr>
          <p:cNvPr id="26628" name="图片 45057" descr="slt"/>
          <p:cNvPicPr/>
          <p:nvPr/>
        </p:nvPicPr>
        <p:blipFill>
          <a:blip r:embed="rId4"/>
          <a:stretch>
            <a:fillRect/>
          </a:stretch>
        </p:blipFill>
        <p:spPr>
          <a:xfrm>
            <a:off x="5999162" y="1282700"/>
            <a:ext cx="3046412" cy="24828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6629" name="图片 46081" descr="zdm"/>
          <p:cNvPicPr/>
          <p:nvPr/>
        </p:nvPicPr>
        <p:blipFill>
          <a:blip r:embed="rId5"/>
          <a:stretch>
            <a:fillRect/>
          </a:stretch>
        </p:blipFill>
        <p:spPr>
          <a:xfrm>
            <a:off x="2219325" y="3879850"/>
            <a:ext cx="4002088" cy="2454275"/>
          </a:xfrm>
          <a:prstGeom prst="rect">
            <a:avLst/>
          </a:prstGeom>
          <a:noFill/>
          <a:ln>
            <a:solidFill>
              <a:srgbClr val="FF3300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275517562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占位符 48129"/>
          <p:cNvSpPr txBox="1">
            <a:spLocks noGrp="1"/>
          </p:cNvSpPr>
          <p:nvPr>
            <p:ph idx="1"/>
          </p:nvPr>
        </p:nvSpPr>
        <p:spPr>
          <a:xfrm>
            <a:off x="184150" y="376555"/>
            <a:ext cx="8229600" cy="4041775"/>
          </a:xfrm>
        </p:spPr>
        <p:txBody>
          <a:bodyPr vert="horz" wrap="square" anchor="t" anchorCtr="0"/>
          <a:lstStyle>
            <a:lvl1pPr marL="0" indent="0" algn="l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en-US" alt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512" indent="-160338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lang="en-US" altLang="en-US" sz="1575">
                <a:solidFill>
                  <a:schemeClr val="tx1"/>
                </a:solidFill>
                <a:latin typeface="+mn-lt"/>
                <a:ea typeface="+mn-ea"/>
              </a:defRPr>
            </a:lvl2pPr>
            <a:lvl3pPr marL="642938" indent="-127000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en-US" altLang="en-US" sz="1350">
                <a:solidFill>
                  <a:schemeClr val="tx1"/>
                </a:solidFill>
                <a:latin typeface="+mn-lt"/>
                <a:ea typeface="+mn-ea"/>
              </a:defRPr>
            </a:lvl3pPr>
            <a:lvl4pPr marL="900112" indent="-127000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lang="en-US" altLang="en-US" sz="1125">
                <a:solidFill>
                  <a:schemeClr val="tx1"/>
                </a:solidFill>
                <a:latin typeface="+mn-lt"/>
                <a:ea typeface="+mn-ea"/>
              </a:defRPr>
            </a:lvl4pPr>
            <a:lvl5pPr marL="1157288" indent="-127000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lang="en-US" altLang="en-US" sz="1125">
                <a:solidFill>
                  <a:schemeClr val="tx1"/>
                </a:solidFill>
                <a:latin typeface="+mn-lt"/>
                <a:ea typeface="+mn-ea"/>
              </a:defRPr>
            </a:lvl5pPr>
            <a:lvl6pPr marL="1414780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en-US" altLang="en-US" sz="1125">
                <a:solidFill>
                  <a:schemeClr val="tx1"/>
                </a:solidFill>
                <a:latin typeface="+mn-lt"/>
                <a:ea typeface="+mn-ea"/>
              </a:defRPr>
            </a:lvl6pPr>
            <a:lvl7pPr marL="1671955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en-US" altLang="en-US" sz="1125">
                <a:solidFill>
                  <a:schemeClr val="tx1"/>
                </a:solidFill>
                <a:latin typeface="+mn-lt"/>
                <a:ea typeface="+mn-ea"/>
              </a:defRPr>
            </a:lvl7pPr>
            <a:lvl8pPr marL="1929130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en-US" altLang="en-US" sz="1125">
                <a:solidFill>
                  <a:schemeClr val="tx1"/>
                </a:solidFill>
                <a:latin typeface="+mn-lt"/>
                <a:ea typeface="+mn-ea"/>
              </a:defRPr>
            </a:lvl8pPr>
            <a:lvl9pPr marL="2186305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en-US" altLang="en-US" sz="1125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>
              <a:buNone/>
            </a:pPr>
            <a:r>
              <a:rPr lang="zh-CN" altLang="en-US" sz="3600" b="1">
                <a:effectLst>
                  <a:outerShdw blurRad="38100" dist="38100" dir="2700000" algn="tl">
                    <a:schemeClr val="bg2"/>
                  </a:outerShdw>
                </a:effectLst>
              </a:rPr>
              <a:t>红外线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穿透云雾能力较强</a:t>
            </a:r>
            <a:r>
              <a:rPr lang="zh-CN" altLang="en-US" sz="3600" b="1">
                <a:effectLst>
                  <a:outerShdw blurRad="38100" dist="38100" dir="2700000" algn="tl">
                    <a:schemeClr val="bg2"/>
                  </a:outerShdw>
                </a:effectLst>
              </a:rPr>
              <a:t>，用于远距、高空、夜间摄影，遥感技术（勘探地球，寻找水源，监视森林火灾，估测大面积农作物的长势和收成，预测风暴和寒潮等）</a:t>
            </a:r>
          </a:p>
        </p:txBody>
      </p:sp>
      <p:pic>
        <p:nvPicPr>
          <p:cNvPr id="27650" name="图片 49154" descr="3-图片-31电视遥控器"/>
          <p:cNvPicPr/>
          <p:nvPr/>
        </p:nvPicPr>
        <p:blipFill>
          <a:blip r:embed="rId2"/>
          <a:stretch>
            <a:fillRect/>
          </a:stretch>
        </p:blipFill>
        <p:spPr>
          <a:xfrm>
            <a:off x="669925" y="3181350"/>
            <a:ext cx="2714625" cy="30892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7651" name="文本占位符 50177"/>
          <p:cNvPicPr/>
          <p:nvPr/>
        </p:nvPicPr>
        <p:blipFill>
          <a:blip r:embed="rId3"/>
          <a:stretch>
            <a:fillRect/>
          </a:stretch>
        </p:blipFill>
        <p:spPr>
          <a:xfrm>
            <a:off x="3771900" y="3244850"/>
            <a:ext cx="4543425" cy="235585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591057371"/>
      </p:ext>
    </p:extLst>
  </p:cSld>
  <p:clrMapOvr>
    <a:masterClrMapping/>
  </p:clrMapOvr>
  <p:transition spd="slow">
    <p:pull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52225"/>
          <p:cNvSpPr/>
          <p:nvPr/>
        </p:nvSpPr>
        <p:spPr>
          <a:xfrm>
            <a:off x="1692275" y="730250"/>
            <a:ext cx="3348038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4000" b="1">
                <a:latin typeface="Arial" pitchFamily="34" charset="0"/>
              </a:rPr>
              <a:t>三、紫外线</a:t>
            </a:r>
          </a:p>
        </p:txBody>
      </p:sp>
      <p:pic>
        <p:nvPicPr>
          <p:cNvPr id="28674" name="图片 52226" descr="图片3"/>
          <p:cNvPicPr/>
          <p:nvPr/>
        </p:nvPicPr>
        <p:blipFill>
          <a:blip r:embed="rId2"/>
          <a:stretch>
            <a:fillRect/>
          </a:stretch>
        </p:blipFill>
        <p:spPr>
          <a:xfrm>
            <a:off x="971550" y="1500188"/>
            <a:ext cx="5029200" cy="17351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8675" name="矩形 52227"/>
          <p:cNvSpPr/>
          <p:nvPr/>
        </p:nvSpPr>
        <p:spPr>
          <a:xfrm>
            <a:off x="898525" y="3492500"/>
            <a:ext cx="5491162" cy="1066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3200" b="1">
                <a:latin typeface="Arial" pitchFamily="34" charset="0"/>
              </a:rPr>
              <a:t>德国物理学家</a:t>
            </a:r>
            <a:r>
              <a:rPr lang="zh-CN" altLang="en-US" sz="3200" b="1">
                <a:solidFill>
                  <a:srgbClr val="FF0000"/>
                </a:solidFill>
                <a:latin typeface="Arial" pitchFamily="34" charset="0"/>
              </a:rPr>
              <a:t>里特</a:t>
            </a:r>
            <a:r>
              <a:rPr lang="zh-CN" altLang="en-US" sz="3200" b="1">
                <a:latin typeface="Arial" pitchFamily="34" charset="0"/>
              </a:rPr>
              <a:t>在暗室发现</a:t>
            </a:r>
          </a:p>
          <a:p>
            <a:pPr lvl="0" algn="ctr"/>
            <a:r>
              <a:rPr lang="zh-CN" altLang="en-US" sz="3200" b="1">
                <a:latin typeface="Arial" pitchFamily="34" charset="0"/>
              </a:rPr>
              <a:t>光谱紫光外侧能使底片曝光</a:t>
            </a:r>
          </a:p>
        </p:txBody>
      </p:sp>
      <p:sp>
        <p:nvSpPr>
          <p:cNvPr id="28676" name="文本框 52228"/>
          <p:cNvSpPr/>
          <p:nvPr/>
        </p:nvSpPr>
        <p:spPr>
          <a:xfrm>
            <a:off x="900112" y="4649788"/>
            <a:ext cx="7235825" cy="1860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600" b="1">
                <a:solidFill>
                  <a:srgbClr val="0000FF"/>
                </a:solidFill>
                <a:latin typeface="Times New Roman" pitchFamily="2" charset="0"/>
              </a:rPr>
              <a:t>说明：在光谱的紫光以外，也有一种看不见的光，叫紫外线</a:t>
            </a:r>
            <a:r>
              <a:rPr lang="zh-CN" altLang="en-US" sz="2400">
                <a:solidFill>
                  <a:srgbClr val="0000FF"/>
                </a:solidFill>
                <a:latin typeface="Times New Roman" pitchFamily="2" charset="0"/>
              </a:rPr>
              <a:t>。</a:t>
            </a:r>
            <a:endParaRPr lang="zh-CN" altLang="en-US" sz="3600" b="1">
              <a:solidFill>
                <a:srgbClr val="0000FF"/>
              </a:solidFill>
              <a:latin typeface="Times New Roman" pitchFamily="2" charset="0"/>
            </a:endParaRPr>
          </a:p>
          <a:p>
            <a:pPr lvl="0"/>
            <a:endParaRPr lang="zh-CN" altLang="en-US">
              <a:latin typeface="Times New 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8103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53249"/>
          <p:cNvSpPr/>
          <p:nvPr/>
        </p:nvSpPr>
        <p:spPr>
          <a:xfrm>
            <a:off x="211138" y="593725"/>
            <a:ext cx="8439150" cy="4770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4000" b="1">
                <a:latin typeface="楷体_GB2312" charset="-122"/>
                <a:ea typeface="楷体_GB2312" charset="-122"/>
              </a:rPr>
              <a:t>紫外线有以下特征：</a:t>
            </a:r>
          </a:p>
          <a:p>
            <a:pPr lvl="0"/>
            <a:r>
              <a:rPr lang="en-US" altLang="zh-CN" sz="4000" b="1">
                <a:latin typeface="楷体_GB2312" charset="-122"/>
                <a:ea typeface="楷体_GB2312" charset="-122"/>
              </a:rPr>
              <a:t>1.</a:t>
            </a:r>
            <a:r>
              <a:rPr lang="zh-CN" altLang="en-US" sz="4000" b="1">
                <a:latin typeface="楷体_GB2312" charset="-122"/>
                <a:ea typeface="楷体_GB2312" charset="-122"/>
              </a:rPr>
              <a:t>紫外线具有</a:t>
            </a:r>
            <a:r>
              <a:rPr lang="zh-CN" altLang="en-US" sz="4000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荧光效应。</a:t>
            </a:r>
          </a:p>
          <a:p>
            <a:pPr lvl="0"/>
            <a:r>
              <a:rPr lang="en-US" altLang="zh-CN" sz="4000" b="1">
                <a:latin typeface="楷体_GB2312" charset="-122"/>
                <a:ea typeface="楷体_GB2312" charset="-122"/>
              </a:rPr>
              <a:t>2.</a:t>
            </a:r>
            <a:r>
              <a:rPr lang="zh-CN" altLang="en-US" sz="4000" b="1">
                <a:latin typeface="楷体_GB2312" charset="-122"/>
                <a:ea typeface="楷体_GB2312" charset="-122"/>
              </a:rPr>
              <a:t>紫外线的</a:t>
            </a:r>
            <a:r>
              <a:rPr lang="zh-CN" altLang="en-US" sz="4000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生理作用强</a:t>
            </a:r>
            <a:r>
              <a:rPr lang="zh-CN" altLang="en-US" sz="4000" b="1">
                <a:latin typeface="楷体_GB2312" charset="-122"/>
                <a:ea typeface="楷体_GB2312" charset="-122"/>
              </a:rPr>
              <a:t>，能杀菌，剂量大时伤害人体。</a:t>
            </a:r>
          </a:p>
          <a:p>
            <a:pPr lvl="0"/>
            <a:r>
              <a:rPr lang="en-US" altLang="zh-CN" sz="4000" b="1">
                <a:latin typeface="楷体_GB2312" charset="-122"/>
                <a:ea typeface="楷体_GB2312" charset="-122"/>
              </a:rPr>
              <a:t>3.</a:t>
            </a:r>
            <a:r>
              <a:rPr lang="zh-CN" altLang="en-US" sz="4000" b="1">
                <a:latin typeface="楷体_GB2312" charset="-122"/>
                <a:ea typeface="楷体_GB2312" charset="-122"/>
              </a:rPr>
              <a:t>紫外线的</a:t>
            </a:r>
            <a:r>
              <a:rPr lang="zh-CN" altLang="en-US" sz="4000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化学作用强</a:t>
            </a:r>
            <a:r>
              <a:rPr lang="zh-CN" altLang="en-US" sz="4000" b="1">
                <a:latin typeface="楷体_GB2312" charset="-122"/>
                <a:ea typeface="楷体_GB2312" charset="-122"/>
              </a:rPr>
              <a:t>，很容易使相片底片感光。</a:t>
            </a:r>
          </a:p>
          <a:p>
            <a:pPr lvl="0">
              <a:lnSpc>
                <a:spcPct val="110000"/>
              </a:lnSpc>
              <a:spcBef>
                <a:spcPct val="50000"/>
              </a:spcBef>
            </a:pPr>
            <a:endParaRPr lang="zh-CN" altLang="en-US" sz="4000" b="1">
              <a:latin typeface="楷体_GB2312" charset="-122"/>
              <a:ea typeface="楷体_GB2312" charset="-122"/>
            </a:endParaRPr>
          </a:p>
        </p:txBody>
      </p:sp>
      <p:pic>
        <p:nvPicPr>
          <p:cNvPr id="29698" name="Picture 4" descr="3-图片-34验钞机"/>
          <p:cNvPicPr/>
          <p:nvPr/>
        </p:nvPicPr>
        <p:blipFill>
          <a:blip r:embed="rId2"/>
          <a:stretch>
            <a:fillRect/>
          </a:stretch>
        </p:blipFill>
        <p:spPr>
          <a:xfrm>
            <a:off x="3198812" y="3879850"/>
            <a:ext cx="3560762" cy="1916112"/>
          </a:xfrm>
          <a:prstGeom prst="rect">
            <a:avLst/>
          </a:prstGeom>
          <a:noFill/>
          <a:ln w="28575">
            <a:solidFill>
              <a:srgbClr val="6600CC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4963068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charRg st="11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697">
                                            <p:txEl>
                                              <p:charRg st="11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697">
                                            <p:txEl>
                                              <p:charRg st="11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charRg st="24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697">
                                            <p:txEl>
                                              <p:charRg st="24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697">
                                            <p:txEl>
                                              <p:charRg st="24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charRg st="5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697">
                                            <p:txEl>
                                              <p:charRg st="5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697">
                                            <p:txEl>
                                              <p:charRg st="5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 flipH="1">
            <a:off x="0" y="0"/>
            <a:ext cx="0" cy="0"/>
          </a:xfrm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575">
                <a:solidFill>
                  <a:srgbClr val="602E0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9pPr>
          </a:lstStyle>
          <a:p>
            <a:pPr lvl="0"/>
            <a:endParaRPr lang="zh-CN" altLang="en-US"/>
          </a:p>
        </p:txBody>
      </p:sp>
      <p:sp>
        <p:nvSpPr>
          <p:cNvPr id="30722" name="内容占位符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/>
          <a:lstStyle>
            <a:lvl1pPr marL="193040" indent="-193040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en-US" alt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8465" indent="-160655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lang="en-US" altLang="en-US" sz="1575">
                <a:solidFill>
                  <a:schemeClr val="tx1"/>
                </a:solidFill>
                <a:latin typeface="+mn-lt"/>
                <a:ea typeface="+mn-ea"/>
              </a:defRPr>
            </a:lvl2pPr>
            <a:lvl3pPr marL="643255" indent="-128270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en-US" altLang="en-US" sz="1350">
                <a:solidFill>
                  <a:schemeClr val="tx1"/>
                </a:solidFill>
                <a:latin typeface="+mn-lt"/>
                <a:ea typeface="+mn-ea"/>
              </a:defRPr>
            </a:lvl3pPr>
            <a:lvl4pPr marL="900430" indent="-128270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lang="en-US" altLang="en-US" sz="1125">
                <a:solidFill>
                  <a:schemeClr val="tx1"/>
                </a:solidFill>
                <a:latin typeface="+mn-lt"/>
                <a:ea typeface="+mn-ea"/>
              </a:defRPr>
            </a:lvl4pPr>
            <a:lvl5pPr marL="1157605" indent="-128270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lang="en-US" altLang="en-US" sz="1125">
                <a:solidFill>
                  <a:schemeClr val="tx1"/>
                </a:solidFill>
                <a:latin typeface="+mn-lt"/>
                <a:ea typeface="+mn-ea"/>
              </a:defRPr>
            </a:lvl5pPr>
            <a:lvl6pPr marL="1414780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en-US" altLang="en-US" sz="1125">
                <a:solidFill>
                  <a:schemeClr val="tx1"/>
                </a:solidFill>
                <a:latin typeface="+mn-lt"/>
                <a:ea typeface="+mn-ea"/>
              </a:defRPr>
            </a:lvl6pPr>
            <a:lvl7pPr marL="1671955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en-US" altLang="en-US" sz="1125">
                <a:solidFill>
                  <a:schemeClr val="tx1"/>
                </a:solidFill>
                <a:latin typeface="+mn-lt"/>
                <a:ea typeface="+mn-ea"/>
              </a:defRPr>
            </a:lvl7pPr>
            <a:lvl8pPr marL="1929130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en-US" altLang="en-US" sz="1125">
                <a:solidFill>
                  <a:schemeClr val="tx1"/>
                </a:solidFill>
                <a:latin typeface="+mn-lt"/>
                <a:ea typeface="+mn-ea"/>
              </a:defRPr>
            </a:lvl8pPr>
            <a:lvl9pPr marL="2186305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en-US" altLang="en-US" sz="1125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/>
            <a:endParaRPr lang="zh-CN" altLang="en-US"/>
          </a:p>
        </p:txBody>
      </p:sp>
      <p:sp>
        <p:nvSpPr>
          <p:cNvPr id="30723" name="文本框 57345"/>
          <p:cNvSpPr/>
          <p:nvPr/>
        </p:nvSpPr>
        <p:spPr>
          <a:xfrm>
            <a:off x="0" y="368300"/>
            <a:ext cx="5580062" cy="283527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600" b="1">
                <a:solidFill>
                  <a:schemeClr val="tx2"/>
                </a:solidFill>
                <a:latin typeface="Arial Black" pitchFamily="34" charset="0"/>
                <a:ea typeface="楷体_GB2312" charset="-122"/>
              </a:rPr>
              <a:t>太阳光是天然紫外线的重要来源。如果太阳辐射的紫外线</a:t>
            </a:r>
            <a:r>
              <a:rPr lang="zh-CN" altLang="en-US" sz="3600" b="1">
                <a:solidFill>
                  <a:srgbClr val="FF00FF"/>
                </a:solidFill>
                <a:latin typeface="Arial Black" pitchFamily="34" charset="0"/>
                <a:ea typeface="楷体_GB2312" charset="-122"/>
              </a:rPr>
              <a:t>全部</a:t>
            </a:r>
            <a:r>
              <a:rPr lang="zh-CN" altLang="en-US" sz="3600" b="1">
                <a:solidFill>
                  <a:schemeClr val="tx2"/>
                </a:solidFill>
                <a:latin typeface="Arial Black" pitchFamily="34" charset="0"/>
                <a:ea typeface="楷体_GB2312" charset="-122"/>
              </a:rPr>
              <a:t>到达面，地球上的植物、动物和人类都</a:t>
            </a:r>
            <a:r>
              <a:rPr lang="zh-CN" altLang="en-US" sz="3600" b="1">
                <a:solidFill>
                  <a:srgbClr val="FF00FF"/>
                </a:solidFill>
                <a:latin typeface="Arial Black" pitchFamily="34" charset="0"/>
                <a:ea typeface="楷体_GB2312" charset="-122"/>
              </a:rPr>
              <a:t>不可能生存</a:t>
            </a:r>
            <a:r>
              <a:rPr lang="zh-CN" altLang="en-US" sz="3600" b="1">
                <a:solidFill>
                  <a:schemeClr val="tx2"/>
                </a:solidFill>
                <a:latin typeface="Arial Black" pitchFamily="34" charset="0"/>
                <a:ea typeface="楷体_GB2312" charset="-122"/>
              </a:rPr>
              <a:t>。</a:t>
            </a:r>
          </a:p>
        </p:txBody>
      </p:sp>
      <p:sp>
        <p:nvSpPr>
          <p:cNvPr id="30724" name="文本框 57346"/>
          <p:cNvSpPr/>
          <p:nvPr/>
        </p:nvSpPr>
        <p:spPr>
          <a:xfrm>
            <a:off x="0" y="3595688"/>
            <a:ext cx="5580062" cy="283527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600" b="1">
                <a:solidFill>
                  <a:schemeClr val="tx2"/>
                </a:solidFill>
                <a:latin typeface="Arial Black" pitchFamily="34" charset="0"/>
                <a:ea typeface="楷体_GB2312" charset="-122"/>
              </a:rPr>
              <a:t>地球周围包围着厚厚的</a:t>
            </a:r>
            <a:r>
              <a:rPr lang="zh-CN" altLang="en-US" sz="3600" b="1">
                <a:solidFill>
                  <a:srgbClr val="FF00FF"/>
                </a:solidFill>
                <a:latin typeface="Arial Black" pitchFamily="34" charset="0"/>
                <a:ea typeface="楷体_GB2312" charset="-122"/>
              </a:rPr>
              <a:t>大气层</a:t>
            </a:r>
            <a:r>
              <a:rPr lang="zh-CN" altLang="en-US" sz="3600" b="1">
                <a:solidFill>
                  <a:schemeClr val="tx2"/>
                </a:solidFill>
                <a:latin typeface="Arial Black" pitchFamily="34" charset="0"/>
                <a:ea typeface="楷体_GB2312" charset="-122"/>
              </a:rPr>
              <a:t>，在大气层的上部有</a:t>
            </a:r>
            <a:r>
              <a:rPr lang="zh-CN" altLang="en-US" sz="3600" b="1">
                <a:solidFill>
                  <a:srgbClr val="FF00FF"/>
                </a:solidFill>
                <a:latin typeface="Arial Black" pitchFamily="34" charset="0"/>
                <a:ea typeface="楷体_GB2312" charset="-122"/>
              </a:rPr>
              <a:t>臭氧层</a:t>
            </a:r>
            <a:r>
              <a:rPr lang="zh-CN" altLang="en-US" sz="3600" b="1">
                <a:solidFill>
                  <a:schemeClr val="tx2"/>
                </a:solidFill>
                <a:latin typeface="Arial Black" pitchFamily="34" charset="0"/>
                <a:ea typeface="楷体_GB2312" charset="-122"/>
              </a:rPr>
              <a:t>，阳光中的大部分紫外线会被臭氧层吸收，不能到达地面。</a:t>
            </a:r>
            <a:endParaRPr lang="zh-CN" altLang="en-US" sz="3600">
              <a:latin typeface="Times New Roman" pitchFamily="2" charset="0"/>
            </a:endParaRPr>
          </a:p>
        </p:txBody>
      </p:sp>
      <p:pic>
        <p:nvPicPr>
          <p:cNvPr id="30725" name="Picture 255" descr="cy"/>
          <p:cNvPicPr/>
          <p:nvPr/>
        </p:nvPicPr>
        <p:blipFill>
          <a:blip r:embed="rId2"/>
          <a:stretch>
            <a:fillRect/>
          </a:stretch>
        </p:blipFill>
        <p:spPr>
          <a:xfrm>
            <a:off x="5576888" y="368300"/>
            <a:ext cx="3567112" cy="31892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26" name="Picture 256" descr="cy3"/>
          <p:cNvPicPr/>
          <p:nvPr/>
        </p:nvPicPr>
        <p:blipFill>
          <a:blip r:embed="rId3"/>
          <a:stretch>
            <a:fillRect/>
          </a:stretch>
        </p:blipFill>
        <p:spPr>
          <a:xfrm>
            <a:off x="5580062" y="3557588"/>
            <a:ext cx="3563938" cy="2930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461479479"/>
      </p:ext>
    </p:extLst>
  </p:cSld>
  <p:clrMapOvr>
    <a:masterClrMapping/>
  </p:clrMapOvr>
  <p:transition spd="slow">
    <p:pull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62465"/>
          <p:cNvSpPr/>
          <p:nvPr/>
        </p:nvSpPr>
        <p:spPr>
          <a:xfrm>
            <a:off x="422275" y="2530475"/>
            <a:ext cx="769938" cy="1920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vert"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600" b="1">
                <a:solidFill>
                  <a:srgbClr val="000000"/>
                </a:solidFill>
                <a:latin typeface="Times New Roman" pitchFamily="2" charset="0"/>
                <a:ea typeface="隶书" pitchFamily="49" charset="-122"/>
              </a:rPr>
              <a:t>光的色散</a:t>
            </a:r>
          </a:p>
        </p:txBody>
      </p:sp>
      <p:sp>
        <p:nvSpPr>
          <p:cNvPr id="31746" name="左大括号 62466"/>
          <p:cNvSpPr/>
          <p:nvPr/>
        </p:nvSpPr>
        <p:spPr>
          <a:xfrm>
            <a:off x="1116012" y="2400300"/>
            <a:ext cx="215900" cy="2120900"/>
          </a:xfrm>
          <a:prstGeom prst="leftBrace">
            <a:avLst>
              <a:gd name="adj1" fmla="val 81772"/>
              <a:gd name="adj2" fmla="val 50000"/>
            </a:avLst>
          </a:prstGeom>
          <a:noFill/>
          <a:ln>
            <a:solidFill>
              <a:schemeClr val="tx1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1747" name="文本框 62467"/>
          <p:cNvSpPr/>
          <p:nvPr/>
        </p:nvSpPr>
        <p:spPr>
          <a:xfrm>
            <a:off x="1447800" y="1782762"/>
            <a:ext cx="639762" cy="1514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vert"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00000"/>
                </a:solidFill>
                <a:latin typeface="Times New Roman" pitchFamily="2" charset="0"/>
                <a:ea typeface="隶书" pitchFamily="49" charset="-122"/>
              </a:rPr>
              <a:t>光的颜色</a:t>
            </a:r>
          </a:p>
        </p:txBody>
      </p:sp>
      <p:sp>
        <p:nvSpPr>
          <p:cNvPr id="31748" name="文本框 62468"/>
          <p:cNvSpPr/>
          <p:nvPr/>
        </p:nvSpPr>
        <p:spPr>
          <a:xfrm>
            <a:off x="1447800" y="3813175"/>
            <a:ext cx="639762" cy="1870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vert"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00000"/>
                </a:solidFill>
                <a:latin typeface="Times New Roman" pitchFamily="2" charset="0"/>
                <a:ea typeface="隶书" pitchFamily="49" charset="-122"/>
              </a:rPr>
              <a:t>物体的颜色</a:t>
            </a:r>
          </a:p>
        </p:txBody>
      </p:sp>
      <p:sp>
        <p:nvSpPr>
          <p:cNvPr id="31749" name="左大括号 62469"/>
          <p:cNvSpPr/>
          <p:nvPr/>
        </p:nvSpPr>
        <p:spPr>
          <a:xfrm>
            <a:off x="2268538" y="1758950"/>
            <a:ext cx="215900" cy="1412875"/>
          </a:xfrm>
          <a:prstGeom prst="leftBrace">
            <a:avLst>
              <a:gd name="adj1" fmla="val 54474"/>
              <a:gd name="adj2" fmla="val 50000"/>
            </a:avLst>
          </a:prstGeom>
          <a:noFill/>
          <a:ln>
            <a:solidFill>
              <a:schemeClr val="tx1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1750" name="文本框 62470"/>
          <p:cNvSpPr/>
          <p:nvPr/>
        </p:nvSpPr>
        <p:spPr>
          <a:xfrm>
            <a:off x="2555875" y="1501775"/>
            <a:ext cx="6048375" cy="9763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00000"/>
                </a:solidFill>
                <a:latin typeface="Times New Roman" pitchFamily="2" charset="0"/>
                <a:ea typeface="隶书" pitchFamily="49" charset="-122"/>
              </a:rPr>
              <a:t>色散</a:t>
            </a:r>
            <a:r>
              <a:rPr lang="zh-CN" altLang="en-US" sz="2800">
                <a:solidFill>
                  <a:srgbClr val="000000"/>
                </a:solidFill>
                <a:latin typeface="Times New Roman" pitchFamily="2" charset="0"/>
                <a:ea typeface="隶书" pitchFamily="49" charset="-122"/>
              </a:rPr>
              <a:t>：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2" charset="0"/>
                <a:ea typeface="隶书" pitchFamily="49" charset="-122"/>
              </a:rPr>
              <a:t>太阳光可以分解成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2" charset="0"/>
                <a:ea typeface="隶书" pitchFamily="49" charset="-122"/>
              </a:rPr>
              <a:t>红</a:t>
            </a:r>
            <a:r>
              <a:rPr lang="zh-CN" altLang="en-US" sz="2800" b="1">
                <a:solidFill>
                  <a:srgbClr val="006600"/>
                </a:solidFill>
                <a:latin typeface="Times New Roman" pitchFamily="2" charset="0"/>
                <a:ea typeface="隶书" pitchFamily="49" charset="-122"/>
              </a:rPr>
              <a:t>、</a:t>
            </a:r>
            <a:r>
              <a:rPr lang="zh-CN" altLang="en-US" sz="2800" b="1">
                <a:solidFill>
                  <a:srgbClr val="993300"/>
                </a:solidFill>
                <a:latin typeface="Times New Roman" pitchFamily="2" charset="0"/>
                <a:ea typeface="隶书" pitchFamily="49" charset="-122"/>
              </a:rPr>
              <a:t>橙</a:t>
            </a:r>
            <a:r>
              <a:rPr lang="zh-CN" altLang="en-US" sz="2800" b="1">
                <a:solidFill>
                  <a:srgbClr val="006600"/>
                </a:solidFill>
                <a:latin typeface="Times New Roman" pitchFamily="2" charset="0"/>
                <a:ea typeface="隶书" pitchFamily="49" charset="-122"/>
              </a:rPr>
              <a:t>、</a:t>
            </a:r>
            <a:r>
              <a:rPr lang="zh-CN" altLang="en-US" sz="2800" b="1">
                <a:solidFill>
                  <a:srgbClr val="FF9900"/>
                </a:solidFill>
                <a:latin typeface="Times New Roman" pitchFamily="2" charset="0"/>
                <a:ea typeface="隶书" pitchFamily="49" charset="-122"/>
              </a:rPr>
              <a:t>黄</a:t>
            </a:r>
            <a:r>
              <a:rPr lang="zh-CN" altLang="en-US" sz="2800" b="1">
                <a:solidFill>
                  <a:srgbClr val="006600"/>
                </a:solidFill>
                <a:latin typeface="Times New Roman" pitchFamily="2" charset="0"/>
                <a:ea typeface="隶书" pitchFamily="49" charset="-122"/>
              </a:rPr>
              <a:t>、绿、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2" charset="0"/>
                <a:ea typeface="隶书" pitchFamily="49" charset="-122"/>
              </a:rPr>
              <a:t>蓝</a:t>
            </a:r>
            <a:r>
              <a:rPr lang="zh-CN" altLang="en-US" sz="2800" b="1">
                <a:solidFill>
                  <a:srgbClr val="006600"/>
                </a:solidFill>
                <a:latin typeface="Times New Roman" pitchFamily="2" charset="0"/>
                <a:ea typeface="隶书" pitchFamily="49" charset="-122"/>
              </a:rPr>
              <a:t>、</a:t>
            </a:r>
            <a:r>
              <a:rPr lang="zh-CN" altLang="en-US" sz="2800" b="1">
                <a:solidFill>
                  <a:srgbClr val="003366"/>
                </a:solidFill>
                <a:latin typeface="Times New Roman" pitchFamily="2" charset="0"/>
                <a:ea typeface="隶书" pitchFamily="49" charset="-122"/>
              </a:rPr>
              <a:t>靛</a:t>
            </a:r>
            <a:r>
              <a:rPr lang="zh-CN" altLang="en-US" sz="2800" b="1">
                <a:solidFill>
                  <a:srgbClr val="006600"/>
                </a:solidFill>
                <a:latin typeface="Times New Roman" pitchFamily="2" charset="0"/>
                <a:ea typeface="隶书" pitchFamily="49" charset="-122"/>
              </a:rPr>
              <a:t>、</a:t>
            </a:r>
            <a:r>
              <a:rPr lang="zh-CN" altLang="en-US" sz="2800" b="1">
                <a:solidFill>
                  <a:srgbClr val="6600FF"/>
                </a:solidFill>
                <a:latin typeface="Times New Roman" pitchFamily="2" charset="0"/>
                <a:ea typeface="隶书" pitchFamily="49" charset="-122"/>
              </a:rPr>
              <a:t>紫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2" charset="0"/>
                <a:ea typeface="隶书" pitchFamily="49" charset="-122"/>
              </a:rPr>
              <a:t>七种颜色的光。</a:t>
            </a:r>
          </a:p>
        </p:txBody>
      </p:sp>
      <p:sp>
        <p:nvSpPr>
          <p:cNvPr id="31751" name="文本框 62471"/>
          <p:cNvSpPr/>
          <p:nvPr/>
        </p:nvSpPr>
        <p:spPr>
          <a:xfrm>
            <a:off x="2627312" y="2400300"/>
            <a:ext cx="3738562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00000"/>
                </a:solidFill>
                <a:latin typeface="Times New Roman" pitchFamily="2" charset="0"/>
                <a:ea typeface="隶书" pitchFamily="49" charset="-122"/>
              </a:rPr>
              <a:t>三原色光</a:t>
            </a:r>
            <a:r>
              <a:rPr lang="zh-CN" altLang="en-US" sz="2800">
                <a:solidFill>
                  <a:srgbClr val="000000"/>
                </a:solidFill>
                <a:latin typeface="Times New Roman" pitchFamily="2" charset="0"/>
                <a:ea typeface="隶书" pitchFamily="49" charset="-122"/>
              </a:rPr>
              <a:t>：</a:t>
            </a:r>
            <a:r>
              <a:rPr lang="zh-CN" altLang="en-US" sz="2800">
                <a:solidFill>
                  <a:srgbClr val="FF0000"/>
                </a:solidFill>
                <a:latin typeface="Times New Roman" pitchFamily="2" charset="0"/>
                <a:ea typeface="隶书" pitchFamily="49" charset="-122"/>
              </a:rPr>
              <a:t>红</a:t>
            </a:r>
            <a:r>
              <a:rPr lang="zh-CN" altLang="en-US" sz="2800">
                <a:solidFill>
                  <a:srgbClr val="006600"/>
                </a:solidFill>
                <a:latin typeface="Times New Roman" pitchFamily="2" charset="0"/>
                <a:ea typeface="隶书" pitchFamily="49" charset="-122"/>
              </a:rPr>
              <a:t>、绿、</a:t>
            </a:r>
            <a:r>
              <a:rPr lang="zh-CN" altLang="en-US" sz="2800">
                <a:solidFill>
                  <a:srgbClr val="0000FF"/>
                </a:solidFill>
                <a:latin typeface="Times New Roman" pitchFamily="2" charset="0"/>
                <a:ea typeface="隶书" pitchFamily="49" charset="-122"/>
              </a:rPr>
              <a:t>蓝</a:t>
            </a:r>
          </a:p>
        </p:txBody>
      </p:sp>
      <p:sp>
        <p:nvSpPr>
          <p:cNvPr id="31752" name="文本框 62472"/>
          <p:cNvSpPr/>
          <p:nvPr/>
        </p:nvSpPr>
        <p:spPr>
          <a:xfrm>
            <a:off x="2700338" y="2914650"/>
            <a:ext cx="1604962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00000"/>
                </a:solidFill>
                <a:latin typeface="Times New Roman" pitchFamily="2" charset="0"/>
                <a:ea typeface="隶书" pitchFamily="49" charset="-122"/>
              </a:rPr>
              <a:t>光的混合</a:t>
            </a:r>
          </a:p>
        </p:txBody>
      </p:sp>
      <p:sp>
        <p:nvSpPr>
          <p:cNvPr id="31753" name="左大括号 62473"/>
          <p:cNvSpPr/>
          <p:nvPr/>
        </p:nvSpPr>
        <p:spPr>
          <a:xfrm>
            <a:off x="2268538" y="3621088"/>
            <a:ext cx="215900" cy="1992312"/>
          </a:xfrm>
          <a:prstGeom prst="leftBrace">
            <a:avLst>
              <a:gd name="adj1" fmla="val 76814"/>
              <a:gd name="adj2" fmla="val 50000"/>
            </a:avLst>
          </a:prstGeom>
          <a:noFill/>
          <a:ln>
            <a:solidFill>
              <a:schemeClr val="tx1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1754" name="文本框 62474"/>
          <p:cNvSpPr/>
          <p:nvPr/>
        </p:nvSpPr>
        <p:spPr>
          <a:xfrm>
            <a:off x="2700338" y="3429000"/>
            <a:ext cx="5975350" cy="9763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00000"/>
                </a:solidFill>
                <a:latin typeface="Times New Roman" pitchFamily="2" charset="0"/>
                <a:ea typeface="隶书" pitchFamily="49" charset="-122"/>
              </a:rPr>
              <a:t>透明物体的颜色</a:t>
            </a:r>
            <a:r>
              <a:rPr lang="zh-CN" altLang="en-US" sz="2800">
                <a:solidFill>
                  <a:srgbClr val="000000"/>
                </a:solidFill>
                <a:latin typeface="Times New Roman" pitchFamily="2" charset="0"/>
                <a:ea typeface="隶书" pitchFamily="49" charset="-122"/>
              </a:rPr>
              <a:t>：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2" charset="0"/>
                <a:ea typeface="隶书" pitchFamily="49" charset="-122"/>
              </a:rPr>
              <a:t>与物体透过的光的颜色相同。</a:t>
            </a:r>
          </a:p>
        </p:txBody>
      </p:sp>
      <p:sp>
        <p:nvSpPr>
          <p:cNvPr id="31755" name="文本框 62475"/>
          <p:cNvSpPr/>
          <p:nvPr/>
        </p:nvSpPr>
        <p:spPr>
          <a:xfrm>
            <a:off x="2700338" y="4200525"/>
            <a:ext cx="5975350" cy="9763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00000"/>
                </a:solidFill>
                <a:latin typeface="Times New Roman" pitchFamily="2" charset="0"/>
                <a:ea typeface="隶书" pitchFamily="49" charset="-122"/>
              </a:rPr>
              <a:t>不透明物体的颜色</a:t>
            </a:r>
            <a:r>
              <a:rPr lang="zh-CN" altLang="en-US" sz="2800">
                <a:solidFill>
                  <a:srgbClr val="000000"/>
                </a:solidFill>
                <a:latin typeface="Times New Roman" pitchFamily="2" charset="0"/>
                <a:ea typeface="隶书" pitchFamily="49" charset="-122"/>
              </a:rPr>
              <a:t>：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2" charset="0"/>
                <a:ea typeface="隶书" pitchFamily="49" charset="-122"/>
              </a:rPr>
              <a:t>与物体反射的光的颜色相同。</a:t>
            </a:r>
          </a:p>
        </p:txBody>
      </p:sp>
      <p:sp>
        <p:nvSpPr>
          <p:cNvPr id="31756" name="文本框 62476"/>
          <p:cNvSpPr/>
          <p:nvPr/>
        </p:nvSpPr>
        <p:spPr>
          <a:xfrm>
            <a:off x="2700338" y="5035550"/>
            <a:ext cx="4810125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00000"/>
                </a:solidFill>
                <a:latin typeface="Times New Roman" pitchFamily="2" charset="0"/>
                <a:ea typeface="隶书" pitchFamily="49" charset="-122"/>
              </a:rPr>
              <a:t>颜料的三原色</a:t>
            </a:r>
            <a:r>
              <a:rPr lang="zh-CN" altLang="en-US" sz="2800">
                <a:solidFill>
                  <a:srgbClr val="000000"/>
                </a:solidFill>
                <a:latin typeface="Times New Roman" pitchFamily="2" charset="0"/>
                <a:ea typeface="隶书" pitchFamily="49" charset="-122"/>
              </a:rPr>
              <a:t>：</a:t>
            </a:r>
            <a:r>
              <a:rPr lang="zh-CN" altLang="en-US" sz="2800" b="1">
                <a:solidFill>
                  <a:srgbClr val="FF3399"/>
                </a:solidFill>
                <a:latin typeface="黑体" pitchFamily="2" charset="-122"/>
                <a:ea typeface="黑体" pitchFamily="2" charset="-122"/>
              </a:rPr>
              <a:t>品红</a:t>
            </a:r>
            <a:r>
              <a:rPr lang="zh-CN" altLang="en-US" sz="2800">
                <a:solidFill>
                  <a:srgbClr val="000000"/>
                </a:solidFill>
                <a:latin typeface="Times New Roman" pitchFamily="2" charset="0"/>
                <a:ea typeface="隶书" pitchFamily="49" charset="-122"/>
              </a:rPr>
              <a:t>、</a:t>
            </a:r>
            <a:r>
              <a:rPr lang="zh-CN" altLang="en-US" sz="2800" b="1">
                <a:solidFill>
                  <a:srgbClr val="FF9900"/>
                </a:solidFill>
                <a:latin typeface="Times New Roman" pitchFamily="2" charset="0"/>
                <a:ea typeface="隶书" pitchFamily="49" charset="-122"/>
              </a:rPr>
              <a:t>黄</a:t>
            </a:r>
            <a:r>
              <a:rPr lang="zh-CN" altLang="en-US" sz="2800">
                <a:solidFill>
                  <a:srgbClr val="000000"/>
                </a:solidFill>
                <a:latin typeface="Times New Roman" pitchFamily="2" charset="0"/>
                <a:ea typeface="隶书" pitchFamily="49" charset="-122"/>
              </a:rPr>
              <a:t>、</a:t>
            </a:r>
            <a:r>
              <a:rPr lang="zh-CN" altLang="en-US" sz="2800">
                <a:solidFill>
                  <a:srgbClr val="0000FF"/>
                </a:solidFill>
                <a:latin typeface="Times New Roman" pitchFamily="2" charset="0"/>
                <a:ea typeface="隶书" pitchFamily="49" charset="-122"/>
              </a:rPr>
              <a:t>蓝</a:t>
            </a:r>
          </a:p>
        </p:txBody>
      </p:sp>
      <p:sp>
        <p:nvSpPr>
          <p:cNvPr id="31757" name="文本框 62477"/>
          <p:cNvSpPr/>
          <p:nvPr/>
        </p:nvSpPr>
        <p:spPr>
          <a:xfrm>
            <a:off x="2676525" y="5408612"/>
            <a:ext cx="1960562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00000"/>
                </a:solidFill>
                <a:latin typeface="Times New Roman" pitchFamily="2" charset="0"/>
                <a:ea typeface="隶书" pitchFamily="49" charset="-122"/>
              </a:rPr>
              <a:t>色彩的调配</a:t>
            </a:r>
          </a:p>
        </p:txBody>
      </p:sp>
      <p:sp>
        <p:nvSpPr>
          <p:cNvPr id="31758" name="文本框 62478"/>
          <p:cNvSpPr/>
          <p:nvPr/>
        </p:nvSpPr>
        <p:spPr>
          <a:xfrm>
            <a:off x="228600" y="776288"/>
            <a:ext cx="2214562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 eaLnBrk="0" hangingPunct="0"/>
            <a:r>
              <a:rPr lang="zh-CN" altLang="en-US" sz="3200">
                <a:latin typeface="Arial" pitchFamily="34" charset="0"/>
              </a:rPr>
              <a:t>自我小结：</a:t>
            </a:r>
          </a:p>
        </p:txBody>
      </p:sp>
      <p:sp>
        <p:nvSpPr>
          <p:cNvPr id="31759" name="文本框 62479"/>
          <p:cNvSpPr/>
          <p:nvPr/>
        </p:nvSpPr>
        <p:spPr>
          <a:xfrm>
            <a:off x="4556125" y="2876550"/>
            <a:ext cx="2206625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 eaLnBrk="0" hangingPunct="0"/>
            <a:r>
              <a:rPr lang="zh-CN" altLang="en-US" sz="2800">
                <a:solidFill>
                  <a:srgbClr val="FF0000"/>
                </a:solidFill>
                <a:latin typeface="Times New Roman" pitchFamily="2" charset="0"/>
                <a:ea typeface="隶书" pitchFamily="49" charset="-122"/>
              </a:rPr>
              <a:t>红</a:t>
            </a:r>
            <a:r>
              <a:rPr lang="en-US" altLang="zh-CN" sz="2800">
                <a:latin typeface="Times New Roman" pitchFamily="2" charset="0"/>
                <a:ea typeface="隶书" pitchFamily="49" charset="-122"/>
              </a:rPr>
              <a:t>+</a:t>
            </a:r>
            <a:r>
              <a:rPr lang="zh-CN" altLang="en-US" sz="2800">
                <a:solidFill>
                  <a:srgbClr val="006600"/>
                </a:solidFill>
                <a:latin typeface="Times New Roman" pitchFamily="2" charset="0"/>
                <a:ea typeface="隶书" pitchFamily="49" charset="-122"/>
              </a:rPr>
              <a:t>绿</a:t>
            </a:r>
            <a:r>
              <a:rPr lang="en-US" altLang="zh-CN" sz="2800">
                <a:latin typeface="Times New Roman" pitchFamily="2" charset="0"/>
                <a:ea typeface="隶书" pitchFamily="49" charset="-122"/>
              </a:rPr>
              <a:t>+</a:t>
            </a:r>
            <a:r>
              <a:rPr lang="zh-CN" altLang="en-US" sz="2800">
                <a:solidFill>
                  <a:srgbClr val="0000FF"/>
                </a:solidFill>
                <a:latin typeface="Times New Roman" pitchFamily="2" charset="0"/>
                <a:ea typeface="隶书" pitchFamily="49" charset="-122"/>
              </a:rPr>
              <a:t>蓝</a:t>
            </a:r>
            <a:r>
              <a:rPr lang="en-US" altLang="zh-CN" sz="2800">
                <a:latin typeface="Times New Roman" pitchFamily="2" charset="0"/>
                <a:ea typeface="隶书" pitchFamily="49" charset="-122"/>
              </a:rPr>
              <a:t>=</a:t>
            </a:r>
            <a:r>
              <a:rPr lang="zh-CN" altLang="en-US" sz="2800">
                <a:latin typeface="Times New Roman" pitchFamily="2" charset="0"/>
                <a:ea typeface="隶书" pitchFamily="49" charset="-122"/>
              </a:rPr>
              <a:t>白</a:t>
            </a:r>
          </a:p>
        </p:txBody>
      </p:sp>
      <p:sp>
        <p:nvSpPr>
          <p:cNvPr id="31760" name="文本框 62480"/>
          <p:cNvSpPr/>
          <p:nvPr/>
        </p:nvSpPr>
        <p:spPr>
          <a:xfrm>
            <a:off x="4860925" y="5481638"/>
            <a:ext cx="2589212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 eaLnBrk="0" hangingPunct="0"/>
            <a:r>
              <a:rPr lang="zh-CN" altLang="en-US" sz="2800" b="1">
                <a:solidFill>
                  <a:srgbClr val="FF3399"/>
                </a:solidFill>
                <a:latin typeface="黑体" pitchFamily="2" charset="-122"/>
                <a:ea typeface="黑体" pitchFamily="2" charset="-122"/>
              </a:rPr>
              <a:t>品红</a:t>
            </a:r>
            <a:r>
              <a:rPr lang="en-US" altLang="zh-CN" sz="280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zh-CN" altLang="en-US" sz="2800" b="1">
                <a:solidFill>
                  <a:srgbClr val="FF9900"/>
                </a:solidFill>
                <a:latin typeface="Arial" pitchFamily="34" charset="0"/>
              </a:rPr>
              <a:t>黄</a:t>
            </a:r>
            <a:r>
              <a:rPr lang="en-US" altLang="zh-CN" sz="280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zh-CN" altLang="en-US" sz="2800">
                <a:solidFill>
                  <a:srgbClr val="0000FF"/>
                </a:solidFill>
                <a:latin typeface="Times New Roman" pitchFamily="2" charset="0"/>
                <a:ea typeface="隶书" pitchFamily="49" charset="-122"/>
              </a:rPr>
              <a:t>蓝</a:t>
            </a:r>
            <a:r>
              <a:rPr lang="en-US" altLang="zh-CN" sz="2800">
                <a:solidFill>
                  <a:srgbClr val="000000"/>
                </a:solidFill>
                <a:latin typeface="Arial" pitchFamily="34" charset="0"/>
              </a:rPr>
              <a:t>=</a:t>
            </a:r>
            <a:r>
              <a:rPr lang="zh-CN" altLang="en-US" sz="2800">
                <a:solidFill>
                  <a:srgbClr val="000000"/>
                </a:solidFill>
                <a:latin typeface="Arial" pitchFamily="34" charset="0"/>
              </a:rPr>
              <a:t>黑</a:t>
            </a:r>
          </a:p>
        </p:txBody>
      </p:sp>
    </p:spTree>
    <p:extLst>
      <p:ext uri="{BB962C8B-B14F-4D97-AF65-F5344CB8AC3E}">
        <p14:creationId xmlns:p14="http://schemas.microsoft.com/office/powerpoint/2010/main" val="285367570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 fill="hold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25" dur="500" fill="hold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31" dur="500" fill="hold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37" dur="500" fill="hold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base">
                                        <p:cTn id="43" dur="1000" fill="hold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6" dur="500" fill="hold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62" dur="500" fill="hold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base">
                                        <p:cTn id="68" dur="2000" fill="hold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74" dur="500" fill="hold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80" dur="500" fill="hold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base">
                                        <p:cTn id="86" dur="2000" fill="hold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92" dur="770" decel="100000" fill="hold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93" dur="770" decel="100000" fill="hold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base"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base">
                                        <p:cTn id="95" dur="770" fill="hold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base"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base">
                                        <p:cTn id="97" dur="770" fill="hold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base"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1747" grpId="0"/>
      <p:bldP spid="31748" grpId="0"/>
      <p:bldP spid="31750" grpId="0"/>
      <p:bldP spid="31751" grpId="0"/>
      <p:bldP spid="31752" grpId="0"/>
      <p:bldP spid="31754" grpId="0"/>
      <p:bldP spid="31755" grpId="0"/>
      <p:bldP spid="31756" grpId="0"/>
      <p:bldP spid="317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0241" descr="11"/>
          <p:cNvPicPr/>
          <p:nvPr/>
        </p:nvPicPr>
        <p:blipFill>
          <a:blip r:embed="rId2">
            <a:clrChange>
              <a:clrFrom>
                <a:srgbClr val="6C988D"/>
              </a:clrFrom>
              <a:clrTo>
                <a:srgbClr val="6C988D">
                  <a:alpha val="0"/>
                </a:srgbClr>
              </a:clrTo>
            </a:clrChange>
            <a:lum bright="18000"/>
          </a:blip>
          <a:srcRect r="339" b="1538"/>
          <a:stretch>
            <a:fillRect/>
          </a:stretch>
        </p:blipFill>
        <p:spPr>
          <a:xfrm>
            <a:off x="1905000" y="4379912"/>
            <a:ext cx="1554162" cy="15636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2" name="圆角矩形标注 10242"/>
          <p:cNvSpPr/>
          <p:nvPr/>
        </p:nvSpPr>
        <p:spPr>
          <a:xfrm>
            <a:off x="4648200" y="1592262"/>
            <a:ext cx="4495800" cy="3808412"/>
          </a:xfrm>
          <a:prstGeom prst="wedgeRoundRectCallout">
            <a:avLst>
              <a:gd name="adj1" fmla="val -72986"/>
              <a:gd name="adj2" fmla="val 33000"/>
              <a:gd name="adj3" fmla="val 16667"/>
            </a:avLst>
          </a:prstGeom>
          <a:solidFill>
            <a:srgbClr val="00FFFF"/>
          </a:solidFill>
          <a:ln>
            <a:solidFill>
              <a:srgbClr val="CC99FF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 algn="ctr"/>
            <a:endParaRPr lang="zh-CN" altLang="en-US" sz="3600">
              <a:latin typeface="Times New Roman" pitchFamily="2" charset="0"/>
            </a:endParaRPr>
          </a:p>
        </p:txBody>
      </p:sp>
      <p:sp>
        <p:nvSpPr>
          <p:cNvPr id="5123" name="文本框 10243"/>
          <p:cNvSpPr txBox="1"/>
          <p:nvPr/>
        </p:nvSpPr>
        <p:spPr>
          <a:xfrm>
            <a:off x="4876800" y="1592263"/>
            <a:ext cx="4267200" cy="4237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200">
                <a:latin typeface="Times New Roman" pitchFamily="2" charset="0"/>
                <a:ea typeface="华文新魏" pitchFamily="2" charset="-122"/>
              </a:rPr>
              <a:t>       </a:t>
            </a:r>
            <a:r>
              <a:rPr lang="zh-CN" altLang="en-US" sz="3000" b="1">
                <a:latin typeface="Times New Roman" pitchFamily="2" charset="0"/>
                <a:ea typeface="仿宋_GB2312" charset="-122"/>
              </a:rPr>
              <a:t>太阳发出的光，照亮了地球，使万物生辉。</a:t>
            </a:r>
            <a:r>
              <a:rPr lang="en-US" altLang="zh-CN" sz="3000" b="1">
                <a:latin typeface="Times New Roman" pitchFamily="2" charset="0"/>
                <a:ea typeface="仿宋_GB2312" charset="-122"/>
              </a:rPr>
              <a:t>17</a:t>
            </a:r>
            <a:r>
              <a:rPr lang="zh-CN" altLang="en-US" sz="3000" b="1">
                <a:latin typeface="Times New Roman" pitchFamily="2" charset="0"/>
                <a:ea typeface="仿宋_GB2312" charset="-122"/>
              </a:rPr>
              <a:t>世纪以前，人们一直认为白色是最单纯的颜色。直到</a:t>
            </a:r>
            <a:r>
              <a:rPr lang="en-US" altLang="zh-CN" sz="3000" b="1">
                <a:latin typeface="Times New Roman" pitchFamily="2" charset="0"/>
                <a:ea typeface="仿宋_GB2312" charset="-122"/>
              </a:rPr>
              <a:t>1666</a:t>
            </a:r>
            <a:r>
              <a:rPr lang="zh-CN" altLang="en-US" sz="3000" b="1">
                <a:latin typeface="Times New Roman" pitchFamily="2" charset="0"/>
                <a:ea typeface="仿宋_GB2312" charset="-122"/>
              </a:rPr>
              <a:t>年，英国物理学家</a:t>
            </a:r>
            <a:r>
              <a:rPr lang="zh-CN" altLang="en-US" sz="3000" b="1">
                <a:solidFill>
                  <a:srgbClr val="FF0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2" charset="0"/>
                <a:ea typeface="仿宋_GB2312" charset="-122"/>
              </a:rPr>
              <a:t>牛顿</a:t>
            </a:r>
            <a:r>
              <a:rPr lang="zh-CN" altLang="en-US" sz="3000" b="1">
                <a:latin typeface="Times New Roman" pitchFamily="2" charset="0"/>
                <a:ea typeface="仿宋_GB2312" charset="-122"/>
              </a:rPr>
              <a:t>用玻璃三棱镜使太阳发生了色散，这才揭开了光的颜色之谜。</a:t>
            </a:r>
          </a:p>
        </p:txBody>
      </p:sp>
      <p:pic>
        <p:nvPicPr>
          <p:cNvPr id="5124" name="图片 10244" descr="20080819104012e0b69"/>
          <p:cNvPicPr/>
          <p:nvPr/>
        </p:nvPicPr>
        <p:blipFill>
          <a:blip r:embed="rId3">
            <a:lum bright="-12000" contrast="6000"/>
          </a:blip>
          <a:stretch>
            <a:fillRect/>
          </a:stretch>
        </p:blipFill>
        <p:spPr>
          <a:xfrm>
            <a:off x="1247775" y="1387475"/>
            <a:ext cx="3019425" cy="29241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5" name="矩形 10245"/>
          <p:cNvSpPr/>
          <p:nvPr/>
        </p:nvSpPr>
        <p:spPr>
          <a:xfrm>
            <a:off x="127000" y="477838"/>
            <a:ext cx="3578225" cy="706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Times New Roman" pitchFamily="2" charset="0"/>
                <a:ea typeface="华文行楷" pitchFamily="2" charset="-122"/>
              </a:rPr>
              <a:t>1.</a:t>
            </a:r>
            <a:r>
              <a:rPr lang="zh-CN" altLang="en-US" sz="4000">
                <a:solidFill>
                  <a:srgbClr val="FF0000"/>
                </a:solidFill>
                <a:latin typeface="Times New Roman" pitchFamily="2" charset="0"/>
                <a:ea typeface="华文行楷" pitchFamily="2" charset="-122"/>
              </a:rPr>
              <a:t>光的色散</a:t>
            </a:r>
          </a:p>
        </p:txBody>
      </p:sp>
    </p:spTree>
    <p:extLst>
      <p:ext uri="{BB962C8B-B14F-4D97-AF65-F5344CB8AC3E}">
        <p14:creationId xmlns:p14="http://schemas.microsoft.com/office/powerpoint/2010/main" val="41426198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>
          <a:xfrm>
            <a:off x="0" y="-98425"/>
            <a:ext cx="5412740" cy="1141730"/>
          </a:xfrm>
        </p:spPr>
        <p:txBody>
          <a:bodyPr vert="horz" wrap="square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575">
                <a:solidFill>
                  <a:srgbClr val="602E0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9pPr>
          </a:lstStyle>
          <a:p>
            <a:pPr marL="0" marR="0" lvl="0" indent="0" eaLnBrk="1" hangingPunct="1"/>
            <a:r>
              <a:rPr lang="zh-CN" altLang="en-US" sz="4000" b="1">
                <a:solidFill>
                  <a:srgbClr val="FF3300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一、光的色散</a:t>
            </a:r>
          </a:p>
        </p:txBody>
      </p:sp>
      <p:sp>
        <p:nvSpPr>
          <p:cNvPr id="6147" name="矩形 15361"/>
          <p:cNvSpPr/>
          <p:nvPr/>
        </p:nvSpPr>
        <p:spPr>
          <a:xfrm>
            <a:off x="266700" y="719138"/>
            <a:ext cx="8610600" cy="1223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marL="342900" lvl="0" indent="-342900">
              <a:spcBef>
                <a:spcPct val="20000"/>
              </a:spcBef>
            </a:pPr>
            <a:r>
              <a:rPr lang="en-US" altLang="zh-CN" sz="3600" b="1">
                <a:solidFill>
                  <a:schemeClr val="bg2"/>
                </a:solidFill>
                <a:latin typeface="华文行楷" pitchFamily="2" charset="-122"/>
                <a:ea typeface="华文行楷" pitchFamily="2" charset="-122"/>
              </a:rPr>
              <a:t>        </a:t>
            </a:r>
            <a:r>
              <a:rPr lang="en-US" altLang="zh-CN" sz="3600" b="1">
                <a:solidFill>
                  <a:schemeClr val="tx2"/>
                </a:solidFill>
                <a:latin typeface="华文行楷" pitchFamily="2" charset="-122"/>
                <a:ea typeface="华文行楷" pitchFamily="2" charset="-122"/>
              </a:rPr>
              <a:t>  </a:t>
            </a:r>
            <a:r>
              <a:rPr lang="en-US" altLang="zh-CN" sz="2800" b="1">
                <a:solidFill>
                  <a:schemeClr val="tx2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altLang="en-US" sz="2800" b="1">
                <a:solidFill>
                  <a:schemeClr val="tx2"/>
                </a:solidFill>
                <a:latin typeface="华文行楷" pitchFamily="2" charset="-122"/>
                <a:ea typeface="华文行楷" pitchFamily="2" charset="-122"/>
              </a:rPr>
              <a:t>太阳光通过三棱镜后，被分解成各种颜色的光，这种现象叫做</a:t>
            </a:r>
            <a:r>
              <a:rPr lang="zh-CN" altLang="en-US" sz="2800" b="1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光的色散</a:t>
            </a:r>
            <a:r>
              <a:rPr lang="zh-CN" altLang="en-US" sz="3600" b="1">
                <a:solidFill>
                  <a:schemeClr val="bg2"/>
                </a:solidFill>
                <a:latin typeface="华文行楷" pitchFamily="2" charset="-122"/>
                <a:ea typeface="华文行楷" pitchFamily="2" charset="-122"/>
              </a:rPr>
              <a:t>。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8943840" imgH="6000840"/>
        </mc:Choice>
        <mc:Fallback>
          <p:control name="ShockwaveFlash1" r:id="rId2" imgW="8943840" imgH="6000840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5663" y="1941513"/>
                  <a:ext cx="7153275" cy="4800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2677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14337"/>
          <p:cNvSpPr/>
          <p:nvPr/>
        </p:nvSpPr>
        <p:spPr>
          <a:xfrm>
            <a:off x="522288" y="1189038"/>
            <a:ext cx="7239000" cy="1189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Arial" pitchFamily="34" charset="0"/>
                <a:ea typeface="华文中宋" pitchFamily="2" charset="-122"/>
              </a:rPr>
              <a:t>        太阳光（白光）不是单色光，是由各种色光混合而成的。</a:t>
            </a:r>
          </a:p>
        </p:txBody>
      </p:sp>
      <p:sp>
        <p:nvSpPr>
          <p:cNvPr id="7170" name="矩形 14338"/>
          <p:cNvSpPr/>
          <p:nvPr/>
        </p:nvSpPr>
        <p:spPr>
          <a:xfrm>
            <a:off x="381000" y="620712"/>
            <a:ext cx="160020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600" b="1">
                <a:solidFill>
                  <a:srgbClr val="990033"/>
                </a:solidFill>
                <a:latin typeface="Arial" pitchFamily="34" charset="0"/>
                <a:ea typeface="黑体" pitchFamily="2" charset="-122"/>
              </a:rPr>
              <a:t>结论</a:t>
            </a:r>
          </a:p>
        </p:txBody>
      </p:sp>
      <p:pic>
        <p:nvPicPr>
          <p:cNvPr id="7171" name="图片 14339" descr="2 5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2281238"/>
            <a:ext cx="8534400" cy="371157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11994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:p15="http://schemas.microsoft.com/office/powerpoint/2012/main" xmlns="">
      <p:transition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灯片编号占位符 5"/>
          <p:cNvSpPr txBox="1">
            <a:spLocks noGrp="1"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lang="en-US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85500AC8-4548-4267-8A68-B2A4F23C87C2}" type="slidenum">
              <a:rPr lang="zh-CN" altLang="en-US" sz="1400"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6</a:t>
            </a:fld>
            <a:endParaRPr lang="zh-CN" altLang="en-US" sz="1400">
              <a:effectLst>
                <a:outerShdw blurRad="38100" dist="38100" dir="2700000" algn="tl">
                  <a:schemeClr val="bg2"/>
                </a:outerShdw>
              </a:effectLst>
              <a:latin typeface="Arial" pitchFamily="34" charset="0"/>
            </a:endParaRPr>
          </a:p>
        </p:txBody>
      </p:sp>
      <p:sp>
        <p:nvSpPr>
          <p:cNvPr id="8194" name="Rectangle 6"/>
          <p:cNvSpPr>
            <a:spLocks noGrp="1"/>
          </p:cNvSpPr>
          <p:nvPr>
            <p:ph type="title" idx="4294967295"/>
          </p:nvPr>
        </p:nvSpPr>
        <p:spPr>
          <a:xfrm>
            <a:off x="0" y="116205"/>
            <a:ext cx="7428230" cy="831850"/>
          </a:xfrm>
        </p:spPr>
        <p:txBody>
          <a:bodyPr vert="horz" wrap="square" anchor="ctr"/>
          <a:lstStyle/>
          <a:p>
            <a:pPr eaLnBrk="1" fontAlgn="base" hangingPunct="1"/>
            <a:r>
              <a:rPr lang="zh-CN" altLang="en-US" sz="2800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行楷" pitchFamily="2" charset="-122"/>
              </a:rPr>
              <a:t>太阳光通过三棱镜后</a:t>
            </a:r>
            <a:r>
              <a:rPr lang="en-US" altLang="zh-CN" sz="2800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行楷" pitchFamily="2" charset="-122"/>
              </a:rPr>
              <a:t>,</a:t>
            </a:r>
            <a:r>
              <a:rPr lang="zh-CN" altLang="en-US" sz="2800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行楷" pitchFamily="2" charset="-122"/>
              </a:rPr>
              <a:t>分解成七色光带</a:t>
            </a:r>
          </a:p>
        </p:txBody>
      </p:sp>
      <p:sp>
        <p:nvSpPr>
          <p:cNvPr id="8195" name="Text Box 10"/>
          <p:cNvSpPr/>
          <p:nvPr/>
        </p:nvSpPr>
        <p:spPr>
          <a:xfrm>
            <a:off x="23812" y="5246688"/>
            <a:ext cx="8964612" cy="1385888"/>
          </a:xfrm>
          <a:prstGeom prst="rect">
            <a:avLst/>
          </a:prstGeom>
          <a:solidFill>
            <a:schemeClr val="accent1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不同的颜色的光通过三棱镜的</a:t>
            </a:r>
            <a:r>
              <a:rPr lang="zh-CN" altLang="en-US" sz="2800">
                <a:solidFill>
                  <a:srgbClr val="FF00FF"/>
                </a:solidFill>
                <a:latin typeface="华文新魏" pitchFamily="2" charset="-122"/>
                <a:ea typeface="华文新魏" pitchFamily="2" charset="-122"/>
              </a:rPr>
              <a:t>偏折不同</a:t>
            </a:r>
            <a:r>
              <a:rPr lang="en-US" altLang="zh-CN" sz="280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红色光的偏折最小</a:t>
            </a:r>
            <a:r>
              <a:rPr lang="en-US" altLang="zh-CN" sz="280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紫色光的偏折最大</a:t>
            </a:r>
            <a:r>
              <a:rPr lang="en-US" altLang="zh-CN" sz="280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.</a:t>
            </a:r>
            <a:r>
              <a:rPr lang="zh-CN" altLang="en-US" sz="2800">
                <a:solidFill>
                  <a:srgbClr val="FF00FF"/>
                </a:solidFill>
                <a:latin typeface="华文新魏" pitchFamily="2" charset="-122"/>
                <a:ea typeface="华文新魏" pitchFamily="2" charset="-122"/>
              </a:rPr>
              <a:t>偏折由小到大</a:t>
            </a:r>
            <a:r>
              <a:rPr lang="zh-CN" altLang="en-US" sz="280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依次为</a:t>
            </a:r>
            <a:r>
              <a:rPr lang="en-US" altLang="zh-CN" sz="280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红</a:t>
            </a:r>
            <a:r>
              <a:rPr lang="zh-CN" altLang="en-US" sz="2800" b="1">
                <a:solidFill>
                  <a:schemeClr val="bg2"/>
                </a:solidFill>
                <a:latin typeface="华文新魏" pitchFamily="2" charset="-122"/>
                <a:ea typeface="华文新魏" pitchFamily="2" charset="-122"/>
              </a:rPr>
              <a:t>、</a:t>
            </a:r>
            <a:r>
              <a:rPr lang="zh-CN" altLang="en-US" sz="2800" b="1">
                <a:solidFill>
                  <a:srgbClr val="FF9933"/>
                </a:solidFill>
                <a:latin typeface="华文新魏" pitchFamily="2" charset="-122"/>
                <a:ea typeface="华文新魏" pitchFamily="2" charset="-122"/>
              </a:rPr>
              <a:t>橙</a:t>
            </a:r>
            <a:r>
              <a:rPr lang="zh-CN" altLang="en-US" sz="2800" b="1">
                <a:solidFill>
                  <a:schemeClr val="bg2"/>
                </a:solidFill>
                <a:latin typeface="华文新魏" pitchFamily="2" charset="-122"/>
                <a:ea typeface="华文新魏" pitchFamily="2" charset="-122"/>
              </a:rPr>
              <a:t>、</a:t>
            </a:r>
            <a:r>
              <a:rPr lang="zh-CN" altLang="en-US" sz="2800" b="1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黄</a:t>
            </a:r>
            <a:r>
              <a:rPr lang="zh-CN" altLang="en-US" sz="2800" b="1">
                <a:solidFill>
                  <a:schemeClr val="bg2"/>
                </a:solidFill>
                <a:latin typeface="华文新魏" pitchFamily="2" charset="-122"/>
                <a:ea typeface="华文新魏" pitchFamily="2" charset="-122"/>
              </a:rPr>
              <a:t>、</a:t>
            </a:r>
            <a:r>
              <a:rPr lang="zh-CN" altLang="en-US" sz="2800" b="1">
                <a:solidFill>
                  <a:srgbClr val="00DA00"/>
                </a:solidFill>
                <a:latin typeface="华文新魏" pitchFamily="2" charset="-122"/>
                <a:ea typeface="华文新魏" pitchFamily="2" charset="-122"/>
              </a:rPr>
              <a:t>绿</a:t>
            </a:r>
            <a:r>
              <a:rPr lang="zh-CN" altLang="en-US" sz="2800" b="1">
                <a:solidFill>
                  <a:schemeClr val="bg2"/>
                </a:solidFill>
                <a:latin typeface="华文新魏" pitchFamily="2" charset="-122"/>
                <a:ea typeface="华文新魏" pitchFamily="2" charset="-122"/>
              </a:rPr>
              <a:t>、</a:t>
            </a:r>
            <a:r>
              <a:rPr lang="zh-CN" altLang="en-US" sz="2800" b="1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蓝</a:t>
            </a:r>
            <a:r>
              <a:rPr lang="zh-CN" altLang="en-US" sz="2800" b="1">
                <a:solidFill>
                  <a:schemeClr val="bg2"/>
                </a:solidFill>
                <a:latin typeface="华文新魏" pitchFamily="2" charset="-122"/>
                <a:ea typeface="华文新魏" pitchFamily="2" charset="-122"/>
              </a:rPr>
              <a:t>、</a:t>
            </a:r>
            <a:r>
              <a:rPr lang="zh-CN" altLang="en-US" sz="2800">
                <a:solidFill>
                  <a:srgbClr val="99CCFF"/>
                </a:solidFill>
                <a:ea typeface="华文行楷" pitchFamily="2" charset="-122"/>
              </a:rPr>
              <a:t>靛</a:t>
            </a:r>
            <a:r>
              <a:rPr lang="zh-CN" altLang="en-US" sz="2800" b="1">
                <a:solidFill>
                  <a:schemeClr val="bg2"/>
                </a:solidFill>
                <a:latin typeface="华文新魏" pitchFamily="2" charset="-122"/>
                <a:ea typeface="华文新魏" pitchFamily="2" charset="-122"/>
              </a:rPr>
              <a:t>、</a:t>
            </a:r>
            <a:r>
              <a:rPr lang="zh-CN" altLang="en-US" sz="2800" b="1">
                <a:solidFill>
                  <a:srgbClr val="84009A"/>
                </a:solidFill>
                <a:latin typeface="华文新魏" pitchFamily="2" charset="-122"/>
                <a:ea typeface="华文新魏" pitchFamily="2" charset="-122"/>
              </a:rPr>
              <a:t>紫</a:t>
            </a:r>
            <a:r>
              <a:rPr lang="zh-CN" altLang="en-US" sz="2800" b="1">
                <a:solidFill>
                  <a:schemeClr val="bg2"/>
                </a:solidFill>
                <a:latin typeface="华文新魏" pitchFamily="2" charset="-122"/>
                <a:ea typeface="华文新魏" pitchFamily="2" charset="-122"/>
              </a:rPr>
              <a:t>。</a:t>
            </a:r>
          </a:p>
        </p:txBody>
      </p:sp>
      <p:sp>
        <p:nvSpPr>
          <p:cNvPr id="8196" name="Text Box 12"/>
          <p:cNvSpPr/>
          <p:nvPr/>
        </p:nvSpPr>
        <p:spPr>
          <a:xfrm>
            <a:off x="971550" y="4292600"/>
            <a:ext cx="6985000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ea typeface="华文行楷" pitchFamily="2" charset="-122"/>
              </a:rPr>
              <a:t>   一束太阳光（白光）通过三棱镜，被分解成七种色光的现象叫做光的色散</a:t>
            </a:r>
          </a:p>
        </p:txBody>
      </p:sp>
      <p:pic>
        <p:nvPicPr>
          <p:cNvPr id="8197" name="Picture 4" descr="图片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5175"/>
            <a:ext cx="8388350" cy="44640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8" name="Text Box 3"/>
          <p:cNvSpPr/>
          <p:nvPr/>
        </p:nvSpPr>
        <p:spPr>
          <a:xfrm>
            <a:off x="8316912" y="765175"/>
            <a:ext cx="671512" cy="4391025"/>
          </a:xfrm>
          <a:prstGeom prst="rect">
            <a:avLst/>
          </a:prstGeom>
          <a:solidFill>
            <a:srgbClr val="000000"/>
          </a:solidFill>
          <a:ln>
            <a:noFill/>
            <a:miter lim="800000"/>
          </a:ln>
        </p:spPr>
        <p:txBody>
          <a:bodyPr vert="vert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>
                <a:solidFill>
                  <a:srgbClr val="FF3300"/>
                </a:solidFill>
                <a:ea typeface="华文行楷" pitchFamily="2" charset="-122"/>
              </a:rPr>
              <a:t>  红</a:t>
            </a:r>
            <a:r>
              <a:rPr lang="zh-CN" altLang="en-US" sz="3200">
                <a:ea typeface="华文行楷" pitchFamily="2" charset="-122"/>
              </a:rPr>
              <a:t> </a:t>
            </a:r>
            <a:r>
              <a:rPr lang="zh-CN" altLang="en-US" sz="3200">
                <a:solidFill>
                  <a:srgbClr val="FF9933"/>
                </a:solidFill>
                <a:ea typeface="华文行楷" pitchFamily="2" charset="-122"/>
              </a:rPr>
              <a:t>橙</a:t>
            </a:r>
            <a:r>
              <a:rPr lang="zh-CN" altLang="en-US" sz="3200">
                <a:ea typeface="华文行楷" pitchFamily="2" charset="-122"/>
              </a:rPr>
              <a:t> </a:t>
            </a:r>
            <a:r>
              <a:rPr lang="zh-CN" altLang="en-US" sz="3200">
                <a:solidFill>
                  <a:srgbClr val="FFFF00"/>
                </a:solidFill>
                <a:ea typeface="华文行楷" pitchFamily="2" charset="-122"/>
              </a:rPr>
              <a:t>黄</a:t>
            </a:r>
            <a:r>
              <a:rPr lang="zh-CN" altLang="en-US" sz="3200">
                <a:ea typeface="华文行楷" pitchFamily="2" charset="-122"/>
              </a:rPr>
              <a:t> </a:t>
            </a:r>
            <a:r>
              <a:rPr lang="zh-CN" altLang="en-US" sz="3200">
                <a:solidFill>
                  <a:srgbClr val="00DA00"/>
                </a:solidFill>
                <a:ea typeface="华文行楷" pitchFamily="2" charset="-122"/>
              </a:rPr>
              <a:t>绿</a:t>
            </a:r>
            <a:r>
              <a:rPr lang="zh-CN" altLang="en-US" sz="3200">
                <a:ea typeface="华文行楷" pitchFamily="2" charset="-122"/>
              </a:rPr>
              <a:t> </a:t>
            </a:r>
            <a:r>
              <a:rPr lang="zh-CN" altLang="en-US" sz="3200">
                <a:solidFill>
                  <a:srgbClr val="0101DD"/>
                </a:solidFill>
                <a:ea typeface="华文行楷" pitchFamily="2" charset="-122"/>
              </a:rPr>
              <a:t>蓝</a:t>
            </a:r>
            <a:r>
              <a:rPr lang="zh-CN" altLang="en-US" sz="3200">
                <a:ea typeface="华文行楷" pitchFamily="2" charset="-122"/>
              </a:rPr>
              <a:t> </a:t>
            </a:r>
            <a:r>
              <a:rPr lang="zh-CN" altLang="en-US" sz="3200">
                <a:solidFill>
                  <a:srgbClr val="99CCFF"/>
                </a:solidFill>
                <a:ea typeface="华文行楷" pitchFamily="2" charset="-122"/>
              </a:rPr>
              <a:t>靛</a:t>
            </a:r>
            <a:r>
              <a:rPr lang="zh-CN" altLang="en-US" sz="3200">
                <a:ea typeface="华文行楷" pitchFamily="2" charset="-122"/>
              </a:rPr>
              <a:t> </a:t>
            </a:r>
            <a:r>
              <a:rPr lang="zh-CN" altLang="en-US" sz="3200">
                <a:solidFill>
                  <a:srgbClr val="9933FF"/>
                </a:solidFill>
                <a:ea typeface="华文行楷" pitchFamily="2" charset="-122"/>
              </a:rPr>
              <a:t>紫</a:t>
            </a:r>
          </a:p>
        </p:txBody>
      </p:sp>
    </p:spTree>
    <p:extLst>
      <p:ext uri="{BB962C8B-B14F-4D97-AF65-F5344CB8AC3E}">
        <p14:creationId xmlns:p14="http://schemas.microsoft.com/office/powerpoint/2010/main" val="225399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/>
      <p:bldP spid="81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彩虹12"/>
          <p:cNvPicPr/>
          <p:nvPr/>
        </p:nvPicPr>
        <p:blipFill>
          <a:blip r:embed="rId2"/>
          <a:stretch>
            <a:fillRect/>
          </a:stretch>
        </p:blipFill>
        <p:spPr>
          <a:xfrm>
            <a:off x="155575" y="115888"/>
            <a:ext cx="8988425" cy="67468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18" name="WordArt 3"/>
          <p:cNvPicPr/>
          <p:nvPr/>
        </p:nvPicPr>
        <p:blipFill>
          <a:blip r:embed="rId3"/>
          <a:stretch>
            <a:fillRect/>
          </a:stretch>
        </p:blipFill>
        <p:spPr>
          <a:xfrm>
            <a:off x="317500" y="2170112"/>
            <a:ext cx="7935912" cy="129857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92413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5"/>
          <p:cNvSpPr/>
          <p:nvPr/>
        </p:nvSpPr>
        <p:spPr>
          <a:xfrm>
            <a:off x="1403350" y="1557338"/>
            <a:ext cx="2374900" cy="21145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8575">
            <a:solidFill>
              <a:prstClr val="black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endParaRPr lang="zh-CN" altLang="en-US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cxnSp>
        <p:nvCxnSpPr>
          <p:cNvPr id="10242" name="Line 6"/>
          <p:cNvCxnSpPr/>
          <p:nvPr/>
        </p:nvCxnSpPr>
        <p:spPr>
          <a:xfrm flipV="1">
            <a:off x="179388" y="2852738"/>
            <a:ext cx="1758950" cy="731838"/>
          </a:xfrm>
          <a:prstGeom prst="line">
            <a:avLst/>
          </a:prstGeom>
          <a:noFill/>
          <a:ln w="57150">
            <a:solidFill>
              <a:srgbClr val="FF0000"/>
            </a:solidFill>
            <a:bevel/>
            <a:tailEnd type="stealth" len="lg"/>
          </a:ln>
        </p:spPr>
      </p:cxnSp>
      <p:cxnSp>
        <p:nvCxnSpPr>
          <p:cNvPr id="10243" name="Line 7"/>
          <p:cNvCxnSpPr/>
          <p:nvPr/>
        </p:nvCxnSpPr>
        <p:spPr>
          <a:xfrm>
            <a:off x="1498600" y="2667000"/>
            <a:ext cx="657225" cy="387350"/>
          </a:xfrm>
          <a:prstGeom prst="line">
            <a:avLst/>
          </a:prstGeom>
          <a:noFill/>
          <a:ln w="38100">
            <a:solidFill>
              <a:prstClr val="black"/>
            </a:solidFill>
            <a:prstDash val="dash"/>
            <a:bevel/>
          </a:ln>
        </p:spPr>
      </p:cxnSp>
      <p:cxnSp>
        <p:nvCxnSpPr>
          <p:cNvPr id="10244" name="Line 8"/>
          <p:cNvCxnSpPr/>
          <p:nvPr/>
        </p:nvCxnSpPr>
        <p:spPr>
          <a:xfrm>
            <a:off x="1870075" y="2870200"/>
            <a:ext cx="1474788" cy="23812"/>
          </a:xfrm>
          <a:prstGeom prst="line">
            <a:avLst/>
          </a:prstGeom>
          <a:noFill/>
          <a:ln w="57150">
            <a:solidFill>
              <a:srgbClr val="FF0000"/>
            </a:solidFill>
            <a:bevel/>
            <a:tailEnd type="stealth" len="lg"/>
          </a:ln>
        </p:spPr>
      </p:cxnSp>
      <p:cxnSp>
        <p:nvCxnSpPr>
          <p:cNvPr id="10245" name="Line 9"/>
          <p:cNvCxnSpPr/>
          <p:nvPr/>
        </p:nvCxnSpPr>
        <p:spPr>
          <a:xfrm flipV="1">
            <a:off x="2933700" y="2684462"/>
            <a:ext cx="844550" cy="419100"/>
          </a:xfrm>
          <a:prstGeom prst="line">
            <a:avLst/>
          </a:prstGeom>
          <a:noFill/>
          <a:ln w="38100">
            <a:solidFill>
              <a:prstClr val="black"/>
            </a:solidFill>
            <a:prstDash val="dash"/>
            <a:bevel/>
          </a:ln>
        </p:spPr>
      </p:cxnSp>
      <p:cxnSp>
        <p:nvCxnSpPr>
          <p:cNvPr id="10246" name="Line 10"/>
          <p:cNvCxnSpPr/>
          <p:nvPr/>
        </p:nvCxnSpPr>
        <p:spPr>
          <a:xfrm>
            <a:off x="3352800" y="2909888"/>
            <a:ext cx="1406525" cy="839788"/>
          </a:xfrm>
          <a:prstGeom prst="line">
            <a:avLst/>
          </a:prstGeom>
          <a:noFill/>
          <a:ln w="57150">
            <a:solidFill>
              <a:srgbClr val="FF0000"/>
            </a:solidFill>
            <a:bevel/>
            <a:tailEnd type="stealth" len="lg"/>
          </a:ln>
        </p:spPr>
      </p:cxnSp>
      <p:sp>
        <p:nvSpPr>
          <p:cNvPr id="10247" name="Text Box 11"/>
          <p:cNvSpPr txBox="1"/>
          <p:nvPr/>
        </p:nvSpPr>
        <p:spPr>
          <a:xfrm>
            <a:off x="107950" y="3860800"/>
            <a:ext cx="8101013" cy="1477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3600" b="1">
                <a:solidFill>
                  <a:srgbClr val="2B2BFE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三棱镜使光线向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底边</a:t>
            </a:r>
            <a:r>
              <a:rPr lang="zh-CN" altLang="en-US" sz="3600" b="1">
                <a:solidFill>
                  <a:srgbClr val="2B2BFE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一侧偏折</a:t>
            </a:r>
            <a:r>
              <a:rPr lang="en-US" altLang="en-US" sz="3600" b="1">
                <a:solidFill>
                  <a:srgbClr val="2B2BFE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;</a:t>
            </a:r>
          </a:p>
          <a:p>
            <a:pPr lvl="0">
              <a:spcBef>
                <a:spcPct val="50000"/>
              </a:spcBef>
            </a:pPr>
            <a:r>
              <a:rPr lang="zh-CN" altLang="en-US" sz="3600" b="1">
                <a:solidFill>
                  <a:srgbClr val="2B2BFE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太阳光通过三棱镜后分解成七色光。</a:t>
            </a:r>
          </a:p>
        </p:txBody>
      </p:sp>
      <p:sp>
        <p:nvSpPr>
          <p:cNvPr id="10248" name="Text Box 12"/>
          <p:cNvSpPr txBox="1"/>
          <p:nvPr/>
        </p:nvSpPr>
        <p:spPr>
          <a:xfrm>
            <a:off x="914400" y="533400"/>
            <a:ext cx="2895600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4000">
                <a:solidFill>
                  <a:srgbClr val="2B2BFE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2" charset="0"/>
              </a:rPr>
              <a:t>物理知识：</a:t>
            </a:r>
          </a:p>
        </p:txBody>
      </p:sp>
      <p:pic>
        <p:nvPicPr>
          <p:cNvPr id="10249" name="Picture 12" descr="DSCN0553"/>
          <p:cNvPicPr>
            <a:picLocks noGrp="1"/>
          </p:cNvPicPr>
          <p:nvPr>
            <p:ph sz="half" idx="4294967295"/>
          </p:nvPr>
        </p:nvPicPr>
        <p:blipFill>
          <a:blip r:embed="rId2">
            <a:lum bright="-18000" contrast="46000"/>
          </a:blip>
          <a:stretch>
            <a:fillRect/>
          </a:stretch>
        </p:blipFill>
        <p:spPr>
          <a:xfrm>
            <a:off x="4819650" y="333375"/>
            <a:ext cx="4233862" cy="2897188"/>
          </a:xfrm>
          <a:prstGeom prst="rect">
            <a:avLst/>
          </a:prstGeom>
          <a:noFill/>
          <a:ln>
            <a:miter lim="800000"/>
          </a:ln>
        </p:spPr>
      </p:pic>
    </p:spTree>
    <p:extLst>
      <p:ext uri="{BB962C8B-B14F-4D97-AF65-F5344CB8AC3E}">
        <p14:creationId xmlns:p14="http://schemas.microsoft.com/office/powerpoint/2010/main" val="44109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300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reeform 2"/>
          <p:cNvSpPr/>
          <p:nvPr/>
        </p:nvSpPr>
        <p:spPr>
          <a:xfrm>
            <a:off x="1066800" y="1600200"/>
            <a:ext cx="2819400" cy="3429000"/>
          </a:xfrm>
          <a:custGeom>
            <a:avLst/>
            <a:gdLst/>
            <a:ahLst/>
            <a:cxnLst>
              <a:cxn ang="0">
                <a:pos x="680" y="267"/>
              </a:cxn>
              <a:cxn ang="0">
                <a:pos x="288" y="1867"/>
              </a:cxn>
              <a:cxn ang="0">
                <a:pos x="1640" y="1563"/>
              </a:cxn>
              <a:cxn ang="0">
                <a:pos x="1136" y="267"/>
              </a:cxn>
              <a:cxn ang="0">
                <a:pos x="680" y="267"/>
              </a:cxn>
            </a:cxnLst>
            <a:rect l="0" t="0" r="0" b="0"/>
            <a:pathLst>
              <a:path w="1770" h="2331">
                <a:moveTo>
                  <a:pt x="680" y="267"/>
                </a:moveTo>
                <a:cubicBezTo>
                  <a:pt x="539" y="534"/>
                  <a:pt x="0" y="1403"/>
                  <a:pt x="288" y="1867"/>
                </a:cubicBezTo>
                <a:cubicBezTo>
                  <a:pt x="576" y="2331"/>
                  <a:pt x="1552" y="2275"/>
                  <a:pt x="1640" y="1563"/>
                </a:cubicBezTo>
                <a:cubicBezTo>
                  <a:pt x="1770" y="1312"/>
                  <a:pt x="1296" y="483"/>
                  <a:pt x="1136" y="267"/>
                </a:cubicBezTo>
                <a:cubicBezTo>
                  <a:pt x="976" y="51"/>
                  <a:pt x="821" y="0"/>
                  <a:pt x="680" y="267"/>
                </a:cubicBezTo>
                <a:close/>
              </a:path>
            </a:pathLst>
          </a:custGeom>
          <a:gradFill rotWithShape="1">
            <a:gsLst>
              <a:gs pos="0">
                <a:srgbClr val="99CCFF">
                  <a:alpha val="79999"/>
                </a:srgbClr>
              </a:gs>
              <a:gs pos="100000">
                <a:srgbClr val="475E76"/>
              </a:gs>
            </a:gsLst>
            <a:path path="rect">
              <a:fillToRect t="100000" r="100000"/>
            </a:path>
          </a:gradFill>
          <a:ln>
            <a:noFill/>
            <a:miter lim="800000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cxnSp>
        <p:nvCxnSpPr>
          <p:cNvPr id="11266" name="Line 3"/>
          <p:cNvCxnSpPr/>
          <p:nvPr/>
        </p:nvCxnSpPr>
        <p:spPr>
          <a:xfrm rot="13500000" flipH="1">
            <a:off x="365125" y="2079625"/>
            <a:ext cx="1114425" cy="1390650"/>
          </a:xfrm>
          <a:prstGeom prst="line">
            <a:avLst/>
          </a:prstGeom>
          <a:noFill/>
          <a:ln w="38100">
            <a:solidFill>
              <a:srgbClr val="FFFFFF"/>
            </a:solidFill>
            <a:bevel/>
            <a:tailEnd type="stealth" len="lg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</p:cxnSp>
      <p:cxnSp>
        <p:nvCxnSpPr>
          <p:cNvPr id="11267" name="Line 4"/>
          <p:cNvCxnSpPr/>
          <p:nvPr/>
        </p:nvCxnSpPr>
        <p:spPr>
          <a:xfrm rot="13500000" flipH="1">
            <a:off x="2000250" y="2152650"/>
            <a:ext cx="1136650" cy="1103312"/>
          </a:xfrm>
          <a:prstGeom prst="line">
            <a:avLst/>
          </a:prstGeom>
          <a:noFill/>
          <a:ln w="57150">
            <a:solidFill>
              <a:srgbClr val="FF0000"/>
            </a:solidFill>
            <a:bevel/>
            <a:tailEnd type="stealth" len="lg"/>
          </a:ln>
        </p:spPr>
      </p:cxnSp>
      <p:cxnSp>
        <p:nvCxnSpPr>
          <p:cNvPr id="11268" name="Line 6"/>
          <p:cNvCxnSpPr/>
          <p:nvPr/>
        </p:nvCxnSpPr>
        <p:spPr>
          <a:xfrm rot="13500000" flipH="1">
            <a:off x="1658938" y="2916238"/>
            <a:ext cx="2127250" cy="592138"/>
          </a:xfrm>
          <a:prstGeom prst="line">
            <a:avLst/>
          </a:prstGeom>
          <a:noFill/>
          <a:ln w="57150">
            <a:solidFill>
              <a:srgbClr val="84009A"/>
            </a:solidFill>
            <a:bevel/>
            <a:tailEnd type="stealth" len="lg"/>
          </a:ln>
        </p:spPr>
      </p:cxnSp>
      <p:cxnSp>
        <p:nvCxnSpPr>
          <p:cNvPr id="11269" name="Line 8"/>
          <p:cNvCxnSpPr/>
          <p:nvPr/>
        </p:nvCxnSpPr>
        <p:spPr>
          <a:xfrm rot="13500000" flipH="1">
            <a:off x="1943100" y="2263775"/>
            <a:ext cx="1287462" cy="1028700"/>
          </a:xfrm>
          <a:prstGeom prst="line">
            <a:avLst/>
          </a:prstGeom>
          <a:noFill/>
          <a:ln w="57150">
            <a:solidFill>
              <a:srgbClr val="FF6600"/>
            </a:solidFill>
            <a:bevel/>
            <a:tailEnd type="stealth" len="lg"/>
          </a:ln>
        </p:spPr>
      </p:cxnSp>
      <p:cxnSp>
        <p:nvCxnSpPr>
          <p:cNvPr id="11270" name="Line 9"/>
          <p:cNvCxnSpPr/>
          <p:nvPr/>
        </p:nvCxnSpPr>
        <p:spPr>
          <a:xfrm rot="13500000" flipH="1">
            <a:off x="1873250" y="2349500"/>
            <a:ext cx="1460500" cy="996950"/>
          </a:xfrm>
          <a:prstGeom prst="line">
            <a:avLst/>
          </a:prstGeom>
          <a:noFill/>
          <a:ln w="57150">
            <a:solidFill>
              <a:srgbClr val="FFFF00"/>
            </a:solidFill>
            <a:bevel/>
            <a:tailEnd type="stealth" len="lg"/>
          </a:ln>
        </p:spPr>
      </p:cxnSp>
      <p:cxnSp>
        <p:nvCxnSpPr>
          <p:cNvPr id="11271" name="Line 10"/>
          <p:cNvCxnSpPr/>
          <p:nvPr/>
        </p:nvCxnSpPr>
        <p:spPr>
          <a:xfrm rot="13500000" flipH="1">
            <a:off x="1841500" y="2481262"/>
            <a:ext cx="1646238" cy="923925"/>
          </a:xfrm>
          <a:prstGeom prst="line">
            <a:avLst/>
          </a:prstGeom>
          <a:noFill/>
          <a:ln w="57150">
            <a:solidFill>
              <a:srgbClr val="00FF00"/>
            </a:solidFill>
            <a:bevel/>
            <a:tailEnd type="stealth" len="lg"/>
          </a:ln>
        </p:spPr>
      </p:cxnSp>
      <p:cxnSp>
        <p:nvCxnSpPr>
          <p:cNvPr id="11272" name="Line 11"/>
          <p:cNvCxnSpPr/>
          <p:nvPr/>
        </p:nvCxnSpPr>
        <p:spPr>
          <a:xfrm rot="13500000" flipH="1">
            <a:off x="1789112" y="2613025"/>
            <a:ext cx="1798638" cy="836612"/>
          </a:xfrm>
          <a:prstGeom prst="line">
            <a:avLst/>
          </a:prstGeom>
          <a:noFill/>
          <a:ln w="57150">
            <a:solidFill>
              <a:srgbClr val="0000FF"/>
            </a:solidFill>
            <a:bevel/>
            <a:tailEnd type="stealth" len="lg"/>
          </a:ln>
        </p:spPr>
      </p:cxnSp>
      <p:cxnSp>
        <p:nvCxnSpPr>
          <p:cNvPr id="11273" name="Line 12"/>
          <p:cNvCxnSpPr/>
          <p:nvPr/>
        </p:nvCxnSpPr>
        <p:spPr>
          <a:xfrm rot="13500000" flipH="1">
            <a:off x="1733550" y="2789238"/>
            <a:ext cx="1952625" cy="723900"/>
          </a:xfrm>
          <a:prstGeom prst="line">
            <a:avLst/>
          </a:prstGeom>
          <a:noFill/>
          <a:ln w="57150">
            <a:solidFill>
              <a:srgbClr val="008080"/>
            </a:solidFill>
            <a:bevel/>
            <a:tailEnd type="stealth" len="lg"/>
          </a:ln>
        </p:spPr>
      </p:cxnSp>
      <p:sp>
        <p:nvSpPr>
          <p:cNvPr id="11274" name="Text Box 13"/>
          <p:cNvSpPr txBox="1"/>
          <p:nvPr/>
        </p:nvSpPr>
        <p:spPr>
          <a:xfrm>
            <a:off x="3352800" y="1981200"/>
            <a:ext cx="914400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4000"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2" charset="0"/>
                <a:ea typeface="楷体_GB2312" charset="-122"/>
              </a:rPr>
              <a:t>红</a:t>
            </a:r>
          </a:p>
        </p:txBody>
      </p:sp>
      <p:sp>
        <p:nvSpPr>
          <p:cNvPr id="11275" name="Text Box 14"/>
          <p:cNvSpPr txBox="1"/>
          <p:nvPr/>
        </p:nvSpPr>
        <p:spPr>
          <a:xfrm>
            <a:off x="3563938" y="3573463"/>
            <a:ext cx="914400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4000" b="1">
                <a:solidFill>
                  <a:srgbClr val="84009A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2" charset="0"/>
                <a:ea typeface="楷体_GB2312" charset="-122"/>
              </a:rPr>
              <a:t>紫</a:t>
            </a:r>
          </a:p>
        </p:txBody>
      </p:sp>
      <p:sp>
        <p:nvSpPr>
          <p:cNvPr id="11276" name="Text Box 15"/>
          <p:cNvSpPr txBox="1"/>
          <p:nvPr/>
        </p:nvSpPr>
        <p:spPr>
          <a:xfrm>
            <a:off x="5014595" y="442595"/>
            <a:ext cx="401320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en-US" altLang="en-US" sz="4400" u="none" baseline="0">
                <a:solidFill>
                  <a:schemeClr val="tx1"/>
                </a:solidFill>
                <a:latin typeface="Tahoma" pitchFamily="2" charset="0"/>
                <a:ea typeface="宋体" pitchFamily="2" charset="-122"/>
              </a:defRPr>
            </a:lvl5pPr>
          </a:lstStyle>
          <a:p>
            <a:pPr lvl="0" indent="900430"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2" charset="0"/>
              </a:rPr>
              <a:t>太阳光是由七种颜色的光组成，水滴对七色光的偏折程度也是各不相同，红光偏折最小，紫光偏折最大，所以白光入水后就被分解开来。</a:t>
            </a:r>
          </a:p>
        </p:txBody>
      </p:sp>
    </p:spTree>
    <p:extLst>
      <p:ext uri="{BB962C8B-B14F-4D97-AF65-F5344CB8AC3E}">
        <p14:creationId xmlns:p14="http://schemas.microsoft.com/office/powerpoint/2010/main" val="98409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7" dur="1000" fill="hold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22" dur="1000" fill="hold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27" dur="1000" fill="hold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32" dur="1000" fill="hold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37" dur="1000" fill="hold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42" dur="1000" fill="hold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47" dur="1000" fill="hold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53" dur="2000" fill="hold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56" dur="2000" fill="hold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59" dur="2000" fill="hold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62" dur="2000" fill="hold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65" dur="2000" fill="hold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68" dur="2000" fill="hold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1" dur="2000" fill="hold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7" dur="2000" fill="hold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80" dur="2000" fill="hold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1399</Words>
  <Application>Microsoft Office PowerPoint</Application>
  <PresentationFormat>全屏显示(4:3)</PresentationFormat>
  <Paragraphs>87</Paragraphs>
  <Slides>28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0" baseType="lpstr">
      <vt:lpstr>Office 主题</vt:lpstr>
      <vt:lpstr>Microsoft PowerPoint 97-2003 幻灯片</vt:lpstr>
      <vt:lpstr>PowerPoint 演示文稿</vt:lpstr>
      <vt:lpstr>PowerPoint 演示文稿</vt:lpstr>
      <vt:lpstr>PowerPoint 演示文稿</vt:lpstr>
      <vt:lpstr>一、光的色散</vt:lpstr>
      <vt:lpstr>PowerPoint 演示文稿</vt:lpstr>
      <vt:lpstr>太阳光通过三棱镜后,分解成七色光带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1.透明物体的颜色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6</cp:revision>
  <dcterms:created xsi:type="dcterms:W3CDTF">2021-01-09T12:40:12Z</dcterms:created>
  <dcterms:modified xsi:type="dcterms:W3CDTF">2021-01-09T12:58:37Z</dcterms:modified>
</cp:coreProperties>
</file>