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D1F400-182A-4632-B714-EF834E20F1B6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E4F9C-8FB2-4816-A6CA-8D13176AA7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55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&#37202;&#31934;&#30340;&#27773;&#21270;&#21644;&#28082;&#21270;&#30340;&#23454;&#39564;%20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kx.pyjy.net/zttj/qhhyh/tuxiang.htm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hyperlink" Target="3.3.2&#35266;&#23519;&#27700;&#30340;&#27832;&#33150;.fl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WordArt 3"/>
          <p:cNvSpPr/>
          <p:nvPr/>
        </p:nvSpPr>
        <p:spPr>
          <a:xfrm>
            <a:off x="1365250" y="3214688"/>
            <a:ext cx="6588125" cy="904875"/>
          </a:xfrm>
          <a:solidFill>
            <a:srgbClr val="0066CC"/>
          </a:solidFill>
          <a:ln w="19050" cap="rnd">
            <a:solidFill>
              <a:srgbClr val="99CCFF"/>
            </a:solidFill>
            <a:bevel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4400" b="1" kern="10" dirty="0" err="1" smtClean="0">
                <a:ln w="19050" cap="rnd">
                  <a:solidFill>
                    <a:srgbClr val="99CCFF"/>
                  </a:solidFill>
                  <a:bevel/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第三节</a:t>
            </a:r>
            <a:r>
              <a:rPr lang="en-US" sz="4400" b="1" kern="10" dirty="0" smtClean="0">
                <a:ln w="19050" cap="rnd">
                  <a:solidFill>
                    <a:srgbClr val="99CCFF"/>
                  </a:solidFill>
                  <a:bevel/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 </a:t>
            </a:r>
            <a:r>
              <a:rPr sz="4400" b="1" kern="10" dirty="0" err="1" smtClean="0">
                <a:ln w="19050" cap="rnd">
                  <a:solidFill>
                    <a:srgbClr val="99CCFF"/>
                  </a:solidFill>
                  <a:bevel/>
                </a:ln>
                <a:solidFill>
                  <a:srgbClr val="0066CC"/>
                </a:solidFill>
                <a:effectLst>
                  <a:outerShdw dist="35921" dir="2700000" algn="ctr">
                    <a:srgbClr val="990000"/>
                  </a:outerShdw>
                </a:effectLst>
                <a:latin typeface="宋体"/>
              </a:rPr>
              <a:t>汽化和液化</a:t>
            </a:r>
            <a:endParaRPr sz="4400" b="1" kern="10" dirty="0">
              <a:ln w="19050" cap="rnd">
                <a:solidFill>
                  <a:srgbClr val="99CCFF"/>
                </a:solidFill>
                <a:bevel/>
              </a:ln>
              <a:solidFill>
                <a:srgbClr val="0066CC"/>
              </a:solidFill>
              <a:effectLst>
                <a:outerShdw dist="35921" dir="2700000" algn="ctr">
                  <a:srgbClr val="990000"/>
                </a:outerShdw>
              </a:effectLst>
              <a:latin typeface="宋体"/>
            </a:endParaRPr>
          </a:p>
        </p:txBody>
      </p:sp>
      <p:sp>
        <p:nvSpPr>
          <p:cNvPr id="2050" name="文本框 100354"/>
          <p:cNvSpPr/>
          <p:nvPr/>
        </p:nvSpPr>
        <p:spPr>
          <a:xfrm>
            <a:off x="1958975" y="803275"/>
            <a:ext cx="184150" cy="579438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endParaRPr lang="zh-CN" altLang="en-US" sz="320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051" name="文本框 100355"/>
          <p:cNvSpPr/>
          <p:nvPr/>
        </p:nvSpPr>
        <p:spPr>
          <a:xfrm>
            <a:off x="1236662" y="1341438"/>
            <a:ext cx="6596062" cy="1014412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6000">
                <a:latin typeface="Arial" pitchFamily="34" charset="0"/>
                <a:ea typeface="黑体" pitchFamily="49" charset="-122"/>
              </a:rPr>
              <a:t>第三章     物态变化</a:t>
            </a:r>
          </a:p>
        </p:txBody>
      </p:sp>
    </p:spTree>
    <p:extLst>
      <p:ext uri="{BB962C8B-B14F-4D97-AF65-F5344CB8AC3E}">
        <p14:creationId xmlns:p14="http://schemas.microsoft.com/office/powerpoint/2010/main" val="19920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2"/>
          <p:cNvGrpSpPr/>
          <p:nvPr/>
        </p:nvGrpSpPr>
        <p:grpSpPr>
          <a:xfrm>
            <a:off x="723900" y="2311400"/>
            <a:ext cx="7239000" cy="1806575"/>
            <a:chOff x="0" y="0"/>
            <a:chExt cx="4560" cy="1138"/>
          </a:xfrm>
        </p:grpSpPr>
        <p:cxnSp>
          <p:nvCxnSpPr>
            <p:cNvPr id="11266" name="Line 3"/>
            <p:cNvCxnSpPr/>
            <p:nvPr/>
          </p:nvCxnSpPr>
          <p:spPr>
            <a:xfrm>
              <a:off x="0" y="34"/>
              <a:ext cx="4560" cy="0"/>
            </a:xfrm>
            <a:prstGeom prst="line">
              <a:avLst/>
            </a:prstGeom>
            <a:noFill/>
            <a:ln w="38100">
              <a:solidFill>
                <a:srgbClr val="FF9933"/>
              </a:solidFill>
              <a:bevel/>
            </a:ln>
          </p:spPr>
        </p:cxnSp>
        <p:cxnSp>
          <p:nvCxnSpPr>
            <p:cNvPr id="11267" name="Line 4"/>
            <p:cNvCxnSpPr/>
            <p:nvPr/>
          </p:nvCxnSpPr>
          <p:spPr>
            <a:xfrm>
              <a:off x="0" y="1138"/>
              <a:ext cx="4560" cy="0"/>
            </a:xfrm>
            <a:prstGeom prst="line">
              <a:avLst/>
            </a:prstGeom>
            <a:noFill/>
            <a:ln w="38100">
              <a:solidFill>
                <a:srgbClr val="FF9933"/>
              </a:solidFill>
              <a:bevel/>
            </a:ln>
          </p:spPr>
        </p:cxnSp>
        <p:cxnSp>
          <p:nvCxnSpPr>
            <p:cNvPr id="11268" name="Line 5"/>
            <p:cNvCxnSpPr/>
            <p:nvPr/>
          </p:nvCxnSpPr>
          <p:spPr>
            <a:xfrm flipH="1">
              <a:off x="1584" y="34"/>
              <a:ext cx="0" cy="1104"/>
            </a:xfrm>
            <a:prstGeom prst="line">
              <a:avLst/>
            </a:prstGeom>
            <a:noFill/>
            <a:ln w="38100">
              <a:solidFill>
                <a:srgbClr val="FF9933"/>
              </a:solidFill>
              <a:bevel/>
            </a:ln>
          </p:spPr>
        </p:cxnSp>
        <p:cxnSp>
          <p:nvCxnSpPr>
            <p:cNvPr id="11269" name="Line 6"/>
            <p:cNvCxnSpPr/>
            <p:nvPr/>
          </p:nvCxnSpPr>
          <p:spPr>
            <a:xfrm flipH="1">
              <a:off x="2928" y="34"/>
              <a:ext cx="0" cy="1104"/>
            </a:xfrm>
            <a:prstGeom prst="line">
              <a:avLst/>
            </a:prstGeom>
            <a:noFill/>
            <a:ln w="38100">
              <a:solidFill>
                <a:srgbClr val="FF9933"/>
              </a:solidFill>
              <a:bevel/>
            </a:ln>
          </p:spPr>
        </p:cxnSp>
        <p:sp>
          <p:nvSpPr>
            <p:cNvPr id="11270" name="Text Box 7"/>
            <p:cNvSpPr/>
            <p:nvPr/>
          </p:nvSpPr>
          <p:spPr>
            <a:xfrm>
              <a:off x="240" y="34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液态铁</a:t>
              </a:r>
            </a:p>
          </p:txBody>
        </p:sp>
        <p:sp>
          <p:nvSpPr>
            <p:cNvPr id="11271" name="Text Box 8"/>
            <p:cNvSpPr/>
            <p:nvPr/>
          </p:nvSpPr>
          <p:spPr>
            <a:xfrm>
              <a:off x="240" y="283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液态铅</a:t>
              </a:r>
            </a:p>
          </p:txBody>
        </p:sp>
        <p:sp>
          <p:nvSpPr>
            <p:cNvPr id="11272" name="Text Box 9"/>
            <p:cNvSpPr/>
            <p:nvPr/>
          </p:nvSpPr>
          <p:spPr>
            <a:xfrm>
              <a:off x="288" y="514"/>
              <a:ext cx="566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水银</a:t>
              </a:r>
            </a:p>
          </p:txBody>
        </p:sp>
        <p:sp>
          <p:nvSpPr>
            <p:cNvPr id="11273" name="Text Box 10"/>
            <p:cNvSpPr/>
            <p:nvPr/>
          </p:nvSpPr>
          <p:spPr>
            <a:xfrm>
              <a:off x="48" y="802"/>
              <a:ext cx="1016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亚麻仁油</a:t>
              </a:r>
            </a:p>
          </p:txBody>
        </p:sp>
        <p:sp>
          <p:nvSpPr>
            <p:cNvPr id="11274" name="Text Box 11"/>
            <p:cNvSpPr/>
            <p:nvPr/>
          </p:nvSpPr>
          <p:spPr>
            <a:xfrm>
              <a:off x="1056" y="34"/>
              <a:ext cx="564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2750</a:t>
              </a:r>
            </a:p>
          </p:txBody>
        </p:sp>
        <p:sp>
          <p:nvSpPr>
            <p:cNvPr id="11275" name="Text Box 12"/>
            <p:cNvSpPr/>
            <p:nvPr/>
          </p:nvSpPr>
          <p:spPr>
            <a:xfrm>
              <a:off x="1036" y="278"/>
              <a:ext cx="564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1740</a:t>
              </a:r>
            </a:p>
          </p:txBody>
        </p:sp>
        <p:sp>
          <p:nvSpPr>
            <p:cNvPr id="11276" name="Text Box 13"/>
            <p:cNvSpPr/>
            <p:nvPr/>
          </p:nvSpPr>
          <p:spPr>
            <a:xfrm>
              <a:off x="1060" y="518"/>
              <a:ext cx="452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357</a:t>
              </a:r>
            </a:p>
          </p:txBody>
        </p:sp>
        <p:sp>
          <p:nvSpPr>
            <p:cNvPr id="11277" name="Text Box 14"/>
            <p:cNvSpPr/>
            <p:nvPr/>
          </p:nvSpPr>
          <p:spPr>
            <a:xfrm>
              <a:off x="1056" y="802"/>
              <a:ext cx="452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287</a:t>
              </a:r>
            </a:p>
          </p:txBody>
        </p:sp>
        <p:sp>
          <p:nvSpPr>
            <p:cNvPr id="11278" name="Text Box 15"/>
            <p:cNvSpPr/>
            <p:nvPr/>
          </p:nvSpPr>
          <p:spPr>
            <a:xfrm>
              <a:off x="1632" y="0"/>
              <a:ext cx="566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甲苯</a:t>
              </a:r>
            </a:p>
          </p:txBody>
        </p:sp>
        <p:sp>
          <p:nvSpPr>
            <p:cNvPr id="11279" name="Text Box 16"/>
            <p:cNvSpPr/>
            <p:nvPr/>
          </p:nvSpPr>
          <p:spPr>
            <a:xfrm>
              <a:off x="1632" y="249"/>
              <a:ext cx="34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水</a:t>
              </a:r>
            </a:p>
          </p:txBody>
        </p:sp>
        <p:sp>
          <p:nvSpPr>
            <p:cNvPr id="11280" name="Text Box 17"/>
            <p:cNvSpPr/>
            <p:nvPr/>
          </p:nvSpPr>
          <p:spPr>
            <a:xfrm>
              <a:off x="1632" y="514"/>
              <a:ext cx="566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酒精</a:t>
              </a:r>
            </a:p>
          </p:txBody>
        </p:sp>
        <p:sp>
          <p:nvSpPr>
            <p:cNvPr id="11281" name="Text Box 18"/>
            <p:cNvSpPr/>
            <p:nvPr/>
          </p:nvSpPr>
          <p:spPr>
            <a:xfrm>
              <a:off x="1584" y="754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液态氨</a:t>
              </a:r>
            </a:p>
          </p:txBody>
        </p:sp>
        <p:sp>
          <p:nvSpPr>
            <p:cNvPr id="11282" name="Text Box 19"/>
            <p:cNvSpPr/>
            <p:nvPr/>
          </p:nvSpPr>
          <p:spPr>
            <a:xfrm>
              <a:off x="2400" y="4"/>
              <a:ext cx="452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111</a:t>
              </a:r>
            </a:p>
          </p:txBody>
        </p:sp>
        <p:sp>
          <p:nvSpPr>
            <p:cNvPr id="11283" name="Text Box 20"/>
            <p:cNvSpPr/>
            <p:nvPr/>
          </p:nvSpPr>
          <p:spPr>
            <a:xfrm>
              <a:off x="2400" y="244"/>
              <a:ext cx="452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100</a:t>
              </a:r>
            </a:p>
          </p:txBody>
        </p:sp>
        <p:sp>
          <p:nvSpPr>
            <p:cNvPr id="11284" name="Text Box 21"/>
            <p:cNvSpPr/>
            <p:nvPr/>
          </p:nvSpPr>
          <p:spPr>
            <a:xfrm>
              <a:off x="2380" y="518"/>
              <a:ext cx="340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78</a:t>
              </a:r>
            </a:p>
          </p:txBody>
        </p:sp>
        <p:sp>
          <p:nvSpPr>
            <p:cNvPr id="11285" name="Text Box 22"/>
            <p:cNvSpPr/>
            <p:nvPr/>
          </p:nvSpPr>
          <p:spPr>
            <a:xfrm>
              <a:off x="2380" y="767"/>
              <a:ext cx="583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-33.4</a:t>
              </a:r>
            </a:p>
          </p:txBody>
        </p:sp>
        <p:sp>
          <p:nvSpPr>
            <p:cNvPr id="11286" name="Text Box 23"/>
            <p:cNvSpPr/>
            <p:nvPr/>
          </p:nvSpPr>
          <p:spPr>
            <a:xfrm>
              <a:off x="2928" y="0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液态氧</a:t>
              </a:r>
            </a:p>
          </p:txBody>
        </p:sp>
        <p:sp>
          <p:nvSpPr>
            <p:cNvPr id="11287" name="Text Box 24"/>
            <p:cNvSpPr/>
            <p:nvPr/>
          </p:nvSpPr>
          <p:spPr>
            <a:xfrm>
              <a:off x="2928" y="249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液态氮</a:t>
              </a:r>
            </a:p>
          </p:txBody>
        </p:sp>
        <p:sp>
          <p:nvSpPr>
            <p:cNvPr id="11288" name="Text Box 25"/>
            <p:cNvSpPr/>
            <p:nvPr/>
          </p:nvSpPr>
          <p:spPr>
            <a:xfrm>
              <a:off x="2928" y="562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液态氢</a:t>
              </a:r>
            </a:p>
          </p:txBody>
        </p:sp>
        <p:sp>
          <p:nvSpPr>
            <p:cNvPr id="11289" name="Text Box 26"/>
            <p:cNvSpPr/>
            <p:nvPr/>
          </p:nvSpPr>
          <p:spPr>
            <a:xfrm>
              <a:off x="2928" y="802"/>
              <a:ext cx="791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/>
                <a:t>液态氦</a:t>
              </a:r>
            </a:p>
          </p:txBody>
        </p:sp>
        <p:sp>
          <p:nvSpPr>
            <p:cNvPr id="11290" name="Text Box 27"/>
            <p:cNvSpPr/>
            <p:nvPr/>
          </p:nvSpPr>
          <p:spPr>
            <a:xfrm>
              <a:off x="3744" y="4"/>
              <a:ext cx="527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-183</a:t>
              </a:r>
            </a:p>
          </p:txBody>
        </p:sp>
        <p:sp>
          <p:nvSpPr>
            <p:cNvPr id="11291" name="Text Box 28"/>
            <p:cNvSpPr/>
            <p:nvPr/>
          </p:nvSpPr>
          <p:spPr>
            <a:xfrm>
              <a:off x="3744" y="253"/>
              <a:ext cx="527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-196</a:t>
              </a:r>
            </a:p>
          </p:txBody>
        </p:sp>
        <p:sp>
          <p:nvSpPr>
            <p:cNvPr id="11292" name="Text Box 29"/>
            <p:cNvSpPr/>
            <p:nvPr/>
          </p:nvSpPr>
          <p:spPr>
            <a:xfrm>
              <a:off x="3748" y="562"/>
              <a:ext cx="527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-253</a:t>
              </a:r>
            </a:p>
          </p:txBody>
        </p:sp>
        <p:sp>
          <p:nvSpPr>
            <p:cNvPr id="11293" name="Text Box 30"/>
            <p:cNvSpPr/>
            <p:nvPr/>
          </p:nvSpPr>
          <p:spPr>
            <a:xfrm>
              <a:off x="3744" y="802"/>
              <a:ext cx="695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en-US" altLang="zh-CN"/>
                <a:t>-268.9</a:t>
              </a:r>
            </a:p>
          </p:txBody>
        </p:sp>
      </p:grpSp>
      <p:sp>
        <p:nvSpPr>
          <p:cNvPr id="11294" name="Text Box 31"/>
          <p:cNvSpPr/>
          <p:nvPr/>
        </p:nvSpPr>
        <p:spPr>
          <a:xfrm>
            <a:off x="1641475" y="1504950"/>
            <a:ext cx="68849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00FF"/>
                </a:solidFill>
              </a:rPr>
              <a:t>几种液体的沸点</a:t>
            </a:r>
            <a:r>
              <a:rPr lang="en-US" altLang="zh-CN" sz="3200">
                <a:solidFill>
                  <a:srgbClr val="FF00FF"/>
                </a:solidFill>
              </a:rPr>
              <a:t>/ºC</a:t>
            </a:r>
            <a:r>
              <a:rPr lang="en-US" altLang="zh-CN"/>
              <a:t> </a:t>
            </a:r>
            <a:r>
              <a:rPr lang="zh-CN" altLang="en-US">
                <a:solidFill>
                  <a:srgbClr val="FF3399"/>
                </a:solidFill>
              </a:rPr>
              <a:t>（在标准大气压下）</a:t>
            </a:r>
            <a:endParaRPr lang="en-US" altLang="zh-CN">
              <a:solidFill>
                <a:srgbClr val="FF3399"/>
              </a:solidFill>
            </a:endParaRPr>
          </a:p>
        </p:txBody>
      </p:sp>
      <p:grpSp>
        <p:nvGrpSpPr>
          <p:cNvPr id="11295" name="Group 32"/>
          <p:cNvGrpSpPr/>
          <p:nvPr/>
        </p:nvGrpSpPr>
        <p:grpSpPr>
          <a:xfrm>
            <a:off x="441325" y="739775"/>
            <a:ext cx="1905000" cy="914400"/>
            <a:chOff x="0" y="0"/>
            <a:chExt cx="1200" cy="576"/>
          </a:xfrm>
        </p:grpSpPr>
        <p:sp>
          <p:nvSpPr>
            <p:cNvPr id="11296" name="AutoShape 33"/>
            <p:cNvSpPr/>
            <p:nvPr/>
          </p:nvSpPr>
          <p:spPr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00CC66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  <a:miter lim="800000"/>
            </a:ln>
            <a:effectLst>
              <a:outerShdw dist="35921" dir="2700000" algn="ctr">
                <a:schemeClr val="bg2"/>
              </a:outerShdw>
            </a:effectLst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1297" name="Text Box 34"/>
            <p:cNvSpPr/>
            <p:nvPr/>
          </p:nvSpPr>
          <p:spPr>
            <a:xfrm>
              <a:off x="144" y="0"/>
              <a:ext cx="887" cy="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r>
                <a:rPr lang="zh-CN" altLang="en-US" sz="3200"/>
                <a:t>小资料</a:t>
              </a:r>
            </a:p>
          </p:txBody>
        </p:sp>
      </p:grpSp>
      <p:sp>
        <p:nvSpPr>
          <p:cNvPr id="11298" name="Text Box 35"/>
          <p:cNvSpPr/>
          <p:nvPr/>
        </p:nvSpPr>
        <p:spPr>
          <a:xfrm>
            <a:off x="1905000" y="4400550"/>
            <a:ext cx="678180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latin typeface="方正姚体" pitchFamily="2" charset="-122"/>
                <a:ea typeface="方正姚体" pitchFamily="2" charset="-122"/>
              </a:rPr>
              <a:t>   液体的沸点与气压有关系，一切液体的沸点都是随气压增大而升高，气压减小而降低。</a:t>
            </a:r>
          </a:p>
        </p:txBody>
      </p:sp>
      <p:sp>
        <p:nvSpPr>
          <p:cNvPr id="11299" name="WordArt 36"/>
          <p:cNvSpPr/>
          <p:nvPr/>
        </p:nvSpPr>
        <p:spPr>
          <a:xfrm>
            <a:off x="219075" y="4537075"/>
            <a:ext cx="1752600" cy="9715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bevel/>
          </a:ln>
          <a:effectLst>
            <a:outerShdw dist="35921" dir="2700000" sy="50000" algn="bl">
              <a:srgbClr val="C0C0C0">
                <a:alpha val="78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bevel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algn="bl">
                    <a:srgbClr val="C0C0C0">
                      <a:alpha val="78000"/>
                    </a:srgbClr>
                  </a:outerShdw>
                </a:effectLst>
                <a:latin typeface="华文行楷" charset="0"/>
              </a:rPr>
              <a:t>解释：</a:t>
            </a:r>
          </a:p>
        </p:txBody>
      </p:sp>
    </p:spTree>
    <p:extLst>
      <p:ext uri="{BB962C8B-B14F-4D97-AF65-F5344CB8AC3E}">
        <p14:creationId xmlns:p14="http://schemas.microsoft.com/office/powerpoint/2010/main" val="58136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800" decel="100000" fill="hold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800" decel="100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800" decel="100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800" decel="1000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5" dur="800" decel="100000" fill="hold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6" dur="800" decel="100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800" decel="100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" decel="100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25" dur="500" fill="hold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0" dur="500" fill="hold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35" dur="500" fill="hold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" grpId="0"/>
      <p:bldP spid="11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/>
          <p:nvPr/>
        </p:nvSpPr>
        <p:spPr>
          <a:xfrm>
            <a:off x="92075" y="1641475"/>
            <a:ext cx="52578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宋体" pitchFamily="2" charset="-122"/>
                <a:ea typeface="楷体_GB2312" pitchFamily="1" charset="-122"/>
              </a:rPr>
              <a:t>    实验用的温度计是酒精、煤油还是水银温度计？</a:t>
            </a:r>
            <a:r>
              <a:rPr lang="zh-CN" altLang="en-US" sz="3200"/>
              <a:t> </a:t>
            </a:r>
          </a:p>
        </p:txBody>
      </p:sp>
      <p:sp>
        <p:nvSpPr>
          <p:cNvPr id="12290" name="Text Box 3"/>
          <p:cNvSpPr/>
          <p:nvPr/>
        </p:nvSpPr>
        <p:spPr>
          <a:xfrm>
            <a:off x="15875" y="2797175"/>
            <a:ext cx="38417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6600FF"/>
                </a:solidFill>
                <a:ea typeface="华文中宋" pitchFamily="2" charset="-122"/>
              </a:rPr>
              <a:t>煤油或水银温度计。</a:t>
            </a:r>
          </a:p>
        </p:txBody>
      </p:sp>
      <p:sp>
        <p:nvSpPr>
          <p:cNvPr id="12291" name="Text Box 4"/>
          <p:cNvSpPr/>
          <p:nvPr/>
        </p:nvSpPr>
        <p:spPr>
          <a:xfrm>
            <a:off x="300038" y="4629150"/>
            <a:ext cx="7086600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        因为在标准大气压下，酒精的沸点是</a:t>
            </a:r>
            <a:r>
              <a:rPr lang="en-US" altLang="zh-CN">
                <a:solidFill>
                  <a:srgbClr val="CC0000"/>
                </a:solidFill>
                <a:ea typeface="方正姚体" pitchFamily="2" charset="-122"/>
              </a:rPr>
              <a:t>78℃</a:t>
            </a: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，而煤油的沸点是</a:t>
            </a:r>
            <a:r>
              <a:rPr lang="en-US" altLang="zh-CN">
                <a:solidFill>
                  <a:srgbClr val="CC0000"/>
                </a:solidFill>
                <a:ea typeface="方正姚体" pitchFamily="2" charset="-122"/>
              </a:rPr>
              <a:t>150 </a:t>
            </a:r>
            <a:r>
              <a:rPr lang="en-US" altLang="zh-CN">
                <a:solidFill>
                  <a:srgbClr val="CC0000"/>
                </a:solidFill>
              </a:rPr>
              <a:t>℃</a:t>
            </a:r>
            <a:r>
              <a:rPr lang="zh-CN" altLang="en-US">
                <a:solidFill>
                  <a:srgbClr val="CC0000"/>
                </a:solidFill>
              </a:rPr>
              <a:t>，</a:t>
            </a: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水银的沸点是</a:t>
            </a:r>
            <a:r>
              <a:rPr lang="en-US" altLang="zh-CN">
                <a:solidFill>
                  <a:srgbClr val="CC0000"/>
                </a:solidFill>
                <a:ea typeface="方正姚体" pitchFamily="2" charset="-122"/>
              </a:rPr>
              <a:t>357℃</a:t>
            </a: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，所以应该用煤油或水银温度计测量水的温度。</a:t>
            </a:r>
          </a:p>
        </p:txBody>
      </p:sp>
      <p:sp>
        <p:nvSpPr>
          <p:cNvPr id="12292" name="WordArt 5"/>
          <p:cNvSpPr/>
          <p:nvPr/>
        </p:nvSpPr>
        <p:spPr>
          <a:xfrm>
            <a:off x="300038" y="552450"/>
            <a:ext cx="1752600" cy="9715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bevel/>
          </a:ln>
          <a:effectLst>
            <a:outerShdw dist="35921" dir="2700000" sy="50000" algn="bl">
              <a:srgbClr val="C0C0C0">
                <a:alpha val="78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bevel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algn="bl">
                    <a:srgbClr val="C0C0C0">
                      <a:alpha val="78000"/>
                    </a:srgbClr>
                  </a:outerShdw>
                </a:effectLst>
                <a:latin typeface="华文行楷" charset="0"/>
              </a:rPr>
              <a:t>思考：</a:t>
            </a:r>
          </a:p>
        </p:txBody>
      </p:sp>
      <p:sp>
        <p:nvSpPr>
          <p:cNvPr id="12293" name="WordArt 6"/>
          <p:cNvSpPr/>
          <p:nvPr/>
        </p:nvSpPr>
        <p:spPr>
          <a:xfrm>
            <a:off x="1066800" y="3657600"/>
            <a:ext cx="2209800" cy="9715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bevel/>
          </a:ln>
          <a:effectLst>
            <a:outerShdw dist="35921" dir="2700000" sy="50000" algn="bl">
              <a:srgbClr val="C0C0C0">
                <a:alpha val="78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bevel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algn="bl">
                    <a:srgbClr val="C0C0C0">
                      <a:alpha val="78000"/>
                    </a:srgbClr>
                  </a:outerShdw>
                </a:effectLst>
                <a:latin typeface="华文行楷" charset="0"/>
              </a:rPr>
              <a:t>为什么？</a:t>
            </a:r>
          </a:p>
        </p:txBody>
      </p:sp>
      <p:pic>
        <p:nvPicPr>
          <p:cNvPr id="12294" name="Picture 7" descr="png-0221"/>
          <p:cNvPicPr/>
          <p:nvPr/>
        </p:nvPicPr>
        <p:blipFill>
          <a:blip r:embed="rId2"/>
          <a:stretch>
            <a:fillRect/>
          </a:stretch>
        </p:blipFill>
        <p:spPr>
          <a:xfrm>
            <a:off x="7924800" y="5715000"/>
            <a:ext cx="914400" cy="9144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5" name="Picture 8" descr="t238352116362457984"/>
          <p:cNvPicPr/>
          <p:nvPr/>
        </p:nvPicPr>
        <p:blipFill>
          <a:blip r:embed="rId3"/>
          <a:stretch>
            <a:fillRect/>
          </a:stretch>
        </p:blipFill>
        <p:spPr>
          <a:xfrm>
            <a:off x="6019800" y="381000"/>
            <a:ext cx="2620962" cy="396240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746944855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10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fill="hold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 fill="hold" tmFilter="0,0; .5, 1; 1, 1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2" dur="10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/>
      <p:bldP spid="12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/>
          <p:nvPr/>
        </p:nvSpPr>
        <p:spPr>
          <a:xfrm>
            <a:off x="4876800" y="609600"/>
            <a:ext cx="2667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6600FF"/>
                </a:solidFill>
                <a:ea typeface="黑体" pitchFamily="49" charset="-122"/>
              </a:rPr>
              <a:t>纸锅烧水</a:t>
            </a:r>
          </a:p>
        </p:txBody>
      </p:sp>
      <p:pic>
        <p:nvPicPr>
          <p:cNvPr id="13314" name="Picture 3" descr="想想做做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162" y="228600"/>
            <a:ext cx="3322638" cy="11588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15" name="Picture 4" descr="4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729"/>
          <a:stretch>
            <a:fillRect/>
          </a:stretch>
        </p:blipFill>
        <p:spPr>
          <a:xfrm>
            <a:off x="1219200" y="1447800"/>
            <a:ext cx="5943600" cy="32416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6" name="Text Box 5"/>
          <p:cNvSpPr/>
          <p:nvPr/>
        </p:nvSpPr>
        <p:spPr>
          <a:xfrm>
            <a:off x="1295400" y="4800600"/>
            <a:ext cx="6645275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        因为纸的着火点大约是</a:t>
            </a:r>
            <a:r>
              <a:rPr lang="en-US" altLang="zh-CN">
                <a:solidFill>
                  <a:srgbClr val="CC0000"/>
                </a:solidFill>
                <a:ea typeface="方正姚体" pitchFamily="2" charset="-122"/>
              </a:rPr>
              <a:t>183℃</a:t>
            </a: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，而水烧开时的温度约为</a:t>
            </a:r>
            <a:r>
              <a:rPr lang="en-US" altLang="zh-CN">
                <a:solidFill>
                  <a:srgbClr val="CC0000"/>
                </a:solidFill>
                <a:ea typeface="方正姚体" pitchFamily="2" charset="-122"/>
              </a:rPr>
              <a:t>100℃</a:t>
            </a: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，没有达到纸的着火点，所以纸不会燃烧起来。</a:t>
            </a:r>
          </a:p>
        </p:txBody>
      </p:sp>
      <p:sp>
        <p:nvSpPr>
          <p:cNvPr id="13317" name="Text Box 6"/>
          <p:cNvSpPr/>
          <p:nvPr/>
        </p:nvSpPr>
        <p:spPr>
          <a:xfrm>
            <a:off x="7010400" y="762000"/>
            <a:ext cx="671512" cy="4092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ea typeface="楷体_GB2312" pitchFamily="1" charset="-122"/>
              </a:rPr>
              <a:t>纸锅为什么不会燃烧？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3937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0" dur="500" fill="hold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7" dur="10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2" dur="10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27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6" grpId="0"/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/>
          <p:nvPr/>
        </p:nvSpPr>
        <p:spPr>
          <a:xfrm>
            <a:off x="82550" y="487362"/>
            <a:ext cx="4419600" cy="696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en-US" altLang="zh-CN" sz="3600">
                <a:solidFill>
                  <a:srgbClr val="CC0066"/>
                </a:solidFill>
                <a:ea typeface="方正姚体" pitchFamily="2" charset="-122"/>
              </a:rPr>
              <a:t>(</a:t>
            </a:r>
            <a:r>
              <a:rPr lang="zh-CN" altLang="en-US" sz="3600">
                <a:solidFill>
                  <a:srgbClr val="CC0066"/>
                </a:solidFill>
                <a:ea typeface="方正姚体" pitchFamily="2" charset="-122"/>
              </a:rPr>
              <a:t>二）、蒸发</a:t>
            </a:r>
          </a:p>
        </p:txBody>
      </p:sp>
      <p:sp>
        <p:nvSpPr>
          <p:cNvPr id="14338" name="Text Box 3"/>
          <p:cNvSpPr/>
          <p:nvPr/>
        </p:nvSpPr>
        <p:spPr>
          <a:xfrm>
            <a:off x="787400" y="5092700"/>
            <a:ext cx="7408862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latin typeface="宋体" pitchFamily="2" charset="-122"/>
                <a:ea typeface="楷体_GB2312" pitchFamily="1" charset="-122"/>
              </a:rPr>
              <a:t>    日光下的湿衣服，温度没有达到水的沸点也会变干。</a:t>
            </a:r>
          </a:p>
        </p:txBody>
      </p:sp>
      <p:pic>
        <p:nvPicPr>
          <p:cNvPr id="14339" name="Picture 4" descr="144_8623"/>
          <p:cNvPicPr/>
          <p:nvPr/>
        </p:nvPicPr>
        <p:blipFill>
          <a:blip r:embed="rId2"/>
          <a:stretch>
            <a:fillRect/>
          </a:stretch>
        </p:blipFill>
        <p:spPr>
          <a:xfrm>
            <a:off x="3302000" y="2057400"/>
            <a:ext cx="3886200" cy="2971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0" name="Text Box 5"/>
          <p:cNvSpPr/>
          <p:nvPr/>
        </p:nvSpPr>
        <p:spPr>
          <a:xfrm>
            <a:off x="396875" y="1184275"/>
            <a:ext cx="797242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rgbClr val="FF00FF"/>
              </a:buClr>
            </a:pPr>
            <a:r>
              <a:rPr lang="zh-CN" altLang="en-US" sz="3200">
                <a:ea typeface="华文中宋" pitchFamily="2" charset="-122"/>
              </a:rPr>
              <a:t>      </a:t>
            </a:r>
            <a:r>
              <a:rPr lang="en-US" altLang="zh-CN" sz="3200">
                <a:ea typeface="华文中宋" pitchFamily="2" charset="-122"/>
              </a:rPr>
              <a:t>1.</a:t>
            </a:r>
            <a:r>
              <a:rPr lang="zh-CN" altLang="en-US" sz="3200">
                <a:ea typeface="华文中宋" pitchFamily="2" charset="-122"/>
              </a:rPr>
              <a:t> 在</a:t>
            </a:r>
            <a:r>
              <a:rPr lang="zh-CN" altLang="en-US" sz="3200" u="sng">
                <a:solidFill>
                  <a:srgbClr val="FF3399"/>
                </a:solidFill>
                <a:ea typeface="华文中宋" pitchFamily="2" charset="-122"/>
              </a:rPr>
              <a:t>任何温度下只在液体的表面</a:t>
            </a:r>
            <a:r>
              <a:rPr lang="zh-CN" altLang="en-US" sz="3200">
                <a:ea typeface="华文中宋" pitchFamily="2" charset="-122"/>
              </a:rPr>
              <a:t>发生的</a:t>
            </a:r>
            <a:r>
              <a:rPr lang="zh-CN" altLang="en-US" sz="3200" u="sng">
                <a:solidFill>
                  <a:srgbClr val="FF3399"/>
                </a:solidFill>
                <a:ea typeface="华文中宋" pitchFamily="2" charset="-122"/>
              </a:rPr>
              <a:t>缓慢</a:t>
            </a:r>
            <a:r>
              <a:rPr lang="zh-CN" altLang="en-US" sz="3200">
                <a:ea typeface="华文中宋" pitchFamily="2" charset="-122"/>
              </a:rPr>
              <a:t>的</a:t>
            </a:r>
            <a:r>
              <a:rPr lang="zh-CN" altLang="en-US" sz="3200" u="sng">
                <a:solidFill>
                  <a:srgbClr val="FF3399"/>
                </a:solidFill>
                <a:ea typeface="华文中宋" pitchFamily="2" charset="-122"/>
              </a:rPr>
              <a:t>汽化</a:t>
            </a:r>
            <a:r>
              <a:rPr lang="zh-CN" altLang="en-US" sz="3200">
                <a:ea typeface="华文中宋" pitchFamily="2" charset="-122"/>
              </a:rPr>
              <a:t>现象。</a:t>
            </a:r>
          </a:p>
        </p:txBody>
      </p:sp>
    </p:spTree>
    <p:extLst>
      <p:ext uri="{BB962C8B-B14F-4D97-AF65-F5344CB8AC3E}">
        <p14:creationId xmlns:p14="http://schemas.microsoft.com/office/powerpoint/2010/main" val="161933654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6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 fill="hold" tmFilter="0,0; .5, 1; 1, 1"/>
                                        <p:tgtEl>
                                          <p:spTgt spid="1434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/>
          <p:nvPr/>
        </p:nvSpPr>
        <p:spPr>
          <a:xfrm>
            <a:off x="249238" y="638175"/>
            <a:ext cx="242093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CC0000"/>
                </a:solidFill>
              </a:rPr>
              <a:t>问题讨论</a:t>
            </a:r>
          </a:p>
        </p:txBody>
      </p:sp>
      <p:sp>
        <p:nvSpPr>
          <p:cNvPr id="15362" name="Text Box 3"/>
          <p:cNvSpPr/>
          <p:nvPr/>
        </p:nvSpPr>
        <p:spPr>
          <a:xfrm>
            <a:off x="587375" y="1473200"/>
            <a:ext cx="79375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/>
              <a:t>A</a:t>
            </a:r>
            <a:r>
              <a:rPr lang="zh-CN" altLang="en-US" sz="3600"/>
              <a:t>、为了使衣服更快干，你平常是怎样晾晒衣服的？</a:t>
            </a:r>
          </a:p>
        </p:txBody>
      </p:sp>
      <p:sp>
        <p:nvSpPr>
          <p:cNvPr id="15363" name="Text Box 4"/>
          <p:cNvSpPr/>
          <p:nvPr/>
        </p:nvSpPr>
        <p:spPr>
          <a:xfrm>
            <a:off x="382588" y="4405312"/>
            <a:ext cx="7439025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600">
                <a:latin typeface="Arial" pitchFamily="34" charset="0"/>
                <a:ea typeface="华文新魏" pitchFamily="2" charset="-122"/>
              </a:rPr>
              <a:t>B</a:t>
            </a:r>
            <a:r>
              <a:rPr lang="zh-CN" altLang="en-US" sz="3600">
                <a:latin typeface="Arial" pitchFamily="34" charset="0"/>
                <a:ea typeface="华文新魏" pitchFamily="2" charset="-122"/>
              </a:rPr>
              <a:t>、你认为，影响蒸发快慢的因素有哪些？</a:t>
            </a:r>
          </a:p>
        </p:txBody>
      </p:sp>
      <p:sp>
        <p:nvSpPr>
          <p:cNvPr id="15364" name="Text Box 5"/>
          <p:cNvSpPr/>
          <p:nvPr/>
        </p:nvSpPr>
        <p:spPr>
          <a:xfrm>
            <a:off x="788988" y="3189288"/>
            <a:ext cx="5067300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（2）把衣服方在向阳的地方</a:t>
            </a:r>
          </a:p>
        </p:txBody>
      </p:sp>
      <p:sp>
        <p:nvSpPr>
          <p:cNvPr id="15365" name="Text Box 6"/>
          <p:cNvSpPr/>
          <p:nvPr/>
        </p:nvSpPr>
        <p:spPr>
          <a:xfrm>
            <a:off x="788988" y="2671762"/>
            <a:ext cx="5067300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（1）把衣服方在通风的地方</a:t>
            </a:r>
          </a:p>
        </p:txBody>
      </p:sp>
      <p:sp>
        <p:nvSpPr>
          <p:cNvPr id="15366" name="Text Box 7"/>
          <p:cNvSpPr/>
          <p:nvPr/>
        </p:nvSpPr>
        <p:spPr>
          <a:xfrm>
            <a:off x="676275" y="3776662"/>
            <a:ext cx="5067300" cy="51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（3）把衣服摊开晾晒</a:t>
            </a:r>
          </a:p>
        </p:txBody>
      </p:sp>
    </p:spTree>
    <p:extLst>
      <p:ext uri="{BB962C8B-B14F-4D97-AF65-F5344CB8AC3E}">
        <p14:creationId xmlns:p14="http://schemas.microsoft.com/office/powerpoint/2010/main" val="1601430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2" dur="20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2" dur="20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7" dur="20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2" dur="20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  <p:bldP spid="15363" grpId="0"/>
      <p:bldP spid="15364" grpId="0"/>
      <p:bldP spid="15365" grpId="0"/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6"/>
          <p:cNvSpPr/>
          <p:nvPr/>
        </p:nvSpPr>
        <p:spPr>
          <a:xfrm>
            <a:off x="762000" y="2716212"/>
            <a:ext cx="7739062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3300"/>
                </a:solidFill>
              </a:rPr>
              <a:t>（</a:t>
            </a:r>
            <a:r>
              <a:rPr lang="en-US" altLang="zh-CN" sz="3200">
                <a:solidFill>
                  <a:srgbClr val="FF3300"/>
                </a:solidFill>
              </a:rPr>
              <a:t>2</a:t>
            </a:r>
            <a:r>
              <a:rPr lang="zh-CN" altLang="en-US" sz="3200">
                <a:solidFill>
                  <a:srgbClr val="FF3300"/>
                </a:solidFill>
              </a:rPr>
              <a:t>）</a:t>
            </a:r>
            <a:r>
              <a:rPr lang="zh-CN" altLang="en-US" sz="3200"/>
              <a:t>液体表面积的大小有关；</a:t>
            </a:r>
            <a:r>
              <a:rPr lang="zh-CN" altLang="en-US" sz="3200">
                <a:solidFill>
                  <a:srgbClr val="6600FF"/>
                </a:solidFill>
              </a:rPr>
              <a:t>液体</a:t>
            </a:r>
            <a:r>
              <a:rPr lang="zh-CN" altLang="en-US" sz="3200">
                <a:solidFill>
                  <a:srgbClr val="FF3300"/>
                </a:solidFill>
              </a:rPr>
              <a:t>表面积</a:t>
            </a:r>
            <a:r>
              <a:rPr lang="zh-CN" altLang="en-US" sz="3200">
                <a:solidFill>
                  <a:srgbClr val="6600FF"/>
                </a:solidFill>
              </a:rPr>
              <a:t>越大，蒸发越快</a:t>
            </a:r>
          </a:p>
        </p:txBody>
      </p:sp>
      <p:sp>
        <p:nvSpPr>
          <p:cNvPr id="16386" name="Text Box 7"/>
          <p:cNvSpPr/>
          <p:nvPr/>
        </p:nvSpPr>
        <p:spPr>
          <a:xfrm>
            <a:off x="762000" y="1527175"/>
            <a:ext cx="773747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3300"/>
                </a:solidFill>
              </a:rPr>
              <a:t>（</a:t>
            </a:r>
            <a:r>
              <a:rPr lang="en-US" altLang="zh-CN" sz="3200">
                <a:solidFill>
                  <a:srgbClr val="FF3300"/>
                </a:solidFill>
              </a:rPr>
              <a:t>1</a:t>
            </a:r>
            <a:r>
              <a:rPr lang="zh-CN" altLang="en-US" sz="3200">
                <a:solidFill>
                  <a:srgbClr val="FF3300"/>
                </a:solidFill>
              </a:rPr>
              <a:t>）</a:t>
            </a:r>
            <a:r>
              <a:rPr lang="zh-CN" altLang="en-US" sz="3200"/>
              <a:t>液体温度有关；</a:t>
            </a:r>
            <a:r>
              <a:rPr lang="zh-CN" altLang="en-US" sz="3200">
                <a:solidFill>
                  <a:srgbClr val="6600FF"/>
                </a:solidFill>
              </a:rPr>
              <a:t>液体</a:t>
            </a:r>
            <a:r>
              <a:rPr lang="zh-CN" altLang="en-US" sz="3200">
                <a:solidFill>
                  <a:srgbClr val="FF3300"/>
                </a:solidFill>
              </a:rPr>
              <a:t>温度</a:t>
            </a:r>
            <a:r>
              <a:rPr lang="zh-CN" altLang="en-US" sz="3200">
                <a:solidFill>
                  <a:srgbClr val="6600FF"/>
                </a:solidFill>
              </a:rPr>
              <a:t>越高，蒸发越快。</a:t>
            </a:r>
          </a:p>
        </p:txBody>
      </p:sp>
      <p:sp>
        <p:nvSpPr>
          <p:cNvPr id="16387" name="Text Box 8"/>
          <p:cNvSpPr/>
          <p:nvPr/>
        </p:nvSpPr>
        <p:spPr>
          <a:xfrm>
            <a:off x="819150" y="3978275"/>
            <a:ext cx="781208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3300"/>
                </a:solidFill>
              </a:rPr>
              <a:t>（</a:t>
            </a:r>
            <a:r>
              <a:rPr lang="en-US" altLang="zh-CN" sz="3200">
                <a:solidFill>
                  <a:srgbClr val="FF3300"/>
                </a:solidFill>
              </a:rPr>
              <a:t>3</a:t>
            </a:r>
            <a:r>
              <a:rPr lang="zh-CN" altLang="en-US" sz="3200">
                <a:solidFill>
                  <a:srgbClr val="FF3300"/>
                </a:solidFill>
              </a:rPr>
              <a:t>）</a:t>
            </a:r>
            <a:r>
              <a:rPr lang="zh-CN" altLang="en-US" sz="3200"/>
              <a:t>液面上方空气流速有关；</a:t>
            </a:r>
            <a:r>
              <a:rPr lang="zh-CN" altLang="en-US" sz="3200">
                <a:solidFill>
                  <a:srgbClr val="6600FF"/>
                </a:solidFill>
              </a:rPr>
              <a:t>液体</a:t>
            </a:r>
            <a:r>
              <a:rPr lang="zh-CN" altLang="en-US" sz="3200">
                <a:solidFill>
                  <a:srgbClr val="FF3300"/>
                </a:solidFill>
              </a:rPr>
              <a:t>表面空气流动</a:t>
            </a:r>
            <a:r>
              <a:rPr lang="zh-CN" altLang="en-US" sz="3200">
                <a:solidFill>
                  <a:srgbClr val="6600FF"/>
                </a:solidFill>
              </a:rPr>
              <a:t>越快，蒸发越快</a:t>
            </a:r>
          </a:p>
        </p:txBody>
      </p:sp>
      <p:sp>
        <p:nvSpPr>
          <p:cNvPr id="16388" name="文本框 1"/>
          <p:cNvSpPr/>
          <p:nvPr/>
        </p:nvSpPr>
        <p:spPr>
          <a:xfrm>
            <a:off x="425450" y="755650"/>
            <a:ext cx="3935412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/>
              <a:t>2</a:t>
            </a:r>
            <a:r>
              <a:rPr lang="zh-CN" altLang="en-US"/>
              <a:t>。影响蒸发快慢的因素</a:t>
            </a:r>
          </a:p>
        </p:txBody>
      </p:sp>
    </p:spTree>
    <p:extLst>
      <p:ext uri="{BB962C8B-B14F-4D97-AF65-F5344CB8AC3E}">
        <p14:creationId xmlns:p14="http://schemas.microsoft.com/office/powerpoint/2010/main" val="324541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3" dur="2000" fill="hold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8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  <p:bldP spid="163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/>
          <p:nvPr/>
        </p:nvSpPr>
        <p:spPr>
          <a:xfrm>
            <a:off x="371475" y="1825625"/>
            <a:ext cx="7543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ea typeface="楷体_GB2312" pitchFamily="1" charset="-122"/>
              </a:rPr>
              <a:t>1.</a:t>
            </a:r>
            <a:r>
              <a:rPr lang="zh-CN" altLang="en-US" sz="3200">
                <a:ea typeface="楷体_GB2312" pitchFamily="1" charset="-122"/>
              </a:rPr>
              <a:t>把酒精擦在手背上，手背有什么感觉？</a:t>
            </a:r>
          </a:p>
        </p:txBody>
      </p:sp>
      <p:pic>
        <p:nvPicPr>
          <p:cNvPr id="17410" name="Picture 4" descr="想想做做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" y="506412"/>
            <a:ext cx="2959100" cy="10318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1" name="Text Box 5"/>
          <p:cNvSpPr/>
          <p:nvPr/>
        </p:nvSpPr>
        <p:spPr>
          <a:xfrm>
            <a:off x="1143000" y="2597150"/>
            <a:ext cx="38417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6600FF"/>
                </a:solidFill>
                <a:ea typeface="华文中宋" pitchFamily="2" charset="-122"/>
              </a:rPr>
              <a:t>手背上有凉的感觉。</a:t>
            </a:r>
          </a:p>
        </p:txBody>
      </p:sp>
      <p:sp>
        <p:nvSpPr>
          <p:cNvPr id="17412" name="Text Box 6"/>
          <p:cNvSpPr/>
          <p:nvPr/>
        </p:nvSpPr>
        <p:spPr>
          <a:xfrm>
            <a:off x="450850" y="4537075"/>
            <a:ext cx="7162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酒精蒸发吸收手背以及周围的热量。</a:t>
            </a:r>
          </a:p>
        </p:txBody>
      </p:sp>
      <p:sp>
        <p:nvSpPr>
          <p:cNvPr id="17413" name="WordArt 7"/>
          <p:cNvSpPr/>
          <p:nvPr/>
        </p:nvSpPr>
        <p:spPr>
          <a:xfrm>
            <a:off x="371475" y="3395662"/>
            <a:ext cx="1481138" cy="808038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bevel/>
          </a:ln>
          <a:effectLst>
            <a:outerShdw dist="35921" dir="2700000" sy="50000" algn="bl">
              <a:srgbClr val="C0C0C0">
                <a:alpha val="78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bevel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algn="bl">
                    <a:srgbClr val="C0C0C0">
                      <a:alpha val="78000"/>
                    </a:srgbClr>
                  </a:outerShdw>
                </a:effectLst>
                <a:latin typeface="华文行楷" charset="0"/>
              </a:rPr>
              <a:t>为什么？</a:t>
            </a:r>
          </a:p>
        </p:txBody>
      </p:sp>
    </p:spTree>
    <p:extLst>
      <p:ext uri="{BB962C8B-B14F-4D97-AF65-F5344CB8AC3E}">
        <p14:creationId xmlns:p14="http://schemas.microsoft.com/office/powerpoint/2010/main" val="2189652021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 fill="hold" tmFilter="0,0; .5, 1; 1, 1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11" grpId="0"/>
      <p:bldP spid="174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990600" y="5867400"/>
            <a:ext cx="3810000" cy="806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endParaRPr lang="zh-CN" altLang="en-US" sz="3600">
              <a:solidFill>
                <a:srgbClr val="0000FF"/>
              </a:solidFill>
            </a:endParaRPr>
          </a:p>
        </p:txBody>
      </p:sp>
      <p:grpSp>
        <p:nvGrpSpPr>
          <p:cNvPr id="18434" name="Group 3"/>
          <p:cNvGrpSpPr/>
          <p:nvPr/>
        </p:nvGrpSpPr>
        <p:grpSpPr>
          <a:xfrm>
            <a:off x="1223962" y="2387600"/>
            <a:ext cx="1368425" cy="3886200"/>
            <a:chOff x="0" y="0"/>
            <a:chExt cx="711" cy="2448"/>
          </a:xfrm>
        </p:grpSpPr>
        <p:pic>
          <p:nvPicPr>
            <p:cNvPr id="18435" name="Picture 4" descr="wenduji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72" cy="225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8436" name="Picture 5" descr="wenduji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580" y="0"/>
              <a:ext cx="72" cy="2254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8437" name="AutoShape 6"/>
            <p:cNvSpPr/>
            <p:nvPr/>
          </p:nvSpPr>
          <p:spPr>
            <a:xfrm>
              <a:off x="519" y="1968"/>
              <a:ext cx="192" cy="480"/>
            </a:xfrm>
            <a:prstGeom prst="cloudCallout">
              <a:avLst>
                <a:gd name="adj1" fmla="val -39060"/>
                <a:gd name="adj2" fmla="val 19583"/>
              </a:avLst>
            </a:prstGeom>
            <a:solidFill>
              <a:srgbClr val="FFFFFF"/>
            </a:solidFill>
            <a:ln>
              <a:solidFill>
                <a:prstClr val="black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 algn="just" eaLnBrk="0" hangingPunct="0"/>
              <a:r>
                <a:rPr lang="zh-CN" altLang="en-US" sz="1000" b="0"/>
                <a:t> </a:t>
              </a:r>
            </a:p>
          </p:txBody>
        </p:sp>
      </p:grpSp>
      <p:sp>
        <p:nvSpPr>
          <p:cNvPr id="18438" name="Text Box 7"/>
          <p:cNvSpPr/>
          <p:nvPr/>
        </p:nvSpPr>
        <p:spPr>
          <a:xfrm>
            <a:off x="50800" y="819150"/>
            <a:ext cx="861695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400">
                <a:ea typeface="楷体_GB2312" pitchFamily="1" charset="-122"/>
              </a:rPr>
              <a:t>        2.</a:t>
            </a:r>
            <a:r>
              <a:rPr lang="zh-CN" altLang="en-US" sz="2400">
                <a:ea typeface="楷体_GB2312" pitchFamily="1" charset="-122"/>
              </a:rPr>
              <a:t>把酒精反复涂在温度计的玻璃泡上，用扇子扇，温度计读数有什么变化？</a:t>
            </a:r>
          </a:p>
          <a:p>
            <a:pPr lvl="0"/>
            <a:r>
              <a:rPr lang="zh-CN" altLang="en-US" sz="2400">
                <a:ea typeface="楷体_GB2312" pitchFamily="1" charset="-122"/>
              </a:rPr>
              <a:t>        如果温度计上不涂酒精，用扇子扇，温度计读数会变化吗？</a:t>
            </a:r>
          </a:p>
        </p:txBody>
      </p:sp>
      <p:sp>
        <p:nvSpPr>
          <p:cNvPr id="18439" name="Text Box 8"/>
          <p:cNvSpPr/>
          <p:nvPr/>
        </p:nvSpPr>
        <p:spPr>
          <a:xfrm>
            <a:off x="2981325" y="2709862"/>
            <a:ext cx="59436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6600FF"/>
                </a:solidFill>
                <a:ea typeface="华文中宋" pitchFamily="2" charset="-122"/>
              </a:rPr>
              <a:t>①温度计读数先下降后上升再不变。</a:t>
            </a:r>
          </a:p>
        </p:txBody>
      </p:sp>
      <p:sp>
        <p:nvSpPr>
          <p:cNvPr id="18440" name="Text Box 10"/>
          <p:cNvSpPr/>
          <p:nvPr/>
        </p:nvSpPr>
        <p:spPr>
          <a:xfrm>
            <a:off x="3063875" y="4181475"/>
            <a:ext cx="59436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6600FF"/>
                </a:solidFill>
                <a:ea typeface="华文中宋" pitchFamily="2" charset="-122"/>
              </a:rPr>
              <a:t>②温度计读数不变。</a:t>
            </a:r>
          </a:p>
        </p:txBody>
      </p:sp>
      <p:pic>
        <p:nvPicPr>
          <p:cNvPr id="18441" name="Picture 11" descr="png-0221"/>
          <p:cNvPicPr/>
          <p:nvPr/>
        </p:nvPicPr>
        <p:blipFill>
          <a:blip r:embed="rId3"/>
          <a:stretch>
            <a:fillRect/>
          </a:stretch>
        </p:blipFill>
        <p:spPr>
          <a:xfrm>
            <a:off x="7391400" y="5334000"/>
            <a:ext cx="1219200" cy="1219200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88840958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9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/>
          <p:nvPr/>
        </p:nvSpPr>
        <p:spPr>
          <a:xfrm>
            <a:off x="438150" y="1119188"/>
            <a:ext cx="7237412" cy="1370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en-US" altLang="zh-CN" sz="3200">
                <a:solidFill>
                  <a:srgbClr val="0000FF"/>
                </a:solidFill>
                <a:ea typeface="华文中宋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、液体在</a:t>
            </a:r>
            <a:r>
              <a:rPr lang="zh-CN" altLang="en-US" sz="3200">
                <a:solidFill>
                  <a:srgbClr val="FF0000"/>
                </a:solidFill>
                <a:ea typeface="华文中宋" pitchFamily="2" charset="-122"/>
              </a:rPr>
              <a:t>蒸发</a:t>
            </a: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过程中吸热，致使液体和它依附的物体温度下降；即</a:t>
            </a:r>
            <a:r>
              <a:rPr lang="zh-CN" altLang="en-US" sz="3200">
                <a:solidFill>
                  <a:srgbClr val="FF0000"/>
                </a:solidFill>
                <a:ea typeface="华文中宋" pitchFamily="2" charset="-122"/>
              </a:rPr>
              <a:t>蒸发致冷</a:t>
            </a: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。</a:t>
            </a:r>
          </a:p>
        </p:txBody>
      </p:sp>
      <p:sp>
        <p:nvSpPr>
          <p:cNvPr id="19458" name="Rectangle 3"/>
          <p:cNvSpPr/>
          <p:nvPr/>
        </p:nvSpPr>
        <p:spPr>
          <a:xfrm>
            <a:off x="1354138" y="417512"/>
            <a:ext cx="37338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buClr>
                <a:srgbClr val="FF00FF"/>
              </a:buClr>
            </a:pPr>
            <a:r>
              <a:rPr lang="zh-CN" altLang="en-US" sz="4000">
                <a:solidFill>
                  <a:srgbClr val="FF3399"/>
                </a:solidFill>
                <a:latin typeface="宋体" pitchFamily="2" charset="-122"/>
                <a:ea typeface="黑体" pitchFamily="49" charset="-122"/>
              </a:rPr>
              <a:t>实验结论：</a:t>
            </a:r>
          </a:p>
        </p:txBody>
      </p:sp>
      <p:pic>
        <p:nvPicPr>
          <p:cNvPr id="19459" name="Picture 4" descr="png-0212"/>
          <p:cNvPicPr/>
          <p:nvPr/>
        </p:nvPicPr>
        <p:blipFill>
          <a:blip r:embed="rId2"/>
          <a:stretch>
            <a:fillRect/>
          </a:stretch>
        </p:blipFill>
        <p:spPr>
          <a:xfrm>
            <a:off x="134938" y="-100012"/>
            <a:ext cx="1219200" cy="1219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0" name="Picture 2" descr="影响蒸发"/>
          <p:cNvPicPr/>
          <p:nvPr/>
        </p:nvPicPr>
        <p:blipFill>
          <a:blip r:embed="rId3"/>
          <a:srcRect l="7982" b="73468"/>
          <a:stretch>
            <a:fillRect/>
          </a:stretch>
        </p:blipFill>
        <p:spPr>
          <a:xfrm>
            <a:off x="311150" y="3130550"/>
            <a:ext cx="3109912" cy="3121025"/>
          </a:xfrm>
          <a:prstGeom prst="rect">
            <a:avLst/>
          </a:prstGeom>
          <a:solidFill>
            <a:srgbClr val="3399FF"/>
          </a:solidFill>
          <a:ln>
            <a:noFill/>
            <a:miter lim="800000"/>
          </a:ln>
        </p:spPr>
      </p:pic>
      <p:pic>
        <p:nvPicPr>
          <p:cNvPr id="19461" name="Picture 3" descr="影响蒸发"/>
          <p:cNvPicPr/>
          <p:nvPr/>
        </p:nvPicPr>
        <p:blipFill>
          <a:blip r:embed="rId3"/>
          <a:srcRect t="67791" b="10651"/>
          <a:stretch>
            <a:fillRect/>
          </a:stretch>
        </p:blipFill>
        <p:spPr>
          <a:xfrm>
            <a:off x="3667125" y="3054350"/>
            <a:ext cx="3051175" cy="31972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71230035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 additive="base"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 additive="base"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 additive="base">
                                        <p:cTn id="20" dur="10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1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miter lim="800000"/>
          </a:ln>
        </p:spPr>
        <p:txBody>
          <a:bodyPr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>
                <a:solidFill>
                  <a:srgbClr val="602E0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2800">
                <a:solidFill>
                  <a:srgbClr val="602E04"/>
                </a:solidFill>
                <a:latin typeface="时尚中黑简体"/>
                <a:ea typeface="时尚中黑简体"/>
                <a:cs typeface="时尚中黑简体"/>
              </a:defRPr>
            </a:lvl9pPr>
          </a:lstStyle>
          <a:p>
            <a:pPr lvl="0" algn="l"/>
            <a:endParaRPr lang="zh-CN" altLang="en-US" sz="2000" b="1"/>
          </a:p>
        </p:txBody>
      </p:sp>
      <p:sp>
        <p:nvSpPr>
          <p:cNvPr id="20482" name="Rectangle 2"/>
          <p:cNvSpPr/>
          <p:nvPr/>
        </p:nvSpPr>
        <p:spPr>
          <a:xfrm>
            <a:off x="120650" y="76200"/>
            <a:ext cx="7983538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蒸发和沸腾的异同比较</a:t>
            </a: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30188" y="2219325"/>
          <a:ext cx="8685212" cy="4456114"/>
        </p:xfrm>
        <a:graphic>
          <a:graphicData uri="http://schemas.openxmlformats.org/drawingml/2006/table">
            <a:tbl>
              <a:tblPr/>
              <a:tblGrid>
                <a:gridCol w="609489"/>
                <a:gridCol w="2514140"/>
                <a:gridCol w="3004588"/>
                <a:gridCol w="2556995"/>
              </a:tblGrid>
              <a:tr h="579438">
                <a:tc rowSpan="4"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                                         </a:t>
                      </a:r>
                    </a:p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不同点</a:t>
                      </a:r>
                    </a:p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endParaRPr lang="zh-CN" altLang="zh-CN" sz="3200">
                        <a:latin typeface="Arial" pitchFamily="34" charset="0"/>
                      </a:endParaRP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endParaRPr lang="zh-CN" altLang="zh-CN" sz="3200">
                        <a:latin typeface="Arial" pitchFamily="34" charset="0"/>
                      </a:endParaRP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lnTlToBr w="19050" cap="rnd">
                      <a:solidFill>
                        <a:srgbClr val="FF00FF"/>
                      </a:solidFill>
                      <a:bevel/>
                    </a:lnTlToB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  蒸    发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沸   腾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</a:tr>
              <a:tr h="1066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发生温度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任何温度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2700">
                      <a:solidFill>
                        <a:prstClr val="black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达到沸点 且 继续吸热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</a:tr>
              <a:tr h="1066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发生部位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 液体表面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液体表面和内部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</a:tr>
              <a:tr h="579438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B w="19050">
                      <a:bevel/>
                    </a:lnB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 程度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   缓慢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     剧烈</a:t>
                      </a: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</a:tr>
              <a:tr h="1163638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endParaRPr lang="zh-CN" altLang="zh-CN" sz="3200">
                        <a:latin typeface="Arial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zh-CN" altLang="zh-CN" sz="3200">
                          <a:latin typeface="Arial" pitchFamily="34" charset="0"/>
                        </a:rPr>
                        <a:t>温度变化</a:t>
                      </a:r>
                      <a:endParaRPr lang="zh-CN" altLang="en-US" sz="3200">
                        <a:latin typeface="Arial" pitchFamily="34" charset="0"/>
                      </a:endParaRP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en-US" altLang="zh-CN" sz="3200">
                          <a:latin typeface="Arial" pitchFamily="34" charset="0"/>
                        </a:rPr>
                        <a:t>        </a:t>
                      </a:r>
                      <a:r>
                        <a:rPr lang="zh-CN" altLang="zh-CN" sz="3200">
                          <a:latin typeface="Arial" pitchFamily="34" charset="0"/>
                        </a:rPr>
                        <a:t>降低</a:t>
                      </a:r>
                      <a:endParaRPr lang="zh-CN" altLang="en-US" sz="3200">
                        <a:latin typeface="Arial" pitchFamily="34" charset="0"/>
                      </a:endParaRP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</a:pPr>
                      <a:r>
                        <a:rPr lang="en-US" altLang="zh-CN" sz="3200">
                          <a:latin typeface="Arial" pitchFamily="34" charset="0"/>
                        </a:rPr>
                        <a:t> </a:t>
                      </a:r>
                      <a:r>
                        <a:rPr lang="zh-CN" altLang="zh-CN" sz="3200">
                          <a:latin typeface="Arial" pitchFamily="34" charset="0"/>
                        </a:rPr>
                        <a:t>保持不变</a:t>
                      </a:r>
                      <a:endParaRPr lang="zh-CN" altLang="en-US" sz="3200">
                        <a:latin typeface="Arial" pitchFamily="34" charset="0"/>
                      </a:endParaRPr>
                    </a:p>
                  </a:txBody>
                  <a:tcPr>
                    <a:lnL w="19050">
                      <a:solidFill>
                        <a:srgbClr val="FF00FF"/>
                      </a:solidFill>
                      <a:bevel/>
                    </a:lnL>
                    <a:lnR w="19050">
                      <a:solidFill>
                        <a:srgbClr val="FF00FF"/>
                      </a:solidFill>
                      <a:bevel/>
                    </a:lnR>
                    <a:lnT w="19050">
                      <a:solidFill>
                        <a:srgbClr val="FF00FF"/>
                      </a:solidFill>
                      <a:bevel/>
                    </a:lnT>
                    <a:lnB w="19050">
                      <a:solidFill>
                        <a:srgbClr val="FF00FF"/>
                      </a:solidFill>
                      <a:beve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516" name="表格 35869"/>
          <p:cNvGraphicFramePr>
            <a:graphicFrameLocks noGrp="1"/>
          </p:cNvGraphicFramePr>
          <p:nvPr/>
        </p:nvGraphicFramePr>
        <p:xfrm>
          <a:off x="228600" y="790575"/>
          <a:ext cx="8686800" cy="1298575"/>
        </p:xfrm>
        <a:graphic>
          <a:graphicData uri="http://schemas.openxmlformats.org/drawingml/2006/table">
            <a:tbl>
              <a:tblPr/>
              <a:tblGrid>
                <a:gridCol w="3128962"/>
                <a:gridCol w="5557838"/>
              </a:tblGrid>
              <a:tr h="129857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 eaLnBrk="0" hangingPunct="0">
                        <a:spcBef>
                          <a:spcPct val="20000"/>
                        </a:spcBef>
                        <a:buSzPct val="50000"/>
                      </a:pPr>
                      <a:r>
                        <a:rPr lang="zh-CN" altLang="en-US" sz="4400">
                          <a:latin typeface="Arial" pitchFamily="34" charset="0"/>
                          <a:ea typeface="华文新魏" pitchFamily="2" charset="-122"/>
                        </a:rPr>
                        <a:t>相同点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rtl="0" eaLnBrk="0" hangingPunct="0">
                        <a:spcBef>
                          <a:spcPct val="20000"/>
                        </a:spcBef>
                        <a:buSzPct val="50000"/>
                      </a:pPr>
                      <a:r>
                        <a:rPr lang="en-US" altLang="zh-CN" sz="3600">
                          <a:solidFill>
                            <a:srgbClr val="FF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1.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都是汽化现象 </a:t>
                      </a:r>
                    </a:p>
                    <a:p>
                      <a:pPr lvl="0" rtl="0" eaLnBrk="0" hangingPunct="0">
                        <a:spcBef>
                          <a:spcPct val="20000"/>
                        </a:spcBef>
                        <a:buSzPct val="50000"/>
                      </a:pPr>
                      <a:r>
                        <a:rPr lang="en-US" altLang="zh-CN" sz="3600">
                          <a:solidFill>
                            <a:srgbClr val="FF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2.</a:t>
                      </a: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华文新魏" pitchFamily="2" charset="-122"/>
                          <a:ea typeface="华文新魏" pitchFamily="2" charset="-122"/>
                        </a:rPr>
                        <a:t>都要吸热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24" name="Text Box 38"/>
          <p:cNvSpPr/>
          <p:nvPr/>
        </p:nvSpPr>
        <p:spPr>
          <a:xfrm>
            <a:off x="3733800" y="1311275"/>
            <a:ext cx="45720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en-US" sz="4000">
              <a:solidFill>
                <a:srgbClr val="CC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691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2"/>
          <p:cNvSpPr/>
          <p:nvPr/>
        </p:nvSpPr>
        <p:spPr>
          <a:xfrm>
            <a:off x="533400" y="1173162"/>
            <a:ext cx="7696200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  晒在太阳下的湿衣服一会儿就干了，衣服上的</a:t>
            </a:r>
            <a:r>
              <a:rPr lang="zh-CN" altLang="en-US" sz="3600" b="0" u="sng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水到哪里去了</a:t>
            </a:r>
            <a:r>
              <a:rPr lang="zh-CN" altLang="en-US" sz="3600" b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？</a:t>
            </a:r>
          </a:p>
        </p:txBody>
      </p:sp>
      <p:pic>
        <p:nvPicPr>
          <p:cNvPr id="3074" name="Picture 3" descr="200410131833542476"/>
          <p:cNvPicPr/>
          <p:nvPr/>
        </p:nvPicPr>
        <p:blipFill>
          <a:blip r:embed="rId2"/>
          <a:stretch>
            <a:fillRect/>
          </a:stretch>
        </p:blipFill>
        <p:spPr>
          <a:xfrm>
            <a:off x="1455738" y="2371725"/>
            <a:ext cx="5029200" cy="39258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075" name="Picture 4" descr="png-0200"/>
          <p:cNvPicPr/>
          <p:nvPr/>
        </p:nvPicPr>
        <p:blipFill>
          <a:blip r:embed="rId3"/>
          <a:stretch>
            <a:fillRect/>
          </a:stretch>
        </p:blipFill>
        <p:spPr>
          <a:xfrm>
            <a:off x="7850188" y="0"/>
            <a:ext cx="1219200" cy="1219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6" name="Text Box 5"/>
          <p:cNvSpPr/>
          <p:nvPr/>
        </p:nvSpPr>
        <p:spPr>
          <a:xfrm>
            <a:off x="2117725" y="654050"/>
            <a:ext cx="8540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7" name="Text Box 6"/>
          <p:cNvSpPr/>
          <p:nvPr/>
        </p:nvSpPr>
        <p:spPr>
          <a:xfrm>
            <a:off x="312738" y="654050"/>
            <a:ext cx="1143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/>
              <a:t>思考：</a:t>
            </a:r>
          </a:p>
        </p:txBody>
      </p:sp>
    </p:spTree>
    <p:extLst>
      <p:ext uri="{BB962C8B-B14F-4D97-AF65-F5344CB8AC3E}">
        <p14:creationId xmlns:p14="http://schemas.microsoft.com/office/powerpoint/2010/main" val="45252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2" dur="2000" fill="hold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2"/>
          <p:cNvGrpSpPr/>
          <p:nvPr/>
        </p:nvGrpSpPr>
        <p:grpSpPr>
          <a:xfrm>
            <a:off x="4572000" y="3321050"/>
            <a:ext cx="3671888" cy="2541588"/>
            <a:chOff x="0" y="0"/>
            <a:chExt cx="2118" cy="1601"/>
          </a:xfrm>
        </p:grpSpPr>
        <p:pic>
          <p:nvPicPr>
            <p:cNvPr id="21506" name="Picture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118" cy="160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1507" name="Text Box 4"/>
            <p:cNvSpPr/>
            <p:nvPr/>
          </p:nvSpPr>
          <p:spPr>
            <a:xfrm>
              <a:off x="1777" y="1287"/>
              <a:ext cx="311" cy="288"/>
            </a:xfrm>
            <a:prstGeom prst="rect">
              <a:avLst/>
            </a:prstGeom>
            <a:solidFill>
              <a:srgbClr val="CCFFCC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>
                  <a:solidFill>
                    <a:srgbClr val="333399"/>
                  </a:solidFill>
                  <a:ea typeface="黑体" pitchFamily="49" charset="-122"/>
                </a:rPr>
                <a:t>雨</a:t>
              </a:r>
            </a:p>
          </p:txBody>
        </p:sp>
      </p:grpSp>
      <p:grpSp>
        <p:nvGrpSpPr>
          <p:cNvPr id="21508" name="Group 5"/>
          <p:cNvGrpSpPr/>
          <p:nvPr/>
        </p:nvGrpSpPr>
        <p:grpSpPr>
          <a:xfrm>
            <a:off x="523875" y="3309938"/>
            <a:ext cx="3673475" cy="2513012"/>
            <a:chOff x="0" y="0"/>
            <a:chExt cx="2314" cy="1583"/>
          </a:xfrm>
        </p:grpSpPr>
        <p:pic>
          <p:nvPicPr>
            <p:cNvPr id="21509" name="Picture 6" descr="2-图片10-雾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314" cy="158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1510" name="Text Box 7"/>
            <p:cNvSpPr/>
            <p:nvPr/>
          </p:nvSpPr>
          <p:spPr>
            <a:xfrm>
              <a:off x="1905" y="1224"/>
              <a:ext cx="318" cy="288"/>
            </a:xfrm>
            <a:prstGeom prst="rect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>
                  <a:solidFill>
                    <a:schemeClr val="tx2"/>
                  </a:solidFill>
                  <a:ea typeface="黑体" pitchFamily="49" charset="-122"/>
                </a:rPr>
                <a:t>雾</a:t>
              </a:r>
            </a:p>
          </p:txBody>
        </p:sp>
      </p:grpSp>
      <p:grpSp>
        <p:nvGrpSpPr>
          <p:cNvPr id="21511" name="Group 8"/>
          <p:cNvGrpSpPr/>
          <p:nvPr/>
        </p:nvGrpSpPr>
        <p:grpSpPr>
          <a:xfrm>
            <a:off x="4572000" y="673100"/>
            <a:ext cx="3744912" cy="2447925"/>
            <a:chOff x="0" y="0"/>
            <a:chExt cx="2223" cy="1561"/>
          </a:xfrm>
        </p:grpSpPr>
        <p:pic>
          <p:nvPicPr>
            <p:cNvPr id="21512" name="Picture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23" cy="156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1513" name="Text Box 10"/>
            <p:cNvSpPr/>
            <p:nvPr/>
          </p:nvSpPr>
          <p:spPr>
            <a:xfrm>
              <a:off x="1875" y="1239"/>
              <a:ext cx="311" cy="292"/>
            </a:xfrm>
            <a:prstGeom prst="rect">
              <a:avLst/>
            </a:prstGeom>
            <a:solidFill>
              <a:srgbClr val="CCFFCC"/>
            </a:solidFill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zh-CN" altLang="en-US" sz="2400">
                  <a:solidFill>
                    <a:srgbClr val="333399"/>
                  </a:solidFill>
                  <a:ea typeface="黑体" pitchFamily="49" charset="-122"/>
                </a:rPr>
                <a:t>露</a:t>
              </a:r>
            </a:p>
          </p:txBody>
        </p:sp>
      </p:grpSp>
      <p:sp>
        <p:nvSpPr>
          <p:cNvPr id="21514" name="Text Box 11"/>
          <p:cNvSpPr/>
          <p:nvPr/>
        </p:nvSpPr>
        <p:spPr>
          <a:xfrm>
            <a:off x="373062" y="5942012"/>
            <a:ext cx="66246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它们都是液态的水，都是有水蒸气变来的</a:t>
            </a:r>
            <a:r>
              <a:rPr lang="en-US" altLang="zh-CN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,</a:t>
            </a:r>
          </a:p>
        </p:txBody>
      </p:sp>
      <p:sp>
        <p:nvSpPr>
          <p:cNvPr id="21515" name="文本框 6151"/>
          <p:cNvSpPr/>
          <p:nvPr/>
        </p:nvSpPr>
        <p:spPr>
          <a:xfrm>
            <a:off x="261938" y="544512"/>
            <a:ext cx="16049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>
                <a:latin typeface="微软雅黑" charset="-122"/>
                <a:ea typeface="微软雅黑"/>
                <a:sym typeface="宋体" pitchFamily="2" charset="-122"/>
              </a:rPr>
              <a:t>二，液化</a:t>
            </a:r>
            <a:endParaRPr lang="zh-CN" altLang="zh-CN">
              <a:latin typeface="微软雅黑" panose="020B0503020204020204" charset="-122"/>
              <a:ea typeface="微软雅黑" panose="020B0503020204020204" charset="-122"/>
              <a:sym typeface="宋体" pitchFamily="2" charset="-122"/>
            </a:endParaRPr>
          </a:p>
        </p:txBody>
      </p:sp>
      <p:sp>
        <p:nvSpPr>
          <p:cNvPr id="21516" name="文本框 9"/>
          <p:cNvSpPr/>
          <p:nvPr/>
        </p:nvSpPr>
        <p:spPr>
          <a:xfrm>
            <a:off x="261938" y="1263650"/>
            <a:ext cx="4116388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000">
                <a:latin typeface="宋体" pitchFamily="2" charset="-122"/>
              </a:rPr>
              <a:t>液化：物质从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</a:rPr>
              <a:t>气态</a:t>
            </a:r>
            <a:r>
              <a:rPr lang="zh-CN" altLang="en-US" sz="2000">
                <a:latin typeface="宋体" pitchFamily="2" charset="-122"/>
              </a:rPr>
              <a:t>变为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</a:rPr>
              <a:t>液态</a:t>
            </a:r>
            <a:r>
              <a:rPr lang="zh-CN" altLang="en-US" sz="2000">
                <a:latin typeface="宋体" pitchFamily="2" charset="-122"/>
              </a:rPr>
              <a:t>的过程。液化是汽化的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</a:rPr>
              <a:t>逆过程</a:t>
            </a:r>
            <a:r>
              <a:rPr lang="zh-CN" altLang="en-US" sz="2000">
                <a:latin typeface="宋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05051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2" dur="2000" fill="hold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15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5"/>
          <p:cNvSpPr/>
          <p:nvPr/>
        </p:nvSpPr>
        <p:spPr>
          <a:xfrm>
            <a:off x="122238" y="606425"/>
            <a:ext cx="5410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rgbClr val="CC00FF"/>
              </a:buClr>
            </a:pPr>
            <a:r>
              <a:rPr lang="en-US" altLang="zh-CN" sz="3600">
                <a:solidFill>
                  <a:srgbClr val="FF3399"/>
                </a:solidFill>
                <a:ea typeface="黑体" pitchFamily="49" charset="-122"/>
              </a:rPr>
              <a:t>2</a:t>
            </a:r>
            <a:r>
              <a:rPr lang="zh-CN" altLang="en-US" sz="3600">
                <a:solidFill>
                  <a:srgbClr val="FF3399"/>
                </a:solidFill>
                <a:ea typeface="黑体" pitchFamily="49" charset="-122"/>
              </a:rPr>
              <a:t>、液化的两种方式：</a:t>
            </a:r>
          </a:p>
        </p:txBody>
      </p:sp>
      <p:sp>
        <p:nvSpPr>
          <p:cNvPr id="22530" name="Rectangle 6"/>
          <p:cNvSpPr/>
          <p:nvPr/>
        </p:nvSpPr>
        <p:spPr>
          <a:xfrm>
            <a:off x="336550" y="1403350"/>
            <a:ext cx="3505200" cy="725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华文中宋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）降低温度</a:t>
            </a:r>
          </a:p>
        </p:txBody>
      </p:sp>
      <p:sp>
        <p:nvSpPr>
          <p:cNvPr id="22531" name="Rectangle 7"/>
          <p:cNvSpPr/>
          <p:nvPr/>
        </p:nvSpPr>
        <p:spPr>
          <a:xfrm>
            <a:off x="3706812" y="1403350"/>
            <a:ext cx="3994150" cy="725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ea typeface="华文中宋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ea typeface="华文中宋" pitchFamily="2" charset="-122"/>
              </a:rPr>
              <a:t>）压缩气体体积</a:t>
            </a:r>
          </a:p>
        </p:txBody>
      </p:sp>
      <p:sp>
        <p:nvSpPr>
          <p:cNvPr id="22532" name="Text Box 9"/>
          <p:cNvSpPr/>
          <p:nvPr/>
        </p:nvSpPr>
        <p:spPr>
          <a:xfrm>
            <a:off x="-41275" y="5080000"/>
            <a:ext cx="73310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r">
              <a:spcBef>
                <a:spcPct val="50000"/>
              </a:spcBef>
            </a:pPr>
            <a:r>
              <a:rPr lang="zh-CN" altLang="en-US">
                <a:solidFill>
                  <a:srgbClr val="CC0000"/>
                </a:solidFill>
                <a:ea typeface="方正姚体" pitchFamily="2" charset="-122"/>
              </a:rPr>
              <a:t>气体液化后体积缩小，便于储存和运输。</a:t>
            </a:r>
          </a:p>
        </p:txBody>
      </p:sp>
      <p:pic>
        <p:nvPicPr>
          <p:cNvPr id="22533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3388" y="2260600"/>
            <a:ext cx="3633788" cy="27670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2534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348162" y="2260600"/>
            <a:ext cx="3633788" cy="2767012"/>
          </a:xfrm>
          <a:prstGeom prst="rect">
            <a:avLst/>
          </a:prstGeom>
          <a:noFill/>
          <a:ln>
            <a:miter lim="800000"/>
          </a:ln>
        </p:spPr>
      </p:pic>
    </p:spTree>
    <p:extLst>
      <p:ext uri="{BB962C8B-B14F-4D97-AF65-F5344CB8AC3E}">
        <p14:creationId xmlns:p14="http://schemas.microsoft.com/office/powerpoint/2010/main" val="364187297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7" dur="2000" fill="hold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17" dur="500" fill="hold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2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8" dur="5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  <p:bldP spid="22531" grpId="0"/>
      <p:bldP spid="225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/>
          <p:nvPr/>
        </p:nvSpPr>
        <p:spPr>
          <a:xfrm>
            <a:off x="460375" y="790575"/>
            <a:ext cx="2590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3399"/>
                </a:solidFill>
              </a:rPr>
              <a:t>问题讨论</a:t>
            </a:r>
          </a:p>
        </p:txBody>
      </p:sp>
      <p:sp>
        <p:nvSpPr>
          <p:cNvPr id="23554" name="Text Box 5"/>
          <p:cNvSpPr/>
          <p:nvPr/>
        </p:nvSpPr>
        <p:spPr>
          <a:xfrm>
            <a:off x="549275" y="1485900"/>
            <a:ext cx="6264275" cy="1554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/>
              <a:t>1</a:t>
            </a:r>
            <a:r>
              <a:rPr lang="zh-CN" altLang="en-US" sz="3200"/>
              <a:t>、为什么给</a:t>
            </a:r>
            <a:r>
              <a:rPr lang="en-US" altLang="zh-CN" sz="3200"/>
              <a:t>100</a:t>
            </a:r>
            <a:r>
              <a:rPr lang="zh-CN" altLang="en-US" sz="3200"/>
              <a:t>摄氏度的水蒸气烫伤比被你</a:t>
            </a:r>
            <a:r>
              <a:rPr lang="en-US" altLang="zh-CN" sz="3200"/>
              <a:t>100</a:t>
            </a:r>
            <a:r>
              <a:rPr lang="zh-CN" altLang="en-US" sz="3200"/>
              <a:t>摄氏度的水烫伤更严重？</a:t>
            </a:r>
          </a:p>
        </p:txBody>
      </p:sp>
      <p:sp>
        <p:nvSpPr>
          <p:cNvPr id="23555" name="Text Box 6"/>
          <p:cNvSpPr/>
          <p:nvPr/>
        </p:nvSpPr>
        <p:spPr>
          <a:xfrm>
            <a:off x="460375" y="3148012"/>
            <a:ext cx="5718175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/>
              <a:t>解释：因为</a:t>
            </a:r>
            <a:r>
              <a:rPr lang="en-US" altLang="zh-CN"/>
              <a:t>100</a:t>
            </a:r>
            <a:r>
              <a:rPr lang="zh-CN" altLang="en-US"/>
              <a:t>摄氏度的水蒸气液化</a:t>
            </a:r>
          </a:p>
          <a:p>
            <a:pPr lvl="0"/>
            <a:r>
              <a:rPr lang="zh-CN" altLang="en-US"/>
              <a:t>成</a:t>
            </a:r>
            <a:r>
              <a:rPr lang="en-US" altLang="zh-CN"/>
              <a:t>100</a:t>
            </a:r>
            <a:r>
              <a:rPr lang="zh-CN" altLang="en-US"/>
              <a:t>摄氏度的水要放出大量的热。</a:t>
            </a:r>
          </a:p>
        </p:txBody>
      </p:sp>
      <p:sp>
        <p:nvSpPr>
          <p:cNvPr id="23556" name="Text Box 7"/>
          <p:cNvSpPr/>
          <p:nvPr/>
        </p:nvSpPr>
        <p:spPr>
          <a:xfrm>
            <a:off x="635000" y="4257675"/>
            <a:ext cx="3581400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>
                <a:solidFill>
                  <a:srgbClr val="FF0000"/>
                </a:solidFill>
              </a:rPr>
              <a:t>(</a:t>
            </a:r>
            <a:r>
              <a:rPr lang="zh-CN" altLang="en-US">
                <a:solidFill>
                  <a:srgbClr val="FF0000"/>
                </a:solidFill>
              </a:rPr>
              <a:t>液化是放热过程</a:t>
            </a:r>
            <a:r>
              <a:rPr lang="en-US" altLang="zh-CN">
                <a:solidFill>
                  <a:srgbClr val="FF0000"/>
                </a:solidFill>
              </a:rPr>
              <a:t>)</a:t>
            </a:r>
          </a:p>
          <a:p>
            <a:pPr lvl="0"/>
            <a:endParaRPr lang="en-US" altLang="zh-CN"/>
          </a:p>
          <a:p>
            <a:pPr lvl="0"/>
            <a:endParaRPr lang="en-US" altLang="zh-CN"/>
          </a:p>
          <a:p>
            <a:pPr lvl="0"/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7011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5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0" dur="2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/>
      <p:bldP spid="23555" grpId="0"/>
      <p:bldP spid="235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/>
          <p:nvPr/>
        </p:nvSpPr>
        <p:spPr>
          <a:xfrm>
            <a:off x="520700" y="2711450"/>
            <a:ext cx="676275" cy="1920875"/>
          </a:xfrm>
          <a:prstGeom prst="rect">
            <a:avLst/>
          </a:prstGeom>
          <a:noFill/>
          <a:ln>
            <a:solidFill>
              <a:schemeClr val="tx1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zh-CN" sz="2400">
                <a:latin typeface="Arial" pitchFamily="34" charset="0"/>
              </a:rPr>
              <a:t>汽化和液化</a:t>
            </a:r>
          </a:p>
        </p:txBody>
      </p:sp>
      <p:sp>
        <p:nvSpPr>
          <p:cNvPr id="24578" name="文本框 2"/>
          <p:cNvSpPr/>
          <p:nvPr/>
        </p:nvSpPr>
        <p:spPr>
          <a:xfrm>
            <a:off x="2205038" y="2106612"/>
            <a:ext cx="836612" cy="457200"/>
          </a:xfrm>
          <a:prstGeom prst="rect">
            <a:avLst/>
          </a:prstGeom>
          <a:noFill/>
          <a:ln>
            <a:solidFill>
              <a:srgbClr val="0000FF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汽化</a:t>
            </a:r>
          </a:p>
        </p:txBody>
      </p:sp>
      <p:sp>
        <p:nvSpPr>
          <p:cNvPr id="24579" name="文本框 3"/>
          <p:cNvSpPr/>
          <p:nvPr/>
        </p:nvSpPr>
        <p:spPr>
          <a:xfrm>
            <a:off x="2206625" y="5045075"/>
            <a:ext cx="835025" cy="457200"/>
          </a:xfrm>
          <a:prstGeom prst="rect">
            <a:avLst/>
          </a:prstGeom>
          <a:noFill/>
          <a:ln>
            <a:solidFill>
              <a:srgbClr val="0000FF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zh-CN" sz="2400">
                <a:latin typeface="Arial" pitchFamily="34" charset="0"/>
              </a:rPr>
              <a:t>液化</a:t>
            </a:r>
          </a:p>
        </p:txBody>
      </p:sp>
      <p:sp>
        <p:nvSpPr>
          <p:cNvPr id="24580" name="文本框 4"/>
          <p:cNvSpPr/>
          <p:nvPr/>
        </p:nvSpPr>
        <p:spPr>
          <a:xfrm>
            <a:off x="3743325" y="539750"/>
            <a:ext cx="4186238" cy="461962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物质从液态变成气态的过程</a:t>
            </a:r>
          </a:p>
        </p:txBody>
      </p:sp>
      <p:sp>
        <p:nvSpPr>
          <p:cNvPr id="24581" name="文本框 5"/>
          <p:cNvSpPr/>
          <p:nvPr/>
        </p:nvSpPr>
        <p:spPr>
          <a:xfrm>
            <a:off x="3743325" y="4175125"/>
            <a:ext cx="4048125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物质从气态变成液态的过程</a:t>
            </a:r>
          </a:p>
        </p:txBody>
      </p:sp>
      <p:sp>
        <p:nvSpPr>
          <p:cNvPr id="24582" name="文本框 8"/>
          <p:cNvSpPr/>
          <p:nvPr/>
        </p:nvSpPr>
        <p:spPr>
          <a:xfrm>
            <a:off x="3722688" y="5956300"/>
            <a:ext cx="2249488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液化过程放热</a:t>
            </a:r>
          </a:p>
        </p:txBody>
      </p:sp>
      <p:sp>
        <p:nvSpPr>
          <p:cNvPr id="24583" name="文本框 9"/>
          <p:cNvSpPr/>
          <p:nvPr/>
        </p:nvSpPr>
        <p:spPr>
          <a:xfrm>
            <a:off x="3743325" y="3567112"/>
            <a:ext cx="2149475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汽化过程吸热</a:t>
            </a:r>
          </a:p>
        </p:txBody>
      </p:sp>
      <p:sp>
        <p:nvSpPr>
          <p:cNvPr id="24584" name="文本框 10"/>
          <p:cNvSpPr/>
          <p:nvPr/>
        </p:nvSpPr>
        <p:spPr>
          <a:xfrm>
            <a:off x="5751512" y="1160462"/>
            <a:ext cx="874712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概念</a:t>
            </a:r>
          </a:p>
        </p:txBody>
      </p:sp>
      <p:sp>
        <p:nvSpPr>
          <p:cNvPr id="24585" name="文本框 11"/>
          <p:cNvSpPr/>
          <p:nvPr/>
        </p:nvSpPr>
        <p:spPr>
          <a:xfrm>
            <a:off x="6958012" y="1160462"/>
            <a:ext cx="1757362" cy="461962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发生条件</a:t>
            </a:r>
          </a:p>
        </p:txBody>
      </p:sp>
      <p:sp>
        <p:nvSpPr>
          <p:cNvPr id="24586" name="文本框 12"/>
          <p:cNvSpPr/>
          <p:nvPr/>
        </p:nvSpPr>
        <p:spPr>
          <a:xfrm>
            <a:off x="5753100" y="1819275"/>
            <a:ext cx="873125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特点</a:t>
            </a:r>
          </a:p>
        </p:txBody>
      </p:sp>
      <p:sp>
        <p:nvSpPr>
          <p:cNvPr id="24587" name="文本框 13"/>
          <p:cNvSpPr/>
          <p:nvPr/>
        </p:nvSpPr>
        <p:spPr>
          <a:xfrm>
            <a:off x="6958012" y="1819275"/>
            <a:ext cx="1485900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影响因素</a:t>
            </a:r>
          </a:p>
        </p:txBody>
      </p:sp>
      <p:sp>
        <p:nvSpPr>
          <p:cNvPr id="24588" name="文本框 14"/>
          <p:cNvSpPr/>
          <p:nvPr/>
        </p:nvSpPr>
        <p:spPr>
          <a:xfrm>
            <a:off x="3887788" y="1485900"/>
            <a:ext cx="1008062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zh-CN" sz="2400">
                <a:latin typeface="Arial" pitchFamily="34" charset="0"/>
              </a:rPr>
              <a:t>蒸发</a:t>
            </a:r>
          </a:p>
        </p:txBody>
      </p:sp>
      <p:sp>
        <p:nvSpPr>
          <p:cNvPr id="24589" name="文本框 15"/>
          <p:cNvSpPr/>
          <p:nvPr/>
        </p:nvSpPr>
        <p:spPr>
          <a:xfrm>
            <a:off x="5751512" y="2398712"/>
            <a:ext cx="874712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概念</a:t>
            </a:r>
          </a:p>
        </p:txBody>
      </p:sp>
      <p:sp>
        <p:nvSpPr>
          <p:cNvPr id="24590" name="文本框 16"/>
          <p:cNvSpPr/>
          <p:nvPr/>
        </p:nvSpPr>
        <p:spPr>
          <a:xfrm>
            <a:off x="3910012" y="2727325"/>
            <a:ext cx="1008062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zh-CN" sz="2400">
                <a:latin typeface="Arial" pitchFamily="34" charset="0"/>
              </a:rPr>
              <a:t>沸腾</a:t>
            </a:r>
          </a:p>
        </p:txBody>
      </p:sp>
      <p:sp>
        <p:nvSpPr>
          <p:cNvPr id="24591" name="文本框 17"/>
          <p:cNvSpPr/>
          <p:nvPr/>
        </p:nvSpPr>
        <p:spPr>
          <a:xfrm>
            <a:off x="6958012" y="2398712"/>
            <a:ext cx="1685925" cy="461962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发生条件</a:t>
            </a:r>
          </a:p>
        </p:txBody>
      </p:sp>
      <p:sp>
        <p:nvSpPr>
          <p:cNvPr id="24592" name="文本框 18"/>
          <p:cNvSpPr/>
          <p:nvPr/>
        </p:nvSpPr>
        <p:spPr>
          <a:xfrm>
            <a:off x="5753100" y="2955925"/>
            <a:ext cx="873125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特点</a:t>
            </a:r>
          </a:p>
        </p:txBody>
      </p:sp>
      <p:sp>
        <p:nvSpPr>
          <p:cNvPr id="24593" name="左大括号 22"/>
          <p:cNvSpPr/>
          <p:nvPr/>
        </p:nvSpPr>
        <p:spPr>
          <a:xfrm>
            <a:off x="5165725" y="2563812"/>
            <a:ext cx="406400" cy="784225"/>
          </a:xfrm>
          <a:prstGeom prst="leftBrace">
            <a:avLst>
              <a:gd name="adj1" fmla="val 8326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rtl="0"/>
            <a:endParaRPr lang="zh-CN" altLang="en-US" sz="1800" b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594" name="左大括号 23"/>
          <p:cNvSpPr/>
          <p:nvPr/>
        </p:nvSpPr>
        <p:spPr>
          <a:xfrm>
            <a:off x="3041650" y="784225"/>
            <a:ext cx="477838" cy="3086100"/>
          </a:xfrm>
          <a:prstGeom prst="leftBrace">
            <a:avLst>
              <a:gd name="adj1" fmla="val 8312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rtl="0"/>
            <a:endParaRPr lang="zh-CN" altLang="en-US" sz="1800" b="0">
              <a:latin typeface="微软雅黑" charset="-122"/>
              <a:ea typeface="微软雅黑"/>
            </a:endParaRPr>
          </a:p>
        </p:txBody>
      </p:sp>
      <p:sp>
        <p:nvSpPr>
          <p:cNvPr id="24595" name="左大括号 24"/>
          <p:cNvSpPr/>
          <p:nvPr/>
        </p:nvSpPr>
        <p:spPr>
          <a:xfrm>
            <a:off x="5165725" y="1250950"/>
            <a:ext cx="406400" cy="782638"/>
          </a:xfrm>
          <a:prstGeom prst="leftBrace">
            <a:avLst>
              <a:gd name="adj1" fmla="val 8327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rtl="0"/>
            <a:endParaRPr lang="zh-CN" altLang="en-US" sz="1800" b="0">
              <a:latin typeface="微软雅黑" charset="-122"/>
              <a:ea typeface="微软雅黑"/>
            </a:endParaRPr>
          </a:p>
        </p:txBody>
      </p:sp>
      <p:sp>
        <p:nvSpPr>
          <p:cNvPr id="24596" name="左大括号 25"/>
          <p:cNvSpPr/>
          <p:nvPr/>
        </p:nvSpPr>
        <p:spPr>
          <a:xfrm>
            <a:off x="3041650" y="4343400"/>
            <a:ext cx="477838" cy="1862138"/>
          </a:xfrm>
          <a:prstGeom prst="leftBrace">
            <a:avLst>
              <a:gd name="adj1" fmla="val 8317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rtl="0"/>
            <a:endParaRPr lang="zh-CN" altLang="en-US" sz="1800" b="0">
              <a:latin typeface="微软雅黑" charset="-122"/>
              <a:ea typeface="微软雅黑"/>
            </a:endParaRPr>
          </a:p>
        </p:txBody>
      </p:sp>
      <p:sp>
        <p:nvSpPr>
          <p:cNvPr id="24597" name="左大括号 26"/>
          <p:cNvSpPr/>
          <p:nvPr/>
        </p:nvSpPr>
        <p:spPr>
          <a:xfrm>
            <a:off x="1377950" y="2301875"/>
            <a:ext cx="476250" cy="3086100"/>
          </a:xfrm>
          <a:prstGeom prst="leftBrace">
            <a:avLst>
              <a:gd name="adj1" fmla="val 8310"/>
              <a:gd name="adj2" fmla="val 50000"/>
            </a:avLst>
          </a:prstGeom>
          <a:noFill/>
          <a:ln>
            <a:solidFill>
              <a:schemeClr val="tx1"/>
            </a:solidFill>
            <a:bevel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algn="ctr" rtl="0"/>
            <a:endParaRPr lang="zh-CN" altLang="en-US" sz="1800" b="0">
              <a:latin typeface="微软雅黑" charset="-122"/>
              <a:ea typeface="微软雅黑"/>
            </a:endParaRPr>
          </a:p>
        </p:txBody>
      </p:sp>
      <p:sp>
        <p:nvSpPr>
          <p:cNvPr id="24598" name="文本框 6"/>
          <p:cNvSpPr/>
          <p:nvPr/>
        </p:nvSpPr>
        <p:spPr>
          <a:xfrm>
            <a:off x="3722688" y="4781550"/>
            <a:ext cx="1052512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方法</a:t>
            </a:r>
          </a:p>
        </p:txBody>
      </p:sp>
      <p:sp>
        <p:nvSpPr>
          <p:cNvPr id="24599" name="文本框 7"/>
          <p:cNvSpPr/>
          <p:nvPr/>
        </p:nvSpPr>
        <p:spPr>
          <a:xfrm>
            <a:off x="3722688" y="5387975"/>
            <a:ext cx="1520825" cy="457200"/>
          </a:xfrm>
          <a:prstGeom prst="rect">
            <a:avLst/>
          </a:prstGeom>
          <a:noFill/>
          <a:ln>
            <a:solidFill>
              <a:srgbClr val="FF0000"/>
            </a:solidFill>
            <a:bevel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zh-CN" sz="2400">
                <a:latin typeface="Arial" pitchFamily="34" charset="0"/>
              </a:rPr>
              <a:t>生活现象</a:t>
            </a:r>
          </a:p>
        </p:txBody>
      </p:sp>
    </p:spTree>
    <p:extLst>
      <p:ext uri="{BB962C8B-B14F-4D97-AF65-F5344CB8AC3E}">
        <p14:creationId xmlns:p14="http://schemas.microsoft.com/office/powerpoint/2010/main" val="389951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2" dur="500" fill="hold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7" dur="500" fill="hold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2" dur="500" fill="hold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7" dur="500" fill="hold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2" dur="500" fill="hold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7" dur="500" fill="hold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2" dur="500" fill="hold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7" dur="500" fill="hold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0" dur="500" fill="hold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3" dur="500" fill="hold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6" dur="500" fill="hold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1" dur="500" fill="hold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6" dur="500" fill="hold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1" dur="500" fill="hold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4" dur="500" fill="hold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7" dur="500" fill="hold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82" dur="500" fill="hold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87" dur="500" fill="hold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92" dur="5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97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02" dur="500" fill="hold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07" dur="500" fill="hold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8" grpId="0" animBg="1"/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5" grpId="0" animBg="1"/>
      <p:bldP spid="24596" grpId="0" animBg="1"/>
      <p:bldP spid="24597" grpId="0" animBg="1"/>
      <p:bldP spid="24598" grpId="0" animBg="1"/>
      <p:bldP spid="2459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/>
          <p:nvPr/>
        </p:nvSpPr>
        <p:spPr>
          <a:xfrm>
            <a:off x="3581400" y="381000"/>
            <a:ext cx="3429000" cy="914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5400" b="0" i="1">
                <a:solidFill>
                  <a:srgbClr val="CC00FF"/>
                </a:solidFill>
                <a:latin typeface="黑体" pitchFamily="49" charset="-122"/>
                <a:ea typeface="黑体" pitchFamily="49" charset="-122"/>
              </a:rPr>
              <a:t>巩固练习</a:t>
            </a:r>
          </a:p>
        </p:txBody>
      </p:sp>
      <p:pic>
        <p:nvPicPr>
          <p:cNvPr id="25602" name="Picture 3" descr="png-0228"/>
          <p:cNvPicPr/>
          <p:nvPr/>
        </p:nvPicPr>
        <p:blipFill>
          <a:blip r:embed="rId2"/>
          <a:stretch>
            <a:fillRect/>
          </a:stretch>
        </p:blipFill>
        <p:spPr>
          <a:xfrm>
            <a:off x="2362200" y="152400"/>
            <a:ext cx="1219200" cy="12192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3" name="Rectangle 4"/>
          <p:cNvSpPr/>
          <p:nvPr/>
        </p:nvSpPr>
        <p:spPr>
          <a:xfrm>
            <a:off x="685800" y="1524000"/>
            <a:ext cx="7696200" cy="464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342900" lvl="0" indent="-342900">
              <a:spcBef>
                <a:spcPct val="20000"/>
              </a:spcBef>
            </a:pPr>
            <a:r>
              <a:rPr lang="en-US" altLang="zh-CN" sz="4000"/>
              <a:t>            1.</a:t>
            </a:r>
            <a:r>
              <a:rPr lang="zh-CN" altLang="en-US" sz="4000"/>
              <a:t>寒冷的冬天，戴眼镜的人从寒冷的室外回到暖和的室内时，镜片会变得模糊不清，但过一段时间又会变清晰，这是由于室内的水蒸气先在镜片上遇冷</a:t>
            </a:r>
            <a:r>
              <a:rPr lang="en-US" altLang="zh-CN" sz="4000"/>
              <a:t>__________</a:t>
            </a:r>
            <a:r>
              <a:rPr lang="zh-CN" altLang="en-US" sz="4000"/>
              <a:t>成小水珠后又发生</a:t>
            </a:r>
            <a:r>
              <a:rPr lang="en-US" altLang="zh-CN" sz="4000"/>
              <a:t>__________</a:t>
            </a:r>
            <a:r>
              <a:rPr lang="zh-CN" altLang="en-US" sz="4000"/>
              <a:t>所导致的现象。</a:t>
            </a:r>
          </a:p>
          <a:p>
            <a:pPr marL="342900" lvl="0" indent="-342900">
              <a:spcBef>
                <a:spcPct val="20000"/>
              </a:spcBef>
            </a:pPr>
            <a:endParaRPr lang="zh-CN" altLang="en-US" sz="4000"/>
          </a:p>
          <a:p>
            <a:pPr marL="342900" lvl="0" indent="-342900">
              <a:spcBef>
                <a:spcPct val="20000"/>
              </a:spcBef>
            </a:pPr>
            <a:r>
              <a:rPr lang="en-US" altLang="zh-CN" sz="4000"/>
              <a:t>            </a:t>
            </a:r>
            <a:endParaRPr lang="zh-CN" altLang="en-US" sz="4000"/>
          </a:p>
        </p:txBody>
      </p:sp>
      <p:sp>
        <p:nvSpPr>
          <p:cNvPr id="25604" name="Text Box 5"/>
          <p:cNvSpPr/>
          <p:nvPr/>
        </p:nvSpPr>
        <p:spPr>
          <a:xfrm>
            <a:off x="1676400" y="4648200"/>
            <a:ext cx="1905000" cy="639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3300"/>
                </a:solidFill>
                <a:ea typeface="华文行楷" pitchFamily="2" charset="-122"/>
              </a:rPr>
              <a:t>液化</a:t>
            </a:r>
          </a:p>
        </p:txBody>
      </p:sp>
      <p:sp>
        <p:nvSpPr>
          <p:cNvPr id="25605" name="Text Box 6"/>
          <p:cNvSpPr/>
          <p:nvPr/>
        </p:nvSpPr>
        <p:spPr>
          <a:xfrm>
            <a:off x="1828800" y="5257800"/>
            <a:ext cx="1295400" cy="639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3300"/>
                </a:solidFill>
                <a:ea typeface="华文行楷" pitchFamily="2" charset="-122"/>
              </a:rPr>
              <a:t>汽化</a:t>
            </a:r>
          </a:p>
        </p:txBody>
      </p:sp>
    </p:spTree>
    <p:extLst>
      <p:ext uri="{BB962C8B-B14F-4D97-AF65-F5344CB8AC3E}">
        <p14:creationId xmlns:p14="http://schemas.microsoft.com/office/powerpoint/2010/main" val="628090658"/>
      </p:ext>
    </p:extLst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9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2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2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2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2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2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2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3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4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4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4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4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4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4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4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4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3" grpId="0"/>
      <p:bldP spid="25604" grpId="0"/>
      <p:bldP spid="256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/>
          <p:nvPr/>
        </p:nvSpPr>
        <p:spPr>
          <a:xfrm>
            <a:off x="0" y="609600"/>
            <a:ext cx="9144000" cy="55079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2</a:t>
            </a:r>
            <a:r>
              <a:rPr lang="zh-CN" altLang="en-US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、夏天使用电扇，使人感觉凉爽，这是因为（    ）</a:t>
            </a:r>
            <a:endParaRPr lang="zh-CN" altLang="en-US" sz="4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A</a:t>
            </a:r>
            <a:r>
              <a:rPr lang="zh-CN" altLang="en-US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、电风扇吹得是凉风</a:t>
            </a:r>
            <a:endParaRPr lang="zh-CN" altLang="en-US" sz="4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B</a:t>
            </a:r>
            <a:r>
              <a:rPr lang="zh-CN" altLang="en-US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、电风扇吹风使空气温度降低</a:t>
            </a:r>
            <a:endParaRPr lang="zh-CN" altLang="en-US" sz="4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C</a:t>
            </a:r>
            <a:r>
              <a:rPr lang="zh-CN" altLang="en-US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、身上汗水蒸发加快，蒸发时吸热</a:t>
            </a:r>
            <a:endParaRPr lang="zh-CN" altLang="en-US" sz="4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D</a:t>
            </a:r>
            <a:r>
              <a:rPr lang="zh-CN" altLang="en-US" sz="4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、人体温度传给周围空气</a:t>
            </a:r>
            <a:endParaRPr lang="zh-CN" altLang="en-US" sz="4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6" name="Text Box 3"/>
          <p:cNvSpPr/>
          <p:nvPr/>
        </p:nvSpPr>
        <p:spPr>
          <a:xfrm>
            <a:off x="2819400" y="1143000"/>
            <a:ext cx="838200" cy="109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6600">
                <a:solidFill>
                  <a:srgbClr val="FF33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042107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266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/>
          <p:nvPr/>
        </p:nvSpPr>
        <p:spPr>
          <a:xfrm>
            <a:off x="379095" y="808990"/>
            <a:ext cx="9144000" cy="50158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3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、浮着一层油的菜汤不易变冷，这是因为（    ）</a:t>
            </a:r>
            <a:endParaRPr lang="zh-CN" altLang="en-US" sz="40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A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、油比水散热慢</a:t>
            </a:r>
            <a:endParaRPr lang="zh-CN" altLang="en-US" sz="40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B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、菜汤原来温度高</a:t>
            </a:r>
            <a:endParaRPr lang="zh-CN" altLang="en-US" sz="40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C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、水分蒸发会吸收大量的热</a:t>
            </a:r>
            <a:endParaRPr lang="zh-CN" altLang="en-US" sz="40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D</a:t>
            </a:r>
            <a:r>
              <a:rPr lang="zh-CN" altLang="en-US" sz="40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、浮油阻碍了水分的蒸发</a:t>
            </a:r>
            <a:endParaRPr lang="zh-CN" altLang="en-US" sz="40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0" name="Text Box 3"/>
          <p:cNvSpPr/>
          <p:nvPr/>
        </p:nvSpPr>
        <p:spPr>
          <a:xfrm>
            <a:off x="1482725" y="1246188"/>
            <a:ext cx="1158875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en-US" altLang="zh-CN" sz="6000">
                <a:solidFill>
                  <a:srgbClr val="FF33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5201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" dur="500" fill="hold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/>
          <p:nvPr/>
        </p:nvSpPr>
        <p:spPr>
          <a:xfrm>
            <a:off x="387350" y="1117600"/>
            <a:ext cx="6911975" cy="2062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 b="0">
                <a:latin typeface="Arial" pitchFamily="34" charset="0"/>
              </a:rPr>
              <a:t>4.</a:t>
            </a:r>
            <a:r>
              <a:rPr lang="zh-CN" altLang="en-US" sz="3200" b="0">
                <a:latin typeface="Arial" pitchFamily="34" charset="0"/>
              </a:rPr>
              <a:t>水烧开时，壶嘴冒出许多</a:t>
            </a:r>
            <a:r>
              <a:rPr lang="zh-CN" altLang="en-US" sz="3200" b="0"/>
              <a:t>“</a:t>
            </a:r>
            <a:r>
              <a:rPr lang="zh-CN" altLang="en-US" sz="3200" b="0">
                <a:latin typeface="Arial" pitchFamily="34" charset="0"/>
              </a:rPr>
              <a:t>白气</a:t>
            </a:r>
            <a:r>
              <a:rPr lang="zh-CN" altLang="en-US" sz="3200" b="0"/>
              <a:t>”</a:t>
            </a:r>
            <a:r>
              <a:rPr lang="zh-CN" altLang="en-US" sz="3200" b="0">
                <a:latin typeface="Arial" pitchFamily="34" charset="0"/>
              </a:rPr>
              <a:t>，这些</a:t>
            </a:r>
            <a:r>
              <a:rPr lang="zh-CN" altLang="en-US" sz="3200" b="0"/>
              <a:t>“</a:t>
            </a:r>
            <a:r>
              <a:rPr lang="zh-CN" altLang="en-US" sz="3200" b="0">
                <a:latin typeface="Arial" pitchFamily="34" charset="0"/>
              </a:rPr>
              <a:t>白气</a:t>
            </a:r>
            <a:r>
              <a:rPr lang="zh-CN" altLang="en-US" sz="3200" b="0"/>
              <a:t>”</a:t>
            </a:r>
            <a:r>
              <a:rPr lang="zh-CN" altLang="en-US" sz="3200" b="0">
                <a:latin typeface="Arial" pitchFamily="34" charset="0"/>
              </a:rPr>
              <a:t>是（      ）</a:t>
            </a:r>
          </a:p>
          <a:p>
            <a:pPr lvl="0"/>
            <a:r>
              <a:rPr lang="en-US" altLang="zh-CN" sz="3200" b="0">
                <a:latin typeface="Arial" pitchFamily="34" charset="0"/>
              </a:rPr>
              <a:t>A.</a:t>
            </a:r>
            <a:r>
              <a:rPr lang="zh-CN" altLang="en-US" sz="3200" b="0">
                <a:latin typeface="Arial" pitchFamily="34" charset="0"/>
              </a:rPr>
              <a:t>水蒸气                </a:t>
            </a:r>
            <a:r>
              <a:rPr lang="en-US" altLang="zh-CN" sz="3200" b="0">
                <a:latin typeface="Arial" pitchFamily="34" charset="0"/>
              </a:rPr>
              <a:t>B.</a:t>
            </a:r>
            <a:r>
              <a:rPr lang="zh-CN" altLang="en-US" sz="3200" b="0">
                <a:latin typeface="Arial" pitchFamily="34" charset="0"/>
              </a:rPr>
              <a:t>小水珠</a:t>
            </a:r>
          </a:p>
          <a:p>
            <a:pPr lvl="0"/>
            <a:r>
              <a:rPr lang="en-US" altLang="zh-CN" sz="3200" b="0">
                <a:latin typeface="Arial" pitchFamily="34" charset="0"/>
              </a:rPr>
              <a:t>C.</a:t>
            </a:r>
            <a:r>
              <a:rPr lang="zh-CN" altLang="en-US" sz="3200" b="0">
                <a:latin typeface="Arial" pitchFamily="34" charset="0"/>
              </a:rPr>
              <a:t>热空气                </a:t>
            </a:r>
            <a:r>
              <a:rPr lang="en-US" altLang="zh-CN" sz="3200" b="0">
                <a:latin typeface="Arial" pitchFamily="34" charset="0"/>
              </a:rPr>
              <a:t>D.</a:t>
            </a:r>
            <a:r>
              <a:rPr lang="zh-CN" altLang="en-US" sz="3200" b="0">
                <a:latin typeface="Arial" pitchFamily="34" charset="0"/>
              </a:rPr>
              <a:t>白烟</a:t>
            </a:r>
          </a:p>
        </p:txBody>
      </p:sp>
      <p:sp>
        <p:nvSpPr>
          <p:cNvPr id="28674" name="Text Box 7"/>
          <p:cNvSpPr/>
          <p:nvPr/>
        </p:nvSpPr>
        <p:spPr>
          <a:xfrm>
            <a:off x="3963988" y="1406525"/>
            <a:ext cx="86518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新宋体" charset="-122"/>
                <a:ea typeface="新宋体" charset="-122"/>
              </a:rPr>
              <a:t>B</a:t>
            </a:r>
            <a:endParaRPr lang="en-US" altLang="zh-CN" sz="4400">
              <a:solidFill>
                <a:srgbClr val="FF0000"/>
              </a:solidFill>
              <a:latin typeface="新宋体"/>
              <a:ea typeface="新宋体" panose="02010609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522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4"/>
          <p:cNvSpPr/>
          <p:nvPr/>
        </p:nvSpPr>
        <p:spPr>
          <a:xfrm>
            <a:off x="279400" y="1108075"/>
            <a:ext cx="8001000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latin typeface="方正舒体" pitchFamily="2" charset="-122"/>
                <a:ea typeface="方正舒体" pitchFamily="2" charset="-122"/>
              </a:rPr>
              <a:t>5.  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将一支温度计从酒精中抽出，它的示数将（</a:t>
            </a:r>
            <a:r>
              <a:rPr lang="zh-CN" altLang="en-US" sz="3200">
                <a:latin typeface="Arial" pitchFamily="34" charset="0"/>
                <a:ea typeface="方正舒体" pitchFamily="2" charset="-122"/>
              </a:rPr>
              <a:t>  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    ）</a:t>
            </a:r>
          </a:p>
          <a:p>
            <a:pPr lvl="0"/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　　</a:t>
            </a:r>
            <a:r>
              <a:rPr lang="en-US" altLang="zh-CN" sz="3200">
                <a:latin typeface="方正舒体" pitchFamily="2" charset="-122"/>
                <a:ea typeface="方正舒体" pitchFamily="2" charset="-122"/>
              </a:rPr>
              <a:t>A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．一直升高</a:t>
            </a:r>
          </a:p>
          <a:p>
            <a:pPr lvl="0"/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　　</a:t>
            </a:r>
            <a:r>
              <a:rPr lang="en-US" altLang="zh-CN" sz="3200">
                <a:latin typeface="方正舒体" pitchFamily="2" charset="-122"/>
                <a:ea typeface="方正舒体" pitchFamily="2" charset="-122"/>
              </a:rPr>
              <a:t>B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．一直下降</a:t>
            </a:r>
          </a:p>
          <a:p>
            <a:pPr lvl="0"/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　　</a:t>
            </a:r>
            <a:r>
              <a:rPr lang="en-US" altLang="zh-CN" sz="3200">
                <a:latin typeface="方正舒体" pitchFamily="2" charset="-122"/>
                <a:ea typeface="方正舒体" pitchFamily="2" charset="-122"/>
              </a:rPr>
              <a:t>C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．先升高后降低</a:t>
            </a:r>
          </a:p>
          <a:p>
            <a:pPr lvl="0"/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　　</a:t>
            </a:r>
            <a:r>
              <a:rPr lang="en-US" altLang="zh-CN" sz="3200">
                <a:latin typeface="方正舒体" pitchFamily="2" charset="-122"/>
                <a:ea typeface="方正舒体" pitchFamily="2" charset="-122"/>
              </a:rPr>
              <a:t>D</a:t>
            </a:r>
            <a:r>
              <a:rPr lang="zh-CN" altLang="en-US" sz="3200">
                <a:latin typeface="方正舒体" pitchFamily="2" charset="-122"/>
                <a:ea typeface="方正舒体" pitchFamily="2" charset="-122"/>
              </a:rPr>
              <a:t>．先降低后升高</a:t>
            </a:r>
          </a:p>
        </p:txBody>
      </p:sp>
      <p:sp>
        <p:nvSpPr>
          <p:cNvPr id="29698" name="Text Box 5"/>
          <p:cNvSpPr/>
          <p:nvPr/>
        </p:nvSpPr>
        <p:spPr>
          <a:xfrm>
            <a:off x="1304925" y="1584325"/>
            <a:ext cx="935038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400" b="0">
                <a:solidFill>
                  <a:srgbClr val="FF0000"/>
                </a:solidFill>
                <a:latin typeface="Arial" pitchFamily="34" charset="0"/>
              </a:rPr>
              <a:t>D</a:t>
            </a:r>
          </a:p>
        </p:txBody>
      </p:sp>
      <p:pic>
        <p:nvPicPr>
          <p:cNvPr id="29700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188700" y="12496800"/>
            <a:ext cx="355600" cy="482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0000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2"/>
          <p:cNvSpPr/>
          <p:nvPr/>
        </p:nvSpPr>
        <p:spPr>
          <a:xfrm>
            <a:off x="609600" y="1282700"/>
            <a:ext cx="7924800" cy="1860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0">
                <a:ea typeface="华文新魏" pitchFamily="2" charset="-122"/>
              </a:rPr>
              <a:t>在透明塑料袋中滴入几滴酒精</a:t>
            </a:r>
            <a:r>
              <a:rPr lang="zh-CN" altLang="en-US" b="0"/>
              <a:t>；</a:t>
            </a:r>
            <a:endParaRPr lang="zh-CN" altLang="en-US" b="0">
              <a:ea typeface="华文新魏" pitchFamily="2" charset="-122"/>
            </a:endParaRPr>
          </a:p>
          <a:p>
            <a:pPr lvl="0"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0">
                <a:ea typeface="华文新魏" pitchFamily="2" charset="-122"/>
              </a:rPr>
              <a:t>将袋挤瘪，排尽空气后用绳把口扎紧</a:t>
            </a:r>
            <a:r>
              <a:rPr lang="zh-CN" altLang="en-US" b="0"/>
              <a:t>；</a:t>
            </a:r>
            <a:endParaRPr lang="zh-CN" altLang="en-US" b="0">
              <a:ea typeface="华文新魏" pitchFamily="2" charset="-122"/>
            </a:endParaRPr>
          </a:p>
          <a:p>
            <a:pPr lvl="0"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0">
                <a:ea typeface="华文新魏" pitchFamily="2" charset="-122"/>
              </a:rPr>
              <a:t>然后放入</a:t>
            </a:r>
            <a:r>
              <a:rPr lang="en-US" altLang="zh-CN" b="0">
                <a:ea typeface="华文新魏" pitchFamily="2" charset="-122"/>
              </a:rPr>
              <a:t>80℃</a:t>
            </a:r>
            <a:r>
              <a:rPr lang="zh-CN" altLang="en-US" b="0">
                <a:ea typeface="华文新魏" pitchFamily="2" charset="-122"/>
              </a:rPr>
              <a:t>以上的热水中。</a:t>
            </a:r>
          </a:p>
          <a:p>
            <a:pPr lvl="0"/>
            <a:r>
              <a:rPr lang="zh-CN" altLang="en-US" sz="3200" b="0">
                <a:ea typeface="华文新魏" pitchFamily="2" charset="-122"/>
              </a:rPr>
              <a:t>               </a:t>
            </a:r>
            <a:r>
              <a:rPr lang="zh-CN" altLang="en-US" sz="3200" b="0">
                <a:solidFill>
                  <a:srgbClr val="3333FF"/>
                </a:solidFill>
                <a:ea typeface="华文新魏" pitchFamily="2" charset="-122"/>
              </a:rPr>
              <a:t>你会看到什么变化？</a:t>
            </a:r>
          </a:p>
        </p:txBody>
      </p:sp>
      <p:sp>
        <p:nvSpPr>
          <p:cNvPr id="4098" name="Text Box 3"/>
          <p:cNvSpPr/>
          <p:nvPr/>
        </p:nvSpPr>
        <p:spPr>
          <a:xfrm>
            <a:off x="609600" y="3143250"/>
            <a:ext cx="617855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buClr>
                <a:srgbClr val="FF0000"/>
              </a:buClr>
              <a:buFont typeface="Wingdings" pitchFamily="2" charset="2"/>
              <a:buChar char="Ø"/>
            </a:pPr>
            <a:r>
              <a:rPr lang="zh-CN" altLang="en-US" b="0">
                <a:ea typeface="华文新魏" pitchFamily="2" charset="-122"/>
              </a:rPr>
              <a:t>从热水中拿出塑料袋</a:t>
            </a:r>
          </a:p>
          <a:p>
            <a:pPr lvl="0"/>
            <a:r>
              <a:rPr lang="zh-CN" altLang="en-US" sz="3200" b="0">
                <a:solidFill>
                  <a:srgbClr val="3333FF"/>
                </a:solidFill>
                <a:ea typeface="华文新魏" pitchFamily="2" charset="-122"/>
              </a:rPr>
              <a:t>               过一会儿又有什么变化？</a:t>
            </a:r>
          </a:p>
        </p:txBody>
      </p:sp>
      <p:pic>
        <p:nvPicPr>
          <p:cNvPr id="4099" name="Picture 4" descr="想想做做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" y="180975"/>
            <a:ext cx="2382838" cy="8302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100" name="Picture 8" descr="png-0102"/>
          <p:cNvPicPr/>
          <p:nvPr/>
        </p:nvPicPr>
        <p:blipFill>
          <a:blip r:embed="rId3"/>
          <a:stretch>
            <a:fillRect/>
          </a:stretch>
        </p:blipFill>
        <p:spPr>
          <a:xfrm>
            <a:off x="8029575" y="368300"/>
            <a:ext cx="914400" cy="91440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4101" name="组合 7"/>
          <p:cNvGrpSpPr/>
          <p:nvPr/>
        </p:nvGrpSpPr>
        <p:grpSpPr>
          <a:xfrm>
            <a:off x="481012" y="4330700"/>
            <a:ext cx="7907338" cy="1595438"/>
            <a:chOff x="468313" y="368300"/>
            <a:chExt cx="7907348" cy="1595438"/>
          </a:xfrm>
        </p:grpSpPr>
        <p:pic>
          <p:nvPicPr>
            <p:cNvPr id="4102" name="Picture 12" descr="05804001">
              <a:hlinkClick r:id="rId4"/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68313" y="368300"/>
              <a:ext cx="2339975" cy="159067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4103" name="Picture 13" descr="0580400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3455988" y="441325"/>
              <a:ext cx="2232025" cy="152241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4104" name="Picture 14" descr="05804003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6143636" y="428604"/>
              <a:ext cx="2232025" cy="149225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  <p:extLst>
      <p:ext uri="{BB962C8B-B14F-4D97-AF65-F5344CB8AC3E}">
        <p14:creationId xmlns:p14="http://schemas.microsoft.com/office/powerpoint/2010/main" val="343332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 thruBlk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/>
          <p:nvPr/>
        </p:nvSpPr>
        <p:spPr>
          <a:xfrm>
            <a:off x="261938" y="630238"/>
            <a:ext cx="6173788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buClr>
                <a:srgbClr val="FF00FF"/>
              </a:buClr>
              <a:buFont typeface="Wingdings" pitchFamily="2" charset="2"/>
              <a:buChar char="Ø"/>
            </a:pPr>
            <a:r>
              <a:rPr lang="zh-CN" altLang="en-US">
                <a:latin typeface="华文中宋" pitchFamily="2" charset="-122"/>
                <a:ea typeface="华文中宋" pitchFamily="2" charset="-122"/>
              </a:rPr>
              <a:t>物质从</a:t>
            </a:r>
            <a:r>
              <a:rPr lang="zh-CN" altLang="en-US">
                <a:solidFill>
                  <a:srgbClr val="CC00FF"/>
                </a:solidFill>
                <a:ea typeface="方正姚体" pitchFamily="2" charset="-122"/>
              </a:rPr>
              <a:t>液态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变为</a:t>
            </a:r>
            <a:r>
              <a:rPr lang="zh-CN" altLang="en-US">
                <a:solidFill>
                  <a:srgbClr val="CC00FF"/>
                </a:solidFill>
                <a:ea typeface="方正姚体" pitchFamily="2" charset="-122"/>
              </a:rPr>
              <a:t>气态</a:t>
            </a:r>
            <a:r>
              <a:rPr lang="zh-CN" altLang="en-US">
                <a:latin typeface="华文中宋" pitchFamily="2" charset="-122"/>
                <a:ea typeface="华文中宋" pitchFamily="2" charset="-122"/>
              </a:rPr>
              <a:t>的过程</a:t>
            </a:r>
            <a:r>
              <a:rPr lang="zh-CN" altLang="en-US">
                <a:latin typeface="华文中宋" pitchFamily="2" charset="-122"/>
                <a:ea typeface="华文中宋" pitchFamily="2" charset="-122"/>
                <a:sym typeface="Arial" pitchFamily="34" charset="0"/>
              </a:rPr>
              <a:t>叫汽化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5122" name="Rectangle 3"/>
          <p:cNvSpPr/>
          <p:nvPr/>
        </p:nvSpPr>
        <p:spPr>
          <a:xfrm>
            <a:off x="-46038" y="1273175"/>
            <a:ext cx="7532688" cy="68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>
              <a:buClr>
                <a:srgbClr val="FF00FF"/>
              </a:buClr>
              <a:buFont typeface="Wingdings" pitchFamily="2" charset="2"/>
              <a:buChar char="Ø"/>
            </a:pP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 物质从</a:t>
            </a:r>
            <a:r>
              <a:rPr lang="zh-CN" altLang="en-US" sz="3200">
                <a:solidFill>
                  <a:srgbClr val="CC00FF"/>
                </a:solidFill>
                <a:ea typeface="方正姚体" pitchFamily="2" charset="-122"/>
              </a:rPr>
              <a:t>气态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变为</a:t>
            </a:r>
            <a:r>
              <a:rPr lang="zh-CN" altLang="en-US" sz="3200">
                <a:solidFill>
                  <a:srgbClr val="CC00FF"/>
                </a:solidFill>
                <a:ea typeface="方正姚体" pitchFamily="2" charset="-122"/>
              </a:rPr>
              <a:t>液态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的过程叫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  <a:sym typeface="Arial" pitchFamily="34" charset="0"/>
              </a:rPr>
              <a:t>液化</a:t>
            </a:r>
            <a:r>
              <a:rPr lang="zh-CN" altLang="en-US" sz="3200"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5123" name="AutoShape 4"/>
          <p:cNvSpPr/>
          <p:nvPr/>
        </p:nvSpPr>
        <p:spPr>
          <a:xfrm>
            <a:off x="2743200" y="3581400"/>
            <a:ext cx="3810000" cy="1295400"/>
          </a:xfrm>
          <a:prstGeom prst="wedgeEllipseCallout">
            <a:avLst>
              <a:gd name="adj1" fmla="val -63000"/>
              <a:gd name="adj2" fmla="val 42894"/>
            </a:avLst>
          </a:prstGeom>
          <a:solidFill>
            <a:srgbClr val="FFFF99"/>
          </a:solidFill>
          <a:ln w="19050">
            <a:solidFill>
              <a:srgbClr val="0000FF"/>
            </a:solidFill>
            <a:round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>
                <a:ea typeface="仿宋_GB2312" pitchFamily="1" charset="-122"/>
              </a:rPr>
              <a:t>一般气体是看不见、摸不到的</a:t>
            </a:r>
          </a:p>
        </p:txBody>
      </p:sp>
      <p:sp>
        <p:nvSpPr>
          <p:cNvPr id="5124" name="Oval 5" descr="水滴"/>
          <p:cNvSpPr/>
          <p:nvPr/>
        </p:nvSpPr>
        <p:spPr>
          <a:xfrm>
            <a:off x="914400" y="2189162"/>
            <a:ext cx="1203325" cy="1163638"/>
          </a:xfrm>
          <a:prstGeom prst="ellipse">
            <a:avLst/>
          </a:prstGeom>
          <a:blipFill rotWithShape="1">
            <a:blip r:embed="rId2"/>
            <a:tile tx="0" ty="0" sx="100000" sy="100000" flip="none" algn="tl"/>
          </a:blipFill>
          <a:ln w="38100">
            <a:solidFill>
              <a:srgbClr val="FF00FF"/>
            </a:solidFill>
            <a:bevel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>
                <a:solidFill>
                  <a:srgbClr val="3333FF"/>
                </a:solidFill>
                <a:latin typeface="Arial" pitchFamily="34" charset="0"/>
                <a:ea typeface="华文中宋" pitchFamily="2" charset="-122"/>
              </a:rPr>
              <a:t>液态</a:t>
            </a:r>
          </a:p>
        </p:txBody>
      </p:sp>
      <p:sp>
        <p:nvSpPr>
          <p:cNvPr id="5125" name="Oval 6"/>
          <p:cNvSpPr/>
          <p:nvPr/>
        </p:nvSpPr>
        <p:spPr>
          <a:xfrm>
            <a:off x="969962" y="4640262"/>
            <a:ext cx="1090612" cy="1038225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FF"/>
            </a:solidFill>
            <a:bevel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气态</a:t>
            </a:r>
          </a:p>
        </p:txBody>
      </p:sp>
      <p:sp>
        <p:nvSpPr>
          <p:cNvPr id="5126" name="AutoShape 7"/>
          <p:cNvSpPr/>
          <p:nvPr/>
        </p:nvSpPr>
        <p:spPr>
          <a:xfrm>
            <a:off x="1304925" y="3432175"/>
            <a:ext cx="171450" cy="1128712"/>
          </a:xfrm>
          <a:prstGeom prst="downArrow">
            <a:avLst>
              <a:gd name="adj1" fmla="val 50000"/>
              <a:gd name="adj2" fmla="val 162023"/>
            </a:avLst>
          </a:prstGeom>
          <a:solidFill>
            <a:srgbClr val="FFFF99"/>
          </a:solidFill>
          <a:ln w="12700">
            <a:solidFill>
              <a:srgbClr val="0000FF"/>
            </a:solidFill>
            <a:round/>
          </a:ln>
        </p:spPr>
        <p:txBody>
          <a:bodyPr vert="vert"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7" name="AutoShape 8"/>
          <p:cNvSpPr/>
          <p:nvPr/>
        </p:nvSpPr>
        <p:spPr>
          <a:xfrm flipV="1">
            <a:off x="1670050" y="3287712"/>
            <a:ext cx="152400" cy="1200150"/>
          </a:xfrm>
          <a:prstGeom prst="downArrow">
            <a:avLst>
              <a:gd name="adj1" fmla="val 50000"/>
              <a:gd name="adj2" fmla="val 162641"/>
            </a:avLst>
          </a:prstGeom>
          <a:solidFill>
            <a:srgbClr val="FFFF99"/>
          </a:solidFill>
          <a:ln w="12700">
            <a:solidFill>
              <a:srgbClr val="0000FF"/>
            </a:solidFill>
            <a:round/>
          </a:ln>
        </p:spPr>
        <p:txBody>
          <a:bodyPr vert="vert"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8" name="Text Box 9"/>
          <p:cNvSpPr/>
          <p:nvPr/>
        </p:nvSpPr>
        <p:spPr>
          <a:xfrm>
            <a:off x="628650" y="3505200"/>
            <a:ext cx="674688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汽化</a:t>
            </a:r>
          </a:p>
        </p:txBody>
      </p:sp>
      <p:sp>
        <p:nvSpPr>
          <p:cNvPr id="5129" name="Text Box 10"/>
          <p:cNvSpPr/>
          <p:nvPr/>
        </p:nvSpPr>
        <p:spPr>
          <a:xfrm>
            <a:off x="1931988" y="3432175"/>
            <a:ext cx="671512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</a:rPr>
              <a:t>液化</a:t>
            </a:r>
          </a:p>
        </p:txBody>
      </p:sp>
    </p:spTree>
    <p:extLst>
      <p:ext uri="{BB962C8B-B14F-4D97-AF65-F5344CB8AC3E}">
        <p14:creationId xmlns:p14="http://schemas.microsoft.com/office/powerpoint/2010/main" val="326243768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5" dur="500" fill="hold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8" dur="500" fill="hold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9" dur="500" fill="hold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32" dur="500" fill="hold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5" dur="1000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5122" grpId="0"/>
      <p:bldP spid="5123" grpId="0" animBg="1"/>
      <p:bldP spid="5124" grpId="0" animBg="1"/>
      <p:bldP spid="5125" grpId="0" animBg="1"/>
      <p:bldP spid="5126" grpId="0" animBg="1"/>
      <p:bldP spid="5127" grpId="0" animBg="1"/>
      <p:bldP spid="5128" grpId="0"/>
      <p:bldP spid="5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3"/>
          <p:cNvSpPr/>
          <p:nvPr/>
        </p:nvSpPr>
        <p:spPr>
          <a:xfrm>
            <a:off x="1143000" y="4038600"/>
            <a:ext cx="80010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ea typeface="楷体_GB2312" pitchFamily="1" charset="-122"/>
              </a:rPr>
              <a:t>        在这两种情况下，水在物态变化上有什么</a:t>
            </a:r>
            <a:r>
              <a:rPr lang="zh-CN" altLang="en-US" sz="3200" u="sng">
                <a:solidFill>
                  <a:srgbClr val="FF0066"/>
                </a:solidFill>
                <a:ea typeface="楷体_GB2312" pitchFamily="1" charset="-122"/>
              </a:rPr>
              <a:t>相同点</a:t>
            </a:r>
            <a:r>
              <a:rPr lang="zh-CN" altLang="en-US" sz="3200">
                <a:ea typeface="楷体_GB2312" pitchFamily="1" charset="-122"/>
              </a:rPr>
              <a:t>？有什么</a:t>
            </a:r>
            <a:r>
              <a:rPr lang="zh-CN" altLang="en-US" sz="3200" u="sng">
                <a:solidFill>
                  <a:srgbClr val="FF0066"/>
                </a:solidFill>
                <a:ea typeface="楷体_GB2312" pitchFamily="1" charset="-122"/>
              </a:rPr>
              <a:t>不同点</a:t>
            </a:r>
            <a:r>
              <a:rPr lang="zh-CN" altLang="en-US" sz="3200">
                <a:ea typeface="楷体_GB2312" pitchFamily="1" charset="-122"/>
              </a:rPr>
              <a:t>？</a:t>
            </a:r>
          </a:p>
        </p:txBody>
      </p:sp>
      <p:sp>
        <p:nvSpPr>
          <p:cNvPr id="6146" name="Rectangle 4"/>
          <p:cNvSpPr/>
          <p:nvPr/>
        </p:nvSpPr>
        <p:spPr>
          <a:xfrm>
            <a:off x="1447800" y="5257800"/>
            <a:ext cx="6324600" cy="566738"/>
          </a:xfrm>
          <a:prstGeom prst="rect">
            <a:avLst/>
          </a:prstGeom>
          <a:solidFill>
            <a:srgbClr val="CCFFCC"/>
          </a:solidFill>
          <a:ln w="19050">
            <a:solidFill>
              <a:srgbClr val="0000FF"/>
            </a:solidFill>
            <a:prstDash val="dashDot"/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3200">
                <a:solidFill>
                  <a:srgbClr val="9900FF"/>
                </a:solidFill>
                <a:ea typeface="华文新魏" pitchFamily="2" charset="-122"/>
              </a:rPr>
              <a:t>都是水变成水蒸气，是汽化现象。</a:t>
            </a:r>
          </a:p>
        </p:txBody>
      </p:sp>
      <p:sp>
        <p:nvSpPr>
          <p:cNvPr id="6147" name="Rectangle 5"/>
          <p:cNvSpPr/>
          <p:nvPr/>
        </p:nvSpPr>
        <p:spPr>
          <a:xfrm>
            <a:off x="533400" y="6096000"/>
            <a:ext cx="6502400" cy="598488"/>
          </a:xfrm>
          <a:prstGeom prst="rect">
            <a:avLst/>
          </a:prstGeom>
          <a:solidFill>
            <a:srgbClr val="CCFFCC"/>
          </a:solidFill>
          <a:ln w="19050">
            <a:solidFill>
              <a:srgbClr val="0000FF"/>
            </a:solidFill>
            <a:prstDash val="dashDot"/>
            <a:round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9900FF"/>
                </a:solidFill>
                <a:ea typeface="华文新魏" pitchFamily="2" charset="-122"/>
              </a:rPr>
              <a:t>2</a:t>
            </a:r>
            <a:r>
              <a:rPr lang="zh-CN" altLang="en-US" sz="3200">
                <a:solidFill>
                  <a:srgbClr val="9900FF"/>
                </a:solidFill>
                <a:ea typeface="华文新魏" pitchFamily="2" charset="-122"/>
              </a:rPr>
              <a:t>、汽化的两种方式：沸腾和蒸发。</a:t>
            </a:r>
          </a:p>
        </p:txBody>
      </p:sp>
      <p:sp>
        <p:nvSpPr>
          <p:cNvPr id="6148" name="WordArt 6"/>
          <p:cNvSpPr/>
          <p:nvPr/>
        </p:nvSpPr>
        <p:spPr>
          <a:xfrm>
            <a:off x="304800" y="3124200"/>
            <a:ext cx="1752600" cy="971550"/>
          </a:xfrm>
          <a:gradFill rotWithShape="1">
            <a:gsLst>
              <a:gs pos="0">
                <a:srgbClr val="A603AB"/>
              </a:gs>
              <a:gs pos="12000">
                <a:srgbClr val="E81766"/>
              </a:gs>
              <a:gs pos="27000">
                <a:srgbClr val="EE3F17"/>
              </a:gs>
              <a:gs pos="48000">
                <a:srgbClr val="FFFF00"/>
              </a:gs>
              <a:gs pos="64999">
                <a:srgbClr val="1A8D48"/>
              </a:gs>
              <a:gs pos="78999">
                <a:srgbClr val="0819FB"/>
              </a:gs>
              <a:gs pos="100000">
                <a:srgbClr val="A603AB"/>
              </a:gs>
            </a:gsLst>
            <a:lin ang="0" scaled="1"/>
          </a:gradFill>
          <a:ln w="12700">
            <a:solidFill>
              <a:srgbClr val="EAEAEA"/>
            </a:solidFill>
            <a:bevel/>
          </a:ln>
          <a:effectLst>
            <a:outerShdw dist="35921" dir="2700000" sy="50000" algn="bl">
              <a:srgbClr val="C0C0C0">
                <a:alpha val="78000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 kern="10">
                <a:ln w="12700">
                  <a:solidFill>
                    <a:srgbClr val="EAEAEA"/>
                  </a:solidFill>
                  <a:bevel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algn="bl">
                    <a:srgbClr val="C0C0C0">
                      <a:alpha val="78000"/>
                    </a:srgbClr>
                  </a:outerShdw>
                </a:effectLst>
                <a:latin typeface="华文行楷" charset="0"/>
              </a:rPr>
              <a:t>问题：</a:t>
            </a:r>
          </a:p>
        </p:txBody>
      </p:sp>
      <p:cxnSp>
        <p:nvCxnSpPr>
          <p:cNvPr id="6149" name="Line 7"/>
          <p:cNvCxnSpPr/>
          <p:nvPr/>
        </p:nvCxnSpPr>
        <p:spPr>
          <a:xfrm>
            <a:off x="2114550" y="5105400"/>
            <a:ext cx="685800" cy="304800"/>
          </a:xfrm>
          <a:prstGeom prst="line">
            <a:avLst/>
          </a:prstGeom>
          <a:noFill/>
          <a:ln w="38100">
            <a:solidFill>
              <a:srgbClr val="FF00FF"/>
            </a:solidFill>
            <a:bevel/>
            <a:tailEnd type="triangle"/>
          </a:ln>
        </p:spPr>
      </p:cxnSp>
      <p:graphicFrame>
        <p:nvGraphicFramePr>
          <p:cNvPr id="6150" name="对象 3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0" imgH="0" progId="Equation.KSEE3">
                  <p:embed/>
                </p:oleObj>
              </mc:Choice>
              <mc:Fallback>
                <p:oleObj r:id="rId3" imgW="0" imgH="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1" name="图片 1"/>
          <p:cNvPicPr/>
          <p:nvPr/>
        </p:nvPicPr>
        <p:blipFill>
          <a:blip r:embed="rId5"/>
          <a:stretch>
            <a:fillRect/>
          </a:stretch>
        </p:blipFill>
        <p:spPr>
          <a:xfrm>
            <a:off x="4514850" y="803275"/>
            <a:ext cx="3717925" cy="2705100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6152" name="图片 10" descr="3119024216931821880"/>
          <p:cNvPicPr/>
          <p:nvPr/>
        </p:nvPicPr>
        <p:blipFill>
          <a:blip r:embed="rId6"/>
          <a:srcRect l="13805"/>
          <a:stretch>
            <a:fillRect/>
          </a:stretch>
        </p:blipFill>
        <p:spPr>
          <a:xfrm>
            <a:off x="854075" y="146050"/>
            <a:ext cx="3751262" cy="29781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6153" name="Line 7"/>
          <p:cNvCxnSpPr/>
          <p:nvPr/>
        </p:nvCxnSpPr>
        <p:spPr>
          <a:xfrm flipH="1">
            <a:off x="5194300" y="5000625"/>
            <a:ext cx="23812" cy="1185862"/>
          </a:xfrm>
          <a:prstGeom prst="line">
            <a:avLst/>
          </a:prstGeom>
          <a:noFill/>
          <a:ln w="38100">
            <a:solidFill>
              <a:srgbClr val="FF00FF"/>
            </a:solidFill>
            <a:bevel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428916375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 fill="hold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 fill="hold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9" dur="500" fill="hold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4" dur="500" fill="hold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6" grpId="0" animBg="1"/>
      <p:bldP spid="61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3317"/>
          <p:cNvSpPr/>
          <p:nvPr/>
        </p:nvSpPr>
        <p:spPr>
          <a:xfrm>
            <a:off x="73025" y="2681288"/>
            <a:ext cx="54276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宋体" pitchFamily="2" charset="-122"/>
              </a:rPr>
              <a:t>探究水沸腾时温度的变化特点：</a:t>
            </a:r>
          </a:p>
        </p:txBody>
      </p:sp>
      <p:sp>
        <p:nvSpPr>
          <p:cNvPr id="7170" name="矩形 13318"/>
          <p:cNvSpPr/>
          <p:nvPr/>
        </p:nvSpPr>
        <p:spPr>
          <a:xfrm>
            <a:off x="138112" y="3405188"/>
            <a:ext cx="28416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buClr>
                <a:srgbClr val="FF00FF"/>
              </a:buClr>
            </a:pPr>
            <a:r>
              <a:rPr lang="en-US" altLang="zh-CN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>
                <a:solidFill>
                  <a:srgbClr val="0000FF"/>
                </a:solidFill>
                <a:latin typeface="宋体" pitchFamily="2" charset="-122"/>
              </a:rPr>
              <a:t>、提出问题</a:t>
            </a:r>
          </a:p>
        </p:txBody>
      </p:sp>
      <p:sp>
        <p:nvSpPr>
          <p:cNvPr id="7171" name="文本框 13319"/>
          <p:cNvSpPr/>
          <p:nvPr/>
        </p:nvSpPr>
        <p:spPr>
          <a:xfrm>
            <a:off x="142875" y="4062412"/>
            <a:ext cx="4286250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  <a:buClr>
                <a:srgbClr val="9900FF"/>
              </a:buClr>
            </a:pPr>
            <a:r>
              <a:rPr lang="en-US" altLang="zh-CN">
                <a:latin typeface="宋体" pitchFamily="2" charset="-122"/>
              </a:rPr>
              <a:t>1.</a:t>
            </a:r>
            <a:r>
              <a:rPr lang="zh-CN" altLang="en-US">
                <a:latin typeface="宋体" pitchFamily="2" charset="-122"/>
              </a:rPr>
              <a:t>水在沸腾时有什么现象？</a:t>
            </a:r>
          </a:p>
        </p:txBody>
      </p:sp>
      <p:sp>
        <p:nvSpPr>
          <p:cNvPr id="7172" name="文本框 12291"/>
          <p:cNvSpPr/>
          <p:nvPr/>
        </p:nvSpPr>
        <p:spPr>
          <a:xfrm>
            <a:off x="6072188" y="6143625"/>
            <a:ext cx="23669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>
                <a:solidFill>
                  <a:srgbClr val="0000FF"/>
                </a:solidFill>
                <a:latin typeface="宋体" pitchFamily="2" charset="-122"/>
              </a:rPr>
              <a:t>水沸腾的装置</a:t>
            </a:r>
          </a:p>
        </p:txBody>
      </p:sp>
      <p:pic>
        <p:nvPicPr>
          <p:cNvPr id="7173" name="图片 12292">
            <a:hlinkClick r:id="rId2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241925" y="912812"/>
            <a:ext cx="4010025" cy="5318125"/>
          </a:xfrm>
          <a:prstGeom prst="rect">
            <a:avLst/>
          </a:prstGeom>
          <a:noFill/>
          <a:ln>
            <a:miter lim="800000"/>
          </a:ln>
        </p:spPr>
      </p:pic>
      <p:cxnSp>
        <p:nvCxnSpPr>
          <p:cNvPr id="7174" name="直接连接符 12294"/>
          <p:cNvCxnSpPr/>
          <p:nvPr/>
        </p:nvCxnSpPr>
        <p:spPr>
          <a:xfrm flipH="1">
            <a:off x="5500688" y="4714875"/>
            <a:ext cx="685800" cy="762000"/>
          </a:xfrm>
          <a:prstGeom prst="line">
            <a:avLst/>
          </a:prstGeom>
          <a:noFill/>
          <a:ln w="57150">
            <a:solidFill>
              <a:srgbClr val="FFFF00"/>
            </a:solidFill>
            <a:bevel/>
            <a:tailEnd type="triangle"/>
          </a:ln>
        </p:spPr>
      </p:cxnSp>
      <p:sp>
        <p:nvSpPr>
          <p:cNvPr id="7175" name="矩形 12295"/>
          <p:cNvSpPr/>
          <p:nvPr/>
        </p:nvSpPr>
        <p:spPr>
          <a:xfrm>
            <a:off x="4714875" y="5500688"/>
            <a:ext cx="1371600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铁架台</a:t>
            </a:r>
          </a:p>
        </p:txBody>
      </p:sp>
      <p:sp>
        <p:nvSpPr>
          <p:cNvPr id="7176" name="矩形 12296"/>
          <p:cNvSpPr/>
          <p:nvPr/>
        </p:nvSpPr>
        <p:spPr>
          <a:xfrm>
            <a:off x="7888288" y="5000625"/>
            <a:ext cx="1255712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酒精灯</a:t>
            </a:r>
          </a:p>
        </p:txBody>
      </p:sp>
      <p:cxnSp>
        <p:nvCxnSpPr>
          <p:cNvPr id="7177" name="直接连接符 12297"/>
          <p:cNvCxnSpPr/>
          <p:nvPr/>
        </p:nvCxnSpPr>
        <p:spPr>
          <a:xfrm flipV="1">
            <a:off x="7929562" y="5500688"/>
            <a:ext cx="419100" cy="106362"/>
          </a:xfrm>
          <a:prstGeom prst="line">
            <a:avLst/>
          </a:prstGeom>
          <a:noFill/>
          <a:ln w="57150">
            <a:solidFill>
              <a:srgbClr val="FFFF00"/>
            </a:solidFill>
            <a:bevel/>
            <a:tailEnd type="triangle"/>
          </a:ln>
        </p:spPr>
      </p:cxnSp>
      <p:sp>
        <p:nvSpPr>
          <p:cNvPr id="7178" name="矩形 12298"/>
          <p:cNvSpPr/>
          <p:nvPr/>
        </p:nvSpPr>
        <p:spPr>
          <a:xfrm>
            <a:off x="7156450" y="4343400"/>
            <a:ext cx="1255712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石棉网</a:t>
            </a:r>
          </a:p>
        </p:txBody>
      </p:sp>
      <p:cxnSp>
        <p:nvCxnSpPr>
          <p:cNvPr id="7179" name="直接连接符 12299"/>
          <p:cNvCxnSpPr/>
          <p:nvPr/>
        </p:nvCxnSpPr>
        <p:spPr>
          <a:xfrm>
            <a:off x="7715250" y="3929062"/>
            <a:ext cx="381000" cy="457200"/>
          </a:xfrm>
          <a:prstGeom prst="line">
            <a:avLst/>
          </a:prstGeom>
          <a:noFill/>
          <a:ln w="57150">
            <a:solidFill>
              <a:srgbClr val="FFFF00"/>
            </a:solidFill>
            <a:bevel/>
            <a:tailEnd type="triangle"/>
          </a:ln>
        </p:spPr>
      </p:cxnSp>
      <p:sp>
        <p:nvSpPr>
          <p:cNvPr id="7180" name="矩形 12300"/>
          <p:cNvSpPr/>
          <p:nvPr/>
        </p:nvSpPr>
        <p:spPr>
          <a:xfrm>
            <a:off x="5143500" y="1714500"/>
            <a:ext cx="1612900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加盖烧杯</a:t>
            </a:r>
          </a:p>
        </p:txBody>
      </p:sp>
      <p:sp>
        <p:nvSpPr>
          <p:cNvPr id="7181" name="矩形 12301"/>
          <p:cNvSpPr/>
          <p:nvPr/>
        </p:nvSpPr>
        <p:spPr>
          <a:xfrm>
            <a:off x="7888288" y="1500188"/>
            <a:ext cx="1255712" cy="4572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温度计</a:t>
            </a:r>
          </a:p>
        </p:txBody>
      </p:sp>
      <p:cxnSp>
        <p:nvCxnSpPr>
          <p:cNvPr id="7182" name="直接连接符 12302"/>
          <p:cNvCxnSpPr/>
          <p:nvPr/>
        </p:nvCxnSpPr>
        <p:spPr>
          <a:xfrm>
            <a:off x="7643812" y="1428750"/>
            <a:ext cx="263525" cy="214312"/>
          </a:xfrm>
          <a:prstGeom prst="line">
            <a:avLst/>
          </a:prstGeom>
          <a:noFill/>
          <a:ln w="57150">
            <a:solidFill>
              <a:srgbClr val="FFFF00"/>
            </a:solidFill>
            <a:bevel/>
            <a:tailEnd type="triangle"/>
          </a:ln>
        </p:spPr>
      </p:cxnSp>
      <p:cxnSp>
        <p:nvCxnSpPr>
          <p:cNvPr id="7183" name="直接连接符 12303"/>
          <p:cNvCxnSpPr/>
          <p:nvPr/>
        </p:nvCxnSpPr>
        <p:spPr>
          <a:xfrm flipH="1" flipV="1">
            <a:off x="6500812" y="2071688"/>
            <a:ext cx="304800" cy="609600"/>
          </a:xfrm>
          <a:prstGeom prst="line">
            <a:avLst/>
          </a:prstGeom>
          <a:noFill/>
          <a:ln w="57150">
            <a:solidFill>
              <a:srgbClr val="FFFF00"/>
            </a:solidFill>
            <a:bevel/>
            <a:tailEnd type="triangle"/>
          </a:ln>
        </p:spPr>
      </p:cxnSp>
      <p:sp>
        <p:nvSpPr>
          <p:cNvPr id="7184" name="矩形 22"/>
          <p:cNvSpPr/>
          <p:nvPr/>
        </p:nvSpPr>
        <p:spPr>
          <a:xfrm>
            <a:off x="73025" y="4762500"/>
            <a:ext cx="5235575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  <a:buClr>
                <a:srgbClr val="9900FF"/>
              </a:buClr>
            </a:pPr>
            <a:r>
              <a:rPr lang="en-US" altLang="zh-CN">
                <a:latin typeface="宋体" pitchFamily="2" charset="-122"/>
              </a:rPr>
              <a:t>2.</a:t>
            </a:r>
            <a:r>
              <a:rPr lang="zh-CN" altLang="en-US">
                <a:latin typeface="宋体" pitchFamily="2" charset="-122"/>
              </a:rPr>
              <a:t>水在沸腾时温度有什么特征？</a:t>
            </a:r>
          </a:p>
        </p:txBody>
      </p:sp>
      <p:sp>
        <p:nvSpPr>
          <p:cNvPr id="7185" name="矩形 23"/>
          <p:cNvSpPr/>
          <p:nvPr/>
        </p:nvSpPr>
        <p:spPr>
          <a:xfrm>
            <a:off x="5429250" y="430212"/>
            <a:ext cx="26670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buClr>
                <a:srgbClr val="FF00FF"/>
              </a:buClr>
            </a:pPr>
            <a:r>
              <a:rPr lang="en-US" altLang="zh-CN">
                <a:solidFill>
                  <a:srgbClr val="3333FF"/>
                </a:solidFill>
                <a:latin typeface="宋体" pitchFamily="2" charset="-122"/>
              </a:rPr>
              <a:t>2</a:t>
            </a:r>
            <a:r>
              <a:rPr lang="zh-CN" altLang="en-US">
                <a:solidFill>
                  <a:srgbClr val="3333FF"/>
                </a:solidFill>
                <a:latin typeface="宋体" pitchFamily="2" charset="-122"/>
              </a:rPr>
              <a:t>、设计实验</a:t>
            </a:r>
          </a:p>
        </p:txBody>
      </p:sp>
      <p:pic>
        <p:nvPicPr>
          <p:cNvPr id="7186" name="Picture 9" descr="E:\李燃\教师教学用书\2012人教教师用书项目\ppt\物理\图标.png">
            <a:hlinkClick r:id="rId4"/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61350" y="0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187" name="Text Box 3"/>
          <p:cNvSpPr txBox="1"/>
          <p:nvPr/>
        </p:nvSpPr>
        <p:spPr>
          <a:xfrm>
            <a:off x="73660" y="431165"/>
            <a:ext cx="2971800" cy="4972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lnSpc>
                <a:spcPct val="110000"/>
              </a:lnSpc>
            </a:pPr>
            <a:r>
              <a:rPr lang="zh-CN" altLang="en-US" sz="2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ea typeface="方正姚体" pitchFamily="2" charset="-122"/>
                <a:cs typeface="+mn-cs"/>
              </a:rPr>
              <a:t>（一）、沸腾</a:t>
            </a:r>
            <a:endParaRPr lang="zh-CN" altLang="en-US" sz="2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7188" name="Text Box 2"/>
          <p:cNvSpPr/>
          <p:nvPr/>
        </p:nvSpPr>
        <p:spPr>
          <a:xfrm>
            <a:off x="6350" y="928688"/>
            <a:ext cx="4951412" cy="138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  <a:buClr>
                <a:srgbClr val="FF00FF"/>
              </a:buClr>
            </a:pPr>
            <a:r>
              <a:rPr lang="zh-CN" altLang="en-US">
                <a:ea typeface="华文中宋" pitchFamily="2" charset="-122"/>
              </a:rPr>
              <a:t>       在</a:t>
            </a:r>
            <a:r>
              <a:rPr lang="zh-CN" altLang="en-US">
                <a:solidFill>
                  <a:srgbClr val="FF3399"/>
                </a:solidFill>
                <a:ea typeface="华文中宋" pitchFamily="2" charset="-122"/>
              </a:rPr>
              <a:t>一定温度</a:t>
            </a:r>
            <a:r>
              <a:rPr lang="zh-CN" altLang="en-US">
                <a:ea typeface="华文中宋" pitchFamily="2" charset="-122"/>
              </a:rPr>
              <a:t>下在液体</a:t>
            </a:r>
            <a:r>
              <a:rPr lang="zh-CN" altLang="en-US">
                <a:solidFill>
                  <a:srgbClr val="FF3399"/>
                </a:solidFill>
                <a:ea typeface="华文中宋" pitchFamily="2" charset="-122"/>
              </a:rPr>
              <a:t>内部和表面</a:t>
            </a:r>
            <a:r>
              <a:rPr lang="zh-CN" altLang="en-US">
                <a:ea typeface="华文中宋" pitchFamily="2" charset="-122"/>
              </a:rPr>
              <a:t>同时发生的</a:t>
            </a:r>
            <a:r>
              <a:rPr lang="zh-CN" altLang="en-US">
                <a:solidFill>
                  <a:srgbClr val="FF3399"/>
                </a:solidFill>
                <a:ea typeface="华文中宋" pitchFamily="2" charset="-122"/>
              </a:rPr>
              <a:t>剧烈</a:t>
            </a:r>
            <a:r>
              <a:rPr lang="zh-CN" altLang="en-US">
                <a:ea typeface="华文中宋" pitchFamily="2" charset="-122"/>
              </a:rPr>
              <a:t>的</a:t>
            </a:r>
            <a:r>
              <a:rPr lang="zh-CN" altLang="en-US">
                <a:solidFill>
                  <a:srgbClr val="FF3399"/>
                </a:solidFill>
                <a:ea typeface="华文中宋" pitchFamily="2" charset="-122"/>
              </a:rPr>
              <a:t>汽化</a:t>
            </a:r>
            <a:r>
              <a:rPr lang="zh-CN" altLang="en-US">
                <a:ea typeface="华文中宋" pitchFamily="2" charset="-122"/>
              </a:rPr>
              <a:t>现象。</a:t>
            </a:r>
          </a:p>
        </p:txBody>
      </p:sp>
    </p:spTree>
    <p:extLst>
      <p:ext uri="{BB962C8B-B14F-4D97-AF65-F5344CB8AC3E}">
        <p14:creationId xmlns:p14="http://schemas.microsoft.com/office/powerpoint/2010/main" val="168688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3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41" dur="500" fill="hold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44" dur="500" fill="hold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9" dur="500" fill="hold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52" dur="500" fill="hold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7" dur="500" fill="hold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0" dur="5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  <p:bldP spid="7178" grpId="0" animBg="1"/>
      <p:bldP spid="7180" grpId="0" animBg="1"/>
      <p:bldP spid="7181" grpId="0" animBg="1"/>
      <p:bldP spid="71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/>
          <p:nvPr/>
        </p:nvSpPr>
        <p:spPr>
          <a:xfrm>
            <a:off x="0" y="463550"/>
            <a:ext cx="36591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 algn="ctr" eaLnBrk="0" hangingPunct="0"/>
            <a:r>
              <a:rPr lang="zh-CN" altLang="en-US" i="1">
                <a:solidFill>
                  <a:srgbClr val="000099"/>
                </a:solidFill>
                <a:latin typeface="Arial" pitchFamily="34" charset="0"/>
                <a:ea typeface="华文新魏" pitchFamily="2" charset="-122"/>
              </a:rPr>
              <a:t>实验探究：水的沸腾</a:t>
            </a:r>
            <a:endParaRPr lang="zh-CN" altLang="en-US" b="0" i="1">
              <a:solidFill>
                <a:srgbClr val="000099"/>
              </a:solidFill>
              <a:latin typeface="Arial" pitchFamily="34" charset="0"/>
              <a:ea typeface="华文新魏" pitchFamily="2" charset="-122"/>
            </a:endParaRPr>
          </a:p>
        </p:txBody>
      </p:sp>
      <p:sp>
        <p:nvSpPr>
          <p:cNvPr id="8194" name="Text Box 3"/>
          <p:cNvSpPr/>
          <p:nvPr/>
        </p:nvSpPr>
        <p:spPr>
          <a:xfrm>
            <a:off x="0" y="2359025"/>
            <a:ext cx="6953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342900" lvl="0" indent="-342900">
              <a:spcBef>
                <a:spcPct val="50000"/>
              </a:spcBef>
            </a:pPr>
            <a:r>
              <a:rPr lang="en-US" altLang="zh-CN" sz="2400">
                <a:solidFill>
                  <a:srgbClr val="000099"/>
                </a:solidFill>
                <a:latin typeface="Arial" pitchFamily="34" charset="0"/>
                <a:ea typeface="华文楷体" pitchFamily="2" charset="-122"/>
              </a:rPr>
              <a:t>2</a:t>
            </a:r>
            <a:r>
              <a:rPr lang="zh-CN" altLang="en-US" sz="2400">
                <a:solidFill>
                  <a:srgbClr val="000099"/>
                </a:solidFill>
                <a:latin typeface="Arial" pitchFamily="34" charset="0"/>
                <a:ea typeface="华文楷体" pitchFamily="2" charset="-122"/>
              </a:rPr>
              <a:t>、实验主要观察水沸腾前后发生的变化</a:t>
            </a:r>
          </a:p>
        </p:txBody>
      </p:sp>
      <p:sp>
        <p:nvSpPr>
          <p:cNvPr id="8195" name="Text Box 4"/>
          <p:cNvSpPr/>
          <p:nvPr/>
        </p:nvSpPr>
        <p:spPr>
          <a:xfrm>
            <a:off x="-76200" y="2800350"/>
            <a:ext cx="1524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一</a:t>
            </a: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听</a:t>
            </a: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：</a:t>
            </a:r>
          </a:p>
        </p:txBody>
      </p:sp>
      <p:sp>
        <p:nvSpPr>
          <p:cNvPr id="8196" name="Text Box 5"/>
          <p:cNvSpPr/>
          <p:nvPr/>
        </p:nvSpPr>
        <p:spPr>
          <a:xfrm>
            <a:off x="1112838" y="3987800"/>
            <a:ext cx="476091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华文新魏" pitchFamily="2" charset="-122"/>
              </a:rPr>
              <a:t>当水温升高到</a:t>
            </a:r>
            <a:r>
              <a:rPr lang="en-US" altLang="zh-CN" sz="2400">
                <a:latin typeface="Arial" pitchFamily="34" charset="0"/>
                <a:ea typeface="华文新魏" pitchFamily="2" charset="-122"/>
              </a:rPr>
              <a:t>90℃</a:t>
            </a:r>
            <a:r>
              <a:rPr lang="zh-CN" altLang="en-US" sz="2400">
                <a:latin typeface="Arial" pitchFamily="34" charset="0"/>
                <a:ea typeface="华文新魏" pitchFamily="2" charset="-122"/>
              </a:rPr>
              <a:t>时，每隔</a:t>
            </a:r>
            <a:r>
              <a:rPr lang="en-US" altLang="zh-CN" sz="2400">
                <a:latin typeface="Arial" pitchFamily="34" charset="0"/>
                <a:ea typeface="华文新魏" pitchFamily="2" charset="-122"/>
              </a:rPr>
              <a:t>0.5min</a:t>
            </a:r>
            <a:r>
              <a:rPr lang="zh-CN" altLang="en-US" sz="2400">
                <a:latin typeface="Arial" pitchFamily="34" charset="0"/>
                <a:ea typeface="华文新魏" pitchFamily="2" charset="-122"/>
              </a:rPr>
              <a:t>记录一次温度计的示数直至水沸腾后</a:t>
            </a:r>
            <a:r>
              <a:rPr lang="en-US" altLang="zh-CN" sz="2400">
                <a:latin typeface="Arial" pitchFamily="34" charset="0"/>
                <a:ea typeface="华文新魏" pitchFamily="2" charset="-122"/>
              </a:rPr>
              <a:t>3</a:t>
            </a:r>
            <a:r>
              <a:rPr lang="zh-CN" altLang="en-US" sz="2400">
                <a:latin typeface="Arial" pitchFamily="34" charset="0"/>
                <a:ea typeface="华文新魏" pitchFamily="2" charset="-122"/>
              </a:rPr>
              <a:t>－</a:t>
            </a:r>
            <a:r>
              <a:rPr lang="en-US" altLang="zh-CN" sz="2400">
                <a:latin typeface="Arial" pitchFamily="34" charset="0"/>
                <a:ea typeface="华文新魏" pitchFamily="2" charset="-122"/>
              </a:rPr>
              <a:t>5min</a:t>
            </a:r>
          </a:p>
        </p:txBody>
      </p:sp>
      <p:cxnSp>
        <p:nvCxnSpPr>
          <p:cNvPr id="8197" name="Line 8"/>
          <p:cNvCxnSpPr/>
          <p:nvPr/>
        </p:nvCxnSpPr>
        <p:spPr>
          <a:xfrm flipH="1">
            <a:off x="7723188" y="3716338"/>
            <a:ext cx="0" cy="0"/>
          </a:xfrm>
          <a:prstGeom prst="line">
            <a:avLst/>
          </a:prstGeom>
          <a:noFill/>
          <a:ln>
            <a:solidFill>
              <a:schemeClr val="tx1"/>
            </a:solidFill>
            <a:bevel/>
          </a:ln>
        </p:spPr>
      </p:cxnSp>
      <p:sp>
        <p:nvSpPr>
          <p:cNvPr id="8198" name="Text Box 122"/>
          <p:cNvSpPr/>
          <p:nvPr/>
        </p:nvSpPr>
        <p:spPr>
          <a:xfrm>
            <a:off x="0" y="3468688"/>
            <a:ext cx="1524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二</a:t>
            </a: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看</a:t>
            </a: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：</a:t>
            </a:r>
          </a:p>
        </p:txBody>
      </p:sp>
      <p:sp>
        <p:nvSpPr>
          <p:cNvPr id="8199" name="Rectangle 123"/>
          <p:cNvSpPr/>
          <p:nvPr/>
        </p:nvSpPr>
        <p:spPr>
          <a:xfrm>
            <a:off x="1447800" y="2800350"/>
            <a:ext cx="32432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华文新魏" pitchFamily="2" charset="-122"/>
              </a:rPr>
              <a:t>水沸腾前后的声音变化</a:t>
            </a:r>
          </a:p>
        </p:txBody>
      </p:sp>
      <p:sp>
        <p:nvSpPr>
          <p:cNvPr id="8200" name="Rectangle 124"/>
          <p:cNvSpPr/>
          <p:nvPr/>
        </p:nvSpPr>
        <p:spPr>
          <a:xfrm>
            <a:off x="1295400" y="3411538"/>
            <a:ext cx="41624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华文新魏" pitchFamily="2" charset="-122"/>
              </a:rPr>
              <a:t>水沸腾前后温度和气泡的变化</a:t>
            </a:r>
          </a:p>
        </p:txBody>
      </p:sp>
      <p:sp>
        <p:nvSpPr>
          <p:cNvPr id="8201" name="Text Box 125"/>
          <p:cNvSpPr/>
          <p:nvPr/>
        </p:nvSpPr>
        <p:spPr>
          <a:xfrm>
            <a:off x="0" y="4267200"/>
            <a:ext cx="1524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三</a:t>
            </a: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记</a:t>
            </a: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：</a:t>
            </a:r>
          </a:p>
        </p:txBody>
      </p:sp>
      <p:sp>
        <p:nvSpPr>
          <p:cNvPr id="8202" name="Text Box 126"/>
          <p:cNvSpPr/>
          <p:nvPr/>
        </p:nvSpPr>
        <p:spPr>
          <a:xfrm>
            <a:off x="0" y="5638800"/>
            <a:ext cx="1524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四</a:t>
            </a: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画</a:t>
            </a:r>
            <a:r>
              <a:rPr lang="zh-CN" altLang="en-US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：</a:t>
            </a:r>
          </a:p>
        </p:txBody>
      </p:sp>
      <p:sp>
        <p:nvSpPr>
          <p:cNvPr id="8203" name="Rectangle 127"/>
          <p:cNvSpPr/>
          <p:nvPr/>
        </p:nvSpPr>
        <p:spPr>
          <a:xfrm>
            <a:off x="1295400" y="5486400"/>
            <a:ext cx="4699000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latin typeface="Arial" pitchFamily="34" charset="0"/>
                <a:ea typeface="华文新魏" pitchFamily="2" charset="-122"/>
              </a:rPr>
              <a:t>画出水沸腾前后温度随时间的变化图象</a:t>
            </a:r>
          </a:p>
        </p:txBody>
      </p:sp>
      <p:sp>
        <p:nvSpPr>
          <p:cNvPr id="8204" name="Text Box 129"/>
          <p:cNvSpPr/>
          <p:nvPr/>
        </p:nvSpPr>
        <p:spPr>
          <a:xfrm>
            <a:off x="63500" y="1228725"/>
            <a:ext cx="6102350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50000"/>
              </a:lnSpc>
              <a:spcBef>
                <a:spcPct val="50000"/>
              </a:spcBef>
            </a:pPr>
            <a:r>
              <a:rPr lang="en-US" altLang="zh-CN" sz="2400">
                <a:solidFill>
                  <a:schemeClr val="accent2"/>
                </a:solidFill>
                <a:latin typeface="宋体" pitchFamily="2" charset="-122"/>
              </a:rPr>
              <a:t>1</a:t>
            </a:r>
            <a:r>
              <a:rPr lang="zh-CN" altLang="en-US" sz="2400">
                <a:solidFill>
                  <a:schemeClr val="accent2"/>
                </a:solidFill>
                <a:latin typeface="宋体" pitchFamily="2" charset="-122"/>
              </a:rPr>
              <a:t>、实验器材：</a:t>
            </a:r>
            <a:r>
              <a:rPr lang="zh-CN" altLang="en-US" sz="2400" b="0">
                <a:latin typeface="宋体" pitchFamily="2" charset="-122"/>
              </a:rPr>
              <a:t>铁架台 烧杯 </a:t>
            </a:r>
            <a:r>
              <a:rPr lang="zh-CN" altLang="en-US" sz="2000" b="0">
                <a:latin typeface="宋体" pitchFamily="2" charset="-122"/>
              </a:rPr>
              <a:t>酒精</a:t>
            </a:r>
            <a:r>
              <a:rPr lang="zh-CN" altLang="en-US" sz="2400" b="0">
                <a:latin typeface="宋体" pitchFamily="2" charset="-122"/>
              </a:rPr>
              <a:t>灯 水 </a:t>
            </a:r>
          </a:p>
          <a:p>
            <a:pPr lvl="0"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0">
                <a:latin typeface="宋体" pitchFamily="2" charset="-122"/>
              </a:rPr>
              <a:t>     中心有孔的硬纸板 石棉网  火柴</a:t>
            </a:r>
          </a:p>
          <a:p>
            <a:pPr lvl="0"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0">
                <a:latin typeface="宋体" pitchFamily="2" charset="-122"/>
              </a:rPr>
              <a:t>            停表     温度计</a:t>
            </a:r>
          </a:p>
        </p:txBody>
      </p:sp>
      <p:grpSp>
        <p:nvGrpSpPr>
          <p:cNvPr id="8205" name="组合 25"/>
          <p:cNvGrpSpPr/>
          <p:nvPr/>
        </p:nvGrpSpPr>
        <p:grpSpPr>
          <a:xfrm>
            <a:off x="5657850" y="962025"/>
            <a:ext cx="3286125" cy="1577975"/>
            <a:chOff x="3095625" y="1357298"/>
            <a:chExt cx="3976705" cy="1819290"/>
          </a:xfrm>
        </p:grpSpPr>
        <p:pic>
          <p:nvPicPr>
            <p:cNvPr id="8206" name="Picture 8" descr="twl8s04022800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95625" y="1376363"/>
              <a:ext cx="2195513" cy="180022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grpSp>
          <p:nvGrpSpPr>
            <p:cNvPr id="8207" name="Group 109"/>
            <p:cNvGrpSpPr/>
            <p:nvPr/>
          </p:nvGrpSpPr>
          <p:grpSpPr>
            <a:xfrm>
              <a:off x="5286380" y="1357298"/>
              <a:ext cx="1785950" cy="1785950"/>
              <a:chOff x="1679" y="2092"/>
              <a:chExt cx="1059" cy="1232"/>
            </a:xfrm>
          </p:grpSpPr>
          <p:sp>
            <p:nvSpPr>
              <p:cNvPr id="8208" name="Rectangle 83" descr="横虚线"/>
              <p:cNvSpPr/>
              <p:nvPr/>
            </p:nvSpPr>
            <p:spPr>
              <a:xfrm>
                <a:off x="1679" y="2092"/>
                <a:ext cx="1059" cy="1232"/>
              </a:xfrm>
              <a:prstGeom prst="rect">
                <a:avLst/>
              </a:prstGeom>
              <a:pattFill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/>
                <a:endParaRPr lang="zh-CN" altLang="en-US">
                  <a:latin typeface="Arial" pitchFamily="34" charset="0"/>
                </a:endParaRPr>
              </a:p>
            </p:txBody>
          </p:sp>
          <p:grpSp>
            <p:nvGrpSpPr>
              <p:cNvPr id="8209" name="Group 84"/>
              <p:cNvGrpSpPr/>
              <p:nvPr/>
            </p:nvGrpSpPr>
            <p:grpSpPr>
              <a:xfrm>
                <a:off x="1742" y="2135"/>
                <a:ext cx="695" cy="1167"/>
                <a:chOff x="3504" y="1536"/>
                <a:chExt cx="1008" cy="1773"/>
              </a:xfrm>
            </p:grpSpPr>
            <p:grpSp>
              <p:nvGrpSpPr>
                <p:cNvPr id="8210" name="Group 85"/>
                <p:cNvGrpSpPr/>
                <p:nvPr/>
              </p:nvGrpSpPr>
              <p:grpSpPr>
                <a:xfrm>
                  <a:off x="3504" y="1536"/>
                  <a:ext cx="1008" cy="1488"/>
                  <a:chOff x="3504" y="1536"/>
                  <a:chExt cx="1008" cy="1488"/>
                </a:xfrm>
              </p:grpSpPr>
              <p:sp>
                <p:nvSpPr>
                  <p:cNvPr id="8211" name="Oval 86"/>
                  <p:cNvSpPr/>
                  <p:nvPr/>
                </p:nvSpPr>
                <p:spPr>
                  <a:xfrm rot="11160000">
                    <a:off x="4224" y="2736"/>
                    <a:ext cx="288" cy="28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2" name="Oval 87"/>
                  <p:cNvSpPr/>
                  <p:nvPr/>
                </p:nvSpPr>
                <p:spPr>
                  <a:xfrm rot="11160000">
                    <a:off x="3596" y="2496"/>
                    <a:ext cx="288" cy="28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3" name="Oval 88"/>
                  <p:cNvSpPr/>
                  <p:nvPr/>
                </p:nvSpPr>
                <p:spPr>
                  <a:xfrm rot="11160000">
                    <a:off x="4032" y="2326"/>
                    <a:ext cx="192" cy="1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4" name="Oval 89"/>
                  <p:cNvSpPr/>
                  <p:nvPr/>
                </p:nvSpPr>
                <p:spPr>
                  <a:xfrm rot="11160000">
                    <a:off x="3504" y="1968"/>
                    <a:ext cx="192" cy="1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5" name="Oval 90"/>
                  <p:cNvSpPr/>
                  <p:nvPr/>
                </p:nvSpPr>
                <p:spPr>
                  <a:xfrm rot="11160000">
                    <a:off x="3936" y="1936"/>
                    <a:ext cx="144" cy="14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6" name="Oval 91"/>
                  <p:cNvSpPr/>
                  <p:nvPr/>
                </p:nvSpPr>
                <p:spPr>
                  <a:xfrm rot="11160000">
                    <a:off x="3504" y="1536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  <p:sp>
                <p:nvSpPr>
                  <p:cNvPr id="8217" name="Oval 92"/>
                  <p:cNvSpPr/>
                  <p:nvPr/>
                </p:nvSpPr>
                <p:spPr>
                  <a:xfrm rot="11160000">
                    <a:off x="3936" y="1636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  <a:bevel/>
                  </a:ln>
                </p:spPr>
                <p:txBody>
                  <a:bodyPr wrap="none" anchor="ctr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8218" name="Oval 93"/>
                <p:cNvSpPr/>
                <p:nvPr/>
              </p:nvSpPr>
              <p:spPr>
                <a:xfrm rot="11160000">
                  <a:off x="3696" y="2976"/>
                  <a:ext cx="383" cy="33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</p:grpSp>
        </p:grpSp>
      </p:grpSp>
      <p:grpSp>
        <p:nvGrpSpPr>
          <p:cNvPr id="8219" name="组合 39"/>
          <p:cNvGrpSpPr/>
          <p:nvPr/>
        </p:nvGrpSpPr>
        <p:grpSpPr>
          <a:xfrm>
            <a:off x="5710238" y="3228975"/>
            <a:ext cx="3173412" cy="1565275"/>
            <a:chOff x="3024188" y="3714752"/>
            <a:chExt cx="3871916" cy="2017711"/>
          </a:xfrm>
        </p:grpSpPr>
        <p:pic>
          <p:nvPicPr>
            <p:cNvPr id="8220" name="Picture 7" descr="twl8s04022800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024188" y="3716338"/>
              <a:ext cx="2159000" cy="2016125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grpSp>
          <p:nvGrpSpPr>
            <p:cNvPr id="8221" name="Group 111"/>
            <p:cNvGrpSpPr/>
            <p:nvPr/>
          </p:nvGrpSpPr>
          <p:grpSpPr>
            <a:xfrm>
              <a:off x="5143504" y="3714752"/>
              <a:ext cx="1752600" cy="2008187"/>
              <a:chOff x="4445" y="2069"/>
              <a:chExt cx="1104" cy="1265"/>
            </a:xfrm>
          </p:grpSpPr>
          <p:sp>
            <p:nvSpPr>
              <p:cNvPr id="8222" name="Rectangle 96" descr="横虚线"/>
              <p:cNvSpPr/>
              <p:nvPr/>
            </p:nvSpPr>
            <p:spPr>
              <a:xfrm>
                <a:off x="4445" y="2069"/>
                <a:ext cx="1104" cy="1265"/>
              </a:xfrm>
              <a:prstGeom prst="rect">
                <a:avLst/>
              </a:prstGeom>
              <a:pattFill>
                <a:fgClr>
                  <a:schemeClr val="tx1"/>
                </a:fgClr>
                <a:bgClr>
                  <a:schemeClr val="bg1"/>
                </a:bgClr>
              </a:patt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/>
                <a:endParaRPr lang="zh-CN" altLang="en-US">
                  <a:latin typeface="Arial" pitchFamily="34" charset="0"/>
                </a:endParaRPr>
              </a:p>
            </p:txBody>
          </p:sp>
          <p:grpSp>
            <p:nvGrpSpPr>
              <p:cNvPr id="8223" name="Group 97"/>
              <p:cNvGrpSpPr/>
              <p:nvPr/>
            </p:nvGrpSpPr>
            <p:grpSpPr>
              <a:xfrm>
                <a:off x="4596" y="2096"/>
                <a:ext cx="663" cy="1131"/>
                <a:chOff x="1440" y="1536"/>
                <a:chExt cx="1008" cy="1680"/>
              </a:xfrm>
            </p:grpSpPr>
            <p:sp>
              <p:nvSpPr>
                <p:cNvPr id="8224" name="Oval 98"/>
                <p:cNvSpPr/>
                <p:nvPr/>
              </p:nvSpPr>
              <p:spPr>
                <a:xfrm>
                  <a:off x="1440" y="1536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25" name="Oval 99"/>
                <p:cNvSpPr/>
                <p:nvPr/>
              </p:nvSpPr>
              <p:spPr>
                <a:xfrm>
                  <a:off x="2064" y="1680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26" name="Oval 100"/>
                <p:cNvSpPr/>
                <p:nvPr/>
              </p:nvSpPr>
              <p:spPr>
                <a:xfrm>
                  <a:off x="1632" y="2160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27" name="Oval 101"/>
                <p:cNvSpPr/>
                <p:nvPr/>
              </p:nvSpPr>
              <p:spPr>
                <a:xfrm>
                  <a:off x="2160" y="2208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28" name="Oval 102"/>
                <p:cNvSpPr/>
                <p:nvPr/>
              </p:nvSpPr>
              <p:spPr>
                <a:xfrm>
                  <a:off x="1728" y="2592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29" name="Oval 103"/>
                <p:cNvSpPr/>
                <p:nvPr/>
              </p:nvSpPr>
              <p:spPr>
                <a:xfrm>
                  <a:off x="2304" y="264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30" name="Oval 104"/>
                <p:cNvSpPr/>
                <p:nvPr/>
              </p:nvSpPr>
              <p:spPr>
                <a:xfrm>
                  <a:off x="2400" y="302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31" name="Oval 105"/>
                <p:cNvSpPr/>
                <p:nvPr/>
              </p:nvSpPr>
              <p:spPr>
                <a:xfrm>
                  <a:off x="1872" y="2928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  <p:sp>
              <p:nvSpPr>
                <p:cNvPr id="8232" name="Oval 106"/>
                <p:cNvSpPr/>
                <p:nvPr/>
              </p:nvSpPr>
              <p:spPr>
                <a:xfrm>
                  <a:off x="2016" y="316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  <a:bevel/>
                </a:ln>
              </p:spPr>
              <p:txBody>
                <a:bodyPr wrap="none" anchor="ctr" anchorCtr="0"/>
                <a:lstStyle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800" b="1" i="0" u="none" baseline="0">
                      <a:solidFill>
                        <a:schemeClr val="tx1"/>
                      </a:solidFill>
                      <a:latin typeface="Times New Roman" pitchFamily="18" charset="0"/>
                      <a:ea typeface="宋体" pitchFamily="2" charset="-122"/>
                    </a:defRPr>
                  </a:lvl5pPr>
                </a:lstStyle>
                <a:p>
                  <a:pPr lvl="0"/>
                  <a:endParaRPr lang="zh-CN" altLang="en-US">
                    <a:latin typeface="Arial" pitchFamily="34" charset="0"/>
                  </a:endParaRPr>
                </a:p>
              </p:txBody>
            </p:sp>
          </p:grpSp>
          <p:sp>
            <p:nvSpPr>
              <p:cNvPr id="8233" name="Oval 107"/>
              <p:cNvSpPr/>
              <p:nvPr/>
            </p:nvSpPr>
            <p:spPr>
              <a:xfrm>
                <a:off x="5287" y="3221"/>
                <a:ext cx="31" cy="3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bevel/>
              </a:ln>
            </p:spPr>
            <p:txBody>
              <a:bodyPr wrap="none" anchor="ctr" anchorCtr="0"/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/>
                <a:endParaRPr lang="zh-CN" altLang="en-US">
                  <a:latin typeface="Arial" pitchFamily="34" charset="0"/>
                </a:endParaRPr>
              </a:p>
            </p:txBody>
          </p:sp>
        </p:grpSp>
      </p:grpSp>
      <p:sp>
        <p:nvSpPr>
          <p:cNvPr id="8234" name="文本框 5"/>
          <p:cNvSpPr/>
          <p:nvPr/>
        </p:nvSpPr>
        <p:spPr>
          <a:xfrm>
            <a:off x="5676900" y="2670175"/>
            <a:ext cx="3267075" cy="39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000"/>
              <a:t>1.</a:t>
            </a:r>
            <a:r>
              <a:rPr lang="zh-CN" altLang="en-US" sz="2000">
                <a:solidFill>
                  <a:srgbClr val="FF0000"/>
                </a:solidFill>
                <a:latin typeface="Arial" pitchFamily="34" charset="0"/>
              </a:rPr>
              <a:t>沸腾前，气泡由大变小</a:t>
            </a:r>
          </a:p>
        </p:txBody>
      </p:sp>
      <p:sp>
        <p:nvSpPr>
          <p:cNvPr id="8235" name="文本框 6"/>
          <p:cNvSpPr/>
          <p:nvPr/>
        </p:nvSpPr>
        <p:spPr>
          <a:xfrm>
            <a:off x="5846762" y="4902200"/>
            <a:ext cx="29257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lnSpc>
                <a:spcPct val="125000"/>
              </a:lnSpc>
              <a:spcBef>
                <a:spcPts val="25"/>
              </a:spcBef>
              <a:buClr>
                <a:srgbClr val="9900FF"/>
              </a:buClr>
            </a:pPr>
            <a:r>
              <a:rPr lang="en-US" altLang="zh-CN" sz="2000"/>
              <a:t>2.</a:t>
            </a:r>
            <a:r>
              <a:rPr lang="zh-CN" altLang="en-US" sz="2000">
                <a:solidFill>
                  <a:srgbClr val="FF0000"/>
                </a:solidFill>
                <a:latin typeface="Arial" pitchFamily="34" charset="0"/>
              </a:rPr>
              <a:t>沸腾时，气泡由小变大</a:t>
            </a:r>
          </a:p>
        </p:txBody>
      </p:sp>
    </p:spTree>
    <p:extLst>
      <p:ext uri="{BB962C8B-B14F-4D97-AF65-F5344CB8AC3E}">
        <p14:creationId xmlns:p14="http://schemas.microsoft.com/office/powerpoint/2010/main" val="164855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17" dur="1000" fill="hold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2" dur="500" fill="hold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7" dur="1000" fill="hold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2" dur="500" fill="hold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37" dur="1000" fill="hold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42" dur="500" fill="hold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47" dur="1000" fill="hold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6" grpId="0"/>
      <p:bldP spid="8198" grpId="0"/>
      <p:bldP spid="8199" grpId="0"/>
      <p:bldP spid="8200" grpId="0"/>
      <p:bldP spid="8201" grpId="0"/>
      <p:bldP spid="8202" grpId="0"/>
      <p:bldP spid="82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Group 2"/>
          <p:cNvGrpSpPr/>
          <p:nvPr/>
        </p:nvGrpSpPr>
        <p:grpSpPr>
          <a:xfrm>
            <a:off x="914400" y="1514475"/>
            <a:ext cx="5562600" cy="4572000"/>
            <a:chOff x="0" y="0"/>
            <a:chExt cx="3504" cy="2880"/>
          </a:xfrm>
        </p:grpSpPr>
        <p:sp>
          <p:nvSpPr>
            <p:cNvPr id="9218" name="Text Box 3"/>
            <p:cNvSpPr/>
            <p:nvPr/>
          </p:nvSpPr>
          <p:spPr>
            <a:xfrm>
              <a:off x="1008" y="2592"/>
              <a:ext cx="480" cy="2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1800"/>
                <a:t>5</a:t>
              </a:r>
            </a:p>
          </p:txBody>
        </p:sp>
        <p:grpSp>
          <p:nvGrpSpPr>
            <p:cNvPr id="9219" name="Group 4"/>
            <p:cNvGrpSpPr/>
            <p:nvPr/>
          </p:nvGrpSpPr>
          <p:grpSpPr>
            <a:xfrm>
              <a:off x="0" y="0"/>
              <a:ext cx="3504" cy="2880"/>
              <a:chOff x="0" y="0"/>
              <a:chExt cx="3504" cy="2880"/>
            </a:xfrm>
          </p:grpSpPr>
          <p:cxnSp>
            <p:nvCxnSpPr>
              <p:cNvPr id="9220" name="Line 5"/>
              <p:cNvCxnSpPr/>
              <p:nvPr/>
            </p:nvCxnSpPr>
            <p:spPr>
              <a:xfrm flipH="1" flipV="1">
                <a:off x="336" y="192"/>
                <a:ext cx="0" cy="235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  <p:cxnSp>
            <p:nvCxnSpPr>
              <p:cNvPr id="9221" name="Line 6"/>
              <p:cNvCxnSpPr/>
              <p:nvPr/>
            </p:nvCxnSpPr>
            <p:spPr>
              <a:xfrm>
                <a:off x="336" y="2544"/>
                <a:ext cx="2784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  <a:bevel/>
                <a:tailEnd type="triangle"/>
              </a:ln>
            </p:spPr>
          </p:cxnSp>
          <p:sp>
            <p:nvSpPr>
              <p:cNvPr id="9222" name="Text Box 7"/>
              <p:cNvSpPr/>
              <p:nvPr/>
            </p:nvSpPr>
            <p:spPr>
              <a:xfrm>
                <a:off x="32" y="424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105</a:t>
                </a:r>
              </a:p>
            </p:txBody>
          </p:sp>
          <p:sp>
            <p:nvSpPr>
              <p:cNvPr id="9223" name="Text Box 8"/>
              <p:cNvSpPr/>
              <p:nvPr/>
            </p:nvSpPr>
            <p:spPr>
              <a:xfrm>
                <a:off x="24" y="1081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100</a:t>
                </a:r>
              </a:p>
            </p:txBody>
          </p:sp>
          <p:sp>
            <p:nvSpPr>
              <p:cNvPr id="9224" name="Text Box 9"/>
              <p:cNvSpPr/>
              <p:nvPr/>
            </p:nvSpPr>
            <p:spPr>
              <a:xfrm>
                <a:off x="88" y="1776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95</a:t>
                </a:r>
              </a:p>
            </p:txBody>
          </p:sp>
          <p:sp>
            <p:nvSpPr>
              <p:cNvPr id="9225" name="Text Box 10"/>
              <p:cNvSpPr/>
              <p:nvPr/>
            </p:nvSpPr>
            <p:spPr>
              <a:xfrm>
                <a:off x="80" y="2409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90</a:t>
                </a:r>
              </a:p>
            </p:txBody>
          </p:sp>
          <p:sp>
            <p:nvSpPr>
              <p:cNvPr id="9226" name="Text Box 11"/>
              <p:cNvSpPr/>
              <p:nvPr/>
            </p:nvSpPr>
            <p:spPr>
              <a:xfrm>
                <a:off x="0" y="0"/>
                <a:ext cx="816" cy="28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zh-CN" altLang="en-US" sz="2400"/>
                  <a:t>温度</a:t>
                </a:r>
                <a:r>
                  <a:rPr lang="en-US" altLang="zh-CN" sz="2400"/>
                  <a:t>/℃</a:t>
                </a:r>
              </a:p>
            </p:txBody>
          </p:sp>
          <p:sp>
            <p:nvSpPr>
              <p:cNvPr id="9227" name="Text Box 12"/>
              <p:cNvSpPr/>
              <p:nvPr/>
            </p:nvSpPr>
            <p:spPr>
              <a:xfrm>
                <a:off x="2400" y="2592"/>
                <a:ext cx="1104" cy="288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zh-CN" altLang="en-US" sz="2400"/>
                  <a:t>时间</a:t>
                </a:r>
                <a:r>
                  <a:rPr lang="en-US" altLang="zh-CN" sz="2400"/>
                  <a:t>/min</a:t>
                </a:r>
              </a:p>
            </p:txBody>
          </p:sp>
          <p:sp>
            <p:nvSpPr>
              <p:cNvPr id="9228" name="Text Box 13"/>
              <p:cNvSpPr/>
              <p:nvPr/>
            </p:nvSpPr>
            <p:spPr>
              <a:xfrm>
                <a:off x="240" y="2592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0</a:t>
                </a:r>
              </a:p>
            </p:txBody>
          </p:sp>
          <p:sp>
            <p:nvSpPr>
              <p:cNvPr id="9229" name="Text Box 14"/>
              <p:cNvSpPr/>
              <p:nvPr/>
            </p:nvSpPr>
            <p:spPr>
              <a:xfrm>
                <a:off x="1728" y="2592"/>
                <a:ext cx="480" cy="23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800" b="1" i="0" u="none" baseline="0">
                    <a:solidFill>
                      <a:schemeClr val="tx1"/>
                    </a:solidFill>
                    <a:latin typeface="Times New Roman" pitchFamily="18" charset="0"/>
                    <a:ea typeface="宋体" pitchFamily="2" charset="-122"/>
                  </a:defRPr>
                </a:lvl5pPr>
              </a:lstStyle>
              <a:p>
                <a:pPr lvl="0">
                  <a:spcBef>
                    <a:spcPct val="50000"/>
                  </a:spcBef>
                </a:pPr>
                <a:r>
                  <a:rPr lang="en-US" altLang="zh-CN" sz="1800"/>
                  <a:t>10</a:t>
                </a:r>
              </a:p>
            </p:txBody>
          </p:sp>
        </p:grpSp>
      </p:grpSp>
      <p:cxnSp>
        <p:nvCxnSpPr>
          <p:cNvPr id="9230" name="Line 15"/>
          <p:cNvCxnSpPr/>
          <p:nvPr/>
        </p:nvCxnSpPr>
        <p:spPr>
          <a:xfrm>
            <a:off x="1447800" y="5341938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sp>
        <p:nvSpPr>
          <p:cNvPr id="9231" name="Rectangle 18"/>
          <p:cNvSpPr/>
          <p:nvPr/>
        </p:nvSpPr>
        <p:spPr>
          <a:xfrm>
            <a:off x="4860925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2" name="Rectangle 19"/>
          <p:cNvSpPr/>
          <p:nvPr/>
        </p:nvSpPr>
        <p:spPr>
          <a:xfrm>
            <a:off x="4648200" y="5341938"/>
            <a:ext cx="21272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3" name="Rectangle 20"/>
          <p:cNvSpPr/>
          <p:nvPr/>
        </p:nvSpPr>
        <p:spPr>
          <a:xfrm>
            <a:off x="4375150" y="5341938"/>
            <a:ext cx="273050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4" name="Rectangle 21"/>
          <p:cNvSpPr/>
          <p:nvPr/>
        </p:nvSpPr>
        <p:spPr>
          <a:xfrm>
            <a:off x="4130675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5" name="Rectangle 22"/>
          <p:cNvSpPr/>
          <p:nvPr/>
        </p:nvSpPr>
        <p:spPr>
          <a:xfrm>
            <a:off x="3852862" y="5341938"/>
            <a:ext cx="277812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6" name="Rectangle 23"/>
          <p:cNvSpPr/>
          <p:nvPr/>
        </p:nvSpPr>
        <p:spPr>
          <a:xfrm>
            <a:off x="3641725" y="5341938"/>
            <a:ext cx="211138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7" name="Rectangle 24"/>
          <p:cNvSpPr/>
          <p:nvPr/>
        </p:nvSpPr>
        <p:spPr>
          <a:xfrm>
            <a:off x="3397250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8" name="Rectangle 25"/>
          <p:cNvSpPr/>
          <p:nvPr/>
        </p:nvSpPr>
        <p:spPr>
          <a:xfrm>
            <a:off x="3155950" y="5341938"/>
            <a:ext cx="241300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39" name="Rectangle 26"/>
          <p:cNvSpPr/>
          <p:nvPr/>
        </p:nvSpPr>
        <p:spPr>
          <a:xfrm>
            <a:off x="2911475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0" name="Rectangle 27"/>
          <p:cNvSpPr/>
          <p:nvPr/>
        </p:nvSpPr>
        <p:spPr>
          <a:xfrm>
            <a:off x="2667000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1" name="Rectangle 28"/>
          <p:cNvSpPr/>
          <p:nvPr/>
        </p:nvSpPr>
        <p:spPr>
          <a:xfrm>
            <a:off x="2422525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2" name="Rectangle 29"/>
          <p:cNvSpPr/>
          <p:nvPr/>
        </p:nvSpPr>
        <p:spPr>
          <a:xfrm>
            <a:off x="2197100" y="5341938"/>
            <a:ext cx="22542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3" name="Rectangle 30"/>
          <p:cNvSpPr/>
          <p:nvPr/>
        </p:nvSpPr>
        <p:spPr>
          <a:xfrm>
            <a:off x="1936750" y="5341938"/>
            <a:ext cx="260350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4" name="Rectangle 31"/>
          <p:cNvSpPr/>
          <p:nvPr/>
        </p:nvSpPr>
        <p:spPr>
          <a:xfrm>
            <a:off x="1692275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5" name="Rectangle 32"/>
          <p:cNvSpPr/>
          <p:nvPr/>
        </p:nvSpPr>
        <p:spPr>
          <a:xfrm>
            <a:off x="1447800" y="5341938"/>
            <a:ext cx="244475" cy="227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6" name="Rectangle 33"/>
          <p:cNvSpPr/>
          <p:nvPr/>
        </p:nvSpPr>
        <p:spPr>
          <a:xfrm>
            <a:off x="4860925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7" name="Rectangle 34"/>
          <p:cNvSpPr/>
          <p:nvPr/>
        </p:nvSpPr>
        <p:spPr>
          <a:xfrm>
            <a:off x="4648200" y="5129212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8" name="Rectangle 35"/>
          <p:cNvSpPr/>
          <p:nvPr/>
        </p:nvSpPr>
        <p:spPr>
          <a:xfrm>
            <a:off x="4375150" y="5129212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49" name="Rectangle 36"/>
          <p:cNvSpPr/>
          <p:nvPr/>
        </p:nvSpPr>
        <p:spPr>
          <a:xfrm>
            <a:off x="4130675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0" name="Rectangle 37"/>
          <p:cNvSpPr/>
          <p:nvPr/>
        </p:nvSpPr>
        <p:spPr>
          <a:xfrm>
            <a:off x="3852862" y="5129212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1" name="Rectangle 38"/>
          <p:cNvSpPr/>
          <p:nvPr/>
        </p:nvSpPr>
        <p:spPr>
          <a:xfrm>
            <a:off x="3641725" y="5129212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2" name="Rectangle 39"/>
          <p:cNvSpPr/>
          <p:nvPr/>
        </p:nvSpPr>
        <p:spPr>
          <a:xfrm>
            <a:off x="3397250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3" name="Rectangle 40"/>
          <p:cNvSpPr/>
          <p:nvPr/>
        </p:nvSpPr>
        <p:spPr>
          <a:xfrm>
            <a:off x="3155950" y="5129212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4" name="Rectangle 41"/>
          <p:cNvSpPr/>
          <p:nvPr/>
        </p:nvSpPr>
        <p:spPr>
          <a:xfrm>
            <a:off x="2911475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5" name="Rectangle 42"/>
          <p:cNvSpPr/>
          <p:nvPr/>
        </p:nvSpPr>
        <p:spPr>
          <a:xfrm>
            <a:off x="2667000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6" name="Rectangle 43"/>
          <p:cNvSpPr/>
          <p:nvPr/>
        </p:nvSpPr>
        <p:spPr>
          <a:xfrm>
            <a:off x="2422525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7" name="Rectangle 44"/>
          <p:cNvSpPr/>
          <p:nvPr/>
        </p:nvSpPr>
        <p:spPr>
          <a:xfrm>
            <a:off x="2197100" y="5129212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8" name="Rectangle 45"/>
          <p:cNvSpPr/>
          <p:nvPr/>
        </p:nvSpPr>
        <p:spPr>
          <a:xfrm>
            <a:off x="1936750" y="5129212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59" name="Rectangle 46"/>
          <p:cNvSpPr/>
          <p:nvPr/>
        </p:nvSpPr>
        <p:spPr>
          <a:xfrm>
            <a:off x="1692275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0" name="Rectangle 47"/>
          <p:cNvSpPr/>
          <p:nvPr/>
        </p:nvSpPr>
        <p:spPr>
          <a:xfrm>
            <a:off x="1447800" y="512921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1" name="Rectangle 48"/>
          <p:cNvSpPr/>
          <p:nvPr/>
        </p:nvSpPr>
        <p:spPr>
          <a:xfrm>
            <a:off x="4860925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2" name="Rectangle 49"/>
          <p:cNvSpPr/>
          <p:nvPr/>
        </p:nvSpPr>
        <p:spPr>
          <a:xfrm>
            <a:off x="4648200" y="4916488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3" name="Rectangle 50"/>
          <p:cNvSpPr/>
          <p:nvPr/>
        </p:nvSpPr>
        <p:spPr>
          <a:xfrm>
            <a:off x="4375150" y="4916488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4" name="Rectangle 51"/>
          <p:cNvSpPr/>
          <p:nvPr/>
        </p:nvSpPr>
        <p:spPr>
          <a:xfrm>
            <a:off x="4130675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5" name="Rectangle 52"/>
          <p:cNvSpPr/>
          <p:nvPr/>
        </p:nvSpPr>
        <p:spPr>
          <a:xfrm>
            <a:off x="3852862" y="4916488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6" name="Rectangle 53"/>
          <p:cNvSpPr/>
          <p:nvPr/>
        </p:nvSpPr>
        <p:spPr>
          <a:xfrm>
            <a:off x="3641725" y="4916488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7" name="Rectangle 54"/>
          <p:cNvSpPr/>
          <p:nvPr/>
        </p:nvSpPr>
        <p:spPr>
          <a:xfrm>
            <a:off x="3397250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8" name="Rectangle 55"/>
          <p:cNvSpPr/>
          <p:nvPr/>
        </p:nvSpPr>
        <p:spPr>
          <a:xfrm>
            <a:off x="3155950" y="4916488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69" name="Rectangle 56"/>
          <p:cNvSpPr/>
          <p:nvPr/>
        </p:nvSpPr>
        <p:spPr>
          <a:xfrm>
            <a:off x="2911475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0" name="Rectangle 57"/>
          <p:cNvSpPr/>
          <p:nvPr/>
        </p:nvSpPr>
        <p:spPr>
          <a:xfrm>
            <a:off x="2667000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1" name="Rectangle 58"/>
          <p:cNvSpPr/>
          <p:nvPr/>
        </p:nvSpPr>
        <p:spPr>
          <a:xfrm>
            <a:off x="2422525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2" name="Rectangle 59"/>
          <p:cNvSpPr/>
          <p:nvPr/>
        </p:nvSpPr>
        <p:spPr>
          <a:xfrm>
            <a:off x="2197100" y="4916488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3" name="Rectangle 60"/>
          <p:cNvSpPr/>
          <p:nvPr/>
        </p:nvSpPr>
        <p:spPr>
          <a:xfrm>
            <a:off x="1936750" y="4916488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4" name="Rectangle 61"/>
          <p:cNvSpPr/>
          <p:nvPr/>
        </p:nvSpPr>
        <p:spPr>
          <a:xfrm>
            <a:off x="1692275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5" name="Rectangle 62"/>
          <p:cNvSpPr/>
          <p:nvPr/>
        </p:nvSpPr>
        <p:spPr>
          <a:xfrm>
            <a:off x="1447800" y="4916488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6" name="Rectangle 63"/>
          <p:cNvSpPr/>
          <p:nvPr/>
        </p:nvSpPr>
        <p:spPr>
          <a:xfrm>
            <a:off x="4860925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7" name="Rectangle 64"/>
          <p:cNvSpPr/>
          <p:nvPr/>
        </p:nvSpPr>
        <p:spPr>
          <a:xfrm>
            <a:off x="4648200" y="4703762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8" name="Rectangle 65"/>
          <p:cNvSpPr/>
          <p:nvPr/>
        </p:nvSpPr>
        <p:spPr>
          <a:xfrm>
            <a:off x="4375150" y="4703762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79" name="Rectangle 66"/>
          <p:cNvSpPr/>
          <p:nvPr/>
        </p:nvSpPr>
        <p:spPr>
          <a:xfrm>
            <a:off x="4130675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0" name="Rectangle 67"/>
          <p:cNvSpPr/>
          <p:nvPr/>
        </p:nvSpPr>
        <p:spPr>
          <a:xfrm>
            <a:off x="3852862" y="4703762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1" name="Rectangle 68"/>
          <p:cNvSpPr/>
          <p:nvPr/>
        </p:nvSpPr>
        <p:spPr>
          <a:xfrm>
            <a:off x="3641725" y="4703762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2" name="Rectangle 69"/>
          <p:cNvSpPr/>
          <p:nvPr/>
        </p:nvSpPr>
        <p:spPr>
          <a:xfrm>
            <a:off x="3397250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3" name="Rectangle 70"/>
          <p:cNvSpPr/>
          <p:nvPr/>
        </p:nvSpPr>
        <p:spPr>
          <a:xfrm>
            <a:off x="3155950" y="4703762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4" name="Rectangle 71"/>
          <p:cNvSpPr/>
          <p:nvPr/>
        </p:nvSpPr>
        <p:spPr>
          <a:xfrm>
            <a:off x="2911475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5" name="Rectangle 72"/>
          <p:cNvSpPr/>
          <p:nvPr/>
        </p:nvSpPr>
        <p:spPr>
          <a:xfrm>
            <a:off x="2667000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6" name="Rectangle 73"/>
          <p:cNvSpPr/>
          <p:nvPr/>
        </p:nvSpPr>
        <p:spPr>
          <a:xfrm>
            <a:off x="2422525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7" name="Rectangle 74"/>
          <p:cNvSpPr/>
          <p:nvPr/>
        </p:nvSpPr>
        <p:spPr>
          <a:xfrm>
            <a:off x="2197100" y="4703762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8" name="Rectangle 75"/>
          <p:cNvSpPr/>
          <p:nvPr/>
        </p:nvSpPr>
        <p:spPr>
          <a:xfrm>
            <a:off x="1936750" y="4703762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89" name="Rectangle 76"/>
          <p:cNvSpPr/>
          <p:nvPr/>
        </p:nvSpPr>
        <p:spPr>
          <a:xfrm>
            <a:off x="1692275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0" name="Rectangle 77"/>
          <p:cNvSpPr/>
          <p:nvPr/>
        </p:nvSpPr>
        <p:spPr>
          <a:xfrm>
            <a:off x="1447800" y="4703762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1" name="Rectangle 78"/>
          <p:cNvSpPr/>
          <p:nvPr/>
        </p:nvSpPr>
        <p:spPr>
          <a:xfrm>
            <a:off x="4860925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2" name="Rectangle 79"/>
          <p:cNvSpPr/>
          <p:nvPr/>
        </p:nvSpPr>
        <p:spPr>
          <a:xfrm>
            <a:off x="4648200" y="4489450"/>
            <a:ext cx="21272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3" name="Rectangle 80"/>
          <p:cNvSpPr/>
          <p:nvPr/>
        </p:nvSpPr>
        <p:spPr>
          <a:xfrm>
            <a:off x="4375150" y="4489450"/>
            <a:ext cx="273050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4" name="Rectangle 81"/>
          <p:cNvSpPr/>
          <p:nvPr/>
        </p:nvSpPr>
        <p:spPr>
          <a:xfrm>
            <a:off x="4130675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5" name="Rectangle 82"/>
          <p:cNvSpPr/>
          <p:nvPr/>
        </p:nvSpPr>
        <p:spPr>
          <a:xfrm>
            <a:off x="3852862" y="4489450"/>
            <a:ext cx="277812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6" name="Rectangle 83"/>
          <p:cNvSpPr/>
          <p:nvPr/>
        </p:nvSpPr>
        <p:spPr>
          <a:xfrm>
            <a:off x="3641725" y="4489450"/>
            <a:ext cx="211138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7" name="Rectangle 84"/>
          <p:cNvSpPr/>
          <p:nvPr/>
        </p:nvSpPr>
        <p:spPr>
          <a:xfrm>
            <a:off x="3397250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8" name="Rectangle 85"/>
          <p:cNvSpPr/>
          <p:nvPr/>
        </p:nvSpPr>
        <p:spPr>
          <a:xfrm>
            <a:off x="3155950" y="4489450"/>
            <a:ext cx="241300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299" name="Rectangle 86"/>
          <p:cNvSpPr/>
          <p:nvPr/>
        </p:nvSpPr>
        <p:spPr>
          <a:xfrm>
            <a:off x="2911475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0" name="Rectangle 87"/>
          <p:cNvSpPr/>
          <p:nvPr/>
        </p:nvSpPr>
        <p:spPr>
          <a:xfrm>
            <a:off x="2667000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1" name="Rectangle 88"/>
          <p:cNvSpPr/>
          <p:nvPr/>
        </p:nvSpPr>
        <p:spPr>
          <a:xfrm>
            <a:off x="2422525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2" name="Rectangle 89"/>
          <p:cNvSpPr/>
          <p:nvPr/>
        </p:nvSpPr>
        <p:spPr>
          <a:xfrm>
            <a:off x="2197100" y="4489450"/>
            <a:ext cx="22542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3" name="Rectangle 90"/>
          <p:cNvSpPr/>
          <p:nvPr/>
        </p:nvSpPr>
        <p:spPr>
          <a:xfrm>
            <a:off x="1936750" y="4489450"/>
            <a:ext cx="260350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4" name="Rectangle 91"/>
          <p:cNvSpPr/>
          <p:nvPr/>
        </p:nvSpPr>
        <p:spPr>
          <a:xfrm>
            <a:off x="1692275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5" name="Rectangle 92"/>
          <p:cNvSpPr/>
          <p:nvPr/>
        </p:nvSpPr>
        <p:spPr>
          <a:xfrm>
            <a:off x="1447800" y="4489450"/>
            <a:ext cx="244475" cy="214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6" name="Rectangle 93"/>
          <p:cNvSpPr/>
          <p:nvPr/>
        </p:nvSpPr>
        <p:spPr>
          <a:xfrm>
            <a:off x="4860925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7" name="Rectangle 94"/>
          <p:cNvSpPr/>
          <p:nvPr/>
        </p:nvSpPr>
        <p:spPr>
          <a:xfrm>
            <a:off x="4648200" y="4276725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8" name="Rectangle 95"/>
          <p:cNvSpPr/>
          <p:nvPr/>
        </p:nvSpPr>
        <p:spPr>
          <a:xfrm>
            <a:off x="4375150" y="4276725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09" name="Rectangle 96"/>
          <p:cNvSpPr/>
          <p:nvPr/>
        </p:nvSpPr>
        <p:spPr>
          <a:xfrm>
            <a:off x="4130675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0" name="Rectangle 97"/>
          <p:cNvSpPr/>
          <p:nvPr/>
        </p:nvSpPr>
        <p:spPr>
          <a:xfrm>
            <a:off x="3852862" y="4276725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1" name="Rectangle 98"/>
          <p:cNvSpPr/>
          <p:nvPr/>
        </p:nvSpPr>
        <p:spPr>
          <a:xfrm>
            <a:off x="3641725" y="4276725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2" name="Rectangle 99"/>
          <p:cNvSpPr/>
          <p:nvPr/>
        </p:nvSpPr>
        <p:spPr>
          <a:xfrm>
            <a:off x="3397250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3" name="Rectangle 100"/>
          <p:cNvSpPr/>
          <p:nvPr/>
        </p:nvSpPr>
        <p:spPr>
          <a:xfrm>
            <a:off x="3155950" y="4276725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4" name="Rectangle 101"/>
          <p:cNvSpPr/>
          <p:nvPr/>
        </p:nvSpPr>
        <p:spPr>
          <a:xfrm>
            <a:off x="2911475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5" name="Rectangle 102"/>
          <p:cNvSpPr/>
          <p:nvPr/>
        </p:nvSpPr>
        <p:spPr>
          <a:xfrm>
            <a:off x="2667000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6" name="Rectangle 103"/>
          <p:cNvSpPr/>
          <p:nvPr/>
        </p:nvSpPr>
        <p:spPr>
          <a:xfrm>
            <a:off x="2422525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7" name="Rectangle 104"/>
          <p:cNvSpPr/>
          <p:nvPr/>
        </p:nvSpPr>
        <p:spPr>
          <a:xfrm>
            <a:off x="2197100" y="4276725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8" name="Rectangle 105"/>
          <p:cNvSpPr/>
          <p:nvPr/>
        </p:nvSpPr>
        <p:spPr>
          <a:xfrm>
            <a:off x="1936750" y="4276725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19" name="Rectangle 106"/>
          <p:cNvSpPr/>
          <p:nvPr/>
        </p:nvSpPr>
        <p:spPr>
          <a:xfrm>
            <a:off x="1692275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0" name="Rectangle 107"/>
          <p:cNvSpPr/>
          <p:nvPr/>
        </p:nvSpPr>
        <p:spPr>
          <a:xfrm>
            <a:off x="1447800" y="42767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1" name="Rectangle 108"/>
          <p:cNvSpPr/>
          <p:nvPr/>
        </p:nvSpPr>
        <p:spPr>
          <a:xfrm>
            <a:off x="4860925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2" name="Rectangle 109"/>
          <p:cNvSpPr/>
          <p:nvPr/>
        </p:nvSpPr>
        <p:spPr>
          <a:xfrm>
            <a:off x="4648200" y="4064000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3" name="Rectangle 110"/>
          <p:cNvSpPr/>
          <p:nvPr/>
        </p:nvSpPr>
        <p:spPr>
          <a:xfrm>
            <a:off x="4375150" y="4064000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4" name="Rectangle 111"/>
          <p:cNvSpPr/>
          <p:nvPr/>
        </p:nvSpPr>
        <p:spPr>
          <a:xfrm>
            <a:off x="4130675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5" name="Rectangle 112"/>
          <p:cNvSpPr/>
          <p:nvPr/>
        </p:nvSpPr>
        <p:spPr>
          <a:xfrm>
            <a:off x="3852862" y="4064000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6" name="Rectangle 113"/>
          <p:cNvSpPr/>
          <p:nvPr/>
        </p:nvSpPr>
        <p:spPr>
          <a:xfrm>
            <a:off x="3641725" y="4064000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7" name="Rectangle 114"/>
          <p:cNvSpPr/>
          <p:nvPr/>
        </p:nvSpPr>
        <p:spPr>
          <a:xfrm>
            <a:off x="3397250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8" name="Rectangle 115"/>
          <p:cNvSpPr/>
          <p:nvPr/>
        </p:nvSpPr>
        <p:spPr>
          <a:xfrm>
            <a:off x="3155950" y="4064000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29" name="Rectangle 116"/>
          <p:cNvSpPr/>
          <p:nvPr/>
        </p:nvSpPr>
        <p:spPr>
          <a:xfrm>
            <a:off x="2911475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0" name="Rectangle 117"/>
          <p:cNvSpPr/>
          <p:nvPr/>
        </p:nvSpPr>
        <p:spPr>
          <a:xfrm>
            <a:off x="2667000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1" name="Rectangle 118"/>
          <p:cNvSpPr/>
          <p:nvPr/>
        </p:nvSpPr>
        <p:spPr>
          <a:xfrm>
            <a:off x="2422525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2" name="Rectangle 119"/>
          <p:cNvSpPr/>
          <p:nvPr/>
        </p:nvSpPr>
        <p:spPr>
          <a:xfrm>
            <a:off x="2197100" y="4064000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3" name="Rectangle 120"/>
          <p:cNvSpPr/>
          <p:nvPr/>
        </p:nvSpPr>
        <p:spPr>
          <a:xfrm>
            <a:off x="1936750" y="4064000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4" name="Rectangle 121"/>
          <p:cNvSpPr/>
          <p:nvPr/>
        </p:nvSpPr>
        <p:spPr>
          <a:xfrm>
            <a:off x="1692275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5" name="Rectangle 122"/>
          <p:cNvSpPr/>
          <p:nvPr/>
        </p:nvSpPr>
        <p:spPr>
          <a:xfrm>
            <a:off x="1447800" y="40640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6" name="Rectangle 123"/>
          <p:cNvSpPr/>
          <p:nvPr/>
        </p:nvSpPr>
        <p:spPr>
          <a:xfrm>
            <a:off x="4860925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7" name="Rectangle 124"/>
          <p:cNvSpPr/>
          <p:nvPr/>
        </p:nvSpPr>
        <p:spPr>
          <a:xfrm>
            <a:off x="4648200" y="3851275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8" name="Rectangle 125"/>
          <p:cNvSpPr/>
          <p:nvPr/>
        </p:nvSpPr>
        <p:spPr>
          <a:xfrm>
            <a:off x="4375150" y="3851275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39" name="Rectangle 126"/>
          <p:cNvSpPr/>
          <p:nvPr/>
        </p:nvSpPr>
        <p:spPr>
          <a:xfrm>
            <a:off x="4130675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0" name="Rectangle 127"/>
          <p:cNvSpPr/>
          <p:nvPr/>
        </p:nvSpPr>
        <p:spPr>
          <a:xfrm>
            <a:off x="3852862" y="3851275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1" name="Rectangle 128"/>
          <p:cNvSpPr/>
          <p:nvPr/>
        </p:nvSpPr>
        <p:spPr>
          <a:xfrm>
            <a:off x="3641725" y="3851275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2" name="Rectangle 129"/>
          <p:cNvSpPr/>
          <p:nvPr/>
        </p:nvSpPr>
        <p:spPr>
          <a:xfrm>
            <a:off x="3397250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3" name="Rectangle 130"/>
          <p:cNvSpPr/>
          <p:nvPr/>
        </p:nvSpPr>
        <p:spPr>
          <a:xfrm>
            <a:off x="3155950" y="3851275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4" name="Rectangle 131"/>
          <p:cNvSpPr/>
          <p:nvPr/>
        </p:nvSpPr>
        <p:spPr>
          <a:xfrm>
            <a:off x="2911475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5" name="Rectangle 132"/>
          <p:cNvSpPr/>
          <p:nvPr/>
        </p:nvSpPr>
        <p:spPr>
          <a:xfrm>
            <a:off x="2667000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6" name="Rectangle 133"/>
          <p:cNvSpPr/>
          <p:nvPr/>
        </p:nvSpPr>
        <p:spPr>
          <a:xfrm>
            <a:off x="2422525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7" name="Rectangle 134"/>
          <p:cNvSpPr/>
          <p:nvPr/>
        </p:nvSpPr>
        <p:spPr>
          <a:xfrm>
            <a:off x="2197100" y="3851275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8" name="Rectangle 135"/>
          <p:cNvSpPr/>
          <p:nvPr/>
        </p:nvSpPr>
        <p:spPr>
          <a:xfrm>
            <a:off x="1936750" y="3851275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49" name="Rectangle 136"/>
          <p:cNvSpPr/>
          <p:nvPr/>
        </p:nvSpPr>
        <p:spPr>
          <a:xfrm>
            <a:off x="1692275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0" name="Rectangle 137"/>
          <p:cNvSpPr/>
          <p:nvPr/>
        </p:nvSpPr>
        <p:spPr>
          <a:xfrm>
            <a:off x="1447800" y="38512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1" name="Rectangle 138"/>
          <p:cNvSpPr/>
          <p:nvPr/>
        </p:nvSpPr>
        <p:spPr>
          <a:xfrm>
            <a:off x="4860925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2" name="Rectangle 139"/>
          <p:cNvSpPr/>
          <p:nvPr/>
        </p:nvSpPr>
        <p:spPr>
          <a:xfrm>
            <a:off x="4648200" y="3638550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3" name="Rectangle 140"/>
          <p:cNvSpPr/>
          <p:nvPr/>
        </p:nvSpPr>
        <p:spPr>
          <a:xfrm>
            <a:off x="4375150" y="3638550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4" name="Rectangle 141"/>
          <p:cNvSpPr/>
          <p:nvPr/>
        </p:nvSpPr>
        <p:spPr>
          <a:xfrm>
            <a:off x="4130675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5" name="Rectangle 142"/>
          <p:cNvSpPr/>
          <p:nvPr/>
        </p:nvSpPr>
        <p:spPr>
          <a:xfrm>
            <a:off x="3852862" y="3638550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6" name="Rectangle 143"/>
          <p:cNvSpPr/>
          <p:nvPr/>
        </p:nvSpPr>
        <p:spPr>
          <a:xfrm>
            <a:off x="3641725" y="3638550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7" name="Rectangle 144"/>
          <p:cNvSpPr/>
          <p:nvPr/>
        </p:nvSpPr>
        <p:spPr>
          <a:xfrm>
            <a:off x="3397250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8" name="Rectangle 145"/>
          <p:cNvSpPr/>
          <p:nvPr/>
        </p:nvSpPr>
        <p:spPr>
          <a:xfrm>
            <a:off x="3155950" y="3638550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59" name="Rectangle 146"/>
          <p:cNvSpPr/>
          <p:nvPr/>
        </p:nvSpPr>
        <p:spPr>
          <a:xfrm>
            <a:off x="2911475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0" name="Rectangle 147"/>
          <p:cNvSpPr/>
          <p:nvPr/>
        </p:nvSpPr>
        <p:spPr>
          <a:xfrm>
            <a:off x="2667000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1" name="Rectangle 148"/>
          <p:cNvSpPr/>
          <p:nvPr/>
        </p:nvSpPr>
        <p:spPr>
          <a:xfrm>
            <a:off x="2422525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2" name="Rectangle 149"/>
          <p:cNvSpPr/>
          <p:nvPr/>
        </p:nvSpPr>
        <p:spPr>
          <a:xfrm>
            <a:off x="2197100" y="3638550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3" name="Rectangle 150"/>
          <p:cNvSpPr/>
          <p:nvPr/>
        </p:nvSpPr>
        <p:spPr>
          <a:xfrm>
            <a:off x="1936750" y="3638550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4" name="Rectangle 151"/>
          <p:cNvSpPr/>
          <p:nvPr/>
        </p:nvSpPr>
        <p:spPr>
          <a:xfrm>
            <a:off x="1692275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5" name="Rectangle 152"/>
          <p:cNvSpPr/>
          <p:nvPr/>
        </p:nvSpPr>
        <p:spPr>
          <a:xfrm>
            <a:off x="1447800" y="36385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6" name="Rectangle 153"/>
          <p:cNvSpPr/>
          <p:nvPr/>
        </p:nvSpPr>
        <p:spPr>
          <a:xfrm>
            <a:off x="4860925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7" name="Rectangle 154"/>
          <p:cNvSpPr/>
          <p:nvPr/>
        </p:nvSpPr>
        <p:spPr>
          <a:xfrm>
            <a:off x="4648200" y="3425825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8" name="Rectangle 155"/>
          <p:cNvSpPr/>
          <p:nvPr/>
        </p:nvSpPr>
        <p:spPr>
          <a:xfrm>
            <a:off x="4375150" y="3425825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69" name="Rectangle 156"/>
          <p:cNvSpPr/>
          <p:nvPr/>
        </p:nvSpPr>
        <p:spPr>
          <a:xfrm>
            <a:off x="4130675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0" name="Rectangle 157"/>
          <p:cNvSpPr/>
          <p:nvPr/>
        </p:nvSpPr>
        <p:spPr>
          <a:xfrm>
            <a:off x="3852862" y="3425825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1" name="Rectangle 158"/>
          <p:cNvSpPr/>
          <p:nvPr/>
        </p:nvSpPr>
        <p:spPr>
          <a:xfrm>
            <a:off x="3641725" y="3425825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2" name="Rectangle 159"/>
          <p:cNvSpPr/>
          <p:nvPr/>
        </p:nvSpPr>
        <p:spPr>
          <a:xfrm>
            <a:off x="3397250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3" name="Rectangle 160"/>
          <p:cNvSpPr/>
          <p:nvPr/>
        </p:nvSpPr>
        <p:spPr>
          <a:xfrm>
            <a:off x="3155950" y="3425825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4" name="Rectangle 161"/>
          <p:cNvSpPr/>
          <p:nvPr/>
        </p:nvSpPr>
        <p:spPr>
          <a:xfrm>
            <a:off x="2911475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5" name="Rectangle 162"/>
          <p:cNvSpPr/>
          <p:nvPr/>
        </p:nvSpPr>
        <p:spPr>
          <a:xfrm>
            <a:off x="2667000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6" name="Rectangle 163"/>
          <p:cNvSpPr/>
          <p:nvPr/>
        </p:nvSpPr>
        <p:spPr>
          <a:xfrm>
            <a:off x="2422525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7" name="Rectangle 164"/>
          <p:cNvSpPr/>
          <p:nvPr/>
        </p:nvSpPr>
        <p:spPr>
          <a:xfrm>
            <a:off x="2197100" y="3425825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8" name="Rectangle 165"/>
          <p:cNvSpPr/>
          <p:nvPr/>
        </p:nvSpPr>
        <p:spPr>
          <a:xfrm>
            <a:off x="1936750" y="3425825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79" name="Rectangle 166"/>
          <p:cNvSpPr/>
          <p:nvPr/>
        </p:nvSpPr>
        <p:spPr>
          <a:xfrm>
            <a:off x="1692275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0" name="Rectangle 167"/>
          <p:cNvSpPr/>
          <p:nvPr/>
        </p:nvSpPr>
        <p:spPr>
          <a:xfrm>
            <a:off x="1447800" y="34258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1" name="Rectangle 168"/>
          <p:cNvSpPr/>
          <p:nvPr/>
        </p:nvSpPr>
        <p:spPr>
          <a:xfrm>
            <a:off x="4860925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2" name="Rectangle 169"/>
          <p:cNvSpPr/>
          <p:nvPr/>
        </p:nvSpPr>
        <p:spPr>
          <a:xfrm>
            <a:off x="4648200" y="3213100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3" name="Rectangle 170"/>
          <p:cNvSpPr/>
          <p:nvPr/>
        </p:nvSpPr>
        <p:spPr>
          <a:xfrm>
            <a:off x="4375150" y="3213100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4" name="Rectangle 171"/>
          <p:cNvSpPr/>
          <p:nvPr/>
        </p:nvSpPr>
        <p:spPr>
          <a:xfrm>
            <a:off x="4130675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5" name="Rectangle 172"/>
          <p:cNvSpPr/>
          <p:nvPr/>
        </p:nvSpPr>
        <p:spPr>
          <a:xfrm>
            <a:off x="3852862" y="3213100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6" name="Rectangle 173"/>
          <p:cNvSpPr/>
          <p:nvPr/>
        </p:nvSpPr>
        <p:spPr>
          <a:xfrm>
            <a:off x="3641725" y="3213100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7" name="Rectangle 174"/>
          <p:cNvSpPr/>
          <p:nvPr/>
        </p:nvSpPr>
        <p:spPr>
          <a:xfrm>
            <a:off x="3397250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8" name="Rectangle 175"/>
          <p:cNvSpPr/>
          <p:nvPr/>
        </p:nvSpPr>
        <p:spPr>
          <a:xfrm>
            <a:off x="3155950" y="3213100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89" name="Rectangle 176"/>
          <p:cNvSpPr/>
          <p:nvPr/>
        </p:nvSpPr>
        <p:spPr>
          <a:xfrm>
            <a:off x="2911475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0" name="Rectangle 177"/>
          <p:cNvSpPr/>
          <p:nvPr/>
        </p:nvSpPr>
        <p:spPr>
          <a:xfrm>
            <a:off x="2667000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1" name="Rectangle 178"/>
          <p:cNvSpPr/>
          <p:nvPr/>
        </p:nvSpPr>
        <p:spPr>
          <a:xfrm>
            <a:off x="2422525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2" name="Rectangle 179"/>
          <p:cNvSpPr/>
          <p:nvPr/>
        </p:nvSpPr>
        <p:spPr>
          <a:xfrm>
            <a:off x="2197100" y="3213100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3" name="Rectangle 180"/>
          <p:cNvSpPr/>
          <p:nvPr/>
        </p:nvSpPr>
        <p:spPr>
          <a:xfrm>
            <a:off x="1936750" y="3213100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4" name="Rectangle 181"/>
          <p:cNvSpPr/>
          <p:nvPr/>
        </p:nvSpPr>
        <p:spPr>
          <a:xfrm>
            <a:off x="1692275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5" name="Rectangle 182"/>
          <p:cNvSpPr/>
          <p:nvPr/>
        </p:nvSpPr>
        <p:spPr>
          <a:xfrm>
            <a:off x="1447800" y="32131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6" name="Rectangle 183"/>
          <p:cNvSpPr/>
          <p:nvPr/>
        </p:nvSpPr>
        <p:spPr>
          <a:xfrm>
            <a:off x="4860925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7" name="Rectangle 184"/>
          <p:cNvSpPr/>
          <p:nvPr/>
        </p:nvSpPr>
        <p:spPr>
          <a:xfrm>
            <a:off x="4648200" y="3000375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8" name="Rectangle 185"/>
          <p:cNvSpPr/>
          <p:nvPr/>
        </p:nvSpPr>
        <p:spPr>
          <a:xfrm>
            <a:off x="4375150" y="3000375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399" name="Rectangle 186"/>
          <p:cNvSpPr/>
          <p:nvPr/>
        </p:nvSpPr>
        <p:spPr>
          <a:xfrm>
            <a:off x="4130675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0" name="Rectangle 187"/>
          <p:cNvSpPr/>
          <p:nvPr/>
        </p:nvSpPr>
        <p:spPr>
          <a:xfrm>
            <a:off x="3852862" y="3000375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1" name="Rectangle 188"/>
          <p:cNvSpPr/>
          <p:nvPr/>
        </p:nvSpPr>
        <p:spPr>
          <a:xfrm>
            <a:off x="3641725" y="3000375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2" name="Rectangle 189"/>
          <p:cNvSpPr/>
          <p:nvPr/>
        </p:nvSpPr>
        <p:spPr>
          <a:xfrm>
            <a:off x="3397250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3" name="Rectangle 190"/>
          <p:cNvSpPr/>
          <p:nvPr/>
        </p:nvSpPr>
        <p:spPr>
          <a:xfrm>
            <a:off x="3155950" y="3000375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4" name="Rectangle 191"/>
          <p:cNvSpPr/>
          <p:nvPr/>
        </p:nvSpPr>
        <p:spPr>
          <a:xfrm>
            <a:off x="2911475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5" name="Rectangle 192"/>
          <p:cNvSpPr/>
          <p:nvPr/>
        </p:nvSpPr>
        <p:spPr>
          <a:xfrm>
            <a:off x="2667000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6" name="Rectangle 193"/>
          <p:cNvSpPr/>
          <p:nvPr/>
        </p:nvSpPr>
        <p:spPr>
          <a:xfrm>
            <a:off x="2422525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7" name="Rectangle 194"/>
          <p:cNvSpPr/>
          <p:nvPr/>
        </p:nvSpPr>
        <p:spPr>
          <a:xfrm>
            <a:off x="2197100" y="3000375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8" name="Rectangle 195"/>
          <p:cNvSpPr/>
          <p:nvPr/>
        </p:nvSpPr>
        <p:spPr>
          <a:xfrm>
            <a:off x="1936750" y="3000375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09" name="Rectangle 196"/>
          <p:cNvSpPr/>
          <p:nvPr/>
        </p:nvSpPr>
        <p:spPr>
          <a:xfrm>
            <a:off x="1692275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0" name="Rectangle 197"/>
          <p:cNvSpPr/>
          <p:nvPr/>
        </p:nvSpPr>
        <p:spPr>
          <a:xfrm>
            <a:off x="1447800" y="300037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1" name="Rectangle 198"/>
          <p:cNvSpPr/>
          <p:nvPr/>
        </p:nvSpPr>
        <p:spPr>
          <a:xfrm>
            <a:off x="4860925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2" name="Rectangle 199"/>
          <p:cNvSpPr/>
          <p:nvPr/>
        </p:nvSpPr>
        <p:spPr>
          <a:xfrm>
            <a:off x="4648200" y="2787650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3" name="Rectangle 200"/>
          <p:cNvSpPr/>
          <p:nvPr/>
        </p:nvSpPr>
        <p:spPr>
          <a:xfrm>
            <a:off x="4375150" y="2787650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4" name="Rectangle 201"/>
          <p:cNvSpPr/>
          <p:nvPr/>
        </p:nvSpPr>
        <p:spPr>
          <a:xfrm>
            <a:off x="4130675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5" name="Rectangle 202"/>
          <p:cNvSpPr/>
          <p:nvPr/>
        </p:nvSpPr>
        <p:spPr>
          <a:xfrm>
            <a:off x="3852862" y="2787650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6" name="Rectangle 203"/>
          <p:cNvSpPr/>
          <p:nvPr/>
        </p:nvSpPr>
        <p:spPr>
          <a:xfrm>
            <a:off x="3641725" y="2787650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7" name="Rectangle 204"/>
          <p:cNvSpPr/>
          <p:nvPr/>
        </p:nvSpPr>
        <p:spPr>
          <a:xfrm>
            <a:off x="3397250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8" name="Rectangle 205"/>
          <p:cNvSpPr/>
          <p:nvPr/>
        </p:nvSpPr>
        <p:spPr>
          <a:xfrm>
            <a:off x="3155950" y="2787650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19" name="Rectangle 206"/>
          <p:cNvSpPr/>
          <p:nvPr/>
        </p:nvSpPr>
        <p:spPr>
          <a:xfrm>
            <a:off x="2911475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0" name="Rectangle 207"/>
          <p:cNvSpPr/>
          <p:nvPr/>
        </p:nvSpPr>
        <p:spPr>
          <a:xfrm>
            <a:off x="2667000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1" name="Rectangle 208"/>
          <p:cNvSpPr/>
          <p:nvPr/>
        </p:nvSpPr>
        <p:spPr>
          <a:xfrm>
            <a:off x="2422525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2" name="Rectangle 209"/>
          <p:cNvSpPr/>
          <p:nvPr/>
        </p:nvSpPr>
        <p:spPr>
          <a:xfrm>
            <a:off x="2197100" y="2787650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3" name="Rectangle 210"/>
          <p:cNvSpPr/>
          <p:nvPr/>
        </p:nvSpPr>
        <p:spPr>
          <a:xfrm>
            <a:off x="1936750" y="2787650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4" name="Rectangle 211"/>
          <p:cNvSpPr/>
          <p:nvPr/>
        </p:nvSpPr>
        <p:spPr>
          <a:xfrm>
            <a:off x="1692275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5" name="Rectangle 212"/>
          <p:cNvSpPr/>
          <p:nvPr/>
        </p:nvSpPr>
        <p:spPr>
          <a:xfrm>
            <a:off x="1447800" y="278765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6" name="Rectangle 213"/>
          <p:cNvSpPr/>
          <p:nvPr/>
        </p:nvSpPr>
        <p:spPr>
          <a:xfrm>
            <a:off x="4860925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7" name="Rectangle 214"/>
          <p:cNvSpPr/>
          <p:nvPr/>
        </p:nvSpPr>
        <p:spPr>
          <a:xfrm>
            <a:off x="4648200" y="2574925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8" name="Rectangle 215"/>
          <p:cNvSpPr/>
          <p:nvPr/>
        </p:nvSpPr>
        <p:spPr>
          <a:xfrm>
            <a:off x="4375150" y="2574925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29" name="Rectangle 216"/>
          <p:cNvSpPr/>
          <p:nvPr/>
        </p:nvSpPr>
        <p:spPr>
          <a:xfrm>
            <a:off x="4130675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0" name="Rectangle 217"/>
          <p:cNvSpPr/>
          <p:nvPr/>
        </p:nvSpPr>
        <p:spPr>
          <a:xfrm>
            <a:off x="3852862" y="2574925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1" name="Rectangle 218"/>
          <p:cNvSpPr/>
          <p:nvPr/>
        </p:nvSpPr>
        <p:spPr>
          <a:xfrm>
            <a:off x="3641725" y="2574925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2" name="Rectangle 219"/>
          <p:cNvSpPr/>
          <p:nvPr/>
        </p:nvSpPr>
        <p:spPr>
          <a:xfrm>
            <a:off x="3397250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3" name="Rectangle 220"/>
          <p:cNvSpPr/>
          <p:nvPr/>
        </p:nvSpPr>
        <p:spPr>
          <a:xfrm>
            <a:off x="3155950" y="2574925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4" name="Rectangle 221"/>
          <p:cNvSpPr/>
          <p:nvPr/>
        </p:nvSpPr>
        <p:spPr>
          <a:xfrm>
            <a:off x="2911475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5" name="Rectangle 222"/>
          <p:cNvSpPr/>
          <p:nvPr/>
        </p:nvSpPr>
        <p:spPr>
          <a:xfrm>
            <a:off x="2667000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6" name="Rectangle 223"/>
          <p:cNvSpPr/>
          <p:nvPr/>
        </p:nvSpPr>
        <p:spPr>
          <a:xfrm>
            <a:off x="2422525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7" name="Rectangle 224"/>
          <p:cNvSpPr/>
          <p:nvPr/>
        </p:nvSpPr>
        <p:spPr>
          <a:xfrm>
            <a:off x="2197100" y="2574925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8" name="Rectangle 225"/>
          <p:cNvSpPr/>
          <p:nvPr/>
        </p:nvSpPr>
        <p:spPr>
          <a:xfrm>
            <a:off x="1936750" y="2574925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39" name="Rectangle 226"/>
          <p:cNvSpPr/>
          <p:nvPr/>
        </p:nvSpPr>
        <p:spPr>
          <a:xfrm>
            <a:off x="1692275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0" name="Rectangle 227"/>
          <p:cNvSpPr/>
          <p:nvPr/>
        </p:nvSpPr>
        <p:spPr>
          <a:xfrm>
            <a:off x="1447800" y="2574925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1" name="Rectangle 228"/>
          <p:cNvSpPr/>
          <p:nvPr/>
        </p:nvSpPr>
        <p:spPr>
          <a:xfrm>
            <a:off x="4860925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2" name="Rectangle 229"/>
          <p:cNvSpPr/>
          <p:nvPr/>
        </p:nvSpPr>
        <p:spPr>
          <a:xfrm>
            <a:off x="4648200" y="2362200"/>
            <a:ext cx="2127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3" name="Rectangle 230"/>
          <p:cNvSpPr/>
          <p:nvPr/>
        </p:nvSpPr>
        <p:spPr>
          <a:xfrm>
            <a:off x="4375150" y="2362200"/>
            <a:ext cx="2730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4" name="Rectangle 231"/>
          <p:cNvSpPr/>
          <p:nvPr/>
        </p:nvSpPr>
        <p:spPr>
          <a:xfrm>
            <a:off x="4130675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5" name="Rectangle 232"/>
          <p:cNvSpPr/>
          <p:nvPr/>
        </p:nvSpPr>
        <p:spPr>
          <a:xfrm>
            <a:off x="3852862" y="2362200"/>
            <a:ext cx="277812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6" name="Rectangle 233"/>
          <p:cNvSpPr/>
          <p:nvPr/>
        </p:nvSpPr>
        <p:spPr>
          <a:xfrm>
            <a:off x="3641725" y="2362200"/>
            <a:ext cx="211138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7" name="Rectangle 234"/>
          <p:cNvSpPr/>
          <p:nvPr/>
        </p:nvSpPr>
        <p:spPr>
          <a:xfrm>
            <a:off x="3397250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8" name="Rectangle 235"/>
          <p:cNvSpPr/>
          <p:nvPr/>
        </p:nvSpPr>
        <p:spPr>
          <a:xfrm>
            <a:off x="3155950" y="2362200"/>
            <a:ext cx="24130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49" name="Rectangle 236"/>
          <p:cNvSpPr/>
          <p:nvPr/>
        </p:nvSpPr>
        <p:spPr>
          <a:xfrm>
            <a:off x="2911475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0" name="Rectangle 237"/>
          <p:cNvSpPr/>
          <p:nvPr/>
        </p:nvSpPr>
        <p:spPr>
          <a:xfrm>
            <a:off x="2667000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1" name="Rectangle 238"/>
          <p:cNvSpPr/>
          <p:nvPr/>
        </p:nvSpPr>
        <p:spPr>
          <a:xfrm>
            <a:off x="2422525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2" name="Rectangle 239"/>
          <p:cNvSpPr/>
          <p:nvPr/>
        </p:nvSpPr>
        <p:spPr>
          <a:xfrm>
            <a:off x="2197100" y="2362200"/>
            <a:ext cx="22542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3" name="Rectangle 240"/>
          <p:cNvSpPr/>
          <p:nvPr/>
        </p:nvSpPr>
        <p:spPr>
          <a:xfrm>
            <a:off x="1936750" y="2362200"/>
            <a:ext cx="260350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4" name="Rectangle 241"/>
          <p:cNvSpPr/>
          <p:nvPr/>
        </p:nvSpPr>
        <p:spPr>
          <a:xfrm>
            <a:off x="1692275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sp>
        <p:nvSpPr>
          <p:cNvPr id="9455" name="Rectangle 242"/>
          <p:cNvSpPr/>
          <p:nvPr/>
        </p:nvSpPr>
        <p:spPr>
          <a:xfrm>
            <a:off x="1447800" y="2362200"/>
            <a:ext cx="244475" cy="212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endParaRPr lang="zh-CN" altLang="en-US" sz="800"/>
          </a:p>
        </p:txBody>
      </p:sp>
      <p:cxnSp>
        <p:nvCxnSpPr>
          <p:cNvPr id="9456" name="Line 243"/>
          <p:cNvCxnSpPr/>
          <p:nvPr/>
        </p:nvCxnSpPr>
        <p:spPr>
          <a:xfrm>
            <a:off x="1447800" y="2362200"/>
            <a:ext cx="3657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bevel/>
          </a:ln>
        </p:spPr>
      </p:cxnSp>
      <p:cxnSp>
        <p:nvCxnSpPr>
          <p:cNvPr id="9457" name="Line 244"/>
          <p:cNvCxnSpPr/>
          <p:nvPr/>
        </p:nvCxnSpPr>
        <p:spPr>
          <a:xfrm>
            <a:off x="1447800" y="2574925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58" name="Line 245"/>
          <p:cNvCxnSpPr/>
          <p:nvPr/>
        </p:nvCxnSpPr>
        <p:spPr>
          <a:xfrm>
            <a:off x="1447800" y="2787650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59" name="Line 246"/>
          <p:cNvCxnSpPr/>
          <p:nvPr/>
        </p:nvCxnSpPr>
        <p:spPr>
          <a:xfrm>
            <a:off x="1447800" y="3000375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0" name="Line 247"/>
          <p:cNvCxnSpPr/>
          <p:nvPr/>
        </p:nvCxnSpPr>
        <p:spPr>
          <a:xfrm>
            <a:off x="1447800" y="3213100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1" name="Line 248"/>
          <p:cNvCxnSpPr/>
          <p:nvPr/>
        </p:nvCxnSpPr>
        <p:spPr>
          <a:xfrm>
            <a:off x="1447800" y="3425825"/>
            <a:ext cx="3657600" cy="1588"/>
          </a:xfrm>
          <a:prstGeom prst="line">
            <a:avLst/>
          </a:prstGeom>
          <a:noFill/>
          <a:ln w="28575">
            <a:solidFill>
              <a:schemeClr val="tx1"/>
            </a:solidFill>
            <a:bevel/>
          </a:ln>
        </p:spPr>
      </p:cxnSp>
      <p:cxnSp>
        <p:nvCxnSpPr>
          <p:cNvPr id="9462" name="Line 249"/>
          <p:cNvCxnSpPr/>
          <p:nvPr/>
        </p:nvCxnSpPr>
        <p:spPr>
          <a:xfrm>
            <a:off x="1447800" y="3638550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3" name="Line 250"/>
          <p:cNvCxnSpPr/>
          <p:nvPr/>
        </p:nvCxnSpPr>
        <p:spPr>
          <a:xfrm>
            <a:off x="1447800" y="3851275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4" name="Line 251"/>
          <p:cNvCxnSpPr/>
          <p:nvPr/>
        </p:nvCxnSpPr>
        <p:spPr>
          <a:xfrm>
            <a:off x="1447800" y="4064000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5" name="Line 252"/>
          <p:cNvCxnSpPr/>
          <p:nvPr/>
        </p:nvCxnSpPr>
        <p:spPr>
          <a:xfrm>
            <a:off x="1447800" y="4276725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6" name="Line 253"/>
          <p:cNvCxnSpPr/>
          <p:nvPr/>
        </p:nvCxnSpPr>
        <p:spPr>
          <a:xfrm>
            <a:off x="1447800" y="4489450"/>
            <a:ext cx="3657600" cy="1588"/>
          </a:xfrm>
          <a:prstGeom prst="line">
            <a:avLst/>
          </a:prstGeom>
          <a:noFill/>
          <a:ln w="28575">
            <a:solidFill>
              <a:schemeClr val="tx1"/>
            </a:solidFill>
            <a:bevel/>
          </a:ln>
        </p:spPr>
      </p:cxnSp>
      <p:cxnSp>
        <p:nvCxnSpPr>
          <p:cNvPr id="9467" name="Line 254"/>
          <p:cNvCxnSpPr/>
          <p:nvPr/>
        </p:nvCxnSpPr>
        <p:spPr>
          <a:xfrm>
            <a:off x="1447800" y="4703762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8" name="Line 255"/>
          <p:cNvCxnSpPr/>
          <p:nvPr/>
        </p:nvCxnSpPr>
        <p:spPr>
          <a:xfrm>
            <a:off x="1447800" y="4916488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69" name="Line 256"/>
          <p:cNvCxnSpPr/>
          <p:nvPr/>
        </p:nvCxnSpPr>
        <p:spPr>
          <a:xfrm>
            <a:off x="1447800" y="5129212"/>
            <a:ext cx="3657600" cy="1588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0" name="Line 257"/>
          <p:cNvCxnSpPr/>
          <p:nvPr/>
        </p:nvCxnSpPr>
        <p:spPr>
          <a:xfrm>
            <a:off x="1447800" y="5568950"/>
            <a:ext cx="3657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bevel/>
          </a:ln>
        </p:spPr>
      </p:cxnSp>
      <p:cxnSp>
        <p:nvCxnSpPr>
          <p:cNvPr id="9471" name="Line 258"/>
          <p:cNvCxnSpPr/>
          <p:nvPr/>
        </p:nvCxnSpPr>
        <p:spPr>
          <a:xfrm>
            <a:off x="1447800" y="2362200"/>
            <a:ext cx="1588" cy="3206750"/>
          </a:xfrm>
          <a:prstGeom prst="line">
            <a:avLst/>
          </a:prstGeom>
          <a:noFill/>
          <a:ln w="28575" cap="sq">
            <a:solidFill>
              <a:schemeClr val="tx1"/>
            </a:solidFill>
            <a:bevel/>
          </a:ln>
        </p:spPr>
      </p:cxnSp>
      <p:cxnSp>
        <p:nvCxnSpPr>
          <p:cNvPr id="9472" name="Line 259"/>
          <p:cNvCxnSpPr/>
          <p:nvPr/>
        </p:nvCxnSpPr>
        <p:spPr>
          <a:xfrm>
            <a:off x="169227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3" name="Line 260"/>
          <p:cNvCxnSpPr/>
          <p:nvPr/>
        </p:nvCxnSpPr>
        <p:spPr>
          <a:xfrm>
            <a:off x="193675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4" name="Line 261"/>
          <p:cNvCxnSpPr/>
          <p:nvPr/>
        </p:nvCxnSpPr>
        <p:spPr>
          <a:xfrm>
            <a:off x="219710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5" name="Line 262"/>
          <p:cNvCxnSpPr/>
          <p:nvPr/>
        </p:nvCxnSpPr>
        <p:spPr>
          <a:xfrm>
            <a:off x="242252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6" name="Line 263"/>
          <p:cNvCxnSpPr/>
          <p:nvPr/>
        </p:nvCxnSpPr>
        <p:spPr>
          <a:xfrm>
            <a:off x="2667000" y="2362200"/>
            <a:ext cx="1588" cy="3206750"/>
          </a:xfrm>
          <a:prstGeom prst="line">
            <a:avLst/>
          </a:prstGeom>
          <a:noFill/>
          <a:ln w="28575">
            <a:solidFill>
              <a:schemeClr val="tx1"/>
            </a:solidFill>
            <a:bevel/>
          </a:ln>
        </p:spPr>
      </p:cxnSp>
      <p:cxnSp>
        <p:nvCxnSpPr>
          <p:cNvPr id="9477" name="Line 264"/>
          <p:cNvCxnSpPr/>
          <p:nvPr/>
        </p:nvCxnSpPr>
        <p:spPr>
          <a:xfrm>
            <a:off x="291147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8" name="Line 265"/>
          <p:cNvCxnSpPr/>
          <p:nvPr/>
        </p:nvCxnSpPr>
        <p:spPr>
          <a:xfrm>
            <a:off x="315595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79" name="Line 266"/>
          <p:cNvCxnSpPr/>
          <p:nvPr/>
        </p:nvCxnSpPr>
        <p:spPr>
          <a:xfrm>
            <a:off x="339725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0" name="Line 267"/>
          <p:cNvCxnSpPr/>
          <p:nvPr/>
        </p:nvCxnSpPr>
        <p:spPr>
          <a:xfrm>
            <a:off x="364172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1" name="Line 268"/>
          <p:cNvCxnSpPr/>
          <p:nvPr/>
        </p:nvCxnSpPr>
        <p:spPr>
          <a:xfrm>
            <a:off x="3852862" y="2362200"/>
            <a:ext cx="1588" cy="3206750"/>
          </a:xfrm>
          <a:prstGeom prst="line">
            <a:avLst/>
          </a:prstGeom>
          <a:noFill/>
          <a:ln w="28575">
            <a:solidFill>
              <a:schemeClr val="tx1"/>
            </a:solidFill>
            <a:bevel/>
          </a:ln>
        </p:spPr>
      </p:cxnSp>
      <p:cxnSp>
        <p:nvCxnSpPr>
          <p:cNvPr id="9482" name="Line 269"/>
          <p:cNvCxnSpPr/>
          <p:nvPr/>
        </p:nvCxnSpPr>
        <p:spPr>
          <a:xfrm>
            <a:off x="413067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3" name="Line 270"/>
          <p:cNvCxnSpPr/>
          <p:nvPr/>
        </p:nvCxnSpPr>
        <p:spPr>
          <a:xfrm>
            <a:off x="437515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4" name="Line 271"/>
          <p:cNvCxnSpPr/>
          <p:nvPr/>
        </p:nvCxnSpPr>
        <p:spPr>
          <a:xfrm>
            <a:off x="4648200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5" name="Line 272"/>
          <p:cNvCxnSpPr/>
          <p:nvPr/>
        </p:nvCxnSpPr>
        <p:spPr>
          <a:xfrm>
            <a:off x="4860925" y="2362200"/>
            <a:ext cx="1588" cy="3206750"/>
          </a:xfrm>
          <a:prstGeom prst="line">
            <a:avLst/>
          </a:prstGeom>
          <a:noFill/>
          <a:ln w="12700">
            <a:solidFill>
              <a:schemeClr val="tx1"/>
            </a:solidFill>
            <a:bevel/>
          </a:ln>
        </p:spPr>
      </p:cxnSp>
      <p:cxnSp>
        <p:nvCxnSpPr>
          <p:cNvPr id="9486" name="Line 273"/>
          <p:cNvCxnSpPr/>
          <p:nvPr/>
        </p:nvCxnSpPr>
        <p:spPr>
          <a:xfrm>
            <a:off x="5105400" y="2362200"/>
            <a:ext cx="1588" cy="3206750"/>
          </a:xfrm>
          <a:prstGeom prst="line">
            <a:avLst/>
          </a:prstGeom>
          <a:noFill/>
          <a:ln w="28575" cap="sq">
            <a:solidFill>
              <a:schemeClr val="tx1"/>
            </a:solidFill>
            <a:bevel/>
          </a:ln>
        </p:spPr>
      </p:cxnSp>
      <p:sp>
        <p:nvSpPr>
          <p:cNvPr id="9487" name="Oval 274"/>
          <p:cNvSpPr/>
          <p:nvPr/>
        </p:nvSpPr>
        <p:spPr>
          <a:xfrm>
            <a:off x="1422400" y="5514975"/>
            <a:ext cx="76200" cy="76200"/>
          </a:xfrm>
          <a:prstGeom prst="ellipse">
            <a:avLst/>
          </a:prstGeom>
          <a:solidFill>
            <a:srgbClr val="000000"/>
          </a:solidFill>
          <a:ln>
            <a:solidFill>
              <a:schemeClr val="tx1"/>
            </a:solidFill>
            <a:bevel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9488" name="未知"/>
          <p:cNvSpPr/>
          <p:nvPr/>
        </p:nvSpPr>
        <p:spPr>
          <a:xfrm rot="21360000">
            <a:off x="1419225" y="3411538"/>
            <a:ext cx="3228975" cy="2046288"/>
          </a:xfrm>
          <a:custGeom>
            <a:avLst/>
            <a:gdLst/>
            <a:ahLst/>
            <a:cxnLst>
              <a:cxn ang="0">
                <a:pos x="0" y="743"/>
              </a:cxn>
              <a:cxn ang="0">
                <a:pos x="408" y="113"/>
              </a:cxn>
              <a:cxn ang="0">
                <a:pos x="1542" y="64"/>
              </a:cxn>
            </a:cxnLst>
            <a:rect l="0" t="0" r="0" b="0"/>
            <a:pathLst>
              <a:path w="1542" h="695">
                <a:moveTo>
                  <a:pt x="0" y="695"/>
                </a:moveTo>
                <a:cubicBezTo>
                  <a:pt x="75" y="453"/>
                  <a:pt x="151" y="212"/>
                  <a:pt x="408" y="106"/>
                </a:cubicBezTo>
                <a:cubicBezTo>
                  <a:pt x="665" y="0"/>
                  <a:pt x="1103" y="30"/>
                  <a:pt x="1542" y="60"/>
                </a:cubicBezTo>
              </a:path>
            </a:pathLst>
          </a:custGeom>
          <a:noFill/>
          <a:ln w="63500">
            <a:solidFill>
              <a:srgbClr val="FF0000"/>
            </a:solidFill>
            <a:bevel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cxnSp>
        <p:nvCxnSpPr>
          <p:cNvPr id="9489" name="Line 14"/>
          <p:cNvCxnSpPr/>
          <p:nvPr/>
        </p:nvCxnSpPr>
        <p:spPr>
          <a:xfrm flipH="1">
            <a:off x="1447800" y="3427412"/>
            <a:ext cx="2755900" cy="52388"/>
          </a:xfrm>
          <a:prstGeom prst="line">
            <a:avLst/>
          </a:prstGeom>
          <a:noFill/>
          <a:ln w="63500">
            <a:solidFill>
              <a:srgbClr val="0000FF"/>
            </a:solidFill>
            <a:prstDash val="dash"/>
            <a:bevel/>
          </a:ln>
        </p:spPr>
      </p:cxnSp>
      <p:graphicFrame>
        <p:nvGraphicFramePr>
          <p:cNvPr id="9490" name="表格 1024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77812" y="447675"/>
          <a:ext cx="8197850" cy="1066800"/>
        </p:xfrm>
        <a:graphic>
          <a:graphicData uri="http://schemas.openxmlformats.org/drawingml/2006/table">
            <a:tbl>
              <a:tblPr/>
              <a:tblGrid>
                <a:gridCol w="1600200"/>
                <a:gridCol w="609600"/>
                <a:gridCol w="609600"/>
                <a:gridCol w="609600"/>
                <a:gridCol w="714375"/>
                <a:gridCol w="728662"/>
                <a:gridCol w="942975"/>
                <a:gridCol w="863600"/>
                <a:gridCol w="1519238"/>
              </a:tblGrid>
              <a:tr h="51752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zh-CN" altLang="en-US" sz="2400" b="0"/>
                        <a:t>时间</a:t>
                      </a:r>
                      <a:r>
                        <a:rPr lang="en-US" altLang="zh-CN" sz="2400" b="0"/>
                        <a:t>/min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0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1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2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3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4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5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1800" b="0"/>
                        <a:t>6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1800" b="0"/>
                        <a:t>7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549275"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zh-CN" altLang="en-US" sz="2400" b="0"/>
                        <a:t>温度</a:t>
                      </a:r>
                      <a:r>
                        <a:rPr lang="en-US" altLang="zh-CN" sz="2400" b="0"/>
                        <a:t>/℃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91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93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95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97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99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2400" b="0"/>
                        <a:t>100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1800" b="0"/>
                        <a:t>100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 algn="ctr" rtl="0">
                        <a:spcBef>
                          <a:spcPct val="20000"/>
                        </a:spcBef>
                      </a:pPr>
                      <a:r>
                        <a:rPr lang="en-US" altLang="zh-CN" sz="1800" b="0"/>
                        <a:t>100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522" name="Rectangle 237" descr="花束"/>
          <p:cNvSpPr>
            <a:spLocks noChangeArrowheads="1"/>
          </p:cNvSpPr>
          <p:nvPr/>
        </p:nvSpPr>
        <p:spPr bwMode="auto">
          <a:xfrm>
            <a:off x="5324158" y="1971675"/>
            <a:ext cx="3954463" cy="239966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0" marR="0" lvl="0" indent="0" rtl="0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结论</a:t>
            </a:r>
            <a:r>
              <a:rPr lang="zh-CN" altLang="en-US" sz="2400" b="0">
                <a:solidFill>
                  <a:srgbClr val="FF0000"/>
                </a:solidFill>
                <a:latin typeface="Arial" pitchFamily="34" charset="0"/>
              </a:rPr>
              <a:t>：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水沸腾时要达到</a:t>
            </a:r>
            <a:r>
              <a:rPr lang="zh-CN" altLang="en-US" sz="2400">
                <a:latin typeface="Arial" pitchFamily="34" charset="0"/>
              </a:rPr>
              <a:t>一定的温度；（沸点）</a:t>
            </a:r>
          </a:p>
          <a:p>
            <a:pPr marL="0" marR="0" lvl="0" indent="0" rtl="0">
              <a:lnSpc>
                <a:spcPct val="125000"/>
              </a:lnSpc>
            </a:pPr>
            <a:r>
              <a:rPr lang="zh-CN" altLang="en-US" sz="2400">
                <a:latin typeface="Arial" pitchFamily="34" charset="0"/>
              </a:rPr>
              <a:t>沸腾过程中特点</a:t>
            </a:r>
            <a:endParaRPr lang="en-US" altLang="zh-CN" sz="2400">
              <a:latin typeface="Arial" pitchFamily="34" charset="0"/>
            </a:endParaRPr>
          </a:p>
          <a:p>
            <a:pPr marL="0" marR="0" lvl="0" indent="0" rtl="0">
              <a:lnSpc>
                <a:spcPct val="125000"/>
              </a:lnSpc>
            </a:pPr>
            <a:r>
              <a:rPr lang="en-US" altLang="zh-CN" sz="2400">
                <a:solidFill>
                  <a:srgbClr val="C00000"/>
                </a:solidFill>
                <a:latin typeface="Arial" pitchFamily="34" charset="0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吸收热量，</a:t>
            </a:r>
            <a:endParaRPr lang="en-US" altLang="zh-CN" sz="2400">
              <a:solidFill>
                <a:srgbClr val="FF0000"/>
              </a:solidFill>
              <a:latin typeface="Arial" pitchFamily="34" charset="0"/>
            </a:endParaRPr>
          </a:p>
          <a:p>
            <a:pPr marL="0" marR="0" lvl="0" indent="0" rtl="0">
              <a:lnSpc>
                <a:spcPct val="125000"/>
              </a:lnSpc>
            </a:pPr>
            <a:r>
              <a:rPr lang="en-US" altLang="zh-CN" sz="2400">
                <a:solidFill>
                  <a:srgbClr val="FF0000"/>
                </a:solidFill>
                <a:latin typeface="Arial" pitchFamily="34" charset="0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Arial" pitchFamily="34" charset="0"/>
              </a:rPr>
              <a:t>保持温度不变　　 </a:t>
            </a:r>
          </a:p>
        </p:txBody>
      </p:sp>
      <p:sp>
        <p:nvSpPr>
          <p:cNvPr id="9523" name="矩形 307"/>
          <p:cNvSpPr/>
          <p:nvPr/>
        </p:nvSpPr>
        <p:spPr>
          <a:xfrm>
            <a:off x="5105400" y="4278312"/>
            <a:ext cx="4143375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marL="457200" lvl="0" indent="-457200">
              <a:buClr>
                <a:srgbClr val="FF0000"/>
              </a:buClr>
            </a:pPr>
            <a:r>
              <a:rPr lang="zh-CN" altLang="en-US" sz="2400">
                <a:latin typeface="宋体" pitchFamily="2" charset="-122"/>
              </a:rPr>
              <a:t>沸腾的条件：</a:t>
            </a: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达到沸点，</a:t>
            </a:r>
            <a:endParaRPr lang="en-US" altLang="zh-CN" sz="2400">
              <a:solidFill>
                <a:srgbClr val="FF0000"/>
              </a:solidFill>
              <a:latin typeface="宋体" pitchFamily="2" charset="-122"/>
            </a:endParaRPr>
          </a:p>
          <a:p>
            <a:pPr marL="457200" lvl="0" indent="-457200">
              <a:buClr>
                <a:srgbClr val="FF0000"/>
              </a:buClr>
            </a:pPr>
            <a:r>
              <a:rPr lang="en-US" altLang="zh-CN" sz="2400">
                <a:solidFill>
                  <a:srgbClr val="FF0000"/>
                </a:solidFill>
                <a:latin typeface="宋体" pitchFamily="2" charset="-122"/>
              </a:rPr>
              <a:t>            2.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继续吸热      </a:t>
            </a:r>
            <a:r>
              <a:rPr lang="en-US" altLang="zh-CN" sz="2400">
                <a:latin typeface="宋体" pitchFamily="2" charset="-122"/>
              </a:rPr>
              <a:t>(</a:t>
            </a:r>
            <a:r>
              <a:rPr lang="zh-CN" altLang="en-US" sz="2400">
                <a:latin typeface="宋体" pitchFamily="2" charset="-122"/>
              </a:rPr>
              <a:t>缺一不可</a:t>
            </a:r>
            <a:r>
              <a:rPr lang="en-US" altLang="zh-CN" sz="2400">
                <a:latin typeface="宋体" pitchFamily="2" charset="-122"/>
              </a:rPr>
              <a:t>) </a:t>
            </a:r>
            <a:endParaRPr lang="zh-CN" altLang="en-US" sz="240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58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5" dur="2000" fill="hold"/>
                                        <p:tgtEl>
                                          <p:spTgt spid="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18" dur="2000" fill="hold"/>
                                        <p:tgtEl>
                                          <p:spTgt spid="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87" grpId="0" animBg="1"/>
      <p:bldP spid="95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/>
          <p:nvPr/>
        </p:nvSpPr>
        <p:spPr>
          <a:xfrm>
            <a:off x="228600" y="304800"/>
            <a:ext cx="14478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沸腾</a:t>
            </a:r>
            <a:r>
              <a:rPr lang="en-US" altLang="zh-CN" sz="4000">
                <a:solidFill>
                  <a:srgbClr val="0000CC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</p:txBody>
      </p:sp>
      <p:sp>
        <p:nvSpPr>
          <p:cNvPr id="10242" name="Text Box 3"/>
          <p:cNvSpPr/>
          <p:nvPr/>
        </p:nvSpPr>
        <p:spPr>
          <a:xfrm>
            <a:off x="1981200" y="304800"/>
            <a:ext cx="24384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>
                <a:latin typeface="华文行楷" pitchFamily="2" charset="-122"/>
                <a:ea typeface="华文行楷" pitchFamily="2" charset="-122"/>
              </a:rPr>
              <a:t>实验回顾</a:t>
            </a:r>
          </a:p>
        </p:txBody>
      </p:sp>
      <p:sp>
        <p:nvSpPr>
          <p:cNvPr id="10243" name="Rectangle 4"/>
          <p:cNvSpPr/>
          <p:nvPr/>
        </p:nvSpPr>
        <p:spPr>
          <a:xfrm>
            <a:off x="5029200" y="3867150"/>
            <a:ext cx="838200" cy="53340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4" name="Rectangle 5"/>
          <p:cNvSpPr/>
          <p:nvPr/>
        </p:nvSpPr>
        <p:spPr>
          <a:xfrm>
            <a:off x="1295400" y="2571750"/>
            <a:ext cx="776288" cy="53340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5" name="Rectangle 6"/>
          <p:cNvSpPr/>
          <p:nvPr/>
        </p:nvSpPr>
        <p:spPr>
          <a:xfrm>
            <a:off x="3114675" y="1262062"/>
            <a:ext cx="776288" cy="533400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46" name="Text Box 7"/>
          <p:cNvSpPr/>
          <p:nvPr/>
        </p:nvSpPr>
        <p:spPr>
          <a:xfrm>
            <a:off x="381000" y="2514600"/>
            <a:ext cx="65532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水的</a:t>
            </a:r>
            <a:r>
              <a:rPr lang="zh-CN" altLang="en-US" sz="3200">
                <a:latin typeface="Arial" pitchFamily="34" charset="0"/>
                <a:ea typeface="华文新魏" pitchFamily="2" charset="-122"/>
              </a:rPr>
              <a:t>声音</a:t>
            </a: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在沸腾前，＿＿＿＿　　沸腾时，＿＿＿＿＿</a:t>
            </a:r>
          </a:p>
        </p:txBody>
      </p:sp>
      <p:sp>
        <p:nvSpPr>
          <p:cNvPr id="10247" name="Text Box 8"/>
          <p:cNvSpPr/>
          <p:nvPr/>
        </p:nvSpPr>
        <p:spPr>
          <a:xfrm>
            <a:off x="366712" y="3840162"/>
            <a:ext cx="84582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在沸腾前对水加热，水的</a:t>
            </a:r>
            <a:r>
              <a:rPr lang="zh-CN" altLang="en-US" sz="3200">
                <a:latin typeface="Arial" pitchFamily="34" charset="0"/>
                <a:ea typeface="华文新魏" pitchFamily="2" charset="-122"/>
              </a:rPr>
              <a:t>温度</a:t>
            </a: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＿＿＿＿＿＿＿沸腾时，继续对水加热，水的温度＿＿＿＿＿</a:t>
            </a:r>
          </a:p>
        </p:txBody>
      </p:sp>
      <p:sp>
        <p:nvSpPr>
          <p:cNvPr id="10248" name="Text Box 9"/>
          <p:cNvSpPr/>
          <p:nvPr/>
        </p:nvSpPr>
        <p:spPr>
          <a:xfrm>
            <a:off x="4267200" y="1143000"/>
            <a:ext cx="10001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较小</a:t>
            </a:r>
          </a:p>
        </p:txBody>
      </p:sp>
      <p:sp>
        <p:nvSpPr>
          <p:cNvPr id="10249" name="Text Box 10"/>
          <p:cNvSpPr/>
          <p:nvPr/>
        </p:nvSpPr>
        <p:spPr>
          <a:xfrm>
            <a:off x="1752600" y="1676400"/>
            <a:ext cx="5257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较大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在上升过程中不断变大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)</a:t>
            </a:r>
          </a:p>
        </p:txBody>
      </p:sp>
      <p:sp>
        <p:nvSpPr>
          <p:cNvPr id="10250" name="Text Box 11"/>
          <p:cNvSpPr/>
          <p:nvPr/>
        </p:nvSpPr>
        <p:spPr>
          <a:xfrm>
            <a:off x="4024312" y="2509838"/>
            <a:ext cx="2057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较大</a:t>
            </a:r>
          </a:p>
        </p:txBody>
      </p:sp>
      <p:sp>
        <p:nvSpPr>
          <p:cNvPr id="10251" name="Text Box 12"/>
          <p:cNvSpPr/>
          <p:nvPr/>
        </p:nvSpPr>
        <p:spPr>
          <a:xfrm>
            <a:off x="1985962" y="2986088"/>
            <a:ext cx="31813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变小</a:t>
            </a:r>
          </a:p>
        </p:txBody>
      </p:sp>
      <p:sp>
        <p:nvSpPr>
          <p:cNvPr id="10252" name="Text Box 13"/>
          <p:cNvSpPr/>
          <p:nvPr/>
        </p:nvSpPr>
        <p:spPr>
          <a:xfrm>
            <a:off x="6019800" y="3840162"/>
            <a:ext cx="2667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不断上升</a:t>
            </a:r>
          </a:p>
        </p:txBody>
      </p:sp>
      <p:sp>
        <p:nvSpPr>
          <p:cNvPr id="10253" name="Text Box 14"/>
          <p:cNvSpPr/>
          <p:nvPr/>
        </p:nvSpPr>
        <p:spPr>
          <a:xfrm>
            <a:off x="6705600" y="4343400"/>
            <a:ext cx="2057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保持不变</a:t>
            </a:r>
          </a:p>
        </p:txBody>
      </p:sp>
      <p:sp>
        <p:nvSpPr>
          <p:cNvPr id="10254" name="Text Box 15"/>
          <p:cNvSpPr/>
          <p:nvPr/>
        </p:nvSpPr>
        <p:spPr>
          <a:xfrm>
            <a:off x="457200" y="4953000"/>
            <a:ext cx="8077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实验中，水沸腾时的温度是＿＿℃</a:t>
            </a:r>
          </a:p>
        </p:txBody>
      </p:sp>
      <p:sp>
        <p:nvSpPr>
          <p:cNvPr id="10255" name="Text Box 16"/>
          <p:cNvSpPr/>
          <p:nvPr/>
        </p:nvSpPr>
        <p:spPr>
          <a:xfrm>
            <a:off x="366712" y="5743575"/>
            <a:ext cx="8763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停止对水加热，水＿＿沸腾。可见沸腾＿＿吸热</a:t>
            </a:r>
          </a:p>
        </p:txBody>
      </p:sp>
      <p:sp>
        <p:nvSpPr>
          <p:cNvPr id="10256" name="Text Box 17"/>
          <p:cNvSpPr/>
          <p:nvPr/>
        </p:nvSpPr>
        <p:spPr>
          <a:xfrm>
            <a:off x="3624262" y="5734050"/>
            <a:ext cx="1066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不能</a:t>
            </a:r>
          </a:p>
        </p:txBody>
      </p:sp>
      <p:sp>
        <p:nvSpPr>
          <p:cNvPr id="10257" name="Text Box 18"/>
          <p:cNvSpPr/>
          <p:nvPr/>
        </p:nvSpPr>
        <p:spPr>
          <a:xfrm>
            <a:off x="7281862" y="5734050"/>
            <a:ext cx="1066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itchFamily="34" charset="0"/>
                <a:ea typeface="华文新魏" pitchFamily="2" charset="-122"/>
              </a:rPr>
              <a:t>需要</a:t>
            </a:r>
          </a:p>
        </p:txBody>
      </p:sp>
      <p:sp>
        <p:nvSpPr>
          <p:cNvPr id="10258" name="AutoShape 19"/>
          <p:cNvSpPr/>
          <p:nvPr/>
        </p:nvSpPr>
        <p:spPr>
          <a:xfrm>
            <a:off x="147638" y="1295400"/>
            <a:ext cx="381000" cy="3810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59" name="AutoShape 20"/>
          <p:cNvSpPr/>
          <p:nvPr/>
        </p:nvSpPr>
        <p:spPr>
          <a:xfrm>
            <a:off x="76200" y="2667000"/>
            <a:ext cx="381000" cy="3810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60" name="AutoShape 21"/>
          <p:cNvSpPr/>
          <p:nvPr/>
        </p:nvSpPr>
        <p:spPr>
          <a:xfrm>
            <a:off x="76200" y="3962400"/>
            <a:ext cx="381000" cy="3810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0261" name="Text Box 22"/>
          <p:cNvSpPr/>
          <p:nvPr/>
        </p:nvSpPr>
        <p:spPr>
          <a:xfrm>
            <a:off x="152400" y="1219200"/>
            <a:ext cx="65532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chemeClr val="bg1"/>
                </a:solidFill>
                <a:latin typeface="Arial" pitchFamily="34" charset="0"/>
                <a:ea typeface="华文中宋" pitchFamily="2" charset="-122"/>
              </a:rPr>
              <a:t>上</a:t>
            </a: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水在沸腾前，</a:t>
            </a:r>
            <a:r>
              <a:rPr lang="zh-CN" altLang="en-US" sz="3200">
                <a:latin typeface="Arial" pitchFamily="34" charset="0"/>
                <a:ea typeface="华文新魏" pitchFamily="2" charset="-122"/>
              </a:rPr>
              <a:t>气泡</a:t>
            </a:r>
            <a:r>
              <a:rPr lang="zh-CN" altLang="en-US" sz="3200">
                <a:solidFill>
                  <a:srgbClr val="000099"/>
                </a:solidFill>
                <a:latin typeface="Arial" pitchFamily="34" charset="0"/>
                <a:ea typeface="华文中宋" pitchFamily="2" charset="-122"/>
              </a:rPr>
              <a:t>＿＿＿＿＿＿沸腾时＿＿＿＿＿＿＿＿＿＿＿＿</a:t>
            </a:r>
          </a:p>
        </p:txBody>
      </p:sp>
      <p:sp>
        <p:nvSpPr>
          <p:cNvPr id="10262" name="Text Box 23"/>
          <p:cNvSpPr/>
          <p:nvPr/>
        </p:nvSpPr>
        <p:spPr>
          <a:xfrm>
            <a:off x="5334000" y="4800600"/>
            <a:ext cx="13716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100</a:t>
            </a:r>
          </a:p>
        </p:txBody>
      </p:sp>
      <p:grpSp>
        <p:nvGrpSpPr>
          <p:cNvPr id="10263" name="Group 24"/>
          <p:cNvGrpSpPr/>
          <p:nvPr/>
        </p:nvGrpSpPr>
        <p:grpSpPr>
          <a:xfrm>
            <a:off x="7010400" y="304800"/>
            <a:ext cx="1905000" cy="3581400"/>
            <a:chOff x="0" y="0"/>
            <a:chExt cx="1418" cy="2592"/>
          </a:xfrm>
        </p:grpSpPr>
        <p:sp>
          <p:nvSpPr>
            <p:cNvPr id="10264" name="Rectangle 25"/>
            <p:cNvSpPr/>
            <p:nvPr/>
          </p:nvSpPr>
          <p:spPr>
            <a:xfrm>
              <a:off x="0" y="0"/>
              <a:ext cx="1418" cy="2592"/>
            </a:xfrm>
            <a:prstGeom prst="rect">
              <a:avLst/>
            </a:prstGeom>
            <a:gradFill rotWithShape="1">
              <a:gsLst>
                <a:gs pos="0">
                  <a:srgbClr val="477647"/>
                </a:gs>
                <a:gs pos="100000">
                  <a:srgbClr val="99FF99"/>
                </a:gs>
              </a:gsLst>
              <a:lin ang="5400000" scaled="1"/>
            </a:gra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65" name="Rectangle 26"/>
            <p:cNvSpPr/>
            <p:nvPr/>
          </p:nvSpPr>
          <p:spPr>
            <a:xfrm>
              <a:off x="461" y="1321"/>
              <a:ext cx="564" cy="404"/>
            </a:xfrm>
            <a:prstGeom prst="rect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cxnSp>
          <p:nvCxnSpPr>
            <p:cNvPr id="10266" name="Line 27"/>
            <p:cNvCxnSpPr/>
            <p:nvPr/>
          </p:nvCxnSpPr>
          <p:spPr>
            <a:xfrm flipH="1">
              <a:off x="523" y="1723"/>
              <a:ext cx="0" cy="0"/>
            </a:xfrm>
            <a:prstGeom prst="line">
              <a:avLst/>
            </a:prstGeom>
            <a:noFill/>
            <a:ln>
              <a:solidFill>
                <a:schemeClr val="tx1"/>
              </a:solidFill>
              <a:bevel/>
            </a:ln>
          </p:spPr>
        </p:cxnSp>
        <p:sp>
          <p:nvSpPr>
            <p:cNvPr id="10267" name="Oval 28"/>
            <p:cNvSpPr/>
            <p:nvPr/>
          </p:nvSpPr>
          <p:spPr>
            <a:xfrm>
              <a:off x="579" y="1494"/>
              <a:ext cx="23" cy="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68" name="Oval 29"/>
            <p:cNvSpPr/>
            <p:nvPr/>
          </p:nvSpPr>
          <p:spPr>
            <a:xfrm>
              <a:off x="734" y="1328"/>
              <a:ext cx="24" cy="27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69" name="Oval 30"/>
            <p:cNvSpPr/>
            <p:nvPr/>
          </p:nvSpPr>
          <p:spPr>
            <a:xfrm>
              <a:off x="911" y="1638"/>
              <a:ext cx="23" cy="2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0" name="Oval 31"/>
            <p:cNvSpPr/>
            <p:nvPr/>
          </p:nvSpPr>
          <p:spPr>
            <a:xfrm>
              <a:off x="640" y="1604"/>
              <a:ext cx="23" cy="3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1" name="Oval 32"/>
            <p:cNvSpPr/>
            <p:nvPr/>
          </p:nvSpPr>
          <p:spPr>
            <a:xfrm>
              <a:off x="828" y="1446"/>
              <a:ext cx="24" cy="3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2" name="未知"/>
            <p:cNvSpPr/>
            <p:nvPr/>
          </p:nvSpPr>
          <p:spPr>
            <a:xfrm>
              <a:off x="665" y="1033"/>
              <a:ext cx="105" cy="223"/>
            </a:xfrm>
            <a:custGeom>
              <a:avLst/>
              <a:gdLst/>
              <a:ahLst/>
              <a:cxnLst>
                <a:cxn ang="0">
                  <a:pos x="0" y="223"/>
                </a:cxn>
                <a:cxn ang="0">
                  <a:pos x="33" y="179"/>
                </a:cxn>
                <a:cxn ang="0">
                  <a:pos x="60" y="132"/>
                </a:cxn>
                <a:cxn ang="0">
                  <a:pos x="66" y="120"/>
                </a:cxn>
                <a:cxn ang="0">
                  <a:pos x="76" y="41"/>
                </a:cxn>
                <a:cxn ang="0">
                  <a:pos x="87" y="17"/>
                </a:cxn>
                <a:cxn ang="0">
                  <a:pos x="104" y="5"/>
                </a:cxn>
              </a:cxnLst>
              <a:rect l="0" t="0" r="0" b="0"/>
              <a:pathLst>
                <a:path w="179" h="522">
                  <a:moveTo>
                    <a:pt x="0" y="522"/>
                  </a:moveTo>
                  <a:cubicBezTo>
                    <a:pt x="19" y="470"/>
                    <a:pt x="10" y="449"/>
                    <a:pt x="56" y="420"/>
                  </a:cubicBezTo>
                  <a:cubicBezTo>
                    <a:pt x="69" y="380"/>
                    <a:pt x="89" y="349"/>
                    <a:pt x="103" y="308"/>
                  </a:cubicBezTo>
                  <a:cubicBezTo>
                    <a:pt x="106" y="299"/>
                    <a:pt x="112" y="281"/>
                    <a:pt x="112" y="281"/>
                  </a:cubicBezTo>
                  <a:cubicBezTo>
                    <a:pt x="117" y="190"/>
                    <a:pt x="110" y="162"/>
                    <a:pt x="130" y="95"/>
                  </a:cubicBezTo>
                  <a:cubicBezTo>
                    <a:pt x="136" y="76"/>
                    <a:pt x="137" y="54"/>
                    <a:pt x="149" y="39"/>
                  </a:cubicBezTo>
                  <a:cubicBezTo>
                    <a:pt x="179" y="0"/>
                    <a:pt x="177" y="36"/>
                    <a:pt x="177" y="11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3" name="未知"/>
            <p:cNvSpPr/>
            <p:nvPr/>
          </p:nvSpPr>
          <p:spPr>
            <a:xfrm>
              <a:off x="899" y="1031"/>
              <a:ext cx="105" cy="221"/>
            </a:xfrm>
            <a:custGeom>
              <a:avLst/>
              <a:gdLst/>
              <a:ahLst/>
              <a:cxnLst>
                <a:cxn ang="0">
                  <a:pos x="0" y="221"/>
                </a:cxn>
                <a:cxn ang="0">
                  <a:pos x="33" y="178"/>
                </a:cxn>
                <a:cxn ang="0">
                  <a:pos x="60" y="130"/>
                </a:cxn>
                <a:cxn ang="0">
                  <a:pos x="66" y="119"/>
                </a:cxn>
                <a:cxn ang="0">
                  <a:pos x="76" y="40"/>
                </a:cxn>
                <a:cxn ang="0">
                  <a:pos x="87" y="17"/>
                </a:cxn>
                <a:cxn ang="0">
                  <a:pos x="104" y="5"/>
                </a:cxn>
              </a:cxnLst>
              <a:rect l="0" t="0" r="0" b="0"/>
              <a:pathLst>
                <a:path w="179" h="522">
                  <a:moveTo>
                    <a:pt x="0" y="522"/>
                  </a:moveTo>
                  <a:cubicBezTo>
                    <a:pt x="19" y="470"/>
                    <a:pt x="10" y="449"/>
                    <a:pt x="56" y="420"/>
                  </a:cubicBezTo>
                  <a:cubicBezTo>
                    <a:pt x="69" y="380"/>
                    <a:pt x="89" y="349"/>
                    <a:pt x="103" y="308"/>
                  </a:cubicBezTo>
                  <a:cubicBezTo>
                    <a:pt x="106" y="299"/>
                    <a:pt x="112" y="281"/>
                    <a:pt x="112" y="281"/>
                  </a:cubicBezTo>
                  <a:cubicBezTo>
                    <a:pt x="117" y="190"/>
                    <a:pt x="110" y="162"/>
                    <a:pt x="130" y="95"/>
                  </a:cubicBezTo>
                  <a:cubicBezTo>
                    <a:pt x="136" y="76"/>
                    <a:pt x="137" y="54"/>
                    <a:pt x="149" y="39"/>
                  </a:cubicBezTo>
                  <a:cubicBezTo>
                    <a:pt x="179" y="0"/>
                    <a:pt x="177" y="36"/>
                    <a:pt x="177" y="11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4" name="未知"/>
            <p:cNvSpPr/>
            <p:nvPr/>
          </p:nvSpPr>
          <p:spPr>
            <a:xfrm>
              <a:off x="546" y="1058"/>
              <a:ext cx="105" cy="222"/>
            </a:xfrm>
            <a:custGeom>
              <a:avLst/>
              <a:gdLst/>
              <a:ahLst/>
              <a:cxnLst>
                <a:cxn ang="0">
                  <a:pos x="0" y="222"/>
                </a:cxn>
                <a:cxn ang="0">
                  <a:pos x="33" y="179"/>
                </a:cxn>
                <a:cxn ang="0">
                  <a:pos x="60" y="131"/>
                </a:cxn>
                <a:cxn ang="0">
                  <a:pos x="66" y="120"/>
                </a:cxn>
                <a:cxn ang="0">
                  <a:pos x="76" y="40"/>
                </a:cxn>
                <a:cxn ang="0">
                  <a:pos x="87" y="17"/>
                </a:cxn>
                <a:cxn ang="0">
                  <a:pos x="104" y="5"/>
                </a:cxn>
              </a:cxnLst>
              <a:rect l="0" t="0" r="0" b="0"/>
              <a:pathLst>
                <a:path w="179" h="522">
                  <a:moveTo>
                    <a:pt x="0" y="522"/>
                  </a:moveTo>
                  <a:cubicBezTo>
                    <a:pt x="19" y="470"/>
                    <a:pt x="10" y="449"/>
                    <a:pt x="56" y="420"/>
                  </a:cubicBezTo>
                  <a:cubicBezTo>
                    <a:pt x="69" y="380"/>
                    <a:pt x="89" y="349"/>
                    <a:pt x="103" y="308"/>
                  </a:cubicBezTo>
                  <a:cubicBezTo>
                    <a:pt x="106" y="299"/>
                    <a:pt x="112" y="281"/>
                    <a:pt x="112" y="281"/>
                  </a:cubicBezTo>
                  <a:cubicBezTo>
                    <a:pt x="117" y="190"/>
                    <a:pt x="110" y="162"/>
                    <a:pt x="130" y="95"/>
                  </a:cubicBezTo>
                  <a:cubicBezTo>
                    <a:pt x="136" y="76"/>
                    <a:pt x="137" y="54"/>
                    <a:pt x="149" y="39"/>
                  </a:cubicBezTo>
                  <a:cubicBezTo>
                    <a:pt x="179" y="0"/>
                    <a:pt x="177" y="36"/>
                    <a:pt x="177" y="11"/>
                  </a:cubicBezTo>
                </a:path>
              </a:pathLst>
            </a:custGeom>
            <a:noFill/>
            <a:ln w="28575">
              <a:solidFill>
                <a:schemeClr val="bg1"/>
              </a:solidFill>
              <a:bevel/>
            </a:ln>
          </p:spPr>
          <p:txBody>
            <a:bodyPr anchor="t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275" name="Rectangle 36"/>
            <p:cNvSpPr/>
            <p:nvPr/>
          </p:nvSpPr>
          <p:spPr>
            <a:xfrm>
              <a:off x="328" y="1763"/>
              <a:ext cx="812" cy="3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grpSp>
          <p:nvGrpSpPr>
            <p:cNvPr id="10276" name="Group 37"/>
            <p:cNvGrpSpPr/>
            <p:nvPr/>
          </p:nvGrpSpPr>
          <p:grpSpPr>
            <a:xfrm>
              <a:off x="382" y="1728"/>
              <a:ext cx="768" cy="38"/>
              <a:chOff x="0" y="0"/>
              <a:chExt cx="988" cy="48"/>
            </a:xfrm>
          </p:grpSpPr>
          <p:grpSp>
            <p:nvGrpSpPr>
              <p:cNvPr id="10277" name="Group 38"/>
              <p:cNvGrpSpPr/>
              <p:nvPr/>
            </p:nvGrpSpPr>
            <p:grpSpPr>
              <a:xfrm>
                <a:off x="0" y="0"/>
                <a:ext cx="362" cy="48"/>
                <a:chOff x="0" y="0"/>
                <a:chExt cx="362" cy="48"/>
              </a:xfrm>
            </p:grpSpPr>
            <p:grpSp>
              <p:nvGrpSpPr>
                <p:cNvPr id="10278" name="Group 39"/>
                <p:cNvGrpSpPr/>
                <p:nvPr/>
              </p:nvGrpSpPr>
              <p:grpSpPr>
                <a:xfrm>
                  <a:off x="0" y="1"/>
                  <a:ext cx="181" cy="47"/>
                  <a:chOff x="0" y="0"/>
                  <a:chExt cx="908" cy="454"/>
                </a:xfrm>
              </p:grpSpPr>
              <p:cxnSp>
                <p:nvCxnSpPr>
                  <p:cNvPr id="10279" name="Line 40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0" name="Line 41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1" name="Line 42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2" name="Line 43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  <p:grpSp>
              <p:nvGrpSpPr>
                <p:cNvPr id="10283" name="Group 44"/>
                <p:cNvGrpSpPr/>
                <p:nvPr/>
              </p:nvGrpSpPr>
              <p:grpSpPr>
                <a:xfrm>
                  <a:off x="181" y="0"/>
                  <a:ext cx="181" cy="47"/>
                  <a:chOff x="0" y="0"/>
                  <a:chExt cx="908" cy="454"/>
                </a:xfrm>
              </p:grpSpPr>
              <p:cxnSp>
                <p:nvCxnSpPr>
                  <p:cNvPr id="10284" name="Line 45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5" name="Line 46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6" name="Line 47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87" name="Line 48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</p:grpSp>
          <p:grpSp>
            <p:nvGrpSpPr>
              <p:cNvPr id="10288" name="Group 49"/>
              <p:cNvGrpSpPr/>
              <p:nvPr/>
            </p:nvGrpSpPr>
            <p:grpSpPr>
              <a:xfrm>
                <a:off x="363" y="0"/>
                <a:ext cx="362" cy="48"/>
                <a:chOff x="0" y="0"/>
                <a:chExt cx="362" cy="48"/>
              </a:xfrm>
            </p:grpSpPr>
            <p:grpSp>
              <p:nvGrpSpPr>
                <p:cNvPr id="10289" name="Group 50"/>
                <p:cNvGrpSpPr/>
                <p:nvPr/>
              </p:nvGrpSpPr>
              <p:grpSpPr>
                <a:xfrm>
                  <a:off x="0" y="1"/>
                  <a:ext cx="181" cy="47"/>
                  <a:chOff x="0" y="0"/>
                  <a:chExt cx="908" cy="454"/>
                </a:xfrm>
              </p:grpSpPr>
              <p:cxnSp>
                <p:nvCxnSpPr>
                  <p:cNvPr id="10290" name="Line 51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1" name="Line 52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2" name="Line 53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3" name="Line 54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  <p:grpSp>
              <p:nvGrpSpPr>
                <p:cNvPr id="10294" name="Group 55"/>
                <p:cNvGrpSpPr/>
                <p:nvPr/>
              </p:nvGrpSpPr>
              <p:grpSpPr>
                <a:xfrm>
                  <a:off x="181" y="0"/>
                  <a:ext cx="181" cy="47"/>
                  <a:chOff x="0" y="0"/>
                  <a:chExt cx="908" cy="454"/>
                </a:xfrm>
              </p:grpSpPr>
              <p:cxnSp>
                <p:nvCxnSpPr>
                  <p:cNvPr id="10295" name="Line 56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6" name="Line 57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7" name="Line 58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298" name="Line 59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</p:grpSp>
          <p:grpSp>
            <p:nvGrpSpPr>
              <p:cNvPr id="10299" name="Group 60"/>
              <p:cNvGrpSpPr/>
              <p:nvPr/>
            </p:nvGrpSpPr>
            <p:grpSpPr>
              <a:xfrm>
                <a:off x="626" y="0"/>
                <a:ext cx="362" cy="48"/>
                <a:chOff x="0" y="0"/>
                <a:chExt cx="362" cy="48"/>
              </a:xfrm>
            </p:grpSpPr>
            <p:grpSp>
              <p:nvGrpSpPr>
                <p:cNvPr id="10300" name="Group 61"/>
                <p:cNvGrpSpPr/>
                <p:nvPr/>
              </p:nvGrpSpPr>
              <p:grpSpPr>
                <a:xfrm>
                  <a:off x="0" y="1"/>
                  <a:ext cx="181" cy="47"/>
                  <a:chOff x="0" y="0"/>
                  <a:chExt cx="908" cy="454"/>
                </a:xfrm>
              </p:grpSpPr>
              <p:cxnSp>
                <p:nvCxnSpPr>
                  <p:cNvPr id="10301" name="Line 62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2" name="Line 63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3" name="Line 64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4" name="Line 65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  <p:grpSp>
              <p:nvGrpSpPr>
                <p:cNvPr id="10305" name="Group 66"/>
                <p:cNvGrpSpPr/>
                <p:nvPr/>
              </p:nvGrpSpPr>
              <p:grpSpPr>
                <a:xfrm>
                  <a:off x="181" y="0"/>
                  <a:ext cx="181" cy="47"/>
                  <a:chOff x="0" y="0"/>
                  <a:chExt cx="908" cy="454"/>
                </a:xfrm>
              </p:grpSpPr>
              <p:cxnSp>
                <p:nvCxnSpPr>
                  <p:cNvPr id="10306" name="Line 67"/>
                  <p:cNvCxnSpPr/>
                  <p:nvPr/>
                </p:nvCxnSpPr>
                <p:spPr>
                  <a:xfrm flipV="1">
                    <a:off x="0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7" name="Line 68"/>
                  <p:cNvCxnSpPr/>
                  <p:nvPr/>
                </p:nvCxnSpPr>
                <p:spPr>
                  <a:xfrm>
                    <a:off x="227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8" name="Line 69"/>
                  <p:cNvCxnSpPr/>
                  <p:nvPr/>
                </p:nvCxnSpPr>
                <p:spPr>
                  <a:xfrm flipV="1">
                    <a:off x="454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  <p:cxnSp>
                <p:nvCxnSpPr>
                  <p:cNvPr id="10309" name="Line 70"/>
                  <p:cNvCxnSpPr/>
                  <p:nvPr/>
                </p:nvCxnSpPr>
                <p:spPr>
                  <a:xfrm>
                    <a:off x="681" y="0"/>
                    <a:ext cx="227" cy="4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bevel/>
                  </a:ln>
                </p:spPr>
              </p:cxnSp>
            </p:grpSp>
          </p:grpSp>
        </p:grpSp>
        <p:sp>
          <p:nvSpPr>
            <p:cNvPr id="10310" name="Rectangle 71"/>
            <p:cNvSpPr/>
            <p:nvPr/>
          </p:nvSpPr>
          <p:spPr>
            <a:xfrm>
              <a:off x="293" y="2257"/>
              <a:ext cx="777" cy="70"/>
            </a:xfrm>
            <a:prstGeom prst="rect">
              <a:avLst/>
            </a:prstGeom>
            <a:solidFill>
              <a:srgbClr val="4D4D4D"/>
            </a:solidFill>
            <a:ln>
              <a:solidFill>
                <a:srgbClr val="333333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sp>
          <p:nvSpPr>
            <p:cNvPr id="10311" name="Rectangle 72"/>
            <p:cNvSpPr/>
            <p:nvPr/>
          </p:nvSpPr>
          <p:spPr>
            <a:xfrm>
              <a:off x="293" y="210"/>
              <a:ext cx="599" cy="36"/>
            </a:xfrm>
            <a:prstGeom prst="rect">
              <a:avLst/>
            </a:prstGeom>
            <a:solidFill>
              <a:srgbClr val="4D4D4D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grpSp>
          <p:nvGrpSpPr>
            <p:cNvPr id="10312" name="Group 73"/>
            <p:cNvGrpSpPr/>
            <p:nvPr/>
          </p:nvGrpSpPr>
          <p:grpSpPr>
            <a:xfrm>
              <a:off x="352" y="181"/>
              <a:ext cx="691" cy="2091"/>
              <a:chOff x="0" y="0"/>
              <a:chExt cx="691" cy="2091"/>
            </a:xfrm>
          </p:grpSpPr>
          <p:grpSp>
            <p:nvGrpSpPr>
              <p:cNvPr id="10313" name="Group 74"/>
              <p:cNvGrpSpPr/>
              <p:nvPr/>
            </p:nvGrpSpPr>
            <p:grpSpPr>
              <a:xfrm>
                <a:off x="127" y="874"/>
                <a:ext cx="564" cy="675"/>
                <a:chOff x="0" y="0"/>
                <a:chExt cx="1088" cy="1136"/>
              </a:xfrm>
            </p:grpSpPr>
            <p:cxnSp>
              <p:nvCxnSpPr>
                <p:cNvPr id="10314" name="Line 75"/>
                <p:cNvCxnSpPr/>
                <p:nvPr/>
              </p:nvCxnSpPr>
              <p:spPr>
                <a:xfrm flipH="1">
                  <a:off x="0" y="0"/>
                  <a:ext cx="0" cy="11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bevel/>
                </a:ln>
              </p:spPr>
            </p:cxnSp>
            <p:cxnSp>
              <p:nvCxnSpPr>
                <p:cNvPr id="10315" name="Line 76"/>
                <p:cNvCxnSpPr/>
                <p:nvPr/>
              </p:nvCxnSpPr>
              <p:spPr>
                <a:xfrm>
                  <a:off x="0" y="1134"/>
                  <a:ext cx="1088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bevel/>
                </a:ln>
              </p:spPr>
            </p:cxnSp>
            <p:cxnSp>
              <p:nvCxnSpPr>
                <p:cNvPr id="10316" name="Line 77"/>
                <p:cNvCxnSpPr/>
                <p:nvPr/>
              </p:nvCxnSpPr>
              <p:spPr>
                <a:xfrm flipH="1" flipV="1">
                  <a:off x="1088" y="0"/>
                  <a:ext cx="0" cy="11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bevel/>
                </a:ln>
              </p:spPr>
            </p:cxnSp>
          </p:grpSp>
          <p:grpSp>
            <p:nvGrpSpPr>
              <p:cNvPr id="10317" name="Group 78"/>
              <p:cNvGrpSpPr/>
              <p:nvPr/>
            </p:nvGrpSpPr>
            <p:grpSpPr>
              <a:xfrm>
                <a:off x="0" y="0"/>
                <a:ext cx="642" cy="2091"/>
                <a:chOff x="0" y="0"/>
                <a:chExt cx="642" cy="2091"/>
              </a:xfrm>
            </p:grpSpPr>
            <p:grpSp>
              <p:nvGrpSpPr>
                <p:cNvPr id="10318" name="Group 79"/>
                <p:cNvGrpSpPr/>
                <p:nvPr/>
              </p:nvGrpSpPr>
              <p:grpSpPr>
                <a:xfrm>
                  <a:off x="230" y="867"/>
                  <a:ext cx="412" cy="1224"/>
                  <a:chOff x="0" y="0"/>
                  <a:chExt cx="412" cy="1224"/>
                </a:xfrm>
              </p:grpSpPr>
              <p:sp>
                <p:nvSpPr>
                  <p:cNvPr id="10319" name="未知"/>
                  <p:cNvSpPr/>
                  <p:nvPr/>
                </p:nvSpPr>
                <p:spPr>
                  <a:xfrm>
                    <a:off x="212" y="0"/>
                    <a:ext cx="104" cy="221"/>
                  </a:xfrm>
                  <a:custGeom>
                    <a:avLst/>
                    <a:gdLst/>
                    <a:ahLst/>
                    <a:cxnLst>
                      <a:cxn ang="0">
                        <a:pos x="0" y="221"/>
                      </a:cxn>
                      <a:cxn ang="0">
                        <a:pos x="33" y="178"/>
                      </a:cxn>
                      <a:cxn ang="0">
                        <a:pos x="60" y="130"/>
                      </a:cxn>
                      <a:cxn ang="0">
                        <a:pos x="65" y="119"/>
                      </a:cxn>
                      <a:cxn ang="0">
                        <a:pos x="76" y="40"/>
                      </a:cxn>
                      <a:cxn ang="0">
                        <a:pos x="87" y="17"/>
                      </a:cxn>
                      <a:cxn ang="0">
                        <a:pos x="103" y="5"/>
                      </a:cxn>
                    </a:cxnLst>
                    <a:rect l="0" t="0" r="0" b="0"/>
                    <a:pathLst>
                      <a:path w="179" h="522">
                        <a:moveTo>
                          <a:pt x="0" y="522"/>
                        </a:moveTo>
                        <a:cubicBezTo>
                          <a:pt x="19" y="470"/>
                          <a:pt x="10" y="449"/>
                          <a:pt x="56" y="420"/>
                        </a:cubicBezTo>
                        <a:cubicBezTo>
                          <a:pt x="69" y="380"/>
                          <a:pt x="89" y="349"/>
                          <a:pt x="103" y="308"/>
                        </a:cubicBezTo>
                        <a:cubicBezTo>
                          <a:pt x="106" y="299"/>
                          <a:pt x="112" y="281"/>
                          <a:pt x="112" y="281"/>
                        </a:cubicBezTo>
                        <a:cubicBezTo>
                          <a:pt x="117" y="190"/>
                          <a:pt x="110" y="162"/>
                          <a:pt x="130" y="95"/>
                        </a:cubicBezTo>
                        <a:cubicBezTo>
                          <a:pt x="136" y="76"/>
                          <a:pt x="137" y="54"/>
                          <a:pt x="149" y="39"/>
                        </a:cubicBezTo>
                        <a:cubicBezTo>
                          <a:pt x="179" y="0"/>
                          <a:pt x="177" y="36"/>
                          <a:pt x="177" y="11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bg1"/>
                    </a:solidFill>
                    <a:bevel/>
                  </a:ln>
                </p:spPr>
                <p:txBody>
                  <a:bodyPr anchor="t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/>
                  </a:p>
                </p:txBody>
              </p:sp>
              <p:grpSp>
                <p:nvGrpSpPr>
                  <p:cNvPr id="10320" name="Group 81"/>
                  <p:cNvGrpSpPr/>
                  <p:nvPr/>
                </p:nvGrpSpPr>
                <p:grpSpPr>
                  <a:xfrm>
                    <a:off x="0" y="651"/>
                    <a:ext cx="412" cy="573"/>
                    <a:chOff x="0" y="0"/>
                    <a:chExt cx="1605" cy="2238"/>
                  </a:xfrm>
                </p:grpSpPr>
                <p:grpSp>
                  <p:nvGrpSpPr>
                    <p:cNvPr id="10321" name="Group 82"/>
                    <p:cNvGrpSpPr/>
                    <p:nvPr/>
                  </p:nvGrpSpPr>
                  <p:grpSpPr>
                    <a:xfrm>
                      <a:off x="0" y="782"/>
                      <a:ext cx="1605" cy="1456"/>
                      <a:chOff x="0" y="0"/>
                      <a:chExt cx="1994" cy="1812"/>
                    </a:xfrm>
                  </p:grpSpPr>
                  <p:grpSp>
                    <p:nvGrpSpPr>
                      <p:cNvPr id="10322" name="Group 83"/>
                      <p:cNvGrpSpPr/>
                      <p:nvPr/>
                    </p:nvGrpSpPr>
                    <p:grpSpPr>
                      <a:xfrm>
                        <a:off x="89" y="996"/>
                        <a:ext cx="1810" cy="676"/>
                        <a:chOff x="0" y="0"/>
                        <a:chExt cx="1810" cy="676"/>
                      </a:xfrm>
                    </p:grpSpPr>
                    <p:sp>
                      <p:nvSpPr>
                        <p:cNvPr id="10323" name="AutoShape 84" descr="横虚线"/>
                        <p:cNvSpPr/>
                        <p:nvPr/>
                      </p:nvSpPr>
                      <p:spPr>
                        <a:xfrm>
                          <a:off x="40" y="60"/>
                          <a:ext cx="1754" cy="61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520" y="308"/>
                            </a:cxn>
                            <a:cxn ang="0">
                              <a:pos x="877" y="616"/>
                            </a:cxn>
                            <a:cxn ang="0">
                              <a:pos x="234" y="308"/>
                            </a:cxn>
                            <a:cxn ang="0">
                              <a:pos x="877" y="0"/>
                            </a:cxn>
                          </a:cxnLst>
                          <a:rect l="0" t="0" r="0" b="0"/>
                          <a:pathLst>
                            <a:path w="21600" h="21600">
                              <a:moveTo>
                                <a:pt x="0" y="0"/>
                              </a:moveTo>
                              <a:lnTo>
                                <a:pt x="5760" y="21600"/>
                              </a:lnTo>
                              <a:lnTo>
                                <a:pt x="15840" y="21600"/>
                              </a:lnTo>
                              <a:lnTo>
                                <a:pt x="2160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blipFill rotWithShape="0">
                          <a:blip r:embed="rId2"/>
                          <a:tile tx="0" ty="0" sx="100000" sy="100000" flip="none" algn="tl"/>
                        </a:blipFill>
                        <a:ln>
                          <a:noFill/>
                          <a:miter lim="800000"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cxnSp>
                      <p:nvCxnSpPr>
                        <p:cNvPr id="10324" name="Line 85"/>
                        <p:cNvCxnSpPr/>
                        <p:nvPr/>
                      </p:nvCxnSpPr>
                      <p:spPr>
                        <a:xfrm>
                          <a:off x="0" y="0"/>
                          <a:ext cx="1810" cy="0"/>
                        </a:xfrm>
                        <a:prstGeom prst="line">
                          <a:avLst/>
                        </a:prstGeom>
                        <a:noFill/>
                        <a:ln>
                          <a:solidFill>
                            <a:prstClr val="black"/>
                          </a:solidFill>
                          <a:bevel/>
                        </a:ln>
                      </p:spPr>
                    </p:cxnSp>
                  </p:grpSp>
                  <p:sp>
                    <p:nvSpPr>
                      <p:cNvPr id="10325" name="未知"/>
                      <p:cNvSpPr/>
                      <p:nvPr/>
                    </p:nvSpPr>
                    <p:spPr>
                      <a:xfrm>
                        <a:off x="0" y="312"/>
                        <a:ext cx="1994" cy="140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43" y="1404"/>
                          </a:cxn>
                          <a:cxn ang="0">
                            <a:pos x="0" y="624"/>
                          </a:cxn>
                          <a:cxn ang="0">
                            <a:pos x="724" y="312"/>
                          </a:cxn>
                          <a:cxn ang="0">
                            <a:pos x="724" y="0"/>
                          </a:cxn>
                          <a:cxn ang="0">
                            <a:pos x="1267" y="0"/>
                          </a:cxn>
                          <a:cxn ang="0">
                            <a:pos x="1265" y="330"/>
                          </a:cxn>
                          <a:cxn ang="0">
                            <a:pos x="1994" y="624"/>
                          </a:cxn>
                          <a:cxn ang="0">
                            <a:pos x="1448" y="1404"/>
                          </a:cxn>
                          <a:cxn ang="0">
                            <a:pos x="543" y="1404"/>
                          </a:cxn>
                        </a:cxnLst>
                        <a:rect l="0" t="0" r="0" b="0"/>
                        <a:pathLst>
                          <a:path w="1994" h="1404">
                            <a:moveTo>
                              <a:pt x="543" y="1404"/>
                            </a:moveTo>
                            <a:lnTo>
                              <a:pt x="0" y="624"/>
                            </a:lnTo>
                            <a:lnTo>
                              <a:pt x="724" y="312"/>
                            </a:lnTo>
                            <a:lnTo>
                              <a:pt x="724" y="0"/>
                            </a:lnTo>
                            <a:lnTo>
                              <a:pt x="1267" y="0"/>
                            </a:lnTo>
                            <a:lnTo>
                              <a:pt x="1265" y="330"/>
                            </a:lnTo>
                            <a:lnTo>
                              <a:pt x="1994" y="624"/>
                            </a:lnTo>
                            <a:lnTo>
                              <a:pt x="1448" y="1404"/>
                            </a:lnTo>
                            <a:lnTo>
                              <a:pt x="543" y="1404"/>
                            </a:lnTo>
                            <a:close/>
                          </a:path>
                        </a:pathLst>
                      </a:custGeom>
                      <a:noFill/>
                      <a:ln>
                        <a:solidFill>
                          <a:prstClr val="black"/>
                        </a:solidFill>
                        <a:bevel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grpSp>
                    <p:nvGrpSpPr>
                      <p:cNvPr id="10326" name="Group 87"/>
                      <p:cNvGrpSpPr/>
                      <p:nvPr/>
                    </p:nvGrpSpPr>
                    <p:grpSpPr>
                      <a:xfrm>
                        <a:off x="632" y="0"/>
                        <a:ext cx="882" cy="1634"/>
                        <a:chOff x="0" y="0"/>
                        <a:chExt cx="882" cy="1634"/>
                      </a:xfrm>
                    </p:grpSpPr>
                    <p:sp>
                      <p:nvSpPr>
                        <p:cNvPr id="10327" name="AutoShape 88"/>
                        <p:cNvSpPr/>
                        <p:nvPr/>
                      </p:nvSpPr>
                      <p:spPr>
                        <a:xfrm>
                          <a:off x="161" y="272"/>
                          <a:ext cx="393" cy="29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44" y="148"/>
                            </a:cxn>
                            <a:cxn ang="0">
                              <a:pos x="197" y="295"/>
                            </a:cxn>
                            <a:cxn ang="0">
                              <a:pos x="49" y="148"/>
                            </a:cxn>
                            <a:cxn ang="0">
                              <a:pos x="197" y="0"/>
                            </a:cxn>
                          </a:cxnLst>
                          <a:rect l="0" t="0" r="0" b="0"/>
                          <a:pathLst>
                            <a:path w="21600" h="21600">
                              <a:moveTo>
                                <a:pt x="0" y="0"/>
                              </a:moveTo>
                              <a:lnTo>
                                <a:pt x="5400" y="21600"/>
                              </a:lnTo>
                              <a:lnTo>
                                <a:pt x="16200" y="21600"/>
                              </a:lnTo>
                              <a:lnTo>
                                <a:pt x="2160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noFill/>
                        <a:ln>
                          <a:solidFill>
                            <a:prstClr val="black"/>
                          </a:solidFill>
                          <a:round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sp>
                      <p:nvSpPr>
                        <p:cNvPr id="10328" name="hx30Oval 20"/>
                        <p:cNvSpPr/>
                        <p:nvPr/>
                      </p:nvSpPr>
                      <p:spPr>
                        <a:xfrm>
                          <a:off x="201" y="116"/>
                          <a:ext cx="331" cy="52"/>
                        </a:xfrm>
                        <a:prstGeom prst="ellipse">
                          <a:avLst/>
                        </a:prstGeom>
                        <a:solidFill>
                          <a:srgbClr val="000000"/>
                        </a:solidFill>
                        <a:ln>
                          <a:solidFill>
                            <a:prstClr val="black"/>
                          </a:solidFill>
                          <a:bevel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sp>
                      <p:nvSpPr>
                        <p:cNvPr id="10329" name="hx30Rectangle 21"/>
                        <p:cNvSpPr/>
                        <p:nvPr/>
                      </p:nvSpPr>
                      <p:spPr>
                        <a:xfrm>
                          <a:off x="281" y="0"/>
                          <a:ext cx="165" cy="111"/>
                        </a:xfrm>
                        <a:prstGeom prst="rect">
                          <a:avLst/>
                        </a:prstGeom>
                        <a:solidFill>
                          <a:srgbClr val="000000"/>
                        </a:solidFill>
                        <a:ln>
                          <a:solidFill>
                            <a:prstClr val="black"/>
                          </a:solidFill>
                          <a:round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sp>
                      <p:nvSpPr>
                        <p:cNvPr id="10330" name="hx30Freeform 72" descr="之字形"/>
                        <p:cNvSpPr/>
                        <p:nvPr/>
                      </p:nvSpPr>
                      <p:spPr>
                        <a:xfrm>
                          <a:off x="40" y="544"/>
                          <a:ext cx="842" cy="109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86" y="0"/>
                            </a:cxn>
                            <a:cxn ang="0">
                              <a:pos x="221" y="463"/>
                            </a:cxn>
                            <a:cxn ang="0">
                              <a:pos x="635" y="515"/>
                            </a:cxn>
                            <a:cxn ang="0">
                              <a:pos x="801" y="669"/>
                            </a:cxn>
                            <a:cxn ang="0">
                              <a:pos x="386" y="824"/>
                            </a:cxn>
                            <a:cxn ang="0">
                              <a:pos x="718" y="927"/>
                            </a:cxn>
                            <a:cxn ang="0">
                              <a:pos x="801" y="978"/>
                            </a:cxn>
                            <a:cxn ang="0">
                              <a:pos x="718" y="1081"/>
                            </a:cxn>
                            <a:cxn ang="0">
                              <a:pos x="469" y="927"/>
                            </a:cxn>
                            <a:cxn ang="0">
                              <a:pos x="304" y="875"/>
                            </a:cxn>
                            <a:cxn ang="0">
                              <a:pos x="304" y="772"/>
                            </a:cxn>
                            <a:cxn ang="0">
                              <a:pos x="635" y="618"/>
                            </a:cxn>
                            <a:cxn ang="0">
                              <a:pos x="55" y="566"/>
                            </a:cxn>
                            <a:cxn ang="0">
                              <a:pos x="304" y="0"/>
                            </a:cxn>
                          </a:cxnLst>
                          <a:rect l="0" t="0" r="0" b="0"/>
                          <a:pathLst>
                            <a:path w="1830" h="3302">
                              <a:moveTo>
                                <a:pt x="840" y="0"/>
                              </a:moveTo>
                              <a:cubicBezTo>
                                <a:pt x="615" y="572"/>
                                <a:pt x="390" y="1144"/>
                                <a:pt x="480" y="1404"/>
                              </a:cubicBezTo>
                              <a:cubicBezTo>
                                <a:pt x="570" y="1664"/>
                                <a:pt x="1170" y="1456"/>
                                <a:pt x="1380" y="1560"/>
                              </a:cubicBezTo>
                              <a:cubicBezTo>
                                <a:pt x="1590" y="1664"/>
                                <a:pt x="1830" y="1872"/>
                                <a:pt x="1740" y="2028"/>
                              </a:cubicBezTo>
                              <a:cubicBezTo>
                                <a:pt x="1650" y="2184"/>
                                <a:pt x="870" y="2366"/>
                                <a:pt x="840" y="2496"/>
                              </a:cubicBezTo>
                              <a:cubicBezTo>
                                <a:pt x="810" y="2626"/>
                                <a:pt x="1410" y="2730"/>
                                <a:pt x="1560" y="2808"/>
                              </a:cubicBezTo>
                              <a:cubicBezTo>
                                <a:pt x="1710" y="2886"/>
                                <a:pt x="1740" y="2886"/>
                                <a:pt x="1740" y="2964"/>
                              </a:cubicBezTo>
                              <a:cubicBezTo>
                                <a:pt x="1740" y="3042"/>
                                <a:pt x="1680" y="3302"/>
                                <a:pt x="1560" y="3276"/>
                              </a:cubicBezTo>
                              <a:cubicBezTo>
                                <a:pt x="1440" y="3250"/>
                                <a:pt x="1170" y="2912"/>
                                <a:pt x="1020" y="2808"/>
                              </a:cubicBezTo>
                              <a:cubicBezTo>
                                <a:pt x="870" y="2704"/>
                                <a:pt x="720" y="2730"/>
                                <a:pt x="660" y="2652"/>
                              </a:cubicBezTo>
                              <a:cubicBezTo>
                                <a:pt x="600" y="2574"/>
                                <a:pt x="540" y="2470"/>
                                <a:pt x="660" y="2340"/>
                              </a:cubicBezTo>
                              <a:cubicBezTo>
                                <a:pt x="780" y="2210"/>
                                <a:pt x="1470" y="1976"/>
                                <a:pt x="1380" y="1872"/>
                              </a:cubicBezTo>
                              <a:cubicBezTo>
                                <a:pt x="1290" y="1768"/>
                                <a:pt x="240" y="2028"/>
                                <a:pt x="120" y="1716"/>
                              </a:cubicBezTo>
                              <a:cubicBezTo>
                                <a:pt x="0" y="1404"/>
                                <a:pt x="330" y="702"/>
                                <a:pt x="660" y="0"/>
                              </a:cubicBezTo>
                            </a:path>
                          </a:pathLst>
                        </a:custGeom>
                        <a:blipFill rotWithShape="0">
                          <a:blip r:embed="rId3"/>
                          <a:tile tx="0" ty="0" sx="100000" sy="100000" flip="none" algn="tl"/>
                        </a:blipFill>
                        <a:ln>
                          <a:solidFill>
                            <a:prstClr val="black"/>
                          </a:solidFill>
                          <a:bevel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grpSp>
                      <p:nvGrpSpPr>
                        <p:cNvPr id="10331" name="Group 92"/>
                        <p:cNvGrpSpPr/>
                        <p:nvPr/>
                      </p:nvGrpSpPr>
                      <p:grpSpPr>
                        <a:xfrm>
                          <a:off x="0" y="176"/>
                          <a:ext cx="712" cy="157"/>
                          <a:chOff x="0" y="0"/>
                          <a:chExt cx="712" cy="157"/>
                        </a:xfrm>
                      </p:grpSpPr>
                      <p:sp>
                        <p:nvSpPr>
                          <p:cNvPr id="10332" name="Rectangle 93"/>
                          <p:cNvSpPr/>
                          <p:nvPr/>
                        </p:nvSpPr>
                        <p:spPr>
                          <a:xfrm>
                            <a:off x="147" y="0"/>
                            <a:ext cx="418" cy="91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>
                            <a:solidFill>
                              <a:prstClr val="black"/>
                            </a:solidFill>
                            <a:round/>
                          </a:ln>
                        </p:spPr>
                        <p:txBody>
                          <a:bodyPr anchor="t" anchorCtr="0"/>
                          <a:lstStyle>
                            <a:lvl1pPr marL="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1pPr>
                            <a:lvl2pPr marL="4572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 typeface="Arial" pitchFamily="34" charset="0"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2pPr>
                            <a:lvl3pPr marL="9144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3pPr>
                            <a:lvl4pPr marL="13716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 typeface="Arial" pitchFamily="34" charset="0"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4pPr>
                            <a:lvl5pPr marL="18288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5pPr>
                          </a:lstStyle>
                          <a:p>
                            <a:pPr lvl="0"/>
                            <a:endParaRPr lang="zh-CN" altLang="en-US"/>
                          </a:p>
                        </p:txBody>
                      </p:sp>
                      <p:sp>
                        <p:nvSpPr>
                          <p:cNvPr id="10333" name="Rectangle 94"/>
                          <p:cNvSpPr/>
                          <p:nvPr/>
                        </p:nvSpPr>
                        <p:spPr>
                          <a:xfrm>
                            <a:off x="0" y="71"/>
                            <a:ext cx="712" cy="86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>
                            <a:solidFill>
                              <a:prstClr val="black"/>
                            </a:solidFill>
                            <a:round/>
                          </a:ln>
                        </p:spPr>
                        <p:txBody>
                          <a:bodyPr anchor="t" anchorCtr="0"/>
                          <a:lstStyle>
                            <a:lvl1pPr marL="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1pPr>
                            <a:lvl2pPr marL="4572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 typeface="Arial" pitchFamily="34" charset="0"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2pPr>
                            <a:lvl3pPr marL="9144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3pPr>
                            <a:lvl4pPr marL="13716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 typeface="Arial" pitchFamily="34" charset="0"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4pPr>
                            <a:lvl5pPr marL="1828800" indent="0" algn="l" defTabSz="914400" rtl="0" eaLnBrk="1" fontAlgn="base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buClrTx/>
                              <a:buSzTx/>
                              <a:buFontTx/>
                              <a:buNone/>
                              <a:defRPr lang="zh-CN" altLang="en-US" sz="2800" b="1" i="0" u="none" baseline="0">
                                <a:solidFill>
                                  <a:schemeClr val="tx1"/>
                                </a:solidFill>
                                <a:latin typeface="Times New Roman" pitchFamily="18" charset="0"/>
                                <a:ea typeface="宋体" pitchFamily="2" charset="-122"/>
                              </a:defRPr>
                            </a:lvl5pPr>
                          </a:lstStyle>
                          <a:p>
                            <a:pPr lvl="0"/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10334" name="AutoShape 95"/>
                      <p:cNvSpPr/>
                      <p:nvPr/>
                    </p:nvSpPr>
                    <p:spPr>
                      <a:xfrm flipV="1">
                        <a:off x="371" y="1716"/>
                        <a:ext cx="1255" cy="9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36" y="48"/>
                          </a:cxn>
                          <a:cxn ang="0">
                            <a:pos x="628" y="96"/>
                          </a:cxn>
                          <a:cxn ang="0">
                            <a:pos x="119" y="48"/>
                          </a:cxn>
                          <a:cxn ang="0">
                            <a:pos x="628" y="0"/>
                          </a:cxn>
                        </a:cxnLst>
                        <a:rect l="0" t="0" r="0" b="0"/>
                        <a:pathLst>
                          <a:path w="21600" h="21600">
                            <a:moveTo>
                              <a:pt x="0" y="0"/>
                            </a:moveTo>
                            <a:lnTo>
                              <a:pt x="4096" y="21600"/>
                            </a:lnTo>
                            <a:lnTo>
                              <a:pt x="17504" y="21600"/>
                            </a:lnTo>
                            <a:lnTo>
                              <a:pt x="21600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solidFill>
                          <a:prstClr val="black"/>
                        </a:solidFill>
                        <a:round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sp>
                    <p:nvSpPr>
                      <p:cNvPr id="10335" name="Rectangle 96"/>
                      <p:cNvSpPr/>
                      <p:nvPr/>
                    </p:nvSpPr>
                    <p:spPr>
                      <a:xfrm>
                        <a:off x="531" y="1696"/>
                        <a:ext cx="944" cy="5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prstClr val="black"/>
                        </a:solidFill>
                        <a:round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</p:grpSp>
                <p:grpSp>
                  <p:nvGrpSpPr>
                    <p:cNvPr id="10336" name="Group 97"/>
                    <p:cNvGrpSpPr/>
                    <p:nvPr/>
                  </p:nvGrpSpPr>
                  <p:grpSpPr>
                    <a:xfrm>
                      <a:off x="637" y="0"/>
                      <a:ext cx="327" cy="837"/>
                      <a:chOff x="0" y="0"/>
                      <a:chExt cx="811" cy="2081"/>
                    </a:xfrm>
                  </p:grpSpPr>
                  <p:sp>
                    <p:nvSpPr>
                      <p:cNvPr id="10337" name="未知"/>
                      <p:cNvSpPr/>
                      <p:nvPr/>
                    </p:nvSpPr>
                    <p:spPr>
                      <a:xfrm rot="5700000">
                        <a:off x="-635" y="635"/>
                        <a:ext cx="2081" cy="81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081" y="406"/>
                          </a:cxn>
                          <a:cxn ang="0">
                            <a:pos x="2030" y="591"/>
                          </a:cxn>
                          <a:cxn ang="0">
                            <a:pos x="1882" y="734"/>
                          </a:cxn>
                          <a:cxn ang="0">
                            <a:pos x="1652" y="802"/>
                          </a:cxn>
                          <a:cxn ang="0">
                            <a:pos x="1362" y="790"/>
                          </a:cxn>
                          <a:cxn ang="0">
                            <a:pos x="1041" y="714"/>
                          </a:cxn>
                          <a:cxn ang="0">
                            <a:pos x="719" y="608"/>
                          </a:cxn>
                          <a:cxn ang="0">
                            <a:pos x="429" y="508"/>
                          </a:cxn>
                          <a:cxn ang="0">
                            <a:pos x="199" y="440"/>
                          </a:cxn>
                          <a:cxn ang="0">
                            <a:pos x="51" y="410"/>
                          </a:cxn>
                          <a:cxn ang="0">
                            <a:pos x="0" y="406"/>
                          </a:cxn>
                          <a:cxn ang="0">
                            <a:pos x="51" y="401"/>
                          </a:cxn>
                          <a:cxn ang="0">
                            <a:pos x="199" y="371"/>
                          </a:cxn>
                          <a:cxn ang="0">
                            <a:pos x="429" y="303"/>
                          </a:cxn>
                          <a:cxn ang="0">
                            <a:pos x="719" y="203"/>
                          </a:cxn>
                          <a:cxn ang="0">
                            <a:pos x="1041" y="97"/>
                          </a:cxn>
                          <a:cxn ang="0">
                            <a:pos x="1362" y="21"/>
                          </a:cxn>
                          <a:cxn ang="0">
                            <a:pos x="1652" y="9"/>
                          </a:cxn>
                          <a:cxn ang="0">
                            <a:pos x="1882" y="77"/>
                          </a:cxn>
                          <a:cxn ang="0">
                            <a:pos x="2030" y="220"/>
                          </a:cxn>
                          <a:cxn ang="0">
                            <a:pos x="2081" y="406"/>
                          </a:cxn>
                        </a:cxnLst>
                        <a:rect l="0" t="0" r="0" b="0"/>
                        <a:pathLst>
                          <a:path w="8000" h="3154">
                            <a:moveTo>
                              <a:pt x="8000" y="1577"/>
                            </a:moveTo>
                            <a:cubicBezTo>
                              <a:pt x="8000" y="1818"/>
                              <a:pt x="7931" y="2087"/>
                              <a:pt x="7804" y="2300"/>
                            </a:cubicBezTo>
                            <a:cubicBezTo>
                              <a:pt x="7677" y="2513"/>
                              <a:pt x="7478" y="2717"/>
                              <a:pt x="7236" y="2853"/>
                            </a:cubicBezTo>
                            <a:cubicBezTo>
                              <a:pt x="6994" y="2989"/>
                              <a:pt x="6684" y="3082"/>
                              <a:pt x="6351" y="3118"/>
                            </a:cubicBezTo>
                            <a:cubicBezTo>
                              <a:pt x="6018" y="3154"/>
                              <a:pt x="5628" y="3128"/>
                              <a:pt x="5236" y="3071"/>
                            </a:cubicBezTo>
                            <a:cubicBezTo>
                              <a:pt x="4844" y="3014"/>
                              <a:pt x="4412" y="2895"/>
                              <a:pt x="4000" y="2777"/>
                            </a:cubicBezTo>
                            <a:cubicBezTo>
                              <a:pt x="3588" y="2659"/>
                              <a:pt x="3156" y="2499"/>
                              <a:pt x="2764" y="2366"/>
                            </a:cubicBezTo>
                            <a:cubicBezTo>
                              <a:pt x="2372" y="2233"/>
                              <a:pt x="1982" y="2086"/>
                              <a:pt x="1649" y="1977"/>
                            </a:cubicBezTo>
                            <a:cubicBezTo>
                              <a:pt x="1316" y="1868"/>
                              <a:pt x="1006" y="1776"/>
                              <a:pt x="764" y="1712"/>
                            </a:cubicBezTo>
                            <a:cubicBezTo>
                              <a:pt x="522" y="1648"/>
                              <a:pt x="323" y="1617"/>
                              <a:pt x="196" y="1595"/>
                            </a:cubicBezTo>
                            <a:cubicBezTo>
                              <a:pt x="69" y="1573"/>
                              <a:pt x="0" y="1571"/>
                              <a:pt x="0" y="1577"/>
                            </a:cubicBezTo>
                            <a:cubicBezTo>
                              <a:pt x="0" y="1583"/>
                              <a:pt x="69" y="1581"/>
                              <a:pt x="196" y="1559"/>
                            </a:cubicBezTo>
                            <a:cubicBezTo>
                              <a:pt x="323" y="1537"/>
                              <a:pt x="522" y="1506"/>
                              <a:pt x="764" y="1442"/>
                            </a:cubicBezTo>
                            <a:cubicBezTo>
                              <a:pt x="1006" y="1378"/>
                              <a:pt x="1316" y="1286"/>
                              <a:pt x="1649" y="1177"/>
                            </a:cubicBezTo>
                            <a:cubicBezTo>
                              <a:pt x="1982" y="1068"/>
                              <a:pt x="2372" y="921"/>
                              <a:pt x="2764" y="788"/>
                            </a:cubicBezTo>
                            <a:cubicBezTo>
                              <a:pt x="3156" y="655"/>
                              <a:pt x="3588" y="495"/>
                              <a:pt x="4000" y="377"/>
                            </a:cubicBezTo>
                            <a:cubicBezTo>
                              <a:pt x="4412" y="259"/>
                              <a:pt x="4844" y="140"/>
                              <a:pt x="5236" y="83"/>
                            </a:cubicBezTo>
                            <a:cubicBezTo>
                              <a:pt x="5628" y="26"/>
                              <a:pt x="6018" y="0"/>
                              <a:pt x="6351" y="36"/>
                            </a:cubicBezTo>
                            <a:cubicBezTo>
                              <a:pt x="6684" y="72"/>
                              <a:pt x="6994" y="165"/>
                              <a:pt x="7236" y="301"/>
                            </a:cubicBezTo>
                            <a:cubicBezTo>
                              <a:pt x="7478" y="437"/>
                              <a:pt x="7677" y="641"/>
                              <a:pt x="7804" y="854"/>
                            </a:cubicBezTo>
                            <a:cubicBezTo>
                              <a:pt x="7931" y="1067"/>
                              <a:pt x="8000" y="1336"/>
                              <a:pt x="8000" y="1577"/>
                            </a:cubicBez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EBF02E"/>
                          </a:gs>
                          <a:gs pos="100000">
                            <a:srgbClr val="FF9900"/>
                          </a:gs>
                        </a:gsLst>
                        <a:lin ang="5400000" scaled="1"/>
                      </a:gradFill>
                      <a:ln>
                        <a:noFill/>
                        <a:miter lim="800000"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sp>
                    <p:nvSpPr>
                      <p:cNvPr id="10338" name="未知"/>
                      <p:cNvSpPr/>
                      <p:nvPr/>
                    </p:nvSpPr>
                    <p:spPr>
                      <a:xfrm rot="5700000">
                        <a:off x="-156" y="1304"/>
                        <a:ext cx="1102" cy="43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02" y="215"/>
                          </a:cxn>
                          <a:cxn ang="0">
                            <a:pos x="1075" y="314"/>
                          </a:cxn>
                          <a:cxn ang="0">
                            <a:pos x="997" y="389"/>
                          </a:cxn>
                          <a:cxn ang="0">
                            <a:pos x="875" y="425"/>
                          </a:cxn>
                          <a:cxn ang="0">
                            <a:pos x="721" y="419"/>
                          </a:cxn>
                          <a:cxn ang="0">
                            <a:pos x="551" y="379"/>
                          </a:cxn>
                          <a:cxn ang="0">
                            <a:pos x="381" y="323"/>
                          </a:cxn>
                          <a:cxn ang="0">
                            <a:pos x="227" y="270"/>
                          </a:cxn>
                          <a:cxn ang="0">
                            <a:pos x="105" y="233"/>
                          </a:cxn>
                          <a:cxn ang="0">
                            <a:pos x="27" y="217"/>
                          </a:cxn>
                          <a:cxn ang="0">
                            <a:pos x="0" y="215"/>
                          </a:cxn>
                          <a:cxn ang="0">
                            <a:pos x="27" y="213"/>
                          </a:cxn>
                          <a:cxn ang="0">
                            <a:pos x="105" y="197"/>
                          </a:cxn>
                          <a:cxn ang="0">
                            <a:pos x="227" y="160"/>
                          </a:cxn>
                          <a:cxn ang="0">
                            <a:pos x="381" y="107"/>
                          </a:cxn>
                          <a:cxn ang="0">
                            <a:pos x="551" y="51"/>
                          </a:cxn>
                          <a:cxn ang="0">
                            <a:pos x="721" y="11"/>
                          </a:cxn>
                          <a:cxn ang="0">
                            <a:pos x="875" y="5"/>
                          </a:cxn>
                          <a:cxn ang="0">
                            <a:pos x="997" y="41"/>
                          </a:cxn>
                          <a:cxn ang="0">
                            <a:pos x="1075" y="116"/>
                          </a:cxn>
                          <a:cxn ang="0">
                            <a:pos x="1102" y="215"/>
                          </a:cxn>
                        </a:cxnLst>
                        <a:rect l="0" t="0" r="0" b="0"/>
                        <a:pathLst>
                          <a:path w="8000" h="3154">
                            <a:moveTo>
                              <a:pt x="8000" y="1577"/>
                            </a:moveTo>
                            <a:cubicBezTo>
                              <a:pt x="8000" y="1818"/>
                              <a:pt x="7931" y="2087"/>
                              <a:pt x="7804" y="2300"/>
                            </a:cubicBezTo>
                            <a:cubicBezTo>
                              <a:pt x="7677" y="2513"/>
                              <a:pt x="7478" y="2717"/>
                              <a:pt x="7236" y="2853"/>
                            </a:cubicBezTo>
                            <a:cubicBezTo>
                              <a:pt x="6994" y="2989"/>
                              <a:pt x="6684" y="3082"/>
                              <a:pt x="6351" y="3118"/>
                            </a:cubicBezTo>
                            <a:cubicBezTo>
                              <a:pt x="6018" y="3154"/>
                              <a:pt x="5628" y="3128"/>
                              <a:pt x="5236" y="3071"/>
                            </a:cubicBezTo>
                            <a:cubicBezTo>
                              <a:pt x="4844" y="3014"/>
                              <a:pt x="4412" y="2895"/>
                              <a:pt x="4000" y="2777"/>
                            </a:cubicBezTo>
                            <a:cubicBezTo>
                              <a:pt x="3588" y="2659"/>
                              <a:pt x="3156" y="2499"/>
                              <a:pt x="2764" y="2366"/>
                            </a:cubicBezTo>
                            <a:cubicBezTo>
                              <a:pt x="2372" y="2233"/>
                              <a:pt x="1982" y="2086"/>
                              <a:pt x="1649" y="1977"/>
                            </a:cubicBezTo>
                            <a:cubicBezTo>
                              <a:pt x="1316" y="1868"/>
                              <a:pt x="1006" y="1776"/>
                              <a:pt x="764" y="1712"/>
                            </a:cubicBezTo>
                            <a:cubicBezTo>
                              <a:pt x="522" y="1648"/>
                              <a:pt x="323" y="1617"/>
                              <a:pt x="196" y="1595"/>
                            </a:cubicBezTo>
                            <a:cubicBezTo>
                              <a:pt x="69" y="1573"/>
                              <a:pt x="0" y="1571"/>
                              <a:pt x="0" y="1577"/>
                            </a:cubicBezTo>
                            <a:cubicBezTo>
                              <a:pt x="0" y="1583"/>
                              <a:pt x="69" y="1581"/>
                              <a:pt x="196" y="1559"/>
                            </a:cubicBezTo>
                            <a:cubicBezTo>
                              <a:pt x="323" y="1537"/>
                              <a:pt x="522" y="1506"/>
                              <a:pt x="764" y="1442"/>
                            </a:cubicBezTo>
                            <a:cubicBezTo>
                              <a:pt x="1006" y="1378"/>
                              <a:pt x="1316" y="1286"/>
                              <a:pt x="1649" y="1177"/>
                            </a:cubicBezTo>
                            <a:cubicBezTo>
                              <a:pt x="1982" y="1068"/>
                              <a:pt x="2372" y="921"/>
                              <a:pt x="2764" y="788"/>
                            </a:cubicBezTo>
                            <a:cubicBezTo>
                              <a:pt x="3156" y="655"/>
                              <a:pt x="3588" y="495"/>
                              <a:pt x="4000" y="377"/>
                            </a:cubicBezTo>
                            <a:cubicBezTo>
                              <a:pt x="4412" y="259"/>
                              <a:pt x="4844" y="140"/>
                              <a:pt x="5236" y="83"/>
                            </a:cubicBezTo>
                            <a:cubicBezTo>
                              <a:pt x="5628" y="26"/>
                              <a:pt x="6018" y="0"/>
                              <a:pt x="6351" y="36"/>
                            </a:cubicBezTo>
                            <a:cubicBezTo>
                              <a:pt x="6684" y="72"/>
                              <a:pt x="6994" y="165"/>
                              <a:pt x="7236" y="301"/>
                            </a:cubicBezTo>
                            <a:cubicBezTo>
                              <a:pt x="7478" y="437"/>
                              <a:pt x="7677" y="641"/>
                              <a:pt x="7804" y="854"/>
                            </a:cubicBezTo>
                            <a:cubicBezTo>
                              <a:pt x="7931" y="1067"/>
                              <a:pt x="8000" y="1336"/>
                              <a:pt x="8000" y="1577"/>
                            </a:cubicBez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FF9900"/>
                          </a:gs>
                          <a:gs pos="100000">
                            <a:srgbClr val="993300"/>
                          </a:gs>
                        </a:gsLst>
                        <a:lin ang="5400000" scaled="1"/>
                      </a:gradFill>
                      <a:ln>
                        <a:noFill/>
                        <a:miter lim="800000"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</p:grpSp>
              </p:grpSp>
            </p:grpSp>
            <p:cxnSp>
              <p:nvCxnSpPr>
                <p:cNvPr id="10339" name="Line 100"/>
                <p:cNvCxnSpPr/>
                <p:nvPr/>
              </p:nvCxnSpPr>
              <p:spPr>
                <a:xfrm flipH="1">
                  <a:off x="0" y="0"/>
                  <a:ext cx="0" cy="2081"/>
                </a:xfrm>
                <a:prstGeom prst="line">
                  <a:avLst/>
                </a:prstGeom>
                <a:noFill/>
                <a:ln w="76200">
                  <a:solidFill>
                    <a:srgbClr val="4D4D4D"/>
                  </a:solidFill>
                  <a:bevel/>
                </a:ln>
              </p:spPr>
            </p:cxnSp>
            <p:grpSp>
              <p:nvGrpSpPr>
                <p:cNvPr id="10340" name="Group 101"/>
                <p:cNvGrpSpPr/>
                <p:nvPr/>
              </p:nvGrpSpPr>
              <p:grpSpPr>
                <a:xfrm>
                  <a:off x="358" y="262"/>
                  <a:ext cx="46" cy="1200"/>
                  <a:chOff x="0" y="0"/>
                  <a:chExt cx="59" cy="1542"/>
                </a:xfrm>
              </p:grpSpPr>
              <p:grpSp>
                <p:nvGrpSpPr>
                  <p:cNvPr id="10341" name="Group 102"/>
                  <p:cNvGrpSpPr/>
                  <p:nvPr/>
                </p:nvGrpSpPr>
                <p:grpSpPr>
                  <a:xfrm flipH="1">
                    <a:off x="0" y="0"/>
                    <a:ext cx="59" cy="1542"/>
                    <a:chOff x="0" y="0"/>
                    <a:chExt cx="248" cy="3587"/>
                  </a:xfrm>
                </p:grpSpPr>
                <p:grpSp>
                  <p:nvGrpSpPr>
                    <p:cNvPr id="10342" name="Group 103"/>
                    <p:cNvGrpSpPr/>
                    <p:nvPr/>
                  </p:nvGrpSpPr>
                  <p:grpSpPr>
                    <a:xfrm>
                      <a:off x="0" y="0"/>
                      <a:ext cx="248" cy="3587"/>
                      <a:chOff x="0" y="0"/>
                      <a:chExt cx="248" cy="3587"/>
                    </a:xfrm>
                  </p:grpSpPr>
                  <p:grpSp>
                    <p:nvGrpSpPr>
                      <p:cNvPr id="10343" name="Group 104"/>
                      <p:cNvGrpSpPr/>
                      <p:nvPr/>
                    </p:nvGrpSpPr>
                    <p:grpSpPr>
                      <a:xfrm>
                        <a:off x="45" y="534"/>
                        <a:ext cx="149" cy="2630"/>
                        <a:chOff x="0" y="0"/>
                        <a:chExt cx="195" cy="2630"/>
                      </a:xfrm>
                    </p:grpSpPr>
                    <p:sp>
                      <p:nvSpPr>
                        <p:cNvPr id="10344" name="Rectangle 105"/>
                        <p:cNvSpPr/>
                        <p:nvPr/>
                      </p:nvSpPr>
                      <p:spPr>
                        <a:xfrm>
                          <a:off x="71" y="0"/>
                          <a:ext cx="44" cy="2630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solidFill>
                            <a:prstClr val="black"/>
                          </a:solidFill>
                          <a:round/>
                        </a:ln>
                      </p:spPr>
                      <p:txBody>
                        <a:bodyPr anchor="t" anchorCtr="0"/>
                        <a:lstStyle>
                          <a:lvl1pPr marL="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1pPr>
                          <a:lvl2pPr marL="4572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2pPr>
                          <a:lvl3pPr marL="9144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3pPr>
                          <a:lvl4pPr marL="13716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 typeface="Arial" pitchFamily="34" charset="0"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4pPr>
                          <a:lvl5pPr marL="1828800" indent="0" algn="l" defTabSz="914400" rtl="0" eaLnBrk="1" fontAlgn="base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defRPr lang="zh-CN" altLang="en-US" sz="2800" b="1" i="0" u="none" baseline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宋体" pitchFamily="2" charset="-122"/>
                            </a:defRPr>
                          </a:lvl5pPr>
                        </a:lstStyle>
                        <a:p>
                          <a:pPr lvl="0"/>
                          <a:endParaRPr lang="zh-CN" altLang="en-US"/>
                        </a:p>
                      </p:txBody>
                    </p:sp>
                    <p:grpSp>
                      <p:nvGrpSpPr>
                        <p:cNvPr id="10345" name="Group 106"/>
                        <p:cNvGrpSpPr/>
                        <p:nvPr/>
                      </p:nvGrpSpPr>
                      <p:grpSpPr>
                        <a:xfrm rot="5400000">
                          <a:off x="-1003" y="1135"/>
                          <a:ext cx="2321" cy="76"/>
                          <a:chOff x="0" y="0"/>
                          <a:chExt cx="1600" cy="240"/>
                        </a:xfrm>
                      </p:grpSpPr>
                      <p:cxnSp>
                        <p:nvCxnSpPr>
                          <p:cNvPr id="10346" name="Line 107"/>
                          <p:cNvCxnSpPr/>
                          <p:nvPr/>
                        </p:nvCxnSpPr>
                        <p:spPr>
                          <a:xfrm flipH="1">
                            <a:off x="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47" name="Line 108"/>
                          <p:cNvCxnSpPr/>
                          <p:nvPr/>
                        </p:nvCxnSpPr>
                        <p:spPr>
                          <a:xfrm flipH="1">
                            <a:off x="1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48" name="Line 109"/>
                          <p:cNvCxnSpPr/>
                          <p:nvPr/>
                        </p:nvCxnSpPr>
                        <p:spPr>
                          <a:xfrm flipH="1">
                            <a:off x="3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49" name="Line 110"/>
                          <p:cNvCxnSpPr/>
                          <p:nvPr/>
                        </p:nvCxnSpPr>
                        <p:spPr>
                          <a:xfrm flipH="1">
                            <a:off x="4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0" name="Line 111"/>
                          <p:cNvCxnSpPr/>
                          <p:nvPr/>
                        </p:nvCxnSpPr>
                        <p:spPr>
                          <a:xfrm flipH="1">
                            <a:off x="6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1" name="Line 112"/>
                          <p:cNvCxnSpPr/>
                          <p:nvPr/>
                        </p:nvCxnSpPr>
                        <p:spPr>
                          <a:xfrm flipH="1">
                            <a:off x="800" y="60"/>
                            <a:ext cx="0" cy="18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2" name="Line 113"/>
                          <p:cNvCxnSpPr/>
                          <p:nvPr/>
                        </p:nvCxnSpPr>
                        <p:spPr>
                          <a:xfrm flipH="1">
                            <a:off x="9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3" name="Line 114"/>
                          <p:cNvCxnSpPr/>
                          <p:nvPr/>
                        </p:nvCxnSpPr>
                        <p:spPr>
                          <a:xfrm flipH="1">
                            <a:off x="11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4" name="Line 115"/>
                          <p:cNvCxnSpPr/>
                          <p:nvPr/>
                        </p:nvCxnSpPr>
                        <p:spPr>
                          <a:xfrm flipH="1">
                            <a:off x="12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5" name="Line 116"/>
                          <p:cNvCxnSpPr/>
                          <p:nvPr/>
                        </p:nvCxnSpPr>
                        <p:spPr>
                          <a:xfrm flipH="1">
                            <a:off x="14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6" name="Line 117"/>
                          <p:cNvCxnSpPr/>
                          <p:nvPr/>
                        </p:nvCxnSpPr>
                        <p:spPr>
                          <a:xfrm flipH="1">
                            <a:off x="160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</p:grpSp>
                    <p:grpSp>
                      <p:nvGrpSpPr>
                        <p:cNvPr id="10357" name="Group 118"/>
                        <p:cNvGrpSpPr/>
                        <p:nvPr/>
                      </p:nvGrpSpPr>
                      <p:grpSpPr>
                        <a:xfrm rot="16200000" flipH="1">
                          <a:off x="-1123" y="1135"/>
                          <a:ext cx="2321" cy="76"/>
                          <a:chOff x="0" y="0"/>
                          <a:chExt cx="1600" cy="240"/>
                        </a:xfrm>
                      </p:grpSpPr>
                      <p:cxnSp>
                        <p:nvCxnSpPr>
                          <p:cNvPr id="10358" name="Line 119"/>
                          <p:cNvCxnSpPr/>
                          <p:nvPr/>
                        </p:nvCxnSpPr>
                        <p:spPr>
                          <a:xfrm flipH="1">
                            <a:off x="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59" name="Line 120"/>
                          <p:cNvCxnSpPr/>
                          <p:nvPr/>
                        </p:nvCxnSpPr>
                        <p:spPr>
                          <a:xfrm flipH="1">
                            <a:off x="1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0" name="Line 121"/>
                          <p:cNvCxnSpPr/>
                          <p:nvPr/>
                        </p:nvCxnSpPr>
                        <p:spPr>
                          <a:xfrm flipH="1">
                            <a:off x="3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1" name="Line 122"/>
                          <p:cNvCxnSpPr/>
                          <p:nvPr/>
                        </p:nvCxnSpPr>
                        <p:spPr>
                          <a:xfrm flipH="1">
                            <a:off x="4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2" name="Line 123"/>
                          <p:cNvCxnSpPr/>
                          <p:nvPr/>
                        </p:nvCxnSpPr>
                        <p:spPr>
                          <a:xfrm flipH="1">
                            <a:off x="6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3" name="Line 124"/>
                          <p:cNvCxnSpPr/>
                          <p:nvPr/>
                        </p:nvCxnSpPr>
                        <p:spPr>
                          <a:xfrm flipH="1">
                            <a:off x="800" y="60"/>
                            <a:ext cx="0" cy="18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4" name="Line 125"/>
                          <p:cNvCxnSpPr/>
                          <p:nvPr/>
                        </p:nvCxnSpPr>
                        <p:spPr>
                          <a:xfrm flipH="1">
                            <a:off x="96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5" name="Line 126"/>
                          <p:cNvCxnSpPr/>
                          <p:nvPr/>
                        </p:nvCxnSpPr>
                        <p:spPr>
                          <a:xfrm flipH="1">
                            <a:off x="112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6" name="Line 127"/>
                          <p:cNvCxnSpPr/>
                          <p:nvPr/>
                        </p:nvCxnSpPr>
                        <p:spPr>
                          <a:xfrm flipH="1">
                            <a:off x="128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7" name="Line 128"/>
                          <p:cNvCxnSpPr/>
                          <p:nvPr/>
                        </p:nvCxnSpPr>
                        <p:spPr>
                          <a:xfrm flipH="1">
                            <a:off x="1440" y="120"/>
                            <a:ext cx="0" cy="120"/>
                          </a:xfrm>
                          <a:prstGeom prst="line">
                            <a:avLst/>
                          </a:prstGeom>
                          <a:noFill/>
                          <a:ln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  <p:cxnSp>
                        <p:nvCxnSpPr>
                          <p:cNvPr id="10368" name="Line 129"/>
                          <p:cNvCxnSpPr/>
                          <p:nvPr/>
                        </p:nvCxnSpPr>
                        <p:spPr>
                          <a:xfrm flipH="1">
                            <a:off x="1600" y="0"/>
                            <a:ext cx="0" cy="240"/>
                          </a:xfrm>
                          <a:prstGeom prst="line">
                            <a:avLst/>
                          </a:prstGeom>
                          <a:noFill/>
                          <a:ln w="19050">
                            <a:solidFill>
                              <a:prstClr val="black"/>
                            </a:solidFill>
                            <a:bevel/>
                          </a:ln>
                        </p:spPr>
                      </p:cxnSp>
                    </p:grpSp>
                  </p:grpSp>
                  <p:sp>
                    <p:nvSpPr>
                      <p:cNvPr id="10369" name="AutoShape 130"/>
                      <p:cNvSpPr/>
                      <p:nvPr/>
                    </p:nvSpPr>
                    <p:spPr>
                      <a:xfrm rot="16200000">
                        <a:off x="-1451" y="1590"/>
                        <a:ext cx="3129" cy="227"/>
                      </a:xfrm>
                      <a:prstGeom prst="flowChartTerminator">
                        <a:avLst/>
                      </a:prstGeom>
                      <a:noFill/>
                      <a:ln>
                        <a:solidFill>
                          <a:prstClr val="black"/>
                        </a:solidFill>
                        <a:round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sp>
                    <p:nvSpPr>
                      <p:cNvPr id="10370" name="Oval 131"/>
                      <p:cNvSpPr/>
                      <p:nvPr/>
                    </p:nvSpPr>
                    <p:spPr>
                      <a:xfrm>
                        <a:off x="25" y="0"/>
                        <a:ext cx="195" cy="21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38100" cmpd="dbl">
                        <a:solidFill>
                          <a:prstClr val="black"/>
                        </a:solidFill>
                        <a:bevel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sp>
                    <p:nvSpPr>
                      <p:cNvPr id="10371" name="Oval 132"/>
                      <p:cNvSpPr/>
                      <p:nvPr/>
                    </p:nvSpPr>
                    <p:spPr>
                      <a:xfrm>
                        <a:off x="0" y="3116"/>
                        <a:ext cx="248" cy="471"/>
                      </a:xfrm>
                      <a:prstGeom prst="ellipse">
                        <a:avLst/>
                      </a:prstGeom>
                      <a:noFill/>
                      <a:ln>
                        <a:solidFill>
                          <a:prstClr val="black"/>
                        </a:solidFill>
                        <a:bevel/>
                      </a:ln>
                    </p:spPr>
                    <p:txBody>
                      <a:bodyPr anchor="t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  <p:sp>
                    <p:nvSpPr>
                      <p:cNvPr id="10372" name="Rectangle 133"/>
                      <p:cNvSpPr/>
                      <p:nvPr/>
                    </p:nvSpPr>
                    <p:spPr>
                      <a:xfrm>
                        <a:off x="53" y="3111"/>
                        <a:ext cx="136" cy="22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  <a:miter lim="800000"/>
                      </a:ln>
                    </p:spPr>
                    <p:txBody>
                      <a:bodyPr wrap="none" anchor="ctr" anchorCtr="0"/>
                      <a:lstStyle>
                        <a:lvl1pPr marL="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1pPr>
                        <a:lvl2pPr marL="4572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2pPr>
                        <a:lvl3pPr marL="9144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3pPr>
                        <a:lvl4pPr marL="13716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itchFamily="34" charset="0"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4pPr>
                        <a:lvl5pPr marL="1828800" indent="0" algn="l" defTabSz="914400" rtl="0" eaLnBrk="1" fontAlgn="base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2800" b="1" i="0" u="none" baseline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宋体" pitchFamily="2" charset="-122"/>
                          </a:defRPr>
                        </a:lvl5pPr>
                      </a:lstStyle>
                      <a:p>
                        <a:pPr lvl="0"/>
                        <a:endParaRPr lang="zh-CN" altLang="en-US"/>
                      </a:p>
                    </p:txBody>
                  </p:sp>
                </p:grpSp>
                <p:sp>
                  <p:nvSpPr>
                    <p:cNvPr id="10373" name="未知"/>
                    <p:cNvSpPr/>
                    <p:nvPr/>
                  </p:nvSpPr>
                  <p:spPr>
                    <a:xfrm>
                      <a:off x="50" y="3080"/>
                      <a:ext cx="64" cy="8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0"/>
                        </a:cxn>
                        <a:cxn ang="0">
                          <a:pos x="9" y="53"/>
                        </a:cxn>
                        <a:cxn ang="0">
                          <a:pos x="46" y="25"/>
                        </a:cxn>
                      </a:cxnLst>
                      <a:rect l="0" t="0" r="0" b="0"/>
                      <a:pathLst>
                        <a:path w="64" h="83">
                          <a:moveTo>
                            <a:pt x="0" y="80"/>
                          </a:moveTo>
                          <a:cubicBezTo>
                            <a:pt x="3" y="71"/>
                            <a:pt x="2" y="60"/>
                            <a:pt x="9" y="53"/>
                          </a:cubicBezTo>
                          <a:cubicBezTo>
                            <a:pt x="64" y="0"/>
                            <a:pt x="19" y="83"/>
                            <a:pt x="46" y="25"/>
                          </a:cubicBezTo>
                        </a:path>
                      </a:pathLst>
                    </a:custGeom>
                    <a:noFill/>
                    <a:ln>
                      <a:solidFill>
                        <a:schemeClr val="tx1"/>
                      </a:solidFill>
                      <a:bevel/>
                    </a:ln>
                  </p:spPr>
                  <p:txBody>
                    <a:bodyPr anchor="t" anchorCtr="0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/>
                    </a:p>
                  </p:txBody>
                </p:sp>
                <p:sp>
                  <p:nvSpPr>
                    <p:cNvPr id="10374" name="未知"/>
                    <p:cNvSpPr/>
                    <p:nvPr/>
                  </p:nvSpPr>
                  <p:spPr>
                    <a:xfrm>
                      <a:off x="132" y="3105"/>
                      <a:ext cx="55" cy="5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37" y="19"/>
                        </a:cxn>
                        <a:cxn ang="0">
                          <a:pos x="55" y="55"/>
                        </a:cxn>
                      </a:cxnLst>
                      <a:rect l="0" t="0" r="0" b="0"/>
                      <a:pathLst>
                        <a:path w="55" h="55">
                          <a:moveTo>
                            <a:pt x="0" y="0"/>
                          </a:moveTo>
                          <a:cubicBezTo>
                            <a:pt x="12" y="6"/>
                            <a:pt x="27" y="9"/>
                            <a:pt x="37" y="19"/>
                          </a:cubicBezTo>
                          <a:cubicBezTo>
                            <a:pt x="46" y="28"/>
                            <a:pt x="46" y="46"/>
                            <a:pt x="55" y="55"/>
                          </a:cubicBezTo>
                        </a:path>
                      </a:pathLst>
                    </a:custGeom>
                    <a:noFill/>
                    <a:ln>
                      <a:solidFill>
                        <a:schemeClr val="tx1"/>
                      </a:solidFill>
                      <a:bevel/>
                    </a:ln>
                  </p:spPr>
                  <p:txBody>
                    <a:bodyPr anchor="t" anchorCtr="0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800" b="1" i="0" u="none" baseline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</a:lstStyle>
                    <a:p>
                      <a:pPr lvl="0"/>
                      <a:endParaRPr lang="zh-CN" altLang="en-US"/>
                    </a:p>
                  </p:txBody>
                </p:sp>
              </p:grpSp>
              <p:sp>
                <p:nvSpPr>
                  <p:cNvPr id="10375" name="Oval 136"/>
                  <p:cNvSpPr/>
                  <p:nvPr/>
                </p:nvSpPr>
                <p:spPr>
                  <a:xfrm flipH="1">
                    <a:off x="0" y="1340"/>
                    <a:ext cx="59" cy="202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noFill/>
                    <a:miter lim="800000"/>
                  </a:ln>
                </p:spPr>
                <p:txBody>
                  <a:bodyPr anchor="t" anchorCtr="0"/>
                  <a:lstStyle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itchFamily="34" charset="0"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800" b="1" i="0" u="none" baseline="0">
                        <a:solidFill>
                          <a:schemeClr val="tx1"/>
                        </a:solidFill>
                        <a:latin typeface="Times New Roman" pitchFamily="18" charset="0"/>
                        <a:ea typeface="宋体" pitchFamily="2" charset="-122"/>
                      </a:defRPr>
                    </a:lvl5pPr>
                  </a:lstStyle>
                  <a:p>
                    <a:pPr lvl="0"/>
                    <a:endParaRPr lang="zh-CN" altLang="en-US"/>
                  </a:p>
                </p:txBody>
              </p:sp>
              <p:cxnSp>
                <p:nvCxnSpPr>
                  <p:cNvPr id="10376" name="Line 137"/>
                  <p:cNvCxnSpPr/>
                  <p:nvPr/>
                </p:nvCxnSpPr>
                <p:spPr>
                  <a:xfrm flipH="1">
                    <a:off x="28" y="590"/>
                    <a:ext cx="0" cy="79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bevel/>
                  </a:ln>
                </p:spPr>
              </p:cxnSp>
            </p:grpSp>
          </p:grpSp>
        </p:grpSp>
        <p:cxnSp>
          <p:nvCxnSpPr>
            <p:cNvPr id="10377" name="Line 138"/>
            <p:cNvCxnSpPr/>
            <p:nvPr/>
          </p:nvCxnSpPr>
          <p:spPr>
            <a:xfrm flipH="1">
              <a:off x="744" y="213"/>
              <a:ext cx="0" cy="2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bevel/>
            </a:ln>
          </p:spPr>
        </p:cxnSp>
        <p:sp>
          <p:nvSpPr>
            <p:cNvPr id="10378" name="Oval 139"/>
            <p:cNvSpPr/>
            <p:nvPr/>
          </p:nvSpPr>
          <p:spPr>
            <a:xfrm>
              <a:off x="728" y="1692"/>
              <a:ext cx="24" cy="3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  <a:bevel/>
            </a:ln>
          </p:spPr>
          <p:txBody>
            <a:bodyPr wrap="none" anchor="ctr" anchorCtr="0"/>
            <a:lstStyle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800" b="1" i="0" u="none" baseline="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</a:lstStyle>
            <a:p>
              <a:pPr lvl="0"/>
              <a:endParaRPr lang="zh-CN" altLang="en-US"/>
            </a:p>
          </p:txBody>
        </p:sp>
        <p:cxnSp>
          <p:nvCxnSpPr>
            <p:cNvPr id="10379" name="Line 140"/>
            <p:cNvCxnSpPr/>
            <p:nvPr/>
          </p:nvCxnSpPr>
          <p:spPr>
            <a:xfrm>
              <a:off x="466" y="1310"/>
              <a:ext cx="586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bevel/>
            </a:ln>
          </p:spPr>
        </p:cxnSp>
        <p:cxnSp>
          <p:nvCxnSpPr>
            <p:cNvPr id="10380" name="Line 141"/>
            <p:cNvCxnSpPr/>
            <p:nvPr/>
          </p:nvCxnSpPr>
          <p:spPr>
            <a:xfrm>
              <a:off x="404" y="1032"/>
              <a:ext cx="708" cy="0"/>
            </a:xfrm>
            <a:prstGeom prst="line">
              <a:avLst/>
            </a:prstGeom>
            <a:noFill/>
            <a:ln w="38100">
              <a:solidFill>
                <a:srgbClr val="C0C0C0"/>
              </a:solidFill>
              <a:bevel/>
            </a:ln>
          </p:spPr>
        </p:cxnSp>
      </p:grpSp>
      <p:sp>
        <p:nvSpPr>
          <p:cNvPr id="10381" name="AutoShape 142"/>
          <p:cNvSpPr/>
          <p:nvPr/>
        </p:nvSpPr>
        <p:spPr>
          <a:xfrm>
            <a:off x="228600" y="5105400"/>
            <a:ext cx="381000" cy="3810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8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1000" fill="hold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 fill="hold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1000" fill="hold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8" dur="1000" fill="hold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3" dur="1000" fill="hold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28" dur="500" fill="hold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1" dur="500" fill="hold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4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9" dur="1000" fill="hold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4" dur="1000" fill="hold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9" dur="1000" fill="hold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2" dur="10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55" dur="1000" fill="hold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0" dur="1000" fill="hold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65" dur="1000" fill="hold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74" dur="1000" fill="hold"/>
                                        <p:tgtEl>
                                          <p:spTgt spid="1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10255" grpId="0"/>
      <p:bldP spid="10256" grpId="0"/>
      <p:bldP spid="10257" grpId="0"/>
      <p:bldP spid="10258" grpId="0" animBg="1"/>
      <p:bldP spid="10259" grpId="0" animBg="1"/>
      <p:bldP spid="10260" grpId="0" animBg="1"/>
      <p:bldP spid="10261" grpId="0"/>
      <p:bldP spid="10262" grpId="0"/>
      <p:bldP spid="1038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fdd29de-48df-435c-9fd3-b02518b34a9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2a428ca-6433-4ade-a2c9-4eb440d2770e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2051</Words>
  <Application>Microsoft Office PowerPoint</Application>
  <PresentationFormat>全屏显示(4:3)</PresentationFormat>
  <Paragraphs>240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2021-01-09T12:40:12Z</dcterms:created>
  <dcterms:modified xsi:type="dcterms:W3CDTF">2021-01-09T12:51:55Z</dcterms:modified>
</cp:coreProperties>
</file>